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8" r:id="rId6"/>
    <p:sldId id="260" r:id="rId7"/>
    <p:sldId id="272" r:id="rId8"/>
    <p:sldId id="261" r:id="rId9"/>
    <p:sldId id="262" r:id="rId10"/>
    <p:sldId id="269" r:id="rId11"/>
    <p:sldId id="264" r:id="rId12"/>
    <p:sldId id="265" r:id="rId13"/>
    <p:sldId id="270" r:id="rId14"/>
    <p:sldId id="267" r:id="rId15"/>
    <p:sldId id="266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FF99"/>
    <a:srgbClr val="CC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2E7891-39E2-4936-8AB0-7668CA1F0F4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On falling edge – transition 1</a:t>
            </a:r>
          </a:p>
          <a:p>
            <a:pPr eaLnBrk="1" hangingPunct="1"/>
            <a:r>
              <a:rPr lang="en-GB" smtClean="0"/>
              <a:t>On rising edge – transition 2</a:t>
            </a:r>
          </a:p>
          <a:p>
            <a:pPr eaLnBrk="1" hangingPunct="1"/>
            <a:r>
              <a:rPr lang="en-GB" smtClean="0"/>
              <a:t>At a minimum – transition 3</a:t>
            </a:r>
          </a:p>
          <a:p>
            <a:pPr eaLnBrk="1" hangingPunct="1"/>
            <a:r>
              <a:rPr lang="en-GB" smtClean="0"/>
              <a:t>Continuous and independent of load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5657218-8D3C-413B-B20D-FD6EE14F7DC3}" type="slidenum">
              <a:rPr lang="fr-FR" smtClean="0"/>
              <a:pPr defTabSz="912813"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Air insulated switchgear, </a:t>
            </a:r>
          </a:p>
          <a:p>
            <a:pPr eaLnBrk="1" hangingPunct="1"/>
            <a:r>
              <a:rPr lang="en-GB" smtClean="0"/>
              <a:t>PD induces transient voltages which propagate rapidly over metal panels</a:t>
            </a:r>
          </a:p>
          <a:p>
            <a:pPr eaLnBrk="1" hangingPunct="1"/>
            <a:r>
              <a:rPr lang="en-GB" smtClean="0"/>
              <a:t>High frequency , skin effect, move to adjacent panels</a:t>
            </a:r>
          </a:p>
          <a:p>
            <a:pPr eaLnBrk="1" hangingPunct="1"/>
            <a:r>
              <a:rPr lang="en-GB" smtClean="0"/>
              <a:t>PD magnitude generally diminishes with distance</a:t>
            </a:r>
          </a:p>
          <a:p>
            <a:pPr eaLnBrk="1" hangingPunct="1"/>
            <a:r>
              <a:rPr lang="en-GB" smtClean="0"/>
              <a:t>Complex \RF energy dissipation, amplitude is unreliable way of determining source</a:t>
            </a:r>
          </a:p>
          <a:p>
            <a:pPr eaLnBrk="1" hangingPunct="1"/>
            <a:r>
              <a:rPr lang="en-GB" smtClean="0"/>
              <a:t>Further complicated when more than one source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FC8D45B-9279-4829-8246-1226847EE9EC}" type="slidenum">
              <a:rPr lang="fr-FR" smtClean="0"/>
              <a:pPr defTabSz="912813"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94B0-FF04-4806-9D58-FDBF42840D5D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278DC-8029-43BE-8AC9-7379E886498F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303A0-3E9D-4E68-AE67-DC46B825F8EE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A01BE-4B23-4901-8136-BFFF9D3AA6B7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10DC-1C59-431F-AB6A-326656CA59B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82718-6374-485B-8091-38107BC41F5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57385-1C29-49F1-AB87-D82A955ECD0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88987-455D-48C9-8FB7-0BB13F9EA530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80F12-BF95-4472-AFAD-4C6DA6DB5FD9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CD723-C36A-4A99-B00A-9814CA958A2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6926B-7373-4327-A660-C5D9784D2196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E7699-F6A0-4E58-97B0-6B48D1819D65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5D559DB-ECE8-4E9D-BB6E-066A12F663BD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229600" cy="4751387"/>
          </a:xfrm>
        </p:spPr>
        <p:txBody>
          <a:bodyPr/>
          <a:lstStyle/>
          <a:p>
            <a:pPr defTabSz="912813" eaLnBrk="1" hangingPunct="1"/>
            <a:r>
              <a:rPr lang="en-US" dirty="0" smtClean="0"/>
              <a:t>The Location of Switchgear Partial Discharge by Panel and </a:t>
            </a:r>
            <a:br>
              <a:rPr lang="en-US" dirty="0" smtClean="0"/>
            </a:br>
            <a:r>
              <a:rPr lang="en-US" dirty="0" smtClean="0"/>
              <a:t>Techniques to Correlate Switchgear and Cable Partial Discharge with Load and Substation Environment</a:t>
            </a:r>
            <a:br>
              <a:rPr lang="en-US" dirty="0" smtClean="0"/>
            </a:b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2000" dirty="0" smtClean="0"/>
              <a:t>Cliff Walton and Sarah Carter - </a:t>
            </a:r>
            <a:r>
              <a:rPr lang="en-US" sz="2000" dirty="0" smtClean="0"/>
              <a:t>PPA Energy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Colin Smith - </a:t>
            </a:r>
            <a:r>
              <a:rPr lang="en-US" sz="2000" dirty="0" smtClean="0"/>
              <a:t>IPEC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Matthieu Michel - </a:t>
            </a:r>
            <a:r>
              <a:rPr lang="en-US" sz="2000" dirty="0" smtClean="0"/>
              <a:t>UK Power Networks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	</a:t>
            </a:r>
            <a:endParaRPr lang="en-GB" dirty="0" smtClean="0"/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pic>
        <p:nvPicPr>
          <p:cNvPr id="15363" name="Picture 2" descr="PPAe logo 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399088"/>
            <a:ext cx="15446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IPEC logo v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5373688"/>
            <a:ext cx="16398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UKPN larg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530850"/>
            <a:ext cx="25384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923928" y="2060848"/>
            <a:ext cx="3240360" cy="1789167"/>
            <a:chOff x="3923928" y="2060848"/>
            <a:chExt cx="3240360" cy="1789167"/>
          </a:xfrm>
        </p:grpSpPr>
        <p:sp>
          <p:nvSpPr>
            <p:cNvPr id="42" name="Diamond 41"/>
            <p:cNvSpPr/>
            <p:nvPr/>
          </p:nvSpPr>
          <p:spPr bwMode="auto">
            <a:xfrm>
              <a:off x="3923928" y="2060848"/>
              <a:ext cx="2952526" cy="1467326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 defTabSz="912813">
                <a:defRPr/>
              </a:pPr>
              <a:r>
                <a:rPr lang="en-GB" sz="1400" dirty="0"/>
                <a:t>Environmental dependency determined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20072" y="357301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No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88224" y="23488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Yes</a:t>
              </a:r>
              <a:endParaRPr lang="en-US" sz="1200" dirty="0"/>
            </a:p>
          </p:txBody>
        </p:sp>
      </p:grp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Switchgear pd and the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2708275"/>
            <a:ext cx="1511300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Load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3284538"/>
            <a:ext cx="1511300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Temperature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313" y="3933825"/>
            <a:ext cx="1511300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Humidity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313" y="4581525"/>
            <a:ext cx="1511300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Pressure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7313" y="1847850"/>
            <a:ext cx="936625" cy="2817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r>
              <a:rPr lang="en-GB" sz="1600">
                <a:latin typeface="Arial" charset="0"/>
              </a:rPr>
              <a:t>Model</a:t>
            </a: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  <a:p>
            <a:pPr algn="ctr" defTabSz="912813">
              <a:defRPr/>
            </a:pPr>
            <a:endParaRPr lang="en-GB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313" y="2060575"/>
            <a:ext cx="1511300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PD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3850" y="5157788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>
                <a:latin typeface="Arial" charset="0"/>
              </a:rPr>
              <a:t>Historic pd data and switchgear type – used to establish boundaries within model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5825" y="2395538"/>
            <a:ext cx="1439863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Predict occurrences of PD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35825" y="3790950"/>
            <a:ext cx="1512888" cy="10779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Actively control substation environment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92950" y="5441950"/>
            <a:ext cx="1871663" cy="1076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Reduce pd, improve switchgear health and life</a:t>
            </a:r>
          </a:p>
        </p:txBody>
      </p:sp>
      <p:sp>
        <p:nvSpPr>
          <p:cNvPr id="22540" name="Down Arrow 39"/>
          <p:cNvSpPr>
            <a:spLocks noChangeArrowheads="1"/>
          </p:cNvSpPr>
          <p:nvPr/>
        </p:nvSpPr>
        <p:spPr bwMode="auto">
          <a:xfrm>
            <a:off x="7885113" y="4941888"/>
            <a:ext cx="287337" cy="431800"/>
          </a:xfrm>
          <a:prstGeom prst="down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GB"/>
          </a:p>
        </p:txBody>
      </p:sp>
      <p:sp>
        <p:nvSpPr>
          <p:cNvPr id="31757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sp>
        <p:nvSpPr>
          <p:cNvPr id="22543" name="Right Arrow 43"/>
          <p:cNvSpPr>
            <a:spLocks noChangeArrowheads="1"/>
          </p:cNvSpPr>
          <p:nvPr/>
        </p:nvSpPr>
        <p:spPr bwMode="auto">
          <a:xfrm>
            <a:off x="2124075" y="27082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GB"/>
          </a:p>
        </p:txBody>
      </p:sp>
      <p:sp>
        <p:nvSpPr>
          <p:cNvPr id="22544" name="Right Arrow 44"/>
          <p:cNvSpPr>
            <a:spLocks noChangeArrowheads="1"/>
          </p:cNvSpPr>
          <p:nvPr/>
        </p:nvSpPr>
        <p:spPr bwMode="auto">
          <a:xfrm>
            <a:off x="3635375" y="27082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GB"/>
          </a:p>
        </p:txBody>
      </p:sp>
      <p:sp>
        <p:nvSpPr>
          <p:cNvPr id="22545" name="Right Arrow 45"/>
          <p:cNvSpPr>
            <a:spLocks noChangeArrowheads="1"/>
          </p:cNvSpPr>
          <p:nvPr/>
        </p:nvSpPr>
        <p:spPr bwMode="auto">
          <a:xfrm>
            <a:off x="6732588" y="270827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GB"/>
          </a:p>
        </p:txBody>
      </p:sp>
      <p:sp>
        <p:nvSpPr>
          <p:cNvPr id="22546" name="Down Arrow 46"/>
          <p:cNvSpPr>
            <a:spLocks noChangeArrowheads="1"/>
          </p:cNvSpPr>
          <p:nvPr/>
        </p:nvSpPr>
        <p:spPr bwMode="auto">
          <a:xfrm>
            <a:off x="7885113" y="3284538"/>
            <a:ext cx="287337" cy="431800"/>
          </a:xfrm>
          <a:prstGeom prst="down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en-GB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 rot="5339422" flipH="1">
            <a:off x="2375694" y="4977607"/>
            <a:ext cx="1079500" cy="576262"/>
          </a:xfrm>
          <a:custGeom>
            <a:avLst/>
            <a:gdLst>
              <a:gd name="T0" fmla="*/ 755950 w 21600"/>
              <a:gd name="T1" fmla="*/ 0 h 21600"/>
              <a:gd name="T2" fmla="*/ 755950 w 21600"/>
              <a:gd name="T3" fmla="*/ 324361 h 21600"/>
              <a:gd name="T4" fmla="*/ 161775 w 21600"/>
              <a:gd name="T5" fmla="*/ 576262 h 21600"/>
              <a:gd name="T6" fmla="*/ 1079500 w 21600"/>
              <a:gd name="T7" fmla="*/ 1621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364163" y="4005263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2060"/>
                </a:solidFill>
              </a:rPr>
              <a:t>96% correlation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6084888" y="3213100"/>
            <a:ext cx="1150937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1" grpId="0" animBg="1"/>
      <p:bldP spid="32" grpId="0" animBg="1"/>
      <p:bldP spid="37" grpId="0" animBg="1"/>
      <p:bldP spid="22540" grpId="0" animBg="1"/>
      <p:bldP spid="22543" grpId="0" animBg="1"/>
      <p:bldP spid="22544" grpId="0" animBg="1"/>
      <p:bldP spid="22545" grpId="0" animBg="1"/>
      <p:bldP spid="22546" grpId="0" animBg="1"/>
      <p:bldP spid="22548" grpId="0" animBg="1"/>
      <p:bldP spid="22549" grpId="0"/>
      <p:bldP spid="225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relationship between pd and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2400" dirty="0" smtClean="0">
                <a:latin typeface="Arial" charset="0"/>
              </a:rPr>
              <a:t>Cable and switchgear PD associated with load profiles</a:t>
            </a:r>
          </a:p>
          <a:p>
            <a:pPr marL="342900" indent="-342900" eaLnBrk="1" hangingPunct="1"/>
            <a:r>
              <a:rPr lang="en-GB" sz="2400" dirty="0" smtClean="0">
                <a:latin typeface="Arial" charset="0"/>
              </a:rPr>
              <a:t>In some instances failures follow and load increase or decrease</a:t>
            </a:r>
          </a:p>
          <a:p>
            <a:pPr marL="342900" indent="-342900" eaLnBrk="1" hangingPunct="1"/>
            <a:endParaRPr lang="en-GB" sz="2400" dirty="0" smtClean="0">
              <a:latin typeface="Arial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(a)</a:t>
            </a:r>
            <a:r>
              <a:rPr lang="en-US" sz="1600" dirty="0" smtClean="0"/>
              <a:t> On the falling edge (cooling)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1600" dirty="0" smtClean="0">
                <a:solidFill>
                  <a:schemeClr val="folHlink"/>
                </a:solidFill>
              </a:rPr>
              <a:t>(b)</a:t>
            </a:r>
            <a:r>
              <a:rPr lang="en-US" sz="1600" dirty="0" smtClean="0"/>
              <a:t> At a minimum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1600" dirty="0" smtClean="0">
                <a:solidFill>
                  <a:srgbClr val="33CC33"/>
                </a:solidFill>
              </a:rPr>
              <a:t>(c)</a:t>
            </a:r>
            <a:r>
              <a:rPr lang="en-US" sz="1600" dirty="0" smtClean="0"/>
              <a:t> On the rising edge (heating)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1600" dirty="0" smtClean="0"/>
              <a:t>Or  Independent of load.</a:t>
            </a:r>
            <a:endParaRPr lang="en-GB" sz="1600" dirty="0" smtClean="0">
              <a:latin typeface="Arial" charset="0"/>
            </a:endParaRPr>
          </a:p>
          <a:p>
            <a:pPr marL="342900" indent="-342900" eaLnBrk="1" hangingPunct="1"/>
            <a:endParaRPr lang="en-GB" sz="2400" dirty="0" smtClean="0">
              <a:latin typeface="Arial" charset="0"/>
            </a:endParaRPr>
          </a:p>
          <a:p>
            <a:pPr marL="342900" indent="-342900" eaLnBrk="1" hangingPunct="1"/>
            <a:endParaRPr lang="en-GB" sz="2400" dirty="0" smtClean="0">
              <a:latin typeface="Arial" charset="0"/>
            </a:endParaRPr>
          </a:p>
          <a:p>
            <a:pPr marL="342900" indent="-342900" eaLnBrk="1" hangingPunct="1"/>
            <a:r>
              <a:rPr lang="en-GB" sz="2400" dirty="0" smtClean="0">
                <a:latin typeface="Arial" charset="0"/>
              </a:rPr>
              <a:t>A Key input into assessment of Event Criticality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	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	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55925"/>
            <a:ext cx="4932362" cy="277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-1080000">
            <a:off x="6084888" y="3644900"/>
            <a:ext cx="160337" cy="523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080000" flipH="1">
            <a:off x="6518275" y="3644900"/>
            <a:ext cx="163513" cy="528638"/>
          </a:xfrm>
          <a:prstGeom prst="rect">
            <a:avLst/>
          </a:prstGeom>
          <a:noFill/>
          <a:ln w="25400" algn="ctr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H="1">
            <a:off x="6296025" y="4137025"/>
            <a:ext cx="220663" cy="100013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relationship between pd and load</a:t>
            </a: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13025"/>
            <a:ext cx="7991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 flipV="1">
            <a:off x="6443663" y="3573463"/>
            <a:ext cx="1081087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524750" y="3717032"/>
            <a:ext cx="161925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2060"/>
                </a:solidFill>
              </a:rPr>
              <a:t>Online event location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20072" y="4365104"/>
            <a:ext cx="3445102" cy="21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385 -0.25208 " pathEditMode="relative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Evolution of pd and load hysteresis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3" y="1916834"/>
            <a:ext cx="6264695" cy="41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916832"/>
            <a:ext cx="6264696" cy="410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673" y="1916832"/>
            <a:ext cx="6264696" cy="4107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672" y="1916832"/>
            <a:ext cx="6264696" cy="410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114800" y="4293096"/>
            <a:ext cx="914400" cy="530225"/>
            <a:chOff x="3284538" y="4292600"/>
            <a:chExt cx="914400" cy="530225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3419475" y="4292600"/>
              <a:ext cx="282575" cy="203200"/>
            </a:xfrm>
            <a:prstGeom prst="rightArrow">
              <a:avLst>
                <a:gd name="adj1" fmla="val 50000"/>
                <a:gd name="adj2" fmla="val 31914"/>
              </a:avLst>
            </a:prstGeom>
            <a:solidFill>
              <a:srgbClr val="C0504D"/>
            </a:solidFill>
            <a:ln w="9525">
              <a:solidFill>
                <a:srgbClr val="779AF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3284538" y="4441825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800" dirty="0">
                  <a:latin typeface="Calibri" pitchFamily="34" charset="0"/>
                </a:rPr>
                <a:t>Higher likelihood of failure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The relationship between pd and load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008189"/>
            <a:ext cx="4475163" cy="185286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sz="2400" dirty="0" smtClean="0">
                <a:latin typeface="+mj-lt"/>
              </a:rPr>
              <a:t>Measures of hysteresis </a:t>
            </a:r>
          </a:p>
          <a:p>
            <a:pPr marL="742950" lvl="1" indent="-285750" eaLnBrk="1" hangingPunct="1">
              <a:defRPr/>
            </a:pPr>
            <a:r>
              <a:rPr lang="en-GB" dirty="0" smtClean="0">
                <a:latin typeface="+mj-lt"/>
              </a:rPr>
              <a:t>Shape – Aspect Ratio</a:t>
            </a:r>
          </a:p>
          <a:p>
            <a:pPr marL="742950" lvl="1" indent="-285750" eaLnBrk="1" hangingPunct="1">
              <a:defRPr/>
            </a:pPr>
            <a:r>
              <a:rPr lang="en-GB" dirty="0" smtClean="0">
                <a:latin typeface="+mj-lt"/>
              </a:rPr>
              <a:t>Area</a:t>
            </a:r>
          </a:p>
          <a:p>
            <a:pPr marL="742950" lvl="1" indent="-285750" eaLnBrk="1" hangingPunct="1">
              <a:defRPr/>
            </a:pPr>
            <a:r>
              <a:rPr lang="en-GB" dirty="0" smtClean="0">
                <a:latin typeface="+mj-lt"/>
              </a:rPr>
              <a:t>Position Displacement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365104"/>
            <a:ext cx="457594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844824"/>
            <a:ext cx="3565599" cy="233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96136" y="2420888"/>
            <a:ext cx="792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lnSpc>
                <a:spcPts val="192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July </a:t>
            </a:r>
          </a:p>
          <a:p>
            <a:pPr defTabSz="912813">
              <a:lnSpc>
                <a:spcPts val="192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2009</a:t>
            </a: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524328" y="1844824"/>
            <a:ext cx="936104" cy="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lnSpc>
                <a:spcPts val="192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January</a:t>
            </a:r>
          </a:p>
          <a:p>
            <a:pPr defTabSz="912813">
              <a:lnSpc>
                <a:spcPts val="1920"/>
              </a:lnSpc>
              <a:spcBef>
                <a:spcPct val="50000"/>
              </a:spcBef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2010</a:t>
            </a: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471592" y="4221088"/>
            <a:ext cx="36724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Monitor evolution of incipient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fault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n-GB" sz="2400" kern="0" baseline="0" dirty="0" smtClean="0">
                <a:latin typeface="+mj-lt"/>
                <a:cs typeface="+mn-cs"/>
              </a:rPr>
              <a:t>Knowledge</a:t>
            </a:r>
            <a:r>
              <a:rPr lang="en-GB" sz="2400" kern="0" dirty="0" smtClean="0">
                <a:latin typeface="+mj-lt"/>
                <a:cs typeface="+mn-cs"/>
              </a:rPr>
              <a:t> of load dependency – operational considerations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Conclusions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8218488" cy="4122737"/>
          </a:xfrm>
        </p:spPr>
        <p:txBody>
          <a:bodyPr/>
          <a:lstStyle/>
          <a:p>
            <a:pPr defTabSz="912813" eaLnBrk="1" hangingPunct="1"/>
            <a:r>
              <a:rPr lang="en-GB" smtClean="0">
                <a:latin typeface="Arial" charset="0"/>
              </a:rPr>
              <a:t>Precedence detection remotely locates discharging switchgear panels to within 400mm</a:t>
            </a:r>
          </a:p>
          <a:p>
            <a:pPr defTabSz="912813" eaLnBrk="1" hangingPunct="1"/>
            <a:r>
              <a:rPr lang="en-GB" smtClean="0">
                <a:latin typeface="Arial" charset="0"/>
              </a:rPr>
              <a:t>Active control of substation environment to  prevent discharge and improve asset health</a:t>
            </a:r>
          </a:p>
          <a:p>
            <a:pPr defTabSz="912813" eaLnBrk="1" hangingPunct="1"/>
            <a:r>
              <a:rPr lang="en-GB" smtClean="0">
                <a:latin typeface="Arial" charset="0"/>
              </a:rPr>
              <a:t>PD and load relationship indicators determined to enhance assessment of event criticality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590550"/>
          </a:xfrm>
        </p:spPr>
        <p:txBody>
          <a:bodyPr/>
          <a:lstStyle/>
          <a:p>
            <a:pPr defTabSz="912813" eaLnBrk="1" hangingPunct="1"/>
            <a:r>
              <a:rPr lang="en-GB" smtClean="0"/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GB" dirty="0" smtClean="0">
                <a:latin typeface="Arial" charset="0"/>
              </a:rPr>
              <a:t>UK Power Networks on line monitoring switchgear and cable partial discharge updates:</a:t>
            </a:r>
          </a:p>
          <a:p>
            <a:pPr lvl="1" defTabSz="912813" eaLnBrk="1" hangingPunct="1"/>
            <a:r>
              <a:rPr lang="en-GB" dirty="0" smtClean="0">
                <a:latin typeface="Arial" charset="0"/>
              </a:rPr>
              <a:t>Early warning of potential switchgear failure</a:t>
            </a:r>
          </a:p>
          <a:p>
            <a:pPr lvl="1" defTabSz="912813" eaLnBrk="1" hangingPunct="1"/>
            <a:r>
              <a:rPr lang="en-GB" dirty="0" smtClean="0">
                <a:latin typeface="Arial" charset="0"/>
              </a:rPr>
              <a:t>Understanding of effect of substation environment on switchgear partial discharge</a:t>
            </a:r>
          </a:p>
          <a:p>
            <a:pPr lvl="1" defTabSz="912813" eaLnBrk="1" hangingPunct="1"/>
            <a:r>
              <a:rPr lang="en-GB" dirty="0" smtClean="0">
                <a:latin typeface="Arial" charset="0"/>
              </a:rPr>
              <a:t>Relationship between switchgear and cable partial discharge and load and techniques for enhanced criticality measurement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4462462" cy="5084762"/>
          </a:xfrm>
        </p:spPr>
        <p:txBody>
          <a:bodyPr/>
          <a:lstStyle/>
          <a:p>
            <a:pPr defTabSz="912813"/>
            <a:r>
              <a:rPr lang="en-GB" sz="2400" b="0" smtClean="0">
                <a:solidFill>
                  <a:schemeClr val="tx1"/>
                </a:solidFill>
              </a:rPr>
              <a:t>63 substation sites monitored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&gt; 1000 feeders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&gt; 2200 sensors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	HF CTs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	Capacitive couplers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	Ultrasonic 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/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5-10 years of data</a:t>
            </a:r>
            <a:br>
              <a:rPr lang="en-GB" sz="2400" b="0" smtClean="0">
                <a:solidFill>
                  <a:schemeClr val="tx1"/>
                </a:solidFill>
              </a:rPr>
            </a:br>
            <a:r>
              <a:rPr lang="en-GB" sz="2400" b="0" smtClean="0">
                <a:solidFill>
                  <a:schemeClr val="tx1"/>
                </a:solidFill>
              </a:rPr>
              <a:t>6.6kV-225kV</a:t>
            </a:r>
            <a:r>
              <a:rPr lang="en-GB" sz="2800" smtClean="0"/>
              <a:t> </a:t>
            </a:r>
            <a:br>
              <a:rPr lang="en-GB" sz="2800" smtClean="0"/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> </a:t>
            </a:r>
            <a:br>
              <a:rPr lang="en-GB" sz="2800" smtClean="0"/>
            </a:br>
            <a:r>
              <a:rPr lang="en-GB" sz="2800" smtClean="0"/>
              <a:t> </a:t>
            </a:r>
          </a:p>
        </p:txBody>
      </p:sp>
      <p:pic>
        <p:nvPicPr>
          <p:cNvPr id="19459" name="Picture 6" descr="switc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188" y="1412875"/>
            <a:ext cx="33258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Switchgear pd and precedence detection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GB" dirty="0" smtClean="0">
                <a:latin typeface="Arial" charset="0"/>
              </a:rPr>
              <a:t>Switchgear pd signal spreads along </a:t>
            </a:r>
            <a:r>
              <a:rPr lang="en-GB" dirty="0" err="1" smtClean="0">
                <a:latin typeface="Arial" charset="0"/>
              </a:rPr>
              <a:t>busbar</a:t>
            </a:r>
            <a:endParaRPr lang="en-GB" dirty="0" smtClean="0">
              <a:latin typeface="Arial" charset="0"/>
            </a:endParaRPr>
          </a:p>
          <a:p>
            <a:pPr defTabSz="912813" eaLnBrk="1" hangingPunct="1"/>
            <a:r>
              <a:rPr lang="en-GB" dirty="0" smtClean="0">
                <a:latin typeface="Arial" charset="0"/>
              </a:rPr>
              <a:t>Can be detected on multiple panels</a:t>
            </a:r>
          </a:p>
          <a:p>
            <a:pPr defTabSz="912813" eaLnBrk="1" hangingPunct="1"/>
            <a:endParaRPr lang="en-GB" dirty="0" smtClean="0">
              <a:latin typeface="Arial" charset="0"/>
            </a:endParaRPr>
          </a:p>
          <a:p>
            <a:pPr defTabSz="912813" eaLnBrk="1" hangingPunct="1"/>
            <a:r>
              <a:rPr lang="en-GB" dirty="0" smtClean="0">
                <a:latin typeface="Arial" charset="0"/>
              </a:rPr>
              <a:t>Panel in South of England, single source of activity P14</a:t>
            </a:r>
          </a:p>
          <a:p>
            <a:pPr defTabSz="912813" eaLnBrk="1" hangingPunct="1"/>
            <a:endParaRPr lang="en-GB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797152"/>
            <a:ext cx="810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Precedence solution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4114800" cy="4122737"/>
          </a:xfrm>
        </p:spPr>
        <p:txBody>
          <a:bodyPr/>
          <a:lstStyle/>
          <a:p>
            <a:pPr defTabSz="912813" eaLnBrk="1" hangingPunct="1">
              <a:buFont typeface="Wingdings" pitchFamily="2" charset="2"/>
              <a:buNone/>
            </a:pPr>
            <a:r>
              <a:rPr lang="en-GB" sz="2400" dirty="0" smtClean="0">
                <a:latin typeface="Arial" charset="0"/>
              </a:rPr>
              <a:t>Precedence unit </a:t>
            </a:r>
          </a:p>
          <a:p>
            <a:pPr defTabSz="912813" eaLnBrk="1" hangingPunct="1"/>
            <a:r>
              <a:rPr lang="en-GB" sz="2400" dirty="0" smtClean="0">
                <a:latin typeface="Arial" charset="0"/>
              </a:rPr>
              <a:t>Corrects for signal cable lengths</a:t>
            </a:r>
          </a:p>
          <a:p>
            <a:pPr defTabSz="912813" eaLnBrk="1" hangingPunct="1"/>
            <a:r>
              <a:rPr lang="en-GB" sz="2400" dirty="0" smtClean="0">
                <a:latin typeface="Arial" charset="0"/>
              </a:rPr>
              <a:t>Detects which channel was first to see pd signal</a:t>
            </a:r>
          </a:p>
          <a:p>
            <a:pPr defTabSz="912813" eaLnBrk="1" hangingPunct="1"/>
            <a:r>
              <a:rPr lang="en-GB" sz="2400" dirty="0" smtClean="0">
                <a:latin typeface="Arial" charset="0"/>
              </a:rPr>
              <a:t>Eliminates signals which are not precedent</a:t>
            </a:r>
          </a:p>
          <a:p>
            <a:pPr defTabSz="912813" eaLnBrk="1" hangingPunct="1"/>
            <a:r>
              <a:rPr lang="en-GB" sz="2400" dirty="0" smtClean="0">
                <a:latin typeface="Arial" charset="0"/>
              </a:rPr>
              <a:t>Trials in 10 substations show accurate to within 400 mm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pic>
        <p:nvPicPr>
          <p:cNvPr id="23560" name="Picture 8" descr="CIMG232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364163" y="1700213"/>
            <a:ext cx="3095625" cy="424815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948488" y="4797425"/>
            <a:ext cx="1368425" cy="10795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Precedence solution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PD in site with two pd sources</a:t>
            </a:r>
          </a:p>
          <a:p>
            <a:pPr defTabSz="912813" eaLnBrk="1" hangingPunct="1">
              <a:buFont typeface="Wingdings" pitchFamily="2" charset="2"/>
              <a:buNone/>
            </a:pPr>
            <a:r>
              <a:rPr lang="en-GB" sz="2000" smtClean="0"/>
              <a:t>Before precedence: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r>
              <a:rPr lang="en-GB" sz="2000" smtClean="0"/>
              <a:t>After precedence: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endParaRPr lang="en-GB" sz="2000" smtClean="0"/>
          </a:p>
          <a:p>
            <a:pPr defTabSz="912813" eaLnBrk="1" hangingPunct="1">
              <a:buFont typeface="Wingdings" pitchFamily="2" charset="2"/>
              <a:buNone/>
            </a:pPr>
            <a:r>
              <a:rPr lang="en-GB" sz="2000" smtClean="0"/>
              <a:t>2 discharging panels – P14 and P5 confirmed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24175"/>
            <a:ext cx="8613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97425"/>
            <a:ext cx="8613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68313" y="6597650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of switchgear discharges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89138"/>
            <a:ext cx="28813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 l="56477" t="53142"/>
          <a:stretch>
            <a:fillRect/>
          </a:stretch>
        </p:blipFill>
        <p:spPr bwMode="auto">
          <a:xfrm>
            <a:off x="4643438" y="1989138"/>
            <a:ext cx="2879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VMX spout tr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365625"/>
            <a:ext cx="3097212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365625"/>
            <a:ext cx="2952750" cy="2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Switchgear pd and the environment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3251200" cy="4122737"/>
          </a:xfrm>
        </p:spPr>
        <p:txBody>
          <a:bodyPr/>
          <a:lstStyle/>
          <a:p>
            <a:pPr defTabSz="912813" eaLnBrk="1" hangingPunct="1"/>
            <a:r>
              <a:rPr lang="en-GB" sz="2400" smtClean="0">
                <a:latin typeface="Arial" charset="0"/>
              </a:rPr>
              <a:t>Indoor substations equipped with temperature and humidity sensors</a:t>
            </a:r>
          </a:p>
          <a:p>
            <a:pPr defTabSz="912813" eaLnBrk="1" hangingPunct="1"/>
            <a:endParaRPr lang="en-GB" sz="2400" smtClean="0">
              <a:latin typeface="Arial" charset="0"/>
            </a:endParaRPr>
          </a:p>
          <a:p>
            <a:pPr defTabSz="912813" eaLnBrk="1" hangingPunct="1"/>
            <a:endParaRPr lang="en-GB" sz="2400" smtClean="0">
              <a:latin typeface="Arial" charset="0"/>
            </a:endParaRPr>
          </a:p>
          <a:p>
            <a:pPr defTabSz="912813" eaLnBrk="1" hangingPunct="1"/>
            <a:endParaRPr lang="en-GB" sz="2400" smtClean="0">
              <a:latin typeface="Arial" charset="0"/>
            </a:endParaRPr>
          </a:p>
          <a:p>
            <a:pPr defTabSz="912813" eaLnBrk="1" hangingPunct="1"/>
            <a:r>
              <a:rPr lang="en-GB" sz="2400" smtClean="0">
                <a:latin typeface="Arial" charset="0"/>
              </a:rPr>
              <a:t>Weather station installed externally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GB" sz="2400" smtClean="0">
              <a:latin typeface="Arial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3492500" y="1916113"/>
            <a:ext cx="5543550" cy="4249737"/>
            <a:chOff x="3707904" y="1988840"/>
            <a:chExt cx="5256584" cy="4176464"/>
          </a:xfrm>
        </p:grpSpPr>
        <p:pic>
          <p:nvPicPr>
            <p:cNvPr id="27655" name="Picture 4"/>
            <p:cNvPicPr>
              <a:picLocks noChangeAspect="1" noChangeArrowheads="1"/>
            </p:cNvPicPr>
            <p:nvPr/>
          </p:nvPicPr>
          <p:blipFill>
            <a:blip r:embed="rId3"/>
            <a:srcRect l="28934" t="33020" r="13579" b="10872"/>
            <a:stretch>
              <a:fillRect/>
            </a:stretch>
          </p:blipFill>
          <p:spPr bwMode="auto">
            <a:xfrm>
              <a:off x="3707904" y="2060848"/>
              <a:ext cx="5256584" cy="41044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707904" y="1988840"/>
              <a:ext cx="3024192" cy="3603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endParaRPr lang="en-GB"/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859338" y="6092825"/>
            <a:ext cx="3073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GB" sz="1400" dirty="0" smtClean="0"/>
              <a:t>Substation </a:t>
            </a:r>
            <a:r>
              <a:rPr lang="en-GB" sz="1400" dirty="0"/>
              <a:t>in southwest London</a:t>
            </a:r>
          </a:p>
        </p:txBody>
      </p:sp>
      <p:pic>
        <p:nvPicPr>
          <p:cNvPr id="27654" name="Picture 12" descr="P1010026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252095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GB" smtClean="0"/>
              <a:t>Switchgear pd and the environment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GB" sz="2400" dirty="0" smtClean="0">
                <a:latin typeface="Arial" charset="0"/>
              </a:rPr>
              <a:t>Observed strong interrelationships between temperature, humidity and switchgear type  </a:t>
            </a:r>
          </a:p>
          <a:p>
            <a:pPr defTabSz="912813" eaLnBrk="1" hangingPunct="1"/>
            <a:r>
              <a:rPr lang="en-GB" sz="2400" dirty="0" smtClean="0">
                <a:latin typeface="Arial" charset="0"/>
              </a:rPr>
              <a:t>Large number of discharges at higher temperature can have lower energy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en-GB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68313" y="654843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BE" sz="1600">
                <a:latin typeface="Arial" charset="0"/>
              </a:rPr>
              <a:t>Cliff Walton – UK – Session 1 Network Components  – 0862</a:t>
            </a:r>
            <a:endParaRPr lang="fr-FR" sz="1600">
              <a:latin typeface="Arial" charset="0"/>
            </a:endParaRP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644900"/>
            <a:ext cx="4392612" cy="280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4310063" cy="289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051050" y="4005263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GB" b="1"/>
              <a:t>PD Activity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6156325" y="4005263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GB" b="1"/>
              <a:t>PD Energy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851920" y="3645024"/>
            <a:ext cx="648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GB" sz="1200" dirty="0" smtClean="0">
                <a:solidFill>
                  <a:srgbClr val="002060"/>
                </a:solidFill>
              </a:rPr>
              <a:t>Count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Macintosh PowerPoint</Application>
  <PresentationFormat>Bildschirmpräsentation (4:3)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CIRED2011</vt:lpstr>
      <vt:lpstr>The Location of Switchgear Partial Discharge by Panel and  Techniques to Correlate Switchgear and Cable Partial Discharge with Load and Substation Environment   Cliff Walton and Sarah Carter - PPA Energy  Colin Smith - IPEC Matthieu Michel - UK Power Networks  </vt:lpstr>
      <vt:lpstr>Introduction</vt:lpstr>
      <vt:lpstr>63 substation sites monitored &gt; 1000 feeders &gt; 2200 sensors  HF CTs  Capacitive couplers  Ultrasonic   5-10 years of data 6.6kV-225kV      </vt:lpstr>
      <vt:lpstr>Switchgear pd and precedence detection</vt:lpstr>
      <vt:lpstr>Precedence solution</vt:lpstr>
      <vt:lpstr>Precedence solution</vt:lpstr>
      <vt:lpstr>Examples of switchgear discharges</vt:lpstr>
      <vt:lpstr>Switchgear pd and the environment</vt:lpstr>
      <vt:lpstr>Switchgear pd and the environment</vt:lpstr>
      <vt:lpstr>Switchgear pd and the environment</vt:lpstr>
      <vt:lpstr>The relationship between pd and load</vt:lpstr>
      <vt:lpstr>The relationship between pd and load</vt:lpstr>
      <vt:lpstr>Evolution of pd and load hysteresis</vt:lpstr>
      <vt:lpstr>The relationship between pd and load</vt:lpstr>
      <vt:lpstr>Conclusions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96</cp:revision>
  <dcterms:created xsi:type="dcterms:W3CDTF">2010-04-09T10:19:13Z</dcterms:created>
  <dcterms:modified xsi:type="dcterms:W3CDTF">2011-07-14T16:58:41Z</dcterms:modified>
</cp:coreProperties>
</file>