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4" r:id="rId4"/>
    <p:sldId id="268" r:id="rId5"/>
    <p:sldId id="269" r:id="rId6"/>
    <p:sldId id="270" r:id="rId7"/>
    <p:sldId id="258" r:id="rId8"/>
    <p:sldId id="259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60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1AB0D13-3159-402F-9A4A-19395ABA34F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725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6C3D5-1703-4530-861C-A581C65BB3C4}" type="slidenum">
              <a:rPr lang="fr-FR"/>
              <a:pPr/>
              <a:t>1</a:t>
            </a:fld>
            <a:endParaRPr lang="fr-FR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B4BC2-80A7-4543-AC16-70C4B7E87751}" type="slidenum">
              <a:rPr lang="fr-FR"/>
              <a:pPr/>
              <a:t>2</a:t>
            </a:fld>
            <a:endParaRPr lang="fr-FR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E9E2B-CDFA-4B07-835B-AFF79D933BC0}" type="slidenum">
              <a:rPr lang="fr-FR"/>
              <a:pPr/>
              <a:t>7</a:t>
            </a:fld>
            <a:endParaRPr lang="fr-FR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00A46-107B-4F4A-BAFA-FAF235572490}" type="slidenum">
              <a:rPr lang="fr-FR"/>
              <a:pPr/>
              <a:t>8</a:t>
            </a:fld>
            <a:endParaRPr lang="fr-FR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B9E6E8-DCA4-4AF2-AD3A-CD59A7819CB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094E8-2685-47DF-8D87-978B021A047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AA5C-EBC5-46B7-9D5B-B9B6E2E42D2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EE73-62ED-43FB-BF61-369812E681C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8C15-F07B-4920-8BE7-307F7E27D61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B55CC-6044-4AD8-9C62-DDED5A6BB0F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794A0-6BAA-4604-96A8-F694DE6F80A1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D71F-F4F4-4231-908B-FF964059412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591C5-3F68-4CEF-B86D-2EF84E302AA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D56F3-ECBA-466F-8751-AEA07E128271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FB676-CBBB-4022-A3AF-288E355D84A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CC395746-598E-42DE-A42D-7916156671D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2400">
              <a:latin typeface="Times New Roman" pitchFamily="18" charset="0"/>
            </a:endParaRPr>
          </a:p>
        </p:txBody>
      </p:sp>
      <p:pic>
        <p:nvPicPr>
          <p:cNvPr id="1033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103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In France, LV customers are mostly &lt; 18 kVA  and single-phase.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en-US" sz="2400" dirty="0" smtClean="0">
                <a:latin typeface="Arial" charset="0"/>
              </a:rPr>
              <a:t>Some LV networks are unbalanced and it generates important voltage drops</a:t>
            </a:r>
          </a:p>
          <a:p>
            <a:pPr eaLnBrk="1" hangingPunct="1">
              <a:buFont typeface="Symbol" pitchFamily="18" charset="2"/>
              <a:buChar char="Þ"/>
            </a:pPr>
            <a:endParaRPr lang="en-US" sz="2400" dirty="0" smtClean="0">
              <a:latin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</a:rPr>
              <a:t>It is not a problem in urban zone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 bulking effect </a:t>
            </a:r>
          </a:p>
          <a:p>
            <a:pPr eaLnBrk="1" hangingPunct="1"/>
            <a:r>
              <a:rPr lang="en-US" sz="2400" u="sng" dirty="0" smtClean="0">
                <a:latin typeface="Arial" charset="0"/>
              </a:rPr>
              <a:t>But a real problem in rural zone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 long LV network and few customers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sz="2400" dirty="0" smtClean="0">
                <a:latin typeface="Arial" charset="0"/>
              </a:rPr>
              <a:t>So far usual solutions are network  reinforcement</a:t>
            </a:r>
          </a:p>
          <a:p>
            <a:pPr eaLnBrk="1" hangingPunct="1"/>
            <a:endParaRPr lang="fr-FR" sz="1600" dirty="0" smtClean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Yves ZONTA &amp; Christophe GAUDIN – France – S1 – 0170</a:t>
            </a:r>
            <a:endParaRPr lang="fr-FR" sz="1600">
              <a:latin typeface="Arial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>
                <a:solidFill>
                  <a:schemeClr val="bg2"/>
                </a:solidFill>
                <a:latin typeface="Arial" charset="0"/>
              </a:rPr>
              <a:t>Unbalanced rural LV networks in France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000760" y="3643314"/>
            <a:ext cx="1857388" cy="1100142"/>
            <a:chOff x="1734" y="2852"/>
            <a:chExt cx="6823" cy="2820"/>
          </a:xfrm>
        </p:grpSpPr>
        <p:sp>
          <p:nvSpPr>
            <p:cNvPr id="6" name="AutoShape 48"/>
            <p:cNvSpPr>
              <a:spLocks noChangeArrowheads="1"/>
            </p:cNvSpPr>
            <p:nvPr/>
          </p:nvSpPr>
          <p:spPr bwMode="auto">
            <a:xfrm>
              <a:off x="6311" y="2942"/>
              <a:ext cx="285" cy="2730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31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Oval 49"/>
            <p:cNvSpPr>
              <a:spLocks noChangeArrowheads="1"/>
            </p:cNvSpPr>
            <p:nvPr/>
          </p:nvSpPr>
          <p:spPr bwMode="auto">
            <a:xfrm flipH="1">
              <a:off x="6430" y="3069"/>
              <a:ext cx="55" cy="57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Oval 50"/>
            <p:cNvSpPr>
              <a:spLocks noChangeArrowheads="1"/>
            </p:cNvSpPr>
            <p:nvPr/>
          </p:nvSpPr>
          <p:spPr bwMode="auto">
            <a:xfrm flipH="1">
              <a:off x="6427" y="3299"/>
              <a:ext cx="55" cy="57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Oval 51"/>
            <p:cNvSpPr>
              <a:spLocks noChangeArrowheads="1"/>
            </p:cNvSpPr>
            <p:nvPr/>
          </p:nvSpPr>
          <p:spPr bwMode="auto">
            <a:xfrm flipH="1">
              <a:off x="6422" y="3516"/>
              <a:ext cx="55" cy="57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Oval 52"/>
            <p:cNvSpPr>
              <a:spLocks noChangeArrowheads="1"/>
            </p:cNvSpPr>
            <p:nvPr/>
          </p:nvSpPr>
          <p:spPr bwMode="auto">
            <a:xfrm flipH="1">
              <a:off x="6419" y="3730"/>
              <a:ext cx="55" cy="57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AutoShape 53"/>
            <p:cNvSpPr>
              <a:spLocks noChangeArrowheads="1"/>
            </p:cNvSpPr>
            <p:nvPr/>
          </p:nvSpPr>
          <p:spPr bwMode="auto">
            <a:xfrm>
              <a:off x="3769" y="2852"/>
              <a:ext cx="285" cy="2730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31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2" name="Group 54"/>
            <p:cNvGrpSpPr>
              <a:grpSpLocks/>
            </p:cNvGrpSpPr>
            <p:nvPr/>
          </p:nvGrpSpPr>
          <p:grpSpPr bwMode="auto">
            <a:xfrm>
              <a:off x="1744" y="3007"/>
              <a:ext cx="2197" cy="230"/>
              <a:chOff x="3270" y="6200"/>
              <a:chExt cx="2197" cy="230"/>
            </a:xfrm>
          </p:grpSpPr>
          <p:grpSp>
            <p:nvGrpSpPr>
              <p:cNvPr id="43" name="Group 55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45" name="Freeform 56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6" name="Line 57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4" name="Oval 58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1734" y="3247"/>
              <a:ext cx="2197" cy="230"/>
              <a:chOff x="3270" y="6200"/>
              <a:chExt cx="2197" cy="230"/>
            </a:xfrm>
          </p:grpSpPr>
          <p:grpSp>
            <p:nvGrpSpPr>
              <p:cNvPr id="39" name="Group 60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41" name="Freeform 61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42" name="Line 62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40" name="Oval 63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1734" y="3457"/>
              <a:ext cx="2197" cy="230"/>
              <a:chOff x="3270" y="6200"/>
              <a:chExt cx="2197" cy="230"/>
            </a:xfrm>
          </p:grpSpPr>
          <p:grpSp>
            <p:nvGrpSpPr>
              <p:cNvPr id="35" name="Group 65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37" name="Freeform 66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8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6" name="Oval 68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5" name="Group 69"/>
            <p:cNvGrpSpPr>
              <a:grpSpLocks/>
            </p:cNvGrpSpPr>
            <p:nvPr/>
          </p:nvGrpSpPr>
          <p:grpSpPr bwMode="auto">
            <a:xfrm>
              <a:off x="1734" y="3677"/>
              <a:ext cx="2197" cy="230"/>
              <a:chOff x="3270" y="6200"/>
              <a:chExt cx="2197" cy="230"/>
            </a:xfrm>
          </p:grpSpPr>
          <p:grpSp>
            <p:nvGrpSpPr>
              <p:cNvPr id="31" name="Group 70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33" name="Freeform 71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4" name="Line 72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32" name="Oval 73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6" name="Freeform 74"/>
            <p:cNvSpPr>
              <a:spLocks/>
            </p:cNvSpPr>
            <p:nvPr/>
          </p:nvSpPr>
          <p:spPr bwMode="auto">
            <a:xfrm>
              <a:off x="3910" y="3064"/>
              <a:ext cx="2528" cy="175"/>
            </a:xfrm>
            <a:custGeom>
              <a:avLst/>
              <a:gdLst>
                <a:gd name="T0" fmla="*/ 0 w 2570"/>
                <a:gd name="T1" fmla="*/ 0 h 175"/>
                <a:gd name="T2" fmla="*/ 788 w 2570"/>
                <a:gd name="T3" fmla="*/ 152 h 175"/>
                <a:gd name="T4" fmla="*/ 1577 w 2570"/>
                <a:gd name="T5" fmla="*/ 138 h 175"/>
                <a:gd name="T6" fmla="*/ 2180 w 2570"/>
                <a:gd name="T7" fmla="*/ 56 h 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70"/>
                <a:gd name="T13" fmla="*/ 0 h 175"/>
                <a:gd name="T14" fmla="*/ 2570 w 2570"/>
                <a:gd name="T15" fmla="*/ 175 h 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70" h="175">
                  <a:moveTo>
                    <a:pt x="0" y="0"/>
                  </a:moveTo>
                  <a:cubicBezTo>
                    <a:pt x="310" y="64"/>
                    <a:pt x="620" y="129"/>
                    <a:pt x="929" y="152"/>
                  </a:cubicBezTo>
                  <a:cubicBezTo>
                    <a:pt x="1239" y="175"/>
                    <a:pt x="1586" y="154"/>
                    <a:pt x="1859" y="138"/>
                  </a:cubicBezTo>
                  <a:cubicBezTo>
                    <a:pt x="2132" y="122"/>
                    <a:pt x="2422" y="73"/>
                    <a:pt x="2570" y="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75"/>
            <p:cNvSpPr>
              <a:spLocks/>
            </p:cNvSpPr>
            <p:nvPr/>
          </p:nvSpPr>
          <p:spPr bwMode="auto">
            <a:xfrm>
              <a:off x="3910" y="3298"/>
              <a:ext cx="2519" cy="175"/>
            </a:xfrm>
            <a:custGeom>
              <a:avLst/>
              <a:gdLst>
                <a:gd name="T0" fmla="*/ 0 w 2570"/>
                <a:gd name="T1" fmla="*/ 0 h 175"/>
                <a:gd name="T2" fmla="*/ 761 w 2570"/>
                <a:gd name="T3" fmla="*/ 152 h 175"/>
                <a:gd name="T4" fmla="*/ 1522 w 2570"/>
                <a:gd name="T5" fmla="*/ 138 h 175"/>
                <a:gd name="T6" fmla="*/ 2104 w 2570"/>
                <a:gd name="T7" fmla="*/ 56 h 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70"/>
                <a:gd name="T13" fmla="*/ 0 h 175"/>
                <a:gd name="T14" fmla="*/ 2570 w 2570"/>
                <a:gd name="T15" fmla="*/ 175 h 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70" h="175">
                  <a:moveTo>
                    <a:pt x="0" y="0"/>
                  </a:moveTo>
                  <a:cubicBezTo>
                    <a:pt x="310" y="64"/>
                    <a:pt x="620" y="129"/>
                    <a:pt x="929" y="152"/>
                  </a:cubicBezTo>
                  <a:cubicBezTo>
                    <a:pt x="1239" y="175"/>
                    <a:pt x="1586" y="154"/>
                    <a:pt x="1859" y="138"/>
                  </a:cubicBezTo>
                  <a:cubicBezTo>
                    <a:pt x="2132" y="122"/>
                    <a:pt x="2422" y="73"/>
                    <a:pt x="2570" y="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76"/>
            <p:cNvSpPr>
              <a:spLocks/>
            </p:cNvSpPr>
            <p:nvPr/>
          </p:nvSpPr>
          <p:spPr bwMode="auto">
            <a:xfrm>
              <a:off x="3915" y="3508"/>
              <a:ext cx="2525" cy="175"/>
            </a:xfrm>
            <a:custGeom>
              <a:avLst/>
              <a:gdLst>
                <a:gd name="T0" fmla="*/ 0 w 2570"/>
                <a:gd name="T1" fmla="*/ 0 h 175"/>
                <a:gd name="T2" fmla="*/ 779 w 2570"/>
                <a:gd name="T3" fmla="*/ 152 h 175"/>
                <a:gd name="T4" fmla="*/ 1558 w 2570"/>
                <a:gd name="T5" fmla="*/ 138 h 175"/>
                <a:gd name="T6" fmla="*/ 2155 w 2570"/>
                <a:gd name="T7" fmla="*/ 56 h 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70"/>
                <a:gd name="T13" fmla="*/ 0 h 175"/>
                <a:gd name="T14" fmla="*/ 2570 w 2570"/>
                <a:gd name="T15" fmla="*/ 175 h 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70" h="175">
                  <a:moveTo>
                    <a:pt x="0" y="0"/>
                  </a:moveTo>
                  <a:cubicBezTo>
                    <a:pt x="310" y="64"/>
                    <a:pt x="620" y="129"/>
                    <a:pt x="929" y="152"/>
                  </a:cubicBezTo>
                  <a:cubicBezTo>
                    <a:pt x="1239" y="175"/>
                    <a:pt x="1586" y="154"/>
                    <a:pt x="1859" y="138"/>
                  </a:cubicBezTo>
                  <a:cubicBezTo>
                    <a:pt x="2132" y="122"/>
                    <a:pt x="2422" y="73"/>
                    <a:pt x="2570" y="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77"/>
            <p:cNvSpPr>
              <a:spLocks/>
            </p:cNvSpPr>
            <p:nvPr/>
          </p:nvSpPr>
          <p:spPr bwMode="auto">
            <a:xfrm>
              <a:off x="3913" y="3728"/>
              <a:ext cx="2507" cy="154"/>
            </a:xfrm>
            <a:custGeom>
              <a:avLst/>
              <a:gdLst>
                <a:gd name="T0" fmla="*/ 0 w 2570"/>
                <a:gd name="T1" fmla="*/ 0 h 175"/>
                <a:gd name="T2" fmla="*/ 724 w 2570"/>
                <a:gd name="T3" fmla="*/ 42 h 175"/>
                <a:gd name="T4" fmla="*/ 1452 w 2570"/>
                <a:gd name="T5" fmla="*/ 37 h 175"/>
                <a:gd name="T6" fmla="*/ 2006 w 2570"/>
                <a:gd name="T7" fmla="*/ 16 h 1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70"/>
                <a:gd name="T13" fmla="*/ 0 h 175"/>
                <a:gd name="T14" fmla="*/ 2570 w 2570"/>
                <a:gd name="T15" fmla="*/ 175 h 1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70" h="175">
                  <a:moveTo>
                    <a:pt x="0" y="0"/>
                  </a:moveTo>
                  <a:cubicBezTo>
                    <a:pt x="310" y="64"/>
                    <a:pt x="620" y="129"/>
                    <a:pt x="929" y="152"/>
                  </a:cubicBezTo>
                  <a:cubicBezTo>
                    <a:pt x="1239" y="175"/>
                    <a:pt x="1586" y="154"/>
                    <a:pt x="1859" y="138"/>
                  </a:cubicBezTo>
                  <a:cubicBezTo>
                    <a:pt x="2132" y="122"/>
                    <a:pt x="2422" y="73"/>
                    <a:pt x="2570" y="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" name="Group 78"/>
            <p:cNvGrpSpPr>
              <a:grpSpLocks/>
            </p:cNvGrpSpPr>
            <p:nvPr/>
          </p:nvGrpSpPr>
          <p:grpSpPr bwMode="auto">
            <a:xfrm flipH="1">
              <a:off x="6453" y="3118"/>
              <a:ext cx="2094" cy="175"/>
              <a:chOff x="3270" y="6255"/>
              <a:chExt cx="2190" cy="175"/>
            </a:xfrm>
          </p:grpSpPr>
          <p:sp>
            <p:nvSpPr>
              <p:cNvPr id="29" name="Freeform 79"/>
              <p:cNvSpPr>
                <a:spLocks/>
              </p:cNvSpPr>
              <p:nvPr/>
            </p:nvSpPr>
            <p:spPr bwMode="auto">
              <a:xfrm>
                <a:off x="3615" y="6255"/>
                <a:ext cx="1845" cy="175"/>
              </a:xfrm>
              <a:custGeom>
                <a:avLst/>
                <a:gdLst>
                  <a:gd name="T0" fmla="*/ 1845 w 1845"/>
                  <a:gd name="T1" fmla="*/ 0 h 190"/>
                  <a:gd name="T2" fmla="*/ 1095 w 1845"/>
                  <a:gd name="T3" fmla="*/ 73 h 190"/>
                  <a:gd name="T4" fmla="*/ 345 w 1845"/>
                  <a:gd name="T5" fmla="*/ 65 h 190"/>
                  <a:gd name="T6" fmla="*/ 0 w 1845"/>
                  <a:gd name="T7" fmla="*/ 53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45"/>
                  <a:gd name="T13" fmla="*/ 0 h 190"/>
                  <a:gd name="T14" fmla="*/ 1845 w 1845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45" h="190">
                    <a:moveTo>
                      <a:pt x="1845" y="0"/>
                    </a:moveTo>
                    <a:cubicBezTo>
                      <a:pt x="1595" y="70"/>
                      <a:pt x="1345" y="140"/>
                      <a:pt x="1095" y="165"/>
                    </a:cubicBezTo>
                    <a:cubicBezTo>
                      <a:pt x="845" y="190"/>
                      <a:pt x="527" y="157"/>
                      <a:pt x="345" y="150"/>
                    </a:cubicBezTo>
                    <a:cubicBezTo>
                      <a:pt x="163" y="143"/>
                      <a:pt x="60" y="125"/>
                      <a:pt x="0" y="1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" name="Line 80"/>
              <p:cNvSpPr>
                <a:spLocks noChangeShapeType="1"/>
              </p:cNvSpPr>
              <p:nvPr/>
            </p:nvSpPr>
            <p:spPr bwMode="auto">
              <a:xfrm flipH="1" flipV="1">
                <a:off x="3270" y="6340"/>
                <a:ext cx="320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1" name="Group 81"/>
            <p:cNvGrpSpPr>
              <a:grpSpLocks/>
            </p:cNvGrpSpPr>
            <p:nvPr/>
          </p:nvGrpSpPr>
          <p:grpSpPr bwMode="auto">
            <a:xfrm flipH="1">
              <a:off x="6454" y="3358"/>
              <a:ext cx="2094" cy="175"/>
              <a:chOff x="3270" y="6255"/>
              <a:chExt cx="2190" cy="175"/>
            </a:xfrm>
          </p:grpSpPr>
          <p:sp>
            <p:nvSpPr>
              <p:cNvPr id="27" name="Freeform 82"/>
              <p:cNvSpPr>
                <a:spLocks/>
              </p:cNvSpPr>
              <p:nvPr/>
            </p:nvSpPr>
            <p:spPr bwMode="auto">
              <a:xfrm>
                <a:off x="3615" y="6255"/>
                <a:ext cx="1845" cy="175"/>
              </a:xfrm>
              <a:custGeom>
                <a:avLst/>
                <a:gdLst>
                  <a:gd name="T0" fmla="*/ 1845 w 1845"/>
                  <a:gd name="T1" fmla="*/ 0 h 190"/>
                  <a:gd name="T2" fmla="*/ 1095 w 1845"/>
                  <a:gd name="T3" fmla="*/ 73 h 190"/>
                  <a:gd name="T4" fmla="*/ 345 w 1845"/>
                  <a:gd name="T5" fmla="*/ 65 h 190"/>
                  <a:gd name="T6" fmla="*/ 0 w 1845"/>
                  <a:gd name="T7" fmla="*/ 53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45"/>
                  <a:gd name="T13" fmla="*/ 0 h 190"/>
                  <a:gd name="T14" fmla="*/ 1845 w 1845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45" h="190">
                    <a:moveTo>
                      <a:pt x="1845" y="0"/>
                    </a:moveTo>
                    <a:cubicBezTo>
                      <a:pt x="1595" y="70"/>
                      <a:pt x="1345" y="140"/>
                      <a:pt x="1095" y="165"/>
                    </a:cubicBezTo>
                    <a:cubicBezTo>
                      <a:pt x="845" y="190"/>
                      <a:pt x="527" y="157"/>
                      <a:pt x="345" y="150"/>
                    </a:cubicBezTo>
                    <a:cubicBezTo>
                      <a:pt x="163" y="143"/>
                      <a:pt x="60" y="125"/>
                      <a:pt x="0" y="1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" name="Line 83"/>
              <p:cNvSpPr>
                <a:spLocks noChangeShapeType="1"/>
              </p:cNvSpPr>
              <p:nvPr/>
            </p:nvSpPr>
            <p:spPr bwMode="auto">
              <a:xfrm flipH="1" flipV="1">
                <a:off x="3270" y="6340"/>
                <a:ext cx="320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2" name="Group 84"/>
            <p:cNvGrpSpPr>
              <a:grpSpLocks/>
            </p:cNvGrpSpPr>
            <p:nvPr/>
          </p:nvGrpSpPr>
          <p:grpSpPr bwMode="auto">
            <a:xfrm flipH="1">
              <a:off x="6463" y="3568"/>
              <a:ext cx="2094" cy="175"/>
              <a:chOff x="3270" y="6255"/>
              <a:chExt cx="2190" cy="175"/>
            </a:xfrm>
          </p:grpSpPr>
          <p:sp>
            <p:nvSpPr>
              <p:cNvPr id="25" name="Freeform 85"/>
              <p:cNvSpPr>
                <a:spLocks/>
              </p:cNvSpPr>
              <p:nvPr/>
            </p:nvSpPr>
            <p:spPr bwMode="auto">
              <a:xfrm>
                <a:off x="3615" y="6255"/>
                <a:ext cx="1845" cy="175"/>
              </a:xfrm>
              <a:custGeom>
                <a:avLst/>
                <a:gdLst>
                  <a:gd name="T0" fmla="*/ 1845 w 1845"/>
                  <a:gd name="T1" fmla="*/ 0 h 190"/>
                  <a:gd name="T2" fmla="*/ 1095 w 1845"/>
                  <a:gd name="T3" fmla="*/ 73 h 190"/>
                  <a:gd name="T4" fmla="*/ 345 w 1845"/>
                  <a:gd name="T5" fmla="*/ 65 h 190"/>
                  <a:gd name="T6" fmla="*/ 0 w 1845"/>
                  <a:gd name="T7" fmla="*/ 53 h 1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45"/>
                  <a:gd name="T13" fmla="*/ 0 h 190"/>
                  <a:gd name="T14" fmla="*/ 1845 w 1845"/>
                  <a:gd name="T15" fmla="*/ 190 h 1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45" h="190">
                    <a:moveTo>
                      <a:pt x="1845" y="0"/>
                    </a:moveTo>
                    <a:cubicBezTo>
                      <a:pt x="1595" y="70"/>
                      <a:pt x="1345" y="140"/>
                      <a:pt x="1095" y="165"/>
                    </a:cubicBezTo>
                    <a:cubicBezTo>
                      <a:pt x="845" y="190"/>
                      <a:pt x="527" y="157"/>
                      <a:pt x="345" y="150"/>
                    </a:cubicBezTo>
                    <a:cubicBezTo>
                      <a:pt x="163" y="143"/>
                      <a:pt x="60" y="125"/>
                      <a:pt x="0" y="1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86"/>
              <p:cNvSpPr>
                <a:spLocks noChangeShapeType="1"/>
              </p:cNvSpPr>
              <p:nvPr/>
            </p:nvSpPr>
            <p:spPr bwMode="auto">
              <a:xfrm flipH="1" flipV="1">
                <a:off x="3270" y="6340"/>
                <a:ext cx="320" cy="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3" name="Freeform 87"/>
            <p:cNvSpPr>
              <a:spLocks/>
            </p:cNvSpPr>
            <p:nvPr/>
          </p:nvSpPr>
          <p:spPr bwMode="auto">
            <a:xfrm flipH="1">
              <a:off x="6466" y="3791"/>
              <a:ext cx="1764" cy="175"/>
            </a:xfrm>
            <a:custGeom>
              <a:avLst/>
              <a:gdLst>
                <a:gd name="T0" fmla="*/ 1177 w 1845"/>
                <a:gd name="T1" fmla="*/ 0 h 190"/>
                <a:gd name="T2" fmla="*/ 699 w 1845"/>
                <a:gd name="T3" fmla="*/ 73 h 190"/>
                <a:gd name="T4" fmla="*/ 220 w 1845"/>
                <a:gd name="T5" fmla="*/ 65 h 190"/>
                <a:gd name="T6" fmla="*/ 0 w 1845"/>
                <a:gd name="T7" fmla="*/ 53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45"/>
                <a:gd name="T13" fmla="*/ 0 h 190"/>
                <a:gd name="T14" fmla="*/ 1845 w 1845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45" h="190">
                  <a:moveTo>
                    <a:pt x="1845" y="0"/>
                  </a:moveTo>
                  <a:cubicBezTo>
                    <a:pt x="1595" y="70"/>
                    <a:pt x="1345" y="140"/>
                    <a:pt x="1095" y="165"/>
                  </a:cubicBezTo>
                  <a:cubicBezTo>
                    <a:pt x="845" y="190"/>
                    <a:pt x="527" y="157"/>
                    <a:pt x="345" y="150"/>
                  </a:cubicBezTo>
                  <a:cubicBezTo>
                    <a:pt x="163" y="143"/>
                    <a:pt x="60" y="125"/>
                    <a:pt x="0" y="1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Line 88"/>
            <p:cNvSpPr>
              <a:spLocks noChangeShapeType="1"/>
            </p:cNvSpPr>
            <p:nvPr/>
          </p:nvSpPr>
          <p:spPr bwMode="auto">
            <a:xfrm flipV="1">
              <a:off x="8248" y="3870"/>
              <a:ext cx="306" cy="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7" name="Picture 4" descr="E:\zonta-yve\Mes documents\bours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9213" y="5644946"/>
            <a:ext cx="857256" cy="66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989138"/>
            <a:ext cx="8786842" cy="42481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4 equipments are developed to compensate the unbalance currents effects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+mn-ea"/>
              </a:rPr>
              <a:t>Two old systems : from the early 2000s.</a:t>
            </a:r>
            <a:endParaRPr lang="fr-FR" sz="2000" dirty="0" smtClean="0">
              <a:ea typeface="+mn-ea"/>
            </a:endParaRPr>
          </a:p>
          <a:p>
            <a:pPr lvl="1" eaLnBrk="1" hangingPunct="1">
              <a:defRPr/>
            </a:pPr>
            <a:r>
              <a:rPr lang="en-US" sz="2000" dirty="0" smtClean="0">
                <a:ea typeface="+mn-ea"/>
              </a:rPr>
              <a:t>Two new systems : quite recently</a:t>
            </a:r>
          </a:p>
          <a:p>
            <a:pPr lvl="1" eaLnBrk="1" hangingPunct="1">
              <a:defRPr/>
            </a:pPr>
            <a:endParaRPr lang="fr-FR" sz="2000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The firsts are efficient but heavy and expensive</a:t>
            </a:r>
          </a:p>
          <a:p>
            <a:pPr lvl="1" eaLnBrk="1" hangingPunct="1">
              <a:defRPr/>
            </a:pPr>
            <a:r>
              <a:rPr lang="en-US" sz="1800" dirty="0" smtClean="0"/>
              <a:t>VAS</a:t>
            </a:r>
            <a:r>
              <a:rPr lang="en-US" sz="2000" dirty="0" smtClean="0"/>
              <a:t> </a:t>
            </a:r>
            <a:r>
              <a:rPr lang="en-US" sz="1600" dirty="0" smtClean="0"/>
              <a:t>(</a:t>
            </a:r>
            <a:r>
              <a:rPr lang="en-GB" sz="1600" dirty="0" smtClean="0"/>
              <a:t>Voltage Adapter Slipper) </a:t>
            </a:r>
            <a:r>
              <a:rPr lang="en-US" sz="1600" dirty="0" smtClean="0"/>
              <a:t> </a:t>
            </a:r>
            <a:r>
              <a:rPr lang="en-US" sz="2000" dirty="0" smtClean="0"/>
              <a:t>and </a:t>
            </a:r>
            <a:r>
              <a:rPr lang="en-US" sz="1800" dirty="0" smtClean="0"/>
              <a:t>TMC</a:t>
            </a:r>
            <a:r>
              <a:rPr lang="en-US" sz="2000" dirty="0" smtClean="0"/>
              <a:t> </a:t>
            </a:r>
            <a:r>
              <a:rPr lang="en-US" sz="1600" dirty="0" smtClean="0"/>
              <a:t>(Tri-Mono Converter)</a:t>
            </a:r>
          </a:p>
          <a:p>
            <a:pPr eaLnBrk="1" hangingPunct="1">
              <a:defRPr/>
            </a:pPr>
            <a:r>
              <a:rPr lang="en-US" dirty="0" smtClean="0">
                <a:latin typeface="Arial" charset="0"/>
              </a:rPr>
              <a:t>The new ones are thinner and less expensive (/3)</a:t>
            </a:r>
          </a:p>
          <a:p>
            <a:pPr lvl="1" eaLnBrk="1" hangingPunct="1">
              <a:defRPr/>
            </a:pPr>
            <a:r>
              <a:rPr lang="en-US" sz="1800" dirty="0" smtClean="0"/>
              <a:t>BMC</a:t>
            </a:r>
            <a:r>
              <a:rPr lang="en-US" sz="2000" dirty="0" smtClean="0"/>
              <a:t> </a:t>
            </a:r>
            <a:r>
              <a:rPr lang="en-US" sz="1600" dirty="0" smtClean="0"/>
              <a:t>(Bi-Mono Converter</a:t>
            </a:r>
            <a:r>
              <a:rPr lang="en-GB" sz="1600" dirty="0" smtClean="0"/>
              <a:t>) </a:t>
            </a:r>
            <a:r>
              <a:rPr lang="en-US" sz="2000" dirty="0" smtClean="0"/>
              <a:t>and </a:t>
            </a:r>
            <a:r>
              <a:rPr lang="en-US" sz="1800" dirty="0" smtClean="0"/>
              <a:t>TNB</a:t>
            </a:r>
            <a:r>
              <a:rPr lang="en-US" sz="1600" dirty="0" smtClean="0"/>
              <a:t> (Three-phase Network Balancer)</a:t>
            </a:r>
          </a:p>
          <a:p>
            <a:pPr eaLnBrk="1" hangingPunct="1">
              <a:defRPr/>
            </a:pPr>
            <a:endParaRPr lang="fr-FR" sz="1600" dirty="0" smtClean="0">
              <a:latin typeface="Arial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Yves ZONTA &amp; Christophe GAUDIN – France – S1 – 0170</a:t>
            </a:r>
            <a:endParaRPr lang="fr-FR" sz="1600">
              <a:latin typeface="Arial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>
                <a:solidFill>
                  <a:schemeClr val="bg2"/>
                </a:solidFill>
                <a:latin typeface="Arial" charset="0"/>
              </a:rPr>
              <a:t>An alternative to reinforcement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Voltage Adapter Slipper (VAS)</a:t>
            </a:r>
            <a:endParaRPr lang="fr-FR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00240"/>
            <a:ext cx="4214842" cy="4267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GB" sz="1800" b="1" dirty="0" smtClean="0"/>
              <a:t>E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lectronic control load regulator  : 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maintains the output voltage within the range of 230V +10/-10%.</a:t>
            </a:r>
          </a:p>
          <a:p>
            <a:pPr marL="0" indent="0" eaLnBrk="1" hangingPunct="1">
              <a:defRPr/>
            </a:pP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n-GB" sz="1800" b="1" dirty="0" smtClean="0"/>
              <a:t>Capacity of the equipment :</a:t>
            </a:r>
            <a:endParaRPr lang="fr-FR" sz="1800" b="1" dirty="0" smtClean="0"/>
          </a:p>
          <a:p>
            <a:pPr lvl="1" algn="just" eaLnBrk="1" hangingPunct="1">
              <a:buNone/>
              <a:defRPr/>
            </a:pPr>
            <a:r>
              <a:rPr lang="en-US" sz="1800" dirty="0" smtClean="0">
                <a:ea typeface="+mn-ea"/>
              </a:rPr>
              <a:t>1 single-phase customer up to 18 </a:t>
            </a:r>
            <a:r>
              <a:rPr lang="en-US" sz="1800" dirty="0" err="1" smtClean="0">
                <a:ea typeface="+mn-ea"/>
              </a:rPr>
              <a:t>kVA</a:t>
            </a:r>
            <a:endParaRPr lang="en-US" sz="1800" dirty="0" smtClean="0">
              <a:ea typeface="+mn-ea"/>
            </a:endParaRPr>
          </a:p>
          <a:p>
            <a:pPr lvl="1" algn="just" eaLnBrk="1" hangingPunct="1">
              <a:defRPr/>
            </a:pPr>
            <a:endParaRPr lang="en-US" sz="1800" dirty="0" smtClean="0">
              <a:ea typeface="+mn-ea"/>
            </a:endParaRPr>
          </a:p>
          <a:p>
            <a:pPr algn="just" eaLnBrk="1" hangingPunct="1">
              <a:defRPr/>
            </a:pPr>
            <a:r>
              <a:rPr lang="en-US" sz="1800" b="1" dirty="0" smtClean="0"/>
              <a:t>C</a:t>
            </a:r>
            <a:r>
              <a:rPr lang="en-US" sz="1800" b="1" dirty="0" smtClean="0">
                <a:ea typeface="+mn-ea"/>
              </a:rPr>
              <a:t>ost</a:t>
            </a:r>
            <a:r>
              <a:rPr lang="en-US" sz="1800" dirty="0" smtClean="0">
                <a:ea typeface="+mn-ea"/>
              </a:rPr>
              <a:t> : 15 to 25 k€ (including installation)</a:t>
            </a:r>
          </a:p>
          <a:p>
            <a:pPr marL="0" lvl="2" indent="0" eaLnBrk="1" hangingPunct="1">
              <a:spcBef>
                <a:spcPts val="1200"/>
              </a:spcBef>
              <a:defRPr/>
            </a:pPr>
            <a:r>
              <a:rPr lang="en-US" sz="1800" dirty="0" smtClean="0">
                <a:ea typeface="+mn-ea"/>
              </a:rPr>
              <a:t>  </a:t>
            </a:r>
            <a:r>
              <a:rPr lang="en-US" sz="1800" b="1" dirty="0" smtClean="0">
                <a:ea typeface="+mn-ea"/>
              </a:rPr>
              <a:t>Weight </a:t>
            </a:r>
            <a:r>
              <a:rPr lang="en-US" sz="1800" dirty="0" smtClean="0">
                <a:ea typeface="+mn-ea"/>
              </a:rPr>
              <a:t>:  200 to 450 kg </a:t>
            </a:r>
          </a:p>
          <a:p>
            <a:pPr marL="0" lvl="2" indent="0" eaLnBrk="1" hangingPunct="1">
              <a:spcBef>
                <a:spcPts val="1200"/>
              </a:spcBef>
              <a:buNone/>
              <a:defRPr/>
            </a:pPr>
            <a:r>
              <a:rPr lang="en-US" sz="1800" dirty="0" smtClean="0"/>
              <a:t>for single &amp; three phase systems</a:t>
            </a:r>
            <a:endParaRPr lang="fr-FR" sz="1800" dirty="0" smtClean="0"/>
          </a:p>
        </p:txBody>
      </p:sp>
      <p:grpSp>
        <p:nvGrpSpPr>
          <p:cNvPr id="2" name="Groupe 63"/>
          <p:cNvGrpSpPr>
            <a:grpSpLocks/>
          </p:cNvGrpSpPr>
          <p:nvPr/>
        </p:nvGrpSpPr>
        <p:grpSpPr bwMode="auto">
          <a:xfrm>
            <a:off x="5000628" y="1857364"/>
            <a:ext cx="4000528" cy="2424114"/>
            <a:chOff x="4800600" y="1676400"/>
            <a:chExt cx="3811588" cy="2209800"/>
          </a:xfrm>
        </p:grpSpPr>
        <p:sp>
          <p:nvSpPr>
            <p:cNvPr id="7197" name="Rectangle 4"/>
            <p:cNvSpPr>
              <a:spLocks noChangeArrowheads="1"/>
            </p:cNvSpPr>
            <p:nvPr/>
          </p:nvSpPr>
          <p:spPr bwMode="auto">
            <a:xfrm>
              <a:off x="4800600" y="1676400"/>
              <a:ext cx="3811588" cy="2209800"/>
            </a:xfrm>
            <a:prstGeom prst="rect">
              <a:avLst/>
            </a:prstGeom>
            <a:solidFill>
              <a:srgbClr val="92D050">
                <a:alpha val="50195"/>
              </a:srgb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36000" tIns="0" rIns="36000" bIns="0" anchor="ctr"/>
            <a:lstStyle/>
            <a:p>
              <a:pPr algn="ctr">
                <a:spcAft>
                  <a:spcPct val="0"/>
                </a:spcAft>
                <a:buFontTx/>
                <a:buNone/>
              </a:pPr>
              <a:endParaRPr lang="fr-FR" sz="2000">
                <a:solidFill>
                  <a:schemeClr val="bg1"/>
                </a:solidFill>
              </a:endParaRPr>
            </a:p>
          </p:txBody>
        </p:sp>
        <p:sp>
          <p:nvSpPr>
            <p:cNvPr id="7198" name="Line 8"/>
            <p:cNvSpPr>
              <a:spLocks noChangeShapeType="1"/>
            </p:cNvSpPr>
            <p:nvPr/>
          </p:nvSpPr>
          <p:spPr bwMode="auto">
            <a:xfrm>
              <a:off x="5475288" y="2163763"/>
              <a:ext cx="1597025" cy="47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9" name="Line 9"/>
            <p:cNvSpPr>
              <a:spLocks noChangeShapeType="1"/>
            </p:cNvSpPr>
            <p:nvPr/>
          </p:nvSpPr>
          <p:spPr bwMode="auto">
            <a:xfrm>
              <a:off x="7523163" y="2159000"/>
              <a:ext cx="59531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0" name="Line 10"/>
            <p:cNvSpPr>
              <a:spLocks noChangeShapeType="1"/>
            </p:cNvSpPr>
            <p:nvPr/>
          </p:nvSpPr>
          <p:spPr bwMode="auto">
            <a:xfrm flipV="1">
              <a:off x="6410325" y="2443163"/>
              <a:ext cx="661988" cy="1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1" name="Line 11"/>
            <p:cNvSpPr>
              <a:spLocks noChangeShapeType="1"/>
            </p:cNvSpPr>
            <p:nvPr/>
          </p:nvSpPr>
          <p:spPr bwMode="auto">
            <a:xfrm>
              <a:off x="7518400" y="2435225"/>
              <a:ext cx="3397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2" name="Freeform 12"/>
            <p:cNvSpPr>
              <a:spLocks/>
            </p:cNvSpPr>
            <p:nvPr/>
          </p:nvSpPr>
          <p:spPr bwMode="auto">
            <a:xfrm rot="5354496">
              <a:off x="5608415" y="2601786"/>
              <a:ext cx="471488" cy="123825"/>
            </a:xfrm>
            <a:custGeom>
              <a:avLst/>
              <a:gdLst>
                <a:gd name="T0" fmla="*/ 0 w 720"/>
                <a:gd name="T1" fmla="*/ 0 h 185"/>
                <a:gd name="T2" fmla="*/ 0 w 720"/>
                <a:gd name="T3" fmla="*/ 0 h 185"/>
                <a:gd name="T4" fmla="*/ 0 w 720"/>
                <a:gd name="T5" fmla="*/ 0 h 185"/>
                <a:gd name="T6" fmla="*/ 0 w 720"/>
                <a:gd name="T7" fmla="*/ 0 h 185"/>
                <a:gd name="T8" fmla="*/ 280877830 w 720"/>
                <a:gd name="T9" fmla="*/ 0 h 185"/>
                <a:gd name="T10" fmla="*/ 280877830 w 720"/>
                <a:gd name="T11" fmla="*/ 0 h 185"/>
                <a:gd name="T12" fmla="*/ 280877830 w 720"/>
                <a:gd name="T13" fmla="*/ 0 h 185"/>
                <a:gd name="T14" fmla="*/ 280877830 w 720"/>
                <a:gd name="T15" fmla="*/ 0 h 185"/>
                <a:gd name="T16" fmla="*/ 561755661 w 720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185"/>
                <a:gd name="T29" fmla="*/ 720 w 72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185">
                  <a:moveTo>
                    <a:pt x="0" y="184"/>
                  </a:moveTo>
                  <a:cubicBezTo>
                    <a:pt x="15" y="155"/>
                    <a:pt x="60" y="11"/>
                    <a:pt x="90" y="10"/>
                  </a:cubicBezTo>
                  <a:cubicBezTo>
                    <a:pt x="120" y="9"/>
                    <a:pt x="151" y="179"/>
                    <a:pt x="180" y="178"/>
                  </a:cubicBezTo>
                  <a:cubicBezTo>
                    <a:pt x="209" y="177"/>
                    <a:pt x="236" y="1"/>
                    <a:pt x="267" y="1"/>
                  </a:cubicBezTo>
                  <a:cubicBezTo>
                    <a:pt x="298" y="1"/>
                    <a:pt x="337" y="178"/>
                    <a:pt x="369" y="178"/>
                  </a:cubicBezTo>
                  <a:cubicBezTo>
                    <a:pt x="401" y="178"/>
                    <a:pt x="429" y="0"/>
                    <a:pt x="459" y="1"/>
                  </a:cubicBezTo>
                  <a:cubicBezTo>
                    <a:pt x="489" y="2"/>
                    <a:pt x="519" y="183"/>
                    <a:pt x="549" y="184"/>
                  </a:cubicBezTo>
                  <a:cubicBezTo>
                    <a:pt x="579" y="185"/>
                    <a:pt x="611" y="7"/>
                    <a:pt x="639" y="7"/>
                  </a:cubicBezTo>
                  <a:cubicBezTo>
                    <a:pt x="667" y="7"/>
                    <a:pt x="703" y="145"/>
                    <a:pt x="720" y="18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3" name="Freeform 13"/>
            <p:cNvSpPr>
              <a:spLocks/>
            </p:cNvSpPr>
            <p:nvPr/>
          </p:nvSpPr>
          <p:spPr bwMode="auto">
            <a:xfrm rot="5181804">
              <a:off x="5626100" y="2959100"/>
              <a:ext cx="449263" cy="117475"/>
            </a:xfrm>
            <a:custGeom>
              <a:avLst/>
              <a:gdLst>
                <a:gd name="T0" fmla="*/ 0 w 720"/>
                <a:gd name="T1" fmla="*/ 0 h 185"/>
                <a:gd name="T2" fmla="*/ 0 w 720"/>
                <a:gd name="T3" fmla="*/ 0 h 185"/>
                <a:gd name="T4" fmla="*/ 0 w 720"/>
                <a:gd name="T5" fmla="*/ 0 h 185"/>
                <a:gd name="T6" fmla="*/ 0 w 720"/>
                <a:gd name="T7" fmla="*/ 0 h 185"/>
                <a:gd name="T8" fmla="*/ 242952066 w 720"/>
                <a:gd name="T9" fmla="*/ 0 h 185"/>
                <a:gd name="T10" fmla="*/ 242952066 w 720"/>
                <a:gd name="T11" fmla="*/ 0 h 185"/>
                <a:gd name="T12" fmla="*/ 242952066 w 720"/>
                <a:gd name="T13" fmla="*/ 0 h 185"/>
                <a:gd name="T14" fmla="*/ 242952066 w 720"/>
                <a:gd name="T15" fmla="*/ 0 h 185"/>
                <a:gd name="T16" fmla="*/ 242952066 w 720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185"/>
                <a:gd name="T29" fmla="*/ 720 w 72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185">
                  <a:moveTo>
                    <a:pt x="0" y="184"/>
                  </a:moveTo>
                  <a:cubicBezTo>
                    <a:pt x="15" y="155"/>
                    <a:pt x="60" y="11"/>
                    <a:pt x="90" y="10"/>
                  </a:cubicBezTo>
                  <a:cubicBezTo>
                    <a:pt x="120" y="9"/>
                    <a:pt x="151" y="179"/>
                    <a:pt x="180" y="178"/>
                  </a:cubicBezTo>
                  <a:cubicBezTo>
                    <a:pt x="209" y="177"/>
                    <a:pt x="236" y="1"/>
                    <a:pt x="267" y="1"/>
                  </a:cubicBezTo>
                  <a:cubicBezTo>
                    <a:pt x="298" y="1"/>
                    <a:pt x="337" y="178"/>
                    <a:pt x="369" y="178"/>
                  </a:cubicBezTo>
                  <a:cubicBezTo>
                    <a:pt x="401" y="178"/>
                    <a:pt x="429" y="0"/>
                    <a:pt x="459" y="1"/>
                  </a:cubicBezTo>
                  <a:cubicBezTo>
                    <a:pt x="489" y="2"/>
                    <a:pt x="519" y="183"/>
                    <a:pt x="549" y="184"/>
                  </a:cubicBezTo>
                  <a:cubicBezTo>
                    <a:pt x="579" y="185"/>
                    <a:pt x="611" y="7"/>
                    <a:pt x="639" y="7"/>
                  </a:cubicBezTo>
                  <a:cubicBezTo>
                    <a:pt x="667" y="7"/>
                    <a:pt x="703" y="145"/>
                    <a:pt x="720" y="18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4" name="Line 14"/>
            <p:cNvSpPr>
              <a:spLocks noChangeShapeType="1"/>
            </p:cNvSpPr>
            <p:nvPr/>
          </p:nvSpPr>
          <p:spPr bwMode="auto">
            <a:xfrm flipV="1">
              <a:off x="5815013" y="3238500"/>
              <a:ext cx="0" cy="2016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5" name="Line 15"/>
            <p:cNvSpPr>
              <a:spLocks noChangeShapeType="1"/>
            </p:cNvSpPr>
            <p:nvPr/>
          </p:nvSpPr>
          <p:spPr bwMode="auto">
            <a:xfrm flipV="1">
              <a:off x="5562600" y="3436938"/>
              <a:ext cx="25860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6" name="Freeform 16"/>
            <p:cNvSpPr>
              <a:spLocks/>
            </p:cNvSpPr>
            <p:nvPr/>
          </p:nvSpPr>
          <p:spPr bwMode="auto">
            <a:xfrm rot="-5481789">
              <a:off x="5800725" y="2608450"/>
              <a:ext cx="450850" cy="123825"/>
            </a:xfrm>
            <a:custGeom>
              <a:avLst/>
              <a:gdLst>
                <a:gd name="T0" fmla="*/ 0 w 720"/>
                <a:gd name="T1" fmla="*/ 0 h 185"/>
                <a:gd name="T2" fmla="*/ 0 w 720"/>
                <a:gd name="T3" fmla="*/ 0 h 185"/>
                <a:gd name="T4" fmla="*/ 0 w 720"/>
                <a:gd name="T5" fmla="*/ 0 h 185"/>
                <a:gd name="T6" fmla="*/ 0 w 720"/>
                <a:gd name="T7" fmla="*/ 0 h 185"/>
                <a:gd name="T8" fmla="*/ 245455885 w 720"/>
                <a:gd name="T9" fmla="*/ 0 h 185"/>
                <a:gd name="T10" fmla="*/ 245455885 w 720"/>
                <a:gd name="T11" fmla="*/ 0 h 185"/>
                <a:gd name="T12" fmla="*/ 245455885 w 720"/>
                <a:gd name="T13" fmla="*/ 0 h 185"/>
                <a:gd name="T14" fmla="*/ 245455885 w 720"/>
                <a:gd name="T15" fmla="*/ 0 h 185"/>
                <a:gd name="T16" fmla="*/ 245455885 w 720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185"/>
                <a:gd name="T29" fmla="*/ 720 w 72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185">
                  <a:moveTo>
                    <a:pt x="0" y="184"/>
                  </a:moveTo>
                  <a:cubicBezTo>
                    <a:pt x="15" y="155"/>
                    <a:pt x="60" y="11"/>
                    <a:pt x="90" y="10"/>
                  </a:cubicBezTo>
                  <a:cubicBezTo>
                    <a:pt x="120" y="9"/>
                    <a:pt x="151" y="179"/>
                    <a:pt x="180" y="178"/>
                  </a:cubicBezTo>
                  <a:cubicBezTo>
                    <a:pt x="209" y="177"/>
                    <a:pt x="236" y="1"/>
                    <a:pt x="267" y="1"/>
                  </a:cubicBezTo>
                  <a:cubicBezTo>
                    <a:pt x="298" y="1"/>
                    <a:pt x="337" y="178"/>
                    <a:pt x="369" y="178"/>
                  </a:cubicBezTo>
                  <a:cubicBezTo>
                    <a:pt x="401" y="178"/>
                    <a:pt x="429" y="0"/>
                    <a:pt x="459" y="1"/>
                  </a:cubicBezTo>
                  <a:cubicBezTo>
                    <a:pt x="489" y="2"/>
                    <a:pt x="519" y="183"/>
                    <a:pt x="549" y="184"/>
                  </a:cubicBezTo>
                  <a:cubicBezTo>
                    <a:pt x="579" y="185"/>
                    <a:pt x="611" y="7"/>
                    <a:pt x="639" y="7"/>
                  </a:cubicBezTo>
                  <a:cubicBezTo>
                    <a:pt x="667" y="7"/>
                    <a:pt x="703" y="145"/>
                    <a:pt x="720" y="18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7" name="Freeform 17"/>
            <p:cNvSpPr>
              <a:spLocks/>
            </p:cNvSpPr>
            <p:nvPr/>
          </p:nvSpPr>
          <p:spPr bwMode="auto">
            <a:xfrm rot="-5481789">
              <a:off x="5800725" y="2963862"/>
              <a:ext cx="474663" cy="123825"/>
            </a:xfrm>
            <a:custGeom>
              <a:avLst/>
              <a:gdLst>
                <a:gd name="T0" fmla="*/ 0 w 720"/>
                <a:gd name="T1" fmla="*/ 0 h 185"/>
                <a:gd name="T2" fmla="*/ 0 w 720"/>
                <a:gd name="T3" fmla="*/ 0 h 185"/>
                <a:gd name="T4" fmla="*/ 0 w 720"/>
                <a:gd name="T5" fmla="*/ 0 h 185"/>
                <a:gd name="T6" fmla="*/ 0 w 720"/>
                <a:gd name="T7" fmla="*/ 0 h 185"/>
                <a:gd name="T8" fmla="*/ 286412299 w 720"/>
                <a:gd name="T9" fmla="*/ 0 h 185"/>
                <a:gd name="T10" fmla="*/ 286412299 w 720"/>
                <a:gd name="T11" fmla="*/ 0 h 185"/>
                <a:gd name="T12" fmla="*/ 286412299 w 720"/>
                <a:gd name="T13" fmla="*/ 0 h 185"/>
                <a:gd name="T14" fmla="*/ 286412299 w 720"/>
                <a:gd name="T15" fmla="*/ 0 h 185"/>
                <a:gd name="T16" fmla="*/ 573258387 w 720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185"/>
                <a:gd name="T29" fmla="*/ 720 w 72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185">
                  <a:moveTo>
                    <a:pt x="0" y="184"/>
                  </a:moveTo>
                  <a:cubicBezTo>
                    <a:pt x="15" y="155"/>
                    <a:pt x="60" y="11"/>
                    <a:pt x="90" y="10"/>
                  </a:cubicBezTo>
                  <a:cubicBezTo>
                    <a:pt x="120" y="9"/>
                    <a:pt x="151" y="179"/>
                    <a:pt x="180" y="178"/>
                  </a:cubicBezTo>
                  <a:cubicBezTo>
                    <a:pt x="209" y="177"/>
                    <a:pt x="236" y="1"/>
                    <a:pt x="267" y="1"/>
                  </a:cubicBezTo>
                  <a:cubicBezTo>
                    <a:pt x="298" y="1"/>
                    <a:pt x="337" y="178"/>
                    <a:pt x="369" y="178"/>
                  </a:cubicBezTo>
                  <a:cubicBezTo>
                    <a:pt x="401" y="178"/>
                    <a:pt x="429" y="0"/>
                    <a:pt x="459" y="1"/>
                  </a:cubicBezTo>
                  <a:cubicBezTo>
                    <a:pt x="489" y="2"/>
                    <a:pt x="519" y="183"/>
                    <a:pt x="549" y="184"/>
                  </a:cubicBezTo>
                  <a:cubicBezTo>
                    <a:pt x="579" y="185"/>
                    <a:pt x="611" y="7"/>
                    <a:pt x="639" y="7"/>
                  </a:cubicBezTo>
                  <a:cubicBezTo>
                    <a:pt x="667" y="7"/>
                    <a:pt x="703" y="145"/>
                    <a:pt x="720" y="18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8" name="Line 18"/>
            <p:cNvSpPr>
              <a:spLocks noChangeShapeType="1"/>
            </p:cNvSpPr>
            <p:nvPr/>
          </p:nvSpPr>
          <p:spPr bwMode="auto">
            <a:xfrm flipV="1">
              <a:off x="6094413" y="3259138"/>
              <a:ext cx="176371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9" name="Line 19"/>
            <p:cNvSpPr>
              <a:spLocks noChangeShapeType="1"/>
            </p:cNvSpPr>
            <p:nvPr/>
          </p:nvSpPr>
          <p:spPr bwMode="auto">
            <a:xfrm>
              <a:off x="7853363" y="2428875"/>
              <a:ext cx="0" cy="8318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0" name="Line 20"/>
            <p:cNvSpPr>
              <a:spLocks noChangeShapeType="1"/>
            </p:cNvSpPr>
            <p:nvPr/>
          </p:nvSpPr>
          <p:spPr bwMode="auto">
            <a:xfrm>
              <a:off x="6080125" y="2446338"/>
              <a:ext cx="157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1" name="Line 21"/>
            <p:cNvSpPr>
              <a:spLocks noChangeShapeType="1"/>
            </p:cNvSpPr>
            <p:nvPr/>
          </p:nvSpPr>
          <p:spPr bwMode="auto">
            <a:xfrm>
              <a:off x="6086475" y="2563813"/>
              <a:ext cx="1476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2" name="Line 22"/>
            <p:cNvSpPr>
              <a:spLocks noChangeShapeType="1"/>
            </p:cNvSpPr>
            <p:nvPr/>
          </p:nvSpPr>
          <p:spPr bwMode="auto">
            <a:xfrm flipV="1">
              <a:off x="6081713" y="2678113"/>
              <a:ext cx="146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3" name="Line 23"/>
            <p:cNvSpPr>
              <a:spLocks noChangeShapeType="1"/>
            </p:cNvSpPr>
            <p:nvPr/>
          </p:nvSpPr>
          <p:spPr bwMode="auto">
            <a:xfrm>
              <a:off x="6400800" y="2568575"/>
              <a:ext cx="157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4" name="Line 24"/>
            <p:cNvSpPr>
              <a:spLocks noChangeShapeType="1"/>
            </p:cNvSpPr>
            <p:nvPr/>
          </p:nvSpPr>
          <p:spPr bwMode="auto">
            <a:xfrm>
              <a:off x="6399213" y="2678113"/>
              <a:ext cx="1619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5" name="Line 25"/>
            <p:cNvSpPr>
              <a:spLocks noChangeShapeType="1"/>
            </p:cNvSpPr>
            <p:nvPr/>
          </p:nvSpPr>
          <p:spPr bwMode="auto">
            <a:xfrm>
              <a:off x="6237288" y="2400300"/>
              <a:ext cx="1809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6" name="Line 26"/>
            <p:cNvSpPr>
              <a:spLocks noChangeShapeType="1"/>
            </p:cNvSpPr>
            <p:nvPr/>
          </p:nvSpPr>
          <p:spPr bwMode="auto">
            <a:xfrm flipV="1">
              <a:off x="6557963" y="2439988"/>
              <a:ext cx="0" cy="2349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7" name="Line 27"/>
            <p:cNvSpPr>
              <a:spLocks noChangeShapeType="1"/>
            </p:cNvSpPr>
            <p:nvPr/>
          </p:nvSpPr>
          <p:spPr bwMode="auto">
            <a:xfrm>
              <a:off x="6232525" y="2516188"/>
              <a:ext cx="1825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8" name="Line 28"/>
            <p:cNvSpPr>
              <a:spLocks noChangeShapeType="1"/>
            </p:cNvSpPr>
            <p:nvPr/>
          </p:nvSpPr>
          <p:spPr bwMode="auto">
            <a:xfrm>
              <a:off x="6227763" y="2640013"/>
              <a:ext cx="1809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9" name="Text Box 30"/>
            <p:cNvSpPr txBox="1">
              <a:spLocks noChangeArrowheads="1"/>
            </p:cNvSpPr>
            <p:nvPr/>
          </p:nvSpPr>
          <p:spPr bwMode="auto">
            <a:xfrm>
              <a:off x="5191125" y="2073275"/>
              <a:ext cx="185738" cy="2000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</a:rPr>
                <a:t>Ph</a:t>
              </a:r>
            </a:p>
          </p:txBody>
        </p:sp>
        <p:sp>
          <p:nvSpPr>
            <p:cNvPr id="7220" name="Text Box 31"/>
            <p:cNvSpPr txBox="1">
              <a:spLocks noChangeArrowheads="1"/>
            </p:cNvSpPr>
            <p:nvPr/>
          </p:nvSpPr>
          <p:spPr bwMode="auto">
            <a:xfrm>
              <a:off x="5253038" y="3359150"/>
              <a:ext cx="180975" cy="1952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7221" name="Text Box 32"/>
            <p:cNvSpPr txBox="1">
              <a:spLocks noChangeArrowheads="1"/>
            </p:cNvSpPr>
            <p:nvPr/>
          </p:nvSpPr>
          <p:spPr bwMode="auto">
            <a:xfrm>
              <a:off x="6281738" y="2874963"/>
              <a:ext cx="700088" cy="171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Switches</a:t>
              </a:r>
            </a:p>
          </p:txBody>
        </p:sp>
        <p:sp>
          <p:nvSpPr>
            <p:cNvPr id="7222" name="Text Box 33"/>
            <p:cNvSpPr txBox="1">
              <a:spLocks noChangeArrowheads="1"/>
            </p:cNvSpPr>
            <p:nvPr/>
          </p:nvSpPr>
          <p:spPr bwMode="auto">
            <a:xfrm>
              <a:off x="5580113" y="1754188"/>
              <a:ext cx="720080" cy="304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Switched transformer</a:t>
              </a:r>
            </a:p>
          </p:txBody>
        </p:sp>
        <p:sp>
          <p:nvSpPr>
            <p:cNvPr id="7223" name="Text Box 34"/>
            <p:cNvSpPr txBox="1">
              <a:spLocks noChangeArrowheads="1"/>
            </p:cNvSpPr>
            <p:nvPr/>
          </p:nvSpPr>
          <p:spPr bwMode="auto">
            <a:xfrm>
              <a:off x="4876800" y="2204864"/>
              <a:ext cx="190500" cy="11521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  <a:defRPr/>
              </a:pPr>
              <a:r>
                <a:rPr lang="fr-FR" sz="900" dirty="0">
                  <a:solidFill>
                    <a:schemeClr val="tx1"/>
                  </a:solidFill>
                  <a:latin typeface="Times New Roman" pitchFamily="18" charset="0"/>
                </a:rPr>
                <a:t>Network</a:t>
              </a:r>
            </a:p>
          </p:txBody>
        </p:sp>
        <p:sp>
          <p:nvSpPr>
            <p:cNvPr id="7224" name="Text Box 35"/>
            <p:cNvSpPr txBox="1">
              <a:spLocks noChangeArrowheads="1"/>
            </p:cNvSpPr>
            <p:nvPr/>
          </p:nvSpPr>
          <p:spPr bwMode="auto">
            <a:xfrm>
              <a:off x="8231188" y="2132856"/>
              <a:ext cx="200025" cy="13681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  <a:defRPr/>
              </a:pPr>
              <a:r>
                <a:rPr lang="fr-FR" sz="900" dirty="0">
                  <a:solidFill>
                    <a:schemeClr val="tx1"/>
                  </a:solidFill>
                  <a:latin typeface="Times New Roman" pitchFamily="18" charset="0"/>
                </a:rPr>
                <a:t>Customer</a:t>
              </a:r>
              <a:endParaRPr lang="fr-FR" sz="12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225" name="Text Box 36"/>
            <p:cNvSpPr txBox="1">
              <a:spLocks noChangeArrowheads="1"/>
            </p:cNvSpPr>
            <p:nvPr/>
          </p:nvSpPr>
          <p:spPr bwMode="auto">
            <a:xfrm>
              <a:off x="6948265" y="1770063"/>
              <a:ext cx="720080" cy="304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Serial</a:t>
              </a:r>
            </a:p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transformer</a:t>
              </a:r>
            </a:p>
          </p:txBody>
        </p:sp>
        <p:sp>
          <p:nvSpPr>
            <p:cNvPr id="7226" name="Line 37"/>
            <p:cNvSpPr>
              <a:spLocks noChangeShapeType="1"/>
            </p:cNvSpPr>
            <p:nvPr/>
          </p:nvSpPr>
          <p:spPr bwMode="auto">
            <a:xfrm flipV="1">
              <a:off x="5775325" y="2166938"/>
              <a:ext cx="0" cy="252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7" name="Freeform 38"/>
            <p:cNvSpPr>
              <a:spLocks/>
            </p:cNvSpPr>
            <p:nvPr/>
          </p:nvSpPr>
          <p:spPr bwMode="auto">
            <a:xfrm rot="10727207">
              <a:off x="7067550" y="2151063"/>
              <a:ext cx="452438" cy="123825"/>
            </a:xfrm>
            <a:custGeom>
              <a:avLst/>
              <a:gdLst>
                <a:gd name="T0" fmla="*/ 0 w 720"/>
                <a:gd name="T1" fmla="*/ 0 h 185"/>
                <a:gd name="T2" fmla="*/ 0 w 720"/>
                <a:gd name="T3" fmla="*/ 0 h 185"/>
                <a:gd name="T4" fmla="*/ 0 w 720"/>
                <a:gd name="T5" fmla="*/ 0 h 185"/>
                <a:gd name="T6" fmla="*/ 0 w 720"/>
                <a:gd name="T7" fmla="*/ 0 h 185"/>
                <a:gd name="T8" fmla="*/ 247977492 w 720"/>
                <a:gd name="T9" fmla="*/ 0 h 185"/>
                <a:gd name="T10" fmla="*/ 247977492 w 720"/>
                <a:gd name="T11" fmla="*/ 0 h 185"/>
                <a:gd name="T12" fmla="*/ 247977492 w 720"/>
                <a:gd name="T13" fmla="*/ 0 h 185"/>
                <a:gd name="T14" fmla="*/ 247977492 w 720"/>
                <a:gd name="T15" fmla="*/ 0 h 185"/>
                <a:gd name="T16" fmla="*/ 247977492 w 720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185"/>
                <a:gd name="T29" fmla="*/ 720 w 72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185">
                  <a:moveTo>
                    <a:pt x="0" y="184"/>
                  </a:moveTo>
                  <a:cubicBezTo>
                    <a:pt x="15" y="155"/>
                    <a:pt x="60" y="11"/>
                    <a:pt x="90" y="10"/>
                  </a:cubicBezTo>
                  <a:cubicBezTo>
                    <a:pt x="120" y="9"/>
                    <a:pt x="151" y="179"/>
                    <a:pt x="180" y="178"/>
                  </a:cubicBezTo>
                  <a:cubicBezTo>
                    <a:pt x="209" y="177"/>
                    <a:pt x="236" y="1"/>
                    <a:pt x="267" y="1"/>
                  </a:cubicBezTo>
                  <a:cubicBezTo>
                    <a:pt x="298" y="1"/>
                    <a:pt x="337" y="178"/>
                    <a:pt x="369" y="178"/>
                  </a:cubicBezTo>
                  <a:cubicBezTo>
                    <a:pt x="401" y="178"/>
                    <a:pt x="429" y="0"/>
                    <a:pt x="459" y="1"/>
                  </a:cubicBezTo>
                  <a:cubicBezTo>
                    <a:pt x="489" y="2"/>
                    <a:pt x="519" y="183"/>
                    <a:pt x="549" y="184"/>
                  </a:cubicBezTo>
                  <a:cubicBezTo>
                    <a:pt x="579" y="185"/>
                    <a:pt x="611" y="7"/>
                    <a:pt x="639" y="7"/>
                  </a:cubicBezTo>
                  <a:cubicBezTo>
                    <a:pt x="667" y="7"/>
                    <a:pt x="703" y="145"/>
                    <a:pt x="720" y="18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8" name="Freeform 39"/>
            <p:cNvSpPr>
              <a:spLocks/>
            </p:cNvSpPr>
            <p:nvPr/>
          </p:nvSpPr>
          <p:spPr bwMode="auto">
            <a:xfrm rot="-61536">
              <a:off x="7067550" y="2322513"/>
              <a:ext cx="452438" cy="123825"/>
            </a:xfrm>
            <a:custGeom>
              <a:avLst/>
              <a:gdLst>
                <a:gd name="T0" fmla="*/ 0 w 720"/>
                <a:gd name="T1" fmla="*/ 0 h 185"/>
                <a:gd name="T2" fmla="*/ 0 w 720"/>
                <a:gd name="T3" fmla="*/ 0 h 185"/>
                <a:gd name="T4" fmla="*/ 0 w 720"/>
                <a:gd name="T5" fmla="*/ 0 h 185"/>
                <a:gd name="T6" fmla="*/ 0 w 720"/>
                <a:gd name="T7" fmla="*/ 0 h 185"/>
                <a:gd name="T8" fmla="*/ 247977492 w 720"/>
                <a:gd name="T9" fmla="*/ 0 h 185"/>
                <a:gd name="T10" fmla="*/ 247977492 w 720"/>
                <a:gd name="T11" fmla="*/ 0 h 185"/>
                <a:gd name="T12" fmla="*/ 247977492 w 720"/>
                <a:gd name="T13" fmla="*/ 0 h 185"/>
                <a:gd name="T14" fmla="*/ 247977492 w 720"/>
                <a:gd name="T15" fmla="*/ 0 h 185"/>
                <a:gd name="T16" fmla="*/ 247977492 w 720"/>
                <a:gd name="T17" fmla="*/ 0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185"/>
                <a:gd name="T29" fmla="*/ 720 w 72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185">
                  <a:moveTo>
                    <a:pt x="0" y="184"/>
                  </a:moveTo>
                  <a:cubicBezTo>
                    <a:pt x="15" y="155"/>
                    <a:pt x="60" y="11"/>
                    <a:pt x="90" y="10"/>
                  </a:cubicBezTo>
                  <a:cubicBezTo>
                    <a:pt x="120" y="9"/>
                    <a:pt x="151" y="179"/>
                    <a:pt x="180" y="178"/>
                  </a:cubicBezTo>
                  <a:cubicBezTo>
                    <a:pt x="209" y="177"/>
                    <a:pt x="236" y="1"/>
                    <a:pt x="267" y="1"/>
                  </a:cubicBezTo>
                  <a:cubicBezTo>
                    <a:pt x="298" y="1"/>
                    <a:pt x="337" y="178"/>
                    <a:pt x="369" y="178"/>
                  </a:cubicBezTo>
                  <a:cubicBezTo>
                    <a:pt x="401" y="178"/>
                    <a:pt x="429" y="0"/>
                    <a:pt x="459" y="1"/>
                  </a:cubicBezTo>
                  <a:cubicBezTo>
                    <a:pt x="489" y="2"/>
                    <a:pt x="519" y="183"/>
                    <a:pt x="549" y="184"/>
                  </a:cubicBezTo>
                  <a:cubicBezTo>
                    <a:pt x="579" y="185"/>
                    <a:pt x="611" y="7"/>
                    <a:pt x="639" y="7"/>
                  </a:cubicBezTo>
                  <a:cubicBezTo>
                    <a:pt x="667" y="7"/>
                    <a:pt x="703" y="145"/>
                    <a:pt x="720" y="18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e 62"/>
          <p:cNvGrpSpPr>
            <a:grpSpLocks/>
          </p:cNvGrpSpPr>
          <p:nvPr/>
        </p:nvGrpSpPr>
        <p:grpSpPr bwMode="auto">
          <a:xfrm>
            <a:off x="5353052" y="4586278"/>
            <a:ext cx="3348065" cy="1741488"/>
            <a:chOff x="5153025" y="4191000"/>
            <a:chExt cx="3048669" cy="1741488"/>
          </a:xfrm>
        </p:grpSpPr>
        <p:sp>
          <p:nvSpPr>
            <p:cNvPr id="7177" name="AutoShape 91"/>
            <p:cNvSpPr>
              <a:spLocks noChangeArrowheads="1"/>
            </p:cNvSpPr>
            <p:nvPr/>
          </p:nvSpPr>
          <p:spPr bwMode="auto">
            <a:xfrm>
              <a:off x="6562725" y="4191000"/>
              <a:ext cx="180975" cy="1733550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31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4" name="Group 92"/>
            <p:cNvGrpSpPr>
              <a:grpSpLocks/>
            </p:cNvGrpSpPr>
            <p:nvPr/>
          </p:nvGrpSpPr>
          <p:grpSpPr bwMode="auto">
            <a:xfrm>
              <a:off x="5270500" y="4287838"/>
              <a:ext cx="1395413" cy="146050"/>
              <a:chOff x="3270" y="6200"/>
              <a:chExt cx="2197" cy="230"/>
            </a:xfrm>
          </p:grpSpPr>
          <p:grpSp>
            <p:nvGrpSpPr>
              <p:cNvPr id="5" name="Group 93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7195" name="Freeform 94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196" name="Line 95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7194" name="Oval 96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6" name="Group 97"/>
            <p:cNvGrpSpPr>
              <a:grpSpLocks/>
            </p:cNvGrpSpPr>
            <p:nvPr/>
          </p:nvGrpSpPr>
          <p:grpSpPr bwMode="auto">
            <a:xfrm>
              <a:off x="5273675" y="4429125"/>
              <a:ext cx="1395413" cy="146050"/>
              <a:chOff x="3270" y="6200"/>
              <a:chExt cx="2197" cy="230"/>
            </a:xfrm>
          </p:grpSpPr>
          <p:grpSp>
            <p:nvGrpSpPr>
              <p:cNvPr id="7" name="Group 98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7191" name="Freeform 99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7192" name="Line 100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7190" name="Oval 101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7180" name="Rectangle 102"/>
            <p:cNvSpPr>
              <a:spLocks noChangeArrowheads="1"/>
            </p:cNvSpPr>
            <p:nvPr/>
          </p:nvSpPr>
          <p:spPr bwMode="auto">
            <a:xfrm>
              <a:off x="6894513" y="5380038"/>
              <a:ext cx="269875" cy="55245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" name="Line 103"/>
            <p:cNvSpPr>
              <a:spLocks noChangeShapeType="1"/>
            </p:cNvSpPr>
            <p:nvPr/>
          </p:nvSpPr>
          <p:spPr bwMode="auto">
            <a:xfrm>
              <a:off x="6489700" y="4425950"/>
              <a:ext cx="0" cy="1314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" name="Line 104"/>
            <p:cNvSpPr>
              <a:spLocks noChangeShapeType="1"/>
            </p:cNvSpPr>
            <p:nvPr/>
          </p:nvSpPr>
          <p:spPr bwMode="auto">
            <a:xfrm>
              <a:off x="6500826" y="5742323"/>
              <a:ext cx="396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" name="Text Box 106"/>
            <p:cNvSpPr txBox="1">
              <a:spLocks noChangeArrowheads="1"/>
            </p:cNvSpPr>
            <p:nvPr/>
          </p:nvSpPr>
          <p:spPr bwMode="auto">
            <a:xfrm>
              <a:off x="6821488" y="4951413"/>
              <a:ext cx="918864" cy="3349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1100" b="1">
                  <a:solidFill>
                    <a:schemeClr val="tx1"/>
                  </a:solidFill>
                  <a:latin typeface="Frutiger Bold" pitchFamily="34" charset="0"/>
                </a:rPr>
                <a:t>Single Phase VAS</a:t>
              </a:r>
              <a:endParaRPr lang="fr-FR" sz="1200" b="1">
                <a:solidFill>
                  <a:schemeClr val="tx1"/>
                </a:solidFill>
              </a:endParaRPr>
            </a:p>
          </p:txBody>
        </p:sp>
        <p:sp>
          <p:nvSpPr>
            <p:cNvPr id="7184" name="Freeform 107"/>
            <p:cNvSpPr>
              <a:spLocks/>
            </p:cNvSpPr>
            <p:nvPr/>
          </p:nvSpPr>
          <p:spPr bwMode="auto">
            <a:xfrm>
              <a:off x="6415088" y="4371975"/>
              <a:ext cx="74613" cy="55563"/>
            </a:xfrm>
            <a:custGeom>
              <a:avLst/>
              <a:gdLst>
                <a:gd name="T0" fmla="*/ 0 w 112"/>
                <a:gd name="T1" fmla="*/ 0 h 67"/>
                <a:gd name="T2" fmla="*/ 2147483647 w 112"/>
                <a:gd name="T3" fmla="*/ 2147483647 h 67"/>
                <a:gd name="T4" fmla="*/ 2147483647 w 112"/>
                <a:gd name="T5" fmla="*/ 2147483647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5" name="Freeform 108"/>
            <p:cNvSpPr>
              <a:spLocks/>
            </p:cNvSpPr>
            <p:nvPr/>
          </p:nvSpPr>
          <p:spPr bwMode="auto">
            <a:xfrm>
              <a:off x="6397625" y="4529138"/>
              <a:ext cx="100013" cy="55563"/>
            </a:xfrm>
            <a:custGeom>
              <a:avLst/>
              <a:gdLst>
                <a:gd name="T0" fmla="*/ 0 w 112"/>
                <a:gd name="T1" fmla="*/ 0 h 67"/>
                <a:gd name="T2" fmla="*/ 2147483647 w 112"/>
                <a:gd name="T3" fmla="*/ 2147483647 h 67"/>
                <a:gd name="T4" fmla="*/ 2147483647 w 112"/>
                <a:gd name="T5" fmla="*/ 2147483647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6" name="Text Box 109"/>
            <p:cNvSpPr txBox="1">
              <a:spLocks noChangeArrowheads="1"/>
            </p:cNvSpPr>
            <p:nvPr/>
          </p:nvSpPr>
          <p:spPr bwMode="auto">
            <a:xfrm>
              <a:off x="5153025" y="4687888"/>
              <a:ext cx="859135" cy="4693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900" b="1">
                  <a:solidFill>
                    <a:srgbClr val="333333"/>
                  </a:solidFill>
                </a:rPr>
                <a:t>Electrical service connection</a:t>
              </a:r>
            </a:p>
          </p:txBody>
        </p:sp>
        <p:sp>
          <p:nvSpPr>
            <p:cNvPr id="7187" name="Line 110"/>
            <p:cNvSpPr>
              <a:spLocks noChangeShapeType="1"/>
            </p:cNvSpPr>
            <p:nvPr/>
          </p:nvSpPr>
          <p:spPr bwMode="auto">
            <a:xfrm>
              <a:off x="7162800" y="5924550"/>
              <a:ext cx="9906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8" name="Text Box 111"/>
            <p:cNvSpPr txBox="1">
              <a:spLocks noChangeArrowheads="1"/>
            </p:cNvSpPr>
            <p:nvPr/>
          </p:nvSpPr>
          <p:spPr bwMode="auto">
            <a:xfrm>
              <a:off x="7596336" y="5661248"/>
              <a:ext cx="605358" cy="1440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900" b="1">
                  <a:solidFill>
                    <a:srgbClr val="333333"/>
                  </a:solidFill>
                </a:rPr>
                <a:t>Customer</a:t>
              </a:r>
            </a:p>
          </p:txBody>
        </p:sp>
      </p:grp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Yves ZONTA &amp; Christophe GAUDIN – France – S1 – 0170</a:t>
            </a:r>
            <a:endParaRPr lang="fr-FR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Tri/Mono Converter (TMC)</a:t>
            </a:r>
            <a:endParaRPr lang="fr-FR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00240"/>
            <a:ext cx="4214842" cy="4267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1800" dirty="0" smtClean="0"/>
              <a:t>Allows the network to see the customer as a </a:t>
            </a:r>
            <a:r>
              <a:rPr lang="en-US" sz="1800" b="1" dirty="0" smtClean="0"/>
              <a:t>three-phase</a:t>
            </a:r>
            <a:r>
              <a:rPr lang="en-US" sz="1800" dirty="0" smtClean="0"/>
              <a:t> well-balanced customer</a:t>
            </a:r>
            <a:endParaRPr lang="en-GB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eaLnBrk="1" hangingPunct="1">
              <a:defRPr/>
            </a:pP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n-GB" sz="1800" b="1" dirty="0" smtClean="0"/>
              <a:t>Capacity of the equipment :</a:t>
            </a:r>
            <a:endParaRPr lang="fr-FR" sz="1800" b="1" dirty="0" smtClean="0"/>
          </a:p>
          <a:p>
            <a:pPr lvl="1" algn="just" eaLnBrk="1" hangingPunct="1">
              <a:buNone/>
              <a:defRPr/>
            </a:pPr>
            <a:r>
              <a:rPr lang="en-US" sz="1800" dirty="0" smtClean="0">
                <a:ea typeface="+mn-ea"/>
              </a:rPr>
              <a:t>1 single-phase customer up to 12 </a:t>
            </a:r>
            <a:r>
              <a:rPr lang="en-US" sz="1800" dirty="0" err="1" smtClean="0">
                <a:ea typeface="+mn-ea"/>
              </a:rPr>
              <a:t>kVA</a:t>
            </a:r>
            <a:endParaRPr lang="en-US" sz="1800" dirty="0" smtClean="0">
              <a:ea typeface="+mn-ea"/>
            </a:endParaRPr>
          </a:p>
          <a:p>
            <a:pPr lvl="1" algn="just" eaLnBrk="1" hangingPunct="1">
              <a:defRPr/>
            </a:pPr>
            <a:endParaRPr lang="en-US" sz="1800" dirty="0" smtClean="0">
              <a:ea typeface="+mn-ea"/>
            </a:endParaRPr>
          </a:p>
          <a:p>
            <a:pPr algn="just" eaLnBrk="1" hangingPunct="1">
              <a:defRPr/>
            </a:pPr>
            <a:r>
              <a:rPr lang="en-US" sz="1800" b="1" dirty="0" smtClean="0"/>
              <a:t>C</a:t>
            </a:r>
            <a:r>
              <a:rPr lang="en-US" sz="1800" b="1" dirty="0" smtClean="0">
                <a:ea typeface="+mn-ea"/>
              </a:rPr>
              <a:t>ost</a:t>
            </a:r>
            <a:r>
              <a:rPr lang="en-US" sz="1800" dirty="0" smtClean="0">
                <a:ea typeface="+mn-ea"/>
              </a:rPr>
              <a:t> </a:t>
            </a:r>
            <a:r>
              <a:rPr lang="en-US" sz="1800" dirty="0" smtClean="0"/>
              <a:t>: around 10 k€ (including installation) </a:t>
            </a:r>
            <a:endParaRPr lang="en-US" sz="1800" dirty="0" smtClean="0">
              <a:ea typeface="+mn-ea"/>
            </a:endParaRPr>
          </a:p>
          <a:p>
            <a:pPr marL="0" lvl="2" indent="0" eaLnBrk="1" hangingPunct="1">
              <a:spcBef>
                <a:spcPts val="1200"/>
              </a:spcBef>
              <a:defRPr/>
            </a:pPr>
            <a:r>
              <a:rPr lang="en-US" sz="1800" dirty="0" smtClean="0">
                <a:ea typeface="+mn-ea"/>
              </a:rPr>
              <a:t>  </a:t>
            </a:r>
            <a:r>
              <a:rPr lang="en-US" sz="1800" b="1" dirty="0" smtClean="0">
                <a:ea typeface="+mn-ea"/>
              </a:rPr>
              <a:t>Weight </a:t>
            </a:r>
            <a:r>
              <a:rPr lang="en-US" sz="1800" dirty="0" smtClean="0">
                <a:ea typeface="+mn-ea"/>
              </a:rPr>
              <a:t>:  250 kg.</a:t>
            </a:r>
          </a:p>
          <a:p>
            <a:pPr marL="0" lvl="2" indent="0" eaLnBrk="1" hangingPunct="1">
              <a:spcBef>
                <a:spcPts val="1200"/>
              </a:spcBef>
              <a:buNone/>
              <a:defRPr/>
            </a:pPr>
            <a:endParaRPr lang="fr-FR" sz="1800" dirty="0" smtClean="0"/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Yves ZONTA &amp; Christophe GAUDIN – France – S1 – 0170</a:t>
            </a:r>
            <a:endParaRPr lang="fr-FR" sz="1600">
              <a:latin typeface="Arial" charset="0"/>
            </a:endParaRPr>
          </a:p>
        </p:txBody>
      </p:sp>
      <p:grpSp>
        <p:nvGrpSpPr>
          <p:cNvPr id="59" name="Groupe 81"/>
          <p:cNvGrpSpPr>
            <a:grpSpLocks/>
          </p:cNvGrpSpPr>
          <p:nvPr/>
        </p:nvGrpSpPr>
        <p:grpSpPr bwMode="auto">
          <a:xfrm>
            <a:off x="4786314" y="1928802"/>
            <a:ext cx="3811588" cy="2209800"/>
            <a:chOff x="4800600" y="1676400"/>
            <a:chExt cx="3811588" cy="2209800"/>
          </a:xfrm>
        </p:grpSpPr>
        <p:sp>
          <p:nvSpPr>
            <p:cNvPr id="60" name="Rectangle 4"/>
            <p:cNvSpPr>
              <a:spLocks noChangeArrowheads="1"/>
            </p:cNvSpPr>
            <p:nvPr/>
          </p:nvSpPr>
          <p:spPr bwMode="auto">
            <a:xfrm>
              <a:off x="4800600" y="1676400"/>
              <a:ext cx="3811588" cy="2209800"/>
            </a:xfrm>
            <a:prstGeom prst="rect">
              <a:avLst/>
            </a:prstGeom>
            <a:solidFill>
              <a:srgbClr val="92D050">
                <a:alpha val="50195"/>
              </a:srgb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36000" tIns="0" rIns="36000" bIns="0" anchor="ctr"/>
            <a:lstStyle/>
            <a:p>
              <a:pPr algn="ctr">
                <a:spcAft>
                  <a:spcPct val="0"/>
                </a:spcAft>
                <a:buFontTx/>
                <a:buNone/>
              </a:pPr>
              <a:endParaRPr lang="fr-FR" sz="2000">
                <a:solidFill>
                  <a:schemeClr val="bg1"/>
                </a:solidFill>
              </a:endParaRPr>
            </a:p>
          </p:txBody>
        </p:sp>
        <p:grpSp>
          <p:nvGrpSpPr>
            <p:cNvPr id="62" name="Group 38"/>
            <p:cNvGrpSpPr>
              <a:grpSpLocks/>
            </p:cNvGrpSpPr>
            <p:nvPr/>
          </p:nvGrpSpPr>
          <p:grpSpPr bwMode="auto">
            <a:xfrm>
              <a:off x="5181592" y="1981200"/>
              <a:ext cx="3062283" cy="1581150"/>
              <a:chOff x="6067" y="2676"/>
              <a:chExt cx="4824" cy="2490"/>
            </a:xfrm>
          </p:grpSpPr>
          <p:sp>
            <p:nvSpPr>
              <p:cNvPr id="63" name="Text Box 39"/>
              <p:cNvSpPr txBox="1">
                <a:spLocks noChangeArrowheads="1"/>
              </p:cNvSpPr>
              <p:nvPr/>
            </p:nvSpPr>
            <p:spPr bwMode="auto">
              <a:xfrm>
                <a:off x="6734" y="4673"/>
                <a:ext cx="465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</a:pPr>
                <a:r>
                  <a:rPr lang="fr-FR" sz="800">
                    <a:solidFill>
                      <a:schemeClr val="tx1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64" name="Line 40"/>
              <p:cNvSpPr>
                <a:spLocks noChangeShapeType="1"/>
              </p:cNvSpPr>
              <p:nvPr/>
            </p:nvSpPr>
            <p:spPr bwMode="auto">
              <a:xfrm>
                <a:off x="7372" y="3061"/>
                <a:ext cx="1073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5" name="Line 41"/>
              <p:cNvSpPr>
                <a:spLocks noChangeShapeType="1"/>
              </p:cNvSpPr>
              <p:nvPr/>
            </p:nvSpPr>
            <p:spPr bwMode="auto">
              <a:xfrm flipV="1">
                <a:off x="7441" y="3631"/>
                <a:ext cx="1012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6" name="Line 42"/>
              <p:cNvSpPr>
                <a:spLocks noChangeShapeType="1"/>
              </p:cNvSpPr>
              <p:nvPr/>
            </p:nvSpPr>
            <p:spPr bwMode="auto">
              <a:xfrm flipV="1">
                <a:off x="8955" y="3091"/>
                <a:ext cx="8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7" name="Line 43"/>
              <p:cNvSpPr>
                <a:spLocks noChangeShapeType="1"/>
              </p:cNvSpPr>
              <p:nvPr/>
            </p:nvSpPr>
            <p:spPr bwMode="auto">
              <a:xfrm flipV="1">
                <a:off x="8543" y="4500"/>
                <a:ext cx="398" cy="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8" name="Line 44"/>
              <p:cNvSpPr>
                <a:spLocks noChangeShapeType="1"/>
              </p:cNvSpPr>
              <p:nvPr/>
            </p:nvSpPr>
            <p:spPr bwMode="auto">
              <a:xfrm>
                <a:off x="7440" y="4202"/>
                <a:ext cx="1050" cy="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9" name="Line 45"/>
              <p:cNvSpPr>
                <a:spLocks noChangeShapeType="1"/>
              </p:cNvSpPr>
              <p:nvPr/>
            </p:nvSpPr>
            <p:spPr bwMode="auto">
              <a:xfrm flipV="1">
                <a:off x="7455" y="4793"/>
                <a:ext cx="239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/>
            </p:nvSpPr>
            <p:spPr bwMode="auto">
              <a:xfrm>
                <a:off x="6719" y="4088"/>
                <a:ext cx="450" cy="3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</a:pPr>
                <a:r>
                  <a:rPr lang="fr-FR" sz="800">
                    <a:solidFill>
                      <a:schemeClr val="tx1"/>
                    </a:solidFill>
                    <a:latin typeface="Times New Roman" pitchFamily="18" charset="0"/>
                  </a:rPr>
                  <a:t>Ph1</a:t>
                </a: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/>
            </p:nvSpPr>
            <p:spPr bwMode="auto">
              <a:xfrm>
                <a:off x="6727" y="3504"/>
                <a:ext cx="465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</a:pPr>
                <a:r>
                  <a:rPr lang="fr-FR" sz="800">
                    <a:solidFill>
                      <a:schemeClr val="tx1"/>
                    </a:solidFill>
                    <a:latin typeface="Times New Roman" pitchFamily="18" charset="0"/>
                  </a:rPr>
                  <a:t>Ph2</a:t>
                </a: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/>
            </p:nvSpPr>
            <p:spPr bwMode="auto">
              <a:xfrm>
                <a:off x="6727" y="2948"/>
                <a:ext cx="45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</a:pPr>
                <a:r>
                  <a:rPr lang="fr-FR" sz="800">
                    <a:solidFill>
                      <a:schemeClr val="tx1"/>
                    </a:solidFill>
                    <a:latin typeface="Times New Roman" pitchFamily="18" charset="0"/>
                  </a:rPr>
                  <a:t>Ph3</a:t>
                </a: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/>
            </p:nvSpPr>
            <p:spPr bwMode="auto">
              <a:xfrm>
                <a:off x="6067" y="3028"/>
                <a:ext cx="300" cy="181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wordArtVert"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  <a:defRPr/>
                </a:pPr>
                <a:r>
                  <a:rPr lang="fr-FR" sz="900" dirty="0">
                    <a:solidFill>
                      <a:schemeClr val="tx1"/>
                    </a:solidFill>
                    <a:latin typeface="Times New Roman" pitchFamily="18" charset="0"/>
                  </a:rPr>
                  <a:t>Network</a:t>
                </a:r>
                <a:endParaRPr lang="fr-FR" sz="12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4" name="Freeform 50"/>
              <p:cNvSpPr>
                <a:spLocks/>
              </p:cNvSpPr>
              <p:nvPr/>
            </p:nvSpPr>
            <p:spPr bwMode="auto">
              <a:xfrm rot="5398535">
                <a:off x="8244" y="3259"/>
                <a:ext cx="569" cy="195"/>
              </a:xfrm>
              <a:custGeom>
                <a:avLst/>
                <a:gdLst>
                  <a:gd name="T0" fmla="*/ 0 w 720"/>
                  <a:gd name="T1" fmla="*/ 311 h 185"/>
                  <a:gd name="T2" fmla="*/ 8 w 720"/>
                  <a:gd name="T3" fmla="*/ 20 h 185"/>
                  <a:gd name="T4" fmla="*/ 17 w 720"/>
                  <a:gd name="T5" fmla="*/ 303 h 185"/>
                  <a:gd name="T6" fmla="*/ 25 w 720"/>
                  <a:gd name="T7" fmla="*/ 1 h 185"/>
                  <a:gd name="T8" fmla="*/ 36 w 720"/>
                  <a:gd name="T9" fmla="*/ 303 h 185"/>
                  <a:gd name="T10" fmla="*/ 43 w 720"/>
                  <a:gd name="T11" fmla="*/ 1 h 185"/>
                  <a:gd name="T12" fmla="*/ 52 w 720"/>
                  <a:gd name="T13" fmla="*/ 311 h 185"/>
                  <a:gd name="T14" fmla="*/ 61 w 720"/>
                  <a:gd name="T15" fmla="*/ 7 h 185"/>
                  <a:gd name="T16" fmla="*/ 68 w 720"/>
                  <a:gd name="T17" fmla="*/ 306 h 1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20"/>
                  <a:gd name="T28" fmla="*/ 0 h 185"/>
                  <a:gd name="T29" fmla="*/ 720 w 720"/>
                  <a:gd name="T30" fmla="*/ 185 h 1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20" h="185">
                    <a:moveTo>
                      <a:pt x="0" y="184"/>
                    </a:moveTo>
                    <a:cubicBezTo>
                      <a:pt x="15" y="155"/>
                      <a:pt x="60" y="11"/>
                      <a:pt x="90" y="10"/>
                    </a:cubicBezTo>
                    <a:cubicBezTo>
                      <a:pt x="120" y="9"/>
                      <a:pt x="151" y="179"/>
                      <a:pt x="180" y="178"/>
                    </a:cubicBezTo>
                    <a:cubicBezTo>
                      <a:pt x="209" y="177"/>
                      <a:pt x="236" y="1"/>
                      <a:pt x="267" y="1"/>
                    </a:cubicBezTo>
                    <a:cubicBezTo>
                      <a:pt x="298" y="1"/>
                      <a:pt x="337" y="178"/>
                      <a:pt x="369" y="178"/>
                    </a:cubicBezTo>
                    <a:cubicBezTo>
                      <a:pt x="401" y="178"/>
                      <a:pt x="429" y="0"/>
                      <a:pt x="459" y="1"/>
                    </a:cubicBezTo>
                    <a:cubicBezTo>
                      <a:pt x="489" y="2"/>
                      <a:pt x="519" y="183"/>
                      <a:pt x="549" y="184"/>
                    </a:cubicBezTo>
                    <a:cubicBezTo>
                      <a:pt x="579" y="185"/>
                      <a:pt x="611" y="7"/>
                      <a:pt x="639" y="7"/>
                    </a:cubicBezTo>
                    <a:cubicBezTo>
                      <a:pt x="667" y="7"/>
                      <a:pt x="703" y="145"/>
                      <a:pt x="720" y="181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5" name="Line 51"/>
              <p:cNvSpPr>
                <a:spLocks noChangeShapeType="1"/>
              </p:cNvSpPr>
              <p:nvPr/>
            </p:nvSpPr>
            <p:spPr bwMode="auto">
              <a:xfrm flipH="1">
                <a:off x="8925" y="3663"/>
                <a:ext cx="7" cy="85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Text Box 52"/>
              <p:cNvSpPr txBox="1">
                <a:spLocks noChangeArrowheads="1"/>
              </p:cNvSpPr>
              <p:nvPr/>
            </p:nvSpPr>
            <p:spPr bwMode="auto">
              <a:xfrm>
                <a:off x="10576" y="2915"/>
                <a:ext cx="315" cy="20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wordArtVert"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  <a:defRPr/>
                </a:pPr>
                <a:r>
                  <a:rPr lang="fr-FR" sz="900" dirty="0">
                    <a:solidFill>
                      <a:schemeClr val="tx1"/>
                    </a:solidFill>
                    <a:latin typeface="Times New Roman" pitchFamily="18" charset="0"/>
                  </a:rPr>
                  <a:t>Customer</a:t>
                </a:r>
                <a:endParaRPr lang="fr-FR" sz="12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" name="Text Box 53"/>
              <p:cNvSpPr txBox="1">
                <a:spLocks noChangeArrowheads="1"/>
              </p:cNvSpPr>
              <p:nvPr/>
            </p:nvSpPr>
            <p:spPr bwMode="auto">
              <a:xfrm>
                <a:off x="9930" y="4643"/>
                <a:ext cx="375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</a:pPr>
                <a:r>
                  <a:rPr lang="fr-FR" sz="800">
                    <a:solidFill>
                      <a:schemeClr val="tx1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78" name="Text Box 54"/>
              <p:cNvSpPr txBox="1">
                <a:spLocks noChangeArrowheads="1"/>
              </p:cNvSpPr>
              <p:nvPr/>
            </p:nvSpPr>
            <p:spPr bwMode="auto">
              <a:xfrm>
                <a:off x="9922" y="2941"/>
                <a:ext cx="390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/>
              <a:lstStyle/>
              <a:p>
                <a:pPr algn="ctr" eaLnBrk="0" hangingPunct="0">
                  <a:spcAft>
                    <a:spcPct val="0"/>
                  </a:spcAft>
                  <a:buFontTx/>
                  <a:buNone/>
                </a:pPr>
                <a:r>
                  <a:rPr lang="fr-FR" sz="800">
                    <a:solidFill>
                      <a:schemeClr val="tx1"/>
                    </a:solidFill>
                    <a:latin typeface="Times New Roman" pitchFamily="18" charset="0"/>
                  </a:rPr>
                  <a:t>Ph</a:t>
                </a:r>
              </a:p>
            </p:txBody>
          </p:sp>
          <p:sp>
            <p:nvSpPr>
              <p:cNvPr id="79" name="Rectangle 55"/>
              <p:cNvSpPr>
                <a:spLocks noChangeArrowheads="1"/>
              </p:cNvSpPr>
              <p:nvPr/>
            </p:nvSpPr>
            <p:spPr bwMode="auto">
              <a:xfrm>
                <a:off x="7649" y="2676"/>
                <a:ext cx="1965" cy="249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 rot="5398535">
                <a:off x="8296" y="4399"/>
                <a:ext cx="569" cy="195"/>
              </a:xfrm>
              <a:custGeom>
                <a:avLst/>
                <a:gdLst>
                  <a:gd name="T0" fmla="*/ 0 w 720"/>
                  <a:gd name="T1" fmla="*/ 311 h 185"/>
                  <a:gd name="T2" fmla="*/ 8 w 720"/>
                  <a:gd name="T3" fmla="*/ 20 h 185"/>
                  <a:gd name="T4" fmla="*/ 17 w 720"/>
                  <a:gd name="T5" fmla="*/ 303 h 185"/>
                  <a:gd name="T6" fmla="*/ 25 w 720"/>
                  <a:gd name="T7" fmla="*/ 1 h 185"/>
                  <a:gd name="T8" fmla="*/ 36 w 720"/>
                  <a:gd name="T9" fmla="*/ 303 h 185"/>
                  <a:gd name="T10" fmla="*/ 43 w 720"/>
                  <a:gd name="T11" fmla="*/ 1 h 185"/>
                  <a:gd name="T12" fmla="*/ 52 w 720"/>
                  <a:gd name="T13" fmla="*/ 311 h 185"/>
                  <a:gd name="T14" fmla="*/ 61 w 720"/>
                  <a:gd name="T15" fmla="*/ 7 h 185"/>
                  <a:gd name="T16" fmla="*/ 68 w 720"/>
                  <a:gd name="T17" fmla="*/ 306 h 1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20"/>
                  <a:gd name="T28" fmla="*/ 0 h 185"/>
                  <a:gd name="T29" fmla="*/ 720 w 720"/>
                  <a:gd name="T30" fmla="*/ 185 h 1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20" h="185">
                    <a:moveTo>
                      <a:pt x="0" y="184"/>
                    </a:moveTo>
                    <a:cubicBezTo>
                      <a:pt x="15" y="155"/>
                      <a:pt x="60" y="11"/>
                      <a:pt x="90" y="10"/>
                    </a:cubicBezTo>
                    <a:cubicBezTo>
                      <a:pt x="120" y="9"/>
                      <a:pt x="151" y="179"/>
                      <a:pt x="180" y="178"/>
                    </a:cubicBezTo>
                    <a:cubicBezTo>
                      <a:pt x="209" y="177"/>
                      <a:pt x="236" y="1"/>
                      <a:pt x="267" y="1"/>
                    </a:cubicBezTo>
                    <a:cubicBezTo>
                      <a:pt x="298" y="1"/>
                      <a:pt x="337" y="178"/>
                      <a:pt x="369" y="178"/>
                    </a:cubicBezTo>
                    <a:cubicBezTo>
                      <a:pt x="401" y="178"/>
                      <a:pt x="429" y="0"/>
                      <a:pt x="459" y="1"/>
                    </a:cubicBezTo>
                    <a:cubicBezTo>
                      <a:pt x="489" y="2"/>
                      <a:pt x="519" y="183"/>
                      <a:pt x="549" y="184"/>
                    </a:cubicBezTo>
                    <a:cubicBezTo>
                      <a:pt x="579" y="185"/>
                      <a:pt x="611" y="7"/>
                      <a:pt x="639" y="7"/>
                    </a:cubicBezTo>
                    <a:cubicBezTo>
                      <a:pt x="667" y="7"/>
                      <a:pt x="703" y="145"/>
                      <a:pt x="720" y="181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 rot="-5307587">
                <a:off x="8574" y="3267"/>
                <a:ext cx="569" cy="195"/>
              </a:xfrm>
              <a:custGeom>
                <a:avLst/>
                <a:gdLst>
                  <a:gd name="T0" fmla="*/ 0 w 720"/>
                  <a:gd name="T1" fmla="*/ 311 h 185"/>
                  <a:gd name="T2" fmla="*/ 8 w 720"/>
                  <a:gd name="T3" fmla="*/ 20 h 185"/>
                  <a:gd name="T4" fmla="*/ 17 w 720"/>
                  <a:gd name="T5" fmla="*/ 303 h 185"/>
                  <a:gd name="T6" fmla="*/ 25 w 720"/>
                  <a:gd name="T7" fmla="*/ 1 h 185"/>
                  <a:gd name="T8" fmla="*/ 36 w 720"/>
                  <a:gd name="T9" fmla="*/ 303 h 185"/>
                  <a:gd name="T10" fmla="*/ 43 w 720"/>
                  <a:gd name="T11" fmla="*/ 1 h 185"/>
                  <a:gd name="T12" fmla="*/ 52 w 720"/>
                  <a:gd name="T13" fmla="*/ 311 h 185"/>
                  <a:gd name="T14" fmla="*/ 61 w 720"/>
                  <a:gd name="T15" fmla="*/ 7 h 185"/>
                  <a:gd name="T16" fmla="*/ 68 w 720"/>
                  <a:gd name="T17" fmla="*/ 306 h 1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20"/>
                  <a:gd name="T28" fmla="*/ 0 h 185"/>
                  <a:gd name="T29" fmla="*/ 720 w 720"/>
                  <a:gd name="T30" fmla="*/ 185 h 18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20" h="185">
                    <a:moveTo>
                      <a:pt x="0" y="184"/>
                    </a:moveTo>
                    <a:cubicBezTo>
                      <a:pt x="15" y="155"/>
                      <a:pt x="60" y="11"/>
                      <a:pt x="90" y="10"/>
                    </a:cubicBezTo>
                    <a:cubicBezTo>
                      <a:pt x="120" y="9"/>
                      <a:pt x="151" y="179"/>
                      <a:pt x="180" y="178"/>
                    </a:cubicBezTo>
                    <a:cubicBezTo>
                      <a:pt x="209" y="177"/>
                      <a:pt x="236" y="1"/>
                      <a:pt x="267" y="1"/>
                    </a:cubicBezTo>
                    <a:cubicBezTo>
                      <a:pt x="298" y="1"/>
                      <a:pt x="337" y="178"/>
                      <a:pt x="369" y="178"/>
                    </a:cubicBezTo>
                    <a:cubicBezTo>
                      <a:pt x="401" y="178"/>
                      <a:pt x="429" y="0"/>
                      <a:pt x="459" y="1"/>
                    </a:cubicBezTo>
                    <a:cubicBezTo>
                      <a:pt x="489" y="2"/>
                      <a:pt x="519" y="183"/>
                      <a:pt x="549" y="184"/>
                    </a:cubicBezTo>
                    <a:cubicBezTo>
                      <a:pt x="579" y="185"/>
                      <a:pt x="611" y="7"/>
                      <a:pt x="639" y="7"/>
                    </a:cubicBezTo>
                    <a:cubicBezTo>
                      <a:pt x="667" y="7"/>
                      <a:pt x="703" y="145"/>
                      <a:pt x="720" y="181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82" name="Groupe 85"/>
          <p:cNvGrpSpPr>
            <a:grpSpLocks/>
          </p:cNvGrpSpPr>
          <p:nvPr/>
        </p:nvGrpSpPr>
        <p:grpSpPr bwMode="auto">
          <a:xfrm>
            <a:off x="5091114" y="4443402"/>
            <a:ext cx="3324252" cy="1738313"/>
            <a:chOff x="5105400" y="4191000"/>
            <a:chExt cx="2922984" cy="1738330"/>
          </a:xfrm>
        </p:grpSpPr>
        <p:sp>
          <p:nvSpPr>
            <p:cNvPr id="83" name="AutoShape 65"/>
            <p:cNvSpPr>
              <a:spLocks noChangeArrowheads="1"/>
            </p:cNvSpPr>
            <p:nvPr/>
          </p:nvSpPr>
          <p:spPr bwMode="auto">
            <a:xfrm>
              <a:off x="6419850" y="4191000"/>
              <a:ext cx="180975" cy="1733550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31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84" name="Group 66"/>
            <p:cNvGrpSpPr>
              <a:grpSpLocks/>
            </p:cNvGrpSpPr>
            <p:nvPr/>
          </p:nvGrpSpPr>
          <p:grpSpPr bwMode="auto">
            <a:xfrm>
              <a:off x="5133975" y="4289425"/>
              <a:ext cx="1395413" cy="146050"/>
              <a:chOff x="3270" y="6200"/>
              <a:chExt cx="2197" cy="230"/>
            </a:xfrm>
          </p:grpSpPr>
          <p:grpSp>
            <p:nvGrpSpPr>
              <p:cNvPr id="131" name="Group 67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33" name="Freeform 68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4" name="Line 69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32" name="Oval 70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5" name="Group 71"/>
            <p:cNvGrpSpPr>
              <a:grpSpLocks/>
            </p:cNvGrpSpPr>
            <p:nvPr/>
          </p:nvGrpSpPr>
          <p:grpSpPr bwMode="auto">
            <a:xfrm>
              <a:off x="5127625" y="4441825"/>
              <a:ext cx="1395413" cy="146050"/>
              <a:chOff x="3270" y="6200"/>
              <a:chExt cx="2197" cy="230"/>
            </a:xfrm>
          </p:grpSpPr>
          <p:grpSp>
            <p:nvGrpSpPr>
              <p:cNvPr id="127" name="Group 72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29" name="Freeform 73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0" name="Line 74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28" name="Oval 75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6" name="Group 76"/>
            <p:cNvGrpSpPr>
              <a:grpSpLocks/>
            </p:cNvGrpSpPr>
            <p:nvPr/>
          </p:nvGrpSpPr>
          <p:grpSpPr bwMode="auto">
            <a:xfrm>
              <a:off x="5127625" y="4575175"/>
              <a:ext cx="1395413" cy="146050"/>
              <a:chOff x="3270" y="6200"/>
              <a:chExt cx="2197" cy="230"/>
            </a:xfrm>
          </p:grpSpPr>
          <p:grpSp>
            <p:nvGrpSpPr>
              <p:cNvPr id="123" name="Group 77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25" name="Freeform 78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6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24" name="Oval 80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7" name="Group 81"/>
            <p:cNvGrpSpPr>
              <a:grpSpLocks/>
            </p:cNvGrpSpPr>
            <p:nvPr/>
          </p:nvGrpSpPr>
          <p:grpSpPr bwMode="auto">
            <a:xfrm>
              <a:off x="5127625" y="4714875"/>
              <a:ext cx="1395413" cy="146050"/>
              <a:chOff x="3270" y="6200"/>
              <a:chExt cx="2197" cy="230"/>
            </a:xfrm>
          </p:grpSpPr>
          <p:grpSp>
            <p:nvGrpSpPr>
              <p:cNvPr id="119" name="Group 82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21" name="Freeform 83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2" name="Line 84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20" name="Oval 85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8" name="Group 86"/>
            <p:cNvGrpSpPr>
              <a:grpSpLocks/>
            </p:cNvGrpSpPr>
            <p:nvPr/>
          </p:nvGrpSpPr>
          <p:grpSpPr bwMode="auto">
            <a:xfrm flipH="1">
              <a:off x="6505573" y="4291013"/>
              <a:ext cx="1354139" cy="146050"/>
              <a:chOff x="3270" y="6200"/>
              <a:chExt cx="2197" cy="230"/>
            </a:xfrm>
          </p:grpSpPr>
          <p:grpSp>
            <p:nvGrpSpPr>
              <p:cNvPr id="115" name="Group 87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17" name="Freeform 88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18" name="Line 89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16" name="Oval 90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9" name="Group 91"/>
            <p:cNvGrpSpPr>
              <a:grpSpLocks/>
            </p:cNvGrpSpPr>
            <p:nvPr/>
          </p:nvGrpSpPr>
          <p:grpSpPr bwMode="auto">
            <a:xfrm flipH="1">
              <a:off x="6496048" y="4437063"/>
              <a:ext cx="1354139" cy="146050"/>
              <a:chOff x="3270" y="6200"/>
              <a:chExt cx="2197" cy="230"/>
            </a:xfrm>
          </p:grpSpPr>
          <p:grpSp>
            <p:nvGrpSpPr>
              <p:cNvPr id="111" name="Group 92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13" name="Freeform 93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14" name="Line 94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12" name="Oval 95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90" name="Group 96"/>
            <p:cNvGrpSpPr>
              <a:grpSpLocks/>
            </p:cNvGrpSpPr>
            <p:nvPr/>
          </p:nvGrpSpPr>
          <p:grpSpPr bwMode="auto">
            <a:xfrm flipH="1">
              <a:off x="6492873" y="4570413"/>
              <a:ext cx="1354139" cy="146050"/>
              <a:chOff x="3270" y="6200"/>
              <a:chExt cx="2197" cy="230"/>
            </a:xfrm>
          </p:grpSpPr>
          <p:grpSp>
            <p:nvGrpSpPr>
              <p:cNvPr id="107" name="Group 97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09" name="Freeform 98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10" name="Line 99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8" name="Oval 100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91" name="Group 101"/>
            <p:cNvGrpSpPr>
              <a:grpSpLocks/>
            </p:cNvGrpSpPr>
            <p:nvPr/>
          </p:nvGrpSpPr>
          <p:grpSpPr bwMode="auto">
            <a:xfrm flipH="1">
              <a:off x="6492873" y="4716463"/>
              <a:ext cx="1354139" cy="146050"/>
              <a:chOff x="3270" y="6200"/>
              <a:chExt cx="2197" cy="230"/>
            </a:xfrm>
          </p:grpSpPr>
          <p:grpSp>
            <p:nvGrpSpPr>
              <p:cNvPr id="103" name="Group 102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05" name="Freeform 103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6" name="Line 104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4" name="Oval 105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92" name="Rectangle 106"/>
            <p:cNvSpPr>
              <a:spLocks noChangeArrowheads="1"/>
            </p:cNvSpPr>
            <p:nvPr/>
          </p:nvSpPr>
          <p:spPr bwMode="auto">
            <a:xfrm>
              <a:off x="6715140" y="5357826"/>
              <a:ext cx="214314" cy="57150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Line 107"/>
            <p:cNvSpPr>
              <a:spLocks noChangeShapeType="1"/>
            </p:cNvSpPr>
            <p:nvPr/>
          </p:nvSpPr>
          <p:spPr bwMode="auto">
            <a:xfrm>
              <a:off x="6342012" y="4433888"/>
              <a:ext cx="0" cy="14240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Text Box 110"/>
            <p:cNvSpPr txBox="1">
              <a:spLocks noChangeArrowheads="1"/>
            </p:cNvSpPr>
            <p:nvPr/>
          </p:nvSpPr>
          <p:spPr bwMode="auto">
            <a:xfrm>
              <a:off x="6643688" y="5110163"/>
              <a:ext cx="390525" cy="1762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1100" b="1">
                  <a:solidFill>
                    <a:schemeClr val="tx1"/>
                  </a:solidFill>
                  <a:latin typeface="Frutiger Bold" pitchFamily="34" charset="0"/>
                </a:rPr>
                <a:t>TMC</a:t>
              </a:r>
            </a:p>
          </p:txBody>
        </p:sp>
        <p:sp>
          <p:nvSpPr>
            <p:cNvPr id="95" name="Freeform 111"/>
            <p:cNvSpPr>
              <a:spLocks/>
            </p:cNvSpPr>
            <p:nvPr/>
          </p:nvSpPr>
          <p:spPr bwMode="auto">
            <a:xfrm>
              <a:off x="6272213" y="4386263"/>
              <a:ext cx="74613" cy="55563"/>
            </a:xfrm>
            <a:custGeom>
              <a:avLst/>
              <a:gdLst>
                <a:gd name="T0" fmla="*/ 0 w 112"/>
                <a:gd name="T1" fmla="*/ 0 h 67"/>
                <a:gd name="T2" fmla="*/ 2147483647 w 112"/>
                <a:gd name="T3" fmla="*/ 2147483647 h 67"/>
                <a:gd name="T4" fmla="*/ 2147483647 w 112"/>
                <a:gd name="T5" fmla="*/ 2147483647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Freeform 112"/>
            <p:cNvSpPr>
              <a:spLocks/>
            </p:cNvSpPr>
            <p:nvPr/>
          </p:nvSpPr>
          <p:spPr bwMode="auto">
            <a:xfrm>
              <a:off x="6280150" y="4538663"/>
              <a:ext cx="74613" cy="55563"/>
            </a:xfrm>
            <a:custGeom>
              <a:avLst/>
              <a:gdLst>
                <a:gd name="T0" fmla="*/ 0 w 112"/>
                <a:gd name="T1" fmla="*/ 0 h 67"/>
                <a:gd name="T2" fmla="*/ 2147483647 w 112"/>
                <a:gd name="T3" fmla="*/ 2147483647 h 67"/>
                <a:gd name="T4" fmla="*/ 2147483647 w 112"/>
                <a:gd name="T5" fmla="*/ 2147483647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Freeform 113"/>
            <p:cNvSpPr>
              <a:spLocks/>
            </p:cNvSpPr>
            <p:nvPr/>
          </p:nvSpPr>
          <p:spPr bwMode="auto">
            <a:xfrm>
              <a:off x="6267450" y="4819650"/>
              <a:ext cx="74613" cy="55563"/>
            </a:xfrm>
            <a:custGeom>
              <a:avLst/>
              <a:gdLst>
                <a:gd name="T0" fmla="*/ 0 w 112"/>
                <a:gd name="T1" fmla="*/ 0 h 67"/>
                <a:gd name="T2" fmla="*/ 2147483647 w 112"/>
                <a:gd name="T3" fmla="*/ 2147483647 h 67"/>
                <a:gd name="T4" fmla="*/ 2147483647 w 112"/>
                <a:gd name="T5" fmla="*/ 2147483647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Freeform 114"/>
            <p:cNvSpPr>
              <a:spLocks/>
            </p:cNvSpPr>
            <p:nvPr/>
          </p:nvSpPr>
          <p:spPr bwMode="auto">
            <a:xfrm>
              <a:off x="6929454" y="5857892"/>
              <a:ext cx="1092208" cy="71438"/>
            </a:xfrm>
            <a:custGeom>
              <a:avLst/>
              <a:gdLst>
                <a:gd name="T0" fmla="*/ 2147483647 w 885"/>
                <a:gd name="T1" fmla="*/ 0 h 153"/>
                <a:gd name="T2" fmla="*/ 0 w 885"/>
                <a:gd name="T3" fmla="*/ 2147483647 h 153"/>
                <a:gd name="T4" fmla="*/ 2147483647 w 885"/>
                <a:gd name="T5" fmla="*/ 2147483647 h 153"/>
                <a:gd name="T6" fmla="*/ 0 60000 65536"/>
                <a:gd name="T7" fmla="*/ 0 60000 65536"/>
                <a:gd name="T8" fmla="*/ 0 60000 65536"/>
                <a:gd name="T9" fmla="*/ 0 w 885"/>
                <a:gd name="T10" fmla="*/ 0 h 153"/>
                <a:gd name="T11" fmla="*/ 885 w 885"/>
                <a:gd name="T12" fmla="*/ 153 h 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5" h="153">
                  <a:moveTo>
                    <a:pt x="3" y="0"/>
                  </a:moveTo>
                  <a:lnTo>
                    <a:pt x="0" y="153"/>
                  </a:lnTo>
                  <a:lnTo>
                    <a:pt x="885" y="15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Text Box 115"/>
            <p:cNvSpPr txBox="1">
              <a:spLocks noChangeArrowheads="1"/>
            </p:cNvSpPr>
            <p:nvPr/>
          </p:nvSpPr>
          <p:spPr bwMode="auto">
            <a:xfrm>
              <a:off x="7467600" y="5589253"/>
              <a:ext cx="560784" cy="1733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900" b="1">
                  <a:solidFill>
                    <a:srgbClr val="333333"/>
                  </a:solidFill>
                </a:rPr>
                <a:t>Customer</a:t>
              </a:r>
            </a:p>
          </p:txBody>
        </p:sp>
        <p:sp>
          <p:nvSpPr>
            <p:cNvPr id="100" name="Text Box 116"/>
            <p:cNvSpPr txBox="1">
              <a:spLocks noChangeArrowheads="1"/>
            </p:cNvSpPr>
            <p:nvPr/>
          </p:nvSpPr>
          <p:spPr bwMode="auto">
            <a:xfrm>
              <a:off x="5105400" y="4994275"/>
              <a:ext cx="542925" cy="1905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900" b="1">
                  <a:solidFill>
                    <a:srgbClr val="333333"/>
                  </a:solidFill>
                </a:rPr>
                <a:t>Network</a:t>
              </a:r>
            </a:p>
          </p:txBody>
        </p:sp>
        <p:sp>
          <p:nvSpPr>
            <p:cNvPr id="101" name="Freeform 117"/>
            <p:cNvSpPr>
              <a:spLocks/>
            </p:cNvSpPr>
            <p:nvPr/>
          </p:nvSpPr>
          <p:spPr bwMode="auto">
            <a:xfrm>
              <a:off x="6278563" y="4676775"/>
              <a:ext cx="74613" cy="55563"/>
            </a:xfrm>
            <a:custGeom>
              <a:avLst/>
              <a:gdLst>
                <a:gd name="T0" fmla="*/ 0 w 112"/>
                <a:gd name="T1" fmla="*/ 0 h 67"/>
                <a:gd name="T2" fmla="*/ 2147483647 w 112"/>
                <a:gd name="T3" fmla="*/ 2147483647 h 67"/>
                <a:gd name="T4" fmla="*/ 2147483647 w 112"/>
                <a:gd name="T5" fmla="*/ 2147483647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cxnSp>
          <p:nvCxnSpPr>
            <p:cNvPr id="102" name="Connecteur droit 83"/>
            <p:cNvCxnSpPr>
              <a:cxnSpLocks noChangeShapeType="1"/>
            </p:cNvCxnSpPr>
            <p:nvPr/>
          </p:nvCxnSpPr>
          <p:spPr bwMode="auto">
            <a:xfrm rot="16200000" flipH="1">
              <a:off x="6527783" y="5680129"/>
              <a:ext cx="1588" cy="3731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Bi/Mono Converter (BMC)</a:t>
            </a:r>
            <a:endParaRPr lang="fr-FR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00240"/>
            <a:ext cx="4214842" cy="4267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1800" dirty="0" smtClean="0"/>
              <a:t>Allows to distribute the power of the single-phase customer on </a:t>
            </a:r>
            <a:r>
              <a:rPr lang="en-US" sz="1800" b="1" dirty="0" smtClean="0"/>
              <a:t>two phases</a:t>
            </a:r>
          </a:p>
          <a:p>
            <a:pPr marL="0" indent="0" eaLnBrk="1" hangingPunct="1">
              <a:buNone/>
              <a:defRPr/>
            </a:pP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n-GB" sz="1800" b="1" dirty="0" smtClean="0"/>
              <a:t>Capacity of the equipment :</a:t>
            </a:r>
            <a:endParaRPr lang="fr-FR" sz="1800" b="1" dirty="0" smtClean="0"/>
          </a:p>
          <a:p>
            <a:pPr lvl="1" algn="just" eaLnBrk="1" hangingPunct="1">
              <a:buNone/>
              <a:defRPr/>
            </a:pPr>
            <a:r>
              <a:rPr lang="en-US" sz="1800" dirty="0" smtClean="0">
                <a:ea typeface="+mn-ea"/>
              </a:rPr>
              <a:t>1 single-phase customer up to 9 </a:t>
            </a:r>
            <a:r>
              <a:rPr lang="en-US" sz="1800" dirty="0" err="1" smtClean="0">
                <a:ea typeface="+mn-ea"/>
              </a:rPr>
              <a:t>kVA</a:t>
            </a:r>
            <a:endParaRPr lang="en-US" sz="1800" dirty="0" smtClean="0">
              <a:ea typeface="+mn-ea"/>
            </a:endParaRPr>
          </a:p>
          <a:p>
            <a:pPr lvl="1" algn="just" eaLnBrk="1" hangingPunct="1">
              <a:defRPr/>
            </a:pPr>
            <a:endParaRPr lang="en-US" sz="1800" dirty="0" smtClean="0">
              <a:ea typeface="+mn-ea"/>
            </a:endParaRPr>
          </a:p>
          <a:p>
            <a:pPr algn="just" eaLnBrk="1" hangingPunct="1">
              <a:defRPr/>
            </a:pPr>
            <a:r>
              <a:rPr lang="en-US" sz="1800" b="1" dirty="0" smtClean="0"/>
              <a:t>C</a:t>
            </a:r>
            <a:r>
              <a:rPr lang="en-US" sz="1800" b="1" dirty="0" smtClean="0">
                <a:ea typeface="+mn-ea"/>
              </a:rPr>
              <a:t>ost</a:t>
            </a:r>
            <a:r>
              <a:rPr lang="en-US" sz="1800" dirty="0" smtClean="0">
                <a:ea typeface="+mn-ea"/>
              </a:rPr>
              <a:t> </a:t>
            </a:r>
            <a:r>
              <a:rPr lang="en-US" sz="1800" dirty="0" smtClean="0"/>
              <a:t>: only 5 k€ (</a:t>
            </a:r>
            <a:r>
              <a:rPr lang="en-US" sz="1800" dirty="0" smtClean="0">
                <a:ea typeface="+mn-ea"/>
              </a:rPr>
              <a:t>including installation)</a:t>
            </a:r>
          </a:p>
          <a:p>
            <a:pPr marL="0" lvl="2" indent="0" eaLnBrk="1" hangingPunct="1">
              <a:spcBef>
                <a:spcPts val="1200"/>
              </a:spcBef>
              <a:defRPr/>
            </a:pPr>
            <a:r>
              <a:rPr lang="en-US" sz="1800" dirty="0" smtClean="0">
                <a:ea typeface="+mn-ea"/>
              </a:rPr>
              <a:t>  </a:t>
            </a:r>
            <a:r>
              <a:rPr lang="en-US" sz="1800" b="1" dirty="0" smtClean="0">
                <a:ea typeface="+mn-ea"/>
              </a:rPr>
              <a:t>Weight </a:t>
            </a:r>
            <a:r>
              <a:rPr lang="en-US" sz="1800" dirty="0" smtClean="0">
                <a:ea typeface="+mn-ea"/>
              </a:rPr>
              <a:t>:  only 70 kg</a:t>
            </a: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Yves ZONTA &amp; Christophe GAUDIN – France – S1 – 0170</a:t>
            </a:r>
            <a:endParaRPr lang="fr-FR" sz="1600">
              <a:latin typeface="Arial" charset="0"/>
            </a:endParaRPr>
          </a:p>
        </p:txBody>
      </p:sp>
      <p:grpSp>
        <p:nvGrpSpPr>
          <p:cNvPr id="59" name="Groupe 80"/>
          <p:cNvGrpSpPr>
            <a:grpSpLocks/>
          </p:cNvGrpSpPr>
          <p:nvPr/>
        </p:nvGrpSpPr>
        <p:grpSpPr bwMode="auto">
          <a:xfrm>
            <a:off x="4857752" y="1928802"/>
            <a:ext cx="3811588" cy="2209800"/>
            <a:chOff x="4800600" y="1676400"/>
            <a:chExt cx="3811588" cy="2209800"/>
          </a:xfrm>
        </p:grpSpPr>
        <p:sp>
          <p:nvSpPr>
            <p:cNvPr id="60" name="Rectangle 1028"/>
            <p:cNvSpPr>
              <a:spLocks noChangeArrowheads="1"/>
            </p:cNvSpPr>
            <p:nvPr/>
          </p:nvSpPr>
          <p:spPr bwMode="auto">
            <a:xfrm>
              <a:off x="4800600" y="1676400"/>
              <a:ext cx="3811588" cy="2209800"/>
            </a:xfrm>
            <a:prstGeom prst="rect">
              <a:avLst/>
            </a:prstGeom>
            <a:solidFill>
              <a:srgbClr val="92D050">
                <a:alpha val="50195"/>
              </a:srgb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36000" tIns="0" rIns="36000" bIns="0" anchor="ctr"/>
            <a:lstStyle/>
            <a:p>
              <a:pPr algn="ctr">
                <a:spcAft>
                  <a:spcPct val="0"/>
                </a:spcAft>
                <a:buFontTx/>
                <a:buNone/>
              </a:pPr>
              <a:endParaRPr lang="fr-FR" sz="2000">
                <a:solidFill>
                  <a:schemeClr val="bg1"/>
                </a:solidFill>
              </a:endParaRPr>
            </a:p>
          </p:txBody>
        </p:sp>
        <p:sp>
          <p:nvSpPr>
            <p:cNvPr id="62" name="Text Box 1050"/>
            <p:cNvSpPr txBox="1">
              <a:spLocks noChangeArrowheads="1"/>
            </p:cNvSpPr>
            <p:nvPr/>
          </p:nvSpPr>
          <p:spPr bwMode="auto">
            <a:xfrm>
              <a:off x="8120063" y="2132856"/>
              <a:ext cx="200025" cy="1296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  <a:defRPr/>
              </a:pPr>
              <a:r>
                <a:rPr lang="fr-FR" sz="900" dirty="0">
                  <a:solidFill>
                    <a:schemeClr val="tx1"/>
                  </a:solidFill>
                  <a:latin typeface="Times New Roman" pitchFamily="18" charset="0"/>
                </a:rPr>
                <a:t>Customer</a:t>
              </a:r>
              <a:endParaRPr lang="fr-FR" sz="12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3" name="Text Box 1051"/>
            <p:cNvSpPr txBox="1">
              <a:spLocks noChangeArrowheads="1"/>
            </p:cNvSpPr>
            <p:nvPr/>
          </p:nvSpPr>
          <p:spPr bwMode="auto">
            <a:xfrm>
              <a:off x="5595938" y="3133725"/>
              <a:ext cx="295275" cy="171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64" name="Line 1052"/>
            <p:cNvSpPr>
              <a:spLocks noChangeShapeType="1"/>
            </p:cNvSpPr>
            <p:nvPr/>
          </p:nvSpPr>
          <p:spPr bwMode="auto">
            <a:xfrm>
              <a:off x="5995988" y="2122488"/>
              <a:ext cx="1666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5" name="Line 1053"/>
            <p:cNvSpPr>
              <a:spLocks noChangeShapeType="1"/>
            </p:cNvSpPr>
            <p:nvPr/>
          </p:nvSpPr>
          <p:spPr bwMode="auto">
            <a:xfrm flipV="1">
              <a:off x="6003925" y="2460065"/>
              <a:ext cx="673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Line 1054"/>
            <p:cNvSpPr>
              <a:spLocks noChangeShapeType="1"/>
            </p:cNvSpPr>
            <p:nvPr/>
          </p:nvSpPr>
          <p:spPr bwMode="auto">
            <a:xfrm flipV="1">
              <a:off x="7001304" y="2464828"/>
              <a:ext cx="5524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Line 1055"/>
            <p:cNvSpPr>
              <a:spLocks noChangeShapeType="1"/>
            </p:cNvSpPr>
            <p:nvPr/>
          </p:nvSpPr>
          <p:spPr bwMode="auto">
            <a:xfrm flipV="1">
              <a:off x="5978735" y="2834715"/>
              <a:ext cx="7048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8" name="Line 1056"/>
            <p:cNvSpPr>
              <a:spLocks noChangeShapeType="1"/>
            </p:cNvSpPr>
            <p:nvPr/>
          </p:nvSpPr>
          <p:spPr bwMode="auto">
            <a:xfrm flipV="1">
              <a:off x="6005513" y="3213100"/>
              <a:ext cx="15367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9" name="Text Box 1057"/>
            <p:cNvSpPr txBox="1">
              <a:spLocks noChangeArrowheads="1"/>
            </p:cNvSpPr>
            <p:nvPr/>
          </p:nvSpPr>
          <p:spPr bwMode="auto">
            <a:xfrm>
              <a:off x="5600700" y="2771775"/>
              <a:ext cx="285750" cy="1571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Ph1</a:t>
              </a:r>
            </a:p>
          </p:txBody>
        </p:sp>
        <p:sp>
          <p:nvSpPr>
            <p:cNvPr id="70" name="Text Box 1058"/>
            <p:cNvSpPr txBox="1">
              <a:spLocks noChangeArrowheads="1"/>
            </p:cNvSpPr>
            <p:nvPr/>
          </p:nvSpPr>
          <p:spPr bwMode="auto">
            <a:xfrm>
              <a:off x="5591175" y="2400300"/>
              <a:ext cx="295275" cy="166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Ph2</a:t>
              </a:r>
            </a:p>
          </p:txBody>
        </p:sp>
        <p:sp>
          <p:nvSpPr>
            <p:cNvPr id="71" name="Text Box 1059"/>
            <p:cNvSpPr txBox="1">
              <a:spLocks noChangeArrowheads="1"/>
            </p:cNvSpPr>
            <p:nvPr/>
          </p:nvSpPr>
          <p:spPr bwMode="auto">
            <a:xfrm>
              <a:off x="5597525" y="2033588"/>
              <a:ext cx="285750" cy="161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Ph3</a:t>
              </a:r>
            </a:p>
          </p:txBody>
        </p:sp>
        <p:sp>
          <p:nvSpPr>
            <p:cNvPr id="72" name="Text Box 1060"/>
            <p:cNvSpPr txBox="1">
              <a:spLocks noChangeArrowheads="1"/>
            </p:cNvSpPr>
            <p:nvPr/>
          </p:nvSpPr>
          <p:spPr bwMode="auto">
            <a:xfrm>
              <a:off x="5105400" y="2132856"/>
              <a:ext cx="190500" cy="11521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wordArtVert"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  <a:defRPr/>
              </a:pPr>
              <a:r>
                <a:rPr lang="fr-FR" sz="900" dirty="0">
                  <a:solidFill>
                    <a:schemeClr val="tx1"/>
                  </a:solidFill>
                  <a:latin typeface="Times New Roman" pitchFamily="18" charset="0"/>
                </a:rPr>
                <a:t>Network</a:t>
              </a:r>
              <a:endParaRPr lang="fr-FR" sz="12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3" name="Freeform 1061"/>
            <p:cNvSpPr>
              <a:spLocks/>
            </p:cNvSpPr>
            <p:nvPr/>
          </p:nvSpPr>
          <p:spPr bwMode="auto">
            <a:xfrm rot="-5388395">
              <a:off x="6804977" y="2542381"/>
              <a:ext cx="280987" cy="123825"/>
            </a:xfrm>
            <a:custGeom>
              <a:avLst/>
              <a:gdLst>
                <a:gd name="T0" fmla="*/ 0 w 7500"/>
                <a:gd name="T1" fmla="*/ 18267901 h 10000"/>
                <a:gd name="T2" fmla="*/ 63525094 w 7500"/>
                <a:gd name="T3" fmla="*/ 102577 h 10000"/>
                <a:gd name="T4" fmla="*/ 138039099 w 7500"/>
                <a:gd name="T5" fmla="*/ 18267901 h 10000"/>
                <a:gd name="T6" fmla="*/ 203773593 w 7500"/>
                <a:gd name="T7" fmla="*/ 102577 h 10000"/>
                <a:gd name="T8" fmla="*/ 269506400 w 7500"/>
                <a:gd name="T9" fmla="*/ 18883051 h 10000"/>
                <a:gd name="T10" fmla="*/ 335239283 w 7500"/>
                <a:gd name="T11" fmla="*/ 717714 h 10000"/>
                <a:gd name="T12" fmla="*/ 394399395 w 7500"/>
                <a:gd name="T13" fmla="*/ 18575482 h 10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00"/>
                <a:gd name="T22" fmla="*/ 0 h 10000"/>
                <a:gd name="T23" fmla="*/ 7500 w 7500"/>
                <a:gd name="T24" fmla="*/ 10000 h 100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00" h="10000">
                  <a:moveTo>
                    <a:pt x="0" y="9622"/>
                  </a:moveTo>
                  <a:cubicBezTo>
                    <a:pt x="618" y="7973"/>
                    <a:pt x="778" y="54"/>
                    <a:pt x="1208" y="54"/>
                  </a:cubicBezTo>
                  <a:cubicBezTo>
                    <a:pt x="1639" y="54"/>
                    <a:pt x="2181" y="9622"/>
                    <a:pt x="2625" y="9622"/>
                  </a:cubicBezTo>
                  <a:cubicBezTo>
                    <a:pt x="3069" y="9622"/>
                    <a:pt x="3458" y="0"/>
                    <a:pt x="3875" y="54"/>
                  </a:cubicBezTo>
                  <a:cubicBezTo>
                    <a:pt x="4292" y="108"/>
                    <a:pt x="4708" y="9892"/>
                    <a:pt x="5125" y="9946"/>
                  </a:cubicBezTo>
                  <a:cubicBezTo>
                    <a:pt x="5542" y="10000"/>
                    <a:pt x="5986" y="378"/>
                    <a:pt x="6375" y="378"/>
                  </a:cubicBezTo>
                  <a:cubicBezTo>
                    <a:pt x="6764" y="378"/>
                    <a:pt x="7264" y="7838"/>
                    <a:pt x="7500" y="9784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Text Box 1062"/>
            <p:cNvSpPr txBox="1">
              <a:spLocks noChangeArrowheads="1"/>
            </p:cNvSpPr>
            <p:nvPr/>
          </p:nvSpPr>
          <p:spPr bwMode="auto">
            <a:xfrm>
              <a:off x="7629525" y="3127375"/>
              <a:ext cx="238125" cy="171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75" name="Text Box 1063"/>
            <p:cNvSpPr txBox="1">
              <a:spLocks noChangeArrowheads="1"/>
            </p:cNvSpPr>
            <p:nvPr/>
          </p:nvSpPr>
          <p:spPr bwMode="auto">
            <a:xfrm>
              <a:off x="7627938" y="2365375"/>
              <a:ext cx="247650" cy="190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Ph</a:t>
              </a:r>
            </a:p>
          </p:txBody>
        </p:sp>
        <p:sp>
          <p:nvSpPr>
            <p:cNvPr id="76" name="Rectangle 1064"/>
            <p:cNvSpPr>
              <a:spLocks noChangeArrowheads="1"/>
            </p:cNvSpPr>
            <p:nvPr/>
          </p:nvSpPr>
          <p:spPr bwMode="auto">
            <a:xfrm>
              <a:off x="6167438" y="1906588"/>
              <a:ext cx="1247775" cy="14620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Line 1066"/>
            <p:cNvSpPr>
              <a:spLocks noChangeShapeType="1"/>
            </p:cNvSpPr>
            <p:nvPr/>
          </p:nvSpPr>
          <p:spPr bwMode="auto">
            <a:xfrm flipH="1">
              <a:off x="6999288" y="2733675"/>
              <a:ext cx="0" cy="4683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Text Box 1067"/>
            <p:cNvSpPr txBox="1">
              <a:spLocks noChangeArrowheads="1"/>
            </p:cNvSpPr>
            <p:nvPr/>
          </p:nvSpPr>
          <p:spPr bwMode="auto">
            <a:xfrm>
              <a:off x="6616700" y="2217738"/>
              <a:ext cx="495300" cy="171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8000" rIns="18000" bIns="18000"/>
            <a:lstStyle/>
            <a:p>
              <a:pPr algn="ctr" eaLnBrk="0" hangingPunct="0">
                <a:spcAft>
                  <a:spcPct val="0"/>
                </a:spcAft>
                <a:buFontTx/>
                <a:buNone/>
              </a:pPr>
              <a:r>
                <a:rPr lang="fr-FR" sz="800">
                  <a:solidFill>
                    <a:schemeClr val="tx1"/>
                  </a:solidFill>
                  <a:latin typeface="Times New Roman" pitchFamily="18" charset="0"/>
                </a:rPr>
                <a:t>400 / 230</a:t>
              </a:r>
            </a:p>
          </p:txBody>
        </p:sp>
        <p:sp>
          <p:nvSpPr>
            <p:cNvPr id="79" name="Freeform 1068"/>
            <p:cNvSpPr>
              <a:spLocks/>
            </p:cNvSpPr>
            <p:nvPr/>
          </p:nvSpPr>
          <p:spPr bwMode="auto">
            <a:xfrm rot="5398535">
              <a:off x="6547644" y="2586831"/>
              <a:ext cx="376238" cy="123825"/>
            </a:xfrm>
            <a:custGeom>
              <a:avLst/>
              <a:gdLst>
                <a:gd name="T0" fmla="*/ 0 w 720"/>
                <a:gd name="T1" fmla="*/ 2147483647 h 185"/>
                <a:gd name="T2" fmla="*/ 2147483647 w 720"/>
                <a:gd name="T3" fmla="*/ 2147483647 h 185"/>
                <a:gd name="T4" fmla="*/ 2147483647 w 720"/>
                <a:gd name="T5" fmla="*/ 2147483647 h 185"/>
                <a:gd name="T6" fmla="*/ 2147483647 w 720"/>
                <a:gd name="T7" fmla="*/ 2147483647 h 185"/>
                <a:gd name="T8" fmla="*/ 2147483647 w 720"/>
                <a:gd name="T9" fmla="*/ 2147483647 h 185"/>
                <a:gd name="T10" fmla="*/ 2147483647 w 720"/>
                <a:gd name="T11" fmla="*/ 2147483647 h 185"/>
                <a:gd name="T12" fmla="*/ 2147483647 w 720"/>
                <a:gd name="T13" fmla="*/ 2147483647 h 185"/>
                <a:gd name="T14" fmla="*/ 2147483647 w 720"/>
                <a:gd name="T15" fmla="*/ 2147483647 h 185"/>
                <a:gd name="T16" fmla="*/ 2147483647 w 720"/>
                <a:gd name="T17" fmla="*/ 2147483647 h 1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185"/>
                <a:gd name="T29" fmla="*/ 720 w 720"/>
                <a:gd name="T30" fmla="*/ 185 h 1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185">
                  <a:moveTo>
                    <a:pt x="0" y="184"/>
                  </a:moveTo>
                  <a:cubicBezTo>
                    <a:pt x="15" y="155"/>
                    <a:pt x="60" y="11"/>
                    <a:pt x="90" y="10"/>
                  </a:cubicBezTo>
                  <a:cubicBezTo>
                    <a:pt x="120" y="9"/>
                    <a:pt x="151" y="179"/>
                    <a:pt x="180" y="178"/>
                  </a:cubicBezTo>
                  <a:cubicBezTo>
                    <a:pt x="209" y="177"/>
                    <a:pt x="236" y="1"/>
                    <a:pt x="267" y="1"/>
                  </a:cubicBezTo>
                  <a:cubicBezTo>
                    <a:pt x="298" y="1"/>
                    <a:pt x="337" y="178"/>
                    <a:pt x="369" y="178"/>
                  </a:cubicBezTo>
                  <a:cubicBezTo>
                    <a:pt x="401" y="178"/>
                    <a:pt x="429" y="0"/>
                    <a:pt x="459" y="1"/>
                  </a:cubicBezTo>
                  <a:cubicBezTo>
                    <a:pt x="489" y="2"/>
                    <a:pt x="519" y="183"/>
                    <a:pt x="549" y="184"/>
                  </a:cubicBezTo>
                  <a:cubicBezTo>
                    <a:pt x="579" y="185"/>
                    <a:pt x="611" y="7"/>
                    <a:pt x="639" y="7"/>
                  </a:cubicBezTo>
                  <a:cubicBezTo>
                    <a:pt x="667" y="7"/>
                    <a:pt x="703" y="145"/>
                    <a:pt x="720" y="18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80" name="Group 1127"/>
          <p:cNvGrpSpPr>
            <a:grpSpLocks/>
          </p:cNvGrpSpPr>
          <p:nvPr/>
        </p:nvGrpSpPr>
        <p:grpSpPr bwMode="auto">
          <a:xfrm>
            <a:off x="5162552" y="4672002"/>
            <a:ext cx="3467128" cy="1733550"/>
            <a:chOff x="3216" y="2784"/>
            <a:chExt cx="1887" cy="1092"/>
          </a:xfrm>
        </p:grpSpPr>
        <p:sp>
          <p:nvSpPr>
            <p:cNvPr id="81" name="AutoShape 1074"/>
            <p:cNvSpPr>
              <a:spLocks noChangeArrowheads="1"/>
            </p:cNvSpPr>
            <p:nvPr/>
          </p:nvSpPr>
          <p:spPr bwMode="auto">
            <a:xfrm>
              <a:off x="4044" y="2784"/>
              <a:ext cx="114" cy="1092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31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82" name="Group 1075"/>
            <p:cNvGrpSpPr>
              <a:grpSpLocks/>
            </p:cNvGrpSpPr>
            <p:nvPr/>
          </p:nvGrpSpPr>
          <p:grpSpPr bwMode="auto">
            <a:xfrm>
              <a:off x="3234" y="2846"/>
              <a:ext cx="879" cy="92"/>
              <a:chOff x="3270" y="6200"/>
              <a:chExt cx="2197" cy="230"/>
            </a:xfrm>
          </p:grpSpPr>
          <p:grpSp>
            <p:nvGrpSpPr>
              <p:cNvPr id="129" name="Group 107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31" name="Freeform 107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2" name="Line 107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30" name="Oval 107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3" name="Group 1080"/>
            <p:cNvGrpSpPr>
              <a:grpSpLocks/>
            </p:cNvGrpSpPr>
            <p:nvPr/>
          </p:nvGrpSpPr>
          <p:grpSpPr bwMode="auto">
            <a:xfrm>
              <a:off x="3230" y="2942"/>
              <a:ext cx="879" cy="92"/>
              <a:chOff x="3270" y="6200"/>
              <a:chExt cx="2197" cy="230"/>
            </a:xfrm>
          </p:grpSpPr>
          <p:grpSp>
            <p:nvGrpSpPr>
              <p:cNvPr id="125" name="Group 108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27" name="Freeform 108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8" name="Line 108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26" name="Oval 108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4" name="Group 1085"/>
            <p:cNvGrpSpPr>
              <a:grpSpLocks/>
            </p:cNvGrpSpPr>
            <p:nvPr/>
          </p:nvGrpSpPr>
          <p:grpSpPr bwMode="auto">
            <a:xfrm>
              <a:off x="3230" y="3026"/>
              <a:ext cx="879" cy="92"/>
              <a:chOff x="3270" y="6200"/>
              <a:chExt cx="2197" cy="230"/>
            </a:xfrm>
          </p:grpSpPr>
          <p:grpSp>
            <p:nvGrpSpPr>
              <p:cNvPr id="121" name="Group 108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23" name="Freeform 108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4" name="Line 108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22" name="Oval 108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5" name="Group 1090"/>
            <p:cNvGrpSpPr>
              <a:grpSpLocks/>
            </p:cNvGrpSpPr>
            <p:nvPr/>
          </p:nvGrpSpPr>
          <p:grpSpPr bwMode="auto">
            <a:xfrm>
              <a:off x="3230" y="3114"/>
              <a:ext cx="879" cy="92"/>
              <a:chOff x="3270" y="6200"/>
              <a:chExt cx="2197" cy="230"/>
            </a:xfrm>
          </p:grpSpPr>
          <p:grpSp>
            <p:nvGrpSpPr>
              <p:cNvPr id="117" name="Group 109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19" name="Freeform 109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0" name="Line 109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18" name="Oval 109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6" name="Group 1095"/>
            <p:cNvGrpSpPr>
              <a:grpSpLocks/>
            </p:cNvGrpSpPr>
            <p:nvPr/>
          </p:nvGrpSpPr>
          <p:grpSpPr bwMode="auto">
            <a:xfrm flipH="1">
              <a:off x="4098" y="2847"/>
              <a:ext cx="853" cy="92"/>
              <a:chOff x="3270" y="6200"/>
              <a:chExt cx="2197" cy="230"/>
            </a:xfrm>
          </p:grpSpPr>
          <p:grpSp>
            <p:nvGrpSpPr>
              <p:cNvPr id="113" name="Group 109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15" name="Freeform 109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16" name="Line 109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14" name="Oval 109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7" name="Group 1100"/>
            <p:cNvGrpSpPr>
              <a:grpSpLocks/>
            </p:cNvGrpSpPr>
            <p:nvPr/>
          </p:nvGrpSpPr>
          <p:grpSpPr bwMode="auto">
            <a:xfrm flipH="1">
              <a:off x="4092" y="2939"/>
              <a:ext cx="853" cy="92"/>
              <a:chOff x="3270" y="6200"/>
              <a:chExt cx="2197" cy="230"/>
            </a:xfrm>
          </p:grpSpPr>
          <p:grpSp>
            <p:nvGrpSpPr>
              <p:cNvPr id="109" name="Group 110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11" name="Freeform 110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12" name="Line 110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10" name="Oval 110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8" name="Group 1105"/>
            <p:cNvGrpSpPr>
              <a:grpSpLocks/>
            </p:cNvGrpSpPr>
            <p:nvPr/>
          </p:nvGrpSpPr>
          <p:grpSpPr bwMode="auto">
            <a:xfrm flipH="1">
              <a:off x="4090" y="3023"/>
              <a:ext cx="853" cy="92"/>
              <a:chOff x="3270" y="6200"/>
              <a:chExt cx="2197" cy="230"/>
            </a:xfrm>
          </p:grpSpPr>
          <p:grpSp>
            <p:nvGrpSpPr>
              <p:cNvPr id="105" name="Group 110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07" name="Freeform 110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8" name="Line 110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6" name="Oval 110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89" name="Group 1110"/>
            <p:cNvGrpSpPr>
              <a:grpSpLocks/>
            </p:cNvGrpSpPr>
            <p:nvPr/>
          </p:nvGrpSpPr>
          <p:grpSpPr bwMode="auto">
            <a:xfrm flipH="1">
              <a:off x="4090" y="3115"/>
              <a:ext cx="853" cy="92"/>
              <a:chOff x="3270" y="6200"/>
              <a:chExt cx="2197" cy="230"/>
            </a:xfrm>
          </p:grpSpPr>
          <p:grpSp>
            <p:nvGrpSpPr>
              <p:cNvPr id="101" name="Group 111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03" name="Freeform 111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4" name="Line 111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02" name="Oval 111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90" name="Rectangle 1115"/>
            <p:cNvSpPr>
              <a:spLocks noChangeArrowheads="1"/>
            </p:cNvSpPr>
            <p:nvPr/>
          </p:nvSpPr>
          <p:spPr bwMode="auto">
            <a:xfrm>
              <a:off x="4161" y="3525"/>
              <a:ext cx="102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1" name="Freeform 1116"/>
            <p:cNvSpPr>
              <a:spLocks/>
            </p:cNvSpPr>
            <p:nvPr/>
          </p:nvSpPr>
          <p:spPr bwMode="auto">
            <a:xfrm>
              <a:off x="3998" y="2937"/>
              <a:ext cx="2" cy="627"/>
            </a:xfrm>
            <a:custGeom>
              <a:avLst/>
              <a:gdLst>
                <a:gd name="T0" fmla="*/ 0 w 2"/>
                <a:gd name="T1" fmla="*/ 0 h 627"/>
                <a:gd name="T2" fmla="*/ 2 w 2"/>
                <a:gd name="T3" fmla="*/ 627 h 627"/>
                <a:gd name="T4" fmla="*/ 0 60000 65536"/>
                <a:gd name="T5" fmla="*/ 0 60000 65536"/>
                <a:gd name="T6" fmla="*/ 0 w 2"/>
                <a:gd name="T7" fmla="*/ 0 h 627"/>
                <a:gd name="T8" fmla="*/ 2 w 2"/>
                <a:gd name="T9" fmla="*/ 627 h 6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627">
                  <a:moveTo>
                    <a:pt x="0" y="0"/>
                  </a:moveTo>
                  <a:lnTo>
                    <a:pt x="2" y="62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" name="Line 1117"/>
            <p:cNvSpPr>
              <a:spLocks noChangeShapeType="1"/>
            </p:cNvSpPr>
            <p:nvPr/>
          </p:nvSpPr>
          <p:spPr bwMode="auto">
            <a:xfrm flipV="1">
              <a:off x="4119" y="3640"/>
              <a:ext cx="3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3" name="Freeform 1118"/>
            <p:cNvSpPr>
              <a:spLocks/>
            </p:cNvSpPr>
            <p:nvPr/>
          </p:nvSpPr>
          <p:spPr bwMode="auto">
            <a:xfrm>
              <a:off x="3998" y="3564"/>
              <a:ext cx="130" cy="77"/>
            </a:xfrm>
            <a:custGeom>
              <a:avLst/>
              <a:gdLst>
                <a:gd name="T0" fmla="*/ 0 w 130"/>
                <a:gd name="T1" fmla="*/ 0 h 77"/>
                <a:gd name="T2" fmla="*/ 11 w 130"/>
                <a:gd name="T3" fmla="*/ 19 h 77"/>
                <a:gd name="T4" fmla="*/ 25 w 130"/>
                <a:gd name="T5" fmla="*/ 35 h 77"/>
                <a:gd name="T6" fmla="*/ 41 w 130"/>
                <a:gd name="T7" fmla="*/ 52 h 77"/>
                <a:gd name="T8" fmla="*/ 64 w 130"/>
                <a:gd name="T9" fmla="*/ 67 h 77"/>
                <a:gd name="T10" fmla="*/ 81 w 130"/>
                <a:gd name="T11" fmla="*/ 72 h 77"/>
                <a:gd name="T12" fmla="*/ 105 w 130"/>
                <a:gd name="T13" fmla="*/ 76 h 77"/>
                <a:gd name="T14" fmla="*/ 130 w 130"/>
                <a:gd name="T15" fmla="*/ 77 h 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0"/>
                <a:gd name="T25" fmla="*/ 0 h 77"/>
                <a:gd name="T26" fmla="*/ 130 w 130"/>
                <a:gd name="T27" fmla="*/ 77 h 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0" h="77">
                  <a:moveTo>
                    <a:pt x="0" y="0"/>
                  </a:moveTo>
                  <a:cubicBezTo>
                    <a:pt x="2" y="3"/>
                    <a:pt x="7" y="13"/>
                    <a:pt x="11" y="19"/>
                  </a:cubicBezTo>
                  <a:cubicBezTo>
                    <a:pt x="15" y="25"/>
                    <a:pt x="19" y="29"/>
                    <a:pt x="25" y="35"/>
                  </a:cubicBezTo>
                  <a:cubicBezTo>
                    <a:pt x="30" y="40"/>
                    <a:pt x="35" y="46"/>
                    <a:pt x="41" y="52"/>
                  </a:cubicBezTo>
                  <a:cubicBezTo>
                    <a:pt x="48" y="57"/>
                    <a:pt x="58" y="64"/>
                    <a:pt x="64" y="67"/>
                  </a:cubicBezTo>
                  <a:cubicBezTo>
                    <a:pt x="70" y="71"/>
                    <a:pt x="74" y="71"/>
                    <a:pt x="81" y="72"/>
                  </a:cubicBezTo>
                  <a:cubicBezTo>
                    <a:pt x="88" y="73"/>
                    <a:pt x="97" y="75"/>
                    <a:pt x="105" y="76"/>
                  </a:cubicBezTo>
                  <a:cubicBezTo>
                    <a:pt x="113" y="77"/>
                    <a:pt x="126" y="76"/>
                    <a:pt x="130" y="7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4" name="Text Box 1119"/>
            <p:cNvSpPr txBox="1">
              <a:spLocks noChangeArrowheads="1"/>
            </p:cNvSpPr>
            <p:nvPr/>
          </p:nvSpPr>
          <p:spPr bwMode="auto">
            <a:xfrm>
              <a:off x="4185" y="3363"/>
              <a:ext cx="246" cy="1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1100" b="1">
                  <a:solidFill>
                    <a:schemeClr val="tx1"/>
                  </a:solidFill>
                  <a:latin typeface="Frutiger Bold" pitchFamily="34" charset="0"/>
                </a:rPr>
                <a:t>BMC</a:t>
              </a:r>
            </a:p>
          </p:txBody>
        </p:sp>
        <p:sp>
          <p:nvSpPr>
            <p:cNvPr id="95" name="Freeform 1120"/>
            <p:cNvSpPr>
              <a:spLocks/>
            </p:cNvSpPr>
            <p:nvPr/>
          </p:nvSpPr>
          <p:spPr bwMode="auto">
            <a:xfrm>
              <a:off x="3951" y="2907"/>
              <a:ext cx="47" cy="35"/>
            </a:xfrm>
            <a:custGeom>
              <a:avLst/>
              <a:gdLst>
                <a:gd name="T0" fmla="*/ 0 w 112"/>
                <a:gd name="T1" fmla="*/ 0 h 67"/>
                <a:gd name="T2" fmla="*/ 0 w 112"/>
                <a:gd name="T3" fmla="*/ 1 h 67"/>
                <a:gd name="T4" fmla="*/ 0 w 112"/>
                <a:gd name="T5" fmla="*/ 1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6" name="Freeform 1121"/>
            <p:cNvSpPr>
              <a:spLocks/>
            </p:cNvSpPr>
            <p:nvPr/>
          </p:nvSpPr>
          <p:spPr bwMode="auto">
            <a:xfrm>
              <a:off x="3956" y="3003"/>
              <a:ext cx="47" cy="35"/>
            </a:xfrm>
            <a:custGeom>
              <a:avLst/>
              <a:gdLst>
                <a:gd name="T0" fmla="*/ 0 w 112"/>
                <a:gd name="T1" fmla="*/ 0 h 67"/>
                <a:gd name="T2" fmla="*/ 0 w 112"/>
                <a:gd name="T3" fmla="*/ 1 h 67"/>
                <a:gd name="T4" fmla="*/ 0 w 112"/>
                <a:gd name="T5" fmla="*/ 1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" name="Freeform 1122"/>
            <p:cNvSpPr>
              <a:spLocks/>
            </p:cNvSpPr>
            <p:nvPr/>
          </p:nvSpPr>
          <p:spPr bwMode="auto">
            <a:xfrm>
              <a:off x="3948" y="3182"/>
              <a:ext cx="47" cy="35"/>
            </a:xfrm>
            <a:custGeom>
              <a:avLst/>
              <a:gdLst>
                <a:gd name="T0" fmla="*/ 0 w 112"/>
                <a:gd name="T1" fmla="*/ 0 h 67"/>
                <a:gd name="T2" fmla="*/ 0 w 112"/>
                <a:gd name="T3" fmla="*/ 1 h 67"/>
                <a:gd name="T4" fmla="*/ 0 w 112"/>
                <a:gd name="T5" fmla="*/ 1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8" name="Freeform 1123"/>
            <p:cNvSpPr>
              <a:spLocks/>
            </p:cNvSpPr>
            <p:nvPr/>
          </p:nvSpPr>
          <p:spPr bwMode="auto">
            <a:xfrm>
              <a:off x="4160" y="3726"/>
              <a:ext cx="882" cy="148"/>
            </a:xfrm>
            <a:custGeom>
              <a:avLst/>
              <a:gdLst>
                <a:gd name="T0" fmla="*/ 0 w 882"/>
                <a:gd name="T1" fmla="*/ 0 h 148"/>
                <a:gd name="T2" fmla="*/ 0 w 882"/>
                <a:gd name="T3" fmla="*/ 148 h 148"/>
                <a:gd name="T4" fmla="*/ 882 w 882"/>
                <a:gd name="T5" fmla="*/ 148 h 148"/>
                <a:gd name="T6" fmla="*/ 0 60000 65536"/>
                <a:gd name="T7" fmla="*/ 0 60000 65536"/>
                <a:gd name="T8" fmla="*/ 0 60000 65536"/>
                <a:gd name="T9" fmla="*/ 0 w 882"/>
                <a:gd name="T10" fmla="*/ 0 h 148"/>
                <a:gd name="T11" fmla="*/ 882 w 882"/>
                <a:gd name="T12" fmla="*/ 148 h 1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2" h="148">
                  <a:moveTo>
                    <a:pt x="0" y="0"/>
                  </a:moveTo>
                  <a:lnTo>
                    <a:pt x="0" y="148"/>
                  </a:lnTo>
                  <a:lnTo>
                    <a:pt x="882" y="14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Text Box 1124"/>
            <p:cNvSpPr txBox="1">
              <a:spLocks noChangeArrowheads="1"/>
            </p:cNvSpPr>
            <p:nvPr/>
          </p:nvSpPr>
          <p:spPr bwMode="auto">
            <a:xfrm>
              <a:off x="4704" y="3657"/>
              <a:ext cx="399" cy="1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900" b="1">
                  <a:solidFill>
                    <a:srgbClr val="333333"/>
                  </a:solidFill>
                </a:rPr>
                <a:t>Customer</a:t>
              </a:r>
            </a:p>
          </p:txBody>
        </p:sp>
        <p:sp>
          <p:nvSpPr>
            <p:cNvPr id="100" name="Text Box 1125"/>
            <p:cNvSpPr txBox="1">
              <a:spLocks noChangeArrowheads="1"/>
            </p:cNvSpPr>
            <p:nvPr/>
          </p:nvSpPr>
          <p:spPr bwMode="auto">
            <a:xfrm>
              <a:off x="3216" y="3290"/>
              <a:ext cx="342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900" b="1">
                  <a:solidFill>
                    <a:srgbClr val="333333"/>
                  </a:solidFill>
                </a:rPr>
                <a:t>Network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Three-phase Network Balancer (TNB)</a:t>
            </a:r>
            <a:endParaRPr lang="fr-FR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00240"/>
            <a:ext cx="4214842" cy="4267200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/>
              <a:t>A </a:t>
            </a:r>
            <a:r>
              <a:rPr lang="en-US" sz="1800" b="1" dirty="0" smtClean="0"/>
              <a:t>coupling ZIGZAG </a:t>
            </a:r>
            <a:r>
              <a:rPr lang="en-US" sz="1800" dirty="0" smtClean="0"/>
              <a:t>creates a neutral point &amp; rebalances the network with a current circulation in the resistor Zn &amp; neutral</a:t>
            </a:r>
          </a:p>
          <a:p>
            <a:pPr marL="400050" lvl="1" indent="0" eaLnBrk="1" hangingPunct="1">
              <a:defRPr/>
            </a:pPr>
            <a:endParaRPr lang="fr-F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defRPr/>
            </a:pPr>
            <a:r>
              <a:rPr lang="en-GB" sz="1800" b="1" dirty="0" smtClean="0"/>
              <a:t>Capacity of the equipment :</a:t>
            </a:r>
            <a:endParaRPr lang="fr-FR" sz="1800" b="1" dirty="0" smtClean="0"/>
          </a:p>
          <a:p>
            <a:pPr lvl="1" algn="just" eaLnBrk="1" hangingPunct="1">
              <a:buNone/>
              <a:defRPr/>
            </a:pPr>
            <a:r>
              <a:rPr lang="en-US" sz="1800" dirty="0" smtClean="0">
                <a:ea typeface="+mn-ea"/>
              </a:rPr>
              <a:t>Single-phase and three-phase customers up to 45 A on each phase.</a:t>
            </a:r>
          </a:p>
          <a:p>
            <a:pPr lvl="1" algn="just" eaLnBrk="1" hangingPunct="1">
              <a:buNone/>
              <a:defRPr/>
            </a:pPr>
            <a:endParaRPr lang="en-US" sz="1800" dirty="0" smtClean="0">
              <a:ea typeface="+mn-ea"/>
            </a:endParaRPr>
          </a:p>
          <a:p>
            <a:pPr algn="just" eaLnBrk="1" hangingPunct="1">
              <a:defRPr/>
            </a:pPr>
            <a:r>
              <a:rPr lang="en-US" sz="1800" b="1" dirty="0" smtClean="0"/>
              <a:t>C</a:t>
            </a:r>
            <a:r>
              <a:rPr lang="en-US" sz="1800" b="1" dirty="0" smtClean="0">
                <a:ea typeface="+mn-ea"/>
              </a:rPr>
              <a:t>ost</a:t>
            </a:r>
            <a:r>
              <a:rPr lang="en-US" sz="1800" dirty="0" smtClean="0">
                <a:ea typeface="+mn-ea"/>
              </a:rPr>
              <a:t> </a:t>
            </a:r>
            <a:r>
              <a:rPr lang="en-US" sz="1800" dirty="0" smtClean="0"/>
              <a:t>: only 5 k€ (</a:t>
            </a:r>
            <a:r>
              <a:rPr lang="en-US" sz="1800" dirty="0" smtClean="0">
                <a:ea typeface="+mn-ea"/>
              </a:rPr>
              <a:t>including installation)</a:t>
            </a:r>
          </a:p>
          <a:p>
            <a:pPr marL="0" lvl="2" indent="0" eaLnBrk="1" hangingPunct="1">
              <a:spcBef>
                <a:spcPts val="1200"/>
              </a:spcBef>
              <a:defRPr/>
            </a:pPr>
            <a:r>
              <a:rPr lang="en-US" sz="1800" dirty="0" smtClean="0">
                <a:ea typeface="+mn-ea"/>
              </a:rPr>
              <a:t>  </a:t>
            </a:r>
            <a:r>
              <a:rPr lang="en-US" sz="1800" b="1" dirty="0" smtClean="0">
                <a:ea typeface="+mn-ea"/>
              </a:rPr>
              <a:t>Weight </a:t>
            </a:r>
            <a:r>
              <a:rPr lang="en-US" sz="1800" dirty="0" smtClean="0">
                <a:ea typeface="+mn-ea"/>
              </a:rPr>
              <a:t>:  only 70 kg</a:t>
            </a: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 dirty="0">
                <a:latin typeface="Arial" charset="0"/>
              </a:rPr>
              <a:t>Yves ZONTA &amp; Christophe GAUDIN – France – S1 – 0170</a:t>
            </a:r>
            <a:endParaRPr lang="fr-FR" sz="1600" dirty="0">
              <a:latin typeface="Arial" charset="0"/>
            </a:endParaRPr>
          </a:p>
        </p:txBody>
      </p:sp>
      <p:grpSp>
        <p:nvGrpSpPr>
          <p:cNvPr id="80" name="Groupe 104"/>
          <p:cNvGrpSpPr>
            <a:grpSpLocks/>
          </p:cNvGrpSpPr>
          <p:nvPr/>
        </p:nvGrpSpPr>
        <p:grpSpPr bwMode="auto">
          <a:xfrm>
            <a:off x="4929190" y="1928802"/>
            <a:ext cx="3811588" cy="2209800"/>
            <a:chOff x="4800600" y="1676400"/>
            <a:chExt cx="3811588" cy="2209800"/>
          </a:xfrm>
        </p:grpSpPr>
        <p:sp>
          <p:nvSpPr>
            <p:cNvPr id="82" name="Rectangle 4"/>
            <p:cNvSpPr>
              <a:spLocks noChangeArrowheads="1"/>
            </p:cNvSpPr>
            <p:nvPr/>
          </p:nvSpPr>
          <p:spPr bwMode="auto">
            <a:xfrm>
              <a:off x="4800600" y="1676400"/>
              <a:ext cx="3811588" cy="2209800"/>
            </a:xfrm>
            <a:prstGeom prst="rect">
              <a:avLst/>
            </a:prstGeom>
            <a:solidFill>
              <a:srgbClr val="92D050">
                <a:alpha val="50195"/>
              </a:srgb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36000" tIns="0" rIns="36000" bIns="0" anchor="ctr"/>
            <a:lstStyle/>
            <a:p>
              <a:pPr algn="ctr">
                <a:spcAft>
                  <a:spcPct val="0"/>
                </a:spcAft>
                <a:buFontTx/>
                <a:buNone/>
              </a:pPr>
              <a:endParaRPr lang="fr-FR" sz="2000">
                <a:solidFill>
                  <a:schemeClr val="bg1"/>
                </a:solidFill>
              </a:endParaRPr>
            </a:p>
          </p:txBody>
        </p:sp>
        <p:grpSp>
          <p:nvGrpSpPr>
            <p:cNvPr id="83" name="Group 25"/>
            <p:cNvGrpSpPr>
              <a:grpSpLocks/>
            </p:cNvGrpSpPr>
            <p:nvPr/>
          </p:nvGrpSpPr>
          <p:grpSpPr bwMode="auto">
            <a:xfrm>
              <a:off x="5486398" y="1752600"/>
              <a:ext cx="2224088" cy="1989138"/>
              <a:chOff x="6705" y="10357"/>
              <a:chExt cx="3502" cy="3132"/>
            </a:xfrm>
          </p:grpSpPr>
          <p:grpSp>
            <p:nvGrpSpPr>
              <p:cNvPr id="84" name="Group 26"/>
              <p:cNvGrpSpPr>
                <a:grpSpLocks/>
              </p:cNvGrpSpPr>
              <p:nvPr/>
            </p:nvGrpSpPr>
            <p:grpSpPr bwMode="auto">
              <a:xfrm>
                <a:off x="6705" y="10357"/>
                <a:ext cx="3502" cy="3132"/>
                <a:chOff x="3960" y="2367"/>
                <a:chExt cx="3502" cy="3132"/>
              </a:xfrm>
            </p:grpSpPr>
            <p:sp>
              <p:nvSpPr>
                <p:cNvPr id="88" name="Freeform 27"/>
                <p:cNvSpPr>
                  <a:spLocks/>
                </p:cNvSpPr>
                <p:nvPr/>
              </p:nvSpPr>
              <p:spPr bwMode="auto">
                <a:xfrm rot="-5400000">
                  <a:off x="5375" y="3919"/>
                  <a:ext cx="489" cy="90"/>
                </a:xfrm>
                <a:custGeom>
                  <a:avLst/>
                  <a:gdLst>
                    <a:gd name="T0" fmla="*/ 0 w 720"/>
                    <a:gd name="T1" fmla="*/ 0 h 185"/>
                    <a:gd name="T2" fmla="*/ 2 w 720"/>
                    <a:gd name="T3" fmla="*/ 0 h 185"/>
                    <a:gd name="T4" fmla="*/ 3 w 720"/>
                    <a:gd name="T5" fmla="*/ 0 h 185"/>
                    <a:gd name="T6" fmla="*/ 5 w 720"/>
                    <a:gd name="T7" fmla="*/ 0 h 185"/>
                    <a:gd name="T8" fmla="*/ 7 w 720"/>
                    <a:gd name="T9" fmla="*/ 0 h 185"/>
                    <a:gd name="T10" fmla="*/ 10 w 720"/>
                    <a:gd name="T11" fmla="*/ 0 h 185"/>
                    <a:gd name="T12" fmla="*/ 12 w 720"/>
                    <a:gd name="T13" fmla="*/ 0 h 185"/>
                    <a:gd name="T14" fmla="*/ 14 w 720"/>
                    <a:gd name="T15" fmla="*/ 0 h 185"/>
                    <a:gd name="T16" fmla="*/ 15 w 720"/>
                    <a:gd name="T17" fmla="*/ 0 h 1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20"/>
                    <a:gd name="T28" fmla="*/ 0 h 185"/>
                    <a:gd name="T29" fmla="*/ 720 w 720"/>
                    <a:gd name="T30" fmla="*/ 185 h 1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20" h="185">
                      <a:moveTo>
                        <a:pt x="0" y="184"/>
                      </a:moveTo>
                      <a:cubicBezTo>
                        <a:pt x="15" y="155"/>
                        <a:pt x="60" y="11"/>
                        <a:pt x="90" y="10"/>
                      </a:cubicBezTo>
                      <a:cubicBezTo>
                        <a:pt x="120" y="9"/>
                        <a:pt x="151" y="179"/>
                        <a:pt x="180" y="178"/>
                      </a:cubicBezTo>
                      <a:cubicBezTo>
                        <a:pt x="209" y="177"/>
                        <a:pt x="236" y="1"/>
                        <a:pt x="267" y="1"/>
                      </a:cubicBezTo>
                      <a:cubicBezTo>
                        <a:pt x="298" y="1"/>
                        <a:pt x="337" y="178"/>
                        <a:pt x="369" y="178"/>
                      </a:cubicBezTo>
                      <a:cubicBezTo>
                        <a:pt x="401" y="178"/>
                        <a:pt x="429" y="0"/>
                        <a:pt x="459" y="1"/>
                      </a:cubicBezTo>
                      <a:cubicBezTo>
                        <a:pt x="489" y="2"/>
                        <a:pt x="519" y="183"/>
                        <a:pt x="549" y="184"/>
                      </a:cubicBezTo>
                      <a:cubicBezTo>
                        <a:pt x="579" y="185"/>
                        <a:pt x="611" y="7"/>
                        <a:pt x="639" y="7"/>
                      </a:cubicBezTo>
                      <a:cubicBezTo>
                        <a:pt x="667" y="7"/>
                        <a:pt x="703" y="145"/>
                        <a:pt x="720" y="181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89" name="Freeform 28"/>
                <p:cNvSpPr>
                  <a:spLocks/>
                </p:cNvSpPr>
                <p:nvPr/>
              </p:nvSpPr>
              <p:spPr bwMode="auto">
                <a:xfrm rot="-5400000">
                  <a:off x="6053" y="3917"/>
                  <a:ext cx="492" cy="90"/>
                </a:xfrm>
                <a:custGeom>
                  <a:avLst/>
                  <a:gdLst>
                    <a:gd name="T0" fmla="*/ 0 w 720"/>
                    <a:gd name="T1" fmla="*/ 0 h 185"/>
                    <a:gd name="T2" fmla="*/ 2 w 720"/>
                    <a:gd name="T3" fmla="*/ 0 h 185"/>
                    <a:gd name="T4" fmla="*/ 3 w 720"/>
                    <a:gd name="T5" fmla="*/ 0 h 185"/>
                    <a:gd name="T6" fmla="*/ 5 w 720"/>
                    <a:gd name="T7" fmla="*/ 0 h 185"/>
                    <a:gd name="T8" fmla="*/ 8 w 720"/>
                    <a:gd name="T9" fmla="*/ 0 h 185"/>
                    <a:gd name="T10" fmla="*/ 10 w 720"/>
                    <a:gd name="T11" fmla="*/ 0 h 185"/>
                    <a:gd name="T12" fmla="*/ 12 w 720"/>
                    <a:gd name="T13" fmla="*/ 0 h 185"/>
                    <a:gd name="T14" fmla="*/ 14 w 720"/>
                    <a:gd name="T15" fmla="*/ 0 h 185"/>
                    <a:gd name="T16" fmla="*/ 16 w 720"/>
                    <a:gd name="T17" fmla="*/ 0 h 1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20"/>
                    <a:gd name="T28" fmla="*/ 0 h 185"/>
                    <a:gd name="T29" fmla="*/ 720 w 720"/>
                    <a:gd name="T30" fmla="*/ 185 h 1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20" h="185">
                      <a:moveTo>
                        <a:pt x="0" y="184"/>
                      </a:moveTo>
                      <a:cubicBezTo>
                        <a:pt x="15" y="155"/>
                        <a:pt x="60" y="11"/>
                        <a:pt x="90" y="10"/>
                      </a:cubicBezTo>
                      <a:cubicBezTo>
                        <a:pt x="120" y="9"/>
                        <a:pt x="151" y="179"/>
                        <a:pt x="180" y="178"/>
                      </a:cubicBezTo>
                      <a:cubicBezTo>
                        <a:pt x="209" y="177"/>
                        <a:pt x="236" y="1"/>
                        <a:pt x="267" y="1"/>
                      </a:cubicBezTo>
                      <a:cubicBezTo>
                        <a:pt x="298" y="1"/>
                        <a:pt x="337" y="178"/>
                        <a:pt x="369" y="178"/>
                      </a:cubicBezTo>
                      <a:cubicBezTo>
                        <a:pt x="401" y="178"/>
                        <a:pt x="429" y="0"/>
                        <a:pt x="459" y="1"/>
                      </a:cubicBezTo>
                      <a:cubicBezTo>
                        <a:pt x="489" y="2"/>
                        <a:pt x="519" y="183"/>
                        <a:pt x="549" y="184"/>
                      </a:cubicBezTo>
                      <a:cubicBezTo>
                        <a:pt x="579" y="185"/>
                        <a:pt x="611" y="7"/>
                        <a:pt x="639" y="7"/>
                      </a:cubicBezTo>
                      <a:cubicBezTo>
                        <a:pt x="667" y="7"/>
                        <a:pt x="703" y="145"/>
                        <a:pt x="720" y="181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1" name="Freeform 29"/>
                <p:cNvSpPr>
                  <a:spLocks/>
                </p:cNvSpPr>
                <p:nvPr/>
              </p:nvSpPr>
              <p:spPr bwMode="auto">
                <a:xfrm rot="-5400000">
                  <a:off x="6757" y="3922"/>
                  <a:ext cx="495" cy="90"/>
                </a:xfrm>
                <a:custGeom>
                  <a:avLst/>
                  <a:gdLst>
                    <a:gd name="T0" fmla="*/ 0 w 720"/>
                    <a:gd name="T1" fmla="*/ 0 h 185"/>
                    <a:gd name="T2" fmla="*/ 2 w 720"/>
                    <a:gd name="T3" fmla="*/ 0 h 185"/>
                    <a:gd name="T4" fmla="*/ 4 w 720"/>
                    <a:gd name="T5" fmla="*/ 0 h 185"/>
                    <a:gd name="T6" fmla="*/ 6 w 720"/>
                    <a:gd name="T7" fmla="*/ 0 h 185"/>
                    <a:gd name="T8" fmla="*/ 8 w 720"/>
                    <a:gd name="T9" fmla="*/ 0 h 185"/>
                    <a:gd name="T10" fmla="*/ 11 w 720"/>
                    <a:gd name="T11" fmla="*/ 0 h 185"/>
                    <a:gd name="T12" fmla="*/ 13 w 720"/>
                    <a:gd name="T13" fmla="*/ 0 h 185"/>
                    <a:gd name="T14" fmla="*/ 15 w 720"/>
                    <a:gd name="T15" fmla="*/ 0 h 185"/>
                    <a:gd name="T16" fmla="*/ 17 w 720"/>
                    <a:gd name="T17" fmla="*/ 0 h 1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20"/>
                    <a:gd name="T28" fmla="*/ 0 h 185"/>
                    <a:gd name="T29" fmla="*/ 720 w 720"/>
                    <a:gd name="T30" fmla="*/ 185 h 1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20" h="185">
                      <a:moveTo>
                        <a:pt x="0" y="184"/>
                      </a:moveTo>
                      <a:cubicBezTo>
                        <a:pt x="15" y="155"/>
                        <a:pt x="60" y="11"/>
                        <a:pt x="90" y="10"/>
                      </a:cubicBezTo>
                      <a:cubicBezTo>
                        <a:pt x="120" y="9"/>
                        <a:pt x="151" y="179"/>
                        <a:pt x="180" y="178"/>
                      </a:cubicBezTo>
                      <a:cubicBezTo>
                        <a:pt x="209" y="177"/>
                        <a:pt x="236" y="1"/>
                        <a:pt x="267" y="1"/>
                      </a:cubicBezTo>
                      <a:cubicBezTo>
                        <a:pt x="298" y="1"/>
                        <a:pt x="337" y="178"/>
                        <a:pt x="369" y="178"/>
                      </a:cubicBezTo>
                      <a:cubicBezTo>
                        <a:pt x="401" y="178"/>
                        <a:pt x="429" y="0"/>
                        <a:pt x="459" y="1"/>
                      </a:cubicBezTo>
                      <a:cubicBezTo>
                        <a:pt x="489" y="2"/>
                        <a:pt x="519" y="183"/>
                        <a:pt x="549" y="184"/>
                      </a:cubicBezTo>
                      <a:cubicBezTo>
                        <a:pt x="579" y="185"/>
                        <a:pt x="611" y="7"/>
                        <a:pt x="639" y="7"/>
                      </a:cubicBezTo>
                      <a:cubicBezTo>
                        <a:pt x="667" y="7"/>
                        <a:pt x="703" y="145"/>
                        <a:pt x="720" y="181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5" name="Line 30"/>
                <p:cNvSpPr>
                  <a:spLocks noChangeShapeType="1"/>
                </p:cNvSpPr>
                <p:nvPr/>
              </p:nvSpPr>
              <p:spPr bwMode="auto">
                <a:xfrm>
                  <a:off x="4557" y="2482"/>
                  <a:ext cx="2893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0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60" y="2367"/>
                  <a:ext cx="405" cy="23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8000" tIns="18000" rIns="18000" bIns="18000"/>
                <a:lstStyle/>
                <a:p>
                  <a:pPr eaLnBrk="0" hangingPunct="0">
                    <a:spcAft>
                      <a:spcPct val="0"/>
                    </a:spcAft>
                    <a:buFontTx/>
                    <a:buNone/>
                  </a:pPr>
                  <a:r>
                    <a:rPr lang="fr-FR" sz="800">
                      <a:solidFill>
                        <a:schemeClr val="tx1"/>
                      </a:solidFill>
                      <a:latin typeface="Times New Roman" pitchFamily="18" charset="0"/>
                    </a:rPr>
                    <a:t>Ph1</a:t>
                  </a:r>
                </a:p>
              </p:txBody>
            </p:sp>
            <p:sp>
              <p:nvSpPr>
                <p:cNvPr id="11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552" y="2849"/>
                  <a:ext cx="2907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17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546" y="3209"/>
                  <a:ext cx="2916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1" name="Line 34"/>
                <p:cNvSpPr>
                  <a:spLocks noChangeShapeType="1"/>
                </p:cNvSpPr>
                <p:nvPr/>
              </p:nvSpPr>
              <p:spPr bwMode="auto">
                <a:xfrm>
                  <a:off x="4539" y="3562"/>
                  <a:ext cx="2921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5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6343" y="2865"/>
                  <a:ext cx="0" cy="852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29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7043" y="2478"/>
                  <a:ext cx="3" cy="125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3" name="Line 37"/>
                <p:cNvSpPr>
                  <a:spLocks noChangeShapeType="1"/>
                </p:cNvSpPr>
                <p:nvPr/>
              </p:nvSpPr>
              <p:spPr bwMode="auto">
                <a:xfrm flipH="1" flipV="1">
                  <a:off x="5657" y="3217"/>
                  <a:ext cx="1" cy="51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4" name="Line 38"/>
                <p:cNvSpPr>
                  <a:spLocks noChangeShapeType="1"/>
                </p:cNvSpPr>
                <p:nvPr/>
              </p:nvSpPr>
              <p:spPr bwMode="auto">
                <a:xfrm>
                  <a:off x="5649" y="4361"/>
                  <a:ext cx="155" cy="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5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7178" y="4356"/>
                  <a:ext cx="3" cy="1143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6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5118" y="3569"/>
                  <a:ext cx="1" cy="31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7" name="Line 41"/>
                <p:cNvSpPr>
                  <a:spLocks noChangeShapeType="1"/>
                </p:cNvSpPr>
                <p:nvPr/>
              </p:nvSpPr>
              <p:spPr bwMode="auto">
                <a:xfrm>
                  <a:off x="5651" y="5487"/>
                  <a:ext cx="153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8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5657" y="4208"/>
                  <a:ext cx="1" cy="15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39" name="Line 43"/>
                <p:cNvSpPr>
                  <a:spLocks noChangeShapeType="1"/>
                </p:cNvSpPr>
                <p:nvPr/>
              </p:nvSpPr>
              <p:spPr bwMode="auto">
                <a:xfrm>
                  <a:off x="6343" y="4348"/>
                  <a:ext cx="149" cy="2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0" name="Line 44"/>
                <p:cNvSpPr>
                  <a:spLocks noChangeShapeType="1"/>
                </p:cNvSpPr>
                <p:nvPr/>
              </p:nvSpPr>
              <p:spPr bwMode="auto">
                <a:xfrm>
                  <a:off x="6344" y="4206"/>
                  <a:ext cx="5" cy="15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1" name="Line 45"/>
                <p:cNvSpPr>
                  <a:spLocks noChangeShapeType="1"/>
                </p:cNvSpPr>
                <p:nvPr/>
              </p:nvSpPr>
              <p:spPr bwMode="auto">
                <a:xfrm>
                  <a:off x="7034" y="4359"/>
                  <a:ext cx="155" cy="2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2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7043" y="4211"/>
                  <a:ext cx="1" cy="15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3" name="Line 47"/>
                <p:cNvSpPr>
                  <a:spLocks noChangeShapeType="1"/>
                </p:cNvSpPr>
                <p:nvPr/>
              </p:nvSpPr>
              <p:spPr bwMode="auto">
                <a:xfrm>
                  <a:off x="6199" y="5291"/>
                  <a:ext cx="155" cy="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4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6353" y="5156"/>
                  <a:ext cx="1" cy="152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5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5661" y="5136"/>
                  <a:ext cx="1" cy="35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6" name="Line 50"/>
                <p:cNvSpPr>
                  <a:spLocks noChangeShapeType="1"/>
                </p:cNvSpPr>
                <p:nvPr/>
              </p:nvSpPr>
              <p:spPr bwMode="auto">
                <a:xfrm>
                  <a:off x="6901" y="5282"/>
                  <a:ext cx="155" cy="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7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7058" y="5150"/>
                  <a:ext cx="1" cy="149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8" name="Line 52"/>
                <p:cNvSpPr>
                  <a:spLocks noChangeShapeType="1"/>
                </p:cNvSpPr>
                <p:nvPr/>
              </p:nvSpPr>
              <p:spPr bwMode="auto">
                <a:xfrm>
                  <a:off x="5798" y="4358"/>
                  <a:ext cx="407" cy="933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49" name="Line 53"/>
                <p:cNvSpPr>
                  <a:spLocks noChangeShapeType="1"/>
                </p:cNvSpPr>
                <p:nvPr/>
              </p:nvSpPr>
              <p:spPr bwMode="auto">
                <a:xfrm>
                  <a:off x="6483" y="4348"/>
                  <a:ext cx="424" cy="936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0" name="Line 54"/>
                <p:cNvSpPr>
                  <a:spLocks noChangeShapeType="1"/>
                </p:cNvSpPr>
                <p:nvPr/>
              </p:nvSpPr>
              <p:spPr bwMode="auto">
                <a:xfrm>
                  <a:off x="5654" y="4508"/>
                  <a:ext cx="5" cy="15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1" name="Line 55"/>
                <p:cNvSpPr>
                  <a:spLocks noChangeShapeType="1"/>
                </p:cNvSpPr>
                <p:nvPr/>
              </p:nvSpPr>
              <p:spPr bwMode="auto">
                <a:xfrm>
                  <a:off x="6344" y="4531"/>
                  <a:ext cx="5" cy="15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2" name="Line 56"/>
                <p:cNvSpPr>
                  <a:spLocks noChangeShapeType="1"/>
                </p:cNvSpPr>
                <p:nvPr/>
              </p:nvSpPr>
              <p:spPr bwMode="auto">
                <a:xfrm>
                  <a:off x="7049" y="4516"/>
                  <a:ext cx="5" cy="155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5101" y="4519"/>
                  <a:ext cx="1953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5112" y="4163"/>
                  <a:ext cx="0" cy="35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5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972" y="3891"/>
                  <a:ext cx="285" cy="27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8000" tIns="18000" rIns="18000" bIns="18000"/>
                <a:lstStyle/>
                <a:p>
                  <a:pPr eaLnBrk="0" hangingPunct="0">
                    <a:spcAft>
                      <a:spcPct val="0"/>
                    </a:spcAft>
                    <a:buFontTx/>
                    <a:buNone/>
                  </a:pPr>
                  <a:r>
                    <a:rPr lang="fr-FR" sz="800">
                      <a:solidFill>
                        <a:schemeClr val="tx1"/>
                      </a:solidFill>
                      <a:latin typeface="Times New Roman" pitchFamily="18" charset="0"/>
                    </a:rPr>
                    <a:t>Zn</a:t>
                  </a:r>
                </a:p>
              </p:txBody>
            </p:sp>
            <p:sp>
              <p:nvSpPr>
                <p:cNvPr id="15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960" y="2742"/>
                  <a:ext cx="405" cy="23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8000" tIns="18000" rIns="18000" bIns="18000"/>
                <a:lstStyle/>
                <a:p>
                  <a:pPr eaLnBrk="0" hangingPunct="0">
                    <a:spcAft>
                      <a:spcPct val="0"/>
                    </a:spcAft>
                    <a:buFontTx/>
                    <a:buNone/>
                  </a:pPr>
                  <a:r>
                    <a:rPr lang="fr-FR" sz="800" dirty="0">
                      <a:solidFill>
                        <a:schemeClr val="tx1"/>
                      </a:solidFill>
                      <a:latin typeface="Times New Roman" pitchFamily="18" charset="0"/>
                    </a:rPr>
                    <a:t>Ph2</a:t>
                  </a:r>
                </a:p>
              </p:txBody>
            </p:sp>
            <p:sp>
              <p:nvSpPr>
                <p:cNvPr id="15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960" y="3462"/>
                  <a:ext cx="405" cy="23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8000" tIns="18000" rIns="18000" bIns="18000"/>
                <a:lstStyle/>
                <a:p>
                  <a:pPr algn="ctr" eaLnBrk="0" hangingPunct="0">
                    <a:spcAft>
                      <a:spcPct val="0"/>
                    </a:spcAft>
                    <a:buFontTx/>
                    <a:buNone/>
                  </a:pPr>
                  <a:r>
                    <a:rPr lang="fr-FR" sz="800">
                      <a:solidFill>
                        <a:schemeClr val="tx1"/>
                      </a:solidFill>
                      <a:latin typeface="Times New Roman" pitchFamily="18" charset="0"/>
                    </a:rPr>
                    <a:t>N</a:t>
                  </a:r>
                </a:p>
              </p:txBody>
            </p:sp>
            <p:sp>
              <p:nvSpPr>
                <p:cNvPr id="1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960" y="3102"/>
                  <a:ext cx="405" cy="23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18000" tIns="18000" rIns="18000" bIns="18000"/>
                <a:lstStyle/>
                <a:p>
                  <a:pPr eaLnBrk="0" hangingPunct="0">
                    <a:spcAft>
                      <a:spcPct val="0"/>
                    </a:spcAft>
                    <a:buFontTx/>
                    <a:buNone/>
                  </a:pPr>
                  <a:r>
                    <a:rPr lang="fr-FR" sz="800">
                      <a:solidFill>
                        <a:schemeClr val="tx1"/>
                      </a:solidFill>
                      <a:latin typeface="Times New Roman" pitchFamily="18" charset="0"/>
                    </a:rPr>
                    <a:t>Ph3</a:t>
                  </a:r>
                </a:p>
              </p:txBody>
            </p:sp>
            <p:sp>
              <p:nvSpPr>
                <p:cNvPr id="159" name="Freeform 63"/>
                <p:cNvSpPr>
                  <a:spLocks/>
                </p:cNvSpPr>
                <p:nvPr/>
              </p:nvSpPr>
              <p:spPr bwMode="auto">
                <a:xfrm rot="-5400000">
                  <a:off x="5375" y="4850"/>
                  <a:ext cx="489" cy="90"/>
                </a:xfrm>
                <a:custGeom>
                  <a:avLst/>
                  <a:gdLst>
                    <a:gd name="T0" fmla="*/ 0 w 720"/>
                    <a:gd name="T1" fmla="*/ 0 h 185"/>
                    <a:gd name="T2" fmla="*/ 2 w 720"/>
                    <a:gd name="T3" fmla="*/ 0 h 185"/>
                    <a:gd name="T4" fmla="*/ 3 w 720"/>
                    <a:gd name="T5" fmla="*/ 0 h 185"/>
                    <a:gd name="T6" fmla="*/ 5 w 720"/>
                    <a:gd name="T7" fmla="*/ 0 h 185"/>
                    <a:gd name="T8" fmla="*/ 7 w 720"/>
                    <a:gd name="T9" fmla="*/ 0 h 185"/>
                    <a:gd name="T10" fmla="*/ 10 w 720"/>
                    <a:gd name="T11" fmla="*/ 0 h 185"/>
                    <a:gd name="T12" fmla="*/ 12 w 720"/>
                    <a:gd name="T13" fmla="*/ 0 h 185"/>
                    <a:gd name="T14" fmla="*/ 14 w 720"/>
                    <a:gd name="T15" fmla="*/ 0 h 185"/>
                    <a:gd name="T16" fmla="*/ 15 w 720"/>
                    <a:gd name="T17" fmla="*/ 0 h 1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20"/>
                    <a:gd name="T28" fmla="*/ 0 h 185"/>
                    <a:gd name="T29" fmla="*/ 720 w 720"/>
                    <a:gd name="T30" fmla="*/ 185 h 1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20" h="185">
                      <a:moveTo>
                        <a:pt x="0" y="184"/>
                      </a:moveTo>
                      <a:cubicBezTo>
                        <a:pt x="15" y="155"/>
                        <a:pt x="60" y="11"/>
                        <a:pt x="90" y="10"/>
                      </a:cubicBezTo>
                      <a:cubicBezTo>
                        <a:pt x="120" y="9"/>
                        <a:pt x="151" y="179"/>
                        <a:pt x="180" y="178"/>
                      </a:cubicBezTo>
                      <a:cubicBezTo>
                        <a:pt x="209" y="177"/>
                        <a:pt x="236" y="1"/>
                        <a:pt x="267" y="1"/>
                      </a:cubicBezTo>
                      <a:cubicBezTo>
                        <a:pt x="298" y="1"/>
                        <a:pt x="337" y="178"/>
                        <a:pt x="369" y="178"/>
                      </a:cubicBezTo>
                      <a:cubicBezTo>
                        <a:pt x="401" y="178"/>
                        <a:pt x="429" y="0"/>
                        <a:pt x="459" y="1"/>
                      </a:cubicBezTo>
                      <a:cubicBezTo>
                        <a:pt x="489" y="2"/>
                        <a:pt x="519" y="183"/>
                        <a:pt x="549" y="184"/>
                      </a:cubicBezTo>
                      <a:cubicBezTo>
                        <a:pt x="579" y="185"/>
                        <a:pt x="611" y="7"/>
                        <a:pt x="639" y="7"/>
                      </a:cubicBezTo>
                      <a:cubicBezTo>
                        <a:pt x="667" y="7"/>
                        <a:pt x="703" y="145"/>
                        <a:pt x="720" y="181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60" name="Freeform 64"/>
                <p:cNvSpPr>
                  <a:spLocks/>
                </p:cNvSpPr>
                <p:nvPr/>
              </p:nvSpPr>
              <p:spPr bwMode="auto">
                <a:xfrm rot="-5400000">
                  <a:off x="6067" y="4874"/>
                  <a:ext cx="489" cy="90"/>
                </a:xfrm>
                <a:custGeom>
                  <a:avLst/>
                  <a:gdLst>
                    <a:gd name="T0" fmla="*/ 0 w 720"/>
                    <a:gd name="T1" fmla="*/ 0 h 185"/>
                    <a:gd name="T2" fmla="*/ 2 w 720"/>
                    <a:gd name="T3" fmla="*/ 0 h 185"/>
                    <a:gd name="T4" fmla="*/ 3 w 720"/>
                    <a:gd name="T5" fmla="*/ 0 h 185"/>
                    <a:gd name="T6" fmla="*/ 5 w 720"/>
                    <a:gd name="T7" fmla="*/ 0 h 185"/>
                    <a:gd name="T8" fmla="*/ 7 w 720"/>
                    <a:gd name="T9" fmla="*/ 0 h 185"/>
                    <a:gd name="T10" fmla="*/ 10 w 720"/>
                    <a:gd name="T11" fmla="*/ 0 h 185"/>
                    <a:gd name="T12" fmla="*/ 12 w 720"/>
                    <a:gd name="T13" fmla="*/ 0 h 185"/>
                    <a:gd name="T14" fmla="*/ 14 w 720"/>
                    <a:gd name="T15" fmla="*/ 0 h 185"/>
                    <a:gd name="T16" fmla="*/ 15 w 720"/>
                    <a:gd name="T17" fmla="*/ 0 h 1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20"/>
                    <a:gd name="T28" fmla="*/ 0 h 185"/>
                    <a:gd name="T29" fmla="*/ 720 w 720"/>
                    <a:gd name="T30" fmla="*/ 185 h 1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20" h="185">
                      <a:moveTo>
                        <a:pt x="0" y="184"/>
                      </a:moveTo>
                      <a:cubicBezTo>
                        <a:pt x="15" y="155"/>
                        <a:pt x="60" y="11"/>
                        <a:pt x="90" y="10"/>
                      </a:cubicBezTo>
                      <a:cubicBezTo>
                        <a:pt x="120" y="9"/>
                        <a:pt x="151" y="179"/>
                        <a:pt x="180" y="178"/>
                      </a:cubicBezTo>
                      <a:cubicBezTo>
                        <a:pt x="209" y="177"/>
                        <a:pt x="236" y="1"/>
                        <a:pt x="267" y="1"/>
                      </a:cubicBezTo>
                      <a:cubicBezTo>
                        <a:pt x="298" y="1"/>
                        <a:pt x="337" y="178"/>
                        <a:pt x="369" y="178"/>
                      </a:cubicBezTo>
                      <a:cubicBezTo>
                        <a:pt x="401" y="178"/>
                        <a:pt x="429" y="0"/>
                        <a:pt x="459" y="1"/>
                      </a:cubicBezTo>
                      <a:cubicBezTo>
                        <a:pt x="489" y="2"/>
                        <a:pt x="519" y="183"/>
                        <a:pt x="549" y="184"/>
                      </a:cubicBezTo>
                      <a:cubicBezTo>
                        <a:pt x="579" y="185"/>
                        <a:pt x="611" y="7"/>
                        <a:pt x="639" y="7"/>
                      </a:cubicBezTo>
                      <a:cubicBezTo>
                        <a:pt x="667" y="7"/>
                        <a:pt x="703" y="145"/>
                        <a:pt x="720" y="181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61" name="Freeform 65"/>
                <p:cNvSpPr>
                  <a:spLocks/>
                </p:cNvSpPr>
                <p:nvPr/>
              </p:nvSpPr>
              <p:spPr bwMode="auto">
                <a:xfrm rot="-5400000">
                  <a:off x="6772" y="4867"/>
                  <a:ext cx="489" cy="90"/>
                </a:xfrm>
                <a:custGeom>
                  <a:avLst/>
                  <a:gdLst>
                    <a:gd name="T0" fmla="*/ 0 w 720"/>
                    <a:gd name="T1" fmla="*/ 0 h 185"/>
                    <a:gd name="T2" fmla="*/ 2 w 720"/>
                    <a:gd name="T3" fmla="*/ 0 h 185"/>
                    <a:gd name="T4" fmla="*/ 3 w 720"/>
                    <a:gd name="T5" fmla="*/ 0 h 185"/>
                    <a:gd name="T6" fmla="*/ 5 w 720"/>
                    <a:gd name="T7" fmla="*/ 0 h 185"/>
                    <a:gd name="T8" fmla="*/ 7 w 720"/>
                    <a:gd name="T9" fmla="*/ 0 h 185"/>
                    <a:gd name="T10" fmla="*/ 10 w 720"/>
                    <a:gd name="T11" fmla="*/ 0 h 185"/>
                    <a:gd name="T12" fmla="*/ 12 w 720"/>
                    <a:gd name="T13" fmla="*/ 0 h 185"/>
                    <a:gd name="T14" fmla="*/ 14 w 720"/>
                    <a:gd name="T15" fmla="*/ 0 h 185"/>
                    <a:gd name="T16" fmla="*/ 15 w 720"/>
                    <a:gd name="T17" fmla="*/ 0 h 18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20"/>
                    <a:gd name="T28" fmla="*/ 0 h 185"/>
                    <a:gd name="T29" fmla="*/ 720 w 720"/>
                    <a:gd name="T30" fmla="*/ 185 h 18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20" h="185">
                      <a:moveTo>
                        <a:pt x="0" y="184"/>
                      </a:moveTo>
                      <a:cubicBezTo>
                        <a:pt x="15" y="155"/>
                        <a:pt x="60" y="11"/>
                        <a:pt x="90" y="10"/>
                      </a:cubicBezTo>
                      <a:cubicBezTo>
                        <a:pt x="120" y="9"/>
                        <a:pt x="151" y="179"/>
                        <a:pt x="180" y="178"/>
                      </a:cubicBezTo>
                      <a:cubicBezTo>
                        <a:pt x="209" y="177"/>
                        <a:pt x="236" y="1"/>
                        <a:pt x="267" y="1"/>
                      </a:cubicBezTo>
                      <a:cubicBezTo>
                        <a:pt x="298" y="1"/>
                        <a:pt x="337" y="178"/>
                        <a:pt x="369" y="178"/>
                      </a:cubicBezTo>
                      <a:cubicBezTo>
                        <a:pt x="401" y="178"/>
                        <a:pt x="429" y="0"/>
                        <a:pt x="459" y="1"/>
                      </a:cubicBezTo>
                      <a:cubicBezTo>
                        <a:pt x="489" y="2"/>
                        <a:pt x="519" y="183"/>
                        <a:pt x="549" y="184"/>
                      </a:cubicBezTo>
                      <a:cubicBezTo>
                        <a:pt x="579" y="185"/>
                        <a:pt x="611" y="7"/>
                        <a:pt x="639" y="7"/>
                      </a:cubicBezTo>
                      <a:cubicBezTo>
                        <a:pt x="667" y="7"/>
                        <a:pt x="703" y="145"/>
                        <a:pt x="720" y="181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85" name="Line 66"/>
              <p:cNvSpPr>
                <a:spLocks noChangeShapeType="1"/>
              </p:cNvSpPr>
              <p:nvPr/>
            </p:nvSpPr>
            <p:spPr bwMode="auto">
              <a:xfrm flipH="1">
                <a:off x="7800" y="12300"/>
                <a:ext cx="60" cy="1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Line 67"/>
              <p:cNvSpPr>
                <a:spLocks noChangeShapeType="1"/>
              </p:cNvSpPr>
              <p:nvPr/>
            </p:nvSpPr>
            <p:spPr bwMode="auto">
              <a:xfrm>
                <a:off x="7875" y="12322"/>
                <a:ext cx="53" cy="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Text Box 68"/>
              <p:cNvSpPr txBox="1">
                <a:spLocks noChangeArrowheads="1"/>
              </p:cNvSpPr>
              <p:nvPr/>
            </p:nvSpPr>
            <p:spPr bwMode="auto">
              <a:xfrm>
                <a:off x="7065" y="12360"/>
                <a:ext cx="622" cy="17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0" hangingPunct="0">
                  <a:spcAft>
                    <a:spcPct val="0"/>
                  </a:spcAft>
                  <a:buFontTx/>
                  <a:buNone/>
                </a:pPr>
                <a:r>
                  <a:rPr lang="fr-FR" sz="700">
                    <a:solidFill>
                      <a:schemeClr val="tx1"/>
                    </a:solidFill>
                    <a:latin typeface="Times New Roman" pitchFamily="18" charset="0"/>
                  </a:rPr>
                  <a:t>I ≤ 40A</a:t>
                </a:r>
              </a:p>
            </p:txBody>
          </p:sp>
        </p:grpSp>
      </p:grpSp>
      <p:grpSp>
        <p:nvGrpSpPr>
          <p:cNvPr id="162" name="Group 176"/>
          <p:cNvGrpSpPr>
            <a:grpSpLocks/>
          </p:cNvGrpSpPr>
          <p:nvPr/>
        </p:nvGrpSpPr>
        <p:grpSpPr bwMode="auto">
          <a:xfrm>
            <a:off x="5310190" y="4595802"/>
            <a:ext cx="3176614" cy="1733550"/>
            <a:chOff x="3264" y="2736"/>
            <a:chExt cx="1720" cy="1092"/>
          </a:xfrm>
        </p:grpSpPr>
        <p:sp>
          <p:nvSpPr>
            <p:cNvPr id="163" name="AutoShape 124"/>
            <p:cNvSpPr>
              <a:spLocks noChangeArrowheads="1"/>
            </p:cNvSpPr>
            <p:nvPr/>
          </p:nvSpPr>
          <p:spPr bwMode="auto">
            <a:xfrm>
              <a:off x="4078" y="2736"/>
              <a:ext cx="114" cy="1092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317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64" name="Group 125"/>
            <p:cNvGrpSpPr>
              <a:grpSpLocks/>
            </p:cNvGrpSpPr>
            <p:nvPr/>
          </p:nvGrpSpPr>
          <p:grpSpPr bwMode="auto">
            <a:xfrm>
              <a:off x="3268" y="2798"/>
              <a:ext cx="878" cy="92"/>
              <a:chOff x="3270" y="6200"/>
              <a:chExt cx="2197" cy="230"/>
            </a:xfrm>
          </p:grpSpPr>
          <p:grpSp>
            <p:nvGrpSpPr>
              <p:cNvPr id="210" name="Group 12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212" name="Freeform 12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13" name="Line 12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11" name="Oval 12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5" name="Group 130"/>
            <p:cNvGrpSpPr>
              <a:grpSpLocks/>
            </p:cNvGrpSpPr>
            <p:nvPr/>
          </p:nvGrpSpPr>
          <p:grpSpPr bwMode="auto">
            <a:xfrm>
              <a:off x="3264" y="2894"/>
              <a:ext cx="878" cy="92"/>
              <a:chOff x="3270" y="6200"/>
              <a:chExt cx="2197" cy="230"/>
            </a:xfrm>
          </p:grpSpPr>
          <p:grpSp>
            <p:nvGrpSpPr>
              <p:cNvPr id="206" name="Group 13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208" name="Freeform 13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9" name="Line 13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07" name="Oval 13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6" name="Group 135"/>
            <p:cNvGrpSpPr>
              <a:grpSpLocks/>
            </p:cNvGrpSpPr>
            <p:nvPr/>
          </p:nvGrpSpPr>
          <p:grpSpPr bwMode="auto">
            <a:xfrm>
              <a:off x="3264" y="2978"/>
              <a:ext cx="878" cy="92"/>
              <a:chOff x="3270" y="6200"/>
              <a:chExt cx="2197" cy="230"/>
            </a:xfrm>
          </p:grpSpPr>
          <p:grpSp>
            <p:nvGrpSpPr>
              <p:cNvPr id="202" name="Group 13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204" name="Freeform 13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5" name="Line 13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03" name="Oval 13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7" name="Group 140"/>
            <p:cNvGrpSpPr>
              <a:grpSpLocks/>
            </p:cNvGrpSpPr>
            <p:nvPr/>
          </p:nvGrpSpPr>
          <p:grpSpPr bwMode="auto">
            <a:xfrm>
              <a:off x="3264" y="3066"/>
              <a:ext cx="878" cy="92"/>
              <a:chOff x="3270" y="6200"/>
              <a:chExt cx="2197" cy="230"/>
            </a:xfrm>
          </p:grpSpPr>
          <p:grpSp>
            <p:nvGrpSpPr>
              <p:cNvPr id="198" name="Group 14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200" name="Freeform 14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201" name="Line 14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99" name="Oval 14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8" name="Group 145"/>
            <p:cNvGrpSpPr>
              <a:grpSpLocks/>
            </p:cNvGrpSpPr>
            <p:nvPr/>
          </p:nvGrpSpPr>
          <p:grpSpPr bwMode="auto">
            <a:xfrm flipH="1">
              <a:off x="4131" y="2799"/>
              <a:ext cx="853" cy="92"/>
              <a:chOff x="3270" y="6200"/>
              <a:chExt cx="2197" cy="230"/>
            </a:xfrm>
          </p:grpSpPr>
          <p:grpSp>
            <p:nvGrpSpPr>
              <p:cNvPr id="194" name="Group 14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96" name="Freeform 14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97" name="Line 14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95" name="Oval 14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9" name="Group 150"/>
            <p:cNvGrpSpPr>
              <a:grpSpLocks/>
            </p:cNvGrpSpPr>
            <p:nvPr/>
          </p:nvGrpSpPr>
          <p:grpSpPr bwMode="auto">
            <a:xfrm flipH="1">
              <a:off x="4125" y="2891"/>
              <a:ext cx="853" cy="92"/>
              <a:chOff x="3270" y="6200"/>
              <a:chExt cx="2197" cy="230"/>
            </a:xfrm>
          </p:grpSpPr>
          <p:grpSp>
            <p:nvGrpSpPr>
              <p:cNvPr id="190" name="Group 15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92" name="Freeform 15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93" name="Line 15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91" name="Oval 15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70" name="Group 155"/>
            <p:cNvGrpSpPr>
              <a:grpSpLocks/>
            </p:cNvGrpSpPr>
            <p:nvPr/>
          </p:nvGrpSpPr>
          <p:grpSpPr bwMode="auto">
            <a:xfrm flipH="1">
              <a:off x="4123" y="2975"/>
              <a:ext cx="853" cy="92"/>
              <a:chOff x="3270" y="6200"/>
              <a:chExt cx="2197" cy="230"/>
            </a:xfrm>
          </p:grpSpPr>
          <p:grpSp>
            <p:nvGrpSpPr>
              <p:cNvPr id="186" name="Group 156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88" name="Freeform 157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89" name="Line 158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87" name="Oval 159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71" name="Group 160"/>
            <p:cNvGrpSpPr>
              <a:grpSpLocks/>
            </p:cNvGrpSpPr>
            <p:nvPr/>
          </p:nvGrpSpPr>
          <p:grpSpPr bwMode="auto">
            <a:xfrm flipH="1">
              <a:off x="4123" y="3067"/>
              <a:ext cx="853" cy="92"/>
              <a:chOff x="3270" y="6200"/>
              <a:chExt cx="2197" cy="230"/>
            </a:xfrm>
          </p:grpSpPr>
          <p:grpSp>
            <p:nvGrpSpPr>
              <p:cNvPr id="182" name="Group 161"/>
              <p:cNvGrpSpPr>
                <a:grpSpLocks/>
              </p:cNvGrpSpPr>
              <p:nvPr/>
            </p:nvGrpSpPr>
            <p:grpSpPr bwMode="auto">
              <a:xfrm>
                <a:off x="3270" y="6255"/>
                <a:ext cx="2190" cy="175"/>
                <a:chOff x="3270" y="6255"/>
                <a:chExt cx="2190" cy="175"/>
              </a:xfrm>
            </p:grpSpPr>
            <p:sp>
              <p:nvSpPr>
                <p:cNvPr id="184" name="Freeform 162"/>
                <p:cNvSpPr>
                  <a:spLocks/>
                </p:cNvSpPr>
                <p:nvPr/>
              </p:nvSpPr>
              <p:spPr bwMode="auto">
                <a:xfrm>
                  <a:off x="3615" y="6255"/>
                  <a:ext cx="1845" cy="175"/>
                </a:xfrm>
                <a:custGeom>
                  <a:avLst/>
                  <a:gdLst>
                    <a:gd name="T0" fmla="*/ 1845 w 1845"/>
                    <a:gd name="T1" fmla="*/ 0 h 190"/>
                    <a:gd name="T2" fmla="*/ 1095 w 1845"/>
                    <a:gd name="T3" fmla="*/ 73 h 190"/>
                    <a:gd name="T4" fmla="*/ 345 w 1845"/>
                    <a:gd name="T5" fmla="*/ 65 h 190"/>
                    <a:gd name="T6" fmla="*/ 0 w 1845"/>
                    <a:gd name="T7" fmla="*/ 53 h 19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5"/>
                    <a:gd name="T13" fmla="*/ 0 h 190"/>
                    <a:gd name="T14" fmla="*/ 1845 w 1845"/>
                    <a:gd name="T15" fmla="*/ 190 h 19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5" h="190">
                      <a:moveTo>
                        <a:pt x="1845" y="0"/>
                      </a:moveTo>
                      <a:cubicBezTo>
                        <a:pt x="1595" y="70"/>
                        <a:pt x="1345" y="140"/>
                        <a:pt x="1095" y="165"/>
                      </a:cubicBezTo>
                      <a:cubicBezTo>
                        <a:pt x="845" y="190"/>
                        <a:pt x="527" y="157"/>
                        <a:pt x="345" y="150"/>
                      </a:cubicBezTo>
                      <a:cubicBezTo>
                        <a:pt x="163" y="143"/>
                        <a:pt x="60" y="125"/>
                        <a:pt x="0" y="120"/>
                      </a:cubicBez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85" name="Line 163"/>
                <p:cNvSpPr>
                  <a:spLocks noChangeShapeType="1"/>
                </p:cNvSpPr>
                <p:nvPr/>
              </p:nvSpPr>
              <p:spPr bwMode="auto">
                <a:xfrm flipH="1" flipV="1">
                  <a:off x="3270" y="6340"/>
                  <a:ext cx="320" cy="3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183" name="Oval 164"/>
              <p:cNvSpPr>
                <a:spLocks noChangeArrowheads="1"/>
              </p:cNvSpPr>
              <p:nvPr/>
            </p:nvSpPr>
            <p:spPr bwMode="auto">
              <a:xfrm>
                <a:off x="5410" y="6200"/>
                <a:ext cx="57" cy="57"/>
              </a:xfrm>
              <a:prstGeom prst="ellipse">
                <a:avLst/>
              </a:prstGeom>
              <a:solidFill>
                <a:srgbClr val="333333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72" name="Rectangle 165"/>
            <p:cNvSpPr>
              <a:spLocks noChangeArrowheads="1"/>
            </p:cNvSpPr>
            <p:nvPr/>
          </p:nvSpPr>
          <p:spPr bwMode="auto">
            <a:xfrm>
              <a:off x="4195" y="3477"/>
              <a:ext cx="102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3" name="Line 166"/>
            <p:cNvSpPr>
              <a:spLocks noChangeShapeType="1"/>
            </p:cNvSpPr>
            <p:nvPr/>
          </p:nvSpPr>
          <p:spPr bwMode="auto">
            <a:xfrm>
              <a:off x="4032" y="2889"/>
              <a:ext cx="1" cy="6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" name="Line 167"/>
            <p:cNvSpPr>
              <a:spLocks noChangeShapeType="1"/>
            </p:cNvSpPr>
            <p:nvPr/>
          </p:nvSpPr>
          <p:spPr bwMode="auto">
            <a:xfrm flipV="1">
              <a:off x="4152" y="3592"/>
              <a:ext cx="3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5" name="Freeform 168"/>
            <p:cNvSpPr>
              <a:spLocks/>
            </p:cNvSpPr>
            <p:nvPr/>
          </p:nvSpPr>
          <p:spPr bwMode="auto">
            <a:xfrm>
              <a:off x="4031" y="3513"/>
              <a:ext cx="131" cy="80"/>
            </a:xfrm>
            <a:custGeom>
              <a:avLst/>
              <a:gdLst>
                <a:gd name="T0" fmla="*/ 0 w 131"/>
                <a:gd name="T1" fmla="*/ 0 h 80"/>
                <a:gd name="T2" fmla="*/ 4 w 131"/>
                <a:gd name="T3" fmla="*/ 24 h 80"/>
                <a:gd name="T4" fmla="*/ 21 w 131"/>
                <a:gd name="T5" fmla="*/ 41 h 80"/>
                <a:gd name="T6" fmla="*/ 42 w 131"/>
                <a:gd name="T7" fmla="*/ 55 h 80"/>
                <a:gd name="T8" fmla="*/ 65 w 131"/>
                <a:gd name="T9" fmla="*/ 70 h 80"/>
                <a:gd name="T10" fmla="*/ 81 w 131"/>
                <a:gd name="T11" fmla="*/ 75 h 80"/>
                <a:gd name="T12" fmla="*/ 106 w 131"/>
                <a:gd name="T13" fmla="*/ 79 h 80"/>
                <a:gd name="T14" fmla="*/ 131 w 131"/>
                <a:gd name="T15" fmla="*/ 80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1"/>
                <a:gd name="T25" fmla="*/ 0 h 80"/>
                <a:gd name="T26" fmla="*/ 131 w 131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1" h="80">
                  <a:moveTo>
                    <a:pt x="0" y="0"/>
                  </a:moveTo>
                  <a:cubicBezTo>
                    <a:pt x="1" y="4"/>
                    <a:pt x="1" y="17"/>
                    <a:pt x="4" y="24"/>
                  </a:cubicBezTo>
                  <a:cubicBezTo>
                    <a:pt x="7" y="31"/>
                    <a:pt x="15" y="36"/>
                    <a:pt x="21" y="41"/>
                  </a:cubicBezTo>
                  <a:cubicBezTo>
                    <a:pt x="27" y="46"/>
                    <a:pt x="35" y="50"/>
                    <a:pt x="42" y="55"/>
                  </a:cubicBezTo>
                  <a:cubicBezTo>
                    <a:pt x="49" y="60"/>
                    <a:pt x="58" y="67"/>
                    <a:pt x="65" y="70"/>
                  </a:cubicBezTo>
                  <a:cubicBezTo>
                    <a:pt x="71" y="74"/>
                    <a:pt x="75" y="74"/>
                    <a:pt x="81" y="75"/>
                  </a:cubicBezTo>
                  <a:cubicBezTo>
                    <a:pt x="88" y="76"/>
                    <a:pt x="98" y="78"/>
                    <a:pt x="106" y="79"/>
                  </a:cubicBezTo>
                  <a:cubicBezTo>
                    <a:pt x="114" y="80"/>
                    <a:pt x="127" y="79"/>
                    <a:pt x="131" y="8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6" name="Text Box 169"/>
            <p:cNvSpPr txBox="1">
              <a:spLocks noChangeArrowheads="1"/>
            </p:cNvSpPr>
            <p:nvPr/>
          </p:nvSpPr>
          <p:spPr bwMode="auto">
            <a:xfrm>
              <a:off x="4219" y="3315"/>
              <a:ext cx="245" cy="1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1100" b="1">
                  <a:solidFill>
                    <a:schemeClr val="tx1"/>
                  </a:solidFill>
                  <a:latin typeface="Frutiger Bold" pitchFamily="34" charset="0"/>
                </a:rPr>
                <a:t>TNB</a:t>
              </a:r>
            </a:p>
          </p:txBody>
        </p:sp>
        <p:sp>
          <p:nvSpPr>
            <p:cNvPr id="177" name="Freeform 170"/>
            <p:cNvSpPr>
              <a:spLocks/>
            </p:cNvSpPr>
            <p:nvPr/>
          </p:nvSpPr>
          <p:spPr bwMode="auto">
            <a:xfrm>
              <a:off x="3985" y="2859"/>
              <a:ext cx="47" cy="35"/>
            </a:xfrm>
            <a:custGeom>
              <a:avLst/>
              <a:gdLst>
                <a:gd name="T0" fmla="*/ 0 w 112"/>
                <a:gd name="T1" fmla="*/ 0 h 67"/>
                <a:gd name="T2" fmla="*/ 0 w 112"/>
                <a:gd name="T3" fmla="*/ 1 h 67"/>
                <a:gd name="T4" fmla="*/ 0 w 112"/>
                <a:gd name="T5" fmla="*/ 1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8" name="Freeform 171"/>
            <p:cNvSpPr>
              <a:spLocks/>
            </p:cNvSpPr>
            <p:nvPr/>
          </p:nvSpPr>
          <p:spPr bwMode="auto">
            <a:xfrm>
              <a:off x="3990" y="2955"/>
              <a:ext cx="47" cy="35"/>
            </a:xfrm>
            <a:custGeom>
              <a:avLst/>
              <a:gdLst>
                <a:gd name="T0" fmla="*/ 0 w 112"/>
                <a:gd name="T1" fmla="*/ 0 h 67"/>
                <a:gd name="T2" fmla="*/ 0 w 112"/>
                <a:gd name="T3" fmla="*/ 1 h 67"/>
                <a:gd name="T4" fmla="*/ 0 w 112"/>
                <a:gd name="T5" fmla="*/ 1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9" name="Freeform 172"/>
            <p:cNvSpPr>
              <a:spLocks/>
            </p:cNvSpPr>
            <p:nvPr/>
          </p:nvSpPr>
          <p:spPr bwMode="auto">
            <a:xfrm>
              <a:off x="3986" y="3040"/>
              <a:ext cx="47" cy="36"/>
            </a:xfrm>
            <a:custGeom>
              <a:avLst/>
              <a:gdLst>
                <a:gd name="T0" fmla="*/ 0 w 112"/>
                <a:gd name="T1" fmla="*/ 0 h 67"/>
                <a:gd name="T2" fmla="*/ 0 w 112"/>
                <a:gd name="T3" fmla="*/ 1 h 67"/>
                <a:gd name="T4" fmla="*/ 0 w 112"/>
                <a:gd name="T5" fmla="*/ 1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0" name="Freeform 173"/>
            <p:cNvSpPr>
              <a:spLocks/>
            </p:cNvSpPr>
            <p:nvPr/>
          </p:nvSpPr>
          <p:spPr bwMode="auto">
            <a:xfrm>
              <a:off x="3981" y="3134"/>
              <a:ext cx="47" cy="35"/>
            </a:xfrm>
            <a:custGeom>
              <a:avLst/>
              <a:gdLst>
                <a:gd name="T0" fmla="*/ 0 w 112"/>
                <a:gd name="T1" fmla="*/ 0 h 67"/>
                <a:gd name="T2" fmla="*/ 0 w 112"/>
                <a:gd name="T3" fmla="*/ 1 h 67"/>
                <a:gd name="T4" fmla="*/ 0 w 112"/>
                <a:gd name="T5" fmla="*/ 1 h 67"/>
                <a:gd name="T6" fmla="*/ 0 60000 65536"/>
                <a:gd name="T7" fmla="*/ 0 60000 65536"/>
                <a:gd name="T8" fmla="*/ 0 60000 65536"/>
                <a:gd name="T9" fmla="*/ 0 w 112"/>
                <a:gd name="T10" fmla="*/ 0 h 67"/>
                <a:gd name="T11" fmla="*/ 112 w 112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67">
                  <a:moveTo>
                    <a:pt x="0" y="0"/>
                  </a:moveTo>
                  <a:cubicBezTo>
                    <a:pt x="13" y="20"/>
                    <a:pt x="26" y="41"/>
                    <a:pt x="45" y="52"/>
                  </a:cubicBezTo>
                  <a:cubicBezTo>
                    <a:pt x="64" y="63"/>
                    <a:pt x="101" y="62"/>
                    <a:pt x="112" y="6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1" name="Text Box 174"/>
            <p:cNvSpPr txBox="1">
              <a:spLocks noChangeArrowheads="1"/>
            </p:cNvSpPr>
            <p:nvPr/>
          </p:nvSpPr>
          <p:spPr bwMode="auto">
            <a:xfrm>
              <a:off x="3280" y="3217"/>
              <a:ext cx="342" cy="1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ct val="0"/>
                </a:spcAft>
                <a:buFontTx/>
                <a:buNone/>
              </a:pPr>
              <a:r>
                <a:rPr lang="fr-FR" sz="900" b="1">
                  <a:solidFill>
                    <a:srgbClr val="333333"/>
                  </a:solidFill>
                </a:rPr>
                <a:t>Network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Yves ZONTA &amp; Christophe GAUDIN – France – S1 – 0170</a:t>
            </a:r>
            <a:endParaRPr lang="fr-FR" sz="1600">
              <a:latin typeface="Arial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71500" y="1428750"/>
          <a:ext cx="7858182" cy="4735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49"/>
                <a:gridCol w="1223563"/>
                <a:gridCol w="1643074"/>
                <a:gridCol w="1289980"/>
                <a:gridCol w="995358"/>
                <a:gridCol w="786496"/>
                <a:gridCol w="1428762"/>
              </a:tblGrid>
              <a:tr h="755388">
                <a:tc rowSpan="6"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C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H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A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R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A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C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T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E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R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I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S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T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I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C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+mj-lt"/>
                        </a:rPr>
                        <a:t>S</a:t>
                      </a:r>
                      <a:endParaRPr lang="fr-FR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>
                          <a:latin typeface="+mj-lt"/>
                        </a:rPr>
                        <a:t>Materials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Voltage drop corrections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>
                          <a:latin typeface="+mj-lt"/>
                        </a:rPr>
                        <a:t>Capacity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smtClean="0">
                          <a:latin typeface="+mj-lt"/>
                        </a:rPr>
                        <a:t>Weight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>
                          <a:latin typeface="+mj-lt"/>
                        </a:rPr>
                        <a:t>Cost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</a:tr>
              <a:tr h="755388">
                <a:tc vMerge="1"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NL" sz="1800" dirty="0" err="1">
                          <a:latin typeface="+mj-lt"/>
                          <a:ea typeface="Times New Roman"/>
                        </a:rPr>
                        <a:t>Three-phase</a:t>
                      </a:r>
                      <a:r>
                        <a:rPr lang="nl-NL" sz="1800" dirty="0">
                          <a:latin typeface="+mj-lt"/>
                          <a:ea typeface="Times New Roman"/>
                        </a:rPr>
                        <a:t> VAS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Arial"/>
                        </a:rPr>
                        <a:t>till </a:t>
                      </a:r>
                      <a:r>
                        <a:rPr lang="en-US" sz="1800" dirty="0">
                          <a:latin typeface="+mj-lt"/>
                          <a:ea typeface="Times New Roman"/>
                          <a:cs typeface="Arial"/>
                        </a:rPr>
                        <a:t>20 %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latin typeface="+mj-lt"/>
                          <a:ea typeface="Times New Roman"/>
                        </a:rPr>
                        <a:t>12</a:t>
                      </a:r>
                      <a:r>
                        <a:rPr lang="en-GB" sz="1800" baseline="0" dirty="0" smtClean="0">
                          <a:latin typeface="+mj-lt"/>
                          <a:ea typeface="Times New Roman"/>
                        </a:rPr>
                        <a:t> kVA  /phase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400 kg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25 k€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</a:tr>
              <a:tr h="755388">
                <a:tc vMerge="1"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NL" sz="1800">
                          <a:latin typeface="+mj-lt"/>
                          <a:ea typeface="Times New Roman"/>
                        </a:rPr>
                        <a:t>Single-phase VAS</a:t>
                      </a:r>
                      <a:endParaRPr lang="fr-FR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Arial"/>
                        </a:rPr>
                        <a:t>till </a:t>
                      </a:r>
                      <a:r>
                        <a:rPr lang="en-US" sz="1800" dirty="0">
                          <a:latin typeface="+mj-lt"/>
                          <a:ea typeface="Times New Roman"/>
                          <a:cs typeface="Arial"/>
                        </a:rPr>
                        <a:t>20 %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18 </a:t>
                      </a:r>
                      <a:r>
                        <a:rPr lang="en-US" sz="1800" dirty="0">
                          <a:latin typeface="+mj-lt"/>
                          <a:ea typeface="Times New Roman"/>
                        </a:rPr>
                        <a:t>kVA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220 kg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15 k€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</a:tr>
              <a:tr h="755388">
                <a:tc vMerge="1"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latin typeface="+mj-lt"/>
                          <a:ea typeface="Times New Roman"/>
                        </a:rPr>
                        <a:t>TMC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en-US" sz="1800" dirty="0">
                          <a:latin typeface="+mj-lt"/>
                          <a:ea typeface="Times New Roman"/>
                          <a:cs typeface="Arial"/>
                        </a:rPr>
                        <a:t>6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12 </a:t>
                      </a:r>
                      <a:r>
                        <a:rPr lang="en-US" sz="1800" dirty="0">
                          <a:latin typeface="+mj-lt"/>
                          <a:ea typeface="Times New Roman"/>
                        </a:rPr>
                        <a:t>kVA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250 kg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10 k€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</a:tr>
              <a:tr h="755388">
                <a:tc vMerge="1"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latin typeface="+mj-lt"/>
                          <a:ea typeface="Times New Roman"/>
                        </a:rPr>
                        <a:t>BMC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Arial"/>
                        </a:rPr>
                        <a:t>/3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9 </a:t>
                      </a:r>
                      <a:r>
                        <a:rPr lang="en-US" sz="1800" dirty="0">
                          <a:latin typeface="+mj-lt"/>
                          <a:ea typeface="Times New Roman"/>
                        </a:rPr>
                        <a:t>kVA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70 kg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5 k€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</a:tr>
              <a:tr h="755388">
                <a:tc vMerge="1"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latin typeface="+mj-lt"/>
                          <a:ea typeface="Times New Roman"/>
                        </a:rPr>
                        <a:t>TNB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Arial"/>
                        </a:rPr>
                        <a:t>/ 2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latin typeface="+mj-lt"/>
                          <a:ea typeface="Times New Roman"/>
                        </a:rPr>
                        <a:t>up </a:t>
                      </a:r>
                      <a:r>
                        <a:rPr lang="en-GB" sz="1800" dirty="0">
                          <a:latin typeface="+mj-lt"/>
                          <a:ea typeface="Times New Roman"/>
                        </a:rPr>
                        <a:t>to 45 A </a:t>
                      </a:r>
                      <a:r>
                        <a:rPr lang="en-GB" sz="1800" dirty="0" smtClean="0">
                          <a:latin typeface="+mj-lt"/>
                          <a:ea typeface="Times New Roman"/>
                        </a:rPr>
                        <a:t>/phase</a:t>
                      </a:r>
                      <a:r>
                        <a:rPr lang="en-GB" sz="1800" dirty="0">
                          <a:latin typeface="+mj-lt"/>
                          <a:ea typeface="Times New Roman"/>
                        </a:rPr>
                        <a:t>.</a:t>
                      </a:r>
                      <a:endParaRPr lang="fr-FR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70 kg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+mj-lt"/>
                        </a:rPr>
                        <a:t>5</a:t>
                      </a:r>
                      <a:r>
                        <a:rPr lang="fr-FR" sz="1800" baseline="0" dirty="0" smtClean="0">
                          <a:latin typeface="+mj-lt"/>
                        </a:rPr>
                        <a:t> k€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17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3" y="2643188"/>
            <a:ext cx="1227137" cy="71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17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0" y="3857625"/>
            <a:ext cx="117792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180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0" y="4643438"/>
            <a:ext cx="1173163" cy="642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181" name="Picture 8"/>
          <p:cNvPicPr>
            <a:picLocks noChangeAspect="1" noChangeArrowheads="1"/>
          </p:cNvPicPr>
          <p:nvPr/>
        </p:nvPicPr>
        <p:blipFill>
          <a:blip r:embed="rId6" cstate="print"/>
          <a:srcRect t="5370" b="13422"/>
          <a:stretch>
            <a:fillRect/>
          </a:stretch>
        </p:blipFill>
        <p:spPr bwMode="auto">
          <a:xfrm>
            <a:off x="7143750" y="5387975"/>
            <a:ext cx="1143000" cy="693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 bwMode="auto">
          <a:xfrm>
            <a:off x="357158" y="5187120"/>
            <a:ext cx="8535322" cy="1123712"/>
          </a:xfrm>
          <a:prstGeom prst="roundRect">
            <a:avLst/>
          </a:prstGeom>
          <a:solidFill>
            <a:srgbClr val="FF57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/>
              <a:t> </a:t>
            </a:r>
            <a:endParaRPr lang="fr-FR" dirty="0" smtClean="0"/>
          </a:p>
          <a:p>
            <a:pPr marL="0" marR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857364"/>
            <a:ext cx="8392446" cy="42481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Economic conditions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+mn-ea"/>
              </a:rPr>
              <a:t>Network should last at least 10 years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+mn-ea"/>
              </a:rPr>
              <a:t>No new customer expected </a:t>
            </a:r>
            <a:r>
              <a:rPr lang="en-US" sz="2000" dirty="0">
                <a:ea typeface="+mn-ea"/>
              </a:rPr>
              <a:t>or </a:t>
            </a:r>
            <a:r>
              <a:rPr lang="en-US" sz="2000" dirty="0" smtClean="0">
                <a:ea typeface="+mn-ea"/>
              </a:rPr>
              <a:t>load increase </a:t>
            </a:r>
            <a:endParaRPr lang="fr-FR" sz="2000" dirty="0">
              <a:ea typeface="+mn-ea"/>
            </a:endParaRPr>
          </a:p>
          <a:p>
            <a:pPr lvl="1" eaLnBrk="1" hangingPunct="1">
              <a:defRPr/>
            </a:pPr>
            <a:r>
              <a:rPr lang="en-US" sz="2000" dirty="0" smtClean="0">
                <a:ea typeface="+mn-ea"/>
              </a:rPr>
              <a:t>Should cost half of network reinforcement (</a:t>
            </a:r>
            <a:r>
              <a:rPr lang="en-US" sz="1800" dirty="0" smtClean="0">
                <a:ea typeface="+mn-ea"/>
              </a:rPr>
              <a:t>best capitalized cost approach</a:t>
            </a:r>
            <a:r>
              <a:rPr lang="en-US" sz="2000" dirty="0" smtClean="0">
                <a:ea typeface="+mn-ea"/>
              </a:rPr>
              <a:t>)</a:t>
            </a:r>
            <a:endParaRPr lang="fr-FR" sz="2000" dirty="0" smtClean="0">
              <a:ea typeface="+mn-ea"/>
            </a:endParaRPr>
          </a:p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Electric conditions</a:t>
            </a:r>
          </a:p>
          <a:p>
            <a:pPr lvl="1" eaLnBrk="1" hangingPunct="1">
              <a:defRPr/>
            </a:pPr>
            <a:r>
              <a:rPr lang="en-US" sz="2000" dirty="0" smtClean="0"/>
              <a:t>Possible difficulties in case of upstream customers </a:t>
            </a:r>
          </a:p>
          <a:p>
            <a:pPr lvl="1" eaLnBrk="1" hangingPunct="1">
              <a:defRPr/>
            </a:pPr>
            <a:r>
              <a:rPr lang="en-US" sz="2000" dirty="0" smtClean="0"/>
              <a:t>Need of tool  for electric calculation (unbalanced network)</a:t>
            </a:r>
          </a:p>
          <a:p>
            <a:pPr marL="457200" lvl="1" indent="0" eaLnBrk="1" hangingPunct="1">
              <a:buNone/>
              <a:defRPr/>
            </a:pPr>
            <a:endParaRPr lang="fr-FR" sz="1200" dirty="0" smtClean="0">
              <a:latin typeface="Arial" charset="0"/>
            </a:endParaRPr>
          </a:p>
          <a:p>
            <a:pPr algn="just" eaLnBrk="1" hangingPunct="1">
              <a:defRPr/>
            </a:pPr>
            <a:r>
              <a:rPr lang="fr-FR" b="1" dirty="0" smtClean="0">
                <a:latin typeface="Arial" charset="0"/>
              </a:rPr>
              <a:t>Conclusion</a:t>
            </a:r>
            <a:r>
              <a:rPr lang="fr-FR" dirty="0" smtClean="0">
                <a:latin typeface="Arial" charset="0"/>
              </a:rPr>
              <a:t> </a:t>
            </a:r>
            <a:r>
              <a:rPr lang="fr-FR" sz="2000" dirty="0" smtClean="0">
                <a:latin typeface="Arial" charset="0"/>
              </a:rPr>
              <a:t>: </a:t>
            </a:r>
            <a:r>
              <a:rPr lang="en-GB" sz="2000" dirty="0" smtClean="0">
                <a:latin typeface="Arial" charset="0"/>
              </a:rPr>
              <a:t>a good solution for long LV networks with few customers  but there are the above limitations to consider</a:t>
            </a:r>
          </a:p>
          <a:p>
            <a:pPr algn="just" eaLnBrk="1" hangingPunct="1">
              <a:defRPr/>
            </a:pPr>
            <a:endParaRPr lang="en-GB" sz="2000" dirty="0">
              <a:latin typeface="Arial" charset="0"/>
            </a:endParaRPr>
          </a:p>
          <a:p>
            <a:pPr algn="just" eaLnBrk="1" hangingPunct="1">
              <a:defRPr/>
            </a:pPr>
            <a:endParaRPr lang="en-GB" sz="2000" dirty="0" smtClean="0">
              <a:latin typeface="Arial" charset="0"/>
            </a:endParaRPr>
          </a:p>
          <a:p>
            <a:pPr algn="just" eaLnBrk="1" hangingPunct="1">
              <a:defRPr/>
            </a:pPr>
            <a:endParaRPr lang="en-GB" sz="2000" dirty="0">
              <a:latin typeface="Arial" charset="0"/>
            </a:endParaRPr>
          </a:p>
          <a:p>
            <a:pPr algn="just" eaLnBrk="1" hangingPunct="1">
              <a:defRPr/>
            </a:pPr>
            <a:endParaRPr lang="en-GB" sz="2000" dirty="0" smtClean="0">
              <a:latin typeface="Arial" charset="0"/>
            </a:endParaRPr>
          </a:p>
          <a:p>
            <a:pPr algn="just" eaLnBrk="1" hangingPunct="1">
              <a:defRPr/>
            </a:pPr>
            <a:endParaRPr lang="en-GB" sz="2000" dirty="0" smtClean="0">
              <a:latin typeface="Arial" charset="0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 sz="1600">
                <a:latin typeface="Arial" charset="0"/>
              </a:rPr>
              <a:t>Yves ZONTA &amp; Christophe GAUDIN – France – S1 – 0170</a:t>
            </a:r>
            <a:endParaRPr lang="fr-FR" sz="1600">
              <a:latin typeface="Arial" charset="0"/>
            </a:endParaRP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4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Some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Points to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take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into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account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663</Words>
  <Application>Microsoft Macintosh PowerPoint</Application>
  <PresentationFormat>Bildschirmpräsentation (4:3)</PresentationFormat>
  <Paragraphs>165</Paragraphs>
  <Slides>8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CIRED2011</vt:lpstr>
      <vt:lpstr>PowerPoint-Präsentation</vt:lpstr>
      <vt:lpstr>PowerPoint-Präsentation</vt:lpstr>
      <vt:lpstr>Voltage Adapter Slipper (VAS)</vt:lpstr>
      <vt:lpstr>Tri/Mono Converter (TMC)</vt:lpstr>
      <vt:lpstr>Bi/Mono Converter (BMC)</vt:lpstr>
      <vt:lpstr>Three-phase Network Balancer (TNB)</vt:lpstr>
      <vt:lpstr>PowerPoint-Präsentation</vt:lpstr>
      <vt:lpstr>PowerPoint-Präsentation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45</cp:revision>
  <dcterms:created xsi:type="dcterms:W3CDTF">2010-04-09T10:19:13Z</dcterms:created>
  <dcterms:modified xsi:type="dcterms:W3CDTF">2011-07-14T17:16:19Z</dcterms:modified>
</cp:coreProperties>
</file>