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sldIdLst>
    <p:sldId id="257" r:id="rId2"/>
    <p:sldId id="259" r:id="rId3"/>
    <p:sldId id="256" r:id="rId4"/>
    <p:sldId id="26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680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9C2B6E-BC56-4A91-9FBB-6D53B98B63C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56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1DF6D29-C75E-49AF-A804-53F5196D06F9}" type="slidenum">
              <a:rPr lang="fr-FR" smtClean="0">
                <a:latin typeface="Arial" charset="0"/>
              </a:rPr>
              <a:pPr eaLnBrk="1" hangingPunct="1"/>
              <a:t>2</a:t>
            </a:fld>
            <a:endParaRPr lang="fr-FR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11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217F666-CBF0-407C-B86C-2A905700A4A8}" type="slidenum">
              <a:rPr lang="fr-FR" smtClean="0">
                <a:latin typeface="Arial" charset="0"/>
              </a:rPr>
              <a:pPr eaLnBrk="1" hangingPunct="1"/>
              <a:t>3</a:t>
            </a:fld>
            <a:endParaRPr lang="fr-FR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1DF6D29-C75E-49AF-A804-53F5196D06F9}" type="slidenum">
              <a:rPr lang="fr-FR" smtClean="0">
                <a:latin typeface="Arial" charset="0"/>
              </a:rPr>
              <a:pPr eaLnBrk="1" hangingPunct="1"/>
              <a:t>4</a:t>
            </a:fld>
            <a:endParaRPr lang="fr-FR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5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6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7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8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9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0E10F8A-55CD-46B5-8798-40671B0213FC}" type="slidenum">
              <a:rPr lang="fr-FR" smtClean="0">
                <a:latin typeface="Arial" charset="0"/>
              </a:rPr>
              <a:pPr eaLnBrk="1" hangingPunct="1"/>
              <a:t>10</a:t>
            </a:fld>
            <a:endParaRPr lang="fr-FR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81D9-8B82-40DB-A4E1-E5C33DEE996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2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0DDAA-8C40-44D1-B293-CAECFF0170F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3B286-E79A-411A-8A09-470D8EC0FA4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1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1E31D-881D-4E16-9089-F71E6D068BE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14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572E8-315E-4959-B82B-4B764D8CA75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5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AFC59-92F8-40F7-8ABA-2E2A84BA28E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42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BABE-F081-4AA1-8B91-AEA04AAB080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26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FF53B-2F45-44D5-BFEA-8AAB0887B30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6446-405C-4A05-99A7-4D4D0DB5E166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6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7F1D-D594-452F-82E9-3A77237578C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9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979E-1F4D-4E41-A47C-F0A92173D7A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52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5CCCC89-89DC-4E1A-A7AB-E97603FF30F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pic>
        <p:nvPicPr>
          <p:cNvPr id="1033" name="Picture 9" descr="CIRED_2011_logo_sans_da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641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601" marB="456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2400" smtClean="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103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.jpg"/><Relationship Id="rId5" Type="http://schemas.openxmlformats.org/officeDocument/2006/relationships/oleObject" Target="../embeddings/oleObject1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3"/>
          <p:cNvSpPr>
            <a:spLocks noGrp="1"/>
          </p:cNvSpPr>
          <p:nvPr>
            <p:ph type="ctrTitle"/>
          </p:nvPr>
        </p:nvSpPr>
        <p:spPr>
          <a:xfrm>
            <a:off x="539750" y="1052513"/>
            <a:ext cx="7772400" cy="183197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Impacts of Inductive and Conductive Interference due to High-Voltage Lines on Coating Holidays of Isolated Metallic Pipelines</a:t>
            </a:r>
          </a:p>
        </p:txBody>
      </p:sp>
      <p:sp>
        <p:nvSpPr>
          <p:cNvPr id="3075" name="Untertitel 4"/>
          <p:cNvSpPr>
            <a:spLocks noGrp="1"/>
          </p:cNvSpPr>
          <p:nvPr>
            <p:ph type="subTitle" idx="1"/>
          </p:nvPr>
        </p:nvSpPr>
        <p:spPr>
          <a:xfrm>
            <a:off x="1371600" y="4149725"/>
            <a:ext cx="6400800" cy="1382713"/>
          </a:xfrm>
        </p:spPr>
        <p:txBody>
          <a:bodyPr/>
          <a:lstStyle/>
          <a:p>
            <a:pPr eaLnBrk="1" hangingPunct="1"/>
            <a:r>
              <a:rPr lang="de-AT" sz="2800" dirty="0" smtClean="0">
                <a:latin typeface="+mj-lt"/>
              </a:rPr>
              <a:t>René Braunstein</a:t>
            </a: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6042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AT" sz="3200" b="1" dirty="0" err="1" smtClean="0">
                <a:solidFill>
                  <a:schemeClr val="bg2"/>
                </a:solidFill>
                <a:latin typeface="Arial" charset="0"/>
              </a:rPr>
              <a:t>Conductive</a:t>
            </a:r>
            <a:r>
              <a:rPr lang="de-AT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AT" sz="3200" b="1" dirty="0" err="1" smtClean="0">
                <a:solidFill>
                  <a:schemeClr val="bg2"/>
                </a:solidFill>
                <a:latin typeface="Arial" charset="0"/>
              </a:rPr>
              <a:t>Interference</a:t>
            </a:r>
            <a:r>
              <a:rPr lang="de-AT" sz="3200" b="1" dirty="0" smtClean="0">
                <a:solidFill>
                  <a:schemeClr val="bg2"/>
                </a:solidFill>
                <a:latin typeface="Arial" charset="0"/>
              </a:rPr>
              <a:t> (1)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5" t="7500" r="2288" b="6673"/>
          <a:stretch/>
        </p:blipFill>
        <p:spPr bwMode="auto">
          <a:xfrm>
            <a:off x="1403648" y="3460147"/>
            <a:ext cx="6627975" cy="255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539750" y="2204864"/>
            <a:ext cx="8229600" cy="647774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+mj-lt"/>
              </a:rPr>
              <a:t>Pi – equivalent circuit of influenced pipeline segments</a:t>
            </a:r>
          </a:p>
        </p:txBody>
      </p:sp>
    </p:spTree>
    <p:extLst>
      <p:ext uri="{BB962C8B-B14F-4D97-AF65-F5344CB8AC3E}">
        <p14:creationId xmlns:p14="http://schemas.microsoft.com/office/powerpoint/2010/main" val="282938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 dirty="0">
                <a:latin typeface="Arial" charset="0"/>
              </a:rPr>
              <a:t>René </a:t>
            </a:r>
            <a:r>
              <a:rPr lang="fr-BE" sz="1600" dirty="0" err="1">
                <a:latin typeface="Arial" charset="0"/>
              </a:rPr>
              <a:t>Braunstein</a:t>
            </a:r>
            <a:r>
              <a:rPr lang="fr-BE" sz="1600" dirty="0">
                <a:latin typeface="Arial" charset="0"/>
              </a:rPr>
              <a:t>– AT – S2 PQ&amp;EMC – 0013</a:t>
            </a:r>
            <a:endParaRPr lang="fr-FR" sz="1600" dirty="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6042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AT" sz="3200" b="1" dirty="0" err="1" smtClean="0">
                <a:solidFill>
                  <a:schemeClr val="bg2"/>
                </a:solidFill>
                <a:latin typeface="Arial" charset="0"/>
              </a:rPr>
              <a:t>Conductive</a:t>
            </a:r>
            <a:r>
              <a:rPr lang="de-AT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AT" sz="3200" b="1" dirty="0" err="1" smtClean="0">
                <a:solidFill>
                  <a:schemeClr val="bg2"/>
                </a:solidFill>
                <a:latin typeface="Arial" charset="0"/>
              </a:rPr>
              <a:t>Interference</a:t>
            </a:r>
            <a:r>
              <a:rPr lang="de-AT" sz="3200" b="1" dirty="0" smtClean="0">
                <a:solidFill>
                  <a:schemeClr val="bg2"/>
                </a:solidFill>
                <a:latin typeface="Arial" charset="0"/>
              </a:rPr>
              <a:t> (2)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5000" r="8448" b="3086"/>
          <a:stretch/>
        </p:blipFill>
        <p:spPr bwMode="auto">
          <a:xfrm>
            <a:off x="554264" y="1803400"/>
            <a:ext cx="7967023" cy="42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689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dirty="0" smtClean="0"/>
              <a:t>Summary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251520" y="1916833"/>
            <a:ext cx="8892480" cy="345638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dirty="0" smtClean="0">
                <a:latin typeface="+mj-lt"/>
              </a:rPr>
              <a:t>Coating Holidays can bee seen as very high impedant earthing systems</a:t>
            </a:r>
          </a:p>
          <a:p>
            <a:pPr eaLnBrk="1" hangingPunct="1">
              <a:spcAft>
                <a:spcPts val="600"/>
              </a:spcAft>
            </a:pPr>
            <a:r>
              <a:rPr lang="en-GB" dirty="0">
                <a:latin typeface="+mj-lt"/>
              </a:rPr>
              <a:t>A.C. corrosion likelihood decreases with raising </a:t>
            </a:r>
            <a:r>
              <a:rPr lang="en-GB" dirty="0" err="1" smtClean="0">
                <a:latin typeface="+mj-lt"/>
              </a:rPr>
              <a:t>ρ</a:t>
            </a:r>
            <a:r>
              <a:rPr lang="en-GB" baseline="-25000" dirty="0" err="1" smtClean="0">
                <a:latin typeface="+mj-lt"/>
              </a:rPr>
              <a:t>E</a:t>
            </a:r>
            <a:endParaRPr lang="en-GB" baseline="-25000" dirty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GB" dirty="0" smtClean="0">
                <a:latin typeface="+mj-lt"/>
              </a:rPr>
              <a:t>The cumulated impact of inductive and conductive interference is relevant for A.C. corrosion</a:t>
            </a:r>
            <a:endParaRPr lang="en-GB" baseline="-25000" dirty="0" smtClean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GB" dirty="0" smtClean="0">
                <a:latin typeface="+mj-lt"/>
              </a:rPr>
              <a:t>The shown values can be seen as practicable </a:t>
            </a:r>
            <a:br>
              <a:rPr lang="en-GB" dirty="0" smtClean="0">
                <a:latin typeface="+mj-lt"/>
              </a:rPr>
            </a:br>
            <a:r>
              <a:rPr lang="en-GB" dirty="0" smtClean="0">
                <a:latin typeface="+mj-lt"/>
              </a:rPr>
              <a:t>reference values</a:t>
            </a:r>
          </a:p>
          <a:p>
            <a:pPr marL="0" indent="0" eaLnBrk="1" hangingPunct="1">
              <a:buNone/>
            </a:pPr>
            <a:endParaRPr lang="en-GB" dirty="0" smtClean="0">
              <a:latin typeface="+mj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 dirty="0">
                <a:latin typeface="Arial" charset="0"/>
              </a:rPr>
              <a:t>René </a:t>
            </a:r>
            <a:r>
              <a:rPr lang="fr-BE" sz="1600" dirty="0" err="1">
                <a:latin typeface="Arial" charset="0"/>
              </a:rPr>
              <a:t>Braunstein</a:t>
            </a:r>
            <a:r>
              <a:rPr lang="fr-BE" sz="1600" dirty="0">
                <a:latin typeface="Arial" charset="0"/>
              </a:rPr>
              <a:t>– AT – S2 PQ&amp;EMC – 0013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 dirty="0">
                <a:latin typeface="Arial" charset="0"/>
              </a:rPr>
              <a:t>René </a:t>
            </a:r>
            <a:r>
              <a:rPr lang="fr-BE" sz="1600" dirty="0" err="1">
                <a:latin typeface="Arial" charset="0"/>
              </a:rPr>
              <a:t>Braunstein</a:t>
            </a:r>
            <a:r>
              <a:rPr lang="fr-BE" sz="1600" dirty="0">
                <a:latin typeface="Arial" charset="0"/>
              </a:rPr>
              <a:t>– AT – S2 PQ&amp;EMC – 0013</a:t>
            </a:r>
            <a:endParaRPr lang="fr-FR" sz="1600" dirty="0">
              <a:latin typeface="Arial" charset="0"/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>
                <a:solidFill>
                  <a:schemeClr val="bg2"/>
                </a:solidFill>
                <a:latin typeface="Arial" charset="0"/>
              </a:rPr>
              <a:t>Introduction</a:t>
            </a:r>
            <a:endParaRPr lang="en-GB" sz="32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0375" y="1989138"/>
            <a:ext cx="8229600" cy="20161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+mj-lt"/>
              </a:rPr>
              <a:t>A.C. voltage interference</a:t>
            </a:r>
          </a:p>
          <a:p>
            <a:pPr lvl="1" eaLnBrk="1" hangingPunct="1">
              <a:defRPr/>
            </a:pPr>
            <a:r>
              <a:rPr lang="en-GB" dirty="0" smtClean="0">
                <a:latin typeface="+mj-lt"/>
              </a:rPr>
              <a:t>Capacitive Interference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chemeClr val="bg2"/>
                </a:solidFill>
                <a:latin typeface="+mj-lt"/>
              </a:rPr>
              <a:t>Inductive Interference</a:t>
            </a:r>
          </a:p>
          <a:p>
            <a:pPr lvl="1" eaLnBrk="1" hangingPunct="1">
              <a:defRPr/>
            </a:pPr>
            <a:r>
              <a:rPr lang="en-GB" dirty="0" smtClean="0">
                <a:solidFill>
                  <a:schemeClr val="bg2"/>
                </a:solidFill>
                <a:latin typeface="+mj-lt"/>
              </a:rPr>
              <a:t>Conductive Interference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4101" name="Bild 1" descr="I.51.6.0-3_rdax_800x1067.jp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3141663"/>
            <a:ext cx="33813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>
                <a:solidFill>
                  <a:schemeClr val="bg2"/>
                </a:solidFill>
                <a:latin typeface="Arial" charset="0"/>
              </a:rPr>
              <a:t>Coating Holidays?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+mj-lt"/>
              </a:rPr>
              <a:t>Small defects of isolating pipeline coating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5125" name="Picture 6" descr="C:\Users\braunstein\Desktop\Cired Präsentation\Bild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65438"/>
            <a:ext cx="6078537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220097" y="479499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Coating Holidays + Inductive and/or conductive Interference </a:t>
            </a:r>
            <a:r>
              <a:rPr lang="en-GB" dirty="0" smtClean="0">
                <a:latin typeface="+mj-lt"/>
                <a:sym typeface="Wingdings" pitchFamily="2" charset="2"/>
              </a:rPr>
              <a:t> </a:t>
            </a:r>
          </a:p>
          <a:p>
            <a:r>
              <a:rPr lang="en-GB" dirty="0" smtClean="0">
                <a:latin typeface="+mj-lt"/>
                <a:sym typeface="Wingdings" pitchFamily="2" charset="2"/>
              </a:rPr>
              <a:t>Material removal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 dirty="0">
                <a:latin typeface="Arial" charset="0"/>
              </a:rPr>
              <a:t>René </a:t>
            </a:r>
            <a:r>
              <a:rPr lang="fr-BE" sz="1600" dirty="0" err="1">
                <a:latin typeface="Arial" charset="0"/>
              </a:rPr>
              <a:t>Braunstein</a:t>
            </a:r>
            <a:r>
              <a:rPr lang="fr-BE" sz="1600" dirty="0">
                <a:latin typeface="Arial" charset="0"/>
              </a:rPr>
              <a:t>– AT – S2 PQ&amp;EMC – 0013</a:t>
            </a:r>
            <a:endParaRPr lang="fr-FR" sz="1600" dirty="0">
              <a:latin typeface="Arial" charset="0"/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A.C. corrosion likelihood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68314" y="1803400"/>
            <a:ext cx="8229600" cy="1007814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>
                <a:latin typeface="+mj-lt"/>
              </a:rPr>
              <a:t>CEN/TS 15280 - Comité Européen de Normalisation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48067" y="2780928"/>
            <a:ext cx="849617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/>
            <a:r>
              <a:rPr lang="en-GB" sz="1800" b="1" dirty="0" smtClean="0">
                <a:solidFill>
                  <a:schemeClr val="bg2"/>
                </a:solidFill>
              </a:rPr>
              <a:t>Normal operation – long-term influence</a:t>
            </a:r>
          </a:p>
          <a:p>
            <a:pPr algn="l"/>
            <a:r>
              <a:rPr lang="en-GB" sz="1600" dirty="0" smtClean="0">
                <a:latin typeface="+mj-lt"/>
              </a:rPr>
              <a:t>a.c. voltage should not  exceed: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                  RMS a.c. current density (J</a:t>
            </a:r>
            <a:r>
              <a:rPr lang="en-GB" sz="1600" baseline="-25000" dirty="0" smtClean="0">
                <a:latin typeface="+mj-lt"/>
              </a:rPr>
              <a:t> ~</a:t>
            </a:r>
            <a:r>
              <a:rPr lang="en-GB" sz="1600" dirty="0" smtClean="0">
                <a:latin typeface="+mj-lt"/>
              </a:rPr>
              <a:t>) :</a:t>
            </a:r>
            <a:r>
              <a:rPr lang="en-GB" sz="1600" baseline="-25000" dirty="0" smtClean="0">
                <a:latin typeface="+mj-lt"/>
              </a:rPr>
              <a:t> </a:t>
            </a:r>
          </a:p>
          <a:p>
            <a:pPr algn="l"/>
            <a:r>
              <a:rPr lang="en-GB" sz="1600" dirty="0" smtClean="0">
                <a:latin typeface="+mj-lt"/>
              </a:rPr>
              <a:t>10 V  </a:t>
            </a:r>
            <a:r>
              <a:rPr lang="en-GB" sz="1600" dirty="0" err="1" smtClean="0">
                <a:latin typeface="+mj-lt"/>
              </a:rPr>
              <a:t>für</a:t>
            </a:r>
            <a:r>
              <a:rPr lang="en-GB" sz="1600" dirty="0" smtClean="0">
                <a:latin typeface="+mj-lt"/>
              </a:rPr>
              <a:t> R</a:t>
            </a:r>
            <a:r>
              <a:rPr lang="en-GB" sz="1600" baseline="-25000" dirty="0" smtClean="0">
                <a:latin typeface="+mj-lt"/>
              </a:rPr>
              <a:t>E  </a:t>
            </a:r>
            <a:r>
              <a:rPr lang="en-GB" sz="1600" dirty="0" smtClean="0">
                <a:latin typeface="+mj-lt"/>
              </a:rPr>
              <a:t>&gt; 25 Ωm;	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                     J</a:t>
            </a:r>
            <a:r>
              <a:rPr lang="en-GB" sz="1600" baseline="-25000" dirty="0" smtClean="0">
                <a:latin typeface="+mj-lt"/>
              </a:rPr>
              <a:t> ~</a:t>
            </a:r>
            <a:r>
              <a:rPr lang="en-GB" sz="1600" dirty="0" smtClean="0">
                <a:latin typeface="+mj-lt"/>
              </a:rPr>
              <a:t> &lt; 30 A/m</a:t>
            </a:r>
            <a:r>
              <a:rPr lang="en-GB" sz="1600" baseline="30000" dirty="0" smtClean="0">
                <a:latin typeface="+mj-lt"/>
              </a:rPr>
              <a:t>2</a:t>
            </a:r>
            <a:r>
              <a:rPr lang="en-GB" sz="1600" dirty="0" smtClean="0">
                <a:latin typeface="+mj-lt"/>
              </a:rPr>
              <a:t>: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no/low likelihood</a:t>
            </a:r>
            <a:endParaRPr lang="en-GB" sz="1600" baseline="-25000" dirty="0" smtClean="0">
              <a:latin typeface="+mj-lt"/>
            </a:endParaRPr>
          </a:p>
          <a:p>
            <a:pPr algn="l"/>
            <a:r>
              <a:rPr lang="en-GB" sz="1600" dirty="0" smtClean="0">
                <a:latin typeface="+mj-lt"/>
              </a:rPr>
              <a:t>  4 V  </a:t>
            </a:r>
            <a:r>
              <a:rPr lang="en-GB" sz="1600" dirty="0" err="1" smtClean="0">
                <a:latin typeface="+mj-lt"/>
              </a:rPr>
              <a:t>für</a:t>
            </a:r>
            <a:r>
              <a:rPr lang="en-GB" sz="1600" dirty="0" smtClean="0">
                <a:latin typeface="+mj-lt"/>
              </a:rPr>
              <a:t> R</a:t>
            </a:r>
            <a:r>
              <a:rPr lang="en-GB" sz="1600" baseline="-25000" dirty="0" smtClean="0">
                <a:latin typeface="+mj-lt"/>
              </a:rPr>
              <a:t>E</a:t>
            </a:r>
            <a:r>
              <a:rPr lang="en-GB" sz="1600" dirty="0" smtClean="0">
                <a:latin typeface="+mj-lt"/>
              </a:rPr>
              <a:t> &lt; 25 Ω		                      J</a:t>
            </a:r>
            <a:r>
              <a:rPr lang="en-GB" sz="1600" baseline="-25000" dirty="0" smtClean="0">
                <a:latin typeface="+mj-lt"/>
              </a:rPr>
              <a:t> ~</a:t>
            </a:r>
            <a:r>
              <a:rPr lang="en-GB" sz="1600" dirty="0" smtClean="0">
                <a:latin typeface="+mj-lt"/>
              </a:rPr>
              <a:t>  30 A/m</a:t>
            </a:r>
            <a:r>
              <a:rPr lang="en-GB" sz="1600" baseline="30000" dirty="0" smtClean="0">
                <a:latin typeface="+mj-lt"/>
              </a:rPr>
              <a:t>2 - </a:t>
            </a:r>
            <a:r>
              <a:rPr lang="en-GB" sz="1600" dirty="0" smtClean="0">
                <a:latin typeface="+mj-lt"/>
              </a:rPr>
              <a:t>100 A/m</a:t>
            </a:r>
            <a:r>
              <a:rPr lang="en-GB" sz="1600" baseline="30000" dirty="0" smtClean="0">
                <a:latin typeface="+mj-lt"/>
              </a:rPr>
              <a:t>2 </a:t>
            </a:r>
            <a:r>
              <a:rPr lang="en-GB" sz="1600" dirty="0" smtClean="0">
                <a:latin typeface="+mj-lt"/>
              </a:rPr>
              <a:t>: medium likelihood</a:t>
            </a:r>
          </a:p>
          <a:p>
            <a:pPr algn="l"/>
            <a:r>
              <a:rPr lang="en-GB" sz="1600" dirty="0" smtClean="0">
                <a:latin typeface="+mj-lt"/>
              </a:rPr>
              <a:t>at any time		                      J</a:t>
            </a:r>
            <a:r>
              <a:rPr lang="en-GB" sz="1600" baseline="-25000" dirty="0" smtClean="0">
                <a:latin typeface="+mj-lt"/>
              </a:rPr>
              <a:t> ~</a:t>
            </a:r>
            <a:r>
              <a:rPr lang="en-GB" sz="1600" dirty="0" smtClean="0">
                <a:latin typeface="+mj-lt"/>
              </a:rPr>
              <a:t>  &gt; 100 A/m</a:t>
            </a:r>
            <a:r>
              <a:rPr lang="en-GB" sz="1600" baseline="30000" dirty="0" smtClean="0">
                <a:latin typeface="+mj-lt"/>
              </a:rPr>
              <a:t>2 </a:t>
            </a:r>
            <a:r>
              <a:rPr lang="en-GB" sz="1600" dirty="0" smtClean="0">
                <a:latin typeface="+mj-lt"/>
              </a:rPr>
              <a:t>: very high likelihood</a:t>
            </a:r>
            <a:endParaRPr lang="en-GB" sz="1600" dirty="0">
              <a:latin typeface="+mj-lt"/>
            </a:endParaRPr>
          </a:p>
        </p:txBody>
      </p:sp>
      <p:pic>
        <p:nvPicPr>
          <p:cNvPr id="10" name="Picture 4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87"/>
          <a:stretch/>
        </p:blipFill>
        <p:spPr bwMode="auto">
          <a:xfrm>
            <a:off x="6630194" y="4171048"/>
            <a:ext cx="2078038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34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>
                <a:solidFill>
                  <a:schemeClr val="bg2"/>
                </a:solidFill>
                <a:latin typeface="Arial" charset="0"/>
              </a:rPr>
              <a:t>Modelling Coating </a:t>
            </a: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Holidays (1)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49" y="2060848"/>
            <a:ext cx="5438774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084168" y="2060848"/>
            <a:ext cx="3528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+mj-lt"/>
              </a:rPr>
              <a:t>1 … R </a:t>
            </a:r>
            <a:r>
              <a:rPr lang="de-AT" dirty="0" err="1" smtClean="0">
                <a:latin typeface="+mj-lt"/>
              </a:rPr>
              <a:t>leakage</a:t>
            </a:r>
            <a:r>
              <a:rPr lang="de-AT" dirty="0" smtClean="0">
                <a:latin typeface="+mj-lt"/>
              </a:rPr>
              <a:t> in </a:t>
            </a:r>
            <a:r>
              <a:rPr lang="de-AT" dirty="0" err="1" smtClean="0">
                <a:latin typeface="+mj-lt"/>
              </a:rPr>
              <a:t>the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soil</a:t>
            </a:r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2 … R </a:t>
            </a:r>
            <a:r>
              <a:rPr lang="de-AT" dirty="0" err="1" smtClean="0">
                <a:latin typeface="+mj-lt"/>
              </a:rPr>
              <a:t>pore</a:t>
            </a:r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3 … R </a:t>
            </a:r>
            <a:r>
              <a:rPr lang="de-AT" dirty="0" err="1" smtClean="0">
                <a:latin typeface="+mj-lt"/>
              </a:rPr>
              <a:t>polarisation</a:t>
            </a:r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4 … </a:t>
            </a:r>
            <a:r>
              <a:rPr lang="de-AT" dirty="0" err="1" smtClean="0">
                <a:latin typeface="+mj-lt"/>
              </a:rPr>
              <a:t>Coating</a:t>
            </a:r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5 … Steel</a:t>
            </a:r>
          </a:p>
          <a:p>
            <a:r>
              <a:rPr lang="de-AT" dirty="0" smtClean="0">
                <a:latin typeface="+mj-lt"/>
              </a:rPr>
              <a:t>d … </a:t>
            </a:r>
            <a:r>
              <a:rPr lang="de-AT" dirty="0" err="1" smtClean="0">
                <a:latin typeface="+mj-lt"/>
              </a:rPr>
              <a:t>pore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diameter</a:t>
            </a:r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t …  </a:t>
            </a:r>
            <a:r>
              <a:rPr lang="de-AT" dirty="0" err="1" smtClean="0">
                <a:latin typeface="+mj-lt"/>
              </a:rPr>
              <a:t>depth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of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the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pore</a:t>
            </a:r>
            <a:endParaRPr lang="de-AT" dirty="0" smtClean="0">
              <a:latin typeface="+mj-lt"/>
            </a:endParaRP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   (</a:t>
            </a:r>
            <a:r>
              <a:rPr lang="de-AT" dirty="0" err="1" smtClean="0">
                <a:latin typeface="+mj-lt"/>
              </a:rPr>
              <a:t>coating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thickness</a:t>
            </a:r>
            <a:r>
              <a:rPr lang="de-AT" dirty="0" smtClean="0">
                <a:latin typeface="+mj-lt"/>
              </a:rPr>
              <a:t>)</a:t>
            </a:r>
            <a:endParaRPr lang="de-AT" dirty="0"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25140" y="4470673"/>
            <a:ext cx="559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Source: </a:t>
            </a:r>
            <a:r>
              <a:rPr lang="en-GB" sz="1000" dirty="0"/>
              <a:t>CEN/TS 15280: </a:t>
            </a:r>
            <a:r>
              <a:rPr lang="en-GB" sz="1000" i="1" dirty="0"/>
              <a:t>Evaluation of a.c. corrosion likelihood of buried pipelines- Application to cathodically protected pipelines. </a:t>
            </a:r>
            <a:r>
              <a:rPr lang="en-US" sz="1000" dirty="0"/>
              <a:t>CEN, March </a:t>
            </a:r>
            <a:r>
              <a:rPr lang="en-US" sz="1000" dirty="0" smtClean="0"/>
              <a:t>2006, modified.</a:t>
            </a:r>
            <a:endParaRPr lang="de-AT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>
                <a:solidFill>
                  <a:schemeClr val="bg2"/>
                </a:solidFill>
                <a:latin typeface="Arial" charset="0"/>
              </a:rPr>
              <a:t>Modelling Coating </a:t>
            </a: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Holidays (2)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49" y="2060848"/>
            <a:ext cx="5438774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364361" y="2348880"/>
            <a:ext cx="1296000" cy="1296144"/>
          </a:xfrm>
          <a:prstGeom prst="ellipse">
            <a:avLst/>
          </a:prstGeom>
          <a:noFill/>
          <a:ln w="412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 flipV="1">
            <a:off x="3660361" y="2348880"/>
            <a:ext cx="2783847" cy="6078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6541244" y="2060848"/>
            <a:ext cx="352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latin typeface="+mj-lt"/>
              </a:rPr>
              <a:t>Simplified as a circular</a:t>
            </a:r>
            <a:br>
              <a:rPr lang="en-GB" b="1" dirty="0" smtClean="0">
                <a:solidFill>
                  <a:schemeClr val="bg2"/>
                </a:solidFill>
                <a:latin typeface="+mj-lt"/>
              </a:rPr>
            </a:br>
            <a:r>
              <a:rPr lang="en-GB" b="1" dirty="0" smtClean="0">
                <a:solidFill>
                  <a:schemeClr val="bg2"/>
                </a:solidFill>
                <a:latin typeface="+mj-lt"/>
              </a:rPr>
              <a:t>plate earthing system</a:t>
            </a:r>
            <a:r>
              <a:rPr lang="de-AT" b="1" dirty="0" smtClean="0">
                <a:solidFill>
                  <a:schemeClr val="bg2"/>
                </a:solidFill>
                <a:latin typeface="+mj-lt"/>
              </a:rPr>
              <a:t> </a:t>
            </a:r>
            <a:endParaRPr lang="de-AT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5140" y="4470673"/>
            <a:ext cx="559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Source: </a:t>
            </a:r>
            <a:r>
              <a:rPr lang="en-GB" sz="1000" dirty="0"/>
              <a:t>CEN/TS 15280: </a:t>
            </a:r>
            <a:r>
              <a:rPr lang="en-GB" sz="1000" i="1" dirty="0"/>
              <a:t>Evaluation of a.c. corrosion likelihood of buried pipelines- Application to cathodically protected pipelines. </a:t>
            </a:r>
            <a:r>
              <a:rPr lang="en-US" sz="1000" dirty="0"/>
              <a:t>CEN, March </a:t>
            </a:r>
            <a:r>
              <a:rPr lang="en-US" sz="1000" dirty="0" smtClean="0"/>
              <a:t>2006, modified.</a:t>
            </a:r>
            <a:endParaRPr lang="de-AT" sz="100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432187"/>
              </p:ext>
            </p:extLst>
          </p:nvPr>
        </p:nvGraphicFramePr>
        <p:xfrm>
          <a:off x="6444208" y="2934214"/>
          <a:ext cx="2716990" cy="73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1523339" imgH="406224" progId="Equation.DSMT4">
                  <p:embed/>
                </p:oleObj>
              </mc:Choice>
              <mc:Fallback>
                <p:oleObj name="Equation" r:id="rId5" imgW="1523339" imgH="4062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934214"/>
                        <a:ext cx="2716990" cy="730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6398629" y="3716621"/>
            <a:ext cx="3528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ρ</a:t>
            </a:r>
            <a:r>
              <a:rPr lang="de-AT" baseline="-25000" dirty="0" smtClean="0">
                <a:latin typeface="+mj-lt"/>
              </a:rPr>
              <a:t>E</a:t>
            </a:r>
            <a:r>
              <a:rPr lang="de-AT" dirty="0" smtClean="0">
                <a:latin typeface="+mj-lt"/>
              </a:rPr>
              <a:t> … </a:t>
            </a:r>
            <a:r>
              <a:rPr lang="de-AT" dirty="0" err="1" smtClean="0">
                <a:latin typeface="+mj-lt"/>
              </a:rPr>
              <a:t>Specific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soil</a:t>
            </a:r>
            <a:r>
              <a:rPr lang="de-AT" dirty="0" smtClean="0">
                <a:latin typeface="+mj-lt"/>
              </a:rPr>
              <a:t> </a:t>
            </a:r>
            <a:br>
              <a:rPr lang="de-AT" dirty="0" smtClean="0">
                <a:latin typeface="+mj-lt"/>
              </a:rPr>
            </a:br>
            <a:r>
              <a:rPr lang="de-AT" dirty="0" smtClean="0">
                <a:latin typeface="+mj-lt"/>
              </a:rPr>
              <a:t>         </a:t>
            </a:r>
            <a:r>
              <a:rPr lang="de-AT" dirty="0" err="1" smtClean="0">
                <a:latin typeface="+mj-lt"/>
              </a:rPr>
              <a:t>resistivity</a:t>
            </a:r>
            <a:r>
              <a:rPr lang="de-AT" dirty="0" smtClean="0">
                <a:latin typeface="+mj-lt"/>
              </a:rPr>
              <a:t> in </a:t>
            </a:r>
            <a:r>
              <a:rPr lang="el-GR" dirty="0" smtClean="0">
                <a:latin typeface="+mj-lt"/>
              </a:rPr>
              <a:t>Ω</a:t>
            </a:r>
            <a:r>
              <a:rPr lang="de-AT" dirty="0" smtClean="0">
                <a:latin typeface="+mj-lt"/>
              </a:rPr>
              <a:t>m</a:t>
            </a:r>
          </a:p>
          <a:p>
            <a:r>
              <a:rPr lang="de-AT" dirty="0" smtClean="0">
                <a:latin typeface="+mj-lt"/>
              </a:rPr>
              <a:t>d …  </a:t>
            </a:r>
            <a:r>
              <a:rPr lang="de-AT" dirty="0" err="1" smtClean="0">
                <a:latin typeface="+mj-lt"/>
              </a:rPr>
              <a:t>Coating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holiday</a:t>
            </a:r>
            <a:r>
              <a:rPr lang="de-AT" dirty="0" smtClean="0">
                <a:latin typeface="+mj-lt"/>
              </a:rPr>
              <a:t> </a:t>
            </a:r>
            <a:br>
              <a:rPr lang="de-AT" dirty="0" smtClean="0">
                <a:latin typeface="+mj-lt"/>
              </a:rPr>
            </a:br>
            <a:r>
              <a:rPr lang="de-AT" dirty="0" smtClean="0">
                <a:latin typeface="+mj-lt"/>
              </a:rPr>
              <a:t>         </a:t>
            </a:r>
            <a:r>
              <a:rPr lang="de-AT" dirty="0" err="1" smtClean="0">
                <a:latin typeface="+mj-lt"/>
              </a:rPr>
              <a:t>diameter</a:t>
            </a:r>
            <a:r>
              <a:rPr lang="de-AT" dirty="0" smtClean="0">
                <a:latin typeface="+mj-lt"/>
              </a:rPr>
              <a:t/>
            </a:r>
            <a:br>
              <a:rPr lang="de-AT" dirty="0" smtClean="0">
                <a:latin typeface="+mj-lt"/>
              </a:rPr>
            </a:br>
            <a:r>
              <a:rPr lang="de-AT" dirty="0" smtClean="0">
                <a:latin typeface="+mj-lt"/>
              </a:rPr>
              <a:t>H … </a:t>
            </a:r>
            <a:r>
              <a:rPr lang="de-AT" dirty="0" err="1" smtClean="0">
                <a:latin typeface="+mj-lt"/>
              </a:rPr>
              <a:t>Distance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between</a:t>
            </a:r>
            <a:r>
              <a:rPr lang="de-AT" dirty="0" smtClean="0">
                <a:latin typeface="+mj-lt"/>
              </a:rPr>
              <a:t> </a:t>
            </a:r>
            <a:br>
              <a:rPr lang="de-AT" dirty="0" smtClean="0">
                <a:latin typeface="+mj-lt"/>
              </a:rPr>
            </a:br>
            <a:r>
              <a:rPr lang="de-AT" dirty="0" smtClean="0">
                <a:latin typeface="+mj-lt"/>
              </a:rPr>
              <a:t>        </a:t>
            </a:r>
            <a:r>
              <a:rPr lang="de-AT" dirty="0" err="1" smtClean="0">
                <a:latin typeface="+mj-lt"/>
              </a:rPr>
              <a:t>earth‘s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surface</a:t>
            </a:r>
            <a:r>
              <a:rPr lang="de-AT" dirty="0" smtClean="0">
                <a:latin typeface="+mj-lt"/>
              </a:rPr>
              <a:t> </a:t>
            </a:r>
            <a:br>
              <a:rPr lang="de-AT" dirty="0" smtClean="0">
                <a:latin typeface="+mj-lt"/>
              </a:rPr>
            </a:br>
            <a:r>
              <a:rPr lang="de-AT" dirty="0" smtClean="0">
                <a:latin typeface="+mj-lt"/>
              </a:rPr>
              <a:t>        </a:t>
            </a:r>
            <a:r>
              <a:rPr lang="de-AT" dirty="0" err="1" smtClean="0">
                <a:latin typeface="+mj-lt"/>
              </a:rPr>
              <a:t>and</a:t>
            </a:r>
            <a:r>
              <a:rPr lang="de-AT" dirty="0" smtClean="0">
                <a:latin typeface="+mj-lt"/>
              </a:rPr>
              <a:t> </a:t>
            </a:r>
            <a:r>
              <a:rPr lang="de-AT" dirty="0" err="1" smtClean="0">
                <a:latin typeface="+mj-lt"/>
              </a:rPr>
              <a:t>Coating</a:t>
            </a:r>
            <a:r>
              <a:rPr lang="de-AT" dirty="0" smtClean="0">
                <a:latin typeface="+mj-lt"/>
              </a:rPr>
              <a:t> Holiday</a:t>
            </a:r>
          </a:p>
        </p:txBody>
      </p:sp>
    </p:spTree>
    <p:extLst>
      <p:ext uri="{BB962C8B-B14F-4D97-AF65-F5344CB8AC3E}">
        <p14:creationId xmlns:p14="http://schemas.microsoft.com/office/powerpoint/2010/main" val="328187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6042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Dependency on specific soil resistivity </a:t>
            </a:r>
            <a:r>
              <a:rPr lang="el-GR" sz="3200" b="1" dirty="0" smtClean="0">
                <a:solidFill>
                  <a:schemeClr val="bg2"/>
                </a:solidFill>
                <a:latin typeface="Arial" charset="0"/>
              </a:rPr>
              <a:t>ρ</a:t>
            </a:r>
            <a:r>
              <a:rPr lang="de-AT" sz="3200" b="1" baseline="-25000" dirty="0" smtClean="0">
                <a:solidFill>
                  <a:schemeClr val="bg2"/>
                </a:solidFill>
                <a:latin typeface="Arial" charset="0"/>
              </a:rPr>
              <a:t>E</a:t>
            </a: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3" t="4015" r="8356" b="3243"/>
          <a:stretch/>
        </p:blipFill>
        <p:spPr bwMode="auto">
          <a:xfrm>
            <a:off x="386523" y="1803399"/>
            <a:ext cx="8441049" cy="45029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696537" y="2575072"/>
            <a:ext cx="1028809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1 mm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  <p:sp>
        <p:nvSpPr>
          <p:cNvPr id="9" name="Textfeld 2"/>
          <p:cNvSpPr txBox="1">
            <a:spLocks noChangeArrowheads="1"/>
          </p:cNvSpPr>
          <p:nvPr/>
        </p:nvSpPr>
        <p:spPr bwMode="auto">
          <a:xfrm>
            <a:off x="3575056" y="5085184"/>
            <a:ext cx="987413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5 cm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785505" y="2799043"/>
            <a:ext cx="930511" cy="341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725856" y="4923279"/>
            <a:ext cx="812786" cy="341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5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6042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smtClean="0">
                <a:solidFill>
                  <a:schemeClr val="bg2"/>
                </a:solidFill>
                <a:latin typeface="Arial" charset="0"/>
              </a:rPr>
              <a:t>Currents over Coating Holidays</a:t>
            </a:r>
            <a:endParaRPr lang="en-GB" sz="32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" t="4390" r="8994" b="2332"/>
          <a:stretch/>
        </p:blipFill>
        <p:spPr bwMode="auto">
          <a:xfrm>
            <a:off x="468313" y="1751515"/>
            <a:ext cx="8446387" cy="45290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1140886" y="3151012"/>
            <a:ext cx="1034175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1 mm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1140886" y="2168859"/>
            <a:ext cx="1034176" cy="187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1238415" y="2980050"/>
            <a:ext cx="517088" cy="1709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2"/>
          <p:cNvSpPr txBox="1">
            <a:spLocks noChangeArrowheads="1"/>
          </p:cNvSpPr>
          <p:nvPr/>
        </p:nvSpPr>
        <p:spPr bwMode="auto">
          <a:xfrm>
            <a:off x="2175062" y="2082524"/>
            <a:ext cx="1028785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5 cm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03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spect="1"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latin typeface="Arial" charset="0"/>
              </a:rPr>
              <a:t>René Braunstein– AT – S2 PQ&amp;EMC – 0013</a:t>
            </a:r>
            <a:endParaRPr lang="fr-FR" sz="160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6042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</a:rPr>
              <a:t>Current Densities at Coating Holidays</a:t>
            </a:r>
            <a:endParaRPr lang="en-GB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4953" r="9047" b="2216"/>
          <a:stretch/>
        </p:blipFill>
        <p:spPr bwMode="auto">
          <a:xfrm>
            <a:off x="437457" y="1751411"/>
            <a:ext cx="8440948" cy="4507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1835721" y="2074461"/>
            <a:ext cx="1296963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1 mm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1145446" y="2852936"/>
            <a:ext cx="216024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1187624" y="2207638"/>
            <a:ext cx="648072" cy="936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2"/>
          <p:cNvSpPr txBox="1">
            <a:spLocks noChangeArrowheads="1"/>
          </p:cNvSpPr>
          <p:nvPr/>
        </p:nvSpPr>
        <p:spPr bwMode="auto">
          <a:xfrm>
            <a:off x="1133905" y="3140968"/>
            <a:ext cx="917815" cy="3600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AT" sz="1600" dirty="0">
                <a:effectLst/>
                <a:latin typeface="+mj-lt"/>
                <a:ea typeface="Times New Roman"/>
              </a:rPr>
              <a:t>d= </a:t>
            </a:r>
            <a:r>
              <a:rPr lang="de-AT" sz="1600" dirty="0" smtClean="0">
                <a:effectLst/>
                <a:latin typeface="+mj-lt"/>
                <a:ea typeface="Times New Roman"/>
              </a:rPr>
              <a:t>5 cm</a:t>
            </a:r>
            <a:endParaRPr lang="de-AT" sz="1600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889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Macintosh PowerPoint</Application>
  <PresentationFormat>Bildschirmpräsentation (4:3)</PresentationFormat>
  <Paragraphs>71</Paragraphs>
  <Slides>12</Slides>
  <Notes>10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CIRED2011</vt:lpstr>
      <vt:lpstr>Equation</vt:lpstr>
      <vt:lpstr>Impacts of Inductive and Conductive Interference due to High-Voltage Lines on Coating Holidays of Isolated Metallic Pipelines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Summary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34</cp:revision>
  <dcterms:created xsi:type="dcterms:W3CDTF">2010-04-09T10:19:13Z</dcterms:created>
  <dcterms:modified xsi:type="dcterms:W3CDTF">2011-07-14T17:17:58Z</dcterms:modified>
</cp:coreProperties>
</file>