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2"/>
  </p:notesMasterIdLst>
  <p:sldIdLst>
    <p:sldId id="257" r:id="rId2"/>
    <p:sldId id="256" r:id="rId3"/>
    <p:sldId id="277" r:id="rId4"/>
    <p:sldId id="276" r:id="rId5"/>
    <p:sldId id="258" r:id="rId6"/>
    <p:sldId id="262" r:id="rId7"/>
    <p:sldId id="263" r:id="rId8"/>
    <p:sldId id="264" r:id="rId9"/>
    <p:sldId id="270" r:id="rId10"/>
    <p:sldId id="259" r:id="rId11"/>
    <p:sldId id="260" r:id="rId12"/>
    <p:sldId id="261" r:id="rId13"/>
    <p:sldId id="266" r:id="rId14"/>
    <p:sldId id="267" r:id="rId15"/>
    <p:sldId id="268" r:id="rId16"/>
    <p:sldId id="269" r:id="rId17"/>
    <p:sldId id="274" r:id="rId18"/>
    <p:sldId id="271" r:id="rId19"/>
    <p:sldId id="272" r:id="rId20"/>
    <p:sldId id="273"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36" d="100"/>
          <a:sy n="36" d="100"/>
        </p:scale>
        <p:origin x="-3544" y="-1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280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550142-65D0-4D7D-9E55-ACAAC3D2C9CD}" type="slidenum">
              <a:rPr lang="fr-FR"/>
              <a:pPr>
                <a:defRPr/>
              </a:pPr>
              <a:t>‹Nr.›</a:t>
            </a:fld>
            <a:endParaRPr lang="fr-FR"/>
          </a:p>
        </p:txBody>
      </p:sp>
    </p:spTree>
    <p:extLst>
      <p:ext uri="{BB962C8B-B14F-4D97-AF65-F5344CB8AC3E}">
        <p14:creationId xmlns:p14="http://schemas.microsoft.com/office/powerpoint/2010/main" val="2547752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EF8D4F80-35E9-4620-8DD3-C53658F371F7}" type="slidenum">
              <a:rPr lang="fr-FR" smtClean="0"/>
              <a:pPr/>
              <a:t>1</a:t>
            </a:fld>
            <a:endParaRPr lang="fr-FR" smtClean="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89439853-DF2C-4F48-BBCF-4C1D3D388E03}" type="slidenum">
              <a:rPr lang="fr-FR" smtClean="0"/>
              <a:pPr/>
              <a:t>11</a:t>
            </a:fld>
            <a:endParaRPr lang="fr-FR"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172404D0-0694-4BE6-87A5-6B2F5DB02AFA}" type="slidenum">
              <a:rPr lang="fr-FR" smtClean="0"/>
              <a:pPr/>
              <a:t>12</a:t>
            </a:fld>
            <a:endParaRPr lang="fr-FR"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189D0F2-509F-4C1C-8DBA-D29544DB4F4E}" type="slidenum">
              <a:rPr lang="fr-FR" smtClean="0"/>
              <a:pPr/>
              <a:t>2</a:t>
            </a:fld>
            <a:endParaRPr lang="fr-FR"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49D673A-30E2-488E-A243-7A2BCF72449A}" type="slidenum">
              <a:rPr lang="fr-FR" smtClean="0"/>
              <a:pPr/>
              <a:t>3</a:t>
            </a:fld>
            <a:endParaRPr lang="fr-FR"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87D6AB2-BA2F-4496-A0A7-90AA6C601B57}" type="slidenum">
              <a:rPr lang="fr-FR" smtClean="0"/>
              <a:pPr/>
              <a:t>4</a:t>
            </a:fld>
            <a:endParaRPr lang="fr-FR"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A725FE38-3792-4961-BFB1-3C07D2BABFB6}" type="slidenum">
              <a:rPr lang="fr-FR" smtClean="0"/>
              <a:pPr/>
              <a:t>5</a:t>
            </a:fld>
            <a:endParaRPr lang="fr-FR"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3244C9D-D998-4CDD-9079-BA7B1CED60AB}" type="slidenum">
              <a:rPr lang="fr-FR" smtClean="0"/>
              <a:pPr/>
              <a:t>6</a:t>
            </a:fld>
            <a:endParaRPr lang="fr-FR"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65E4E4D-15AC-4749-8A4B-4E7F70E37267}" type="slidenum">
              <a:rPr lang="fr-FR" smtClean="0"/>
              <a:pPr/>
              <a:t>7</a:t>
            </a:fld>
            <a:endParaRPr lang="fr-FR"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FE7D144-CC5C-4742-A6B0-42A0B0107627}" type="slidenum">
              <a:rPr lang="fr-FR" smtClean="0"/>
              <a:pPr/>
              <a:t>8</a:t>
            </a:fld>
            <a:endParaRPr lang="fr-FR"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249DF2A-EA24-4959-9D6F-A19DBC03D2F9}" type="slidenum">
              <a:rPr lang="fr-FR" smtClean="0"/>
              <a:pPr/>
              <a:t>10</a:t>
            </a:fld>
            <a:endParaRPr lang="fr-FR"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41E48A2E-CB2E-4A16-B7FA-DD356C220F29}"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18288" y="1200150"/>
            <a:ext cx="2068512" cy="49307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12750" y="1200150"/>
            <a:ext cx="6053138" cy="49307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F836A6C0-4F77-4267-B178-72A7724C60E9}"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72455D2F-2EAA-4E8A-B1D2-12C06ED22530}"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1C8A5CD9-CD96-4A66-9CB5-142B8F1C1338}" type="slidenum">
              <a:rPr lang="fr-FR"/>
              <a:pPr>
                <a:defRP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3"/>
          <p:cNvSpPr>
            <a:spLocks noGrp="1" noChangeArrowheads="1"/>
          </p:cNvSpPr>
          <p:nvPr>
            <p:ph type="dt" sz="half" idx="10"/>
          </p:nvPr>
        </p:nvSpPr>
        <p:spPr>
          <a:ln/>
        </p:spPr>
        <p:txBody>
          <a:bodyPr/>
          <a:lstStyle>
            <a:lvl1pPr>
              <a:defRPr/>
            </a:lvl1pPr>
          </a:lstStyle>
          <a:p>
            <a:pPr>
              <a:defRPr/>
            </a:pPr>
            <a:endParaRPr lang="fr-FR"/>
          </a:p>
        </p:txBody>
      </p:sp>
      <p:sp>
        <p:nvSpPr>
          <p:cNvPr id="8"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9" name="Rectangle 5"/>
          <p:cNvSpPr>
            <a:spLocks noGrp="1" noChangeArrowheads="1"/>
          </p:cNvSpPr>
          <p:nvPr>
            <p:ph type="sldNum" sz="quarter" idx="12"/>
          </p:nvPr>
        </p:nvSpPr>
        <p:spPr>
          <a:ln/>
        </p:spPr>
        <p:txBody>
          <a:bodyPr/>
          <a:lstStyle>
            <a:lvl1pPr>
              <a:defRPr/>
            </a:lvl1pPr>
          </a:lstStyle>
          <a:p>
            <a:pPr>
              <a:defRPr/>
            </a:pPr>
            <a:fld id="{A2992E9B-A070-4DB3-88C2-34C4E7ECEEC8}"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3"/>
          <p:cNvSpPr>
            <a:spLocks noGrp="1" noChangeArrowheads="1"/>
          </p:cNvSpPr>
          <p:nvPr>
            <p:ph type="dt" sz="half" idx="10"/>
          </p:nvPr>
        </p:nvSpPr>
        <p:spPr>
          <a:ln/>
        </p:spPr>
        <p:txBody>
          <a:bodyPr/>
          <a:lstStyle>
            <a:lvl1pPr>
              <a:defRPr/>
            </a:lvl1pPr>
          </a:lstStyle>
          <a:p>
            <a:pPr>
              <a:defRPr/>
            </a:pPr>
            <a:endParaRPr lang="fr-FR"/>
          </a:p>
        </p:txBody>
      </p:sp>
      <p:sp>
        <p:nvSpPr>
          <p:cNvPr id="4"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5" name="Rectangle 5"/>
          <p:cNvSpPr>
            <a:spLocks noGrp="1" noChangeArrowheads="1"/>
          </p:cNvSpPr>
          <p:nvPr>
            <p:ph type="sldNum" sz="quarter" idx="12"/>
          </p:nvPr>
        </p:nvSpPr>
        <p:spPr>
          <a:ln/>
        </p:spPr>
        <p:txBody>
          <a:bodyPr/>
          <a:lstStyle>
            <a:lvl1pPr>
              <a:defRPr/>
            </a:lvl1pPr>
          </a:lstStyle>
          <a:p>
            <a:pPr>
              <a:defRPr/>
            </a:pPr>
            <a:fld id="{ECF5C0B6-D78E-4A6D-9340-B92D8E73CEAD}"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fr-FR"/>
          </a:p>
        </p:txBody>
      </p:sp>
      <p:sp>
        <p:nvSpPr>
          <p:cNvPr id="3"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4" name="Rectangle 5"/>
          <p:cNvSpPr>
            <a:spLocks noGrp="1" noChangeArrowheads="1"/>
          </p:cNvSpPr>
          <p:nvPr>
            <p:ph type="sldNum" sz="quarter" idx="12"/>
          </p:nvPr>
        </p:nvSpPr>
        <p:spPr>
          <a:ln/>
        </p:spPr>
        <p:txBody>
          <a:bodyPr/>
          <a:lstStyle>
            <a:lvl1pPr>
              <a:defRPr/>
            </a:lvl1pPr>
          </a:lstStyle>
          <a:p>
            <a:pPr>
              <a:defRPr/>
            </a:pPr>
            <a:fld id="{9FA9B44E-CD9A-408C-95D6-5D885B31DF1A}"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960BB810-3D09-4C92-A4DA-77946A115BE0}"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2CA4616B-1F2B-4521-9097-1449AE82C05E}"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64C69EFC-1CC3-4B53-A51B-B9F5953E0131}"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fr-FR"/>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442B641E-BE0D-41F7-A734-D72FF7B462CD}" type="slidenum">
              <a:rPr lang="fr-FR"/>
              <a:pPr>
                <a:defRPr/>
              </a:pPr>
              <a:t>‹Nr.›</a:t>
            </a:fld>
            <a:endParaRPr lang="fr-FR"/>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sv-SE"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sv-SE"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sv-SE" sz="2400">
              <a:latin typeface="Times New Roman" pitchFamily="18" charset="0"/>
            </a:endParaRPr>
          </a:p>
        </p:txBody>
      </p:sp>
      <p:pic>
        <p:nvPicPr>
          <p:cNvPr id="1033" name="Picture 9" descr="CIRED_2011_logo_sans_date"/>
          <p:cNvPicPr>
            <a:picLocks noChangeAspect="1" noChangeArrowheads="1"/>
          </p:cNvPicPr>
          <p:nvPr/>
        </p:nvPicPr>
        <p:blipFill>
          <a:blip r:embed="rId12" cstate="print"/>
          <a:srcRect/>
          <a:stretch>
            <a:fillRect/>
          </a:stretch>
        </p:blipFill>
        <p:spPr bwMode="auto">
          <a:xfrm>
            <a:off x="566738" y="327025"/>
            <a:ext cx="1312862" cy="719138"/>
          </a:xfrm>
          <a:prstGeom prst="rect">
            <a:avLst/>
          </a:prstGeom>
          <a:noFill/>
          <a:ln w="9525">
            <a:noFill/>
            <a:miter lim="800000"/>
            <a:headEnd/>
            <a:tailEnd/>
          </a:ln>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sv-SE"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pPr>
              <a:defRPr/>
            </a:pPr>
            <a:r>
              <a:rPr lang="fr-FR" sz="2400">
                <a:solidFill>
                  <a:srgbClr val="0E318D"/>
                </a:solidFill>
              </a:rPr>
              <a:t>Frankfurt (Germany), 6-9 June 2011</a:t>
            </a:r>
          </a:p>
        </p:txBody>
      </p:sp>
      <p:sp>
        <p:nvSpPr>
          <p:cNvPr id="1038"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318D"/>
          </a:solidFill>
          <a:latin typeface="+mj-lt"/>
          <a:ea typeface="+mj-ea"/>
          <a:cs typeface="+mj-cs"/>
        </a:defRPr>
      </a:lvl1pPr>
      <a:lvl2pPr algn="l" rtl="0" eaLnBrk="0" fontAlgn="base" hangingPunct="0">
        <a:spcBef>
          <a:spcPct val="0"/>
        </a:spcBef>
        <a:spcAft>
          <a:spcPct val="0"/>
        </a:spcAft>
        <a:defRPr sz="3200" b="1">
          <a:solidFill>
            <a:srgbClr val="0E318D"/>
          </a:solidFill>
          <a:latin typeface="Arial" charset="0"/>
          <a:cs typeface="Arial" charset="0"/>
        </a:defRPr>
      </a:lvl2pPr>
      <a:lvl3pPr algn="l" rtl="0" eaLnBrk="0" fontAlgn="base" hangingPunct="0">
        <a:spcBef>
          <a:spcPct val="0"/>
        </a:spcBef>
        <a:spcAft>
          <a:spcPct val="0"/>
        </a:spcAft>
        <a:defRPr sz="3200" b="1">
          <a:solidFill>
            <a:srgbClr val="0E318D"/>
          </a:solidFill>
          <a:latin typeface="Arial" charset="0"/>
          <a:cs typeface="Arial" charset="0"/>
        </a:defRPr>
      </a:lvl3pPr>
      <a:lvl4pPr algn="l" rtl="0" eaLnBrk="0" fontAlgn="base" hangingPunct="0">
        <a:spcBef>
          <a:spcPct val="0"/>
        </a:spcBef>
        <a:spcAft>
          <a:spcPct val="0"/>
        </a:spcAft>
        <a:defRPr sz="3200" b="1">
          <a:solidFill>
            <a:srgbClr val="0E318D"/>
          </a:solidFill>
          <a:latin typeface="Arial" charset="0"/>
          <a:cs typeface="Arial" charset="0"/>
        </a:defRPr>
      </a:lvl4pPr>
      <a:lvl5pPr algn="l" rtl="0" eaLnBrk="0" fontAlgn="base" hangingPunct="0">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5.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wmf"/><Relationship Id="rId3"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13314" name="Text Box 8"/>
          <p:cNvSpPr txBox="1">
            <a:spLocks noChangeArrowheads="1"/>
          </p:cNvSpPr>
          <p:nvPr/>
        </p:nvSpPr>
        <p:spPr bwMode="auto">
          <a:xfrm>
            <a:off x="539750" y="1268413"/>
            <a:ext cx="8208963" cy="1865312"/>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Dynamic var compensation of mine hoists for improvement of power quality and increase of productivity at LKAB Sweden</a:t>
            </a:r>
            <a:endParaRPr lang="fr-FR" sz="3200">
              <a:solidFill>
                <a:schemeClr val="bg2"/>
              </a:solidFill>
              <a:latin typeface="Arial" charset="0"/>
            </a:endParaRPr>
          </a:p>
        </p:txBody>
      </p:sp>
      <p:graphicFrame>
        <p:nvGraphicFramePr>
          <p:cNvPr id="16454" name="Group 1094"/>
          <p:cNvGraphicFramePr>
            <a:graphicFrameLocks noGrp="1"/>
          </p:cNvGraphicFramePr>
          <p:nvPr/>
        </p:nvGraphicFramePr>
        <p:xfrm>
          <a:off x="533400" y="4114800"/>
          <a:ext cx="8229600" cy="1524000"/>
        </p:xfrm>
        <a:graphic>
          <a:graphicData uri="http://schemas.openxmlformats.org/drawingml/2006/table">
            <a:tbl>
              <a:tblPr/>
              <a:tblGrid>
                <a:gridCol w="2743200"/>
                <a:gridCol w="2743200"/>
                <a:gridCol w="2743200"/>
              </a:tblGrid>
              <a:tr h="533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sz="1800" b="0" i="0" u="none" strike="noStrike" cap="none" normalizeH="0" baseline="0" smtClean="0">
                          <a:ln>
                            <a:noFill/>
                          </a:ln>
                          <a:solidFill>
                            <a:schemeClr val="tx1"/>
                          </a:solidFill>
                          <a:effectLst/>
                          <a:latin typeface="Arial" charset="0"/>
                          <a:cs typeface="Arial" charset="0"/>
                        </a:rPr>
                        <a:t>Lennart Mukka</a:t>
                      </a:r>
                      <a:endParaRPr kumimoji="0" lang="sv-S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Natan Gothelf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Christian Payerl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sz="1800" b="0" i="0" u="none" strike="noStrike" cap="none" normalizeH="0" baseline="0" smtClean="0">
                          <a:ln>
                            <a:noFill/>
                          </a:ln>
                          <a:solidFill>
                            <a:schemeClr val="tx1"/>
                          </a:solidFill>
                          <a:effectLst/>
                          <a:latin typeface="Arial" charset="0"/>
                          <a:cs typeface="Arial" charset="0"/>
                        </a:rPr>
                        <a:t> LKAB</a:t>
                      </a:r>
                      <a:br>
                        <a:rPr kumimoji="0" lang="fr-BE" sz="1800" b="0" i="0" u="none" strike="noStrike" cap="none" normalizeH="0" baseline="0" smtClean="0">
                          <a:ln>
                            <a:noFill/>
                          </a:ln>
                          <a:solidFill>
                            <a:schemeClr val="tx1"/>
                          </a:solidFill>
                          <a:effectLst/>
                          <a:latin typeface="Arial" charset="0"/>
                          <a:cs typeface="Arial" charset="0"/>
                        </a:rPr>
                      </a:br>
                      <a:r>
                        <a:rPr kumimoji="0" lang="fr-BE" sz="1800" b="0" i="0" u="none" strike="noStrike" cap="none" normalizeH="0" baseline="0" smtClean="0">
                          <a:ln>
                            <a:noFill/>
                          </a:ln>
                          <a:solidFill>
                            <a:schemeClr val="tx1"/>
                          </a:solidFill>
                          <a:effectLst/>
                          <a:latin typeface="Arial" charset="0"/>
                          <a:cs typeface="Arial" charset="0"/>
                        </a:rPr>
                        <a:t> Sweden</a:t>
                      </a:r>
                      <a:endParaRPr kumimoji="0" lang="sv-S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Harmonizer PQC</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Sweden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ABB</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sv-SE" sz="1800" b="0" i="0" u="none" strike="noStrike" cap="none" normalizeH="0" baseline="0" smtClean="0">
                          <a:ln>
                            <a:noFill/>
                          </a:ln>
                          <a:solidFill>
                            <a:schemeClr val="tx1"/>
                          </a:solidFill>
                          <a:effectLst/>
                          <a:latin typeface="Verdana" pitchFamily="34" charset="0"/>
                          <a:cs typeface="Arial" charset="0"/>
                        </a:rPr>
                        <a:t>Sweden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3327" name="Text Box 1095"/>
          <p:cNvSpPr txBox="1">
            <a:spLocks noChangeArrowheads="1"/>
          </p:cNvSpPr>
          <p:nvPr/>
        </p:nvSpPr>
        <p:spPr bwMode="auto">
          <a:xfrm>
            <a:off x="3810000" y="3429000"/>
            <a:ext cx="1176338" cy="366713"/>
          </a:xfrm>
          <a:prstGeom prst="rect">
            <a:avLst/>
          </a:prstGeom>
          <a:noFill/>
          <a:ln w="9525">
            <a:noFill/>
            <a:miter lim="800000"/>
            <a:headEnd/>
            <a:tailEnd/>
          </a:ln>
        </p:spPr>
        <p:txBody>
          <a:bodyPr wrap="none">
            <a:spAutoFit/>
          </a:bodyPr>
          <a:lstStyle/>
          <a:p>
            <a:r>
              <a:rPr lang="sv-SE"/>
              <a:t>Authors: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body" idx="1"/>
          </p:nvPr>
        </p:nvSpPr>
        <p:spPr>
          <a:xfrm>
            <a:off x="457200" y="1989138"/>
            <a:ext cx="8229600" cy="4248150"/>
          </a:xfrm>
        </p:spPr>
        <p:txBody>
          <a:bodyPr/>
          <a:lstStyle/>
          <a:p>
            <a:pPr eaLnBrk="1" hangingPunct="1"/>
            <a:endParaRPr lang="fr-BE" dirty="0" smtClean="0">
              <a:latin typeface="Arial" charset="0"/>
            </a:endParaRPr>
          </a:p>
          <a:p>
            <a:pPr eaLnBrk="1" hangingPunct="1"/>
            <a:r>
              <a:rPr lang="fr-BE" dirty="0" err="1" smtClean="0">
                <a:latin typeface="Arial" charset="0"/>
              </a:rPr>
              <a:t>Increase</a:t>
            </a:r>
            <a:r>
              <a:rPr lang="fr-BE" dirty="0" smtClean="0">
                <a:latin typeface="Arial" charset="0"/>
              </a:rPr>
              <a:t> of production </a:t>
            </a:r>
            <a:r>
              <a:rPr lang="fr-BE" dirty="0" err="1" smtClean="0">
                <a:latin typeface="Arial" charset="0"/>
              </a:rPr>
              <a:t>capacity</a:t>
            </a:r>
            <a:r>
              <a:rPr lang="fr-BE" dirty="0" smtClean="0">
                <a:latin typeface="Arial" charset="0"/>
              </a:rPr>
              <a:t> by </a:t>
            </a:r>
            <a:r>
              <a:rPr lang="fr-BE" dirty="0" err="1" smtClean="0">
                <a:latin typeface="Arial" charset="0"/>
              </a:rPr>
              <a:t>enabling</a:t>
            </a:r>
            <a:r>
              <a:rPr lang="fr-BE" dirty="0" smtClean="0">
                <a:latin typeface="Arial" charset="0"/>
              </a:rPr>
              <a:t> </a:t>
            </a:r>
            <a:r>
              <a:rPr lang="fr-BE" dirty="0" err="1" smtClean="0">
                <a:latin typeface="Arial" charset="0"/>
              </a:rPr>
              <a:t>simultanous</a:t>
            </a:r>
            <a:r>
              <a:rPr lang="fr-BE" dirty="0" smtClean="0">
                <a:latin typeface="Arial" charset="0"/>
              </a:rPr>
              <a:t> </a:t>
            </a:r>
            <a:r>
              <a:rPr lang="fr-BE" dirty="0" err="1" smtClean="0">
                <a:latin typeface="Arial" charset="0"/>
              </a:rPr>
              <a:t>start</a:t>
            </a:r>
            <a:r>
              <a:rPr lang="fr-BE" dirty="0" smtClean="0">
                <a:latin typeface="Arial" charset="0"/>
              </a:rPr>
              <a:t> of 4 </a:t>
            </a:r>
            <a:r>
              <a:rPr lang="fr-BE" dirty="0" err="1" smtClean="0">
                <a:latin typeface="Arial" charset="0"/>
              </a:rPr>
              <a:t>motors</a:t>
            </a:r>
            <a:endParaRPr lang="fr-BE" dirty="0" smtClean="0">
              <a:latin typeface="Arial" charset="0"/>
            </a:endParaRPr>
          </a:p>
          <a:p>
            <a:pPr eaLnBrk="1" hangingPunct="1"/>
            <a:r>
              <a:rPr lang="fr-BE" dirty="0" err="1" smtClean="0">
                <a:latin typeface="Arial" charset="0"/>
              </a:rPr>
              <a:t>Reduction</a:t>
            </a:r>
            <a:r>
              <a:rPr lang="fr-BE" dirty="0" smtClean="0">
                <a:latin typeface="Arial" charset="0"/>
              </a:rPr>
              <a:t> of voltage variations</a:t>
            </a:r>
          </a:p>
          <a:p>
            <a:pPr eaLnBrk="1" hangingPunct="1"/>
            <a:r>
              <a:rPr lang="fr-BE" dirty="0" err="1" smtClean="0">
                <a:latin typeface="Arial" charset="0"/>
              </a:rPr>
              <a:t>Reduction</a:t>
            </a:r>
            <a:r>
              <a:rPr lang="fr-BE" dirty="0" smtClean="0">
                <a:latin typeface="Arial" charset="0"/>
              </a:rPr>
              <a:t> of </a:t>
            </a:r>
            <a:r>
              <a:rPr lang="fr-BE" dirty="0" err="1" smtClean="0">
                <a:latin typeface="Arial" charset="0"/>
              </a:rPr>
              <a:t>harmonic</a:t>
            </a:r>
            <a:r>
              <a:rPr lang="fr-BE" dirty="0" smtClean="0">
                <a:latin typeface="Arial" charset="0"/>
              </a:rPr>
              <a:t> </a:t>
            </a:r>
            <a:r>
              <a:rPr lang="fr-BE" dirty="0" err="1" smtClean="0">
                <a:latin typeface="Arial" charset="0"/>
              </a:rPr>
              <a:t>distortion</a:t>
            </a:r>
            <a:endParaRPr lang="fr-BE" dirty="0" smtClean="0">
              <a:latin typeface="Arial" charset="0"/>
            </a:endParaRPr>
          </a:p>
          <a:p>
            <a:pPr eaLnBrk="1" hangingPunct="1"/>
            <a:endParaRPr lang="fr-BE" dirty="0" smtClean="0">
              <a:latin typeface="Arial" charset="0"/>
            </a:endParaRPr>
          </a:p>
          <a:p>
            <a:pPr eaLnBrk="1" hangingPunct="1">
              <a:buNone/>
            </a:pPr>
            <a:endParaRPr lang="fr-BE" dirty="0" smtClean="0">
              <a:latin typeface="Arial" charset="0"/>
            </a:endParaRPr>
          </a:p>
          <a:p>
            <a:pPr eaLnBrk="1" hangingPunct="1"/>
            <a:endParaRPr lang="fr-BE" dirty="0" smtClean="0">
              <a:latin typeface="Arial" charset="0"/>
            </a:endParaRPr>
          </a:p>
          <a:p>
            <a:pPr eaLnBrk="1" hangingPunct="1">
              <a:buFont typeface="Wingdings" pitchFamily="2" charset="2"/>
              <a:buNone/>
            </a:pPr>
            <a:endParaRPr lang="fr-FR" sz="1600" dirty="0" smtClean="0">
              <a:latin typeface="Arial" charset="0"/>
            </a:endParaRPr>
          </a:p>
        </p:txBody>
      </p:sp>
      <p:sp>
        <p:nvSpPr>
          <p:cNvPr id="30722"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30723" name="Text Box 8"/>
          <p:cNvSpPr txBox="1">
            <a:spLocks noChangeArrowheads="1"/>
          </p:cNvSpPr>
          <p:nvPr/>
        </p:nvSpPr>
        <p:spPr bwMode="auto">
          <a:xfrm>
            <a:off x="539750" y="1268413"/>
            <a:ext cx="8208963" cy="53022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Purpose of the SVC installation</a:t>
            </a:r>
            <a:endParaRPr lang="fr-FR" sz="3200">
              <a:solidFill>
                <a:schemeClr val="bg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32770" name="Text Box 8"/>
          <p:cNvSpPr txBox="1">
            <a:spLocks noChangeArrowheads="1"/>
          </p:cNvSpPr>
          <p:nvPr/>
        </p:nvSpPr>
        <p:spPr bwMode="auto">
          <a:xfrm>
            <a:off x="539750" y="1268413"/>
            <a:ext cx="8208963" cy="53022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Selected SVC solution</a:t>
            </a:r>
            <a:endParaRPr lang="fr-FR" sz="3200">
              <a:solidFill>
                <a:schemeClr val="bg2"/>
              </a:solidFill>
              <a:latin typeface="Arial" charset="0"/>
            </a:endParaRPr>
          </a:p>
        </p:txBody>
      </p:sp>
      <p:pic>
        <p:nvPicPr>
          <p:cNvPr id="32771" name="Picture 1035"/>
          <p:cNvPicPr>
            <a:picLocks noChangeAspect="1" noChangeArrowheads="1"/>
          </p:cNvPicPr>
          <p:nvPr/>
        </p:nvPicPr>
        <p:blipFill>
          <a:blip r:embed="rId3" cstate="print"/>
          <a:srcRect/>
          <a:stretch>
            <a:fillRect/>
          </a:stretch>
        </p:blipFill>
        <p:spPr bwMode="auto">
          <a:xfrm>
            <a:off x="1979613" y="1773238"/>
            <a:ext cx="5114925" cy="4494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34818" name="Text Box 8"/>
          <p:cNvSpPr txBox="1">
            <a:spLocks noChangeArrowheads="1"/>
          </p:cNvSpPr>
          <p:nvPr/>
        </p:nvSpPr>
        <p:spPr bwMode="auto">
          <a:xfrm>
            <a:off x="539750" y="1268413"/>
            <a:ext cx="8208963" cy="53022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endParaRPr lang="sv-SE" sz="3200">
              <a:solidFill>
                <a:schemeClr val="bg2"/>
              </a:solidFill>
              <a:latin typeface="Arial" charset="0"/>
            </a:endParaRPr>
          </a:p>
        </p:txBody>
      </p:sp>
      <p:sp>
        <p:nvSpPr>
          <p:cNvPr id="34819" name="Rectangle 1028"/>
          <p:cNvSpPr>
            <a:spLocks noChangeArrowheads="1"/>
          </p:cNvSpPr>
          <p:nvPr/>
        </p:nvSpPr>
        <p:spPr bwMode="auto">
          <a:xfrm>
            <a:off x="2286000" y="1371600"/>
            <a:ext cx="4491038" cy="579438"/>
          </a:xfrm>
          <a:prstGeom prst="rect">
            <a:avLst/>
          </a:prstGeom>
          <a:noFill/>
          <a:ln w="9525">
            <a:noFill/>
            <a:miter lim="800000"/>
            <a:headEnd/>
            <a:tailEnd/>
          </a:ln>
        </p:spPr>
        <p:txBody>
          <a:bodyPr wrap="none">
            <a:spAutoFit/>
          </a:bodyPr>
          <a:lstStyle/>
          <a:p>
            <a:r>
              <a:rPr lang="fr-BE" sz="3200" b="1">
                <a:solidFill>
                  <a:schemeClr val="bg2"/>
                </a:solidFill>
                <a:latin typeface="Arial" charset="0"/>
              </a:rPr>
              <a:t>Selected SVC solution</a:t>
            </a:r>
            <a:endParaRPr lang="sv-SE" sz="3200" b="1">
              <a:solidFill>
                <a:schemeClr val="bg2"/>
              </a:solidFill>
              <a:latin typeface="Arial" charset="0"/>
            </a:endParaRPr>
          </a:p>
        </p:txBody>
      </p:sp>
      <p:sp>
        <p:nvSpPr>
          <p:cNvPr id="34820" name="Rectangle 1030"/>
          <p:cNvSpPr>
            <a:spLocks noChangeArrowheads="1"/>
          </p:cNvSpPr>
          <p:nvPr/>
        </p:nvSpPr>
        <p:spPr bwMode="auto">
          <a:xfrm>
            <a:off x="3205163" y="2452688"/>
            <a:ext cx="9144000" cy="0"/>
          </a:xfrm>
          <a:prstGeom prst="rect">
            <a:avLst/>
          </a:prstGeom>
          <a:noFill/>
          <a:ln w="9525">
            <a:noFill/>
            <a:miter lim="800000"/>
            <a:headEnd/>
            <a:tailEnd/>
          </a:ln>
        </p:spPr>
        <p:txBody>
          <a:bodyPr>
            <a:spAutoFit/>
          </a:bodyPr>
          <a:lstStyle/>
          <a:p>
            <a:endParaRPr lang="sv-SE"/>
          </a:p>
        </p:txBody>
      </p:sp>
      <p:pic>
        <p:nvPicPr>
          <p:cNvPr id="34821" name="Picture 1029" descr="Faskompensering_091109"/>
          <p:cNvPicPr>
            <a:picLocks noChangeAspect="1" noChangeArrowheads="1"/>
          </p:cNvPicPr>
          <p:nvPr/>
        </p:nvPicPr>
        <p:blipFill>
          <a:blip r:embed="rId3" cstate="print"/>
          <a:srcRect/>
          <a:stretch>
            <a:fillRect/>
          </a:stretch>
        </p:blipFill>
        <p:spPr bwMode="auto">
          <a:xfrm>
            <a:off x="1447800" y="1851025"/>
            <a:ext cx="5943600" cy="4244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a:r>
              <a:rPr lang="sv-SE" dirty="0" smtClean="0"/>
              <a:t>Special design </a:t>
            </a:r>
            <a:r>
              <a:rPr lang="en-GB" dirty="0" smtClean="0"/>
              <a:t>considerations</a:t>
            </a:r>
          </a:p>
        </p:txBody>
      </p:sp>
      <p:sp>
        <p:nvSpPr>
          <p:cNvPr id="36866" name="Rectangle 3"/>
          <p:cNvSpPr>
            <a:spLocks noGrp="1" noChangeArrowheads="1"/>
          </p:cNvSpPr>
          <p:nvPr>
            <p:ph type="body" idx="1"/>
          </p:nvPr>
        </p:nvSpPr>
        <p:spPr>
          <a:xfrm>
            <a:off x="457200" y="2008188"/>
            <a:ext cx="8534400" cy="4122737"/>
          </a:xfrm>
        </p:spPr>
        <p:txBody>
          <a:bodyPr/>
          <a:lstStyle/>
          <a:p>
            <a:r>
              <a:rPr lang="en-GB" dirty="0" smtClean="0"/>
              <a:t>Effect of long cables on filter tuning</a:t>
            </a:r>
          </a:p>
          <a:p>
            <a:r>
              <a:rPr lang="en-GB" dirty="0" smtClean="0"/>
              <a:t>Effects of temperature range –50/+40deg.C</a:t>
            </a:r>
          </a:p>
          <a:p>
            <a:r>
              <a:rPr lang="en-GB" dirty="0" smtClean="0"/>
              <a:t>Selection of air clearances and </a:t>
            </a:r>
            <a:r>
              <a:rPr lang="en-GB" dirty="0" err="1" smtClean="0"/>
              <a:t>creepage</a:t>
            </a:r>
            <a:r>
              <a:rPr lang="en-GB" dirty="0" smtClean="0"/>
              <a:t> distances with regard to ice, snow and air pollution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a:r>
              <a:rPr lang="sv-SE" dirty="0" smtClean="0"/>
              <a:t>Performance tests</a:t>
            </a:r>
          </a:p>
        </p:txBody>
      </p:sp>
      <p:sp>
        <p:nvSpPr>
          <p:cNvPr id="37890" name="Rectangle 3"/>
          <p:cNvSpPr>
            <a:spLocks noGrp="1" noChangeArrowheads="1"/>
          </p:cNvSpPr>
          <p:nvPr>
            <p:ph type="body" idx="1"/>
          </p:nvPr>
        </p:nvSpPr>
        <p:spPr>
          <a:xfrm>
            <a:off x="457200" y="2008188"/>
            <a:ext cx="8229600" cy="4373140"/>
          </a:xfrm>
        </p:spPr>
        <p:txBody>
          <a:bodyPr/>
          <a:lstStyle/>
          <a:p>
            <a:pPr>
              <a:buFont typeface="Wingdings" pitchFamily="2" charset="2"/>
              <a:buChar char="q"/>
            </a:pPr>
            <a:r>
              <a:rPr lang="en-US" dirty="0" smtClean="0"/>
              <a:t>Flicker</a:t>
            </a:r>
            <a:endParaRPr lang="sv-SE" dirty="0" smtClean="0"/>
          </a:p>
          <a:p>
            <a:pPr>
              <a:buFont typeface="Wingdings" pitchFamily="2" charset="2"/>
              <a:buChar char="q"/>
            </a:pPr>
            <a:r>
              <a:rPr lang="en-US" dirty="0" smtClean="0"/>
              <a:t>Voltage variations</a:t>
            </a:r>
            <a:endParaRPr lang="sv-SE" dirty="0" smtClean="0"/>
          </a:p>
          <a:p>
            <a:pPr>
              <a:buFont typeface="Wingdings" pitchFamily="2" charset="2"/>
              <a:buChar char="q"/>
            </a:pPr>
            <a:r>
              <a:rPr lang="en-US" dirty="0" smtClean="0"/>
              <a:t>Active power, Reactive power, Power factor</a:t>
            </a:r>
            <a:endParaRPr lang="sv-SE" dirty="0" smtClean="0"/>
          </a:p>
          <a:p>
            <a:pPr>
              <a:buFont typeface="Wingdings" pitchFamily="2" charset="2"/>
              <a:buChar char="q"/>
            </a:pPr>
            <a:r>
              <a:rPr lang="en-US" dirty="0" smtClean="0"/>
              <a:t>Harmonic voltage distortion</a:t>
            </a:r>
            <a:endParaRPr lang="sv-SE" dirty="0" smtClean="0"/>
          </a:p>
          <a:p>
            <a:pPr>
              <a:buFont typeface="Wingdings" pitchFamily="2" charset="2"/>
              <a:buChar char="q"/>
            </a:pPr>
            <a:r>
              <a:rPr lang="en-US" dirty="0" smtClean="0"/>
              <a:t>Transformer Fundamental- and Harmonic currents</a:t>
            </a:r>
            <a:endParaRPr lang="sv-SE" dirty="0" smtClean="0"/>
          </a:p>
          <a:p>
            <a:pPr>
              <a:buFont typeface="Wingdings" pitchFamily="2" charset="2"/>
              <a:buChar char="q"/>
            </a:pPr>
            <a:r>
              <a:rPr lang="en-US" dirty="0" smtClean="0"/>
              <a:t>Filter Fundamental- and Harmonic currents</a:t>
            </a:r>
            <a:endParaRPr lang="sv-SE" dirty="0" smtClean="0"/>
          </a:p>
          <a:p>
            <a:pPr>
              <a:buFont typeface="Wingdings" pitchFamily="2" charset="2"/>
              <a:buNone/>
            </a:pPr>
            <a:endParaRPr lang="sv-SE" dirty="0" smtClean="0"/>
          </a:p>
        </p:txBody>
      </p:sp>
      <p:sp>
        <p:nvSpPr>
          <p:cNvPr id="37891" name="Text Box 4"/>
          <p:cNvSpPr txBox="1">
            <a:spLocks noChangeArrowheads="1"/>
          </p:cNvSpPr>
          <p:nvPr/>
        </p:nvSpPr>
        <p:spPr bwMode="auto">
          <a:xfrm>
            <a:off x="457200" y="1600200"/>
            <a:ext cx="3502025" cy="519113"/>
          </a:xfrm>
          <a:prstGeom prst="rect">
            <a:avLst/>
          </a:prstGeom>
          <a:noFill/>
          <a:ln w="9525">
            <a:noFill/>
            <a:miter lim="800000"/>
            <a:headEnd/>
            <a:tailEnd/>
          </a:ln>
        </p:spPr>
        <p:txBody>
          <a:bodyPr wrap="none">
            <a:spAutoFit/>
          </a:bodyPr>
          <a:lstStyle/>
          <a:p>
            <a:r>
              <a:rPr lang="en-GB" sz="2800"/>
              <a:t>Measurements</a:t>
            </a:r>
            <a:r>
              <a:rPr lang="sv-SE" sz="2800"/>
              <a:t> of:</a:t>
            </a:r>
            <a:r>
              <a:rPr lang="sv-SE"/>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ctr"/>
            <a:r>
              <a:rPr lang="sv-SE" smtClean="0"/>
              <a:t>Performance tests’ results</a:t>
            </a:r>
          </a:p>
        </p:txBody>
      </p:sp>
      <p:sp>
        <p:nvSpPr>
          <p:cNvPr id="38914" name="Rectangle 35"/>
          <p:cNvSpPr>
            <a:spLocks noChangeArrowheads="1"/>
          </p:cNvSpPr>
          <p:nvPr/>
        </p:nvSpPr>
        <p:spPr bwMode="auto">
          <a:xfrm>
            <a:off x="3257550" y="2695575"/>
            <a:ext cx="9144000" cy="0"/>
          </a:xfrm>
          <a:prstGeom prst="rect">
            <a:avLst/>
          </a:prstGeom>
          <a:noFill/>
          <a:ln w="9525">
            <a:noFill/>
            <a:miter lim="800000"/>
            <a:headEnd/>
            <a:tailEnd/>
          </a:ln>
        </p:spPr>
        <p:txBody>
          <a:bodyPr>
            <a:spAutoFit/>
          </a:bodyPr>
          <a:lstStyle/>
          <a:p>
            <a:endParaRPr lang="sv-SE"/>
          </a:p>
        </p:txBody>
      </p:sp>
      <p:pic>
        <p:nvPicPr>
          <p:cNvPr id="38915" name="Picture 34"/>
          <p:cNvPicPr>
            <a:picLocks noChangeAspect="1" noChangeArrowheads="1"/>
          </p:cNvPicPr>
          <p:nvPr/>
        </p:nvPicPr>
        <p:blipFill>
          <a:blip r:embed="rId2" cstate="print"/>
          <a:srcRect/>
          <a:stretch>
            <a:fillRect/>
          </a:stretch>
        </p:blipFill>
        <p:spPr bwMode="auto">
          <a:xfrm>
            <a:off x="990600" y="1900238"/>
            <a:ext cx="2590800" cy="1700212"/>
          </a:xfrm>
          <a:prstGeom prst="rect">
            <a:avLst/>
          </a:prstGeom>
          <a:noFill/>
          <a:ln w="9525">
            <a:solidFill>
              <a:schemeClr val="tx1"/>
            </a:solidFill>
            <a:miter lim="800000"/>
            <a:headEnd/>
            <a:tailEnd/>
          </a:ln>
        </p:spPr>
      </p:pic>
      <p:sp>
        <p:nvSpPr>
          <p:cNvPr id="38916" name="Rectangle 37"/>
          <p:cNvSpPr>
            <a:spLocks noChangeArrowheads="1"/>
          </p:cNvSpPr>
          <p:nvPr/>
        </p:nvSpPr>
        <p:spPr bwMode="auto">
          <a:xfrm>
            <a:off x="3257550" y="2581275"/>
            <a:ext cx="9144000" cy="0"/>
          </a:xfrm>
          <a:prstGeom prst="rect">
            <a:avLst/>
          </a:prstGeom>
          <a:noFill/>
          <a:ln w="9525">
            <a:noFill/>
            <a:miter lim="800000"/>
            <a:headEnd/>
            <a:tailEnd/>
          </a:ln>
        </p:spPr>
        <p:txBody>
          <a:bodyPr>
            <a:spAutoFit/>
          </a:bodyPr>
          <a:lstStyle/>
          <a:p>
            <a:endParaRPr lang="sv-SE"/>
          </a:p>
        </p:txBody>
      </p:sp>
      <p:pic>
        <p:nvPicPr>
          <p:cNvPr id="38917" name="Picture 36"/>
          <p:cNvPicPr>
            <a:picLocks noChangeAspect="1" noChangeArrowheads="1"/>
          </p:cNvPicPr>
          <p:nvPr/>
        </p:nvPicPr>
        <p:blipFill>
          <a:blip r:embed="rId3" cstate="print"/>
          <a:srcRect/>
          <a:stretch>
            <a:fillRect/>
          </a:stretch>
        </p:blipFill>
        <p:spPr bwMode="auto">
          <a:xfrm>
            <a:off x="990600" y="4191000"/>
            <a:ext cx="2628900" cy="1695450"/>
          </a:xfrm>
          <a:prstGeom prst="rect">
            <a:avLst/>
          </a:prstGeom>
          <a:noFill/>
          <a:ln w="9525">
            <a:solidFill>
              <a:schemeClr val="tx1"/>
            </a:solidFill>
            <a:miter lim="800000"/>
            <a:headEnd/>
            <a:tailEnd/>
          </a:ln>
        </p:spPr>
      </p:pic>
      <p:sp>
        <p:nvSpPr>
          <p:cNvPr id="38918" name="Rectangle 39"/>
          <p:cNvSpPr>
            <a:spLocks noChangeArrowheads="1"/>
          </p:cNvSpPr>
          <p:nvPr/>
        </p:nvSpPr>
        <p:spPr bwMode="auto">
          <a:xfrm>
            <a:off x="3257550" y="2581275"/>
            <a:ext cx="9144000" cy="0"/>
          </a:xfrm>
          <a:prstGeom prst="rect">
            <a:avLst/>
          </a:prstGeom>
          <a:noFill/>
          <a:ln w="9525">
            <a:noFill/>
            <a:miter lim="800000"/>
            <a:headEnd/>
            <a:tailEnd/>
          </a:ln>
        </p:spPr>
        <p:txBody>
          <a:bodyPr>
            <a:spAutoFit/>
          </a:bodyPr>
          <a:lstStyle/>
          <a:p>
            <a:endParaRPr lang="sv-SE"/>
          </a:p>
        </p:txBody>
      </p:sp>
      <p:pic>
        <p:nvPicPr>
          <p:cNvPr id="38919" name="Picture 38"/>
          <p:cNvPicPr>
            <a:picLocks noChangeAspect="1" noChangeArrowheads="1"/>
          </p:cNvPicPr>
          <p:nvPr/>
        </p:nvPicPr>
        <p:blipFill>
          <a:blip r:embed="rId4" cstate="print"/>
          <a:srcRect/>
          <a:stretch>
            <a:fillRect/>
          </a:stretch>
        </p:blipFill>
        <p:spPr bwMode="auto">
          <a:xfrm>
            <a:off x="4648200" y="1905000"/>
            <a:ext cx="2628900" cy="1695450"/>
          </a:xfrm>
          <a:prstGeom prst="rect">
            <a:avLst/>
          </a:prstGeom>
          <a:noFill/>
          <a:ln w="9525">
            <a:solidFill>
              <a:schemeClr val="tx1"/>
            </a:solidFill>
            <a:miter lim="800000"/>
            <a:headEnd/>
            <a:tailEnd/>
          </a:ln>
        </p:spPr>
      </p:pic>
      <p:sp>
        <p:nvSpPr>
          <p:cNvPr id="38920" name="Rectangle 41"/>
          <p:cNvSpPr>
            <a:spLocks noChangeArrowheads="1"/>
          </p:cNvSpPr>
          <p:nvPr/>
        </p:nvSpPr>
        <p:spPr bwMode="auto">
          <a:xfrm>
            <a:off x="3257550" y="2581275"/>
            <a:ext cx="9144000" cy="0"/>
          </a:xfrm>
          <a:prstGeom prst="rect">
            <a:avLst/>
          </a:prstGeom>
          <a:noFill/>
          <a:ln w="9525">
            <a:noFill/>
            <a:miter lim="800000"/>
            <a:headEnd/>
            <a:tailEnd/>
          </a:ln>
        </p:spPr>
        <p:txBody>
          <a:bodyPr>
            <a:spAutoFit/>
          </a:bodyPr>
          <a:lstStyle/>
          <a:p>
            <a:endParaRPr lang="sv-SE"/>
          </a:p>
        </p:txBody>
      </p:sp>
      <p:pic>
        <p:nvPicPr>
          <p:cNvPr id="38921" name="Picture 40"/>
          <p:cNvPicPr>
            <a:picLocks noChangeAspect="1" noChangeArrowheads="1"/>
          </p:cNvPicPr>
          <p:nvPr/>
        </p:nvPicPr>
        <p:blipFill>
          <a:blip r:embed="rId5" cstate="print"/>
          <a:srcRect/>
          <a:stretch>
            <a:fillRect/>
          </a:stretch>
        </p:blipFill>
        <p:spPr bwMode="auto">
          <a:xfrm>
            <a:off x="4648200" y="4191000"/>
            <a:ext cx="2628900" cy="1695450"/>
          </a:xfrm>
          <a:prstGeom prst="rect">
            <a:avLst/>
          </a:prstGeom>
          <a:noFill/>
          <a:ln w="9525">
            <a:solidFill>
              <a:schemeClr val="tx1"/>
            </a:solidFill>
            <a:miter lim="800000"/>
            <a:headEnd/>
            <a:tailEnd/>
          </a:ln>
        </p:spPr>
      </p:pic>
      <p:sp>
        <p:nvSpPr>
          <p:cNvPr id="38922" name="Text Box 42"/>
          <p:cNvSpPr txBox="1">
            <a:spLocks noChangeArrowheads="1"/>
          </p:cNvSpPr>
          <p:nvPr/>
        </p:nvSpPr>
        <p:spPr bwMode="auto">
          <a:xfrm>
            <a:off x="990600" y="3708400"/>
            <a:ext cx="1335088" cy="304800"/>
          </a:xfrm>
          <a:prstGeom prst="rect">
            <a:avLst/>
          </a:prstGeom>
          <a:noFill/>
          <a:ln w="9525">
            <a:noFill/>
            <a:miter lim="800000"/>
            <a:headEnd/>
            <a:tailEnd/>
          </a:ln>
        </p:spPr>
        <p:txBody>
          <a:bodyPr wrap="none">
            <a:spAutoFit/>
          </a:bodyPr>
          <a:lstStyle/>
          <a:p>
            <a:r>
              <a:rPr lang="sv-SE" sz="1400"/>
              <a:t>Active Power</a:t>
            </a:r>
          </a:p>
        </p:txBody>
      </p:sp>
      <p:sp>
        <p:nvSpPr>
          <p:cNvPr id="38923" name="Rectangle 43"/>
          <p:cNvSpPr>
            <a:spLocks noChangeArrowheads="1"/>
          </p:cNvSpPr>
          <p:nvPr/>
        </p:nvSpPr>
        <p:spPr bwMode="auto">
          <a:xfrm>
            <a:off x="1066800" y="6096000"/>
            <a:ext cx="1549400" cy="304800"/>
          </a:xfrm>
          <a:prstGeom prst="rect">
            <a:avLst/>
          </a:prstGeom>
          <a:noFill/>
          <a:ln w="9525">
            <a:noFill/>
            <a:miter lim="800000"/>
            <a:headEnd/>
            <a:tailEnd/>
          </a:ln>
        </p:spPr>
        <p:txBody>
          <a:bodyPr wrap="none">
            <a:spAutoFit/>
          </a:bodyPr>
          <a:lstStyle/>
          <a:p>
            <a:r>
              <a:rPr lang="sv-SE" sz="1400"/>
              <a:t>Reactive Power</a:t>
            </a:r>
          </a:p>
        </p:txBody>
      </p:sp>
      <p:sp>
        <p:nvSpPr>
          <p:cNvPr id="38924" name="Rectangle 44"/>
          <p:cNvSpPr>
            <a:spLocks noChangeArrowheads="1"/>
          </p:cNvSpPr>
          <p:nvPr/>
        </p:nvSpPr>
        <p:spPr bwMode="auto">
          <a:xfrm>
            <a:off x="4648200" y="3733800"/>
            <a:ext cx="1793875" cy="304800"/>
          </a:xfrm>
          <a:prstGeom prst="rect">
            <a:avLst/>
          </a:prstGeom>
          <a:noFill/>
          <a:ln w="9525">
            <a:noFill/>
            <a:miter lim="800000"/>
            <a:headEnd/>
            <a:tailEnd/>
          </a:ln>
        </p:spPr>
        <p:txBody>
          <a:bodyPr wrap="none">
            <a:spAutoFit/>
          </a:bodyPr>
          <a:lstStyle/>
          <a:p>
            <a:r>
              <a:rPr lang="sv-SE" sz="1400"/>
              <a:t>Voltage variations</a:t>
            </a:r>
          </a:p>
        </p:txBody>
      </p:sp>
      <p:sp>
        <p:nvSpPr>
          <p:cNvPr id="38925" name="Rectangle 45"/>
          <p:cNvSpPr>
            <a:spLocks noChangeArrowheads="1"/>
          </p:cNvSpPr>
          <p:nvPr/>
        </p:nvSpPr>
        <p:spPr bwMode="auto">
          <a:xfrm>
            <a:off x="4724400" y="6019800"/>
            <a:ext cx="1943100" cy="304800"/>
          </a:xfrm>
          <a:prstGeom prst="rect">
            <a:avLst/>
          </a:prstGeom>
          <a:noFill/>
          <a:ln w="9525">
            <a:noFill/>
            <a:miter lim="800000"/>
            <a:headEnd/>
            <a:tailEnd/>
          </a:ln>
        </p:spPr>
        <p:txBody>
          <a:bodyPr wrap="none">
            <a:spAutoFit/>
          </a:bodyPr>
          <a:lstStyle/>
          <a:p>
            <a:r>
              <a:rPr lang="sv-SE" sz="1400"/>
              <a:t>Harmonic distortion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a:r>
              <a:rPr lang="sv-SE" smtClean="0"/>
              <a:t>Performance tests summary (1)</a:t>
            </a:r>
          </a:p>
        </p:txBody>
      </p:sp>
      <p:grpSp>
        <p:nvGrpSpPr>
          <p:cNvPr id="39938" name="Group 86"/>
          <p:cNvGrpSpPr>
            <a:grpSpLocks/>
          </p:cNvGrpSpPr>
          <p:nvPr/>
        </p:nvGrpSpPr>
        <p:grpSpPr bwMode="auto">
          <a:xfrm>
            <a:off x="990600" y="1905000"/>
            <a:ext cx="7467600" cy="4114800"/>
            <a:chOff x="-2" y="-2"/>
            <a:chExt cx="1126" cy="5443"/>
          </a:xfrm>
        </p:grpSpPr>
        <p:grpSp>
          <p:nvGrpSpPr>
            <p:cNvPr id="39940" name="Group 84"/>
            <p:cNvGrpSpPr>
              <a:grpSpLocks/>
            </p:cNvGrpSpPr>
            <p:nvPr/>
          </p:nvGrpSpPr>
          <p:grpSpPr bwMode="auto">
            <a:xfrm>
              <a:off x="0" y="0"/>
              <a:ext cx="1122" cy="5439"/>
              <a:chOff x="0" y="0"/>
              <a:chExt cx="1122" cy="5439"/>
            </a:xfrm>
          </p:grpSpPr>
          <p:grpSp>
            <p:nvGrpSpPr>
              <p:cNvPr id="39942" name="Group 31"/>
              <p:cNvGrpSpPr>
                <a:grpSpLocks/>
              </p:cNvGrpSpPr>
              <p:nvPr/>
            </p:nvGrpSpPr>
            <p:grpSpPr bwMode="auto">
              <a:xfrm>
                <a:off x="0" y="0"/>
                <a:ext cx="427" cy="423"/>
                <a:chOff x="0" y="0"/>
                <a:chExt cx="427" cy="423"/>
              </a:xfrm>
            </p:grpSpPr>
            <p:sp>
              <p:nvSpPr>
                <p:cNvPr id="40021" name="Rectangle 3"/>
                <p:cNvSpPr>
                  <a:spLocks noChangeArrowheads="1"/>
                </p:cNvSpPr>
                <p:nvPr/>
              </p:nvSpPr>
              <p:spPr bwMode="auto">
                <a:xfrm>
                  <a:off x="28" y="0"/>
                  <a:ext cx="371" cy="423"/>
                </a:xfrm>
                <a:prstGeom prst="rect">
                  <a:avLst/>
                </a:prstGeom>
                <a:noFill/>
                <a:ln w="9525">
                  <a:noFill/>
                  <a:miter lim="800000"/>
                  <a:headEnd/>
                  <a:tailEnd/>
                </a:ln>
              </p:spPr>
              <p:txBody>
                <a:bodyPr/>
                <a:lstStyle/>
                <a:p>
                  <a:r>
                    <a:rPr lang="en-US" sz="1400" b="1">
                      <a:latin typeface="Arial" charset="0"/>
                      <a:cs typeface="Times New Roman" pitchFamily="18" charset="0"/>
                    </a:rPr>
                    <a:t>Parameter</a:t>
                  </a:r>
                  <a:endParaRPr lang="en-US" sz="1400">
                    <a:latin typeface="Arial" charset="0"/>
                  </a:endParaRPr>
                </a:p>
                <a:p>
                  <a:pPr eaLnBrk="0" hangingPunct="0"/>
                  <a:endParaRPr lang="en-US" sz="1400">
                    <a:latin typeface="Arial" charset="0"/>
                  </a:endParaRPr>
                </a:p>
              </p:txBody>
            </p:sp>
            <p:sp>
              <p:nvSpPr>
                <p:cNvPr id="40022" name="Rectangle 30"/>
                <p:cNvSpPr>
                  <a:spLocks noChangeArrowheads="1"/>
                </p:cNvSpPr>
                <p:nvPr/>
              </p:nvSpPr>
              <p:spPr bwMode="auto">
                <a:xfrm>
                  <a:off x="0" y="0"/>
                  <a:ext cx="427" cy="423"/>
                </a:xfrm>
                <a:prstGeom prst="rect">
                  <a:avLst/>
                </a:prstGeom>
                <a:noFill/>
                <a:ln w="7">
                  <a:solidFill>
                    <a:srgbClr val="A0A0A0"/>
                  </a:solidFill>
                  <a:miter lim="800000"/>
                  <a:headEnd/>
                  <a:tailEnd/>
                </a:ln>
              </p:spPr>
              <p:txBody>
                <a:bodyPr/>
                <a:lstStyle/>
                <a:p>
                  <a:endParaRPr lang="sv-SE"/>
                </a:p>
              </p:txBody>
            </p:sp>
          </p:grpSp>
          <p:grpSp>
            <p:nvGrpSpPr>
              <p:cNvPr id="39943" name="Group 33"/>
              <p:cNvGrpSpPr>
                <a:grpSpLocks/>
              </p:cNvGrpSpPr>
              <p:nvPr/>
            </p:nvGrpSpPr>
            <p:grpSpPr bwMode="auto">
              <a:xfrm>
                <a:off x="427" y="0"/>
                <a:ext cx="387" cy="423"/>
                <a:chOff x="427" y="0"/>
                <a:chExt cx="387" cy="423"/>
              </a:xfrm>
            </p:grpSpPr>
            <p:sp>
              <p:nvSpPr>
                <p:cNvPr id="40019" name="Rectangle 4"/>
                <p:cNvSpPr>
                  <a:spLocks noChangeArrowheads="1"/>
                </p:cNvSpPr>
                <p:nvPr/>
              </p:nvSpPr>
              <p:spPr bwMode="auto">
                <a:xfrm>
                  <a:off x="455" y="0"/>
                  <a:ext cx="331" cy="423"/>
                </a:xfrm>
                <a:prstGeom prst="rect">
                  <a:avLst/>
                </a:prstGeom>
                <a:noFill/>
                <a:ln w="9525">
                  <a:noFill/>
                  <a:miter lim="800000"/>
                  <a:headEnd/>
                  <a:tailEnd/>
                </a:ln>
              </p:spPr>
              <p:txBody>
                <a:bodyPr/>
                <a:lstStyle/>
                <a:p>
                  <a:r>
                    <a:rPr lang="en-US" sz="1400" b="1">
                      <a:latin typeface="Arial" charset="0"/>
                      <a:cs typeface="Times New Roman" pitchFamily="18" charset="0"/>
                    </a:rPr>
                    <a:t>Limit</a:t>
                  </a:r>
                  <a:endParaRPr lang="en-US" sz="1400">
                    <a:latin typeface="Arial" charset="0"/>
                  </a:endParaRPr>
                </a:p>
                <a:p>
                  <a:pPr eaLnBrk="0" hangingPunct="0"/>
                  <a:endParaRPr lang="en-US" sz="1400"/>
                </a:p>
              </p:txBody>
            </p:sp>
            <p:sp>
              <p:nvSpPr>
                <p:cNvPr id="40020" name="Rectangle 32"/>
                <p:cNvSpPr>
                  <a:spLocks noChangeArrowheads="1"/>
                </p:cNvSpPr>
                <p:nvPr/>
              </p:nvSpPr>
              <p:spPr bwMode="auto">
                <a:xfrm>
                  <a:off x="427" y="0"/>
                  <a:ext cx="387" cy="423"/>
                </a:xfrm>
                <a:prstGeom prst="rect">
                  <a:avLst/>
                </a:prstGeom>
                <a:noFill/>
                <a:ln w="7">
                  <a:solidFill>
                    <a:srgbClr val="A0A0A0"/>
                  </a:solidFill>
                  <a:miter lim="800000"/>
                  <a:headEnd/>
                  <a:tailEnd/>
                </a:ln>
              </p:spPr>
              <p:txBody>
                <a:bodyPr/>
                <a:lstStyle/>
                <a:p>
                  <a:endParaRPr lang="sv-SE"/>
                </a:p>
              </p:txBody>
            </p:sp>
          </p:grpSp>
          <p:grpSp>
            <p:nvGrpSpPr>
              <p:cNvPr id="39944" name="Group 35"/>
              <p:cNvGrpSpPr>
                <a:grpSpLocks/>
              </p:cNvGrpSpPr>
              <p:nvPr/>
            </p:nvGrpSpPr>
            <p:grpSpPr bwMode="auto">
              <a:xfrm>
                <a:off x="814" y="0"/>
                <a:ext cx="308" cy="423"/>
                <a:chOff x="814" y="0"/>
                <a:chExt cx="308" cy="423"/>
              </a:xfrm>
            </p:grpSpPr>
            <p:sp>
              <p:nvSpPr>
                <p:cNvPr id="40017" name="Rectangle 5"/>
                <p:cNvSpPr>
                  <a:spLocks noChangeArrowheads="1"/>
                </p:cNvSpPr>
                <p:nvPr/>
              </p:nvSpPr>
              <p:spPr bwMode="auto">
                <a:xfrm>
                  <a:off x="842" y="0"/>
                  <a:ext cx="252" cy="423"/>
                </a:xfrm>
                <a:prstGeom prst="rect">
                  <a:avLst/>
                </a:prstGeom>
                <a:noFill/>
                <a:ln w="9525">
                  <a:noFill/>
                  <a:miter lim="800000"/>
                  <a:headEnd/>
                  <a:tailEnd/>
                </a:ln>
              </p:spPr>
              <p:txBody>
                <a:bodyPr/>
                <a:lstStyle/>
                <a:p>
                  <a:r>
                    <a:rPr lang="en-US" sz="1400" b="1">
                      <a:latin typeface="Arial" charset="0"/>
                      <a:cs typeface="Times New Roman" pitchFamily="18" charset="0"/>
                    </a:rPr>
                    <a:t>Result</a:t>
                  </a:r>
                  <a:endParaRPr lang="en-US" sz="1400">
                    <a:latin typeface="Arial" charset="0"/>
                  </a:endParaRPr>
                </a:p>
                <a:p>
                  <a:pPr eaLnBrk="0" hangingPunct="0"/>
                  <a:endParaRPr lang="en-US" sz="1400">
                    <a:latin typeface="Arial" charset="0"/>
                  </a:endParaRPr>
                </a:p>
              </p:txBody>
            </p:sp>
            <p:sp>
              <p:nvSpPr>
                <p:cNvPr id="40018" name="Rectangle 34"/>
                <p:cNvSpPr>
                  <a:spLocks noChangeArrowheads="1"/>
                </p:cNvSpPr>
                <p:nvPr/>
              </p:nvSpPr>
              <p:spPr bwMode="auto">
                <a:xfrm>
                  <a:off x="814" y="0"/>
                  <a:ext cx="308" cy="423"/>
                </a:xfrm>
                <a:prstGeom prst="rect">
                  <a:avLst/>
                </a:prstGeom>
                <a:noFill/>
                <a:ln w="7">
                  <a:solidFill>
                    <a:srgbClr val="A0A0A0"/>
                  </a:solidFill>
                  <a:miter lim="800000"/>
                  <a:headEnd/>
                  <a:tailEnd/>
                </a:ln>
              </p:spPr>
              <p:txBody>
                <a:bodyPr/>
                <a:lstStyle/>
                <a:p>
                  <a:endParaRPr lang="sv-SE"/>
                </a:p>
              </p:txBody>
            </p:sp>
          </p:grpSp>
          <p:grpSp>
            <p:nvGrpSpPr>
              <p:cNvPr id="39945" name="Group 37"/>
              <p:cNvGrpSpPr>
                <a:grpSpLocks/>
              </p:cNvGrpSpPr>
              <p:nvPr/>
            </p:nvGrpSpPr>
            <p:grpSpPr bwMode="auto">
              <a:xfrm>
                <a:off x="0" y="423"/>
                <a:ext cx="427" cy="327"/>
                <a:chOff x="0" y="423"/>
                <a:chExt cx="427" cy="327"/>
              </a:xfrm>
            </p:grpSpPr>
            <p:sp>
              <p:nvSpPr>
                <p:cNvPr id="40015" name="Rectangle 6"/>
                <p:cNvSpPr>
                  <a:spLocks noChangeArrowheads="1"/>
                </p:cNvSpPr>
                <p:nvPr/>
              </p:nvSpPr>
              <p:spPr bwMode="auto">
                <a:xfrm>
                  <a:off x="28" y="423"/>
                  <a:ext cx="371" cy="327"/>
                </a:xfrm>
                <a:prstGeom prst="rect">
                  <a:avLst/>
                </a:prstGeom>
                <a:noFill/>
                <a:ln w="9525">
                  <a:noFill/>
                  <a:miter lim="800000"/>
                  <a:headEnd/>
                  <a:tailEnd/>
                </a:ln>
              </p:spPr>
              <p:txBody>
                <a:bodyPr/>
                <a:lstStyle/>
                <a:p>
                  <a:r>
                    <a:rPr lang="en-US" sz="1400">
                      <a:latin typeface="Arial" charset="0"/>
                      <a:cs typeface="Times New Roman" pitchFamily="18" charset="0"/>
                    </a:rPr>
                    <a:t>Flicker</a:t>
                  </a:r>
                  <a:endParaRPr lang="en-US" sz="1400">
                    <a:latin typeface="Arial" charset="0"/>
                  </a:endParaRPr>
                </a:p>
                <a:p>
                  <a:pPr eaLnBrk="0" hangingPunct="0"/>
                  <a:endParaRPr lang="en-US" sz="1400">
                    <a:latin typeface="Arial" charset="0"/>
                  </a:endParaRPr>
                </a:p>
              </p:txBody>
            </p:sp>
            <p:sp>
              <p:nvSpPr>
                <p:cNvPr id="40016" name="Rectangle 36"/>
                <p:cNvSpPr>
                  <a:spLocks noChangeArrowheads="1"/>
                </p:cNvSpPr>
                <p:nvPr/>
              </p:nvSpPr>
              <p:spPr bwMode="auto">
                <a:xfrm>
                  <a:off x="0" y="423"/>
                  <a:ext cx="427" cy="327"/>
                </a:xfrm>
                <a:prstGeom prst="rect">
                  <a:avLst/>
                </a:prstGeom>
                <a:noFill/>
                <a:ln w="7">
                  <a:solidFill>
                    <a:srgbClr val="A0A0A0"/>
                  </a:solidFill>
                  <a:miter lim="800000"/>
                  <a:headEnd/>
                  <a:tailEnd/>
                </a:ln>
              </p:spPr>
              <p:txBody>
                <a:bodyPr/>
                <a:lstStyle/>
                <a:p>
                  <a:endParaRPr lang="sv-SE"/>
                </a:p>
              </p:txBody>
            </p:sp>
          </p:grpSp>
          <p:grpSp>
            <p:nvGrpSpPr>
              <p:cNvPr id="39946" name="Group 39"/>
              <p:cNvGrpSpPr>
                <a:grpSpLocks/>
              </p:cNvGrpSpPr>
              <p:nvPr/>
            </p:nvGrpSpPr>
            <p:grpSpPr bwMode="auto">
              <a:xfrm>
                <a:off x="427" y="423"/>
                <a:ext cx="387" cy="327"/>
                <a:chOff x="427" y="423"/>
                <a:chExt cx="387" cy="327"/>
              </a:xfrm>
            </p:grpSpPr>
            <p:sp>
              <p:nvSpPr>
                <p:cNvPr id="40013" name="Rectangle 7"/>
                <p:cNvSpPr>
                  <a:spLocks noChangeArrowheads="1"/>
                </p:cNvSpPr>
                <p:nvPr/>
              </p:nvSpPr>
              <p:spPr bwMode="auto">
                <a:xfrm>
                  <a:off x="455" y="423"/>
                  <a:ext cx="331" cy="327"/>
                </a:xfrm>
                <a:prstGeom prst="rect">
                  <a:avLst/>
                </a:prstGeom>
                <a:noFill/>
                <a:ln w="9525">
                  <a:noFill/>
                  <a:miter lim="800000"/>
                  <a:headEnd/>
                  <a:tailEnd/>
                </a:ln>
              </p:spPr>
              <p:txBody>
                <a:bodyPr/>
                <a:lstStyle/>
                <a:p>
                  <a:r>
                    <a:rPr lang="en-US" sz="1400">
                      <a:latin typeface="Arial" charset="0"/>
                      <a:cs typeface="Times New Roman" pitchFamily="18" charset="0"/>
                    </a:rPr>
                    <a:t>1,0</a:t>
                  </a:r>
                  <a:endParaRPr lang="en-US" sz="1400">
                    <a:latin typeface="Arial" charset="0"/>
                  </a:endParaRPr>
                </a:p>
                <a:p>
                  <a:pPr eaLnBrk="0" hangingPunct="0"/>
                  <a:endParaRPr lang="en-US"/>
                </a:p>
              </p:txBody>
            </p:sp>
            <p:sp>
              <p:nvSpPr>
                <p:cNvPr id="40014" name="Rectangle 38"/>
                <p:cNvSpPr>
                  <a:spLocks noChangeArrowheads="1"/>
                </p:cNvSpPr>
                <p:nvPr/>
              </p:nvSpPr>
              <p:spPr bwMode="auto">
                <a:xfrm>
                  <a:off x="427" y="423"/>
                  <a:ext cx="387" cy="327"/>
                </a:xfrm>
                <a:prstGeom prst="rect">
                  <a:avLst/>
                </a:prstGeom>
                <a:noFill/>
                <a:ln w="7">
                  <a:solidFill>
                    <a:srgbClr val="A0A0A0"/>
                  </a:solidFill>
                  <a:miter lim="800000"/>
                  <a:headEnd/>
                  <a:tailEnd/>
                </a:ln>
              </p:spPr>
              <p:txBody>
                <a:bodyPr/>
                <a:lstStyle/>
                <a:p>
                  <a:endParaRPr lang="sv-SE"/>
                </a:p>
              </p:txBody>
            </p:sp>
          </p:grpSp>
          <p:grpSp>
            <p:nvGrpSpPr>
              <p:cNvPr id="39947" name="Group 41"/>
              <p:cNvGrpSpPr>
                <a:grpSpLocks/>
              </p:cNvGrpSpPr>
              <p:nvPr/>
            </p:nvGrpSpPr>
            <p:grpSpPr bwMode="auto">
              <a:xfrm>
                <a:off x="814" y="423"/>
                <a:ext cx="308" cy="327"/>
                <a:chOff x="814" y="423"/>
                <a:chExt cx="308" cy="327"/>
              </a:xfrm>
            </p:grpSpPr>
            <p:sp>
              <p:nvSpPr>
                <p:cNvPr id="40011" name="Rectangle 8"/>
                <p:cNvSpPr>
                  <a:spLocks noChangeArrowheads="1"/>
                </p:cNvSpPr>
                <p:nvPr/>
              </p:nvSpPr>
              <p:spPr bwMode="auto">
                <a:xfrm>
                  <a:off x="842" y="423"/>
                  <a:ext cx="252" cy="327"/>
                </a:xfrm>
                <a:prstGeom prst="rect">
                  <a:avLst/>
                </a:prstGeom>
                <a:noFill/>
                <a:ln w="9525">
                  <a:noFill/>
                  <a:miter lim="800000"/>
                  <a:headEnd/>
                  <a:tailEnd/>
                </a:ln>
              </p:spPr>
              <p:txBody>
                <a:bodyPr/>
                <a:lstStyle/>
                <a:p>
                  <a:r>
                    <a:rPr lang="en-US" sz="1400">
                      <a:latin typeface="Arial" charset="0"/>
                      <a:cs typeface="Times New Roman" pitchFamily="18" charset="0"/>
                    </a:rPr>
                    <a:t>0,9</a:t>
                  </a:r>
                  <a:endParaRPr lang="en-US" sz="1400">
                    <a:latin typeface="Arial" charset="0"/>
                  </a:endParaRPr>
                </a:p>
                <a:p>
                  <a:pPr eaLnBrk="0" hangingPunct="0"/>
                  <a:endParaRPr lang="en-US"/>
                </a:p>
              </p:txBody>
            </p:sp>
            <p:sp>
              <p:nvSpPr>
                <p:cNvPr id="40012" name="Rectangle 40"/>
                <p:cNvSpPr>
                  <a:spLocks noChangeArrowheads="1"/>
                </p:cNvSpPr>
                <p:nvPr/>
              </p:nvSpPr>
              <p:spPr bwMode="auto">
                <a:xfrm>
                  <a:off x="814" y="423"/>
                  <a:ext cx="308" cy="327"/>
                </a:xfrm>
                <a:prstGeom prst="rect">
                  <a:avLst/>
                </a:prstGeom>
                <a:noFill/>
                <a:ln w="7">
                  <a:solidFill>
                    <a:srgbClr val="A0A0A0"/>
                  </a:solidFill>
                  <a:miter lim="800000"/>
                  <a:headEnd/>
                  <a:tailEnd/>
                </a:ln>
              </p:spPr>
              <p:txBody>
                <a:bodyPr/>
                <a:lstStyle/>
                <a:p>
                  <a:endParaRPr lang="sv-SE"/>
                </a:p>
              </p:txBody>
            </p:sp>
          </p:grpSp>
          <p:grpSp>
            <p:nvGrpSpPr>
              <p:cNvPr id="39948" name="Group 43"/>
              <p:cNvGrpSpPr>
                <a:grpSpLocks/>
              </p:cNvGrpSpPr>
              <p:nvPr/>
            </p:nvGrpSpPr>
            <p:grpSpPr bwMode="auto">
              <a:xfrm>
                <a:off x="0" y="750"/>
                <a:ext cx="427" cy="615"/>
                <a:chOff x="0" y="750"/>
                <a:chExt cx="427" cy="615"/>
              </a:xfrm>
            </p:grpSpPr>
            <p:sp>
              <p:nvSpPr>
                <p:cNvPr id="40009" name="Rectangle 9"/>
                <p:cNvSpPr>
                  <a:spLocks noChangeArrowheads="1"/>
                </p:cNvSpPr>
                <p:nvPr/>
              </p:nvSpPr>
              <p:spPr bwMode="auto">
                <a:xfrm>
                  <a:off x="28" y="750"/>
                  <a:ext cx="371" cy="615"/>
                </a:xfrm>
                <a:prstGeom prst="rect">
                  <a:avLst/>
                </a:prstGeom>
                <a:noFill/>
                <a:ln w="9525">
                  <a:noFill/>
                  <a:miter lim="800000"/>
                  <a:headEnd/>
                  <a:tailEnd/>
                </a:ln>
              </p:spPr>
              <p:txBody>
                <a:bodyPr/>
                <a:lstStyle/>
                <a:p>
                  <a:r>
                    <a:rPr lang="en-US" sz="1400">
                      <a:latin typeface="Arial" charset="0"/>
                      <a:cs typeface="Times New Roman" pitchFamily="18" charset="0"/>
                    </a:rPr>
                    <a:t>Max. voltage variations</a:t>
                  </a:r>
                  <a:r>
                    <a:rPr lang="en-US" sz="1000">
                      <a:latin typeface="Times New Roman" pitchFamily="18" charset="0"/>
                      <a:cs typeface="Times New Roman" pitchFamily="18" charset="0"/>
                    </a:rPr>
                    <a:t> </a:t>
                  </a:r>
                  <a:endParaRPr lang="en-US" sz="1200">
                    <a:latin typeface="Arial" charset="0"/>
                  </a:endParaRPr>
                </a:p>
                <a:p>
                  <a:pPr eaLnBrk="0" hangingPunct="0"/>
                  <a:endParaRPr lang="en-US"/>
                </a:p>
              </p:txBody>
            </p:sp>
            <p:sp>
              <p:nvSpPr>
                <p:cNvPr id="40010" name="Rectangle 42"/>
                <p:cNvSpPr>
                  <a:spLocks noChangeArrowheads="1"/>
                </p:cNvSpPr>
                <p:nvPr/>
              </p:nvSpPr>
              <p:spPr bwMode="auto">
                <a:xfrm>
                  <a:off x="0" y="750"/>
                  <a:ext cx="427" cy="615"/>
                </a:xfrm>
                <a:prstGeom prst="rect">
                  <a:avLst/>
                </a:prstGeom>
                <a:noFill/>
                <a:ln w="7">
                  <a:solidFill>
                    <a:srgbClr val="A0A0A0"/>
                  </a:solidFill>
                  <a:miter lim="800000"/>
                  <a:headEnd/>
                  <a:tailEnd/>
                </a:ln>
              </p:spPr>
              <p:txBody>
                <a:bodyPr/>
                <a:lstStyle/>
                <a:p>
                  <a:endParaRPr lang="sv-SE"/>
                </a:p>
              </p:txBody>
            </p:sp>
          </p:grpSp>
          <p:grpSp>
            <p:nvGrpSpPr>
              <p:cNvPr id="39949" name="Group 45"/>
              <p:cNvGrpSpPr>
                <a:grpSpLocks/>
              </p:cNvGrpSpPr>
              <p:nvPr/>
            </p:nvGrpSpPr>
            <p:grpSpPr bwMode="auto">
              <a:xfrm>
                <a:off x="427" y="750"/>
                <a:ext cx="387" cy="615"/>
                <a:chOff x="427" y="750"/>
                <a:chExt cx="387" cy="615"/>
              </a:xfrm>
            </p:grpSpPr>
            <p:sp>
              <p:nvSpPr>
                <p:cNvPr id="40007" name="Rectangle 10"/>
                <p:cNvSpPr>
                  <a:spLocks noChangeArrowheads="1"/>
                </p:cNvSpPr>
                <p:nvPr/>
              </p:nvSpPr>
              <p:spPr bwMode="auto">
                <a:xfrm>
                  <a:off x="455" y="750"/>
                  <a:ext cx="331" cy="615"/>
                </a:xfrm>
                <a:prstGeom prst="rect">
                  <a:avLst/>
                </a:prstGeom>
                <a:noFill/>
                <a:ln w="9525">
                  <a:noFill/>
                  <a:miter lim="800000"/>
                  <a:headEnd/>
                  <a:tailEnd/>
                </a:ln>
              </p:spPr>
              <p:txBody>
                <a:bodyPr/>
                <a:lstStyle/>
                <a:p>
                  <a:r>
                    <a:rPr lang="en-US" sz="1400">
                      <a:latin typeface="Arial" charset="0"/>
                      <a:cs typeface="Times New Roman" pitchFamily="18" charset="0"/>
                    </a:rPr>
                    <a:t>3%</a:t>
                  </a:r>
                  <a:endParaRPr lang="en-US" sz="1400">
                    <a:latin typeface="Arial" charset="0"/>
                  </a:endParaRPr>
                </a:p>
                <a:p>
                  <a:pPr eaLnBrk="0" hangingPunct="0"/>
                  <a:endParaRPr lang="en-US"/>
                </a:p>
              </p:txBody>
            </p:sp>
            <p:sp>
              <p:nvSpPr>
                <p:cNvPr id="40008" name="Rectangle 44"/>
                <p:cNvSpPr>
                  <a:spLocks noChangeArrowheads="1"/>
                </p:cNvSpPr>
                <p:nvPr/>
              </p:nvSpPr>
              <p:spPr bwMode="auto">
                <a:xfrm>
                  <a:off x="427" y="750"/>
                  <a:ext cx="387" cy="615"/>
                </a:xfrm>
                <a:prstGeom prst="rect">
                  <a:avLst/>
                </a:prstGeom>
                <a:noFill/>
                <a:ln w="7">
                  <a:solidFill>
                    <a:srgbClr val="A0A0A0"/>
                  </a:solidFill>
                  <a:miter lim="800000"/>
                  <a:headEnd/>
                  <a:tailEnd/>
                </a:ln>
              </p:spPr>
              <p:txBody>
                <a:bodyPr/>
                <a:lstStyle/>
                <a:p>
                  <a:endParaRPr lang="sv-SE"/>
                </a:p>
              </p:txBody>
            </p:sp>
          </p:grpSp>
          <p:grpSp>
            <p:nvGrpSpPr>
              <p:cNvPr id="39950" name="Group 47"/>
              <p:cNvGrpSpPr>
                <a:grpSpLocks/>
              </p:cNvGrpSpPr>
              <p:nvPr/>
            </p:nvGrpSpPr>
            <p:grpSpPr bwMode="auto">
              <a:xfrm>
                <a:off x="814" y="750"/>
                <a:ext cx="308" cy="615"/>
                <a:chOff x="814" y="750"/>
                <a:chExt cx="308" cy="615"/>
              </a:xfrm>
            </p:grpSpPr>
            <p:sp>
              <p:nvSpPr>
                <p:cNvPr id="40005" name="Rectangle 11"/>
                <p:cNvSpPr>
                  <a:spLocks noChangeArrowheads="1"/>
                </p:cNvSpPr>
                <p:nvPr/>
              </p:nvSpPr>
              <p:spPr bwMode="auto">
                <a:xfrm>
                  <a:off x="842" y="750"/>
                  <a:ext cx="252" cy="615"/>
                </a:xfrm>
                <a:prstGeom prst="rect">
                  <a:avLst/>
                </a:prstGeom>
                <a:noFill/>
                <a:ln w="9525">
                  <a:noFill/>
                  <a:miter lim="800000"/>
                  <a:headEnd/>
                  <a:tailEnd/>
                </a:ln>
              </p:spPr>
              <p:txBody>
                <a:bodyPr/>
                <a:lstStyle/>
                <a:p>
                  <a:r>
                    <a:rPr lang="en-US" sz="1400">
                      <a:latin typeface="Arial" charset="0"/>
                      <a:cs typeface="Times New Roman" pitchFamily="18" charset="0"/>
                    </a:rPr>
                    <a:t>3%</a:t>
                  </a:r>
                  <a:endParaRPr lang="en-US" sz="1400">
                    <a:latin typeface="Arial" charset="0"/>
                  </a:endParaRPr>
                </a:p>
                <a:p>
                  <a:pPr eaLnBrk="0" hangingPunct="0"/>
                  <a:endParaRPr lang="en-US" sz="1400">
                    <a:latin typeface="Arial" charset="0"/>
                  </a:endParaRPr>
                </a:p>
              </p:txBody>
            </p:sp>
            <p:sp>
              <p:nvSpPr>
                <p:cNvPr id="40006" name="Rectangle 46"/>
                <p:cNvSpPr>
                  <a:spLocks noChangeArrowheads="1"/>
                </p:cNvSpPr>
                <p:nvPr/>
              </p:nvSpPr>
              <p:spPr bwMode="auto">
                <a:xfrm>
                  <a:off x="814" y="750"/>
                  <a:ext cx="308" cy="615"/>
                </a:xfrm>
                <a:prstGeom prst="rect">
                  <a:avLst/>
                </a:prstGeom>
                <a:noFill/>
                <a:ln w="7">
                  <a:solidFill>
                    <a:srgbClr val="A0A0A0"/>
                  </a:solidFill>
                  <a:miter lim="800000"/>
                  <a:headEnd/>
                  <a:tailEnd/>
                </a:ln>
              </p:spPr>
              <p:txBody>
                <a:bodyPr/>
                <a:lstStyle/>
                <a:p>
                  <a:endParaRPr lang="sv-SE"/>
                </a:p>
              </p:txBody>
            </p:sp>
          </p:grpSp>
          <p:grpSp>
            <p:nvGrpSpPr>
              <p:cNvPr id="39951" name="Group 49"/>
              <p:cNvGrpSpPr>
                <a:grpSpLocks/>
              </p:cNvGrpSpPr>
              <p:nvPr/>
            </p:nvGrpSpPr>
            <p:grpSpPr bwMode="auto">
              <a:xfrm>
                <a:off x="0" y="1365"/>
                <a:ext cx="427" cy="423"/>
                <a:chOff x="0" y="1365"/>
                <a:chExt cx="427" cy="423"/>
              </a:xfrm>
            </p:grpSpPr>
            <p:sp>
              <p:nvSpPr>
                <p:cNvPr id="40003" name="Rectangle 12"/>
                <p:cNvSpPr>
                  <a:spLocks noChangeArrowheads="1"/>
                </p:cNvSpPr>
                <p:nvPr/>
              </p:nvSpPr>
              <p:spPr bwMode="auto">
                <a:xfrm>
                  <a:off x="28" y="1365"/>
                  <a:ext cx="371" cy="423"/>
                </a:xfrm>
                <a:prstGeom prst="rect">
                  <a:avLst/>
                </a:prstGeom>
                <a:noFill/>
                <a:ln w="9525">
                  <a:noFill/>
                  <a:miter lim="800000"/>
                  <a:headEnd/>
                  <a:tailEnd/>
                </a:ln>
              </p:spPr>
              <p:txBody>
                <a:bodyPr/>
                <a:lstStyle/>
                <a:p>
                  <a:r>
                    <a:rPr lang="en-US" sz="1400">
                      <a:latin typeface="Arial" charset="0"/>
                      <a:cs typeface="Times New Roman" pitchFamily="18" charset="0"/>
                    </a:rPr>
                    <a:t>Power factor</a:t>
                  </a:r>
                  <a:endParaRPr lang="en-US" sz="1400">
                    <a:latin typeface="Arial" charset="0"/>
                  </a:endParaRPr>
                </a:p>
                <a:p>
                  <a:pPr eaLnBrk="0" hangingPunct="0"/>
                  <a:endParaRPr lang="en-US"/>
                </a:p>
              </p:txBody>
            </p:sp>
            <p:sp>
              <p:nvSpPr>
                <p:cNvPr id="40004" name="Rectangle 48"/>
                <p:cNvSpPr>
                  <a:spLocks noChangeArrowheads="1"/>
                </p:cNvSpPr>
                <p:nvPr/>
              </p:nvSpPr>
              <p:spPr bwMode="auto">
                <a:xfrm>
                  <a:off x="0" y="1365"/>
                  <a:ext cx="427" cy="423"/>
                </a:xfrm>
                <a:prstGeom prst="rect">
                  <a:avLst/>
                </a:prstGeom>
                <a:noFill/>
                <a:ln w="7">
                  <a:solidFill>
                    <a:srgbClr val="A0A0A0"/>
                  </a:solidFill>
                  <a:miter lim="800000"/>
                  <a:headEnd/>
                  <a:tailEnd/>
                </a:ln>
              </p:spPr>
              <p:txBody>
                <a:bodyPr/>
                <a:lstStyle/>
                <a:p>
                  <a:endParaRPr lang="sv-SE"/>
                </a:p>
              </p:txBody>
            </p:sp>
          </p:grpSp>
          <p:grpSp>
            <p:nvGrpSpPr>
              <p:cNvPr id="39952" name="Group 51"/>
              <p:cNvGrpSpPr>
                <a:grpSpLocks/>
              </p:cNvGrpSpPr>
              <p:nvPr/>
            </p:nvGrpSpPr>
            <p:grpSpPr bwMode="auto">
              <a:xfrm>
                <a:off x="427" y="1365"/>
                <a:ext cx="387" cy="423"/>
                <a:chOff x="427" y="1365"/>
                <a:chExt cx="387" cy="423"/>
              </a:xfrm>
            </p:grpSpPr>
            <p:sp>
              <p:nvSpPr>
                <p:cNvPr id="40001" name="Rectangle 13"/>
                <p:cNvSpPr>
                  <a:spLocks noChangeArrowheads="1"/>
                </p:cNvSpPr>
                <p:nvPr/>
              </p:nvSpPr>
              <p:spPr bwMode="auto">
                <a:xfrm>
                  <a:off x="455" y="1365"/>
                  <a:ext cx="331" cy="423"/>
                </a:xfrm>
                <a:prstGeom prst="rect">
                  <a:avLst/>
                </a:prstGeom>
                <a:noFill/>
                <a:ln w="9525">
                  <a:noFill/>
                  <a:miter lim="800000"/>
                  <a:headEnd/>
                  <a:tailEnd/>
                </a:ln>
              </p:spPr>
              <p:txBody>
                <a:bodyPr/>
                <a:lstStyle/>
                <a:p>
                  <a:r>
                    <a:rPr lang="en-US" sz="1400">
                      <a:latin typeface="Arial" charset="0"/>
                      <a:cs typeface="Times New Roman" pitchFamily="18" charset="0"/>
                    </a:rPr>
                    <a:t>0,98</a:t>
                  </a:r>
                  <a:endParaRPr lang="en-US" sz="1400">
                    <a:latin typeface="Arial" charset="0"/>
                  </a:endParaRPr>
                </a:p>
                <a:p>
                  <a:pPr eaLnBrk="0" hangingPunct="0"/>
                  <a:endParaRPr lang="en-US"/>
                </a:p>
              </p:txBody>
            </p:sp>
            <p:sp>
              <p:nvSpPr>
                <p:cNvPr id="40002" name="Rectangle 50"/>
                <p:cNvSpPr>
                  <a:spLocks noChangeArrowheads="1"/>
                </p:cNvSpPr>
                <p:nvPr/>
              </p:nvSpPr>
              <p:spPr bwMode="auto">
                <a:xfrm>
                  <a:off x="427" y="1365"/>
                  <a:ext cx="387" cy="423"/>
                </a:xfrm>
                <a:prstGeom prst="rect">
                  <a:avLst/>
                </a:prstGeom>
                <a:noFill/>
                <a:ln w="7">
                  <a:solidFill>
                    <a:srgbClr val="A0A0A0"/>
                  </a:solidFill>
                  <a:miter lim="800000"/>
                  <a:headEnd/>
                  <a:tailEnd/>
                </a:ln>
              </p:spPr>
              <p:txBody>
                <a:bodyPr/>
                <a:lstStyle/>
                <a:p>
                  <a:endParaRPr lang="sv-SE"/>
                </a:p>
              </p:txBody>
            </p:sp>
          </p:grpSp>
          <p:grpSp>
            <p:nvGrpSpPr>
              <p:cNvPr id="39953" name="Group 53"/>
              <p:cNvGrpSpPr>
                <a:grpSpLocks/>
              </p:cNvGrpSpPr>
              <p:nvPr/>
            </p:nvGrpSpPr>
            <p:grpSpPr bwMode="auto">
              <a:xfrm>
                <a:off x="814" y="1365"/>
                <a:ext cx="308" cy="423"/>
                <a:chOff x="814" y="1365"/>
                <a:chExt cx="308" cy="423"/>
              </a:xfrm>
            </p:grpSpPr>
            <p:sp>
              <p:nvSpPr>
                <p:cNvPr id="39999" name="Rectangle 14"/>
                <p:cNvSpPr>
                  <a:spLocks noChangeArrowheads="1"/>
                </p:cNvSpPr>
                <p:nvPr/>
              </p:nvSpPr>
              <p:spPr bwMode="auto">
                <a:xfrm>
                  <a:off x="842" y="1365"/>
                  <a:ext cx="252" cy="423"/>
                </a:xfrm>
                <a:prstGeom prst="rect">
                  <a:avLst/>
                </a:prstGeom>
                <a:noFill/>
                <a:ln w="9525">
                  <a:noFill/>
                  <a:miter lim="800000"/>
                  <a:headEnd/>
                  <a:tailEnd/>
                </a:ln>
              </p:spPr>
              <p:txBody>
                <a:bodyPr/>
                <a:lstStyle/>
                <a:p>
                  <a:r>
                    <a:rPr lang="en-US" sz="1400">
                      <a:latin typeface="Arial" charset="0"/>
                      <a:cs typeface="Times New Roman" pitchFamily="18" charset="0"/>
                    </a:rPr>
                    <a:t>0,998</a:t>
                  </a:r>
                  <a:endParaRPr lang="en-US" sz="1400">
                    <a:latin typeface="Arial" charset="0"/>
                  </a:endParaRPr>
                </a:p>
                <a:p>
                  <a:pPr eaLnBrk="0" hangingPunct="0"/>
                  <a:endParaRPr lang="en-US" sz="1400">
                    <a:latin typeface="Arial" charset="0"/>
                  </a:endParaRPr>
                </a:p>
              </p:txBody>
            </p:sp>
            <p:sp>
              <p:nvSpPr>
                <p:cNvPr id="40000" name="Rectangle 52"/>
                <p:cNvSpPr>
                  <a:spLocks noChangeArrowheads="1"/>
                </p:cNvSpPr>
                <p:nvPr/>
              </p:nvSpPr>
              <p:spPr bwMode="auto">
                <a:xfrm>
                  <a:off x="814" y="1365"/>
                  <a:ext cx="308" cy="423"/>
                </a:xfrm>
                <a:prstGeom prst="rect">
                  <a:avLst/>
                </a:prstGeom>
                <a:noFill/>
                <a:ln w="7">
                  <a:solidFill>
                    <a:srgbClr val="A0A0A0"/>
                  </a:solidFill>
                  <a:miter lim="800000"/>
                  <a:headEnd/>
                  <a:tailEnd/>
                </a:ln>
              </p:spPr>
              <p:txBody>
                <a:bodyPr/>
                <a:lstStyle/>
                <a:p>
                  <a:endParaRPr lang="sv-SE"/>
                </a:p>
              </p:txBody>
            </p:sp>
          </p:grpSp>
          <p:grpSp>
            <p:nvGrpSpPr>
              <p:cNvPr id="39954" name="Group 55"/>
              <p:cNvGrpSpPr>
                <a:grpSpLocks/>
              </p:cNvGrpSpPr>
              <p:nvPr/>
            </p:nvGrpSpPr>
            <p:grpSpPr bwMode="auto">
              <a:xfrm>
                <a:off x="0" y="1788"/>
                <a:ext cx="427" cy="519"/>
                <a:chOff x="0" y="1788"/>
                <a:chExt cx="427" cy="519"/>
              </a:xfrm>
            </p:grpSpPr>
            <p:sp>
              <p:nvSpPr>
                <p:cNvPr id="39997" name="Rectangle 15"/>
                <p:cNvSpPr>
                  <a:spLocks noChangeArrowheads="1"/>
                </p:cNvSpPr>
                <p:nvPr/>
              </p:nvSpPr>
              <p:spPr bwMode="auto">
                <a:xfrm>
                  <a:off x="28" y="1788"/>
                  <a:ext cx="371" cy="519"/>
                </a:xfrm>
                <a:prstGeom prst="rect">
                  <a:avLst/>
                </a:prstGeom>
                <a:noFill/>
                <a:ln w="9525">
                  <a:noFill/>
                  <a:miter lim="800000"/>
                  <a:headEnd/>
                  <a:tailEnd/>
                </a:ln>
              </p:spPr>
              <p:txBody>
                <a:bodyPr/>
                <a:lstStyle/>
                <a:p>
                  <a:r>
                    <a:rPr lang="en-US" sz="1400">
                      <a:latin typeface="Arial" charset="0"/>
                      <a:cs typeface="Times New Roman" pitchFamily="18" charset="0"/>
                    </a:rPr>
                    <a:t>Voltage distortion UTHD</a:t>
                  </a:r>
                  <a:endParaRPr lang="en-US" sz="1400">
                    <a:latin typeface="Arial" charset="0"/>
                  </a:endParaRPr>
                </a:p>
                <a:p>
                  <a:pPr eaLnBrk="0" hangingPunct="0"/>
                  <a:endParaRPr lang="en-US"/>
                </a:p>
              </p:txBody>
            </p:sp>
            <p:sp>
              <p:nvSpPr>
                <p:cNvPr id="39998" name="Rectangle 54"/>
                <p:cNvSpPr>
                  <a:spLocks noChangeArrowheads="1"/>
                </p:cNvSpPr>
                <p:nvPr/>
              </p:nvSpPr>
              <p:spPr bwMode="auto">
                <a:xfrm>
                  <a:off x="0" y="1788"/>
                  <a:ext cx="427" cy="519"/>
                </a:xfrm>
                <a:prstGeom prst="rect">
                  <a:avLst/>
                </a:prstGeom>
                <a:noFill/>
                <a:ln w="7">
                  <a:solidFill>
                    <a:srgbClr val="A0A0A0"/>
                  </a:solidFill>
                  <a:miter lim="800000"/>
                  <a:headEnd/>
                  <a:tailEnd/>
                </a:ln>
              </p:spPr>
              <p:txBody>
                <a:bodyPr/>
                <a:lstStyle/>
                <a:p>
                  <a:endParaRPr lang="sv-SE"/>
                </a:p>
              </p:txBody>
            </p:sp>
          </p:grpSp>
          <p:grpSp>
            <p:nvGrpSpPr>
              <p:cNvPr id="39955" name="Group 57"/>
              <p:cNvGrpSpPr>
                <a:grpSpLocks/>
              </p:cNvGrpSpPr>
              <p:nvPr/>
            </p:nvGrpSpPr>
            <p:grpSpPr bwMode="auto">
              <a:xfrm>
                <a:off x="427" y="1788"/>
                <a:ext cx="387" cy="519"/>
                <a:chOff x="427" y="1788"/>
                <a:chExt cx="387" cy="519"/>
              </a:xfrm>
            </p:grpSpPr>
            <p:sp>
              <p:nvSpPr>
                <p:cNvPr id="39995" name="Rectangle 16"/>
                <p:cNvSpPr>
                  <a:spLocks noChangeArrowheads="1"/>
                </p:cNvSpPr>
                <p:nvPr/>
              </p:nvSpPr>
              <p:spPr bwMode="auto">
                <a:xfrm>
                  <a:off x="455" y="1788"/>
                  <a:ext cx="331" cy="519"/>
                </a:xfrm>
                <a:prstGeom prst="rect">
                  <a:avLst/>
                </a:prstGeom>
                <a:noFill/>
                <a:ln w="9525">
                  <a:noFill/>
                  <a:miter lim="800000"/>
                  <a:headEnd/>
                  <a:tailEnd/>
                </a:ln>
              </p:spPr>
              <p:txBody>
                <a:bodyPr/>
                <a:lstStyle/>
                <a:p>
                  <a:r>
                    <a:rPr lang="en-US" sz="1400">
                      <a:latin typeface="Arial" charset="0"/>
                      <a:cs typeface="Times New Roman" pitchFamily="18" charset="0"/>
                    </a:rPr>
                    <a:t>4,8%</a:t>
                  </a:r>
                  <a:endParaRPr lang="en-US" sz="1400">
                    <a:latin typeface="Arial" charset="0"/>
                  </a:endParaRPr>
                </a:p>
                <a:p>
                  <a:pPr eaLnBrk="0" hangingPunct="0"/>
                  <a:endParaRPr lang="en-US" sz="1400">
                    <a:latin typeface="Arial" charset="0"/>
                  </a:endParaRPr>
                </a:p>
              </p:txBody>
            </p:sp>
            <p:sp>
              <p:nvSpPr>
                <p:cNvPr id="39996" name="Rectangle 56"/>
                <p:cNvSpPr>
                  <a:spLocks noChangeArrowheads="1"/>
                </p:cNvSpPr>
                <p:nvPr/>
              </p:nvSpPr>
              <p:spPr bwMode="auto">
                <a:xfrm>
                  <a:off x="427" y="1788"/>
                  <a:ext cx="387" cy="519"/>
                </a:xfrm>
                <a:prstGeom prst="rect">
                  <a:avLst/>
                </a:prstGeom>
                <a:noFill/>
                <a:ln w="7">
                  <a:solidFill>
                    <a:srgbClr val="A0A0A0"/>
                  </a:solidFill>
                  <a:miter lim="800000"/>
                  <a:headEnd/>
                  <a:tailEnd/>
                </a:ln>
              </p:spPr>
              <p:txBody>
                <a:bodyPr/>
                <a:lstStyle/>
                <a:p>
                  <a:endParaRPr lang="sv-SE"/>
                </a:p>
              </p:txBody>
            </p:sp>
          </p:grpSp>
          <p:grpSp>
            <p:nvGrpSpPr>
              <p:cNvPr id="39956" name="Group 59"/>
              <p:cNvGrpSpPr>
                <a:grpSpLocks/>
              </p:cNvGrpSpPr>
              <p:nvPr/>
            </p:nvGrpSpPr>
            <p:grpSpPr bwMode="auto">
              <a:xfrm>
                <a:off x="814" y="1788"/>
                <a:ext cx="308" cy="519"/>
                <a:chOff x="814" y="1788"/>
                <a:chExt cx="308" cy="519"/>
              </a:xfrm>
            </p:grpSpPr>
            <p:sp>
              <p:nvSpPr>
                <p:cNvPr id="39993" name="Rectangle 17"/>
                <p:cNvSpPr>
                  <a:spLocks noChangeArrowheads="1"/>
                </p:cNvSpPr>
                <p:nvPr/>
              </p:nvSpPr>
              <p:spPr bwMode="auto">
                <a:xfrm>
                  <a:off x="842" y="1788"/>
                  <a:ext cx="252" cy="519"/>
                </a:xfrm>
                <a:prstGeom prst="rect">
                  <a:avLst/>
                </a:prstGeom>
                <a:noFill/>
                <a:ln w="9525">
                  <a:noFill/>
                  <a:miter lim="800000"/>
                  <a:headEnd/>
                  <a:tailEnd/>
                </a:ln>
              </p:spPr>
              <p:txBody>
                <a:bodyPr/>
                <a:lstStyle/>
                <a:p>
                  <a:r>
                    <a:rPr lang="en-US" sz="1400">
                      <a:latin typeface="Arial" charset="0"/>
                      <a:cs typeface="Times New Roman" pitchFamily="18" charset="0"/>
                    </a:rPr>
                    <a:t>3,2%</a:t>
                  </a:r>
                  <a:endParaRPr lang="en-US" sz="1400">
                    <a:latin typeface="Arial" charset="0"/>
                  </a:endParaRPr>
                </a:p>
                <a:p>
                  <a:pPr eaLnBrk="0" hangingPunct="0"/>
                  <a:endParaRPr lang="en-US" sz="1400">
                    <a:latin typeface="Arial" charset="0"/>
                  </a:endParaRPr>
                </a:p>
              </p:txBody>
            </p:sp>
            <p:sp>
              <p:nvSpPr>
                <p:cNvPr id="39994" name="Rectangle 58"/>
                <p:cNvSpPr>
                  <a:spLocks noChangeArrowheads="1"/>
                </p:cNvSpPr>
                <p:nvPr/>
              </p:nvSpPr>
              <p:spPr bwMode="auto">
                <a:xfrm>
                  <a:off x="814" y="1788"/>
                  <a:ext cx="308" cy="519"/>
                </a:xfrm>
                <a:prstGeom prst="rect">
                  <a:avLst/>
                </a:prstGeom>
                <a:noFill/>
                <a:ln w="7">
                  <a:solidFill>
                    <a:srgbClr val="A0A0A0"/>
                  </a:solidFill>
                  <a:miter lim="800000"/>
                  <a:headEnd/>
                  <a:tailEnd/>
                </a:ln>
              </p:spPr>
              <p:txBody>
                <a:bodyPr/>
                <a:lstStyle/>
                <a:p>
                  <a:endParaRPr lang="sv-SE"/>
                </a:p>
              </p:txBody>
            </p:sp>
          </p:grpSp>
          <p:grpSp>
            <p:nvGrpSpPr>
              <p:cNvPr id="39957" name="Group 61"/>
              <p:cNvGrpSpPr>
                <a:grpSpLocks/>
              </p:cNvGrpSpPr>
              <p:nvPr/>
            </p:nvGrpSpPr>
            <p:grpSpPr bwMode="auto">
              <a:xfrm>
                <a:off x="0" y="2307"/>
                <a:ext cx="427" cy="999"/>
                <a:chOff x="0" y="2307"/>
                <a:chExt cx="427" cy="999"/>
              </a:xfrm>
            </p:grpSpPr>
            <p:sp>
              <p:nvSpPr>
                <p:cNvPr id="39991" name="Rectangle 18"/>
                <p:cNvSpPr>
                  <a:spLocks noChangeArrowheads="1"/>
                </p:cNvSpPr>
                <p:nvPr/>
              </p:nvSpPr>
              <p:spPr bwMode="auto">
                <a:xfrm>
                  <a:off x="28" y="2307"/>
                  <a:ext cx="371" cy="999"/>
                </a:xfrm>
                <a:prstGeom prst="rect">
                  <a:avLst/>
                </a:prstGeom>
                <a:noFill/>
                <a:ln w="9525">
                  <a:noFill/>
                  <a:miter lim="800000"/>
                  <a:headEnd/>
                  <a:tailEnd/>
                </a:ln>
              </p:spPr>
              <p:txBody>
                <a:bodyPr/>
                <a:lstStyle/>
                <a:p>
                  <a:r>
                    <a:rPr lang="en-US" sz="1400">
                      <a:latin typeface="Arial" charset="0"/>
                      <a:cs typeface="Times New Roman" pitchFamily="18" charset="0"/>
                    </a:rPr>
                    <a:t>Individual voltage distortion, odd harmonics</a:t>
                  </a:r>
                  <a:endParaRPr lang="en-US" sz="1400">
                    <a:latin typeface="Arial" charset="0"/>
                  </a:endParaRPr>
                </a:p>
                <a:p>
                  <a:pPr eaLnBrk="0" hangingPunct="0"/>
                  <a:endParaRPr lang="en-US" sz="1400">
                    <a:latin typeface="Arial" charset="0"/>
                  </a:endParaRPr>
                </a:p>
              </p:txBody>
            </p:sp>
            <p:sp>
              <p:nvSpPr>
                <p:cNvPr id="39992" name="Rectangle 60"/>
                <p:cNvSpPr>
                  <a:spLocks noChangeArrowheads="1"/>
                </p:cNvSpPr>
                <p:nvPr/>
              </p:nvSpPr>
              <p:spPr bwMode="auto">
                <a:xfrm>
                  <a:off x="0" y="2307"/>
                  <a:ext cx="427" cy="999"/>
                </a:xfrm>
                <a:prstGeom prst="rect">
                  <a:avLst/>
                </a:prstGeom>
                <a:noFill/>
                <a:ln w="7">
                  <a:solidFill>
                    <a:srgbClr val="A0A0A0"/>
                  </a:solidFill>
                  <a:miter lim="800000"/>
                  <a:headEnd/>
                  <a:tailEnd/>
                </a:ln>
              </p:spPr>
              <p:txBody>
                <a:bodyPr/>
                <a:lstStyle/>
                <a:p>
                  <a:endParaRPr lang="sv-SE"/>
                </a:p>
              </p:txBody>
            </p:sp>
          </p:grpSp>
          <p:grpSp>
            <p:nvGrpSpPr>
              <p:cNvPr id="39958" name="Group 63"/>
              <p:cNvGrpSpPr>
                <a:grpSpLocks/>
              </p:cNvGrpSpPr>
              <p:nvPr/>
            </p:nvGrpSpPr>
            <p:grpSpPr bwMode="auto">
              <a:xfrm>
                <a:off x="427" y="2307"/>
                <a:ext cx="387" cy="999"/>
                <a:chOff x="427" y="2307"/>
                <a:chExt cx="387" cy="999"/>
              </a:xfrm>
            </p:grpSpPr>
            <p:sp>
              <p:nvSpPr>
                <p:cNvPr id="39989" name="Rectangle 19"/>
                <p:cNvSpPr>
                  <a:spLocks noChangeArrowheads="1"/>
                </p:cNvSpPr>
                <p:nvPr/>
              </p:nvSpPr>
              <p:spPr bwMode="auto">
                <a:xfrm>
                  <a:off x="455" y="2307"/>
                  <a:ext cx="331" cy="999"/>
                </a:xfrm>
                <a:prstGeom prst="rect">
                  <a:avLst/>
                </a:prstGeom>
                <a:noFill/>
                <a:ln w="9525">
                  <a:noFill/>
                  <a:miter lim="800000"/>
                  <a:headEnd/>
                  <a:tailEnd/>
                </a:ln>
              </p:spPr>
              <p:txBody>
                <a:bodyPr/>
                <a:lstStyle/>
                <a:p>
                  <a:r>
                    <a:rPr lang="en-US" sz="1400">
                      <a:latin typeface="Arial" charset="0"/>
                      <a:cs typeface="Times New Roman" pitchFamily="18" charset="0"/>
                    </a:rPr>
                    <a:t>&lt;60% of  compatibility limits  acc. to EN 50160</a:t>
                  </a:r>
                  <a:endParaRPr lang="en-US" sz="1400">
                    <a:latin typeface="Arial" charset="0"/>
                  </a:endParaRPr>
                </a:p>
                <a:p>
                  <a:pPr eaLnBrk="0" hangingPunct="0"/>
                  <a:endParaRPr lang="en-US" sz="1400">
                    <a:latin typeface="Arial" charset="0"/>
                  </a:endParaRPr>
                </a:p>
              </p:txBody>
            </p:sp>
            <p:sp>
              <p:nvSpPr>
                <p:cNvPr id="39990" name="Rectangle 62"/>
                <p:cNvSpPr>
                  <a:spLocks noChangeArrowheads="1"/>
                </p:cNvSpPr>
                <p:nvPr/>
              </p:nvSpPr>
              <p:spPr bwMode="auto">
                <a:xfrm>
                  <a:off x="427" y="2307"/>
                  <a:ext cx="387" cy="999"/>
                </a:xfrm>
                <a:prstGeom prst="rect">
                  <a:avLst/>
                </a:prstGeom>
                <a:noFill/>
                <a:ln w="7">
                  <a:solidFill>
                    <a:srgbClr val="A0A0A0"/>
                  </a:solidFill>
                  <a:miter lim="800000"/>
                  <a:headEnd/>
                  <a:tailEnd/>
                </a:ln>
              </p:spPr>
              <p:txBody>
                <a:bodyPr/>
                <a:lstStyle/>
                <a:p>
                  <a:endParaRPr lang="sv-SE"/>
                </a:p>
              </p:txBody>
            </p:sp>
          </p:grpSp>
          <p:grpSp>
            <p:nvGrpSpPr>
              <p:cNvPr id="39959" name="Group 65"/>
              <p:cNvGrpSpPr>
                <a:grpSpLocks/>
              </p:cNvGrpSpPr>
              <p:nvPr/>
            </p:nvGrpSpPr>
            <p:grpSpPr bwMode="auto">
              <a:xfrm>
                <a:off x="814" y="2307"/>
                <a:ext cx="308" cy="999"/>
                <a:chOff x="814" y="2307"/>
                <a:chExt cx="308" cy="999"/>
              </a:xfrm>
            </p:grpSpPr>
            <p:sp>
              <p:nvSpPr>
                <p:cNvPr id="39987" name="Rectangle 20"/>
                <p:cNvSpPr>
                  <a:spLocks noChangeArrowheads="1"/>
                </p:cNvSpPr>
                <p:nvPr/>
              </p:nvSpPr>
              <p:spPr bwMode="auto">
                <a:xfrm>
                  <a:off x="842" y="2307"/>
                  <a:ext cx="252" cy="999"/>
                </a:xfrm>
                <a:prstGeom prst="rect">
                  <a:avLst/>
                </a:prstGeom>
                <a:noFill/>
                <a:ln w="9525">
                  <a:noFill/>
                  <a:miter lim="800000"/>
                  <a:headEnd/>
                  <a:tailEnd/>
                </a:ln>
              </p:spPr>
              <p:txBody>
                <a:bodyPr/>
                <a:lstStyle/>
                <a:p>
                  <a:r>
                    <a:rPr lang="sv-SE" sz="1400">
                      <a:latin typeface="Arial" charset="0"/>
                      <a:cs typeface="Times New Roman" pitchFamily="18" charset="0"/>
                    </a:rPr>
                    <a:t>&lt;  Limit</a:t>
                  </a:r>
                  <a:endParaRPr lang="en-US" sz="1400">
                    <a:latin typeface="Arial" charset="0"/>
                  </a:endParaRPr>
                </a:p>
                <a:p>
                  <a:pPr eaLnBrk="0" hangingPunct="0"/>
                  <a:endParaRPr lang="en-US" sz="1400">
                    <a:latin typeface="Arial" charset="0"/>
                  </a:endParaRPr>
                </a:p>
              </p:txBody>
            </p:sp>
            <p:sp>
              <p:nvSpPr>
                <p:cNvPr id="39988" name="Rectangle 64"/>
                <p:cNvSpPr>
                  <a:spLocks noChangeArrowheads="1"/>
                </p:cNvSpPr>
                <p:nvPr/>
              </p:nvSpPr>
              <p:spPr bwMode="auto">
                <a:xfrm>
                  <a:off x="814" y="2307"/>
                  <a:ext cx="308" cy="999"/>
                </a:xfrm>
                <a:prstGeom prst="rect">
                  <a:avLst/>
                </a:prstGeom>
                <a:noFill/>
                <a:ln w="7">
                  <a:solidFill>
                    <a:srgbClr val="A0A0A0"/>
                  </a:solidFill>
                  <a:miter lim="800000"/>
                  <a:headEnd/>
                  <a:tailEnd/>
                </a:ln>
              </p:spPr>
              <p:txBody>
                <a:bodyPr/>
                <a:lstStyle/>
                <a:p>
                  <a:endParaRPr lang="sv-SE"/>
                </a:p>
              </p:txBody>
            </p:sp>
          </p:grpSp>
          <p:grpSp>
            <p:nvGrpSpPr>
              <p:cNvPr id="39960" name="Group 67"/>
              <p:cNvGrpSpPr>
                <a:grpSpLocks/>
              </p:cNvGrpSpPr>
              <p:nvPr/>
            </p:nvGrpSpPr>
            <p:grpSpPr bwMode="auto">
              <a:xfrm>
                <a:off x="0" y="3306"/>
                <a:ext cx="427" cy="999"/>
                <a:chOff x="0" y="3306"/>
                <a:chExt cx="427" cy="999"/>
              </a:xfrm>
            </p:grpSpPr>
            <p:sp>
              <p:nvSpPr>
                <p:cNvPr id="39985" name="Rectangle 21"/>
                <p:cNvSpPr>
                  <a:spLocks noChangeArrowheads="1"/>
                </p:cNvSpPr>
                <p:nvPr/>
              </p:nvSpPr>
              <p:spPr bwMode="auto">
                <a:xfrm>
                  <a:off x="28" y="3306"/>
                  <a:ext cx="371" cy="999"/>
                </a:xfrm>
                <a:prstGeom prst="rect">
                  <a:avLst/>
                </a:prstGeom>
                <a:noFill/>
                <a:ln w="9525">
                  <a:noFill/>
                  <a:miter lim="800000"/>
                  <a:headEnd/>
                  <a:tailEnd/>
                </a:ln>
              </p:spPr>
              <p:txBody>
                <a:bodyPr/>
                <a:lstStyle/>
                <a:p>
                  <a:r>
                    <a:rPr lang="en-US" sz="1400">
                      <a:latin typeface="Arial" charset="0"/>
                      <a:cs typeface="Times New Roman" pitchFamily="18" charset="0"/>
                    </a:rPr>
                    <a:t>Individual voltage distortion, even harmonics</a:t>
                  </a:r>
                  <a:endParaRPr lang="en-US" sz="1400">
                    <a:latin typeface="Arial" charset="0"/>
                  </a:endParaRPr>
                </a:p>
                <a:p>
                  <a:pPr eaLnBrk="0" hangingPunct="0"/>
                  <a:endParaRPr lang="en-US" sz="1400">
                    <a:latin typeface="Arial" charset="0"/>
                  </a:endParaRPr>
                </a:p>
              </p:txBody>
            </p:sp>
            <p:sp>
              <p:nvSpPr>
                <p:cNvPr id="39986" name="Rectangle 66"/>
                <p:cNvSpPr>
                  <a:spLocks noChangeArrowheads="1"/>
                </p:cNvSpPr>
                <p:nvPr/>
              </p:nvSpPr>
              <p:spPr bwMode="auto">
                <a:xfrm>
                  <a:off x="0" y="3306"/>
                  <a:ext cx="427" cy="999"/>
                </a:xfrm>
                <a:prstGeom prst="rect">
                  <a:avLst/>
                </a:prstGeom>
                <a:noFill/>
                <a:ln w="7">
                  <a:solidFill>
                    <a:srgbClr val="A0A0A0"/>
                  </a:solidFill>
                  <a:miter lim="800000"/>
                  <a:headEnd/>
                  <a:tailEnd/>
                </a:ln>
              </p:spPr>
              <p:txBody>
                <a:bodyPr/>
                <a:lstStyle/>
                <a:p>
                  <a:endParaRPr lang="sv-SE"/>
                </a:p>
              </p:txBody>
            </p:sp>
          </p:grpSp>
          <p:grpSp>
            <p:nvGrpSpPr>
              <p:cNvPr id="39961" name="Group 69"/>
              <p:cNvGrpSpPr>
                <a:grpSpLocks/>
              </p:cNvGrpSpPr>
              <p:nvPr/>
            </p:nvGrpSpPr>
            <p:grpSpPr bwMode="auto">
              <a:xfrm>
                <a:off x="427" y="3306"/>
                <a:ext cx="387" cy="999"/>
                <a:chOff x="427" y="3306"/>
                <a:chExt cx="387" cy="999"/>
              </a:xfrm>
            </p:grpSpPr>
            <p:sp>
              <p:nvSpPr>
                <p:cNvPr id="39983" name="Rectangle 22"/>
                <p:cNvSpPr>
                  <a:spLocks noChangeArrowheads="1"/>
                </p:cNvSpPr>
                <p:nvPr/>
              </p:nvSpPr>
              <p:spPr bwMode="auto">
                <a:xfrm>
                  <a:off x="455" y="3306"/>
                  <a:ext cx="331" cy="999"/>
                </a:xfrm>
                <a:prstGeom prst="rect">
                  <a:avLst/>
                </a:prstGeom>
                <a:noFill/>
                <a:ln w="9525">
                  <a:noFill/>
                  <a:miter lim="800000"/>
                  <a:headEnd/>
                  <a:tailEnd/>
                </a:ln>
              </p:spPr>
              <p:txBody>
                <a:bodyPr/>
                <a:lstStyle/>
                <a:p>
                  <a:r>
                    <a:rPr lang="en-US" sz="1400">
                      <a:latin typeface="Arial" charset="0"/>
                      <a:cs typeface="Times New Roman" pitchFamily="18" charset="0"/>
                    </a:rPr>
                    <a:t>&lt;60% of  compatibility limits  acc. to EN 50160</a:t>
                  </a:r>
                  <a:endParaRPr lang="en-US" sz="1400">
                    <a:latin typeface="Arial" charset="0"/>
                  </a:endParaRPr>
                </a:p>
                <a:p>
                  <a:pPr eaLnBrk="0" hangingPunct="0"/>
                  <a:endParaRPr lang="en-US" sz="1400">
                    <a:latin typeface="Arial" charset="0"/>
                  </a:endParaRPr>
                </a:p>
              </p:txBody>
            </p:sp>
            <p:sp>
              <p:nvSpPr>
                <p:cNvPr id="39984" name="Rectangle 68"/>
                <p:cNvSpPr>
                  <a:spLocks noChangeArrowheads="1"/>
                </p:cNvSpPr>
                <p:nvPr/>
              </p:nvSpPr>
              <p:spPr bwMode="auto">
                <a:xfrm>
                  <a:off x="427" y="3306"/>
                  <a:ext cx="387" cy="999"/>
                </a:xfrm>
                <a:prstGeom prst="rect">
                  <a:avLst/>
                </a:prstGeom>
                <a:noFill/>
                <a:ln w="7">
                  <a:solidFill>
                    <a:srgbClr val="A0A0A0"/>
                  </a:solidFill>
                  <a:miter lim="800000"/>
                  <a:headEnd/>
                  <a:tailEnd/>
                </a:ln>
              </p:spPr>
              <p:txBody>
                <a:bodyPr/>
                <a:lstStyle/>
                <a:p>
                  <a:endParaRPr lang="sv-SE"/>
                </a:p>
              </p:txBody>
            </p:sp>
          </p:grpSp>
          <p:grpSp>
            <p:nvGrpSpPr>
              <p:cNvPr id="39962" name="Group 71"/>
              <p:cNvGrpSpPr>
                <a:grpSpLocks/>
              </p:cNvGrpSpPr>
              <p:nvPr/>
            </p:nvGrpSpPr>
            <p:grpSpPr bwMode="auto">
              <a:xfrm>
                <a:off x="814" y="3306"/>
                <a:ext cx="308" cy="999"/>
                <a:chOff x="814" y="3306"/>
                <a:chExt cx="308" cy="999"/>
              </a:xfrm>
            </p:grpSpPr>
            <p:sp>
              <p:nvSpPr>
                <p:cNvPr id="39981" name="Rectangle 23"/>
                <p:cNvSpPr>
                  <a:spLocks noChangeArrowheads="1"/>
                </p:cNvSpPr>
                <p:nvPr/>
              </p:nvSpPr>
              <p:spPr bwMode="auto">
                <a:xfrm>
                  <a:off x="842" y="3306"/>
                  <a:ext cx="252" cy="999"/>
                </a:xfrm>
                <a:prstGeom prst="rect">
                  <a:avLst/>
                </a:prstGeom>
                <a:noFill/>
                <a:ln w="9525">
                  <a:noFill/>
                  <a:miter lim="800000"/>
                  <a:headEnd/>
                  <a:tailEnd/>
                </a:ln>
              </p:spPr>
              <p:txBody>
                <a:bodyPr/>
                <a:lstStyle/>
                <a:p>
                  <a:r>
                    <a:rPr lang="en-US" sz="1400">
                      <a:latin typeface="Arial" charset="0"/>
                      <a:cs typeface="Times New Roman" pitchFamily="18" charset="0"/>
                    </a:rPr>
                    <a:t>&lt; Limit</a:t>
                  </a:r>
                  <a:endParaRPr lang="en-US" sz="1400">
                    <a:latin typeface="Arial" charset="0"/>
                  </a:endParaRPr>
                </a:p>
                <a:p>
                  <a:pPr eaLnBrk="0" hangingPunct="0"/>
                  <a:endParaRPr lang="en-US" sz="1400">
                    <a:latin typeface="Arial" charset="0"/>
                  </a:endParaRPr>
                </a:p>
              </p:txBody>
            </p:sp>
            <p:sp>
              <p:nvSpPr>
                <p:cNvPr id="39982" name="Rectangle 70"/>
                <p:cNvSpPr>
                  <a:spLocks noChangeArrowheads="1"/>
                </p:cNvSpPr>
                <p:nvPr/>
              </p:nvSpPr>
              <p:spPr bwMode="auto">
                <a:xfrm>
                  <a:off x="814" y="3306"/>
                  <a:ext cx="308" cy="999"/>
                </a:xfrm>
                <a:prstGeom prst="rect">
                  <a:avLst/>
                </a:prstGeom>
                <a:noFill/>
                <a:ln w="7">
                  <a:solidFill>
                    <a:srgbClr val="A0A0A0"/>
                  </a:solidFill>
                  <a:miter lim="800000"/>
                  <a:headEnd/>
                  <a:tailEnd/>
                </a:ln>
              </p:spPr>
              <p:txBody>
                <a:bodyPr/>
                <a:lstStyle/>
                <a:p>
                  <a:endParaRPr lang="sv-SE"/>
                </a:p>
              </p:txBody>
            </p:sp>
          </p:grpSp>
          <p:grpSp>
            <p:nvGrpSpPr>
              <p:cNvPr id="39963" name="Group 73"/>
              <p:cNvGrpSpPr>
                <a:grpSpLocks/>
              </p:cNvGrpSpPr>
              <p:nvPr/>
            </p:nvGrpSpPr>
            <p:grpSpPr bwMode="auto">
              <a:xfrm>
                <a:off x="0" y="4305"/>
                <a:ext cx="427" cy="615"/>
                <a:chOff x="0" y="4305"/>
                <a:chExt cx="427" cy="615"/>
              </a:xfrm>
            </p:grpSpPr>
            <p:sp>
              <p:nvSpPr>
                <p:cNvPr id="39979" name="Rectangle 24"/>
                <p:cNvSpPr>
                  <a:spLocks noChangeArrowheads="1"/>
                </p:cNvSpPr>
                <p:nvPr/>
              </p:nvSpPr>
              <p:spPr bwMode="auto">
                <a:xfrm>
                  <a:off x="28" y="4305"/>
                  <a:ext cx="371" cy="615"/>
                </a:xfrm>
                <a:prstGeom prst="rect">
                  <a:avLst/>
                </a:prstGeom>
                <a:noFill/>
                <a:ln w="9525">
                  <a:noFill/>
                  <a:miter lim="800000"/>
                  <a:headEnd/>
                  <a:tailEnd/>
                </a:ln>
              </p:spPr>
              <p:txBody>
                <a:bodyPr/>
                <a:lstStyle/>
                <a:p>
                  <a:r>
                    <a:rPr lang="en-US" sz="1400">
                      <a:latin typeface="Arial" charset="0"/>
                      <a:cs typeface="Times New Roman" pitchFamily="18" charset="0"/>
                    </a:rPr>
                    <a:t>Total current distortion ITHD</a:t>
                  </a:r>
                  <a:endParaRPr lang="en-US" sz="1400">
                    <a:latin typeface="Arial" charset="0"/>
                  </a:endParaRPr>
                </a:p>
                <a:p>
                  <a:pPr eaLnBrk="0" hangingPunct="0"/>
                  <a:endParaRPr lang="en-US" sz="1400">
                    <a:latin typeface="Arial" charset="0"/>
                  </a:endParaRPr>
                </a:p>
              </p:txBody>
            </p:sp>
            <p:sp>
              <p:nvSpPr>
                <p:cNvPr id="39980" name="Rectangle 72"/>
                <p:cNvSpPr>
                  <a:spLocks noChangeArrowheads="1"/>
                </p:cNvSpPr>
                <p:nvPr/>
              </p:nvSpPr>
              <p:spPr bwMode="auto">
                <a:xfrm>
                  <a:off x="0" y="4305"/>
                  <a:ext cx="427" cy="615"/>
                </a:xfrm>
                <a:prstGeom prst="rect">
                  <a:avLst/>
                </a:prstGeom>
                <a:noFill/>
                <a:ln w="7">
                  <a:solidFill>
                    <a:srgbClr val="A0A0A0"/>
                  </a:solidFill>
                  <a:miter lim="800000"/>
                  <a:headEnd/>
                  <a:tailEnd/>
                </a:ln>
              </p:spPr>
              <p:txBody>
                <a:bodyPr/>
                <a:lstStyle/>
                <a:p>
                  <a:endParaRPr lang="sv-SE"/>
                </a:p>
              </p:txBody>
            </p:sp>
          </p:grpSp>
          <p:grpSp>
            <p:nvGrpSpPr>
              <p:cNvPr id="39964" name="Group 75"/>
              <p:cNvGrpSpPr>
                <a:grpSpLocks/>
              </p:cNvGrpSpPr>
              <p:nvPr/>
            </p:nvGrpSpPr>
            <p:grpSpPr bwMode="auto">
              <a:xfrm>
                <a:off x="427" y="4305"/>
                <a:ext cx="387" cy="615"/>
                <a:chOff x="427" y="4305"/>
                <a:chExt cx="387" cy="615"/>
              </a:xfrm>
            </p:grpSpPr>
            <p:sp>
              <p:nvSpPr>
                <p:cNvPr id="39977" name="Rectangle 25"/>
                <p:cNvSpPr>
                  <a:spLocks noChangeArrowheads="1"/>
                </p:cNvSpPr>
                <p:nvPr/>
              </p:nvSpPr>
              <p:spPr bwMode="auto">
                <a:xfrm>
                  <a:off x="455" y="4305"/>
                  <a:ext cx="331" cy="615"/>
                </a:xfrm>
                <a:prstGeom prst="rect">
                  <a:avLst/>
                </a:prstGeom>
                <a:noFill/>
                <a:ln w="9525">
                  <a:noFill/>
                  <a:miter lim="800000"/>
                  <a:headEnd/>
                  <a:tailEnd/>
                </a:ln>
              </p:spPr>
              <p:txBody>
                <a:bodyPr/>
                <a:lstStyle/>
                <a:p>
                  <a:r>
                    <a:rPr lang="en-US" sz="1400">
                      <a:latin typeface="Arial" charset="0"/>
                      <a:cs typeface="Times New Roman" pitchFamily="18" charset="0"/>
                    </a:rPr>
                    <a:t>5%</a:t>
                  </a:r>
                  <a:endParaRPr lang="en-US" sz="1400">
                    <a:latin typeface="Arial" charset="0"/>
                  </a:endParaRPr>
                </a:p>
                <a:p>
                  <a:pPr eaLnBrk="0" hangingPunct="0"/>
                  <a:endParaRPr lang="en-US" sz="1400">
                    <a:latin typeface="Arial" charset="0"/>
                  </a:endParaRPr>
                </a:p>
              </p:txBody>
            </p:sp>
            <p:sp>
              <p:nvSpPr>
                <p:cNvPr id="39978" name="Rectangle 74"/>
                <p:cNvSpPr>
                  <a:spLocks noChangeArrowheads="1"/>
                </p:cNvSpPr>
                <p:nvPr/>
              </p:nvSpPr>
              <p:spPr bwMode="auto">
                <a:xfrm>
                  <a:off x="427" y="4305"/>
                  <a:ext cx="387" cy="615"/>
                </a:xfrm>
                <a:prstGeom prst="rect">
                  <a:avLst/>
                </a:prstGeom>
                <a:noFill/>
                <a:ln w="7">
                  <a:solidFill>
                    <a:srgbClr val="A0A0A0"/>
                  </a:solidFill>
                  <a:miter lim="800000"/>
                  <a:headEnd/>
                  <a:tailEnd/>
                </a:ln>
              </p:spPr>
              <p:txBody>
                <a:bodyPr/>
                <a:lstStyle/>
                <a:p>
                  <a:endParaRPr lang="sv-SE"/>
                </a:p>
              </p:txBody>
            </p:sp>
          </p:grpSp>
          <p:grpSp>
            <p:nvGrpSpPr>
              <p:cNvPr id="39965" name="Group 77"/>
              <p:cNvGrpSpPr>
                <a:grpSpLocks/>
              </p:cNvGrpSpPr>
              <p:nvPr/>
            </p:nvGrpSpPr>
            <p:grpSpPr bwMode="auto">
              <a:xfrm>
                <a:off x="814" y="4305"/>
                <a:ext cx="308" cy="615"/>
                <a:chOff x="814" y="4305"/>
                <a:chExt cx="308" cy="615"/>
              </a:xfrm>
            </p:grpSpPr>
            <p:sp>
              <p:nvSpPr>
                <p:cNvPr id="39975" name="Rectangle 26"/>
                <p:cNvSpPr>
                  <a:spLocks noChangeArrowheads="1"/>
                </p:cNvSpPr>
                <p:nvPr/>
              </p:nvSpPr>
              <p:spPr bwMode="auto">
                <a:xfrm>
                  <a:off x="842" y="4305"/>
                  <a:ext cx="252" cy="615"/>
                </a:xfrm>
                <a:prstGeom prst="rect">
                  <a:avLst/>
                </a:prstGeom>
                <a:noFill/>
                <a:ln w="9525">
                  <a:noFill/>
                  <a:miter lim="800000"/>
                  <a:headEnd/>
                  <a:tailEnd/>
                </a:ln>
              </p:spPr>
              <p:txBody>
                <a:bodyPr/>
                <a:lstStyle/>
                <a:p>
                  <a:r>
                    <a:rPr lang="en-US" sz="1400">
                      <a:latin typeface="Arial" charset="0"/>
                      <a:cs typeface="Times New Roman" pitchFamily="18" charset="0"/>
                    </a:rPr>
                    <a:t>2%</a:t>
                  </a:r>
                  <a:endParaRPr lang="en-US" sz="1400">
                    <a:latin typeface="Arial" charset="0"/>
                  </a:endParaRPr>
                </a:p>
                <a:p>
                  <a:pPr eaLnBrk="0" hangingPunct="0"/>
                  <a:endParaRPr lang="en-US" sz="1400">
                    <a:latin typeface="Arial" charset="0"/>
                  </a:endParaRPr>
                </a:p>
              </p:txBody>
            </p:sp>
            <p:sp>
              <p:nvSpPr>
                <p:cNvPr id="39976" name="Rectangle 76"/>
                <p:cNvSpPr>
                  <a:spLocks noChangeArrowheads="1"/>
                </p:cNvSpPr>
                <p:nvPr/>
              </p:nvSpPr>
              <p:spPr bwMode="auto">
                <a:xfrm>
                  <a:off x="814" y="4305"/>
                  <a:ext cx="308" cy="615"/>
                </a:xfrm>
                <a:prstGeom prst="rect">
                  <a:avLst/>
                </a:prstGeom>
                <a:noFill/>
                <a:ln w="7">
                  <a:solidFill>
                    <a:srgbClr val="A0A0A0"/>
                  </a:solidFill>
                  <a:miter lim="800000"/>
                  <a:headEnd/>
                  <a:tailEnd/>
                </a:ln>
              </p:spPr>
              <p:txBody>
                <a:bodyPr/>
                <a:lstStyle/>
                <a:p>
                  <a:endParaRPr lang="sv-SE"/>
                </a:p>
              </p:txBody>
            </p:sp>
          </p:grpSp>
          <p:grpSp>
            <p:nvGrpSpPr>
              <p:cNvPr id="39966" name="Group 79"/>
              <p:cNvGrpSpPr>
                <a:grpSpLocks/>
              </p:cNvGrpSpPr>
              <p:nvPr/>
            </p:nvGrpSpPr>
            <p:grpSpPr bwMode="auto">
              <a:xfrm>
                <a:off x="0" y="4920"/>
                <a:ext cx="427" cy="519"/>
                <a:chOff x="0" y="4920"/>
                <a:chExt cx="427" cy="519"/>
              </a:xfrm>
            </p:grpSpPr>
            <p:sp>
              <p:nvSpPr>
                <p:cNvPr id="39973" name="Rectangle 27"/>
                <p:cNvSpPr>
                  <a:spLocks noChangeArrowheads="1"/>
                </p:cNvSpPr>
                <p:nvPr/>
              </p:nvSpPr>
              <p:spPr bwMode="auto">
                <a:xfrm>
                  <a:off x="28" y="4920"/>
                  <a:ext cx="371" cy="519"/>
                </a:xfrm>
                <a:prstGeom prst="rect">
                  <a:avLst/>
                </a:prstGeom>
                <a:noFill/>
                <a:ln w="9525">
                  <a:noFill/>
                  <a:miter lim="800000"/>
                  <a:headEnd/>
                  <a:tailEnd/>
                </a:ln>
              </p:spPr>
              <p:txBody>
                <a:bodyPr/>
                <a:lstStyle/>
                <a:p>
                  <a:r>
                    <a:rPr lang="en-US" sz="1400">
                      <a:latin typeface="Arial" charset="0"/>
                      <a:cs typeface="Times New Roman" pitchFamily="18" charset="0"/>
                    </a:rPr>
                    <a:t>Individual current distortion</a:t>
                  </a:r>
                  <a:endParaRPr lang="en-US" sz="1400">
                    <a:latin typeface="Arial" charset="0"/>
                  </a:endParaRPr>
                </a:p>
                <a:p>
                  <a:pPr eaLnBrk="0" hangingPunct="0"/>
                  <a:endParaRPr lang="en-US" sz="1400">
                    <a:latin typeface="Arial" charset="0"/>
                  </a:endParaRPr>
                </a:p>
              </p:txBody>
            </p:sp>
            <p:sp>
              <p:nvSpPr>
                <p:cNvPr id="39974" name="Rectangle 78"/>
                <p:cNvSpPr>
                  <a:spLocks noChangeArrowheads="1"/>
                </p:cNvSpPr>
                <p:nvPr/>
              </p:nvSpPr>
              <p:spPr bwMode="auto">
                <a:xfrm>
                  <a:off x="0" y="4920"/>
                  <a:ext cx="427" cy="519"/>
                </a:xfrm>
                <a:prstGeom prst="rect">
                  <a:avLst/>
                </a:prstGeom>
                <a:noFill/>
                <a:ln w="7">
                  <a:solidFill>
                    <a:srgbClr val="A0A0A0"/>
                  </a:solidFill>
                  <a:miter lim="800000"/>
                  <a:headEnd/>
                  <a:tailEnd/>
                </a:ln>
              </p:spPr>
              <p:txBody>
                <a:bodyPr/>
                <a:lstStyle/>
                <a:p>
                  <a:endParaRPr lang="sv-SE"/>
                </a:p>
              </p:txBody>
            </p:sp>
          </p:grpSp>
          <p:grpSp>
            <p:nvGrpSpPr>
              <p:cNvPr id="39967" name="Group 81"/>
              <p:cNvGrpSpPr>
                <a:grpSpLocks/>
              </p:cNvGrpSpPr>
              <p:nvPr/>
            </p:nvGrpSpPr>
            <p:grpSpPr bwMode="auto">
              <a:xfrm>
                <a:off x="427" y="4920"/>
                <a:ext cx="387" cy="519"/>
                <a:chOff x="427" y="4920"/>
                <a:chExt cx="387" cy="519"/>
              </a:xfrm>
            </p:grpSpPr>
            <p:sp>
              <p:nvSpPr>
                <p:cNvPr id="39971" name="Rectangle 28"/>
                <p:cNvSpPr>
                  <a:spLocks noChangeArrowheads="1"/>
                </p:cNvSpPr>
                <p:nvPr/>
              </p:nvSpPr>
              <p:spPr bwMode="auto">
                <a:xfrm>
                  <a:off x="455" y="4920"/>
                  <a:ext cx="331" cy="519"/>
                </a:xfrm>
                <a:prstGeom prst="rect">
                  <a:avLst/>
                </a:prstGeom>
                <a:noFill/>
                <a:ln w="9525">
                  <a:noFill/>
                  <a:miter lim="800000"/>
                  <a:headEnd/>
                  <a:tailEnd/>
                </a:ln>
              </p:spPr>
              <p:txBody>
                <a:bodyPr/>
                <a:lstStyle/>
                <a:p>
                  <a:r>
                    <a:rPr lang="en-US" sz="1400">
                      <a:latin typeface="Arial" charset="0"/>
                      <a:cs typeface="Times New Roman" pitchFamily="18" charset="0"/>
                    </a:rPr>
                    <a:t>3%</a:t>
                  </a:r>
                  <a:endParaRPr lang="en-US" sz="1400">
                    <a:latin typeface="Arial" charset="0"/>
                  </a:endParaRPr>
                </a:p>
                <a:p>
                  <a:pPr eaLnBrk="0" hangingPunct="0"/>
                  <a:endParaRPr lang="en-US" sz="1400">
                    <a:latin typeface="Arial" charset="0"/>
                  </a:endParaRPr>
                </a:p>
              </p:txBody>
            </p:sp>
            <p:sp>
              <p:nvSpPr>
                <p:cNvPr id="39972" name="Rectangle 80"/>
                <p:cNvSpPr>
                  <a:spLocks noChangeArrowheads="1"/>
                </p:cNvSpPr>
                <p:nvPr/>
              </p:nvSpPr>
              <p:spPr bwMode="auto">
                <a:xfrm>
                  <a:off x="427" y="4920"/>
                  <a:ext cx="387" cy="519"/>
                </a:xfrm>
                <a:prstGeom prst="rect">
                  <a:avLst/>
                </a:prstGeom>
                <a:noFill/>
                <a:ln w="7">
                  <a:solidFill>
                    <a:srgbClr val="A0A0A0"/>
                  </a:solidFill>
                  <a:miter lim="800000"/>
                  <a:headEnd/>
                  <a:tailEnd/>
                </a:ln>
              </p:spPr>
              <p:txBody>
                <a:bodyPr/>
                <a:lstStyle/>
                <a:p>
                  <a:endParaRPr lang="sv-SE"/>
                </a:p>
              </p:txBody>
            </p:sp>
          </p:grpSp>
          <p:grpSp>
            <p:nvGrpSpPr>
              <p:cNvPr id="39968" name="Group 83"/>
              <p:cNvGrpSpPr>
                <a:grpSpLocks/>
              </p:cNvGrpSpPr>
              <p:nvPr/>
            </p:nvGrpSpPr>
            <p:grpSpPr bwMode="auto">
              <a:xfrm>
                <a:off x="814" y="4920"/>
                <a:ext cx="308" cy="519"/>
                <a:chOff x="814" y="4920"/>
                <a:chExt cx="308" cy="519"/>
              </a:xfrm>
            </p:grpSpPr>
            <p:sp>
              <p:nvSpPr>
                <p:cNvPr id="39969" name="Rectangle 29"/>
                <p:cNvSpPr>
                  <a:spLocks noChangeArrowheads="1"/>
                </p:cNvSpPr>
                <p:nvPr/>
              </p:nvSpPr>
              <p:spPr bwMode="auto">
                <a:xfrm>
                  <a:off x="842" y="4920"/>
                  <a:ext cx="252" cy="519"/>
                </a:xfrm>
                <a:prstGeom prst="rect">
                  <a:avLst/>
                </a:prstGeom>
                <a:noFill/>
                <a:ln w="9525">
                  <a:noFill/>
                  <a:miter lim="800000"/>
                  <a:headEnd/>
                  <a:tailEnd/>
                </a:ln>
              </p:spPr>
              <p:txBody>
                <a:bodyPr/>
                <a:lstStyle/>
                <a:p>
                  <a:r>
                    <a:rPr lang="en-US" sz="1400">
                      <a:latin typeface="Arial" charset="0"/>
                      <a:cs typeface="Times New Roman" pitchFamily="18" charset="0"/>
                    </a:rPr>
                    <a:t>≤ 1,6 %</a:t>
                  </a:r>
                  <a:endParaRPr lang="en-US" sz="1400">
                    <a:latin typeface="Arial" charset="0"/>
                  </a:endParaRPr>
                </a:p>
                <a:p>
                  <a:pPr eaLnBrk="0" hangingPunct="0"/>
                  <a:endParaRPr lang="en-US" sz="1400">
                    <a:latin typeface="Arial" charset="0"/>
                  </a:endParaRPr>
                </a:p>
              </p:txBody>
            </p:sp>
            <p:sp>
              <p:nvSpPr>
                <p:cNvPr id="39970" name="Rectangle 82"/>
                <p:cNvSpPr>
                  <a:spLocks noChangeArrowheads="1"/>
                </p:cNvSpPr>
                <p:nvPr/>
              </p:nvSpPr>
              <p:spPr bwMode="auto">
                <a:xfrm>
                  <a:off x="814" y="4920"/>
                  <a:ext cx="308" cy="519"/>
                </a:xfrm>
                <a:prstGeom prst="rect">
                  <a:avLst/>
                </a:prstGeom>
                <a:noFill/>
                <a:ln w="7">
                  <a:solidFill>
                    <a:srgbClr val="A0A0A0"/>
                  </a:solidFill>
                  <a:miter lim="800000"/>
                  <a:headEnd/>
                  <a:tailEnd/>
                </a:ln>
              </p:spPr>
              <p:txBody>
                <a:bodyPr/>
                <a:lstStyle/>
                <a:p>
                  <a:endParaRPr lang="sv-SE"/>
                </a:p>
              </p:txBody>
            </p:sp>
          </p:grpSp>
        </p:grpSp>
        <p:sp>
          <p:nvSpPr>
            <p:cNvPr id="39941" name="Rectangle 85"/>
            <p:cNvSpPr>
              <a:spLocks noChangeArrowheads="1"/>
            </p:cNvSpPr>
            <p:nvPr/>
          </p:nvSpPr>
          <p:spPr bwMode="auto">
            <a:xfrm>
              <a:off x="-2" y="-2"/>
              <a:ext cx="1126" cy="5443"/>
            </a:xfrm>
            <a:prstGeom prst="rect">
              <a:avLst/>
            </a:prstGeom>
            <a:noFill/>
            <a:ln w="6350">
              <a:solidFill>
                <a:srgbClr val="A0A0A0"/>
              </a:solidFill>
              <a:miter lim="800000"/>
              <a:headEnd/>
              <a:tailEnd/>
            </a:ln>
          </p:spPr>
          <p:txBody>
            <a:bodyPr/>
            <a:lstStyle/>
            <a:p>
              <a:endParaRPr lang="sv-SE"/>
            </a:p>
          </p:txBody>
        </p:sp>
      </p:grpSp>
      <p:sp>
        <p:nvSpPr>
          <p:cNvPr id="39939" name="Text Box 87"/>
          <p:cNvSpPr txBox="1">
            <a:spLocks noChangeArrowheads="1"/>
          </p:cNvSpPr>
          <p:nvPr/>
        </p:nvSpPr>
        <p:spPr bwMode="auto">
          <a:xfrm>
            <a:off x="1241425" y="6240463"/>
            <a:ext cx="2187575" cy="366712"/>
          </a:xfrm>
          <a:prstGeom prst="rect">
            <a:avLst/>
          </a:prstGeom>
          <a:noFill/>
          <a:ln w="9525">
            <a:noFill/>
            <a:miter lim="800000"/>
            <a:headEnd/>
            <a:tailEnd/>
          </a:ln>
        </p:spPr>
        <p:txBody>
          <a:bodyPr>
            <a:spAutoFit/>
          </a:bodyPr>
          <a:lstStyle/>
          <a:p>
            <a:pPr>
              <a:spcBef>
                <a:spcPct val="50000"/>
              </a:spcBef>
            </a:pPr>
            <a:r>
              <a:rPr lang="sv-SE"/>
              <a:t>6 kV bus bar</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a:r>
              <a:rPr lang="sv-SE" smtClean="0"/>
              <a:t>Performance tests summary (2)</a:t>
            </a:r>
          </a:p>
        </p:txBody>
      </p:sp>
      <p:grpSp>
        <p:nvGrpSpPr>
          <p:cNvPr id="40962" name="Group 3"/>
          <p:cNvGrpSpPr>
            <a:grpSpLocks/>
          </p:cNvGrpSpPr>
          <p:nvPr/>
        </p:nvGrpSpPr>
        <p:grpSpPr bwMode="auto">
          <a:xfrm>
            <a:off x="990600" y="1905000"/>
            <a:ext cx="7467600" cy="4114800"/>
            <a:chOff x="-2" y="-2"/>
            <a:chExt cx="1126" cy="5443"/>
          </a:xfrm>
        </p:grpSpPr>
        <p:grpSp>
          <p:nvGrpSpPr>
            <p:cNvPr id="40964" name="Group 4"/>
            <p:cNvGrpSpPr>
              <a:grpSpLocks/>
            </p:cNvGrpSpPr>
            <p:nvPr/>
          </p:nvGrpSpPr>
          <p:grpSpPr bwMode="auto">
            <a:xfrm>
              <a:off x="0" y="0"/>
              <a:ext cx="1122" cy="5439"/>
              <a:chOff x="0" y="0"/>
              <a:chExt cx="1122" cy="5439"/>
            </a:xfrm>
          </p:grpSpPr>
          <p:grpSp>
            <p:nvGrpSpPr>
              <p:cNvPr id="40966" name="Group 5"/>
              <p:cNvGrpSpPr>
                <a:grpSpLocks/>
              </p:cNvGrpSpPr>
              <p:nvPr/>
            </p:nvGrpSpPr>
            <p:grpSpPr bwMode="auto">
              <a:xfrm>
                <a:off x="0" y="0"/>
                <a:ext cx="427" cy="423"/>
                <a:chOff x="0" y="0"/>
                <a:chExt cx="427" cy="423"/>
              </a:xfrm>
            </p:grpSpPr>
            <p:sp>
              <p:nvSpPr>
                <p:cNvPr id="41045" name="Rectangle 6"/>
                <p:cNvSpPr>
                  <a:spLocks noChangeArrowheads="1"/>
                </p:cNvSpPr>
                <p:nvPr/>
              </p:nvSpPr>
              <p:spPr bwMode="auto">
                <a:xfrm>
                  <a:off x="28" y="0"/>
                  <a:ext cx="371" cy="423"/>
                </a:xfrm>
                <a:prstGeom prst="rect">
                  <a:avLst/>
                </a:prstGeom>
                <a:noFill/>
                <a:ln w="9525">
                  <a:noFill/>
                  <a:miter lim="800000"/>
                  <a:headEnd/>
                  <a:tailEnd/>
                </a:ln>
              </p:spPr>
              <p:txBody>
                <a:bodyPr/>
                <a:lstStyle/>
                <a:p>
                  <a:r>
                    <a:rPr lang="en-US" sz="1400" b="1">
                      <a:latin typeface="Arial" charset="0"/>
                      <a:cs typeface="Times New Roman" pitchFamily="18" charset="0"/>
                    </a:rPr>
                    <a:t>Parameter</a:t>
                  </a:r>
                  <a:endParaRPr lang="en-US" sz="1400">
                    <a:latin typeface="Arial" charset="0"/>
                  </a:endParaRPr>
                </a:p>
                <a:p>
                  <a:pPr eaLnBrk="0" hangingPunct="0"/>
                  <a:endParaRPr lang="en-US" sz="1400">
                    <a:latin typeface="Arial" charset="0"/>
                  </a:endParaRPr>
                </a:p>
              </p:txBody>
            </p:sp>
            <p:sp>
              <p:nvSpPr>
                <p:cNvPr id="41046" name="Rectangle 7"/>
                <p:cNvSpPr>
                  <a:spLocks noChangeArrowheads="1"/>
                </p:cNvSpPr>
                <p:nvPr/>
              </p:nvSpPr>
              <p:spPr bwMode="auto">
                <a:xfrm>
                  <a:off x="0" y="0"/>
                  <a:ext cx="427" cy="423"/>
                </a:xfrm>
                <a:prstGeom prst="rect">
                  <a:avLst/>
                </a:prstGeom>
                <a:noFill/>
                <a:ln w="7">
                  <a:solidFill>
                    <a:srgbClr val="A0A0A0"/>
                  </a:solidFill>
                  <a:miter lim="800000"/>
                  <a:headEnd/>
                  <a:tailEnd/>
                </a:ln>
              </p:spPr>
              <p:txBody>
                <a:bodyPr/>
                <a:lstStyle/>
                <a:p>
                  <a:endParaRPr lang="sv-SE"/>
                </a:p>
              </p:txBody>
            </p:sp>
          </p:grpSp>
          <p:grpSp>
            <p:nvGrpSpPr>
              <p:cNvPr id="40967" name="Group 8"/>
              <p:cNvGrpSpPr>
                <a:grpSpLocks/>
              </p:cNvGrpSpPr>
              <p:nvPr/>
            </p:nvGrpSpPr>
            <p:grpSpPr bwMode="auto">
              <a:xfrm>
                <a:off x="427" y="0"/>
                <a:ext cx="387" cy="423"/>
                <a:chOff x="427" y="0"/>
                <a:chExt cx="387" cy="423"/>
              </a:xfrm>
            </p:grpSpPr>
            <p:sp>
              <p:nvSpPr>
                <p:cNvPr id="41043" name="Rectangle 9"/>
                <p:cNvSpPr>
                  <a:spLocks noChangeArrowheads="1"/>
                </p:cNvSpPr>
                <p:nvPr/>
              </p:nvSpPr>
              <p:spPr bwMode="auto">
                <a:xfrm>
                  <a:off x="455" y="0"/>
                  <a:ext cx="331" cy="423"/>
                </a:xfrm>
                <a:prstGeom prst="rect">
                  <a:avLst/>
                </a:prstGeom>
                <a:noFill/>
                <a:ln w="9525">
                  <a:noFill/>
                  <a:miter lim="800000"/>
                  <a:headEnd/>
                  <a:tailEnd/>
                </a:ln>
              </p:spPr>
              <p:txBody>
                <a:bodyPr/>
                <a:lstStyle/>
                <a:p>
                  <a:r>
                    <a:rPr lang="en-US" sz="1400" b="1">
                      <a:latin typeface="Arial" charset="0"/>
                      <a:cs typeface="Times New Roman" pitchFamily="18" charset="0"/>
                    </a:rPr>
                    <a:t>Limit</a:t>
                  </a:r>
                  <a:endParaRPr lang="en-US" sz="1400">
                    <a:latin typeface="Arial" charset="0"/>
                  </a:endParaRPr>
                </a:p>
                <a:p>
                  <a:pPr eaLnBrk="0" hangingPunct="0"/>
                  <a:endParaRPr lang="en-US" sz="1400"/>
                </a:p>
              </p:txBody>
            </p:sp>
            <p:sp>
              <p:nvSpPr>
                <p:cNvPr id="41044" name="Rectangle 10"/>
                <p:cNvSpPr>
                  <a:spLocks noChangeArrowheads="1"/>
                </p:cNvSpPr>
                <p:nvPr/>
              </p:nvSpPr>
              <p:spPr bwMode="auto">
                <a:xfrm>
                  <a:off x="427" y="0"/>
                  <a:ext cx="387" cy="423"/>
                </a:xfrm>
                <a:prstGeom prst="rect">
                  <a:avLst/>
                </a:prstGeom>
                <a:noFill/>
                <a:ln w="7">
                  <a:solidFill>
                    <a:srgbClr val="A0A0A0"/>
                  </a:solidFill>
                  <a:miter lim="800000"/>
                  <a:headEnd/>
                  <a:tailEnd/>
                </a:ln>
              </p:spPr>
              <p:txBody>
                <a:bodyPr/>
                <a:lstStyle/>
                <a:p>
                  <a:endParaRPr lang="sv-SE"/>
                </a:p>
              </p:txBody>
            </p:sp>
          </p:grpSp>
          <p:grpSp>
            <p:nvGrpSpPr>
              <p:cNvPr id="40968" name="Group 11"/>
              <p:cNvGrpSpPr>
                <a:grpSpLocks/>
              </p:cNvGrpSpPr>
              <p:nvPr/>
            </p:nvGrpSpPr>
            <p:grpSpPr bwMode="auto">
              <a:xfrm>
                <a:off x="814" y="0"/>
                <a:ext cx="308" cy="423"/>
                <a:chOff x="814" y="0"/>
                <a:chExt cx="308" cy="423"/>
              </a:xfrm>
            </p:grpSpPr>
            <p:sp>
              <p:nvSpPr>
                <p:cNvPr id="41041" name="Rectangle 12"/>
                <p:cNvSpPr>
                  <a:spLocks noChangeArrowheads="1"/>
                </p:cNvSpPr>
                <p:nvPr/>
              </p:nvSpPr>
              <p:spPr bwMode="auto">
                <a:xfrm>
                  <a:off x="842" y="0"/>
                  <a:ext cx="252" cy="423"/>
                </a:xfrm>
                <a:prstGeom prst="rect">
                  <a:avLst/>
                </a:prstGeom>
                <a:noFill/>
                <a:ln w="9525">
                  <a:noFill/>
                  <a:miter lim="800000"/>
                  <a:headEnd/>
                  <a:tailEnd/>
                </a:ln>
              </p:spPr>
              <p:txBody>
                <a:bodyPr/>
                <a:lstStyle/>
                <a:p>
                  <a:r>
                    <a:rPr lang="en-US" sz="1400" b="1">
                      <a:latin typeface="Arial" charset="0"/>
                      <a:cs typeface="Times New Roman" pitchFamily="18" charset="0"/>
                    </a:rPr>
                    <a:t>Result</a:t>
                  </a:r>
                  <a:endParaRPr lang="en-US" sz="1400">
                    <a:latin typeface="Arial" charset="0"/>
                  </a:endParaRPr>
                </a:p>
                <a:p>
                  <a:pPr eaLnBrk="0" hangingPunct="0"/>
                  <a:endParaRPr lang="en-US" sz="1400">
                    <a:latin typeface="Arial" charset="0"/>
                  </a:endParaRPr>
                </a:p>
              </p:txBody>
            </p:sp>
            <p:sp>
              <p:nvSpPr>
                <p:cNvPr id="41042" name="Rectangle 13"/>
                <p:cNvSpPr>
                  <a:spLocks noChangeArrowheads="1"/>
                </p:cNvSpPr>
                <p:nvPr/>
              </p:nvSpPr>
              <p:spPr bwMode="auto">
                <a:xfrm>
                  <a:off x="814" y="0"/>
                  <a:ext cx="308" cy="423"/>
                </a:xfrm>
                <a:prstGeom prst="rect">
                  <a:avLst/>
                </a:prstGeom>
                <a:noFill/>
                <a:ln w="7">
                  <a:solidFill>
                    <a:srgbClr val="A0A0A0"/>
                  </a:solidFill>
                  <a:miter lim="800000"/>
                  <a:headEnd/>
                  <a:tailEnd/>
                </a:ln>
              </p:spPr>
              <p:txBody>
                <a:bodyPr/>
                <a:lstStyle/>
                <a:p>
                  <a:endParaRPr lang="sv-SE"/>
                </a:p>
              </p:txBody>
            </p:sp>
          </p:grpSp>
          <p:grpSp>
            <p:nvGrpSpPr>
              <p:cNvPr id="40969" name="Group 14"/>
              <p:cNvGrpSpPr>
                <a:grpSpLocks/>
              </p:cNvGrpSpPr>
              <p:nvPr/>
            </p:nvGrpSpPr>
            <p:grpSpPr bwMode="auto">
              <a:xfrm>
                <a:off x="0" y="423"/>
                <a:ext cx="427" cy="327"/>
                <a:chOff x="0" y="423"/>
                <a:chExt cx="427" cy="327"/>
              </a:xfrm>
            </p:grpSpPr>
            <p:sp>
              <p:nvSpPr>
                <p:cNvPr id="41039" name="Rectangle 15"/>
                <p:cNvSpPr>
                  <a:spLocks noChangeArrowheads="1"/>
                </p:cNvSpPr>
                <p:nvPr/>
              </p:nvSpPr>
              <p:spPr bwMode="auto">
                <a:xfrm>
                  <a:off x="28" y="423"/>
                  <a:ext cx="371" cy="327"/>
                </a:xfrm>
                <a:prstGeom prst="rect">
                  <a:avLst/>
                </a:prstGeom>
                <a:noFill/>
                <a:ln w="9525">
                  <a:noFill/>
                  <a:miter lim="800000"/>
                  <a:headEnd/>
                  <a:tailEnd/>
                </a:ln>
              </p:spPr>
              <p:txBody>
                <a:bodyPr/>
                <a:lstStyle/>
                <a:p>
                  <a:r>
                    <a:rPr lang="en-US" sz="1400">
                      <a:latin typeface="Arial" charset="0"/>
                      <a:cs typeface="Times New Roman" pitchFamily="18" charset="0"/>
                    </a:rPr>
                    <a:t>Flicker</a:t>
                  </a:r>
                  <a:endParaRPr lang="en-US" sz="1400">
                    <a:latin typeface="Arial" charset="0"/>
                  </a:endParaRPr>
                </a:p>
                <a:p>
                  <a:pPr eaLnBrk="0" hangingPunct="0"/>
                  <a:endParaRPr lang="en-US" sz="1400">
                    <a:latin typeface="Arial" charset="0"/>
                  </a:endParaRPr>
                </a:p>
              </p:txBody>
            </p:sp>
            <p:sp>
              <p:nvSpPr>
                <p:cNvPr id="41040" name="Rectangle 16"/>
                <p:cNvSpPr>
                  <a:spLocks noChangeArrowheads="1"/>
                </p:cNvSpPr>
                <p:nvPr/>
              </p:nvSpPr>
              <p:spPr bwMode="auto">
                <a:xfrm>
                  <a:off x="0" y="423"/>
                  <a:ext cx="427" cy="327"/>
                </a:xfrm>
                <a:prstGeom prst="rect">
                  <a:avLst/>
                </a:prstGeom>
                <a:noFill/>
                <a:ln w="7">
                  <a:solidFill>
                    <a:srgbClr val="A0A0A0"/>
                  </a:solidFill>
                  <a:miter lim="800000"/>
                  <a:headEnd/>
                  <a:tailEnd/>
                </a:ln>
              </p:spPr>
              <p:txBody>
                <a:bodyPr/>
                <a:lstStyle/>
                <a:p>
                  <a:endParaRPr lang="sv-SE"/>
                </a:p>
              </p:txBody>
            </p:sp>
          </p:grpSp>
          <p:grpSp>
            <p:nvGrpSpPr>
              <p:cNvPr id="40970" name="Group 17"/>
              <p:cNvGrpSpPr>
                <a:grpSpLocks/>
              </p:cNvGrpSpPr>
              <p:nvPr/>
            </p:nvGrpSpPr>
            <p:grpSpPr bwMode="auto">
              <a:xfrm>
                <a:off x="427" y="423"/>
                <a:ext cx="387" cy="327"/>
                <a:chOff x="427" y="423"/>
                <a:chExt cx="387" cy="327"/>
              </a:xfrm>
            </p:grpSpPr>
            <p:sp>
              <p:nvSpPr>
                <p:cNvPr id="41037" name="Rectangle 18"/>
                <p:cNvSpPr>
                  <a:spLocks noChangeArrowheads="1"/>
                </p:cNvSpPr>
                <p:nvPr/>
              </p:nvSpPr>
              <p:spPr bwMode="auto">
                <a:xfrm>
                  <a:off x="455" y="423"/>
                  <a:ext cx="331" cy="327"/>
                </a:xfrm>
                <a:prstGeom prst="rect">
                  <a:avLst/>
                </a:prstGeom>
                <a:noFill/>
                <a:ln w="9525">
                  <a:noFill/>
                  <a:miter lim="800000"/>
                  <a:headEnd/>
                  <a:tailEnd/>
                </a:ln>
              </p:spPr>
              <p:txBody>
                <a:bodyPr/>
                <a:lstStyle/>
                <a:p>
                  <a:r>
                    <a:rPr lang="en-US" sz="1400">
                      <a:latin typeface="Arial" charset="0"/>
                      <a:cs typeface="Times New Roman" pitchFamily="18" charset="0"/>
                    </a:rPr>
                    <a:t>1,0</a:t>
                  </a:r>
                  <a:endParaRPr lang="en-US" sz="1400">
                    <a:latin typeface="Arial" charset="0"/>
                  </a:endParaRPr>
                </a:p>
                <a:p>
                  <a:pPr eaLnBrk="0" hangingPunct="0"/>
                  <a:endParaRPr lang="en-US"/>
                </a:p>
              </p:txBody>
            </p:sp>
            <p:sp>
              <p:nvSpPr>
                <p:cNvPr id="41038" name="Rectangle 19"/>
                <p:cNvSpPr>
                  <a:spLocks noChangeArrowheads="1"/>
                </p:cNvSpPr>
                <p:nvPr/>
              </p:nvSpPr>
              <p:spPr bwMode="auto">
                <a:xfrm>
                  <a:off x="427" y="423"/>
                  <a:ext cx="387" cy="327"/>
                </a:xfrm>
                <a:prstGeom prst="rect">
                  <a:avLst/>
                </a:prstGeom>
                <a:noFill/>
                <a:ln w="7">
                  <a:solidFill>
                    <a:srgbClr val="A0A0A0"/>
                  </a:solidFill>
                  <a:miter lim="800000"/>
                  <a:headEnd/>
                  <a:tailEnd/>
                </a:ln>
              </p:spPr>
              <p:txBody>
                <a:bodyPr/>
                <a:lstStyle/>
                <a:p>
                  <a:endParaRPr lang="sv-SE"/>
                </a:p>
              </p:txBody>
            </p:sp>
          </p:grpSp>
          <p:grpSp>
            <p:nvGrpSpPr>
              <p:cNvPr id="40971" name="Group 20"/>
              <p:cNvGrpSpPr>
                <a:grpSpLocks/>
              </p:cNvGrpSpPr>
              <p:nvPr/>
            </p:nvGrpSpPr>
            <p:grpSpPr bwMode="auto">
              <a:xfrm>
                <a:off x="814" y="423"/>
                <a:ext cx="308" cy="327"/>
                <a:chOff x="814" y="423"/>
                <a:chExt cx="308" cy="327"/>
              </a:xfrm>
            </p:grpSpPr>
            <p:sp>
              <p:nvSpPr>
                <p:cNvPr id="41035" name="Rectangle 21"/>
                <p:cNvSpPr>
                  <a:spLocks noChangeArrowheads="1"/>
                </p:cNvSpPr>
                <p:nvPr/>
              </p:nvSpPr>
              <p:spPr bwMode="auto">
                <a:xfrm>
                  <a:off x="842" y="423"/>
                  <a:ext cx="252" cy="327"/>
                </a:xfrm>
                <a:prstGeom prst="rect">
                  <a:avLst/>
                </a:prstGeom>
                <a:noFill/>
                <a:ln w="9525">
                  <a:noFill/>
                  <a:miter lim="800000"/>
                  <a:headEnd/>
                  <a:tailEnd/>
                </a:ln>
              </p:spPr>
              <p:txBody>
                <a:bodyPr/>
                <a:lstStyle/>
                <a:p>
                  <a:r>
                    <a:rPr lang="en-US" sz="1400">
                      <a:latin typeface="Arial" charset="0"/>
                      <a:cs typeface="Times New Roman" pitchFamily="18" charset="0"/>
                    </a:rPr>
                    <a:t>0,3</a:t>
                  </a:r>
                  <a:endParaRPr lang="en-US" sz="1400">
                    <a:latin typeface="Arial" charset="0"/>
                  </a:endParaRPr>
                </a:p>
                <a:p>
                  <a:pPr eaLnBrk="0" hangingPunct="0"/>
                  <a:endParaRPr lang="en-US"/>
                </a:p>
              </p:txBody>
            </p:sp>
            <p:sp>
              <p:nvSpPr>
                <p:cNvPr id="41036" name="Rectangle 22"/>
                <p:cNvSpPr>
                  <a:spLocks noChangeArrowheads="1"/>
                </p:cNvSpPr>
                <p:nvPr/>
              </p:nvSpPr>
              <p:spPr bwMode="auto">
                <a:xfrm>
                  <a:off x="814" y="423"/>
                  <a:ext cx="308" cy="327"/>
                </a:xfrm>
                <a:prstGeom prst="rect">
                  <a:avLst/>
                </a:prstGeom>
                <a:noFill/>
                <a:ln w="7">
                  <a:solidFill>
                    <a:srgbClr val="A0A0A0"/>
                  </a:solidFill>
                  <a:miter lim="800000"/>
                  <a:headEnd/>
                  <a:tailEnd/>
                </a:ln>
              </p:spPr>
              <p:txBody>
                <a:bodyPr/>
                <a:lstStyle/>
                <a:p>
                  <a:endParaRPr lang="sv-SE"/>
                </a:p>
              </p:txBody>
            </p:sp>
          </p:grpSp>
          <p:grpSp>
            <p:nvGrpSpPr>
              <p:cNvPr id="40972" name="Group 23"/>
              <p:cNvGrpSpPr>
                <a:grpSpLocks/>
              </p:cNvGrpSpPr>
              <p:nvPr/>
            </p:nvGrpSpPr>
            <p:grpSpPr bwMode="auto">
              <a:xfrm>
                <a:off x="0" y="750"/>
                <a:ext cx="427" cy="615"/>
                <a:chOff x="0" y="750"/>
                <a:chExt cx="427" cy="615"/>
              </a:xfrm>
            </p:grpSpPr>
            <p:sp>
              <p:nvSpPr>
                <p:cNvPr id="41033" name="Rectangle 24"/>
                <p:cNvSpPr>
                  <a:spLocks noChangeArrowheads="1"/>
                </p:cNvSpPr>
                <p:nvPr/>
              </p:nvSpPr>
              <p:spPr bwMode="auto">
                <a:xfrm>
                  <a:off x="28" y="750"/>
                  <a:ext cx="371" cy="615"/>
                </a:xfrm>
                <a:prstGeom prst="rect">
                  <a:avLst/>
                </a:prstGeom>
                <a:noFill/>
                <a:ln w="9525">
                  <a:noFill/>
                  <a:miter lim="800000"/>
                  <a:headEnd/>
                  <a:tailEnd/>
                </a:ln>
              </p:spPr>
              <p:txBody>
                <a:bodyPr/>
                <a:lstStyle/>
                <a:p>
                  <a:r>
                    <a:rPr lang="en-US" sz="1400">
                      <a:latin typeface="Arial" charset="0"/>
                      <a:cs typeface="Times New Roman" pitchFamily="18" charset="0"/>
                    </a:rPr>
                    <a:t>Max. voltage variations</a:t>
                  </a:r>
                  <a:r>
                    <a:rPr lang="en-US" sz="1000">
                      <a:latin typeface="Times New Roman" pitchFamily="18" charset="0"/>
                      <a:cs typeface="Times New Roman" pitchFamily="18" charset="0"/>
                    </a:rPr>
                    <a:t> </a:t>
                  </a:r>
                  <a:endParaRPr lang="en-US" sz="1200">
                    <a:latin typeface="Arial" charset="0"/>
                  </a:endParaRPr>
                </a:p>
                <a:p>
                  <a:pPr eaLnBrk="0" hangingPunct="0"/>
                  <a:endParaRPr lang="en-US"/>
                </a:p>
              </p:txBody>
            </p:sp>
            <p:sp>
              <p:nvSpPr>
                <p:cNvPr id="41034" name="Rectangle 25"/>
                <p:cNvSpPr>
                  <a:spLocks noChangeArrowheads="1"/>
                </p:cNvSpPr>
                <p:nvPr/>
              </p:nvSpPr>
              <p:spPr bwMode="auto">
                <a:xfrm>
                  <a:off x="0" y="750"/>
                  <a:ext cx="427" cy="615"/>
                </a:xfrm>
                <a:prstGeom prst="rect">
                  <a:avLst/>
                </a:prstGeom>
                <a:noFill/>
                <a:ln w="7">
                  <a:solidFill>
                    <a:srgbClr val="A0A0A0"/>
                  </a:solidFill>
                  <a:miter lim="800000"/>
                  <a:headEnd/>
                  <a:tailEnd/>
                </a:ln>
              </p:spPr>
              <p:txBody>
                <a:bodyPr/>
                <a:lstStyle/>
                <a:p>
                  <a:endParaRPr lang="sv-SE"/>
                </a:p>
              </p:txBody>
            </p:sp>
          </p:grpSp>
          <p:grpSp>
            <p:nvGrpSpPr>
              <p:cNvPr id="40973" name="Group 26"/>
              <p:cNvGrpSpPr>
                <a:grpSpLocks/>
              </p:cNvGrpSpPr>
              <p:nvPr/>
            </p:nvGrpSpPr>
            <p:grpSpPr bwMode="auto">
              <a:xfrm>
                <a:off x="427" y="750"/>
                <a:ext cx="387" cy="615"/>
                <a:chOff x="427" y="750"/>
                <a:chExt cx="387" cy="615"/>
              </a:xfrm>
            </p:grpSpPr>
            <p:sp>
              <p:nvSpPr>
                <p:cNvPr id="41031" name="Rectangle 27"/>
                <p:cNvSpPr>
                  <a:spLocks noChangeArrowheads="1"/>
                </p:cNvSpPr>
                <p:nvPr/>
              </p:nvSpPr>
              <p:spPr bwMode="auto">
                <a:xfrm>
                  <a:off x="455" y="750"/>
                  <a:ext cx="331" cy="615"/>
                </a:xfrm>
                <a:prstGeom prst="rect">
                  <a:avLst/>
                </a:prstGeom>
                <a:noFill/>
                <a:ln w="9525">
                  <a:noFill/>
                  <a:miter lim="800000"/>
                  <a:headEnd/>
                  <a:tailEnd/>
                </a:ln>
              </p:spPr>
              <p:txBody>
                <a:bodyPr/>
                <a:lstStyle/>
                <a:p>
                  <a:r>
                    <a:rPr lang="en-US" sz="1400">
                      <a:latin typeface="Arial" charset="0"/>
                      <a:cs typeface="Times New Roman" pitchFamily="18" charset="0"/>
                    </a:rPr>
                    <a:t>3%</a:t>
                  </a:r>
                  <a:endParaRPr lang="en-US" sz="1400">
                    <a:latin typeface="Arial" charset="0"/>
                  </a:endParaRPr>
                </a:p>
                <a:p>
                  <a:pPr eaLnBrk="0" hangingPunct="0"/>
                  <a:endParaRPr lang="en-US"/>
                </a:p>
              </p:txBody>
            </p:sp>
            <p:sp>
              <p:nvSpPr>
                <p:cNvPr id="41032" name="Rectangle 28"/>
                <p:cNvSpPr>
                  <a:spLocks noChangeArrowheads="1"/>
                </p:cNvSpPr>
                <p:nvPr/>
              </p:nvSpPr>
              <p:spPr bwMode="auto">
                <a:xfrm>
                  <a:off x="427" y="750"/>
                  <a:ext cx="387" cy="615"/>
                </a:xfrm>
                <a:prstGeom prst="rect">
                  <a:avLst/>
                </a:prstGeom>
                <a:noFill/>
                <a:ln w="7">
                  <a:solidFill>
                    <a:srgbClr val="A0A0A0"/>
                  </a:solidFill>
                  <a:miter lim="800000"/>
                  <a:headEnd/>
                  <a:tailEnd/>
                </a:ln>
              </p:spPr>
              <p:txBody>
                <a:bodyPr/>
                <a:lstStyle/>
                <a:p>
                  <a:endParaRPr lang="sv-SE"/>
                </a:p>
              </p:txBody>
            </p:sp>
          </p:grpSp>
          <p:grpSp>
            <p:nvGrpSpPr>
              <p:cNvPr id="40974" name="Group 29"/>
              <p:cNvGrpSpPr>
                <a:grpSpLocks/>
              </p:cNvGrpSpPr>
              <p:nvPr/>
            </p:nvGrpSpPr>
            <p:grpSpPr bwMode="auto">
              <a:xfrm>
                <a:off x="814" y="750"/>
                <a:ext cx="308" cy="615"/>
                <a:chOff x="814" y="750"/>
                <a:chExt cx="308" cy="615"/>
              </a:xfrm>
            </p:grpSpPr>
            <p:sp>
              <p:nvSpPr>
                <p:cNvPr id="41029" name="Rectangle 30"/>
                <p:cNvSpPr>
                  <a:spLocks noChangeArrowheads="1"/>
                </p:cNvSpPr>
                <p:nvPr/>
              </p:nvSpPr>
              <p:spPr bwMode="auto">
                <a:xfrm>
                  <a:off x="842" y="750"/>
                  <a:ext cx="252" cy="615"/>
                </a:xfrm>
                <a:prstGeom prst="rect">
                  <a:avLst/>
                </a:prstGeom>
                <a:noFill/>
                <a:ln w="9525">
                  <a:noFill/>
                  <a:miter lim="800000"/>
                  <a:headEnd/>
                  <a:tailEnd/>
                </a:ln>
              </p:spPr>
              <p:txBody>
                <a:bodyPr/>
                <a:lstStyle/>
                <a:p>
                  <a:r>
                    <a:rPr lang="en-US" sz="1400">
                      <a:latin typeface="Arial" charset="0"/>
                      <a:cs typeface="Times New Roman" pitchFamily="18" charset="0"/>
                    </a:rPr>
                    <a:t>1,3%</a:t>
                  </a:r>
                  <a:endParaRPr lang="en-US" sz="1400">
                    <a:latin typeface="Arial" charset="0"/>
                  </a:endParaRPr>
                </a:p>
                <a:p>
                  <a:pPr eaLnBrk="0" hangingPunct="0"/>
                  <a:endParaRPr lang="en-US" sz="1400">
                    <a:latin typeface="Arial" charset="0"/>
                  </a:endParaRPr>
                </a:p>
              </p:txBody>
            </p:sp>
            <p:sp>
              <p:nvSpPr>
                <p:cNvPr id="41030" name="Rectangle 31"/>
                <p:cNvSpPr>
                  <a:spLocks noChangeArrowheads="1"/>
                </p:cNvSpPr>
                <p:nvPr/>
              </p:nvSpPr>
              <p:spPr bwMode="auto">
                <a:xfrm>
                  <a:off x="814" y="750"/>
                  <a:ext cx="308" cy="615"/>
                </a:xfrm>
                <a:prstGeom prst="rect">
                  <a:avLst/>
                </a:prstGeom>
                <a:noFill/>
                <a:ln w="7">
                  <a:solidFill>
                    <a:srgbClr val="A0A0A0"/>
                  </a:solidFill>
                  <a:miter lim="800000"/>
                  <a:headEnd/>
                  <a:tailEnd/>
                </a:ln>
              </p:spPr>
              <p:txBody>
                <a:bodyPr/>
                <a:lstStyle/>
                <a:p>
                  <a:endParaRPr lang="sv-SE"/>
                </a:p>
              </p:txBody>
            </p:sp>
          </p:grpSp>
          <p:grpSp>
            <p:nvGrpSpPr>
              <p:cNvPr id="40975" name="Group 32"/>
              <p:cNvGrpSpPr>
                <a:grpSpLocks/>
              </p:cNvGrpSpPr>
              <p:nvPr/>
            </p:nvGrpSpPr>
            <p:grpSpPr bwMode="auto">
              <a:xfrm>
                <a:off x="0" y="1365"/>
                <a:ext cx="427" cy="423"/>
                <a:chOff x="0" y="1365"/>
                <a:chExt cx="427" cy="423"/>
              </a:xfrm>
            </p:grpSpPr>
            <p:sp>
              <p:nvSpPr>
                <p:cNvPr id="41027" name="Rectangle 33"/>
                <p:cNvSpPr>
                  <a:spLocks noChangeArrowheads="1"/>
                </p:cNvSpPr>
                <p:nvPr/>
              </p:nvSpPr>
              <p:spPr bwMode="auto">
                <a:xfrm>
                  <a:off x="28" y="1365"/>
                  <a:ext cx="371" cy="423"/>
                </a:xfrm>
                <a:prstGeom prst="rect">
                  <a:avLst/>
                </a:prstGeom>
                <a:noFill/>
                <a:ln w="9525">
                  <a:noFill/>
                  <a:miter lim="800000"/>
                  <a:headEnd/>
                  <a:tailEnd/>
                </a:ln>
              </p:spPr>
              <p:txBody>
                <a:bodyPr/>
                <a:lstStyle/>
                <a:p>
                  <a:r>
                    <a:rPr lang="en-US" sz="1400">
                      <a:latin typeface="Arial" charset="0"/>
                      <a:cs typeface="Times New Roman" pitchFamily="18" charset="0"/>
                    </a:rPr>
                    <a:t>Power factor</a:t>
                  </a:r>
                  <a:endParaRPr lang="en-US" sz="1400">
                    <a:latin typeface="Arial" charset="0"/>
                  </a:endParaRPr>
                </a:p>
                <a:p>
                  <a:pPr eaLnBrk="0" hangingPunct="0"/>
                  <a:endParaRPr lang="en-US"/>
                </a:p>
              </p:txBody>
            </p:sp>
            <p:sp>
              <p:nvSpPr>
                <p:cNvPr id="41028" name="Rectangle 34"/>
                <p:cNvSpPr>
                  <a:spLocks noChangeArrowheads="1"/>
                </p:cNvSpPr>
                <p:nvPr/>
              </p:nvSpPr>
              <p:spPr bwMode="auto">
                <a:xfrm>
                  <a:off x="0" y="1365"/>
                  <a:ext cx="427" cy="423"/>
                </a:xfrm>
                <a:prstGeom prst="rect">
                  <a:avLst/>
                </a:prstGeom>
                <a:noFill/>
                <a:ln w="7">
                  <a:solidFill>
                    <a:srgbClr val="A0A0A0"/>
                  </a:solidFill>
                  <a:miter lim="800000"/>
                  <a:headEnd/>
                  <a:tailEnd/>
                </a:ln>
              </p:spPr>
              <p:txBody>
                <a:bodyPr/>
                <a:lstStyle/>
                <a:p>
                  <a:endParaRPr lang="sv-SE"/>
                </a:p>
              </p:txBody>
            </p:sp>
          </p:grpSp>
          <p:grpSp>
            <p:nvGrpSpPr>
              <p:cNvPr id="40976" name="Group 35"/>
              <p:cNvGrpSpPr>
                <a:grpSpLocks/>
              </p:cNvGrpSpPr>
              <p:nvPr/>
            </p:nvGrpSpPr>
            <p:grpSpPr bwMode="auto">
              <a:xfrm>
                <a:off x="427" y="1365"/>
                <a:ext cx="387" cy="423"/>
                <a:chOff x="427" y="1365"/>
                <a:chExt cx="387" cy="423"/>
              </a:xfrm>
            </p:grpSpPr>
            <p:sp>
              <p:nvSpPr>
                <p:cNvPr id="41025" name="Rectangle 36"/>
                <p:cNvSpPr>
                  <a:spLocks noChangeArrowheads="1"/>
                </p:cNvSpPr>
                <p:nvPr/>
              </p:nvSpPr>
              <p:spPr bwMode="auto">
                <a:xfrm>
                  <a:off x="455" y="1365"/>
                  <a:ext cx="331" cy="423"/>
                </a:xfrm>
                <a:prstGeom prst="rect">
                  <a:avLst/>
                </a:prstGeom>
                <a:noFill/>
                <a:ln w="9525">
                  <a:noFill/>
                  <a:miter lim="800000"/>
                  <a:headEnd/>
                  <a:tailEnd/>
                </a:ln>
              </p:spPr>
              <p:txBody>
                <a:bodyPr/>
                <a:lstStyle/>
                <a:p>
                  <a:r>
                    <a:rPr lang="en-US" sz="1400">
                      <a:latin typeface="Arial" charset="0"/>
                      <a:cs typeface="Times New Roman" pitchFamily="18" charset="0"/>
                    </a:rPr>
                    <a:t>n.a</a:t>
                  </a:r>
                  <a:endParaRPr lang="en-US" sz="1400">
                    <a:latin typeface="Arial" charset="0"/>
                  </a:endParaRPr>
                </a:p>
                <a:p>
                  <a:pPr eaLnBrk="0" hangingPunct="0"/>
                  <a:endParaRPr lang="en-US"/>
                </a:p>
              </p:txBody>
            </p:sp>
            <p:sp>
              <p:nvSpPr>
                <p:cNvPr id="41026" name="Rectangle 37"/>
                <p:cNvSpPr>
                  <a:spLocks noChangeArrowheads="1"/>
                </p:cNvSpPr>
                <p:nvPr/>
              </p:nvSpPr>
              <p:spPr bwMode="auto">
                <a:xfrm>
                  <a:off x="427" y="1365"/>
                  <a:ext cx="387" cy="423"/>
                </a:xfrm>
                <a:prstGeom prst="rect">
                  <a:avLst/>
                </a:prstGeom>
                <a:noFill/>
                <a:ln w="7">
                  <a:solidFill>
                    <a:srgbClr val="A0A0A0"/>
                  </a:solidFill>
                  <a:miter lim="800000"/>
                  <a:headEnd/>
                  <a:tailEnd/>
                </a:ln>
              </p:spPr>
              <p:txBody>
                <a:bodyPr/>
                <a:lstStyle/>
                <a:p>
                  <a:endParaRPr lang="sv-SE"/>
                </a:p>
              </p:txBody>
            </p:sp>
          </p:grpSp>
          <p:grpSp>
            <p:nvGrpSpPr>
              <p:cNvPr id="40977" name="Group 38"/>
              <p:cNvGrpSpPr>
                <a:grpSpLocks/>
              </p:cNvGrpSpPr>
              <p:nvPr/>
            </p:nvGrpSpPr>
            <p:grpSpPr bwMode="auto">
              <a:xfrm>
                <a:off x="814" y="1365"/>
                <a:ext cx="308" cy="423"/>
                <a:chOff x="814" y="1365"/>
                <a:chExt cx="308" cy="423"/>
              </a:xfrm>
            </p:grpSpPr>
            <p:sp>
              <p:nvSpPr>
                <p:cNvPr id="41023" name="Rectangle 39"/>
                <p:cNvSpPr>
                  <a:spLocks noChangeArrowheads="1"/>
                </p:cNvSpPr>
                <p:nvPr/>
              </p:nvSpPr>
              <p:spPr bwMode="auto">
                <a:xfrm>
                  <a:off x="842" y="1365"/>
                  <a:ext cx="252" cy="423"/>
                </a:xfrm>
                <a:prstGeom prst="rect">
                  <a:avLst/>
                </a:prstGeom>
                <a:noFill/>
                <a:ln w="9525">
                  <a:noFill/>
                  <a:miter lim="800000"/>
                  <a:headEnd/>
                  <a:tailEnd/>
                </a:ln>
              </p:spPr>
              <p:txBody>
                <a:bodyPr/>
                <a:lstStyle/>
                <a:p>
                  <a:r>
                    <a:rPr lang="en-US" sz="1400">
                      <a:latin typeface="Arial" charset="0"/>
                      <a:cs typeface="Times New Roman" pitchFamily="18" charset="0"/>
                    </a:rPr>
                    <a:t>n.a.</a:t>
                  </a:r>
                  <a:endParaRPr lang="en-US" sz="1400">
                    <a:latin typeface="Arial" charset="0"/>
                  </a:endParaRPr>
                </a:p>
                <a:p>
                  <a:pPr eaLnBrk="0" hangingPunct="0"/>
                  <a:endParaRPr lang="en-US" sz="1400">
                    <a:latin typeface="Arial" charset="0"/>
                  </a:endParaRPr>
                </a:p>
              </p:txBody>
            </p:sp>
            <p:sp>
              <p:nvSpPr>
                <p:cNvPr id="41024" name="Rectangle 40"/>
                <p:cNvSpPr>
                  <a:spLocks noChangeArrowheads="1"/>
                </p:cNvSpPr>
                <p:nvPr/>
              </p:nvSpPr>
              <p:spPr bwMode="auto">
                <a:xfrm>
                  <a:off x="814" y="1365"/>
                  <a:ext cx="308" cy="423"/>
                </a:xfrm>
                <a:prstGeom prst="rect">
                  <a:avLst/>
                </a:prstGeom>
                <a:noFill/>
                <a:ln w="7">
                  <a:solidFill>
                    <a:srgbClr val="A0A0A0"/>
                  </a:solidFill>
                  <a:miter lim="800000"/>
                  <a:headEnd/>
                  <a:tailEnd/>
                </a:ln>
              </p:spPr>
              <p:txBody>
                <a:bodyPr/>
                <a:lstStyle/>
                <a:p>
                  <a:endParaRPr lang="sv-SE"/>
                </a:p>
              </p:txBody>
            </p:sp>
          </p:grpSp>
          <p:grpSp>
            <p:nvGrpSpPr>
              <p:cNvPr id="40978" name="Group 41"/>
              <p:cNvGrpSpPr>
                <a:grpSpLocks/>
              </p:cNvGrpSpPr>
              <p:nvPr/>
            </p:nvGrpSpPr>
            <p:grpSpPr bwMode="auto">
              <a:xfrm>
                <a:off x="0" y="1788"/>
                <a:ext cx="427" cy="519"/>
                <a:chOff x="0" y="1788"/>
                <a:chExt cx="427" cy="519"/>
              </a:xfrm>
            </p:grpSpPr>
            <p:sp>
              <p:nvSpPr>
                <p:cNvPr id="41021" name="Rectangle 42"/>
                <p:cNvSpPr>
                  <a:spLocks noChangeArrowheads="1"/>
                </p:cNvSpPr>
                <p:nvPr/>
              </p:nvSpPr>
              <p:spPr bwMode="auto">
                <a:xfrm>
                  <a:off x="28" y="1788"/>
                  <a:ext cx="371" cy="519"/>
                </a:xfrm>
                <a:prstGeom prst="rect">
                  <a:avLst/>
                </a:prstGeom>
                <a:noFill/>
                <a:ln w="9525">
                  <a:noFill/>
                  <a:miter lim="800000"/>
                  <a:headEnd/>
                  <a:tailEnd/>
                </a:ln>
              </p:spPr>
              <p:txBody>
                <a:bodyPr/>
                <a:lstStyle/>
                <a:p>
                  <a:r>
                    <a:rPr lang="en-US" sz="1400">
                      <a:latin typeface="Arial" charset="0"/>
                      <a:cs typeface="Times New Roman" pitchFamily="18" charset="0"/>
                    </a:rPr>
                    <a:t>Voltage distortion UTHD</a:t>
                  </a:r>
                  <a:endParaRPr lang="en-US" sz="1400">
                    <a:latin typeface="Arial" charset="0"/>
                  </a:endParaRPr>
                </a:p>
                <a:p>
                  <a:pPr eaLnBrk="0" hangingPunct="0"/>
                  <a:endParaRPr lang="en-US"/>
                </a:p>
              </p:txBody>
            </p:sp>
            <p:sp>
              <p:nvSpPr>
                <p:cNvPr id="41022" name="Rectangle 43"/>
                <p:cNvSpPr>
                  <a:spLocks noChangeArrowheads="1"/>
                </p:cNvSpPr>
                <p:nvPr/>
              </p:nvSpPr>
              <p:spPr bwMode="auto">
                <a:xfrm>
                  <a:off x="0" y="1788"/>
                  <a:ext cx="427" cy="519"/>
                </a:xfrm>
                <a:prstGeom prst="rect">
                  <a:avLst/>
                </a:prstGeom>
                <a:noFill/>
                <a:ln w="7">
                  <a:solidFill>
                    <a:srgbClr val="A0A0A0"/>
                  </a:solidFill>
                  <a:miter lim="800000"/>
                  <a:headEnd/>
                  <a:tailEnd/>
                </a:ln>
              </p:spPr>
              <p:txBody>
                <a:bodyPr/>
                <a:lstStyle/>
                <a:p>
                  <a:endParaRPr lang="sv-SE"/>
                </a:p>
              </p:txBody>
            </p:sp>
          </p:grpSp>
          <p:grpSp>
            <p:nvGrpSpPr>
              <p:cNvPr id="40979" name="Group 44"/>
              <p:cNvGrpSpPr>
                <a:grpSpLocks/>
              </p:cNvGrpSpPr>
              <p:nvPr/>
            </p:nvGrpSpPr>
            <p:grpSpPr bwMode="auto">
              <a:xfrm>
                <a:off x="427" y="1788"/>
                <a:ext cx="387" cy="519"/>
                <a:chOff x="427" y="1788"/>
                <a:chExt cx="387" cy="519"/>
              </a:xfrm>
            </p:grpSpPr>
            <p:sp>
              <p:nvSpPr>
                <p:cNvPr id="41019" name="Rectangle 45"/>
                <p:cNvSpPr>
                  <a:spLocks noChangeArrowheads="1"/>
                </p:cNvSpPr>
                <p:nvPr/>
              </p:nvSpPr>
              <p:spPr bwMode="auto">
                <a:xfrm>
                  <a:off x="455" y="1788"/>
                  <a:ext cx="331" cy="519"/>
                </a:xfrm>
                <a:prstGeom prst="rect">
                  <a:avLst/>
                </a:prstGeom>
                <a:noFill/>
                <a:ln w="9525">
                  <a:noFill/>
                  <a:miter lim="800000"/>
                  <a:headEnd/>
                  <a:tailEnd/>
                </a:ln>
              </p:spPr>
              <p:txBody>
                <a:bodyPr/>
                <a:lstStyle/>
                <a:p>
                  <a:r>
                    <a:rPr lang="en-US" sz="1400">
                      <a:latin typeface="Arial" charset="0"/>
                      <a:cs typeface="Times New Roman" pitchFamily="18" charset="0"/>
                    </a:rPr>
                    <a:t>1,5%</a:t>
                  </a:r>
                  <a:endParaRPr lang="en-US" sz="1400">
                    <a:latin typeface="Arial" charset="0"/>
                  </a:endParaRPr>
                </a:p>
                <a:p>
                  <a:pPr eaLnBrk="0" hangingPunct="0"/>
                  <a:endParaRPr lang="en-US" sz="1400">
                    <a:latin typeface="Arial" charset="0"/>
                  </a:endParaRPr>
                </a:p>
              </p:txBody>
            </p:sp>
            <p:sp>
              <p:nvSpPr>
                <p:cNvPr id="41020" name="Rectangle 46"/>
                <p:cNvSpPr>
                  <a:spLocks noChangeArrowheads="1"/>
                </p:cNvSpPr>
                <p:nvPr/>
              </p:nvSpPr>
              <p:spPr bwMode="auto">
                <a:xfrm>
                  <a:off x="427" y="1788"/>
                  <a:ext cx="387" cy="519"/>
                </a:xfrm>
                <a:prstGeom prst="rect">
                  <a:avLst/>
                </a:prstGeom>
                <a:noFill/>
                <a:ln w="7">
                  <a:solidFill>
                    <a:srgbClr val="A0A0A0"/>
                  </a:solidFill>
                  <a:miter lim="800000"/>
                  <a:headEnd/>
                  <a:tailEnd/>
                </a:ln>
              </p:spPr>
              <p:txBody>
                <a:bodyPr/>
                <a:lstStyle/>
                <a:p>
                  <a:endParaRPr lang="sv-SE"/>
                </a:p>
              </p:txBody>
            </p:sp>
          </p:grpSp>
          <p:grpSp>
            <p:nvGrpSpPr>
              <p:cNvPr id="40980" name="Group 47"/>
              <p:cNvGrpSpPr>
                <a:grpSpLocks/>
              </p:cNvGrpSpPr>
              <p:nvPr/>
            </p:nvGrpSpPr>
            <p:grpSpPr bwMode="auto">
              <a:xfrm>
                <a:off x="814" y="1788"/>
                <a:ext cx="308" cy="519"/>
                <a:chOff x="814" y="1788"/>
                <a:chExt cx="308" cy="519"/>
              </a:xfrm>
            </p:grpSpPr>
            <p:sp>
              <p:nvSpPr>
                <p:cNvPr id="41017" name="Rectangle 48"/>
                <p:cNvSpPr>
                  <a:spLocks noChangeArrowheads="1"/>
                </p:cNvSpPr>
                <p:nvPr/>
              </p:nvSpPr>
              <p:spPr bwMode="auto">
                <a:xfrm>
                  <a:off x="842" y="1788"/>
                  <a:ext cx="252" cy="519"/>
                </a:xfrm>
                <a:prstGeom prst="rect">
                  <a:avLst/>
                </a:prstGeom>
                <a:noFill/>
                <a:ln w="9525">
                  <a:noFill/>
                  <a:miter lim="800000"/>
                  <a:headEnd/>
                  <a:tailEnd/>
                </a:ln>
              </p:spPr>
              <p:txBody>
                <a:bodyPr/>
                <a:lstStyle/>
                <a:p>
                  <a:r>
                    <a:rPr lang="en-US" sz="1400">
                      <a:latin typeface="Arial" charset="0"/>
                      <a:cs typeface="Times New Roman" pitchFamily="18" charset="0"/>
                    </a:rPr>
                    <a:t>0,84%</a:t>
                  </a:r>
                  <a:endParaRPr lang="en-US" sz="1400">
                    <a:latin typeface="Arial" charset="0"/>
                  </a:endParaRPr>
                </a:p>
                <a:p>
                  <a:pPr eaLnBrk="0" hangingPunct="0"/>
                  <a:endParaRPr lang="en-US" sz="1400">
                    <a:latin typeface="Arial" charset="0"/>
                  </a:endParaRPr>
                </a:p>
              </p:txBody>
            </p:sp>
            <p:sp>
              <p:nvSpPr>
                <p:cNvPr id="41018" name="Rectangle 49"/>
                <p:cNvSpPr>
                  <a:spLocks noChangeArrowheads="1"/>
                </p:cNvSpPr>
                <p:nvPr/>
              </p:nvSpPr>
              <p:spPr bwMode="auto">
                <a:xfrm>
                  <a:off x="814" y="1788"/>
                  <a:ext cx="308" cy="519"/>
                </a:xfrm>
                <a:prstGeom prst="rect">
                  <a:avLst/>
                </a:prstGeom>
                <a:noFill/>
                <a:ln w="7">
                  <a:solidFill>
                    <a:srgbClr val="A0A0A0"/>
                  </a:solidFill>
                  <a:miter lim="800000"/>
                  <a:headEnd/>
                  <a:tailEnd/>
                </a:ln>
              </p:spPr>
              <p:txBody>
                <a:bodyPr/>
                <a:lstStyle/>
                <a:p>
                  <a:endParaRPr lang="sv-SE"/>
                </a:p>
              </p:txBody>
            </p:sp>
          </p:grpSp>
          <p:grpSp>
            <p:nvGrpSpPr>
              <p:cNvPr id="40981" name="Group 50"/>
              <p:cNvGrpSpPr>
                <a:grpSpLocks/>
              </p:cNvGrpSpPr>
              <p:nvPr/>
            </p:nvGrpSpPr>
            <p:grpSpPr bwMode="auto">
              <a:xfrm>
                <a:off x="0" y="2307"/>
                <a:ext cx="427" cy="999"/>
                <a:chOff x="0" y="2307"/>
                <a:chExt cx="427" cy="999"/>
              </a:xfrm>
            </p:grpSpPr>
            <p:sp>
              <p:nvSpPr>
                <p:cNvPr id="41015" name="Rectangle 51"/>
                <p:cNvSpPr>
                  <a:spLocks noChangeArrowheads="1"/>
                </p:cNvSpPr>
                <p:nvPr/>
              </p:nvSpPr>
              <p:spPr bwMode="auto">
                <a:xfrm>
                  <a:off x="28" y="2307"/>
                  <a:ext cx="371" cy="999"/>
                </a:xfrm>
                <a:prstGeom prst="rect">
                  <a:avLst/>
                </a:prstGeom>
                <a:noFill/>
                <a:ln w="9525">
                  <a:noFill/>
                  <a:miter lim="800000"/>
                  <a:headEnd/>
                  <a:tailEnd/>
                </a:ln>
              </p:spPr>
              <p:txBody>
                <a:bodyPr/>
                <a:lstStyle/>
                <a:p>
                  <a:r>
                    <a:rPr lang="en-US" sz="1400">
                      <a:latin typeface="Arial" charset="0"/>
                      <a:cs typeface="Times New Roman" pitchFamily="18" charset="0"/>
                    </a:rPr>
                    <a:t>Individual voltage distortion, odd harmonics</a:t>
                  </a:r>
                  <a:endParaRPr lang="en-US" sz="1400">
                    <a:latin typeface="Arial" charset="0"/>
                  </a:endParaRPr>
                </a:p>
                <a:p>
                  <a:pPr eaLnBrk="0" hangingPunct="0"/>
                  <a:endParaRPr lang="en-US" sz="1400">
                    <a:latin typeface="Arial" charset="0"/>
                  </a:endParaRPr>
                </a:p>
              </p:txBody>
            </p:sp>
            <p:sp>
              <p:nvSpPr>
                <p:cNvPr id="41016" name="Rectangle 52"/>
                <p:cNvSpPr>
                  <a:spLocks noChangeArrowheads="1"/>
                </p:cNvSpPr>
                <p:nvPr/>
              </p:nvSpPr>
              <p:spPr bwMode="auto">
                <a:xfrm>
                  <a:off x="0" y="2307"/>
                  <a:ext cx="427" cy="999"/>
                </a:xfrm>
                <a:prstGeom prst="rect">
                  <a:avLst/>
                </a:prstGeom>
                <a:noFill/>
                <a:ln w="7">
                  <a:solidFill>
                    <a:srgbClr val="A0A0A0"/>
                  </a:solidFill>
                  <a:miter lim="800000"/>
                  <a:headEnd/>
                  <a:tailEnd/>
                </a:ln>
              </p:spPr>
              <p:txBody>
                <a:bodyPr/>
                <a:lstStyle/>
                <a:p>
                  <a:endParaRPr lang="sv-SE"/>
                </a:p>
              </p:txBody>
            </p:sp>
          </p:grpSp>
          <p:grpSp>
            <p:nvGrpSpPr>
              <p:cNvPr id="40982" name="Group 53"/>
              <p:cNvGrpSpPr>
                <a:grpSpLocks/>
              </p:cNvGrpSpPr>
              <p:nvPr/>
            </p:nvGrpSpPr>
            <p:grpSpPr bwMode="auto">
              <a:xfrm>
                <a:off x="427" y="2307"/>
                <a:ext cx="387" cy="999"/>
                <a:chOff x="427" y="2307"/>
                <a:chExt cx="387" cy="999"/>
              </a:xfrm>
            </p:grpSpPr>
            <p:sp>
              <p:nvSpPr>
                <p:cNvPr id="41013" name="Rectangle 54"/>
                <p:cNvSpPr>
                  <a:spLocks noChangeArrowheads="1"/>
                </p:cNvSpPr>
                <p:nvPr/>
              </p:nvSpPr>
              <p:spPr bwMode="auto">
                <a:xfrm>
                  <a:off x="455" y="2307"/>
                  <a:ext cx="331" cy="999"/>
                </a:xfrm>
                <a:prstGeom prst="rect">
                  <a:avLst/>
                </a:prstGeom>
                <a:noFill/>
                <a:ln w="9525">
                  <a:noFill/>
                  <a:miter lim="800000"/>
                  <a:headEnd/>
                  <a:tailEnd/>
                </a:ln>
              </p:spPr>
              <p:txBody>
                <a:bodyPr/>
                <a:lstStyle/>
                <a:p>
                  <a:r>
                    <a:rPr lang="en-US" sz="1400">
                      <a:latin typeface="Arial" charset="0"/>
                      <a:cs typeface="Times New Roman" pitchFamily="18" charset="0"/>
                    </a:rPr>
                    <a:t>1,0%</a:t>
                  </a:r>
                  <a:endParaRPr lang="en-US" sz="1400">
                    <a:latin typeface="Arial" charset="0"/>
                  </a:endParaRPr>
                </a:p>
                <a:p>
                  <a:pPr eaLnBrk="0" hangingPunct="0"/>
                  <a:endParaRPr lang="en-US" sz="1400">
                    <a:latin typeface="Arial" charset="0"/>
                  </a:endParaRPr>
                </a:p>
              </p:txBody>
            </p:sp>
            <p:sp>
              <p:nvSpPr>
                <p:cNvPr id="41014" name="Rectangle 55"/>
                <p:cNvSpPr>
                  <a:spLocks noChangeArrowheads="1"/>
                </p:cNvSpPr>
                <p:nvPr/>
              </p:nvSpPr>
              <p:spPr bwMode="auto">
                <a:xfrm>
                  <a:off x="427" y="2307"/>
                  <a:ext cx="387" cy="999"/>
                </a:xfrm>
                <a:prstGeom prst="rect">
                  <a:avLst/>
                </a:prstGeom>
                <a:noFill/>
                <a:ln w="7">
                  <a:solidFill>
                    <a:srgbClr val="A0A0A0"/>
                  </a:solidFill>
                  <a:miter lim="800000"/>
                  <a:headEnd/>
                  <a:tailEnd/>
                </a:ln>
              </p:spPr>
              <p:txBody>
                <a:bodyPr/>
                <a:lstStyle/>
                <a:p>
                  <a:endParaRPr lang="sv-SE"/>
                </a:p>
              </p:txBody>
            </p:sp>
          </p:grpSp>
          <p:grpSp>
            <p:nvGrpSpPr>
              <p:cNvPr id="40983" name="Group 56"/>
              <p:cNvGrpSpPr>
                <a:grpSpLocks/>
              </p:cNvGrpSpPr>
              <p:nvPr/>
            </p:nvGrpSpPr>
            <p:grpSpPr bwMode="auto">
              <a:xfrm>
                <a:off x="814" y="2307"/>
                <a:ext cx="308" cy="999"/>
                <a:chOff x="814" y="2307"/>
                <a:chExt cx="308" cy="999"/>
              </a:xfrm>
            </p:grpSpPr>
            <p:sp>
              <p:nvSpPr>
                <p:cNvPr id="41011" name="Rectangle 57"/>
                <p:cNvSpPr>
                  <a:spLocks noChangeArrowheads="1"/>
                </p:cNvSpPr>
                <p:nvPr/>
              </p:nvSpPr>
              <p:spPr bwMode="auto">
                <a:xfrm>
                  <a:off x="842" y="2307"/>
                  <a:ext cx="252" cy="999"/>
                </a:xfrm>
                <a:prstGeom prst="rect">
                  <a:avLst/>
                </a:prstGeom>
                <a:noFill/>
                <a:ln w="9525">
                  <a:noFill/>
                  <a:miter lim="800000"/>
                  <a:headEnd/>
                  <a:tailEnd/>
                </a:ln>
              </p:spPr>
              <p:txBody>
                <a:bodyPr/>
                <a:lstStyle/>
                <a:p>
                  <a:r>
                    <a:rPr lang="sv-SE" sz="1400">
                      <a:latin typeface="Arial" charset="0"/>
                      <a:cs typeface="Times New Roman" pitchFamily="18" charset="0"/>
                    </a:rPr>
                    <a:t>0,75%</a:t>
                  </a:r>
                  <a:endParaRPr lang="en-US" sz="1400">
                    <a:latin typeface="Arial" charset="0"/>
                  </a:endParaRPr>
                </a:p>
                <a:p>
                  <a:pPr eaLnBrk="0" hangingPunct="0"/>
                  <a:endParaRPr lang="en-US" sz="1400">
                    <a:latin typeface="Arial" charset="0"/>
                  </a:endParaRPr>
                </a:p>
              </p:txBody>
            </p:sp>
            <p:sp>
              <p:nvSpPr>
                <p:cNvPr id="41012" name="Rectangle 58"/>
                <p:cNvSpPr>
                  <a:spLocks noChangeArrowheads="1"/>
                </p:cNvSpPr>
                <p:nvPr/>
              </p:nvSpPr>
              <p:spPr bwMode="auto">
                <a:xfrm>
                  <a:off x="814" y="2307"/>
                  <a:ext cx="308" cy="999"/>
                </a:xfrm>
                <a:prstGeom prst="rect">
                  <a:avLst/>
                </a:prstGeom>
                <a:noFill/>
                <a:ln w="7">
                  <a:solidFill>
                    <a:srgbClr val="A0A0A0"/>
                  </a:solidFill>
                  <a:miter lim="800000"/>
                  <a:headEnd/>
                  <a:tailEnd/>
                </a:ln>
              </p:spPr>
              <p:txBody>
                <a:bodyPr/>
                <a:lstStyle/>
                <a:p>
                  <a:endParaRPr lang="sv-SE"/>
                </a:p>
              </p:txBody>
            </p:sp>
          </p:grpSp>
          <p:grpSp>
            <p:nvGrpSpPr>
              <p:cNvPr id="40984" name="Group 59"/>
              <p:cNvGrpSpPr>
                <a:grpSpLocks/>
              </p:cNvGrpSpPr>
              <p:nvPr/>
            </p:nvGrpSpPr>
            <p:grpSpPr bwMode="auto">
              <a:xfrm>
                <a:off x="0" y="3306"/>
                <a:ext cx="427" cy="999"/>
                <a:chOff x="0" y="3306"/>
                <a:chExt cx="427" cy="999"/>
              </a:xfrm>
            </p:grpSpPr>
            <p:sp>
              <p:nvSpPr>
                <p:cNvPr id="41009" name="Rectangle 60"/>
                <p:cNvSpPr>
                  <a:spLocks noChangeArrowheads="1"/>
                </p:cNvSpPr>
                <p:nvPr/>
              </p:nvSpPr>
              <p:spPr bwMode="auto">
                <a:xfrm>
                  <a:off x="28" y="3306"/>
                  <a:ext cx="371" cy="999"/>
                </a:xfrm>
                <a:prstGeom prst="rect">
                  <a:avLst/>
                </a:prstGeom>
                <a:noFill/>
                <a:ln w="9525">
                  <a:noFill/>
                  <a:miter lim="800000"/>
                  <a:headEnd/>
                  <a:tailEnd/>
                </a:ln>
              </p:spPr>
              <p:txBody>
                <a:bodyPr/>
                <a:lstStyle/>
                <a:p>
                  <a:r>
                    <a:rPr lang="en-US" sz="1400">
                      <a:latin typeface="Arial" charset="0"/>
                      <a:cs typeface="Times New Roman" pitchFamily="18" charset="0"/>
                    </a:rPr>
                    <a:t>Individual voltage distortion, even harmonics</a:t>
                  </a:r>
                  <a:endParaRPr lang="en-US" sz="1400">
                    <a:latin typeface="Arial" charset="0"/>
                  </a:endParaRPr>
                </a:p>
                <a:p>
                  <a:pPr eaLnBrk="0" hangingPunct="0"/>
                  <a:endParaRPr lang="en-US" sz="1400">
                    <a:latin typeface="Arial" charset="0"/>
                  </a:endParaRPr>
                </a:p>
              </p:txBody>
            </p:sp>
            <p:sp>
              <p:nvSpPr>
                <p:cNvPr id="41010" name="Rectangle 61"/>
                <p:cNvSpPr>
                  <a:spLocks noChangeArrowheads="1"/>
                </p:cNvSpPr>
                <p:nvPr/>
              </p:nvSpPr>
              <p:spPr bwMode="auto">
                <a:xfrm>
                  <a:off x="0" y="3306"/>
                  <a:ext cx="427" cy="999"/>
                </a:xfrm>
                <a:prstGeom prst="rect">
                  <a:avLst/>
                </a:prstGeom>
                <a:noFill/>
                <a:ln w="7">
                  <a:solidFill>
                    <a:srgbClr val="A0A0A0"/>
                  </a:solidFill>
                  <a:miter lim="800000"/>
                  <a:headEnd/>
                  <a:tailEnd/>
                </a:ln>
              </p:spPr>
              <p:txBody>
                <a:bodyPr/>
                <a:lstStyle/>
                <a:p>
                  <a:endParaRPr lang="sv-SE"/>
                </a:p>
              </p:txBody>
            </p:sp>
          </p:grpSp>
          <p:grpSp>
            <p:nvGrpSpPr>
              <p:cNvPr id="40985" name="Group 62"/>
              <p:cNvGrpSpPr>
                <a:grpSpLocks/>
              </p:cNvGrpSpPr>
              <p:nvPr/>
            </p:nvGrpSpPr>
            <p:grpSpPr bwMode="auto">
              <a:xfrm>
                <a:off x="427" y="3306"/>
                <a:ext cx="387" cy="999"/>
                <a:chOff x="427" y="3306"/>
                <a:chExt cx="387" cy="999"/>
              </a:xfrm>
            </p:grpSpPr>
            <p:sp>
              <p:nvSpPr>
                <p:cNvPr id="41007" name="Rectangle 63"/>
                <p:cNvSpPr>
                  <a:spLocks noChangeArrowheads="1"/>
                </p:cNvSpPr>
                <p:nvPr/>
              </p:nvSpPr>
              <p:spPr bwMode="auto">
                <a:xfrm>
                  <a:off x="455" y="3306"/>
                  <a:ext cx="331" cy="999"/>
                </a:xfrm>
                <a:prstGeom prst="rect">
                  <a:avLst/>
                </a:prstGeom>
                <a:noFill/>
                <a:ln w="9525">
                  <a:noFill/>
                  <a:miter lim="800000"/>
                  <a:headEnd/>
                  <a:tailEnd/>
                </a:ln>
              </p:spPr>
              <p:txBody>
                <a:bodyPr/>
                <a:lstStyle/>
                <a:p>
                  <a:r>
                    <a:rPr lang="en-US" sz="1400">
                      <a:latin typeface="Arial" charset="0"/>
                      <a:cs typeface="Times New Roman" pitchFamily="18" charset="0"/>
                    </a:rPr>
                    <a:t>0,2%</a:t>
                  </a:r>
                  <a:endParaRPr lang="en-US" sz="1400">
                    <a:latin typeface="Arial" charset="0"/>
                  </a:endParaRPr>
                </a:p>
                <a:p>
                  <a:pPr eaLnBrk="0" hangingPunct="0"/>
                  <a:endParaRPr lang="en-US" sz="1400">
                    <a:latin typeface="Arial" charset="0"/>
                  </a:endParaRPr>
                </a:p>
              </p:txBody>
            </p:sp>
            <p:sp>
              <p:nvSpPr>
                <p:cNvPr id="41008" name="Rectangle 64"/>
                <p:cNvSpPr>
                  <a:spLocks noChangeArrowheads="1"/>
                </p:cNvSpPr>
                <p:nvPr/>
              </p:nvSpPr>
              <p:spPr bwMode="auto">
                <a:xfrm>
                  <a:off x="427" y="3306"/>
                  <a:ext cx="387" cy="999"/>
                </a:xfrm>
                <a:prstGeom prst="rect">
                  <a:avLst/>
                </a:prstGeom>
                <a:noFill/>
                <a:ln w="7">
                  <a:solidFill>
                    <a:srgbClr val="A0A0A0"/>
                  </a:solidFill>
                  <a:miter lim="800000"/>
                  <a:headEnd/>
                  <a:tailEnd/>
                </a:ln>
              </p:spPr>
              <p:txBody>
                <a:bodyPr/>
                <a:lstStyle/>
                <a:p>
                  <a:endParaRPr lang="sv-SE"/>
                </a:p>
              </p:txBody>
            </p:sp>
          </p:grpSp>
          <p:grpSp>
            <p:nvGrpSpPr>
              <p:cNvPr id="40986" name="Group 65"/>
              <p:cNvGrpSpPr>
                <a:grpSpLocks/>
              </p:cNvGrpSpPr>
              <p:nvPr/>
            </p:nvGrpSpPr>
            <p:grpSpPr bwMode="auto">
              <a:xfrm>
                <a:off x="814" y="3306"/>
                <a:ext cx="308" cy="999"/>
                <a:chOff x="814" y="3306"/>
                <a:chExt cx="308" cy="999"/>
              </a:xfrm>
            </p:grpSpPr>
            <p:sp>
              <p:nvSpPr>
                <p:cNvPr id="41005" name="Rectangle 66"/>
                <p:cNvSpPr>
                  <a:spLocks noChangeArrowheads="1"/>
                </p:cNvSpPr>
                <p:nvPr/>
              </p:nvSpPr>
              <p:spPr bwMode="auto">
                <a:xfrm>
                  <a:off x="842" y="3306"/>
                  <a:ext cx="252" cy="999"/>
                </a:xfrm>
                <a:prstGeom prst="rect">
                  <a:avLst/>
                </a:prstGeom>
                <a:noFill/>
                <a:ln w="9525">
                  <a:noFill/>
                  <a:miter lim="800000"/>
                  <a:headEnd/>
                  <a:tailEnd/>
                </a:ln>
              </p:spPr>
              <p:txBody>
                <a:bodyPr/>
                <a:lstStyle/>
                <a:p>
                  <a:r>
                    <a:rPr lang="en-US" sz="1400">
                      <a:latin typeface="Arial" charset="0"/>
                      <a:cs typeface="Times New Roman" pitchFamily="18" charset="0"/>
                    </a:rPr>
                    <a:t>0,05%</a:t>
                  </a:r>
                  <a:endParaRPr lang="en-US" sz="1400">
                    <a:latin typeface="Arial" charset="0"/>
                  </a:endParaRPr>
                </a:p>
                <a:p>
                  <a:pPr eaLnBrk="0" hangingPunct="0"/>
                  <a:endParaRPr lang="en-US" sz="1400">
                    <a:latin typeface="Arial" charset="0"/>
                  </a:endParaRPr>
                </a:p>
              </p:txBody>
            </p:sp>
            <p:sp>
              <p:nvSpPr>
                <p:cNvPr id="41006" name="Rectangle 67"/>
                <p:cNvSpPr>
                  <a:spLocks noChangeArrowheads="1"/>
                </p:cNvSpPr>
                <p:nvPr/>
              </p:nvSpPr>
              <p:spPr bwMode="auto">
                <a:xfrm>
                  <a:off x="814" y="3306"/>
                  <a:ext cx="308" cy="999"/>
                </a:xfrm>
                <a:prstGeom prst="rect">
                  <a:avLst/>
                </a:prstGeom>
                <a:noFill/>
                <a:ln w="7">
                  <a:solidFill>
                    <a:srgbClr val="A0A0A0"/>
                  </a:solidFill>
                  <a:miter lim="800000"/>
                  <a:headEnd/>
                  <a:tailEnd/>
                </a:ln>
              </p:spPr>
              <p:txBody>
                <a:bodyPr/>
                <a:lstStyle/>
                <a:p>
                  <a:endParaRPr lang="sv-SE"/>
                </a:p>
              </p:txBody>
            </p:sp>
          </p:grpSp>
          <p:grpSp>
            <p:nvGrpSpPr>
              <p:cNvPr id="40987" name="Group 68"/>
              <p:cNvGrpSpPr>
                <a:grpSpLocks/>
              </p:cNvGrpSpPr>
              <p:nvPr/>
            </p:nvGrpSpPr>
            <p:grpSpPr bwMode="auto">
              <a:xfrm>
                <a:off x="0" y="4305"/>
                <a:ext cx="427" cy="615"/>
                <a:chOff x="0" y="4305"/>
                <a:chExt cx="427" cy="615"/>
              </a:xfrm>
            </p:grpSpPr>
            <p:sp>
              <p:nvSpPr>
                <p:cNvPr id="41003" name="Rectangle 69"/>
                <p:cNvSpPr>
                  <a:spLocks noChangeArrowheads="1"/>
                </p:cNvSpPr>
                <p:nvPr/>
              </p:nvSpPr>
              <p:spPr bwMode="auto">
                <a:xfrm>
                  <a:off x="28" y="4305"/>
                  <a:ext cx="371" cy="615"/>
                </a:xfrm>
                <a:prstGeom prst="rect">
                  <a:avLst/>
                </a:prstGeom>
                <a:noFill/>
                <a:ln w="9525">
                  <a:noFill/>
                  <a:miter lim="800000"/>
                  <a:headEnd/>
                  <a:tailEnd/>
                </a:ln>
              </p:spPr>
              <p:txBody>
                <a:bodyPr/>
                <a:lstStyle/>
                <a:p>
                  <a:r>
                    <a:rPr lang="en-US" sz="1400">
                      <a:latin typeface="Arial" charset="0"/>
                      <a:cs typeface="Times New Roman" pitchFamily="18" charset="0"/>
                    </a:rPr>
                    <a:t>Total current distortion ITHD</a:t>
                  </a:r>
                  <a:endParaRPr lang="en-US" sz="1400">
                    <a:latin typeface="Arial" charset="0"/>
                  </a:endParaRPr>
                </a:p>
                <a:p>
                  <a:pPr eaLnBrk="0" hangingPunct="0"/>
                  <a:endParaRPr lang="en-US" sz="1400">
                    <a:latin typeface="Arial" charset="0"/>
                  </a:endParaRPr>
                </a:p>
              </p:txBody>
            </p:sp>
            <p:sp>
              <p:nvSpPr>
                <p:cNvPr id="41004" name="Rectangle 70"/>
                <p:cNvSpPr>
                  <a:spLocks noChangeArrowheads="1"/>
                </p:cNvSpPr>
                <p:nvPr/>
              </p:nvSpPr>
              <p:spPr bwMode="auto">
                <a:xfrm>
                  <a:off x="0" y="4305"/>
                  <a:ext cx="427" cy="615"/>
                </a:xfrm>
                <a:prstGeom prst="rect">
                  <a:avLst/>
                </a:prstGeom>
                <a:noFill/>
                <a:ln w="7">
                  <a:solidFill>
                    <a:srgbClr val="A0A0A0"/>
                  </a:solidFill>
                  <a:miter lim="800000"/>
                  <a:headEnd/>
                  <a:tailEnd/>
                </a:ln>
              </p:spPr>
              <p:txBody>
                <a:bodyPr/>
                <a:lstStyle/>
                <a:p>
                  <a:endParaRPr lang="sv-SE"/>
                </a:p>
              </p:txBody>
            </p:sp>
          </p:grpSp>
          <p:grpSp>
            <p:nvGrpSpPr>
              <p:cNvPr id="40988" name="Group 71"/>
              <p:cNvGrpSpPr>
                <a:grpSpLocks/>
              </p:cNvGrpSpPr>
              <p:nvPr/>
            </p:nvGrpSpPr>
            <p:grpSpPr bwMode="auto">
              <a:xfrm>
                <a:off x="427" y="4305"/>
                <a:ext cx="387" cy="615"/>
                <a:chOff x="427" y="4305"/>
                <a:chExt cx="387" cy="615"/>
              </a:xfrm>
            </p:grpSpPr>
            <p:sp>
              <p:nvSpPr>
                <p:cNvPr id="41001" name="Rectangle 72"/>
                <p:cNvSpPr>
                  <a:spLocks noChangeArrowheads="1"/>
                </p:cNvSpPr>
                <p:nvPr/>
              </p:nvSpPr>
              <p:spPr bwMode="auto">
                <a:xfrm>
                  <a:off x="455" y="4305"/>
                  <a:ext cx="331" cy="615"/>
                </a:xfrm>
                <a:prstGeom prst="rect">
                  <a:avLst/>
                </a:prstGeom>
                <a:noFill/>
                <a:ln w="9525">
                  <a:noFill/>
                  <a:miter lim="800000"/>
                  <a:headEnd/>
                  <a:tailEnd/>
                </a:ln>
              </p:spPr>
              <p:txBody>
                <a:bodyPr/>
                <a:lstStyle/>
                <a:p>
                  <a:r>
                    <a:rPr lang="en-US" sz="1400">
                      <a:latin typeface="Arial" charset="0"/>
                      <a:cs typeface="Times New Roman" pitchFamily="18" charset="0"/>
                    </a:rPr>
                    <a:t>5%</a:t>
                  </a:r>
                  <a:endParaRPr lang="en-US" sz="1400">
                    <a:latin typeface="Arial" charset="0"/>
                  </a:endParaRPr>
                </a:p>
                <a:p>
                  <a:pPr eaLnBrk="0" hangingPunct="0"/>
                  <a:endParaRPr lang="en-US" sz="1400">
                    <a:latin typeface="Arial" charset="0"/>
                  </a:endParaRPr>
                </a:p>
              </p:txBody>
            </p:sp>
            <p:sp>
              <p:nvSpPr>
                <p:cNvPr id="41002" name="Rectangle 73"/>
                <p:cNvSpPr>
                  <a:spLocks noChangeArrowheads="1"/>
                </p:cNvSpPr>
                <p:nvPr/>
              </p:nvSpPr>
              <p:spPr bwMode="auto">
                <a:xfrm>
                  <a:off x="427" y="4305"/>
                  <a:ext cx="387" cy="615"/>
                </a:xfrm>
                <a:prstGeom prst="rect">
                  <a:avLst/>
                </a:prstGeom>
                <a:noFill/>
                <a:ln w="7">
                  <a:solidFill>
                    <a:srgbClr val="A0A0A0"/>
                  </a:solidFill>
                  <a:miter lim="800000"/>
                  <a:headEnd/>
                  <a:tailEnd/>
                </a:ln>
              </p:spPr>
              <p:txBody>
                <a:bodyPr/>
                <a:lstStyle/>
                <a:p>
                  <a:endParaRPr lang="sv-SE"/>
                </a:p>
              </p:txBody>
            </p:sp>
          </p:grpSp>
          <p:grpSp>
            <p:nvGrpSpPr>
              <p:cNvPr id="40989" name="Group 74"/>
              <p:cNvGrpSpPr>
                <a:grpSpLocks/>
              </p:cNvGrpSpPr>
              <p:nvPr/>
            </p:nvGrpSpPr>
            <p:grpSpPr bwMode="auto">
              <a:xfrm>
                <a:off x="814" y="4305"/>
                <a:ext cx="308" cy="615"/>
                <a:chOff x="814" y="4305"/>
                <a:chExt cx="308" cy="615"/>
              </a:xfrm>
            </p:grpSpPr>
            <p:sp>
              <p:nvSpPr>
                <p:cNvPr id="40999" name="Rectangle 75"/>
                <p:cNvSpPr>
                  <a:spLocks noChangeArrowheads="1"/>
                </p:cNvSpPr>
                <p:nvPr/>
              </p:nvSpPr>
              <p:spPr bwMode="auto">
                <a:xfrm>
                  <a:off x="842" y="4305"/>
                  <a:ext cx="252" cy="615"/>
                </a:xfrm>
                <a:prstGeom prst="rect">
                  <a:avLst/>
                </a:prstGeom>
                <a:noFill/>
                <a:ln w="9525">
                  <a:noFill/>
                  <a:miter lim="800000"/>
                  <a:headEnd/>
                  <a:tailEnd/>
                </a:ln>
              </p:spPr>
              <p:txBody>
                <a:bodyPr/>
                <a:lstStyle/>
                <a:p>
                  <a:r>
                    <a:rPr lang="en-US" sz="1400">
                      <a:latin typeface="Arial" charset="0"/>
                      <a:cs typeface="Times New Roman" pitchFamily="18" charset="0"/>
                    </a:rPr>
                    <a:t>2%</a:t>
                  </a:r>
                  <a:endParaRPr lang="en-US" sz="1400">
                    <a:latin typeface="Arial" charset="0"/>
                  </a:endParaRPr>
                </a:p>
                <a:p>
                  <a:pPr eaLnBrk="0" hangingPunct="0"/>
                  <a:endParaRPr lang="en-US" sz="1400">
                    <a:latin typeface="Arial" charset="0"/>
                  </a:endParaRPr>
                </a:p>
              </p:txBody>
            </p:sp>
            <p:sp>
              <p:nvSpPr>
                <p:cNvPr id="41000" name="Rectangle 76"/>
                <p:cNvSpPr>
                  <a:spLocks noChangeArrowheads="1"/>
                </p:cNvSpPr>
                <p:nvPr/>
              </p:nvSpPr>
              <p:spPr bwMode="auto">
                <a:xfrm>
                  <a:off x="814" y="4305"/>
                  <a:ext cx="308" cy="615"/>
                </a:xfrm>
                <a:prstGeom prst="rect">
                  <a:avLst/>
                </a:prstGeom>
                <a:noFill/>
                <a:ln w="7">
                  <a:solidFill>
                    <a:srgbClr val="A0A0A0"/>
                  </a:solidFill>
                  <a:miter lim="800000"/>
                  <a:headEnd/>
                  <a:tailEnd/>
                </a:ln>
              </p:spPr>
              <p:txBody>
                <a:bodyPr/>
                <a:lstStyle/>
                <a:p>
                  <a:endParaRPr lang="sv-SE"/>
                </a:p>
              </p:txBody>
            </p:sp>
          </p:grpSp>
          <p:grpSp>
            <p:nvGrpSpPr>
              <p:cNvPr id="40990" name="Group 77"/>
              <p:cNvGrpSpPr>
                <a:grpSpLocks/>
              </p:cNvGrpSpPr>
              <p:nvPr/>
            </p:nvGrpSpPr>
            <p:grpSpPr bwMode="auto">
              <a:xfrm>
                <a:off x="0" y="4920"/>
                <a:ext cx="427" cy="519"/>
                <a:chOff x="0" y="4920"/>
                <a:chExt cx="427" cy="519"/>
              </a:xfrm>
            </p:grpSpPr>
            <p:sp>
              <p:nvSpPr>
                <p:cNvPr id="40997" name="Rectangle 78"/>
                <p:cNvSpPr>
                  <a:spLocks noChangeArrowheads="1"/>
                </p:cNvSpPr>
                <p:nvPr/>
              </p:nvSpPr>
              <p:spPr bwMode="auto">
                <a:xfrm>
                  <a:off x="28" y="4920"/>
                  <a:ext cx="371" cy="519"/>
                </a:xfrm>
                <a:prstGeom prst="rect">
                  <a:avLst/>
                </a:prstGeom>
                <a:noFill/>
                <a:ln w="9525">
                  <a:noFill/>
                  <a:miter lim="800000"/>
                  <a:headEnd/>
                  <a:tailEnd/>
                </a:ln>
              </p:spPr>
              <p:txBody>
                <a:bodyPr/>
                <a:lstStyle/>
                <a:p>
                  <a:r>
                    <a:rPr lang="en-US" sz="1400">
                      <a:latin typeface="Arial" charset="0"/>
                      <a:cs typeface="Times New Roman" pitchFamily="18" charset="0"/>
                    </a:rPr>
                    <a:t>Individual current distortion</a:t>
                  </a:r>
                  <a:endParaRPr lang="en-US" sz="1400">
                    <a:latin typeface="Arial" charset="0"/>
                  </a:endParaRPr>
                </a:p>
                <a:p>
                  <a:pPr eaLnBrk="0" hangingPunct="0"/>
                  <a:endParaRPr lang="en-US" sz="1400">
                    <a:latin typeface="Arial" charset="0"/>
                  </a:endParaRPr>
                </a:p>
              </p:txBody>
            </p:sp>
            <p:sp>
              <p:nvSpPr>
                <p:cNvPr id="40998" name="Rectangle 79"/>
                <p:cNvSpPr>
                  <a:spLocks noChangeArrowheads="1"/>
                </p:cNvSpPr>
                <p:nvPr/>
              </p:nvSpPr>
              <p:spPr bwMode="auto">
                <a:xfrm>
                  <a:off x="0" y="4920"/>
                  <a:ext cx="427" cy="519"/>
                </a:xfrm>
                <a:prstGeom prst="rect">
                  <a:avLst/>
                </a:prstGeom>
                <a:noFill/>
                <a:ln w="7">
                  <a:solidFill>
                    <a:srgbClr val="A0A0A0"/>
                  </a:solidFill>
                  <a:miter lim="800000"/>
                  <a:headEnd/>
                  <a:tailEnd/>
                </a:ln>
              </p:spPr>
              <p:txBody>
                <a:bodyPr/>
                <a:lstStyle/>
                <a:p>
                  <a:endParaRPr lang="sv-SE"/>
                </a:p>
              </p:txBody>
            </p:sp>
          </p:grpSp>
          <p:grpSp>
            <p:nvGrpSpPr>
              <p:cNvPr id="40991" name="Group 80"/>
              <p:cNvGrpSpPr>
                <a:grpSpLocks/>
              </p:cNvGrpSpPr>
              <p:nvPr/>
            </p:nvGrpSpPr>
            <p:grpSpPr bwMode="auto">
              <a:xfrm>
                <a:off x="427" y="4920"/>
                <a:ext cx="387" cy="519"/>
                <a:chOff x="427" y="4920"/>
                <a:chExt cx="387" cy="519"/>
              </a:xfrm>
            </p:grpSpPr>
            <p:sp>
              <p:nvSpPr>
                <p:cNvPr id="40995" name="Rectangle 81"/>
                <p:cNvSpPr>
                  <a:spLocks noChangeArrowheads="1"/>
                </p:cNvSpPr>
                <p:nvPr/>
              </p:nvSpPr>
              <p:spPr bwMode="auto">
                <a:xfrm>
                  <a:off x="455" y="4920"/>
                  <a:ext cx="331" cy="519"/>
                </a:xfrm>
                <a:prstGeom prst="rect">
                  <a:avLst/>
                </a:prstGeom>
                <a:noFill/>
                <a:ln w="9525">
                  <a:noFill/>
                  <a:miter lim="800000"/>
                  <a:headEnd/>
                  <a:tailEnd/>
                </a:ln>
              </p:spPr>
              <p:txBody>
                <a:bodyPr/>
                <a:lstStyle/>
                <a:p>
                  <a:r>
                    <a:rPr lang="en-US" sz="1400">
                      <a:latin typeface="Arial" charset="0"/>
                      <a:cs typeface="Times New Roman" pitchFamily="18" charset="0"/>
                    </a:rPr>
                    <a:t>3%</a:t>
                  </a:r>
                  <a:endParaRPr lang="en-US" sz="1400">
                    <a:latin typeface="Arial" charset="0"/>
                  </a:endParaRPr>
                </a:p>
                <a:p>
                  <a:pPr eaLnBrk="0" hangingPunct="0"/>
                  <a:endParaRPr lang="en-US" sz="1400">
                    <a:latin typeface="Arial" charset="0"/>
                  </a:endParaRPr>
                </a:p>
              </p:txBody>
            </p:sp>
            <p:sp>
              <p:nvSpPr>
                <p:cNvPr id="40996" name="Rectangle 82"/>
                <p:cNvSpPr>
                  <a:spLocks noChangeArrowheads="1"/>
                </p:cNvSpPr>
                <p:nvPr/>
              </p:nvSpPr>
              <p:spPr bwMode="auto">
                <a:xfrm>
                  <a:off x="427" y="4920"/>
                  <a:ext cx="387" cy="519"/>
                </a:xfrm>
                <a:prstGeom prst="rect">
                  <a:avLst/>
                </a:prstGeom>
                <a:noFill/>
                <a:ln w="7">
                  <a:solidFill>
                    <a:srgbClr val="A0A0A0"/>
                  </a:solidFill>
                  <a:miter lim="800000"/>
                  <a:headEnd/>
                  <a:tailEnd/>
                </a:ln>
              </p:spPr>
              <p:txBody>
                <a:bodyPr/>
                <a:lstStyle/>
                <a:p>
                  <a:endParaRPr lang="sv-SE"/>
                </a:p>
              </p:txBody>
            </p:sp>
          </p:grpSp>
          <p:grpSp>
            <p:nvGrpSpPr>
              <p:cNvPr id="40992" name="Group 83"/>
              <p:cNvGrpSpPr>
                <a:grpSpLocks/>
              </p:cNvGrpSpPr>
              <p:nvPr/>
            </p:nvGrpSpPr>
            <p:grpSpPr bwMode="auto">
              <a:xfrm>
                <a:off x="814" y="4920"/>
                <a:ext cx="308" cy="519"/>
                <a:chOff x="814" y="4920"/>
                <a:chExt cx="308" cy="519"/>
              </a:xfrm>
            </p:grpSpPr>
            <p:sp>
              <p:nvSpPr>
                <p:cNvPr id="40993" name="Rectangle 84"/>
                <p:cNvSpPr>
                  <a:spLocks noChangeArrowheads="1"/>
                </p:cNvSpPr>
                <p:nvPr/>
              </p:nvSpPr>
              <p:spPr bwMode="auto">
                <a:xfrm>
                  <a:off x="842" y="4920"/>
                  <a:ext cx="252" cy="519"/>
                </a:xfrm>
                <a:prstGeom prst="rect">
                  <a:avLst/>
                </a:prstGeom>
                <a:noFill/>
                <a:ln w="9525">
                  <a:noFill/>
                  <a:miter lim="800000"/>
                  <a:headEnd/>
                  <a:tailEnd/>
                </a:ln>
              </p:spPr>
              <p:txBody>
                <a:bodyPr/>
                <a:lstStyle/>
                <a:p>
                  <a:r>
                    <a:rPr lang="en-US" sz="1400">
                      <a:latin typeface="Arial" charset="0"/>
                      <a:cs typeface="Times New Roman" pitchFamily="18" charset="0"/>
                    </a:rPr>
                    <a:t>≤ 1,6 %</a:t>
                  </a:r>
                  <a:endParaRPr lang="en-US" sz="1400">
                    <a:latin typeface="Arial" charset="0"/>
                  </a:endParaRPr>
                </a:p>
                <a:p>
                  <a:pPr eaLnBrk="0" hangingPunct="0"/>
                  <a:endParaRPr lang="en-US" sz="1400">
                    <a:latin typeface="Arial" charset="0"/>
                  </a:endParaRPr>
                </a:p>
              </p:txBody>
            </p:sp>
            <p:sp>
              <p:nvSpPr>
                <p:cNvPr id="40994" name="Rectangle 85"/>
                <p:cNvSpPr>
                  <a:spLocks noChangeArrowheads="1"/>
                </p:cNvSpPr>
                <p:nvPr/>
              </p:nvSpPr>
              <p:spPr bwMode="auto">
                <a:xfrm>
                  <a:off x="814" y="4920"/>
                  <a:ext cx="308" cy="519"/>
                </a:xfrm>
                <a:prstGeom prst="rect">
                  <a:avLst/>
                </a:prstGeom>
                <a:noFill/>
                <a:ln w="7">
                  <a:solidFill>
                    <a:srgbClr val="A0A0A0"/>
                  </a:solidFill>
                  <a:miter lim="800000"/>
                  <a:headEnd/>
                  <a:tailEnd/>
                </a:ln>
              </p:spPr>
              <p:txBody>
                <a:bodyPr/>
                <a:lstStyle/>
                <a:p>
                  <a:endParaRPr lang="sv-SE"/>
                </a:p>
              </p:txBody>
            </p:sp>
          </p:grpSp>
        </p:grpSp>
        <p:sp>
          <p:nvSpPr>
            <p:cNvPr id="40965" name="Rectangle 86"/>
            <p:cNvSpPr>
              <a:spLocks noChangeArrowheads="1"/>
            </p:cNvSpPr>
            <p:nvPr/>
          </p:nvSpPr>
          <p:spPr bwMode="auto">
            <a:xfrm>
              <a:off x="-2" y="-2"/>
              <a:ext cx="1126" cy="5443"/>
            </a:xfrm>
            <a:prstGeom prst="rect">
              <a:avLst/>
            </a:prstGeom>
            <a:noFill/>
            <a:ln w="6350">
              <a:solidFill>
                <a:srgbClr val="A0A0A0"/>
              </a:solidFill>
              <a:miter lim="800000"/>
              <a:headEnd/>
              <a:tailEnd/>
            </a:ln>
          </p:spPr>
          <p:txBody>
            <a:bodyPr/>
            <a:lstStyle/>
            <a:p>
              <a:endParaRPr lang="sv-SE"/>
            </a:p>
          </p:txBody>
        </p:sp>
      </p:grpSp>
      <p:sp>
        <p:nvSpPr>
          <p:cNvPr id="40963" name="Rectangle 87"/>
          <p:cNvSpPr>
            <a:spLocks noChangeArrowheads="1"/>
          </p:cNvSpPr>
          <p:nvPr/>
        </p:nvSpPr>
        <p:spPr bwMode="auto">
          <a:xfrm>
            <a:off x="990600" y="6172200"/>
            <a:ext cx="1938338" cy="366713"/>
          </a:xfrm>
          <a:prstGeom prst="rect">
            <a:avLst/>
          </a:prstGeom>
          <a:noFill/>
          <a:ln w="9525">
            <a:noFill/>
            <a:miter lim="800000"/>
            <a:headEnd/>
            <a:tailEnd/>
          </a:ln>
        </p:spPr>
        <p:txBody>
          <a:bodyPr wrap="none">
            <a:spAutoFit/>
          </a:bodyPr>
          <a:lstStyle/>
          <a:p>
            <a:r>
              <a:rPr lang="sv-SE"/>
              <a:t>145 kV bus bar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GB" dirty="0" smtClean="0"/>
              <a:t>Conclusions</a:t>
            </a:r>
            <a:r>
              <a:rPr lang="sv-SE" dirty="0" smtClean="0"/>
              <a:t> from the performance tests</a:t>
            </a:r>
          </a:p>
        </p:txBody>
      </p:sp>
      <p:sp>
        <p:nvSpPr>
          <p:cNvPr id="41986" name="Rectangle 3"/>
          <p:cNvSpPr>
            <a:spLocks noChangeArrowheads="1"/>
          </p:cNvSpPr>
          <p:nvPr/>
        </p:nvSpPr>
        <p:spPr bwMode="auto">
          <a:xfrm>
            <a:off x="533400" y="2133600"/>
            <a:ext cx="8001000" cy="3081338"/>
          </a:xfrm>
          <a:prstGeom prst="rect">
            <a:avLst/>
          </a:prstGeom>
          <a:noFill/>
          <a:ln w="9525">
            <a:noFill/>
            <a:miter lim="800000"/>
            <a:headEnd/>
            <a:tailEnd/>
          </a:ln>
        </p:spPr>
        <p:txBody>
          <a:bodyPr>
            <a:spAutoFit/>
          </a:bodyPr>
          <a:lstStyle/>
          <a:p>
            <a:pPr eaLnBrk="0" hangingPunct="0"/>
            <a:r>
              <a:rPr lang="en-US" sz="2800">
                <a:latin typeface="Arial" charset="0"/>
                <a:cs typeface="Times New Roman" pitchFamily="18" charset="0"/>
              </a:rPr>
              <a:t>The results of the verification measurements have proved that all performance requirements have been met or exceeded. It has been also verified that the ratings of the SVC and SVC components are correctly selected in order to withstand the fundamental- and harmonic load during the most severe operation conditions.</a:t>
            </a:r>
            <a:r>
              <a:rPr lang="sv-SE" sz="2800">
                <a:latin typeface="Arial" charset="0"/>
              </a:rPr>
              <a:t> </a:t>
            </a:r>
            <a:endParaRPr lang="en-US" sz="2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ctr"/>
            <a:r>
              <a:rPr lang="sv-SE" smtClean="0"/>
              <a:t>Operation experience</a:t>
            </a:r>
          </a:p>
        </p:txBody>
      </p:sp>
      <p:sp>
        <p:nvSpPr>
          <p:cNvPr id="43010" name="Rectangle 4"/>
          <p:cNvSpPr>
            <a:spLocks noChangeArrowheads="1"/>
          </p:cNvSpPr>
          <p:nvPr/>
        </p:nvSpPr>
        <p:spPr bwMode="auto">
          <a:xfrm>
            <a:off x="3100388" y="2452688"/>
            <a:ext cx="9144000" cy="0"/>
          </a:xfrm>
          <a:prstGeom prst="rect">
            <a:avLst/>
          </a:prstGeom>
          <a:noFill/>
          <a:ln w="9525">
            <a:noFill/>
            <a:miter lim="800000"/>
            <a:headEnd/>
            <a:tailEnd/>
          </a:ln>
        </p:spPr>
        <p:txBody>
          <a:bodyPr>
            <a:spAutoFit/>
          </a:bodyPr>
          <a:lstStyle/>
          <a:p>
            <a:endParaRPr lang="sv-SE"/>
          </a:p>
        </p:txBody>
      </p:sp>
      <p:pic>
        <p:nvPicPr>
          <p:cNvPr id="43011" name="Picture 3"/>
          <p:cNvPicPr>
            <a:picLocks noChangeAspect="1" noChangeArrowheads="1"/>
          </p:cNvPicPr>
          <p:nvPr/>
        </p:nvPicPr>
        <p:blipFill>
          <a:blip r:embed="rId2" cstate="print"/>
          <a:srcRect/>
          <a:stretch>
            <a:fillRect/>
          </a:stretch>
        </p:blipFill>
        <p:spPr bwMode="auto">
          <a:xfrm>
            <a:off x="1219200" y="2319338"/>
            <a:ext cx="3352800" cy="2224087"/>
          </a:xfrm>
          <a:prstGeom prst="rect">
            <a:avLst/>
          </a:prstGeom>
          <a:noFill/>
          <a:ln w="9525">
            <a:solidFill>
              <a:schemeClr val="tx1"/>
            </a:solidFill>
            <a:miter lim="800000"/>
            <a:headEnd/>
            <a:tailEnd/>
          </a:ln>
        </p:spPr>
      </p:pic>
      <p:sp>
        <p:nvSpPr>
          <p:cNvPr id="43012" name="Rectangle 6"/>
          <p:cNvSpPr>
            <a:spLocks noChangeArrowheads="1"/>
          </p:cNvSpPr>
          <p:nvPr/>
        </p:nvSpPr>
        <p:spPr bwMode="auto">
          <a:xfrm>
            <a:off x="3100388" y="2452688"/>
            <a:ext cx="9144000" cy="0"/>
          </a:xfrm>
          <a:prstGeom prst="rect">
            <a:avLst/>
          </a:prstGeom>
          <a:noFill/>
          <a:ln w="9525">
            <a:noFill/>
            <a:miter lim="800000"/>
            <a:headEnd/>
            <a:tailEnd/>
          </a:ln>
        </p:spPr>
        <p:txBody>
          <a:bodyPr>
            <a:spAutoFit/>
          </a:bodyPr>
          <a:lstStyle/>
          <a:p>
            <a:endParaRPr lang="sv-SE"/>
          </a:p>
        </p:txBody>
      </p:sp>
      <p:pic>
        <p:nvPicPr>
          <p:cNvPr id="43013" name="Picture 5"/>
          <p:cNvPicPr>
            <a:picLocks noChangeAspect="1" noChangeArrowheads="1"/>
          </p:cNvPicPr>
          <p:nvPr/>
        </p:nvPicPr>
        <p:blipFill>
          <a:blip r:embed="rId3" cstate="print"/>
          <a:srcRect/>
          <a:stretch>
            <a:fillRect/>
          </a:stretch>
        </p:blipFill>
        <p:spPr bwMode="auto">
          <a:xfrm>
            <a:off x="4876800" y="2319338"/>
            <a:ext cx="3352800" cy="2224087"/>
          </a:xfrm>
          <a:prstGeom prst="rect">
            <a:avLst/>
          </a:prstGeom>
          <a:noFill/>
          <a:ln w="9525">
            <a:solidFill>
              <a:schemeClr val="tx1"/>
            </a:solidFill>
            <a:miter lim="800000"/>
            <a:headEnd/>
            <a:tailEnd/>
          </a:ln>
        </p:spPr>
      </p:pic>
      <p:sp>
        <p:nvSpPr>
          <p:cNvPr id="43014" name="Text Box 8"/>
          <p:cNvSpPr txBox="1">
            <a:spLocks noChangeArrowheads="1"/>
          </p:cNvSpPr>
          <p:nvPr/>
        </p:nvSpPr>
        <p:spPr bwMode="auto">
          <a:xfrm>
            <a:off x="1203325" y="4730750"/>
            <a:ext cx="3016250" cy="517525"/>
          </a:xfrm>
          <a:prstGeom prst="rect">
            <a:avLst/>
          </a:prstGeom>
          <a:noFill/>
          <a:ln w="9525">
            <a:noFill/>
            <a:miter lim="800000"/>
            <a:headEnd/>
            <a:tailEnd/>
          </a:ln>
        </p:spPr>
        <p:txBody>
          <a:bodyPr wrap="none">
            <a:spAutoFit/>
          </a:bodyPr>
          <a:lstStyle/>
          <a:p>
            <a:r>
              <a:rPr lang="en-US" sz="1400">
                <a:cs typeface="Times New Roman" pitchFamily="18" charset="0"/>
              </a:rPr>
              <a:t>Voltage variations without SVC </a:t>
            </a:r>
          </a:p>
          <a:p>
            <a:r>
              <a:rPr lang="en-US" sz="1400">
                <a:cs typeface="Times New Roman" pitchFamily="18" charset="0"/>
              </a:rPr>
              <a:t>due to 29 MW hoist load</a:t>
            </a:r>
            <a:endParaRPr lang="sv-SE" sz="1400">
              <a:cs typeface="Times New Roman" pitchFamily="18" charset="0"/>
            </a:endParaRPr>
          </a:p>
        </p:txBody>
      </p:sp>
      <p:sp>
        <p:nvSpPr>
          <p:cNvPr id="43015" name="Text Box 9"/>
          <p:cNvSpPr txBox="1">
            <a:spLocks noChangeArrowheads="1"/>
          </p:cNvSpPr>
          <p:nvPr/>
        </p:nvSpPr>
        <p:spPr bwMode="auto">
          <a:xfrm>
            <a:off x="4953000" y="4724400"/>
            <a:ext cx="2725738" cy="730250"/>
          </a:xfrm>
          <a:prstGeom prst="rect">
            <a:avLst/>
          </a:prstGeom>
          <a:noFill/>
          <a:ln w="9525">
            <a:noFill/>
            <a:miter lim="800000"/>
            <a:headEnd/>
            <a:tailEnd/>
          </a:ln>
        </p:spPr>
        <p:txBody>
          <a:bodyPr>
            <a:spAutoFit/>
          </a:bodyPr>
          <a:lstStyle/>
          <a:p>
            <a:r>
              <a:rPr lang="en-US" sz="1400">
                <a:cs typeface="Times New Roman" pitchFamily="18" charset="0"/>
              </a:rPr>
              <a:t>Voltage variations with SVC </a:t>
            </a:r>
          </a:p>
          <a:p>
            <a:r>
              <a:rPr lang="en-US" sz="1400">
                <a:cs typeface="Times New Roman" pitchFamily="18" charset="0"/>
              </a:rPr>
              <a:t>due to 33 MW hoist load </a:t>
            </a:r>
          </a:p>
          <a:p>
            <a:endParaRPr lang="sv-SE" sz="1400"/>
          </a:p>
        </p:txBody>
      </p:sp>
      <p:sp>
        <p:nvSpPr>
          <p:cNvPr id="43016" name="Text Box 10"/>
          <p:cNvSpPr txBox="1">
            <a:spLocks noChangeArrowheads="1"/>
          </p:cNvSpPr>
          <p:nvPr/>
        </p:nvSpPr>
        <p:spPr bwMode="auto">
          <a:xfrm>
            <a:off x="2574925" y="5594350"/>
            <a:ext cx="4622800" cy="376238"/>
          </a:xfrm>
          <a:prstGeom prst="rect">
            <a:avLst/>
          </a:prstGeom>
          <a:noFill/>
          <a:ln w="9525">
            <a:solidFill>
              <a:schemeClr val="bg2"/>
            </a:solidFill>
            <a:miter lim="800000"/>
            <a:headEnd/>
            <a:tailEnd/>
          </a:ln>
        </p:spPr>
        <p:txBody>
          <a:bodyPr wrap="none">
            <a:spAutoFit/>
          </a:bodyPr>
          <a:lstStyle/>
          <a:p>
            <a:r>
              <a:rPr lang="sv-SE"/>
              <a:t>Result: 30% increase of hoist capacity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body" idx="1"/>
          </p:nvPr>
        </p:nvSpPr>
        <p:spPr>
          <a:xfrm>
            <a:off x="457200" y="1989138"/>
            <a:ext cx="8229600" cy="4248150"/>
          </a:xfrm>
        </p:spPr>
        <p:txBody>
          <a:bodyPr/>
          <a:lstStyle/>
          <a:p>
            <a:pPr eaLnBrk="1" hangingPunct="1"/>
            <a:r>
              <a:rPr lang="fr-BE" dirty="0" smtClean="0">
                <a:latin typeface="Arial" charset="0"/>
              </a:rPr>
              <a:t>Introduction</a:t>
            </a:r>
          </a:p>
          <a:p>
            <a:pPr eaLnBrk="1" hangingPunct="1"/>
            <a:r>
              <a:rPr lang="fr-BE" dirty="0" err="1" smtClean="0">
                <a:latin typeface="Arial" charset="0"/>
              </a:rPr>
              <a:t>Function</a:t>
            </a:r>
            <a:endParaRPr lang="fr-BE" dirty="0" smtClean="0">
              <a:latin typeface="Arial" charset="0"/>
            </a:endParaRPr>
          </a:p>
          <a:p>
            <a:pPr eaLnBrk="1" hangingPunct="1"/>
            <a:r>
              <a:rPr lang="fr-BE" dirty="0" smtClean="0">
                <a:latin typeface="Arial" charset="0"/>
              </a:rPr>
              <a:t>Design </a:t>
            </a:r>
            <a:r>
              <a:rPr lang="fr-BE" dirty="0" err="1" smtClean="0">
                <a:latin typeface="Arial" charset="0"/>
              </a:rPr>
              <a:t>features</a:t>
            </a:r>
            <a:endParaRPr lang="fr-BE" dirty="0" smtClean="0">
              <a:latin typeface="Arial" charset="0"/>
            </a:endParaRPr>
          </a:p>
          <a:p>
            <a:pPr eaLnBrk="1" hangingPunct="1"/>
            <a:r>
              <a:rPr lang="fr-BE" dirty="0" err="1" smtClean="0">
                <a:latin typeface="Arial" charset="0"/>
              </a:rPr>
              <a:t>Results</a:t>
            </a:r>
            <a:r>
              <a:rPr lang="fr-BE" dirty="0" smtClean="0">
                <a:latin typeface="Arial" charset="0"/>
              </a:rPr>
              <a:t> of Performance Tests</a:t>
            </a:r>
          </a:p>
          <a:p>
            <a:pPr eaLnBrk="1" hangingPunct="1"/>
            <a:r>
              <a:rPr lang="fr-BE" dirty="0" smtClean="0">
                <a:latin typeface="Arial" charset="0"/>
              </a:rPr>
              <a:t>Operating </a:t>
            </a:r>
            <a:r>
              <a:rPr lang="fr-BE" dirty="0" err="1" smtClean="0">
                <a:latin typeface="Arial" charset="0"/>
              </a:rPr>
              <a:t>experience</a:t>
            </a:r>
            <a:endParaRPr lang="fr-BE" dirty="0" smtClean="0">
              <a:latin typeface="Arial" charset="0"/>
            </a:endParaRPr>
          </a:p>
          <a:p>
            <a:pPr eaLnBrk="1" hangingPunct="1">
              <a:buFont typeface="Wingdings" pitchFamily="2" charset="2"/>
              <a:buNone/>
            </a:pPr>
            <a:endParaRPr lang="fr-FR" sz="1600" dirty="0" smtClean="0">
              <a:latin typeface="Arial" charset="0"/>
            </a:endParaRPr>
          </a:p>
        </p:txBody>
      </p:sp>
      <p:sp>
        <p:nvSpPr>
          <p:cNvPr id="15362"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15363" name="Text Box 8"/>
          <p:cNvSpPr txBox="1">
            <a:spLocks noChangeArrowheads="1"/>
          </p:cNvSpPr>
          <p:nvPr/>
        </p:nvSpPr>
        <p:spPr bwMode="auto">
          <a:xfrm>
            <a:off x="539750" y="1268413"/>
            <a:ext cx="8208963" cy="53022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Content</a:t>
            </a:r>
            <a:endParaRPr lang="fr-FR" sz="3200">
              <a:solidFill>
                <a:schemeClr val="bg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3048000"/>
            <a:ext cx="8229600" cy="590550"/>
          </a:xfrm>
        </p:spPr>
        <p:txBody>
          <a:bodyPr/>
          <a:lstStyle/>
          <a:p>
            <a:pPr algn="ctr"/>
            <a:r>
              <a:rPr lang="sv-SE" smtClean="0"/>
              <a:t>Thank you for your </a:t>
            </a:r>
            <a:r>
              <a:rPr lang="en-GB" smtClean="0"/>
              <a:t>attention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17410" name="Text Box 8"/>
          <p:cNvSpPr txBox="1">
            <a:spLocks noChangeArrowheads="1"/>
          </p:cNvSpPr>
          <p:nvPr/>
        </p:nvSpPr>
        <p:spPr bwMode="auto">
          <a:xfrm>
            <a:off x="539750" y="1268413"/>
            <a:ext cx="8208963" cy="1077912"/>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Luossavaara Kiirunavaara AB</a:t>
            </a:r>
          </a:p>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LKAB</a:t>
            </a:r>
            <a:endParaRPr lang="fr-FR" sz="3200">
              <a:solidFill>
                <a:schemeClr val="bg2"/>
              </a:solidFill>
              <a:latin typeface="Arial" charset="0"/>
            </a:endParaRPr>
          </a:p>
        </p:txBody>
      </p:sp>
      <p:sp>
        <p:nvSpPr>
          <p:cNvPr id="6" name="Rectangle 2"/>
          <p:cNvSpPr>
            <a:spLocks noChangeArrowheads="1"/>
          </p:cNvSpPr>
          <p:nvPr/>
        </p:nvSpPr>
        <p:spPr bwMode="auto">
          <a:xfrm>
            <a:off x="539750" y="2420938"/>
            <a:ext cx="8147050" cy="1800225"/>
          </a:xfrm>
          <a:prstGeom prst="rect">
            <a:avLst/>
          </a:prstGeom>
          <a:noFill/>
          <a:ln w="9525">
            <a:noFill/>
            <a:miter lim="800000"/>
            <a:headEnd/>
            <a:tailEnd/>
          </a:ln>
        </p:spPr>
        <p:txBody>
          <a:bodyPr/>
          <a:lstStyle/>
          <a:p>
            <a:pPr marL="342900" indent="-342900">
              <a:spcBef>
                <a:spcPct val="20000"/>
              </a:spcBef>
              <a:buFontTx/>
              <a:buChar char="•"/>
            </a:pPr>
            <a:r>
              <a:rPr lang="en-GB" sz="2400">
                <a:latin typeface="Arial" charset="0"/>
              </a:rPr>
              <a:t>LKAB is the largest producer of iron ore products in EU  </a:t>
            </a:r>
          </a:p>
          <a:p>
            <a:pPr marL="342900" indent="-342900">
              <a:spcBef>
                <a:spcPct val="20000"/>
              </a:spcBef>
              <a:buFontTx/>
              <a:buChar char="•"/>
            </a:pPr>
            <a:r>
              <a:rPr lang="en-GB" sz="2400">
                <a:latin typeface="Arial" charset="0"/>
              </a:rPr>
              <a:t>Annual production last year was 26 million tonnes  </a:t>
            </a:r>
          </a:p>
          <a:p>
            <a:pPr marL="342900" indent="-342900">
              <a:spcBef>
                <a:spcPct val="20000"/>
              </a:spcBef>
              <a:buFontTx/>
              <a:buChar char="•"/>
            </a:pPr>
            <a:r>
              <a:rPr lang="en-GB" sz="2400">
                <a:latin typeface="Arial" charset="0"/>
              </a:rPr>
              <a:t>The customers are steelworks in Sweden, Europe, Far East and Middle East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pic>
        <p:nvPicPr>
          <p:cNvPr id="19463" name="Picture 1031" descr="Europakarta"/>
          <p:cNvPicPr>
            <a:picLocks noChangeAspect="1" noChangeArrowheads="1"/>
          </p:cNvPicPr>
          <p:nvPr/>
        </p:nvPicPr>
        <p:blipFill>
          <a:blip r:embed="rId3" cstate="print"/>
          <a:srcRect/>
          <a:stretch>
            <a:fillRect/>
          </a:stretch>
        </p:blipFill>
        <p:spPr bwMode="auto">
          <a:xfrm>
            <a:off x="1676400" y="1752600"/>
            <a:ext cx="5761038" cy="4000500"/>
          </a:xfrm>
          <a:prstGeom prst="rect">
            <a:avLst/>
          </a:prstGeom>
          <a:noFill/>
        </p:spPr>
      </p:pic>
      <p:sp>
        <p:nvSpPr>
          <p:cNvPr id="19464" name="Line 1032"/>
          <p:cNvSpPr>
            <a:spLocks noChangeShapeType="1"/>
          </p:cNvSpPr>
          <p:nvPr/>
        </p:nvSpPr>
        <p:spPr bwMode="auto">
          <a:xfrm>
            <a:off x="4495800" y="1600200"/>
            <a:ext cx="457200" cy="609600"/>
          </a:xfrm>
          <a:prstGeom prst="line">
            <a:avLst/>
          </a:prstGeom>
          <a:noFill/>
          <a:ln w="28575">
            <a:solidFill>
              <a:srgbClr val="FF3300"/>
            </a:solidFill>
            <a:round/>
            <a:headEnd/>
            <a:tailEnd type="triangle" w="med" len="med"/>
          </a:ln>
          <a:effectLst/>
        </p:spPr>
        <p:txBody>
          <a:bodyPr/>
          <a:lstStyle/>
          <a:p>
            <a:endParaRPr lang="sv-SE"/>
          </a:p>
        </p:txBody>
      </p:sp>
      <p:sp>
        <p:nvSpPr>
          <p:cNvPr id="19465" name="Text Box 1033"/>
          <p:cNvSpPr txBox="1">
            <a:spLocks noChangeArrowheads="1"/>
          </p:cNvSpPr>
          <p:nvPr/>
        </p:nvSpPr>
        <p:spPr bwMode="auto">
          <a:xfrm>
            <a:off x="4648200" y="2133600"/>
            <a:ext cx="990600" cy="244475"/>
          </a:xfrm>
          <a:prstGeom prst="rect">
            <a:avLst/>
          </a:prstGeom>
          <a:noFill/>
          <a:ln w="9525">
            <a:noFill/>
            <a:miter lim="800000"/>
            <a:headEnd/>
            <a:tailEnd/>
          </a:ln>
          <a:effectLst/>
        </p:spPr>
        <p:txBody>
          <a:bodyPr>
            <a:spAutoFit/>
          </a:bodyPr>
          <a:lstStyle/>
          <a:p>
            <a:r>
              <a:rPr lang="sv-SE" sz="1000" b="1">
                <a:solidFill>
                  <a:srgbClr val="FF3300"/>
                </a:solidFill>
              </a:rPr>
              <a:t>Kiruna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body" idx="1"/>
          </p:nvPr>
        </p:nvSpPr>
        <p:spPr>
          <a:xfrm>
            <a:off x="457200" y="1989138"/>
            <a:ext cx="8229600" cy="4248150"/>
          </a:xfrm>
        </p:spPr>
        <p:txBody>
          <a:bodyPr/>
          <a:lstStyle/>
          <a:p>
            <a:pPr eaLnBrk="1" hangingPunct="1">
              <a:buFont typeface="Wingdings" pitchFamily="2" charset="2"/>
              <a:buNone/>
            </a:pPr>
            <a:endParaRPr lang="fr-BE" smtClean="0">
              <a:latin typeface="Arial" charset="0"/>
            </a:endParaRPr>
          </a:p>
          <a:p>
            <a:pPr eaLnBrk="1" hangingPunct="1">
              <a:buFont typeface="Wingdings" pitchFamily="2" charset="2"/>
              <a:buNone/>
            </a:pPr>
            <a:endParaRPr lang="fr-FR" sz="1600" smtClean="0">
              <a:latin typeface="Arial" charset="0"/>
            </a:endParaRPr>
          </a:p>
        </p:txBody>
      </p:sp>
      <p:sp>
        <p:nvSpPr>
          <p:cNvPr id="21506"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21507" name="Text Box 8"/>
          <p:cNvSpPr txBox="1">
            <a:spLocks noChangeArrowheads="1"/>
          </p:cNvSpPr>
          <p:nvPr/>
        </p:nvSpPr>
        <p:spPr bwMode="auto">
          <a:xfrm>
            <a:off x="533400" y="1295400"/>
            <a:ext cx="8208963" cy="53022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Network model</a:t>
            </a:r>
            <a:endParaRPr lang="fr-FR" sz="3200">
              <a:solidFill>
                <a:schemeClr val="bg2"/>
              </a:solidFill>
              <a:latin typeface="Arial" charset="0"/>
            </a:endParaRPr>
          </a:p>
        </p:txBody>
      </p:sp>
      <p:pic>
        <p:nvPicPr>
          <p:cNvPr id="21508" name="Picture 1028"/>
          <p:cNvPicPr>
            <a:picLocks noChangeAspect="1" noChangeArrowheads="1"/>
          </p:cNvPicPr>
          <p:nvPr/>
        </p:nvPicPr>
        <p:blipFill>
          <a:blip r:embed="rId3" cstate="print"/>
          <a:srcRect/>
          <a:stretch>
            <a:fillRect/>
          </a:stretch>
        </p:blipFill>
        <p:spPr bwMode="auto">
          <a:xfrm>
            <a:off x="457200" y="2133600"/>
            <a:ext cx="7281863" cy="3741738"/>
          </a:xfrm>
          <a:prstGeom prst="rect">
            <a:avLst/>
          </a:prstGeom>
          <a:solidFill>
            <a:schemeClr val="bg1"/>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pic>
        <p:nvPicPr>
          <p:cNvPr id="23554" name="Picture 4"/>
          <p:cNvPicPr>
            <a:picLocks noGrp="1" noChangeAspect="1" noChangeArrowheads="1"/>
          </p:cNvPicPr>
          <p:nvPr>
            <p:ph idx="1"/>
          </p:nvPr>
        </p:nvPicPr>
        <p:blipFill>
          <a:blip r:embed="rId3" cstate="print"/>
          <a:srcRect/>
          <a:stretch>
            <a:fillRect/>
          </a:stretch>
        </p:blipFill>
        <p:spPr>
          <a:xfrm>
            <a:off x="1828800" y="1828800"/>
            <a:ext cx="5810250" cy="4357688"/>
          </a:xfrm>
        </p:spPr>
      </p:pic>
      <p:sp>
        <p:nvSpPr>
          <p:cNvPr id="23555" name="Text Box 1027"/>
          <p:cNvSpPr txBox="1">
            <a:spLocks noChangeArrowheads="1"/>
          </p:cNvSpPr>
          <p:nvPr/>
        </p:nvSpPr>
        <p:spPr bwMode="auto">
          <a:xfrm>
            <a:off x="3505200" y="1295400"/>
            <a:ext cx="2687638" cy="833438"/>
          </a:xfrm>
          <a:prstGeom prst="rect">
            <a:avLst/>
          </a:prstGeom>
          <a:noFill/>
          <a:ln w="9525">
            <a:noFill/>
            <a:miter lim="800000"/>
            <a:headEnd/>
            <a:tailEnd/>
          </a:ln>
        </p:spPr>
        <p:txBody>
          <a:bodyPr wrap="none">
            <a:spAutoFit/>
          </a:bodyPr>
          <a:lstStyle/>
          <a:p>
            <a:pPr>
              <a:lnSpc>
                <a:spcPct val="90000"/>
              </a:lnSpc>
              <a:spcBef>
                <a:spcPct val="20000"/>
              </a:spcBef>
              <a:buClr>
                <a:schemeClr val="bg2"/>
              </a:buClr>
              <a:buSzPct val="75000"/>
              <a:buFont typeface="Wingdings" pitchFamily="2" charset="2"/>
              <a:buNone/>
            </a:pPr>
            <a:r>
              <a:rPr lang="fr-BE" sz="3200" b="1">
                <a:solidFill>
                  <a:schemeClr val="bg2"/>
                </a:solidFill>
                <a:latin typeface="Arial" charset="0"/>
              </a:rPr>
              <a:t>Hoist motors</a:t>
            </a:r>
            <a:endParaRPr lang="fr-FR" sz="3200">
              <a:solidFill>
                <a:schemeClr val="bg2"/>
              </a:solidFill>
              <a:latin typeface="Arial" charset="0"/>
            </a:endParaRPr>
          </a:p>
          <a:p>
            <a:pPr>
              <a:lnSpc>
                <a:spcPct val="90000"/>
              </a:lnSpc>
              <a:spcBef>
                <a:spcPct val="20000"/>
              </a:spcBef>
              <a:buClr>
                <a:schemeClr val="bg2"/>
              </a:buClr>
              <a:buSzPct val="75000"/>
              <a:buFont typeface="Wingdings" pitchFamily="2" charset="2"/>
              <a:buNone/>
            </a:pPr>
            <a:endParaRPr lang="sv-SE"/>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pic>
        <p:nvPicPr>
          <p:cNvPr id="25602" name="Picture 11"/>
          <p:cNvPicPr>
            <a:picLocks noGrp="1" noChangeAspect="1" noChangeArrowheads="1"/>
          </p:cNvPicPr>
          <p:nvPr>
            <p:ph idx="1"/>
          </p:nvPr>
        </p:nvPicPr>
        <p:blipFill>
          <a:blip r:embed="rId3" cstate="print"/>
          <a:srcRect/>
          <a:stretch>
            <a:fillRect/>
          </a:stretch>
        </p:blipFill>
        <p:spPr>
          <a:xfrm>
            <a:off x="457200" y="3094038"/>
            <a:ext cx="8229600" cy="1951037"/>
          </a:xfrm>
          <a:ln>
            <a:solidFill>
              <a:schemeClr val="tx1"/>
            </a:solidFill>
          </a:ln>
        </p:spPr>
      </p:pic>
      <p:sp>
        <p:nvSpPr>
          <p:cNvPr id="25603" name="Rectangle 16"/>
          <p:cNvSpPr>
            <a:spLocks noGrp="1" noChangeArrowheads="1"/>
          </p:cNvSpPr>
          <p:nvPr>
            <p:ph type="title"/>
          </p:nvPr>
        </p:nvSpPr>
        <p:spPr>
          <a:xfrm>
            <a:off x="685800" y="1484313"/>
            <a:ext cx="7772400" cy="1223962"/>
          </a:xfrm>
        </p:spPr>
        <p:txBody>
          <a:bodyPr/>
          <a:lstStyle/>
          <a:p>
            <a:pPr algn="ctr"/>
            <a:r>
              <a:rPr lang="sv-SE" sz="3800" smtClean="0">
                <a:solidFill>
                  <a:srgbClr val="337479"/>
                </a:solidFill>
              </a:rPr>
              <a:t> </a:t>
            </a:r>
            <a:r>
              <a:rPr lang="sv-SE" smtClean="0">
                <a:solidFill>
                  <a:schemeClr val="bg2"/>
                </a:solidFill>
              </a:rPr>
              <a:t>Load characteristics</a:t>
            </a:r>
            <a:r>
              <a:rPr lang="sv-SE" sz="2500" smtClean="0">
                <a:solidFill>
                  <a:srgbClr val="337479"/>
                </a:solidFill>
              </a:rPr>
              <a:t/>
            </a:r>
            <a:br>
              <a:rPr lang="sv-SE" sz="2500" smtClean="0">
                <a:solidFill>
                  <a:srgbClr val="337479"/>
                </a:solidFill>
              </a:rPr>
            </a:br>
            <a:r>
              <a:rPr lang="sv-SE" sz="2500" smtClean="0">
                <a:solidFill>
                  <a:srgbClr val="337479"/>
                </a:solidFill>
              </a:rPr>
              <a:t> </a:t>
            </a:r>
            <a:r>
              <a:rPr lang="sv-SE" sz="1800" smtClean="0">
                <a:solidFill>
                  <a:schemeClr val="bg2"/>
                </a:solidFill>
              </a:rPr>
              <a:t>Reactive Power per phase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MUKKA – SE – Session 2 – 0552</a:t>
            </a:r>
            <a:endParaRPr lang="fr-FR" sz="1600">
              <a:latin typeface="Arial" charset="0"/>
            </a:endParaRPr>
          </a:p>
        </p:txBody>
      </p:sp>
      <p:sp>
        <p:nvSpPr>
          <p:cNvPr id="27650" name="Rubrik 9"/>
          <p:cNvSpPr>
            <a:spLocks noGrp="1"/>
          </p:cNvSpPr>
          <p:nvPr>
            <p:ph type="title"/>
          </p:nvPr>
        </p:nvSpPr>
        <p:spPr>
          <a:xfrm>
            <a:off x="381000" y="1447800"/>
            <a:ext cx="8229600" cy="590550"/>
          </a:xfrm>
        </p:spPr>
        <p:txBody>
          <a:bodyPr/>
          <a:lstStyle/>
          <a:p>
            <a:pPr algn="ctr"/>
            <a:r>
              <a:rPr lang="sv-SE" smtClean="0">
                <a:solidFill>
                  <a:schemeClr val="bg2"/>
                </a:solidFill>
              </a:rPr>
              <a:t>Load characteristics</a:t>
            </a:r>
            <a:r>
              <a:rPr lang="sv-SE" sz="2500" smtClean="0">
                <a:solidFill>
                  <a:srgbClr val="337479"/>
                </a:solidFill>
              </a:rPr>
              <a:t/>
            </a:r>
            <a:br>
              <a:rPr lang="sv-SE" sz="2500" smtClean="0">
                <a:solidFill>
                  <a:srgbClr val="337479"/>
                </a:solidFill>
              </a:rPr>
            </a:br>
            <a:r>
              <a:rPr lang="sv-SE" sz="2500" smtClean="0">
                <a:solidFill>
                  <a:srgbClr val="337479"/>
                </a:solidFill>
              </a:rPr>
              <a:t> </a:t>
            </a:r>
            <a:r>
              <a:rPr lang="sv-SE" sz="1800" smtClean="0">
                <a:solidFill>
                  <a:schemeClr val="bg2"/>
                </a:solidFill>
              </a:rPr>
              <a:t>Active Power per phase</a:t>
            </a:r>
          </a:p>
        </p:txBody>
      </p:sp>
      <p:pic>
        <p:nvPicPr>
          <p:cNvPr id="27651" name="Picture 1029"/>
          <p:cNvPicPr>
            <a:picLocks noChangeAspect="1" noChangeArrowheads="1"/>
          </p:cNvPicPr>
          <p:nvPr/>
        </p:nvPicPr>
        <p:blipFill>
          <a:blip r:embed="rId3" cstate="print"/>
          <a:srcRect/>
          <a:stretch>
            <a:fillRect/>
          </a:stretch>
        </p:blipFill>
        <p:spPr bwMode="auto">
          <a:xfrm>
            <a:off x="381000" y="2667000"/>
            <a:ext cx="8610600" cy="2511425"/>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sv-SE" dirty="0" smtClean="0"/>
              <a:t>Limitations of the </a:t>
            </a:r>
            <a:r>
              <a:rPr lang="sv-SE" dirty="0" err="1" smtClean="0"/>
              <a:t>hoisting</a:t>
            </a:r>
            <a:r>
              <a:rPr lang="sv-SE" dirty="0" smtClean="0"/>
              <a:t> system</a:t>
            </a:r>
          </a:p>
        </p:txBody>
      </p:sp>
      <p:sp>
        <p:nvSpPr>
          <p:cNvPr id="29698" name="Rectangle 3"/>
          <p:cNvSpPr>
            <a:spLocks noGrp="1" noChangeArrowheads="1"/>
          </p:cNvSpPr>
          <p:nvPr>
            <p:ph type="body" idx="1"/>
          </p:nvPr>
        </p:nvSpPr>
        <p:spPr/>
        <p:txBody>
          <a:bodyPr/>
          <a:lstStyle/>
          <a:p>
            <a:pPr>
              <a:buFont typeface="Wingdings" pitchFamily="2" charset="2"/>
              <a:buNone/>
            </a:pPr>
            <a:endParaRPr lang="en-GB" dirty="0" smtClean="0"/>
          </a:p>
          <a:p>
            <a:pPr>
              <a:buFont typeface="Wingdings" pitchFamily="2" charset="2"/>
              <a:buNone/>
            </a:pPr>
            <a:r>
              <a:rPr lang="en-GB" dirty="0" smtClean="0"/>
              <a:t>	Large voltage variations and high harmonic distortion enforcing start of only one hoist motor at a time</a:t>
            </a:r>
            <a:r>
              <a:rPr lang="sv-SE" dirty="0" smtClean="0"/>
              <a: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556</Words>
  <Application>Microsoft Macintosh PowerPoint</Application>
  <PresentationFormat>Bildschirmpräsentation (4:3)</PresentationFormat>
  <Paragraphs>144</Paragraphs>
  <Slides>20</Slides>
  <Notes>11</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CIRED2011</vt:lpstr>
      <vt:lpstr>PowerPoint-Präsentation</vt:lpstr>
      <vt:lpstr>PowerPoint-Präsentation</vt:lpstr>
      <vt:lpstr>PowerPoint-Präsentation</vt:lpstr>
      <vt:lpstr>PowerPoint-Präsentation</vt:lpstr>
      <vt:lpstr>PowerPoint-Präsentation</vt:lpstr>
      <vt:lpstr>PowerPoint-Präsentation</vt:lpstr>
      <vt:lpstr> Load characteristics  Reactive Power per phase</vt:lpstr>
      <vt:lpstr>Load characteristics  Active Power per phase</vt:lpstr>
      <vt:lpstr>Limitations of the hoisting system</vt:lpstr>
      <vt:lpstr>PowerPoint-Präsentation</vt:lpstr>
      <vt:lpstr>PowerPoint-Präsentation</vt:lpstr>
      <vt:lpstr>PowerPoint-Präsentation</vt:lpstr>
      <vt:lpstr>Special design considerations</vt:lpstr>
      <vt:lpstr>Performance tests</vt:lpstr>
      <vt:lpstr>Performance tests’ results</vt:lpstr>
      <vt:lpstr>Performance tests summary (1)</vt:lpstr>
      <vt:lpstr>Performance tests summary (2)</vt:lpstr>
      <vt:lpstr>Conclusions from the performance tests</vt:lpstr>
      <vt:lpstr>Operation experience</vt:lpstr>
      <vt:lpstr>Thank you for your attention</vt:lpstr>
    </vt:vector>
  </TitlesOfParts>
  <Company>AIM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AIM</dc:creator>
  <cp:lastModifiedBy>T</cp:lastModifiedBy>
  <cp:revision>69</cp:revision>
  <dcterms:created xsi:type="dcterms:W3CDTF">2010-04-09T10:19:13Z</dcterms:created>
  <dcterms:modified xsi:type="dcterms:W3CDTF">2011-07-14T17:25:12Z</dcterms:modified>
</cp:coreProperties>
</file>