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696" y="-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5E34B315-F7B7-466E-B7D9-2CD395D8CF49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14243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01D2A4-5519-46F2-910B-5DAD04547335}" type="slidenum">
              <a:rPr lang="fr-FR" smtClean="0"/>
              <a:pPr/>
              <a:t>1</a:t>
            </a:fld>
            <a:endParaRPr lang="fr-FR" smtClean="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b-NO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228600" y="2889250"/>
            <a:ext cx="8610600" cy="201613"/>
            <a:chOff x="144" y="1680"/>
            <a:chExt cx="5424" cy="144"/>
          </a:xfrm>
        </p:grpSpPr>
        <p:sp>
          <p:nvSpPr>
            <p:cNvPr id="5" name="Rectangle 8"/>
            <p:cNvSpPr>
              <a:spLocks noChangeArrowheads="1"/>
            </p:cNvSpPr>
            <p:nvPr userDrawn="1"/>
          </p:nvSpPr>
          <p:spPr bwMode="auto">
            <a:xfrm>
              <a:off x="144" y="1680"/>
              <a:ext cx="1808" cy="144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nb-NO"/>
            </a:p>
          </p:txBody>
        </p:sp>
        <p:sp>
          <p:nvSpPr>
            <p:cNvPr id="6" name="Rectangle 9"/>
            <p:cNvSpPr>
              <a:spLocks noChangeArrowheads="1"/>
            </p:cNvSpPr>
            <p:nvPr userDrawn="1"/>
          </p:nvSpPr>
          <p:spPr bwMode="auto">
            <a:xfrm>
              <a:off x="1952" y="1680"/>
              <a:ext cx="1808" cy="14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nb-NO"/>
            </a:p>
          </p:txBody>
        </p:sp>
        <p:sp>
          <p:nvSpPr>
            <p:cNvPr id="7" name="Rectangle 10"/>
            <p:cNvSpPr>
              <a:spLocks noChangeArrowheads="1"/>
            </p:cNvSpPr>
            <p:nvPr userDrawn="1"/>
          </p:nvSpPr>
          <p:spPr bwMode="auto">
            <a:xfrm>
              <a:off x="3760" y="1680"/>
              <a:ext cx="1808" cy="144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nb-NO"/>
            </a:p>
          </p:txBody>
        </p:sp>
      </p:grpSp>
      <p:sp>
        <p:nvSpPr>
          <p:cNvPr id="337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 anchor="b"/>
          <a:lstStyle>
            <a:lvl1pPr algn="ctr">
              <a:defRPr sz="4300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70250"/>
            <a:ext cx="6400800" cy="2209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test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3E49DA-1D17-41B6-BBC2-D59FCAE3823D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test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F5C172-1C33-404F-8018-6C6B44B4FF1B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18288" y="1200150"/>
            <a:ext cx="2068512" cy="493077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12750" y="1200150"/>
            <a:ext cx="6053138" cy="493077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test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B68F57-D004-4071-8933-11A0AC9F2D46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test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0AA873-4500-4F1A-BD37-E6EF44535ED7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test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E4D5F6-07BA-411E-A992-E14036EB1865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2008188"/>
            <a:ext cx="4038600" cy="41227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2008188"/>
            <a:ext cx="4038600" cy="41227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test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87F438-1C8F-4B7B-85D1-F7C415A6F246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test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B04D3F-6828-4447-B75F-1CF5BE8C6D82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test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BC9354-DAED-4BB8-B51B-3CA6D2878769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test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A39012-24E5-4319-A71C-3C10F88A2904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test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BD5FA4-FF3D-48F9-9C32-1C1EAB315E6C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 smtClean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test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29465B-9C9A-46A8-AFE8-CF6AC2742DC2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008188"/>
            <a:ext cx="8229600" cy="412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>
              <a:defRPr/>
            </a:pPr>
            <a:r>
              <a:rPr lang="fr-FR"/>
              <a:t>test</a:t>
            </a:r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F38C767F-9671-43B8-8B12-B3C33B4D6DEA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nb-NO" sz="2400">
              <a:latin typeface="Times New Roman" pitchFamily="18" charset="0"/>
            </a:endParaRPr>
          </a:p>
        </p:txBody>
      </p:sp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nb-NO" sz="2400">
              <a:latin typeface="Times New Roman" pitchFamily="18" charset="0"/>
            </a:endParaRPr>
          </a:p>
        </p:txBody>
      </p:sp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nb-NO" sz="2400">
              <a:latin typeface="Times New Roman" pitchFamily="18" charset="0"/>
            </a:endParaRPr>
          </a:p>
        </p:txBody>
      </p:sp>
      <p:pic>
        <p:nvPicPr>
          <p:cNvPr id="1033" name="Picture 9" descr="CIRED_2011_logo_sans_date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66738" y="327025"/>
            <a:ext cx="1312862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2778" name="Group 10"/>
          <p:cNvGraphicFramePr>
            <a:graphicFrameLocks noGrp="1"/>
          </p:cNvGraphicFramePr>
          <p:nvPr/>
        </p:nvGraphicFramePr>
        <p:xfrm>
          <a:off x="495300" y="979488"/>
          <a:ext cx="8196263" cy="182879"/>
        </p:xfrm>
        <a:graphic>
          <a:graphicData uri="http://schemas.openxmlformats.org/drawingml/2006/table">
            <a:tbl>
              <a:tblPr/>
              <a:tblGrid>
                <a:gridCol w="8196263"/>
              </a:tblGrid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nb-NO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rgbClr val="0E31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2784" name="Text Box 16"/>
          <p:cNvSpPr txBox="1">
            <a:spLocks noChangeArrowheads="1"/>
          </p:cNvSpPr>
          <p:nvPr/>
        </p:nvSpPr>
        <p:spPr bwMode="auto">
          <a:xfrm>
            <a:off x="2209800" y="508000"/>
            <a:ext cx="6018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fr-FR" sz="2400">
                <a:solidFill>
                  <a:srgbClr val="0E318D"/>
                </a:solidFill>
              </a:rPr>
              <a:t>Frankfurt (Germany), 6-9 June 2011</a:t>
            </a:r>
          </a:p>
        </p:txBody>
      </p:sp>
      <p:sp>
        <p:nvSpPr>
          <p:cNvPr id="1038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412750" y="1200150"/>
            <a:ext cx="82296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E318D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E318D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E318D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E318D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E318D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E318D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E318D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E318D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E318D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p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989138"/>
            <a:ext cx="8229600" cy="42481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nb-NO" dirty="0" smtClean="0">
              <a:latin typeface="Arial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nb-NO" dirty="0" err="1" smtClean="0">
                <a:latin typeface="Arial" charset="0"/>
              </a:rPr>
              <a:t>M.Sc</a:t>
            </a:r>
            <a:r>
              <a:rPr lang="nb-NO" dirty="0" smtClean="0">
                <a:latin typeface="Arial" charset="0"/>
              </a:rPr>
              <a:t>. Terje Pynten, </a:t>
            </a:r>
          </a:p>
          <a:p>
            <a:pPr eaLnBrk="1" hangingPunct="1">
              <a:buFont typeface="Wingdings" pitchFamily="2" charset="2"/>
              <a:buNone/>
            </a:pPr>
            <a:r>
              <a:rPr lang="nb-NO" dirty="0" smtClean="0">
                <a:latin typeface="Arial" charset="0"/>
              </a:rPr>
              <a:t>Dr. Jan Andor Foosnæs,</a:t>
            </a:r>
          </a:p>
          <a:p>
            <a:pPr eaLnBrk="1" hangingPunct="1">
              <a:buFont typeface="Wingdings" pitchFamily="2" charset="2"/>
              <a:buNone/>
            </a:pPr>
            <a:r>
              <a:rPr lang="nb-NO" dirty="0" err="1" smtClean="0">
                <a:latin typeface="Arial" charset="0"/>
              </a:rPr>
              <a:t>M.Sc</a:t>
            </a:r>
            <a:r>
              <a:rPr lang="nb-NO" dirty="0" smtClean="0">
                <a:latin typeface="Arial" charset="0"/>
              </a:rPr>
              <a:t>. Johan G Hernes, </a:t>
            </a:r>
          </a:p>
          <a:p>
            <a:pPr eaLnBrk="1" hangingPunct="1">
              <a:buFont typeface="Wingdings" pitchFamily="2" charset="2"/>
              <a:buNone/>
            </a:pPr>
            <a:r>
              <a:rPr lang="nb-NO" dirty="0" err="1" smtClean="0">
                <a:latin typeface="Arial" charset="0"/>
              </a:rPr>
              <a:t>M.Sc</a:t>
            </a:r>
            <a:r>
              <a:rPr lang="nb-NO" dirty="0" smtClean="0">
                <a:latin typeface="Arial" charset="0"/>
              </a:rPr>
              <a:t>. Erling Tønne</a:t>
            </a:r>
          </a:p>
          <a:p>
            <a:pPr eaLnBrk="1" hangingPunct="1">
              <a:buFont typeface="Wingdings" pitchFamily="2" charset="2"/>
              <a:buNone/>
            </a:pPr>
            <a:endParaRPr lang="nb-NO" dirty="0" smtClean="0">
              <a:latin typeface="Arial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nb-NO" dirty="0" smtClean="0">
                <a:latin typeface="Arial" charset="0"/>
              </a:rPr>
              <a:t>NTE Nett AS</a:t>
            </a:r>
          </a:p>
          <a:p>
            <a:pPr eaLnBrk="1" hangingPunct="1">
              <a:buFont typeface="Wingdings" pitchFamily="2" charset="2"/>
              <a:buNone/>
            </a:pPr>
            <a:endParaRPr lang="nb-NO" dirty="0" smtClean="0">
              <a:latin typeface="Arial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nb-NO" sz="2000" dirty="0" smtClean="0">
                <a:latin typeface="Arial" charset="0"/>
              </a:rPr>
              <a:t>Paper 0696</a:t>
            </a:r>
          </a:p>
          <a:p>
            <a:pPr eaLnBrk="1" hangingPunct="1">
              <a:buFont typeface="Wingdings" pitchFamily="2" charset="2"/>
              <a:buNone/>
            </a:pPr>
            <a:endParaRPr lang="fr-BE" dirty="0" smtClean="0">
              <a:latin typeface="Arial" charset="0"/>
            </a:endParaRPr>
          </a:p>
        </p:txBody>
      </p:sp>
      <p:sp>
        <p:nvSpPr>
          <p:cNvPr id="3076" name="Text Box 8"/>
          <p:cNvSpPr txBox="1">
            <a:spLocks noChangeArrowheads="1"/>
          </p:cNvSpPr>
          <p:nvPr/>
        </p:nvSpPr>
        <p:spPr bwMode="auto">
          <a:xfrm>
            <a:off x="539750" y="1268413"/>
            <a:ext cx="8208963" cy="5349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fr-BE" sz="3200" b="1">
                <a:solidFill>
                  <a:schemeClr val="bg2"/>
                </a:solidFill>
                <a:latin typeface="Arial" charset="0"/>
              </a:rPr>
              <a:t>Finding maintenance project to priority</a:t>
            </a:r>
            <a:endParaRPr lang="fr-FR" sz="3200">
              <a:solidFill>
                <a:schemeClr val="bg2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Ageing of the power system</a:t>
            </a:r>
          </a:p>
        </p:txBody>
      </p:sp>
      <p:sp>
        <p:nvSpPr>
          <p:cNvPr id="4" name="Plassholder for innhold 2"/>
          <p:cNvSpPr>
            <a:spLocks noGrp="1"/>
          </p:cNvSpPr>
          <p:nvPr>
            <p:ph idx="1"/>
          </p:nvPr>
        </p:nvSpPr>
        <p:spPr>
          <a:xfrm>
            <a:off x="498475" y="5653088"/>
            <a:ext cx="8229600" cy="725487"/>
          </a:xfr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 fontScale="62500" lnSpcReduction="20000"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nb-NO" sz="1700" b="1" dirty="0" err="1" smtClean="0">
                <a:solidFill>
                  <a:schemeClr val="bg1"/>
                </a:solidFill>
              </a:rPr>
              <a:t>Presumptions</a:t>
            </a:r>
            <a:r>
              <a:rPr lang="nb-NO" sz="1700" b="1" dirty="0" smtClean="0">
                <a:solidFill>
                  <a:schemeClr val="bg1"/>
                </a:solidFill>
              </a:rPr>
              <a:t>: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nb-NO" sz="1700" dirty="0" smtClean="0">
                <a:solidFill>
                  <a:schemeClr val="bg1"/>
                </a:solidFill>
              </a:rPr>
              <a:t>	</a:t>
            </a:r>
            <a:r>
              <a:rPr lang="nb-NO" sz="1700" dirty="0" err="1" smtClean="0">
                <a:solidFill>
                  <a:schemeClr val="bg1"/>
                </a:solidFill>
              </a:rPr>
              <a:t>Lifespan</a:t>
            </a:r>
            <a:r>
              <a:rPr lang="nb-NO" sz="1700" dirty="0" smtClean="0">
                <a:solidFill>
                  <a:schemeClr val="bg1"/>
                </a:solidFill>
              </a:rPr>
              <a:t> </a:t>
            </a:r>
            <a:r>
              <a:rPr lang="nb-NO" sz="1700" dirty="0" err="1" smtClean="0">
                <a:solidFill>
                  <a:schemeClr val="bg1"/>
                </a:solidFill>
              </a:rPr>
              <a:t>of</a:t>
            </a:r>
            <a:r>
              <a:rPr lang="nb-NO" sz="1700" dirty="0" smtClean="0">
                <a:solidFill>
                  <a:schemeClr val="bg1"/>
                </a:solidFill>
              </a:rPr>
              <a:t> lines ~ 40 år 				NTE Nett AS must </a:t>
            </a:r>
            <a:r>
              <a:rPr lang="nb-NO" sz="1700" dirty="0" err="1" smtClean="0">
                <a:solidFill>
                  <a:schemeClr val="bg1"/>
                </a:solidFill>
              </a:rPr>
              <a:t>replace</a:t>
            </a:r>
            <a:r>
              <a:rPr lang="nb-NO" sz="1700" dirty="0" smtClean="0">
                <a:solidFill>
                  <a:schemeClr val="bg1"/>
                </a:solidFill>
              </a:rPr>
              <a:t> 108 </a:t>
            </a:r>
            <a:r>
              <a:rPr lang="nb-NO" sz="1700" dirty="0" err="1" smtClean="0">
                <a:solidFill>
                  <a:schemeClr val="bg1"/>
                </a:solidFill>
              </a:rPr>
              <a:t>km/year</a:t>
            </a:r>
            <a:r>
              <a:rPr lang="nb-NO" sz="1700" dirty="0" smtClean="0">
                <a:solidFill>
                  <a:schemeClr val="bg1"/>
                </a:solidFill>
              </a:rPr>
              <a:t>.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nb-NO" sz="1700" dirty="0" smtClean="0">
                <a:solidFill>
                  <a:schemeClr val="bg1"/>
                </a:solidFill>
              </a:rPr>
              <a:t>	Lines </a:t>
            </a:r>
            <a:r>
              <a:rPr lang="nb-NO" sz="1700" dirty="0" err="1" smtClean="0">
                <a:solidFill>
                  <a:schemeClr val="bg1"/>
                </a:solidFill>
              </a:rPr>
              <a:t>are</a:t>
            </a:r>
            <a:r>
              <a:rPr lang="nb-NO" sz="1700" dirty="0" smtClean="0">
                <a:solidFill>
                  <a:schemeClr val="bg1"/>
                </a:solidFill>
              </a:rPr>
              <a:t> </a:t>
            </a:r>
            <a:r>
              <a:rPr lang="nb-NO" sz="1700" dirty="0" err="1" smtClean="0">
                <a:solidFill>
                  <a:schemeClr val="bg1"/>
                </a:solidFill>
              </a:rPr>
              <a:t>replaced</a:t>
            </a:r>
            <a:r>
              <a:rPr lang="nb-NO" sz="1700" dirty="0" smtClean="0">
                <a:solidFill>
                  <a:schemeClr val="bg1"/>
                </a:solidFill>
              </a:rPr>
              <a:t> 1:1					This is a 400 % </a:t>
            </a:r>
            <a:r>
              <a:rPr lang="nb-NO" sz="1700" dirty="0" err="1" smtClean="0">
                <a:solidFill>
                  <a:schemeClr val="bg1"/>
                </a:solidFill>
              </a:rPr>
              <a:t>increase</a:t>
            </a:r>
            <a:r>
              <a:rPr lang="nb-NO" sz="1700" dirty="0" smtClean="0">
                <a:solidFill>
                  <a:schemeClr val="bg1"/>
                </a:solidFill>
              </a:rPr>
              <a:t> from </a:t>
            </a:r>
            <a:r>
              <a:rPr lang="nb-NO" sz="1700" dirty="0" err="1" smtClean="0">
                <a:solidFill>
                  <a:schemeClr val="bg1"/>
                </a:solidFill>
              </a:rPr>
              <a:t>today</a:t>
            </a:r>
            <a:r>
              <a:rPr lang="nb-NO" sz="1700" dirty="0" smtClean="0">
                <a:solidFill>
                  <a:schemeClr val="bg1"/>
                </a:solidFill>
              </a:rPr>
              <a:t>.</a:t>
            </a:r>
          </a:p>
          <a:p>
            <a:pPr eaLnBrk="1" hangingPunct="1">
              <a:defRPr/>
            </a:pPr>
            <a:endParaRPr lang="nb-NO" dirty="0" smtClean="0">
              <a:latin typeface="Verdana" pitchFamily="-111" charset="0"/>
            </a:endParaRPr>
          </a:p>
        </p:txBody>
      </p:sp>
      <p:pic>
        <p:nvPicPr>
          <p:cNvPr id="4100" name="Bilde 1"/>
          <p:cNvPicPr>
            <a:picLocks noChangeAspect="1" noChangeArrowheads="1"/>
          </p:cNvPicPr>
          <p:nvPr/>
        </p:nvPicPr>
        <p:blipFill>
          <a:blip r:embed="rId2" cstate="print"/>
          <a:srcRect t="14442"/>
          <a:stretch>
            <a:fillRect/>
          </a:stretch>
        </p:blipFill>
        <p:spPr bwMode="auto">
          <a:xfrm>
            <a:off x="1042988" y="2133600"/>
            <a:ext cx="672465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TekstSylinder 5"/>
          <p:cNvSpPr txBox="1">
            <a:spLocks noChangeArrowheads="1"/>
          </p:cNvSpPr>
          <p:nvPr/>
        </p:nvSpPr>
        <p:spPr bwMode="auto">
          <a:xfrm>
            <a:off x="1079500" y="1789113"/>
            <a:ext cx="64008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b-NO" sz="1600" b="1">
                <a:latin typeface="Arial" charset="0"/>
              </a:rPr>
              <a:t>Installed MV lines per year</a:t>
            </a:r>
          </a:p>
        </p:txBody>
      </p:sp>
      <p:sp>
        <p:nvSpPr>
          <p:cNvPr id="7" name="Vinkeltegn 6"/>
          <p:cNvSpPr/>
          <p:nvPr/>
        </p:nvSpPr>
        <p:spPr>
          <a:xfrm>
            <a:off x="4138613" y="5832475"/>
            <a:ext cx="361950" cy="333375"/>
          </a:xfrm>
          <a:prstGeom prst="chevron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Wide and sparsely populated area</a:t>
            </a:r>
          </a:p>
        </p:txBody>
      </p:sp>
      <p:pic>
        <p:nvPicPr>
          <p:cNvPr id="5123" name="Bilde 2"/>
          <p:cNvPicPr>
            <a:picLocks noChangeAspect="1" noChangeArrowheads="1"/>
          </p:cNvPicPr>
          <p:nvPr/>
        </p:nvPicPr>
        <p:blipFill>
          <a:blip r:embed="rId2" cstate="print"/>
          <a:srcRect t="20094"/>
          <a:stretch>
            <a:fillRect/>
          </a:stretch>
        </p:blipFill>
        <p:spPr bwMode="auto">
          <a:xfrm>
            <a:off x="684213" y="2349500"/>
            <a:ext cx="7421562" cy="368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kstSylinder 4"/>
          <p:cNvSpPr txBox="1"/>
          <p:nvPr/>
        </p:nvSpPr>
        <p:spPr>
          <a:xfrm>
            <a:off x="1835150" y="5876925"/>
            <a:ext cx="6000750" cy="708025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nb-NO" sz="1600" dirty="0">
                <a:solidFill>
                  <a:schemeClr val="bg1"/>
                </a:solidFill>
              </a:rPr>
              <a:t>80 % </a:t>
            </a:r>
            <a:r>
              <a:rPr lang="nb-NO" sz="1600" dirty="0" err="1">
                <a:solidFill>
                  <a:schemeClr val="bg1"/>
                </a:solidFill>
              </a:rPr>
              <a:t>of</a:t>
            </a:r>
            <a:r>
              <a:rPr lang="nb-NO" sz="1600" dirty="0">
                <a:solidFill>
                  <a:schemeClr val="bg1"/>
                </a:solidFill>
              </a:rPr>
              <a:t> </a:t>
            </a:r>
            <a:r>
              <a:rPr lang="nb-NO" sz="1600" dirty="0" err="1">
                <a:solidFill>
                  <a:schemeClr val="bg1"/>
                </a:solidFill>
              </a:rPr>
              <a:t>the</a:t>
            </a:r>
            <a:r>
              <a:rPr lang="nb-NO" sz="1600" dirty="0">
                <a:solidFill>
                  <a:schemeClr val="bg1"/>
                </a:solidFill>
              </a:rPr>
              <a:t> transformers </a:t>
            </a:r>
            <a:r>
              <a:rPr lang="nb-NO" sz="1600" dirty="0" err="1">
                <a:solidFill>
                  <a:schemeClr val="bg1"/>
                </a:solidFill>
              </a:rPr>
              <a:t>supplies</a:t>
            </a:r>
            <a:r>
              <a:rPr lang="nb-NO" sz="1600" dirty="0">
                <a:solidFill>
                  <a:schemeClr val="bg1"/>
                </a:solidFill>
              </a:rPr>
              <a:t> less </a:t>
            </a:r>
            <a:r>
              <a:rPr lang="nb-NO" sz="1600" dirty="0" err="1">
                <a:solidFill>
                  <a:schemeClr val="bg1"/>
                </a:solidFill>
              </a:rPr>
              <a:t>than</a:t>
            </a:r>
            <a:r>
              <a:rPr lang="nb-NO" sz="1600" dirty="0">
                <a:solidFill>
                  <a:schemeClr val="bg1"/>
                </a:solidFill>
              </a:rPr>
              <a:t> 17 </a:t>
            </a:r>
            <a:r>
              <a:rPr lang="nb-NO" sz="1600" dirty="0" err="1">
                <a:solidFill>
                  <a:schemeClr val="bg1"/>
                </a:solidFill>
              </a:rPr>
              <a:t>customers</a:t>
            </a:r>
            <a:r>
              <a:rPr lang="nb-NO" sz="1600" dirty="0">
                <a:solidFill>
                  <a:schemeClr val="bg1"/>
                </a:solidFill>
              </a:rPr>
              <a:t>. </a:t>
            </a:r>
          </a:p>
          <a:p>
            <a:pPr>
              <a:defRPr/>
            </a:pPr>
            <a:r>
              <a:rPr lang="nb-NO" sz="1600" dirty="0" err="1">
                <a:solidFill>
                  <a:schemeClr val="bg1"/>
                </a:solidFill>
              </a:rPr>
              <a:t>Approximately</a:t>
            </a:r>
            <a:r>
              <a:rPr lang="nb-NO" sz="1600" dirty="0">
                <a:solidFill>
                  <a:schemeClr val="bg1"/>
                </a:solidFill>
              </a:rPr>
              <a:t> 19 </a:t>
            </a:r>
            <a:r>
              <a:rPr lang="nb-NO" sz="1600" dirty="0" err="1">
                <a:solidFill>
                  <a:schemeClr val="bg1"/>
                </a:solidFill>
              </a:rPr>
              <a:t>customers</a:t>
            </a:r>
            <a:r>
              <a:rPr lang="nb-NO" sz="1600" dirty="0">
                <a:solidFill>
                  <a:schemeClr val="bg1"/>
                </a:solidFill>
              </a:rPr>
              <a:t> per km MV line. </a:t>
            </a:r>
          </a:p>
        </p:txBody>
      </p:sp>
      <p:sp>
        <p:nvSpPr>
          <p:cNvPr id="5125" name="TekstSylinder 5"/>
          <p:cNvSpPr txBox="1">
            <a:spLocks noChangeArrowheads="1"/>
          </p:cNvSpPr>
          <p:nvPr/>
        </p:nvSpPr>
        <p:spPr bwMode="auto">
          <a:xfrm>
            <a:off x="1312863" y="1784350"/>
            <a:ext cx="67929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b-NO" sz="1600" b="1">
                <a:latin typeface="Arial" charset="0"/>
              </a:rPr>
              <a:t>Number of customers per transformer</a:t>
            </a:r>
          </a:p>
          <a:p>
            <a:pPr algn="ctr"/>
            <a:r>
              <a:rPr lang="nb-NO" sz="1600" b="1">
                <a:latin typeface="Arial" charset="0"/>
              </a:rPr>
              <a:t>(cumulative distribution)</a:t>
            </a:r>
          </a:p>
        </p:txBody>
      </p:sp>
      <p:cxnSp>
        <p:nvCxnSpPr>
          <p:cNvPr id="6" name="Rett linje 5"/>
          <p:cNvCxnSpPr/>
          <p:nvPr/>
        </p:nvCxnSpPr>
        <p:spPr>
          <a:xfrm>
            <a:off x="1476375" y="3257550"/>
            <a:ext cx="105727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Rett linje 6"/>
          <p:cNvCxnSpPr/>
          <p:nvPr/>
        </p:nvCxnSpPr>
        <p:spPr>
          <a:xfrm rot="5400000">
            <a:off x="1495425" y="4295775"/>
            <a:ext cx="207645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Efficiency</a:t>
            </a:r>
          </a:p>
        </p:txBody>
      </p:sp>
      <p:sp>
        <p:nvSpPr>
          <p:cNvPr id="6147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nb-NO" sz="2000" smtClean="0">
                <a:latin typeface="Arial" charset="0"/>
              </a:rPr>
              <a:t>The annual income cap does not give good enough incentives to do reinvestments.</a:t>
            </a:r>
          </a:p>
          <a:p>
            <a:pPr eaLnBrk="1" hangingPunct="1"/>
            <a:r>
              <a:rPr lang="nb-NO" sz="2000" smtClean="0">
                <a:latin typeface="Arial" charset="0"/>
              </a:rPr>
              <a:t>The network companies must be able to build more MV lines per Euro.</a:t>
            </a:r>
          </a:p>
          <a:p>
            <a:pPr eaLnBrk="1" hangingPunct="1"/>
            <a:endParaRPr lang="nb-NO" sz="2000" smtClean="0">
              <a:latin typeface="Arial" charset="0"/>
            </a:endParaRPr>
          </a:p>
          <a:p>
            <a:pPr eaLnBrk="1" hangingPunct="1"/>
            <a:r>
              <a:rPr lang="nb-NO" sz="2000" smtClean="0">
                <a:latin typeface="Arial" charset="0"/>
              </a:rPr>
              <a:t>Simplifying the grid structure.</a:t>
            </a:r>
          </a:p>
          <a:p>
            <a:pPr eaLnBrk="1" hangingPunct="1"/>
            <a:r>
              <a:rPr lang="nb-NO" sz="2000" smtClean="0">
                <a:latin typeface="Arial" charset="0"/>
              </a:rPr>
              <a:t>New technologies and new solutions</a:t>
            </a:r>
          </a:p>
          <a:p>
            <a:pPr eaLnBrk="1" hangingPunct="1"/>
            <a:r>
              <a:rPr lang="nb-NO" sz="2000" smtClean="0">
                <a:latin typeface="Arial" charset="0"/>
              </a:rPr>
              <a:t>Choosing the right projects and implementing them in the optimum order.</a:t>
            </a:r>
          </a:p>
          <a:p>
            <a:pPr eaLnBrk="1" hangingPunct="1"/>
            <a:r>
              <a:rPr lang="nb-NO" sz="2000" smtClean="0">
                <a:latin typeface="Arial" charset="0"/>
              </a:rPr>
              <a:t>Effective data acqusition and processing with quality and accuracy.</a:t>
            </a:r>
          </a:p>
          <a:p>
            <a:pPr eaLnBrk="1" hangingPunct="1"/>
            <a:endParaRPr lang="nb-NO" sz="160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New technologies – new solutions</a:t>
            </a:r>
          </a:p>
        </p:txBody>
      </p:sp>
      <p:sp>
        <p:nvSpPr>
          <p:cNvPr id="7171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nb-NO" sz="2000" smtClean="0">
                <a:latin typeface="Arial" charset="0"/>
              </a:rPr>
              <a:t>New and improved building material</a:t>
            </a:r>
          </a:p>
          <a:p>
            <a:pPr lvl="1" eaLnBrk="1" hangingPunct="1"/>
            <a:r>
              <a:rPr lang="nb-NO" sz="2000" smtClean="0">
                <a:latin typeface="Arial" charset="0"/>
              </a:rPr>
              <a:t>Reducing construction, maintenance and operation costs</a:t>
            </a:r>
          </a:p>
          <a:p>
            <a:pPr lvl="1" eaLnBrk="1" hangingPunct="1">
              <a:buFont typeface="Wingdings" pitchFamily="2" charset="2"/>
              <a:buNone/>
            </a:pPr>
            <a:endParaRPr lang="nb-NO" sz="2000" smtClean="0">
              <a:latin typeface="Arial" charset="0"/>
            </a:endParaRPr>
          </a:p>
          <a:p>
            <a:pPr eaLnBrk="1" hangingPunct="1"/>
            <a:r>
              <a:rPr lang="nb-NO" sz="2000" smtClean="0">
                <a:latin typeface="Arial" charset="0"/>
              </a:rPr>
              <a:t>New solutions</a:t>
            </a:r>
          </a:p>
          <a:p>
            <a:pPr lvl="1" eaLnBrk="1" hangingPunct="1"/>
            <a:r>
              <a:rPr lang="nb-NO" sz="2000" smtClean="0">
                <a:latin typeface="Arial" charset="0"/>
              </a:rPr>
              <a:t>Reduced operational costs</a:t>
            </a:r>
          </a:p>
          <a:p>
            <a:pPr lvl="1" eaLnBrk="1" hangingPunct="1"/>
            <a:r>
              <a:rPr lang="nb-NO" sz="2000" smtClean="0">
                <a:latin typeface="Arial" charset="0"/>
              </a:rPr>
              <a:t>More optimal usage of grid capacity / increased control of the power flow</a:t>
            </a:r>
          </a:p>
          <a:p>
            <a:pPr lvl="1" eaLnBrk="1" hangingPunct="1"/>
            <a:r>
              <a:rPr lang="nb-NO" sz="2000" smtClean="0">
                <a:latin typeface="Arial" charset="0"/>
              </a:rPr>
              <a:t>Improved state estimation</a:t>
            </a:r>
          </a:p>
          <a:p>
            <a:pPr lvl="1" eaLnBrk="1" hangingPunct="1"/>
            <a:r>
              <a:rPr lang="nb-NO" sz="2000" smtClean="0">
                <a:latin typeface="Arial" charset="0"/>
              </a:rPr>
              <a:t>Extended life span in parts of the network</a:t>
            </a:r>
          </a:p>
          <a:p>
            <a:pPr eaLnBrk="1" hangingPunct="1"/>
            <a:endParaRPr lang="nb-NO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1"/>
          <p:cNvSpPr txBox="1">
            <a:spLocks/>
          </p:cNvSpPr>
          <p:nvPr/>
        </p:nvSpPr>
        <p:spPr bwMode="auto">
          <a:xfrm>
            <a:off x="6300788" y="188913"/>
            <a:ext cx="2735262" cy="47831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lang="nb-NO" sz="3200" b="1" kern="0" dirty="0" err="1">
                <a:solidFill>
                  <a:srgbClr val="0E318D"/>
                </a:solidFill>
                <a:latin typeface="Arial" pitchFamily="34" charset="0"/>
                <a:ea typeface="+mj-ea"/>
                <a:cs typeface="Arial" pitchFamily="34" charset="0"/>
              </a:rPr>
              <a:t>Priority</a:t>
            </a:r>
            <a:r>
              <a:rPr lang="nb-NO" sz="3200" b="1" kern="0" dirty="0">
                <a:solidFill>
                  <a:srgbClr val="0E318D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nb-NO" sz="3200" b="1" kern="0" dirty="0" err="1">
                <a:solidFill>
                  <a:srgbClr val="0E318D"/>
                </a:solidFill>
                <a:latin typeface="Arial" pitchFamily="34" charset="0"/>
                <a:ea typeface="+mj-ea"/>
                <a:cs typeface="Arial" pitchFamily="34" charset="0"/>
              </a:rPr>
              <a:t>process</a:t>
            </a:r>
            <a:r>
              <a:rPr lang="nb-NO" sz="3200" b="1" kern="0" dirty="0">
                <a:solidFill>
                  <a:srgbClr val="0E318D"/>
                </a:solidFill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lang="nb-NO" sz="3200" b="1" kern="0" dirty="0">
                <a:solidFill>
                  <a:srgbClr val="0E318D"/>
                </a:solidFill>
                <a:latin typeface="Arial" pitchFamily="34" charset="0"/>
                <a:ea typeface="+mj-ea"/>
                <a:cs typeface="Arial" pitchFamily="34" charset="0"/>
              </a:rPr>
            </a:br>
            <a:r>
              <a:rPr lang="nb-NO" sz="3200" b="1" kern="0" dirty="0">
                <a:solidFill>
                  <a:srgbClr val="0E318D"/>
                </a:solidFill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lang="nb-NO" sz="3200" b="1" kern="0" dirty="0">
                <a:solidFill>
                  <a:srgbClr val="0E318D"/>
                </a:solidFill>
                <a:latin typeface="Arial" pitchFamily="34" charset="0"/>
                <a:ea typeface="+mj-ea"/>
                <a:cs typeface="Arial" pitchFamily="34" charset="0"/>
              </a:rPr>
            </a:br>
            <a:r>
              <a:rPr lang="nb-NO" sz="2000" b="1" kern="0" dirty="0" err="1">
                <a:solidFill>
                  <a:srgbClr val="0E318D"/>
                </a:solidFill>
                <a:latin typeface="Arial" pitchFamily="34" charset="0"/>
                <a:ea typeface="+mj-ea"/>
                <a:cs typeface="Arial" pitchFamily="34" charset="0"/>
              </a:rPr>
              <a:t>Typical</a:t>
            </a:r>
            <a:r>
              <a:rPr lang="nb-NO" sz="2000" b="1" kern="0" dirty="0">
                <a:solidFill>
                  <a:srgbClr val="0E318D"/>
                </a:solidFill>
                <a:latin typeface="Arial" pitchFamily="34" charset="0"/>
                <a:ea typeface="+mj-ea"/>
                <a:cs typeface="Arial" pitchFamily="34" charset="0"/>
              </a:rPr>
              <a:t> parameters in </a:t>
            </a:r>
            <a:r>
              <a:rPr lang="nb-NO" sz="2000" b="1" kern="0" dirty="0" err="1">
                <a:solidFill>
                  <a:srgbClr val="0E318D"/>
                </a:solidFill>
                <a:latin typeface="Arial" pitchFamily="34" charset="0"/>
                <a:ea typeface="+mj-ea"/>
                <a:cs typeface="Arial" pitchFamily="34" charset="0"/>
              </a:rPr>
              <a:t>the</a:t>
            </a:r>
            <a:r>
              <a:rPr lang="nb-NO" sz="2000" b="1" kern="0" dirty="0">
                <a:solidFill>
                  <a:srgbClr val="0E318D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nb-NO" sz="2000" b="1" kern="0" dirty="0" err="1">
                <a:solidFill>
                  <a:srgbClr val="0E318D"/>
                </a:solidFill>
                <a:latin typeface="Arial" pitchFamily="34" charset="0"/>
                <a:ea typeface="+mj-ea"/>
                <a:cs typeface="Arial" pitchFamily="34" charset="0"/>
              </a:rPr>
              <a:t>assessment</a:t>
            </a:r>
            <a:r>
              <a:rPr lang="nb-NO" sz="2000" b="1" kern="0" dirty="0">
                <a:solidFill>
                  <a:srgbClr val="0E318D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nb-NO" sz="2000" b="1" kern="0" dirty="0" err="1">
                <a:solidFill>
                  <a:srgbClr val="0E318D"/>
                </a:solidFill>
                <a:latin typeface="Arial" pitchFamily="34" charset="0"/>
                <a:ea typeface="+mj-ea"/>
                <a:cs typeface="Arial" pitchFamily="34" charset="0"/>
              </a:rPr>
              <a:t>process</a:t>
            </a:r>
            <a:endParaRPr lang="nb-NO" sz="2000" b="1" kern="0" dirty="0">
              <a:solidFill>
                <a:srgbClr val="0E318D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grpSp>
        <p:nvGrpSpPr>
          <p:cNvPr id="8195" name="Group 1"/>
          <p:cNvGrpSpPr>
            <a:grpSpLocks noChangeAspect="1"/>
          </p:cNvGrpSpPr>
          <p:nvPr/>
        </p:nvGrpSpPr>
        <p:grpSpPr bwMode="auto">
          <a:xfrm>
            <a:off x="323850" y="258763"/>
            <a:ext cx="5991225" cy="6554787"/>
            <a:chOff x="1263" y="640"/>
            <a:chExt cx="9347" cy="13842"/>
          </a:xfrm>
        </p:grpSpPr>
        <p:sp>
          <p:nvSpPr>
            <p:cNvPr id="6" name="Rectangle 33"/>
            <p:cNvSpPr>
              <a:spLocks noChangeAspect="1" noChangeArrowheads="1"/>
            </p:cNvSpPr>
            <p:nvPr/>
          </p:nvSpPr>
          <p:spPr bwMode="auto">
            <a:xfrm>
              <a:off x="1263" y="3888"/>
              <a:ext cx="9347" cy="5042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nb-NO"/>
            </a:p>
          </p:txBody>
        </p:sp>
        <p:sp>
          <p:nvSpPr>
            <p:cNvPr id="7" name="Rectangle 32"/>
            <p:cNvSpPr>
              <a:spLocks noChangeAspect="1" noChangeArrowheads="1"/>
            </p:cNvSpPr>
            <p:nvPr/>
          </p:nvSpPr>
          <p:spPr bwMode="auto">
            <a:xfrm>
              <a:off x="1263" y="650"/>
              <a:ext cx="9347" cy="2705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nb-NO"/>
            </a:p>
          </p:txBody>
        </p:sp>
        <p:sp>
          <p:nvSpPr>
            <p:cNvPr id="8" name="AutoShape 31"/>
            <p:cNvSpPr>
              <a:spLocks noChangeAspect="1" noChangeArrowheads="1"/>
            </p:cNvSpPr>
            <p:nvPr/>
          </p:nvSpPr>
          <p:spPr bwMode="auto">
            <a:xfrm>
              <a:off x="2843" y="1150"/>
              <a:ext cx="2776" cy="908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eaLnBrk="0" hangingPunct="0">
                <a:defRPr/>
              </a:pPr>
              <a:r>
                <a:rPr lang="nn-NO" sz="1100" dirty="0">
                  <a:solidFill>
                    <a:srgbClr val="FFFFFF"/>
                  </a:solidFill>
                  <a:ea typeface="ＭＳ Ｐゴシック" pitchFamily="-111" charset="-128"/>
                  <a:cs typeface="Times New Roman" pitchFamily="18" charset="0"/>
                </a:rPr>
                <a:t>Safety </a:t>
              </a:r>
              <a:r>
                <a:rPr lang="nn-NO" sz="1100" dirty="0" err="1">
                  <a:solidFill>
                    <a:srgbClr val="FFFFFF"/>
                  </a:solidFill>
                  <a:ea typeface="ＭＳ Ｐゴシック" pitchFamily="-111" charset="-128"/>
                  <a:cs typeface="Times New Roman" pitchFamily="18" charset="0"/>
                </a:rPr>
                <a:t>of</a:t>
              </a:r>
              <a:r>
                <a:rPr lang="nn-NO" sz="1100" dirty="0">
                  <a:solidFill>
                    <a:srgbClr val="FFFFFF"/>
                  </a:solidFill>
                  <a:ea typeface="ＭＳ Ｐゴシック" pitchFamily="-111" charset="-128"/>
                  <a:cs typeface="Times New Roman" pitchFamily="18" charset="0"/>
                </a:rPr>
                <a:t> </a:t>
              </a:r>
              <a:r>
                <a:rPr lang="nn-NO" sz="1100" dirty="0" err="1">
                  <a:solidFill>
                    <a:srgbClr val="FFFFFF"/>
                  </a:solidFill>
                  <a:ea typeface="ＭＳ Ｐゴシック" pitchFamily="-111" charset="-128"/>
                  <a:cs typeface="Times New Roman" pitchFamily="18" charset="0"/>
                </a:rPr>
                <a:t>supply</a:t>
              </a:r>
              <a:endParaRPr lang="nn-NO" dirty="0">
                <a:solidFill>
                  <a:schemeClr val="tx1"/>
                </a:solidFill>
                <a:ea typeface="ＭＳ Ｐゴシック" pitchFamily="-111" charset="-128"/>
              </a:endParaRPr>
            </a:p>
          </p:txBody>
        </p:sp>
        <p:sp>
          <p:nvSpPr>
            <p:cNvPr id="9" name="AutoShape 30"/>
            <p:cNvSpPr>
              <a:spLocks noChangeAspect="1" noChangeArrowheads="1"/>
            </p:cNvSpPr>
            <p:nvPr/>
          </p:nvSpPr>
          <p:spPr bwMode="auto">
            <a:xfrm>
              <a:off x="6214" y="1140"/>
              <a:ext cx="2776" cy="908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eaLnBrk="0" hangingPunct="0">
                <a:defRPr/>
              </a:pPr>
              <a:r>
                <a:rPr lang="nn-NO" sz="1100" dirty="0" err="1">
                  <a:solidFill>
                    <a:srgbClr val="FFFFFF"/>
                  </a:solidFill>
                  <a:ea typeface="ＭＳ Ｐゴシック" pitchFamily="-111" charset="-128"/>
                  <a:cs typeface="Times New Roman" pitchFamily="18" charset="0"/>
                </a:rPr>
                <a:t>Regulatory</a:t>
              </a:r>
              <a:r>
                <a:rPr lang="nn-NO" sz="1100" dirty="0">
                  <a:solidFill>
                    <a:srgbClr val="FFFFFF"/>
                  </a:solidFill>
                  <a:ea typeface="ＭＳ Ｐゴシック" pitchFamily="-111" charset="-128"/>
                  <a:cs typeface="Times New Roman" pitchFamily="18" charset="0"/>
                </a:rPr>
                <a:t> </a:t>
              </a:r>
              <a:r>
                <a:rPr lang="nn-NO" sz="1100" dirty="0" err="1">
                  <a:solidFill>
                    <a:srgbClr val="FFFFFF"/>
                  </a:solidFill>
                  <a:ea typeface="ＭＳ Ｐゴシック" pitchFamily="-111" charset="-128"/>
                  <a:cs typeface="Times New Roman" pitchFamily="18" charset="0"/>
                </a:rPr>
                <a:t>requirements</a:t>
              </a:r>
              <a:endParaRPr lang="nn-NO" dirty="0">
                <a:solidFill>
                  <a:schemeClr val="tx1"/>
                </a:solidFill>
                <a:ea typeface="ＭＳ Ｐゴシック" pitchFamily="-111" charset="-128"/>
              </a:endParaRPr>
            </a:p>
          </p:txBody>
        </p:sp>
        <p:sp>
          <p:nvSpPr>
            <p:cNvPr id="10" name="AutoShape 29"/>
            <p:cNvSpPr>
              <a:spLocks noChangeAspect="1" noChangeArrowheads="1"/>
            </p:cNvSpPr>
            <p:nvPr/>
          </p:nvSpPr>
          <p:spPr bwMode="auto">
            <a:xfrm>
              <a:off x="6229" y="2249"/>
              <a:ext cx="2779" cy="908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eaLnBrk="0" hangingPunct="0">
                <a:defRPr/>
              </a:pPr>
              <a:r>
                <a:rPr lang="nn-NO" sz="1100" dirty="0">
                  <a:solidFill>
                    <a:srgbClr val="FFFFFF"/>
                  </a:solidFill>
                  <a:ea typeface="ＭＳ Ｐゴシック" pitchFamily="-111" charset="-128"/>
                  <a:cs typeface="Times New Roman" pitchFamily="18" charset="0"/>
                </a:rPr>
                <a:t>Terms </a:t>
              </a:r>
              <a:r>
                <a:rPr lang="nn-NO" sz="1100" dirty="0" err="1">
                  <a:solidFill>
                    <a:srgbClr val="FFFFFF"/>
                  </a:solidFill>
                  <a:ea typeface="ＭＳ Ｐゴシック" pitchFamily="-111" charset="-128"/>
                  <a:cs typeface="Times New Roman" pitchFamily="18" charset="0"/>
                </a:rPr>
                <a:t>of</a:t>
              </a:r>
              <a:r>
                <a:rPr lang="nn-NO" sz="1100" dirty="0">
                  <a:solidFill>
                    <a:srgbClr val="FFFFFF"/>
                  </a:solidFill>
                  <a:ea typeface="ＭＳ Ｐゴシック" pitchFamily="-111" charset="-128"/>
                  <a:cs typeface="Times New Roman" pitchFamily="18" charset="0"/>
                </a:rPr>
                <a:t> </a:t>
              </a:r>
              <a:r>
                <a:rPr lang="nn-NO" sz="1100" dirty="0" err="1">
                  <a:solidFill>
                    <a:srgbClr val="FFFFFF"/>
                  </a:solidFill>
                  <a:ea typeface="ＭＳ Ｐゴシック" pitchFamily="-111" charset="-128"/>
                  <a:cs typeface="Times New Roman" pitchFamily="18" charset="0"/>
                </a:rPr>
                <a:t>concession</a:t>
              </a:r>
              <a:endParaRPr lang="nn-NO" sz="1100" dirty="0">
                <a:solidFill>
                  <a:schemeClr val="tx1"/>
                </a:solidFill>
                <a:ea typeface="ＭＳ Ｐゴシック" pitchFamily="-111" charset="-128"/>
              </a:endParaRPr>
            </a:p>
          </p:txBody>
        </p:sp>
        <p:sp>
          <p:nvSpPr>
            <p:cNvPr id="11" name="AutoShape 28"/>
            <p:cNvSpPr>
              <a:spLocks noChangeAspect="1" noChangeArrowheads="1"/>
            </p:cNvSpPr>
            <p:nvPr/>
          </p:nvSpPr>
          <p:spPr bwMode="auto">
            <a:xfrm>
              <a:off x="1550" y="4435"/>
              <a:ext cx="2779" cy="908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eaLnBrk="0" hangingPunct="0">
                <a:defRPr/>
              </a:pPr>
              <a:r>
                <a:rPr lang="nn-NO" sz="1100" dirty="0" err="1">
                  <a:solidFill>
                    <a:srgbClr val="FFFFFF"/>
                  </a:solidFill>
                  <a:ea typeface="ＭＳ Ｐゴシック" pitchFamily="-111" charset="-128"/>
                  <a:cs typeface="Times New Roman" pitchFamily="18" charset="0"/>
                </a:rPr>
                <a:t>Condition</a:t>
              </a:r>
              <a:r>
                <a:rPr lang="nn-NO" sz="1100" dirty="0">
                  <a:solidFill>
                    <a:srgbClr val="FFFFFF"/>
                  </a:solidFill>
                  <a:ea typeface="ＭＳ Ｐゴシック" pitchFamily="-111" charset="-128"/>
                  <a:cs typeface="Times New Roman" pitchFamily="18" charset="0"/>
                </a:rPr>
                <a:t> </a:t>
              </a:r>
              <a:r>
                <a:rPr lang="nn-NO" sz="1100" dirty="0" err="1">
                  <a:solidFill>
                    <a:srgbClr val="FFFFFF"/>
                  </a:solidFill>
                  <a:ea typeface="ＭＳ Ｐゴシック" pitchFamily="-111" charset="-128"/>
                  <a:cs typeface="Times New Roman" pitchFamily="18" charset="0"/>
                </a:rPr>
                <a:t>monitoring</a:t>
              </a:r>
              <a:r>
                <a:rPr lang="nn-NO" sz="1100" dirty="0">
                  <a:solidFill>
                    <a:srgbClr val="FFFFFF"/>
                  </a:solidFill>
                  <a:ea typeface="ＭＳ Ｐゴシック" pitchFamily="-111" charset="-128"/>
                  <a:cs typeface="Times New Roman" pitchFamily="18" charset="0"/>
                </a:rPr>
                <a:t> and </a:t>
              </a:r>
              <a:r>
                <a:rPr lang="nn-NO" sz="1100" dirty="0" err="1">
                  <a:solidFill>
                    <a:srgbClr val="FFFFFF"/>
                  </a:solidFill>
                  <a:ea typeface="ＭＳ Ｐゴシック" pitchFamily="-111" charset="-128"/>
                  <a:cs typeface="Times New Roman" pitchFamily="18" charset="0"/>
                </a:rPr>
                <a:t>inspections</a:t>
              </a:r>
              <a:endParaRPr lang="nn-NO" sz="1100" dirty="0">
                <a:solidFill>
                  <a:schemeClr val="tx1"/>
                </a:solidFill>
                <a:ea typeface="ＭＳ Ｐゴシック" pitchFamily="-111" charset="-128"/>
              </a:endParaRPr>
            </a:p>
          </p:txBody>
        </p:sp>
        <p:sp>
          <p:nvSpPr>
            <p:cNvPr id="12" name="AutoShape 27"/>
            <p:cNvSpPr>
              <a:spLocks noChangeAspect="1" noChangeArrowheads="1"/>
            </p:cNvSpPr>
            <p:nvPr/>
          </p:nvSpPr>
          <p:spPr bwMode="auto">
            <a:xfrm>
              <a:off x="7522" y="4425"/>
              <a:ext cx="2779" cy="908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eaLnBrk="0" hangingPunct="0">
                <a:defRPr/>
              </a:pPr>
              <a:r>
                <a:rPr lang="nn-NO" sz="1100" dirty="0" err="1">
                  <a:solidFill>
                    <a:srgbClr val="FFFFFF"/>
                  </a:solidFill>
                  <a:ea typeface="ＭＳ Ｐゴシック" pitchFamily="-111" charset="-128"/>
                  <a:cs typeface="Times New Roman" pitchFamily="18" charset="0"/>
                </a:rPr>
                <a:t>Fault</a:t>
              </a:r>
              <a:r>
                <a:rPr lang="nn-NO" sz="1100" dirty="0">
                  <a:solidFill>
                    <a:srgbClr val="FFFFFF"/>
                  </a:solidFill>
                  <a:ea typeface="ＭＳ Ｐゴシック" pitchFamily="-111" charset="-128"/>
                  <a:cs typeface="Times New Roman" pitchFamily="18" charset="0"/>
                </a:rPr>
                <a:t> and </a:t>
              </a:r>
              <a:r>
                <a:rPr lang="nn-NO" sz="1100" dirty="0" err="1">
                  <a:solidFill>
                    <a:srgbClr val="FFFFFF"/>
                  </a:solidFill>
                  <a:ea typeface="ＭＳ Ｐゴシック" pitchFamily="-111" charset="-128"/>
                  <a:cs typeface="Times New Roman" pitchFamily="18" charset="0"/>
                </a:rPr>
                <a:t>interruption</a:t>
              </a:r>
              <a:r>
                <a:rPr lang="nn-NO" sz="1100" dirty="0">
                  <a:solidFill>
                    <a:srgbClr val="FFFFFF"/>
                  </a:solidFill>
                  <a:ea typeface="ＭＳ Ｐゴシック" pitchFamily="-111" charset="-128"/>
                  <a:cs typeface="Times New Roman" pitchFamily="18" charset="0"/>
                </a:rPr>
                <a:t> </a:t>
              </a:r>
              <a:r>
                <a:rPr lang="nn-NO" sz="1100" dirty="0" err="1">
                  <a:solidFill>
                    <a:srgbClr val="FFFFFF"/>
                  </a:solidFill>
                  <a:ea typeface="ＭＳ Ｐゴシック" pitchFamily="-111" charset="-128"/>
                  <a:cs typeface="Times New Roman" pitchFamily="18" charset="0"/>
                </a:rPr>
                <a:t>statistics</a:t>
              </a:r>
              <a:endParaRPr lang="nn-NO" sz="1100" dirty="0">
                <a:solidFill>
                  <a:schemeClr val="tx1"/>
                </a:solidFill>
                <a:ea typeface="ＭＳ Ｐゴシック" pitchFamily="-111" charset="-128"/>
              </a:endParaRPr>
            </a:p>
          </p:txBody>
        </p:sp>
        <p:sp>
          <p:nvSpPr>
            <p:cNvPr id="13" name="AutoShape 26"/>
            <p:cNvSpPr>
              <a:spLocks noChangeAspect="1" noChangeArrowheads="1"/>
            </p:cNvSpPr>
            <p:nvPr/>
          </p:nvSpPr>
          <p:spPr bwMode="auto">
            <a:xfrm>
              <a:off x="4530" y="4435"/>
              <a:ext cx="2779" cy="908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eaLnBrk="0" hangingPunct="0">
                <a:defRPr/>
              </a:pPr>
              <a:r>
                <a:rPr lang="nn-NO" sz="1100" dirty="0">
                  <a:solidFill>
                    <a:srgbClr val="FFFFFF"/>
                  </a:solidFill>
                  <a:ea typeface="ＭＳ Ｐゴシック" pitchFamily="-111" charset="-128"/>
                  <a:cs typeface="Times New Roman" pitchFamily="18" charset="0"/>
                </a:rPr>
                <a:t>Technical </a:t>
              </a:r>
              <a:r>
                <a:rPr lang="nn-NO" sz="1100" dirty="0" err="1">
                  <a:solidFill>
                    <a:srgbClr val="FFFFFF"/>
                  </a:solidFill>
                  <a:ea typeface="ＭＳ Ｐゴシック" pitchFamily="-111" charset="-128"/>
                  <a:cs typeface="Times New Roman" pitchFamily="18" charset="0"/>
                </a:rPr>
                <a:t>state</a:t>
              </a:r>
              <a:r>
                <a:rPr lang="nn-NO" sz="1100" dirty="0">
                  <a:solidFill>
                    <a:srgbClr val="FFFFFF"/>
                  </a:solidFill>
                  <a:ea typeface="ＭＳ Ｐゴシック" pitchFamily="-111" charset="-128"/>
                  <a:cs typeface="Times New Roman" pitchFamily="18" charset="0"/>
                </a:rPr>
                <a:t> / </a:t>
              </a:r>
              <a:r>
                <a:rPr lang="nn-NO" sz="1100" dirty="0" err="1">
                  <a:solidFill>
                    <a:srgbClr val="FFFFFF"/>
                  </a:solidFill>
                  <a:ea typeface="ＭＳ Ｐゴシック" pitchFamily="-111" charset="-128"/>
                  <a:cs typeface="Times New Roman" pitchFamily="18" charset="0"/>
                </a:rPr>
                <a:t>indicators</a:t>
              </a:r>
              <a:endParaRPr lang="nn-NO" sz="1100" dirty="0">
                <a:solidFill>
                  <a:schemeClr val="tx1"/>
                </a:solidFill>
                <a:ea typeface="ＭＳ Ｐゴシック" pitchFamily="-111" charset="-128"/>
              </a:endParaRPr>
            </a:p>
          </p:txBody>
        </p:sp>
        <p:sp>
          <p:nvSpPr>
            <p:cNvPr id="14" name="AutoShape 25"/>
            <p:cNvSpPr>
              <a:spLocks noChangeAspect="1" noChangeArrowheads="1"/>
            </p:cNvSpPr>
            <p:nvPr/>
          </p:nvSpPr>
          <p:spPr bwMode="auto">
            <a:xfrm>
              <a:off x="1543" y="5555"/>
              <a:ext cx="2776" cy="905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eaLnBrk="0" hangingPunct="0">
                <a:defRPr/>
              </a:pPr>
              <a:r>
                <a:rPr lang="nn-NO" sz="1100" dirty="0">
                  <a:solidFill>
                    <a:srgbClr val="FFFFFF"/>
                  </a:solidFill>
                  <a:ea typeface="ＭＳ Ｐゴシック" pitchFamily="-111" charset="-128"/>
                  <a:cs typeface="Times New Roman" pitchFamily="18" charset="0"/>
                </a:rPr>
                <a:t>Technical </a:t>
              </a:r>
              <a:r>
                <a:rPr lang="nn-NO" sz="1100" dirty="0" err="1">
                  <a:solidFill>
                    <a:srgbClr val="FFFFFF"/>
                  </a:solidFill>
                  <a:ea typeface="ＭＳ Ｐゴシック" pitchFamily="-111" charset="-128"/>
                  <a:cs typeface="Times New Roman" pitchFamily="18" charset="0"/>
                </a:rPr>
                <a:t>calculation</a:t>
              </a:r>
              <a:r>
                <a:rPr lang="nn-NO" sz="1100" dirty="0">
                  <a:solidFill>
                    <a:srgbClr val="FFFFFF"/>
                  </a:solidFill>
                  <a:ea typeface="ＭＳ Ｐゴシック" pitchFamily="-111" charset="-128"/>
                  <a:cs typeface="Times New Roman" pitchFamily="18" charset="0"/>
                </a:rPr>
                <a:t> / LCC</a:t>
              </a:r>
              <a:endParaRPr lang="nn-NO" sz="1100" dirty="0">
                <a:solidFill>
                  <a:schemeClr val="tx1"/>
                </a:solidFill>
                <a:ea typeface="ＭＳ Ｐゴシック" pitchFamily="-111" charset="-128"/>
              </a:endParaRPr>
            </a:p>
          </p:txBody>
        </p:sp>
        <p:sp>
          <p:nvSpPr>
            <p:cNvPr id="15" name="AutoShape 24"/>
            <p:cNvSpPr>
              <a:spLocks noChangeAspect="1" noChangeArrowheads="1"/>
            </p:cNvSpPr>
            <p:nvPr/>
          </p:nvSpPr>
          <p:spPr bwMode="auto">
            <a:xfrm>
              <a:off x="7514" y="5545"/>
              <a:ext cx="2779" cy="905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eaLnBrk="0" hangingPunct="0">
                <a:defRPr/>
              </a:pPr>
              <a:r>
                <a:rPr lang="nn-NO" sz="1100" dirty="0" err="1">
                  <a:solidFill>
                    <a:srgbClr val="FFFFFF"/>
                  </a:solidFill>
                  <a:ea typeface="ＭＳ Ｐゴシック" pitchFamily="-111" charset="-128"/>
                  <a:cs typeface="Times New Roman" pitchFamily="18" charset="0"/>
                </a:rPr>
                <a:t>Experience</a:t>
              </a:r>
              <a:r>
                <a:rPr lang="nn-NO" sz="1100" dirty="0">
                  <a:solidFill>
                    <a:srgbClr val="FFFFFF"/>
                  </a:solidFill>
                  <a:ea typeface="ＭＳ Ｐゴシック" pitchFamily="-111" charset="-128"/>
                  <a:cs typeface="Times New Roman" pitchFamily="18" charset="0"/>
                </a:rPr>
                <a:t> and </a:t>
              </a:r>
              <a:r>
                <a:rPr lang="nn-NO" sz="1100" dirty="0" err="1">
                  <a:solidFill>
                    <a:srgbClr val="FFFFFF"/>
                  </a:solidFill>
                  <a:ea typeface="ＭＳ Ｐゴシック" pitchFamily="-111" charset="-128"/>
                  <a:cs typeface="Times New Roman" pitchFamily="18" charset="0"/>
                </a:rPr>
                <a:t>local</a:t>
              </a:r>
              <a:r>
                <a:rPr lang="nn-NO" sz="1100" dirty="0">
                  <a:solidFill>
                    <a:srgbClr val="FFFFFF"/>
                  </a:solidFill>
                  <a:ea typeface="ＭＳ Ｐゴシック" pitchFamily="-111" charset="-128"/>
                  <a:cs typeface="Times New Roman" pitchFamily="18" charset="0"/>
                </a:rPr>
                <a:t> </a:t>
              </a:r>
              <a:r>
                <a:rPr lang="nn-NO" sz="1100" dirty="0" err="1">
                  <a:solidFill>
                    <a:srgbClr val="FFFFFF"/>
                  </a:solidFill>
                  <a:ea typeface="ＭＳ Ｐゴシック" pitchFamily="-111" charset="-128"/>
                  <a:cs typeface="Times New Roman" pitchFamily="18" charset="0"/>
                </a:rPr>
                <a:t>knowledge</a:t>
              </a:r>
              <a:endParaRPr lang="nn-NO" dirty="0">
                <a:solidFill>
                  <a:schemeClr val="tx1"/>
                </a:solidFill>
                <a:ea typeface="ＭＳ Ｐゴシック" pitchFamily="-111" charset="-128"/>
              </a:endParaRPr>
            </a:p>
          </p:txBody>
        </p:sp>
        <p:sp>
          <p:nvSpPr>
            <p:cNvPr id="16" name="AutoShape 23"/>
            <p:cNvSpPr>
              <a:spLocks noChangeAspect="1" noChangeArrowheads="1"/>
            </p:cNvSpPr>
            <p:nvPr/>
          </p:nvSpPr>
          <p:spPr bwMode="auto">
            <a:xfrm>
              <a:off x="4522" y="5555"/>
              <a:ext cx="2779" cy="905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eaLnBrk="0" hangingPunct="0">
                <a:defRPr/>
              </a:pPr>
              <a:r>
                <a:rPr lang="nn-NO" sz="1100" dirty="0" err="1">
                  <a:solidFill>
                    <a:srgbClr val="FFFFFF"/>
                  </a:solidFill>
                  <a:ea typeface="ＭＳ Ｐゴシック" pitchFamily="-111" charset="-128"/>
                  <a:cs typeface="Times New Roman" pitchFamily="18" charset="0"/>
                </a:rPr>
                <a:t>Climatic</a:t>
              </a:r>
              <a:r>
                <a:rPr lang="nn-NO" sz="1100" dirty="0">
                  <a:solidFill>
                    <a:srgbClr val="FFFFFF"/>
                  </a:solidFill>
                  <a:ea typeface="ＭＳ Ｐゴシック" pitchFamily="-111" charset="-128"/>
                  <a:cs typeface="Times New Roman" pitchFamily="18" charset="0"/>
                </a:rPr>
                <a:t> and </a:t>
              </a:r>
              <a:r>
                <a:rPr lang="nn-NO" sz="1100" dirty="0" err="1">
                  <a:solidFill>
                    <a:srgbClr val="FFFFFF"/>
                  </a:solidFill>
                  <a:ea typeface="ＭＳ Ｐゴシック" pitchFamily="-111" charset="-128"/>
                  <a:cs typeface="Times New Roman" pitchFamily="18" charset="0"/>
                </a:rPr>
                <a:t>environmental</a:t>
              </a:r>
              <a:r>
                <a:rPr lang="nn-NO" sz="1100" dirty="0">
                  <a:solidFill>
                    <a:srgbClr val="FFFFFF"/>
                  </a:solidFill>
                  <a:ea typeface="ＭＳ Ｐゴシック" pitchFamily="-111" charset="-128"/>
                  <a:cs typeface="Times New Roman" pitchFamily="18" charset="0"/>
                </a:rPr>
                <a:t> </a:t>
              </a:r>
              <a:r>
                <a:rPr lang="nn-NO" sz="1100" dirty="0" err="1">
                  <a:solidFill>
                    <a:srgbClr val="FFFFFF"/>
                  </a:solidFill>
                  <a:ea typeface="ＭＳ Ｐゴシック" pitchFamily="-111" charset="-128"/>
                  <a:cs typeface="Times New Roman" pitchFamily="18" charset="0"/>
                </a:rPr>
                <a:t>factors</a:t>
              </a:r>
              <a:endParaRPr lang="nn-NO" dirty="0">
                <a:solidFill>
                  <a:schemeClr val="tx1"/>
                </a:solidFill>
                <a:ea typeface="ＭＳ Ｐゴシック" pitchFamily="-111" charset="-128"/>
              </a:endParaRPr>
            </a:p>
          </p:txBody>
        </p:sp>
        <p:sp>
          <p:nvSpPr>
            <p:cNvPr id="17" name="AutoShape 22"/>
            <p:cNvSpPr>
              <a:spLocks noChangeAspect="1" noChangeArrowheads="1"/>
            </p:cNvSpPr>
            <p:nvPr/>
          </p:nvSpPr>
          <p:spPr bwMode="auto">
            <a:xfrm>
              <a:off x="1558" y="6681"/>
              <a:ext cx="2779" cy="905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eaLnBrk="0" hangingPunct="0">
                <a:defRPr/>
              </a:pPr>
              <a:r>
                <a:rPr lang="nn-NO" sz="1100" dirty="0" err="1">
                  <a:solidFill>
                    <a:srgbClr val="FFFFFF"/>
                  </a:solidFill>
                  <a:ea typeface="ＭＳ Ｐゴシック" pitchFamily="-111" charset="-128"/>
                  <a:cs typeface="Times New Roman" pitchFamily="18" charset="0"/>
                </a:rPr>
                <a:t>Maintenance</a:t>
              </a:r>
              <a:r>
                <a:rPr lang="nn-NO" sz="1100" dirty="0">
                  <a:solidFill>
                    <a:srgbClr val="FFFFFF"/>
                  </a:solidFill>
                  <a:ea typeface="ＭＳ Ｐゴシック" pitchFamily="-111" charset="-128"/>
                  <a:cs typeface="Times New Roman" pitchFamily="18" charset="0"/>
                </a:rPr>
                <a:t> </a:t>
              </a:r>
              <a:r>
                <a:rPr lang="nn-NO" sz="1100" dirty="0" err="1">
                  <a:solidFill>
                    <a:srgbClr val="FFFFFF"/>
                  </a:solidFill>
                  <a:ea typeface="ＭＳ Ｐゴシック" pitchFamily="-111" charset="-128"/>
                  <a:cs typeface="Times New Roman" pitchFamily="18" charset="0"/>
                </a:rPr>
                <a:t>friendliness</a:t>
              </a:r>
              <a:endParaRPr lang="nn-NO" dirty="0">
                <a:solidFill>
                  <a:schemeClr val="tx1"/>
                </a:solidFill>
                <a:ea typeface="ＭＳ Ｐゴシック" pitchFamily="-111" charset="-128"/>
              </a:endParaRPr>
            </a:p>
          </p:txBody>
        </p:sp>
        <p:sp>
          <p:nvSpPr>
            <p:cNvPr id="18" name="AutoShape 21"/>
            <p:cNvSpPr>
              <a:spLocks noChangeAspect="1" noChangeArrowheads="1"/>
            </p:cNvSpPr>
            <p:nvPr/>
          </p:nvSpPr>
          <p:spPr bwMode="auto">
            <a:xfrm>
              <a:off x="7529" y="6671"/>
              <a:ext cx="2779" cy="905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eaLnBrk="0" hangingPunct="0">
                <a:defRPr/>
              </a:pPr>
              <a:r>
                <a:rPr lang="nn-NO" sz="1100" dirty="0" err="1">
                  <a:solidFill>
                    <a:srgbClr val="FFFFFF"/>
                  </a:solidFill>
                  <a:ea typeface="ＭＳ Ｐゴシック" pitchFamily="-111" charset="-128"/>
                  <a:cs typeface="Times New Roman" pitchFamily="18" charset="0"/>
                </a:rPr>
                <a:t>Load</a:t>
              </a:r>
              <a:r>
                <a:rPr lang="nn-NO" sz="1100" dirty="0">
                  <a:solidFill>
                    <a:srgbClr val="FFFFFF"/>
                  </a:solidFill>
                  <a:ea typeface="ＭＳ Ｐゴシック" pitchFamily="-111" charset="-128"/>
                  <a:cs typeface="Times New Roman" pitchFamily="18" charset="0"/>
                </a:rPr>
                <a:t> </a:t>
              </a:r>
              <a:r>
                <a:rPr lang="nn-NO" sz="1100" dirty="0" err="1">
                  <a:solidFill>
                    <a:srgbClr val="FFFFFF"/>
                  </a:solidFill>
                  <a:ea typeface="ＭＳ Ｐゴシック" pitchFamily="-111" charset="-128"/>
                  <a:cs typeface="Times New Roman" pitchFamily="18" charset="0"/>
                </a:rPr>
                <a:t>composition</a:t>
              </a:r>
              <a:endParaRPr lang="nn-NO" dirty="0">
                <a:solidFill>
                  <a:schemeClr val="tx1"/>
                </a:solidFill>
                <a:ea typeface="ＭＳ Ｐゴシック" pitchFamily="-111" charset="-128"/>
              </a:endParaRPr>
            </a:p>
          </p:txBody>
        </p:sp>
        <p:sp>
          <p:nvSpPr>
            <p:cNvPr id="19" name="AutoShape 20"/>
            <p:cNvSpPr>
              <a:spLocks noChangeAspect="1" noChangeArrowheads="1"/>
            </p:cNvSpPr>
            <p:nvPr/>
          </p:nvSpPr>
          <p:spPr bwMode="auto">
            <a:xfrm>
              <a:off x="4537" y="6681"/>
              <a:ext cx="2779" cy="905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eaLnBrk="0" hangingPunct="0">
                <a:defRPr/>
              </a:pPr>
              <a:r>
                <a:rPr lang="nn-NO" sz="1100" dirty="0">
                  <a:solidFill>
                    <a:srgbClr val="FFFFFF"/>
                  </a:solidFill>
                  <a:ea typeface="ＭＳ Ｐゴシック" pitchFamily="-111" charset="-128"/>
                  <a:cs typeface="Times New Roman" pitchFamily="18" charset="0"/>
                </a:rPr>
                <a:t>New </a:t>
              </a:r>
              <a:r>
                <a:rPr lang="nn-NO" sz="1100" dirty="0" err="1">
                  <a:solidFill>
                    <a:srgbClr val="FFFFFF"/>
                  </a:solidFill>
                  <a:ea typeface="ＭＳ Ｐゴシック" pitchFamily="-111" charset="-128"/>
                  <a:cs typeface="Times New Roman" pitchFamily="18" charset="0"/>
                </a:rPr>
                <a:t>technology</a:t>
              </a:r>
              <a:endParaRPr lang="nn-NO" dirty="0">
                <a:solidFill>
                  <a:schemeClr val="tx1"/>
                </a:solidFill>
                <a:ea typeface="ＭＳ Ｐゴシック" pitchFamily="-111" charset="-128"/>
              </a:endParaRPr>
            </a:p>
          </p:txBody>
        </p:sp>
        <p:sp>
          <p:nvSpPr>
            <p:cNvPr id="20" name="AutoShape 19"/>
            <p:cNvSpPr>
              <a:spLocks noChangeAspect="1" noChangeArrowheads="1"/>
            </p:cNvSpPr>
            <p:nvPr/>
          </p:nvSpPr>
          <p:spPr bwMode="auto">
            <a:xfrm>
              <a:off x="1548" y="7784"/>
              <a:ext cx="2776" cy="905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eaLnBrk="0" hangingPunct="0">
                <a:defRPr/>
              </a:pPr>
              <a:r>
                <a:rPr lang="nn-NO" sz="1100" dirty="0" err="1">
                  <a:solidFill>
                    <a:srgbClr val="FFFFFF"/>
                  </a:solidFill>
                  <a:ea typeface="ＭＳ Ｐゴシック" pitchFamily="-111" charset="-128"/>
                  <a:cs typeface="Times New Roman" pitchFamily="18" charset="0"/>
                </a:rPr>
                <a:t>Costs</a:t>
              </a:r>
              <a:r>
                <a:rPr lang="nn-NO" sz="1100" dirty="0">
                  <a:solidFill>
                    <a:srgbClr val="FFFFFF"/>
                  </a:solidFill>
                  <a:ea typeface="ＭＳ Ｐゴシック" pitchFamily="-111" charset="-128"/>
                  <a:cs typeface="Times New Roman" pitchFamily="18" charset="0"/>
                </a:rPr>
                <a:t> </a:t>
              </a:r>
              <a:r>
                <a:rPr lang="nn-NO" sz="1100" dirty="0" err="1">
                  <a:solidFill>
                    <a:srgbClr val="FFFFFF"/>
                  </a:solidFill>
                  <a:ea typeface="ＭＳ Ｐゴシック" pitchFamily="-111" charset="-128"/>
                  <a:cs typeface="Times New Roman" pitchFamily="18" charset="0"/>
                </a:rPr>
                <a:t>of</a:t>
              </a:r>
              <a:r>
                <a:rPr lang="nn-NO" sz="1100" dirty="0">
                  <a:solidFill>
                    <a:srgbClr val="FFFFFF"/>
                  </a:solidFill>
                  <a:ea typeface="ＭＳ Ｐゴシック" pitchFamily="-111" charset="-128"/>
                  <a:cs typeface="Times New Roman" pitchFamily="18" charset="0"/>
                </a:rPr>
                <a:t> </a:t>
              </a:r>
              <a:r>
                <a:rPr lang="nn-NO" sz="1100" dirty="0" err="1">
                  <a:solidFill>
                    <a:srgbClr val="FFFFFF"/>
                  </a:solidFill>
                  <a:ea typeface="ＭＳ Ｐゴシック" pitchFamily="-111" charset="-128"/>
                  <a:cs typeface="Times New Roman" pitchFamily="18" charset="0"/>
                </a:rPr>
                <a:t>energy</a:t>
              </a:r>
              <a:r>
                <a:rPr lang="nn-NO" sz="1100" dirty="0">
                  <a:solidFill>
                    <a:srgbClr val="FFFFFF"/>
                  </a:solidFill>
                  <a:ea typeface="ＭＳ Ｐゴシック" pitchFamily="-111" charset="-128"/>
                  <a:cs typeface="Times New Roman" pitchFamily="18" charset="0"/>
                </a:rPr>
                <a:t> </a:t>
              </a:r>
              <a:r>
                <a:rPr lang="nn-NO" sz="1100" dirty="0" err="1">
                  <a:solidFill>
                    <a:srgbClr val="FFFFFF"/>
                  </a:solidFill>
                  <a:ea typeface="ＭＳ Ｐゴシック" pitchFamily="-111" charset="-128"/>
                  <a:cs typeface="Times New Roman" pitchFamily="18" charset="0"/>
                </a:rPr>
                <a:t>not</a:t>
              </a:r>
              <a:r>
                <a:rPr lang="nn-NO" sz="1100" dirty="0">
                  <a:solidFill>
                    <a:srgbClr val="FFFFFF"/>
                  </a:solidFill>
                  <a:ea typeface="ＭＳ Ｐゴシック" pitchFamily="-111" charset="-128"/>
                  <a:cs typeface="Times New Roman" pitchFamily="18" charset="0"/>
                </a:rPr>
                <a:t> </a:t>
              </a:r>
              <a:r>
                <a:rPr lang="nn-NO" sz="1100" dirty="0" err="1">
                  <a:solidFill>
                    <a:srgbClr val="FFFFFF"/>
                  </a:solidFill>
                  <a:ea typeface="ＭＳ Ｐゴシック" pitchFamily="-111" charset="-128"/>
                  <a:cs typeface="Times New Roman" pitchFamily="18" charset="0"/>
                </a:rPr>
                <a:t>supplied</a:t>
              </a:r>
              <a:endParaRPr lang="nn-NO" dirty="0">
                <a:solidFill>
                  <a:schemeClr val="tx1"/>
                </a:solidFill>
                <a:ea typeface="ＭＳ Ｐゴシック" pitchFamily="-111" charset="-128"/>
              </a:endParaRPr>
            </a:p>
          </p:txBody>
        </p:sp>
        <p:sp>
          <p:nvSpPr>
            <p:cNvPr id="21" name="AutoShape 18"/>
            <p:cNvSpPr>
              <a:spLocks noChangeAspect="1" noChangeArrowheads="1"/>
            </p:cNvSpPr>
            <p:nvPr/>
          </p:nvSpPr>
          <p:spPr bwMode="auto">
            <a:xfrm>
              <a:off x="7522" y="7774"/>
              <a:ext cx="2779" cy="905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eaLnBrk="0" hangingPunct="0">
                <a:defRPr/>
              </a:pPr>
              <a:r>
                <a:rPr lang="nn-NO" sz="1100" dirty="0" err="1">
                  <a:solidFill>
                    <a:srgbClr val="FFFFFF"/>
                  </a:solidFill>
                  <a:ea typeface="ＭＳ Ｐゴシック" pitchFamily="-111" charset="-128"/>
                  <a:cs typeface="Times New Roman" pitchFamily="18" charset="0"/>
                </a:rPr>
                <a:t>Aesthetics</a:t>
              </a:r>
              <a:endParaRPr lang="nn-NO" dirty="0">
                <a:solidFill>
                  <a:schemeClr val="tx1"/>
                </a:solidFill>
                <a:ea typeface="ＭＳ Ｐゴシック" pitchFamily="-111" charset="-128"/>
              </a:endParaRPr>
            </a:p>
          </p:txBody>
        </p:sp>
        <p:sp>
          <p:nvSpPr>
            <p:cNvPr id="22" name="AutoShape 17"/>
            <p:cNvSpPr>
              <a:spLocks noChangeAspect="1" noChangeArrowheads="1"/>
            </p:cNvSpPr>
            <p:nvPr/>
          </p:nvSpPr>
          <p:spPr bwMode="auto">
            <a:xfrm>
              <a:off x="4530" y="7784"/>
              <a:ext cx="2779" cy="905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eaLnBrk="0" hangingPunct="0">
                <a:defRPr/>
              </a:pPr>
              <a:r>
                <a:rPr lang="nn-NO" sz="1100" dirty="0">
                  <a:solidFill>
                    <a:srgbClr val="FFFFFF"/>
                  </a:solidFill>
                  <a:ea typeface="ＭＳ Ｐゴシック" pitchFamily="-111" charset="-128"/>
                  <a:cs typeface="Times New Roman" pitchFamily="18" charset="0"/>
                </a:rPr>
                <a:t>Age</a:t>
              </a:r>
              <a:endParaRPr lang="nn-NO" dirty="0">
                <a:solidFill>
                  <a:schemeClr val="tx1"/>
                </a:solidFill>
                <a:ea typeface="ＭＳ Ｐゴシック" pitchFamily="-111" charset="-128"/>
              </a:endParaRPr>
            </a:p>
          </p:txBody>
        </p:sp>
        <p:sp>
          <p:nvSpPr>
            <p:cNvPr id="23" name="AutoShape 16"/>
            <p:cNvSpPr>
              <a:spLocks noChangeAspect="1" noChangeArrowheads="1"/>
            </p:cNvSpPr>
            <p:nvPr/>
          </p:nvSpPr>
          <p:spPr bwMode="auto">
            <a:xfrm>
              <a:off x="2826" y="2249"/>
              <a:ext cx="2779" cy="908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eaLnBrk="0" hangingPunct="0">
                <a:defRPr/>
              </a:pPr>
              <a:r>
                <a:rPr lang="nn-NO" sz="1100" dirty="0" err="1">
                  <a:solidFill>
                    <a:srgbClr val="FFFFFF"/>
                  </a:solidFill>
                  <a:ea typeface="ＭＳ Ｐゴシック" pitchFamily="-111" charset="-128"/>
                  <a:cs typeface="Times New Roman" pitchFamily="18" charset="0"/>
                </a:rPr>
                <a:t>Regulation</a:t>
              </a:r>
              <a:r>
                <a:rPr lang="nn-NO" sz="1100" dirty="0">
                  <a:solidFill>
                    <a:srgbClr val="FFFFFF"/>
                  </a:solidFill>
                  <a:ea typeface="ＭＳ Ｐゴシック" pitchFamily="-111" charset="-128"/>
                  <a:cs typeface="Times New Roman" pitchFamily="18" charset="0"/>
                </a:rPr>
                <a:t> </a:t>
              </a:r>
              <a:r>
                <a:rPr lang="nn-NO" sz="1100" dirty="0" err="1">
                  <a:solidFill>
                    <a:srgbClr val="FFFFFF"/>
                  </a:solidFill>
                  <a:ea typeface="ＭＳ Ｐゴシック" pitchFamily="-111" charset="-128"/>
                  <a:cs typeface="Times New Roman" pitchFamily="18" charset="0"/>
                </a:rPr>
                <a:t>of</a:t>
              </a:r>
              <a:r>
                <a:rPr lang="nn-NO" sz="1100" dirty="0">
                  <a:solidFill>
                    <a:srgbClr val="FFFFFF"/>
                  </a:solidFill>
                  <a:ea typeface="ＭＳ Ｐゴシック" pitchFamily="-111" charset="-128"/>
                  <a:cs typeface="Times New Roman" pitchFamily="18" charset="0"/>
                </a:rPr>
                <a:t> </a:t>
              </a:r>
              <a:r>
                <a:rPr lang="nn-NO" sz="1100" dirty="0" err="1">
                  <a:solidFill>
                    <a:srgbClr val="FFFFFF"/>
                  </a:solidFill>
                  <a:ea typeface="ＭＳ Ｐゴシック" pitchFamily="-111" charset="-128"/>
                  <a:cs typeface="Times New Roman" pitchFamily="18" charset="0"/>
                </a:rPr>
                <a:t>revenue</a:t>
              </a:r>
              <a:endParaRPr lang="nn-NO" dirty="0">
                <a:solidFill>
                  <a:schemeClr val="tx1"/>
                </a:solidFill>
                <a:ea typeface="ＭＳ Ｐゴシック" pitchFamily="-111" charset="-128"/>
              </a:endParaRPr>
            </a:p>
          </p:txBody>
        </p:sp>
        <p:sp>
          <p:nvSpPr>
            <p:cNvPr id="8215" name="Text Box 15"/>
            <p:cNvSpPr txBox="1">
              <a:spLocks noChangeAspect="1" noChangeArrowheads="1"/>
            </p:cNvSpPr>
            <p:nvPr/>
          </p:nvSpPr>
          <p:spPr bwMode="auto">
            <a:xfrm>
              <a:off x="1396" y="640"/>
              <a:ext cx="2254" cy="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457200" eaLnBrk="0" hangingPunct="0"/>
              <a:r>
                <a:rPr lang="nn-NO" sz="1200" b="1">
                  <a:latin typeface="Arial" charset="0"/>
                </a:rPr>
                <a:t>Framework</a:t>
              </a:r>
              <a:endParaRPr lang="nn-NO" sz="2800">
                <a:latin typeface="Arial" charset="0"/>
              </a:endParaRPr>
            </a:p>
          </p:txBody>
        </p:sp>
        <p:sp>
          <p:nvSpPr>
            <p:cNvPr id="8216" name="Text Box 14"/>
            <p:cNvSpPr txBox="1">
              <a:spLocks noChangeAspect="1" noChangeArrowheads="1"/>
            </p:cNvSpPr>
            <p:nvPr/>
          </p:nvSpPr>
          <p:spPr bwMode="auto">
            <a:xfrm>
              <a:off x="1380" y="3889"/>
              <a:ext cx="5301" cy="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457200" eaLnBrk="0" hangingPunct="0"/>
              <a:r>
                <a:rPr lang="nn-NO" sz="1200" b="1">
                  <a:latin typeface="Arial" charset="0"/>
                </a:rPr>
                <a:t>Basis for decision making</a:t>
              </a:r>
              <a:endParaRPr lang="nn-NO" sz="2000">
                <a:latin typeface="Arial" charset="0"/>
              </a:endParaRPr>
            </a:p>
          </p:txBody>
        </p:sp>
        <p:sp>
          <p:nvSpPr>
            <p:cNvPr id="26" name="AutoShape 13"/>
            <p:cNvSpPr>
              <a:spLocks noChangeAspect="1" noChangeArrowheads="1"/>
            </p:cNvSpPr>
            <p:nvPr/>
          </p:nvSpPr>
          <p:spPr bwMode="auto">
            <a:xfrm>
              <a:off x="5671" y="3359"/>
              <a:ext cx="545" cy="510"/>
            </a:xfrm>
            <a:prstGeom prst="downArrow">
              <a:avLst>
                <a:gd name="adj1" fmla="val 50000"/>
                <a:gd name="adj2" fmla="val 25000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nb-NO"/>
            </a:p>
          </p:txBody>
        </p:sp>
        <p:sp>
          <p:nvSpPr>
            <p:cNvPr id="27" name="Rectangle 12"/>
            <p:cNvSpPr>
              <a:spLocks noChangeAspect="1" noChangeArrowheads="1"/>
            </p:cNvSpPr>
            <p:nvPr/>
          </p:nvSpPr>
          <p:spPr bwMode="auto">
            <a:xfrm>
              <a:off x="1263" y="9463"/>
              <a:ext cx="9347" cy="243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nb-NO"/>
            </a:p>
          </p:txBody>
        </p:sp>
        <p:sp>
          <p:nvSpPr>
            <p:cNvPr id="28" name="AutoShape 11"/>
            <p:cNvSpPr>
              <a:spLocks noChangeAspect="1" noChangeArrowheads="1"/>
            </p:cNvSpPr>
            <p:nvPr/>
          </p:nvSpPr>
          <p:spPr bwMode="auto">
            <a:xfrm>
              <a:off x="5671" y="11887"/>
              <a:ext cx="560" cy="510"/>
            </a:xfrm>
            <a:prstGeom prst="downArrow">
              <a:avLst>
                <a:gd name="adj1" fmla="val 50000"/>
                <a:gd name="adj2" fmla="val 25000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nb-NO"/>
            </a:p>
          </p:txBody>
        </p:sp>
        <p:sp>
          <p:nvSpPr>
            <p:cNvPr id="29" name="AutoShape 10"/>
            <p:cNvSpPr>
              <a:spLocks noChangeAspect="1" noChangeArrowheads="1"/>
            </p:cNvSpPr>
            <p:nvPr/>
          </p:nvSpPr>
          <p:spPr bwMode="auto">
            <a:xfrm>
              <a:off x="3165" y="10318"/>
              <a:ext cx="2526" cy="999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eaLnBrk="0" hangingPunct="0">
                <a:defRPr/>
              </a:pPr>
              <a:r>
                <a:rPr lang="nn-NO" sz="1100" dirty="0">
                  <a:solidFill>
                    <a:srgbClr val="FFFFFF"/>
                  </a:solidFill>
                  <a:ea typeface="ＭＳ Ｐゴシック" pitchFamily="-111" charset="-128"/>
                  <a:cs typeface="Times New Roman" pitchFamily="18" charset="0"/>
                </a:rPr>
                <a:t>Technical and </a:t>
              </a:r>
              <a:r>
                <a:rPr lang="nn-NO" sz="1100" dirty="0" err="1">
                  <a:solidFill>
                    <a:srgbClr val="FFFFFF"/>
                  </a:solidFill>
                  <a:ea typeface="ＭＳ Ｐゴシック" pitchFamily="-111" charset="-128"/>
                  <a:cs typeface="Times New Roman" pitchFamily="18" charset="0"/>
                </a:rPr>
                <a:t>economic</a:t>
              </a:r>
              <a:r>
                <a:rPr lang="nn-NO" sz="1100" dirty="0">
                  <a:solidFill>
                    <a:srgbClr val="FFFFFF"/>
                  </a:solidFill>
                  <a:ea typeface="ＭＳ Ｐゴシック" pitchFamily="-111" charset="-128"/>
                  <a:cs typeface="Times New Roman" pitchFamily="18" charset="0"/>
                </a:rPr>
                <a:t> analyses</a:t>
              </a:r>
              <a:endParaRPr lang="nn-NO" dirty="0">
                <a:solidFill>
                  <a:schemeClr val="tx1"/>
                </a:solidFill>
                <a:ea typeface="ＭＳ Ｐゴシック" pitchFamily="-111" charset="-128"/>
              </a:endParaRPr>
            </a:p>
          </p:txBody>
        </p:sp>
        <p:sp>
          <p:nvSpPr>
            <p:cNvPr id="8221" name="Text Box 8"/>
            <p:cNvSpPr txBox="1">
              <a:spLocks noChangeAspect="1" noChangeArrowheads="1"/>
            </p:cNvSpPr>
            <p:nvPr/>
          </p:nvSpPr>
          <p:spPr bwMode="auto">
            <a:xfrm>
              <a:off x="1420" y="9538"/>
              <a:ext cx="5301" cy="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457200" eaLnBrk="0" hangingPunct="0"/>
              <a:r>
                <a:rPr lang="nn-NO" sz="1200" b="1">
                  <a:latin typeface="Arial" charset="0"/>
                </a:rPr>
                <a:t>Analysis methodology</a:t>
              </a:r>
              <a:endParaRPr lang="nn-NO" sz="2000">
                <a:latin typeface="Arial" charset="0"/>
              </a:endParaRPr>
            </a:p>
          </p:txBody>
        </p:sp>
        <p:sp>
          <p:nvSpPr>
            <p:cNvPr id="31" name="AutoShape 7"/>
            <p:cNvSpPr>
              <a:spLocks noChangeAspect="1" noChangeArrowheads="1"/>
            </p:cNvSpPr>
            <p:nvPr/>
          </p:nvSpPr>
          <p:spPr bwMode="auto">
            <a:xfrm>
              <a:off x="5671" y="8930"/>
              <a:ext cx="567" cy="510"/>
            </a:xfrm>
            <a:prstGeom prst="downArrow">
              <a:avLst>
                <a:gd name="adj1" fmla="val 50000"/>
                <a:gd name="adj2" fmla="val 25000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nb-NO"/>
            </a:p>
          </p:txBody>
        </p:sp>
        <p:sp>
          <p:nvSpPr>
            <p:cNvPr id="32" name="Rectangle 6"/>
            <p:cNvSpPr>
              <a:spLocks noChangeAspect="1" noChangeArrowheads="1"/>
            </p:cNvSpPr>
            <p:nvPr/>
          </p:nvSpPr>
          <p:spPr bwMode="auto">
            <a:xfrm>
              <a:off x="1263" y="12393"/>
              <a:ext cx="9347" cy="2089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nb-NO"/>
            </a:p>
          </p:txBody>
        </p:sp>
        <p:sp>
          <p:nvSpPr>
            <p:cNvPr id="33" name="AutoShape 5"/>
            <p:cNvSpPr>
              <a:spLocks noChangeAspect="1" noChangeArrowheads="1"/>
            </p:cNvSpPr>
            <p:nvPr/>
          </p:nvSpPr>
          <p:spPr bwMode="auto">
            <a:xfrm>
              <a:off x="1419" y="12987"/>
              <a:ext cx="2779" cy="1019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eaLnBrk="0" hangingPunct="0">
                <a:defRPr/>
              </a:pPr>
              <a:r>
                <a:rPr lang="nn-NO" sz="1100" dirty="0">
                  <a:solidFill>
                    <a:srgbClr val="FFFFFF"/>
                  </a:solidFill>
                  <a:ea typeface="ＭＳ Ｐゴシック" pitchFamily="-111" charset="-128"/>
                  <a:cs typeface="Times New Roman" pitchFamily="18" charset="0"/>
                </a:rPr>
                <a:t>Preventive </a:t>
              </a:r>
              <a:r>
                <a:rPr lang="nn-NO" sz="1100" dirty="0" err="1">
                  <a:solidFill>
                    <a:srgbClr val="FFFFFF"/>
                  </a:solidFill>
                  <a:ea typeface="ＭＳ Ｐゴシック" pitchFamily="-111" charset="-128"/>
                  <a:cs typeface="Times New Roman" pitchFamily="18" charset="0"/>
                </a:rPr>
                <a:t>maintenance</a:t>
              </a:r>
              <a:endParaRPr lang="nn-NO" dirty="0">
                <a:solidFill>
                  <a:schemeClr val="tx1"/>
                </a:solidFill>
                <a:ea typeface="ＭＳ Ｐゴシック" pitchFamily="-111" charset="-128"/>
              </a:endParaRPr>
            </a:p>
          </p:txBody>
        </p:sp>
        <p:sp>
          <p:nvSpPr>
            <p:cNvPr id="34" name="AutoShape 4"/>
            <p:cNvSpPr>
              <a:spLocks noChangeAspect="1" noChangeArrowheads="1"/>
            </p:cNvSpPr>
            <p:nvPr/>
          </p:nvSpPr>
          <p:spPr bwMode="auto">
            <a:xfrm>
              <a:off x="7668" y="12970"/>
              <a:ext cx="2776" cy="1036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eaLnBrk="0" hangingPunct="0">
                <a:defRPr/>
              </a:pPr>
              <a:r>
                <a:rPr lang="nn-NO" sz="1100" dirty="0" err="1">
                  <a:solidFill>
                    <a:srgbClr val="FFFFFF"/>
                  </a:solidFill>
                  <a:ea typeface="ＭＳ Ｐゴシック" pitchFamily="-111" charset="-128"/>
                  <a:cs typeface="Times New Roman" pitchFamily="18" charset="0"/>
                </a:rPr>
                <a:t>Renewal</a:t>
              </a:r>
              <a:r>
                <a:rPr lang="nn-NO" sz="1100" dirty="0">
                  <a:solidFill>
                    <a:srgbClr val="FFFFFF"/>
                  </a:solidFill>
                  <a:cs typeface="Times New Roman" pitchFamily="18" charset="0"/>
                </a:rPr>
                <a:t> / </a:t>
              </a:r>
              <a:r>
                <a:rPr lang="nn-NO" sz="1100" dirty="0" err="1">
                  <a:solidFill>
                    <a:srgbClr val="FFFFFF"/>
                  </a:solidFill>
                  <a:cs typeface="Times New Roman" pitchFamily="18" charset="0"/>
                </a:rPr>
                <a:t>Reinvestments</a:t>
              </a:r>
              <a:endParaRPr lang="nn-NO" dirty="0">
                <a:solidFill>
                  <a:schemeClr val="tx1"/>
                </a:solidFill>
                <a:ea typeface="ＭＳ Ｐゴシック" pitchFamily="-111" charset="-128"/>
              </a:endParaRPr>
            </a:p>
          </p:txBody>
        </p:sp>
        <p:sp>
          <p:nvSpPr>
            <p:cNvPr id="8226" name="Text Box 3"/>
            <p:cNvSpPr txBox="1">
              <a:spLocks noChangeAspect="1" noChangeArrowheads="1"/>
            </p:cNvSpPr>
            <p:nvPr/>
          </p:nvSpPr>
          <p:spPr bwMode="auto">
            <a:xfrm>
              <a:off x="1420" y="12469"/>
              <a:ext cx="5301" cy="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457200" eaLnBrk="0" hangingPunct="0"/>
              <a:r>
                <a:rPr lang="nn-NO" sz="1200" b="1">
                  <a:latin typeface="Arial" charset="0"/>
                </a:rPr>
                <a:t>Decisions</a:t>
              </a:r>
              <a:endParaRPr lang="nn-NO" sz="2000">
                <a:latin typeface="Arial" charset="0"/>
              </a:endParaRPr>
            </a:p>
          </p:txBody>
        </p:sp>
        <p:sp>
          <p:nvSpPr>
            <p:cNvPr id="36" name="AutoShape 2"/>
            <p:cNvSpPr>
              <a:spLocks noChangeAspect="1" noChangeArrowheads="1"/>
            </p:cNvSpPr>
            <p:nvPr/>
          </p:nvSpPr>
          <p:spPr bwMode="auto">
            <a:xfrm>
              <a:off x="4552" y="12970"/>
              <a:ext cx="2779" cy="1036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eaLnBrk="0" hangingPunct="0">
                <a:defRPr/>
              </a:pPr>
              <a:r>
                <a:rPr lang="nn-NO" sz="1100" dirty="0" err="1">
                  <a:solidFill>
                    <a:srgbClr val="FFFFFF"/>
                  </a:solidFill>
                  <a:ea typeface="ＭＳ Ｐゴシック" pitchFamily="-111" charset="-128"/>
                  <a:cs typeface="Times New Roman" pitchFamily="18" charset="0"/>
                </a:rPr>
                <a:t>Expected</a:t>
              </a:r>
              <a:r>
                <a:rPr lang="nn-NO" sz="1100" dirty="0">
                  <a:solidFill>
                    <a:srgbClr val="FFFFFF"/>
                  </a:solidFill>
                  <a:ea typeface="ＭＳ Ｐゴシック" pitchFamily="-111" charset="-128"/>
                  <a:cs typeface="Times New Roman" pitchFamily="18" charset="0"/>
                </a:rPr>
                <a:t> </a:t>
              </a:r>
              <a:r>
                <a:rPr lang="nn-NO" sz="1100" dirty="0" err="1">
                  <a:solidFill>
                    <a:srgbClr val="FFFFFF"/>
                  </a:solidFill>
                  <a:ea typeface="ＭＳ Ｐゴシック" pitchFamily="-111" charset="-128"/>
                  <a:cs typeface="Times New Roman" pitchFamily="18" charset="0"/>
                </a:rPr>
                <a:t>corrective</a:t>
              </a:r>
              <a:r>
                <a:rPr lang="nn-NO" sz="1100" dirty="0">
                  <a:solidFill>
                    <a:srgbClr val="FFFFFF"/>
                  </a:solidFill>
                  <a:ea typeface="ＭＳ Ｐゴシック" pitchFamily="-111" charset="-128"/>
                  <a:cs typeface="Times New Roman" pitchFamily="18" charset="0"/>
                </a:rPr>
                <a:t> </a:t>
              </a:r>
              <a:r>
                <a:rPr lang="nn-NO" sz="1100" dirty="0" err="1">
                  <a:solidFill>
                    <a:srgbClr val="FFFFFF"/>
                  </a:solidFill>
                  <a:ea typeface="ＭＳ Ｐゴシック" pitchFamily="-111" charset="-128"/>
                  <a:cs typeface="Times New Roman" pitchFamily="18" charset="0"/>
                </a:rPr>
                <a:t>maintenance</a:t>
              </a:r>
              <a:endParaRPr lang="nn-NO" dirty="0">
                <a:solidFill>
                  <a:schemeClr val="tx1"/>
                </a:solidFill>
                <a:ea typeface="ＭＳ Ｐゴシック" pitchFamily="-111" charset="-128"/>
              </a:endParaRPr>
            </a:p>
          </p:txBody>
        </p:sp>
      </p:grpSp>
      <p:sp>
        <p:nvSpPr>
          <p:cNvPr id="37" name="AutoShape 10"/>
          <p:cNvSpPr>
            <a:spLocks noChangeAspect="1" noChangeArrowheads="1"/>
          </p:cNvSpPr>
          <p:nvPr/>
        </p:nvSpPr>
        <p:spPr bwMode="auto">
          <a:xfrm>
            <a:off x="3708400" y="4652963"/>
            <a:ext cx="1793875" cy="78105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 eaLnBrk="0" hangingPunct="0">
              <a:defRPr/>
            </a:pPr>
            <a:r>
              <a:rPr lang="nn-NO" sz="1400" dirty="0">
                <a:solidFill>
                  <a:srgbClr val="FFFFFF"/>
                </a:solidFill>
                <a:latin typeface="Times"/>
                <a:ea typeface="ＭＳ Ｐゴシック" pitchFamily="-111" charset="-128"/>
                <a:cs typeface="Times New Roman" pitchFamily="18" charset="0"/>
              </a:rPr>
              <a:t>	</a:t>
            </a:r>
            <a:r>
              <a:rPr lang="nn-NO" sz="1100" dirty="0" err="1">
                <a:solidFill>
                  <a:srgbClr val="FFFFFF"/>
                </a:solidFill>
                <a:ea typeface="ＭＳ Ｐゴシック" pitchFamily="-111" charset="-128"/>
                <a:cs typeface="Times New Roman" pitchFamily="18" charset="0"/>
              </a:rPr>
              <a:t>Criteria</a:t>
            </a:r>
            <a:r>
              <a:rPr lang="nn-NO" sz="1100" dirty="0">
                <a:solidFill>
                  <a:srgbClr val="FFFFFF"/>
                </a:solidFill>
                <a:ea typeface="ＭＳ Ｐゴシック" pitchFamily="-111" charset="-128"/>
                <a:cs typeface="Times New Roman" pitchFamily="18" charset="0"/>
              </a:rPr>
              <a:t>:</a:t>
            </a:r>
          </a:p>
          <a:p>
            <a:pPr lvl="1" eaLnBrk="0" hangingPunct="0">
              <a:buFontTx/>
              <a:buChar char="-"/>
              <a:defRPr/>
            </a:pPr>
            <a:r>
              <a:rPr lang="nn-NO" sz="1100" dirty="0">
                <a:solidFill>
                  <a:srgbClr val="FFFFFF"/>
                </a:solidFill>
                <a:cs typeface="Times New Roman" pitchFamily="18" charset="0"/>
              </a:rPr>
              <a:t>HSE</a:t>
            </a:r>
          </a:p>
          <a:p>
            <a:pPr lvl="1" eaLnBrk="0" hangingPunct="0">
              <a:buFontTx/>
              <a:buChar char="-"/>
              <a:defRPr/>
            </a:pPr>
            <a:r>
              <a:rPr lang="nn-NO" sz="1100" dirty="0">
                <a:solidFill>
                  <a:srgbClr val="FFFFFF"/>
                </a:solidFill>
                <a:ea typeface="ＭＳ Ｐゴシック" pitchFamily="-111" charset="-128"/>
                <a:cs typeface="Times New Roman" pitchFamily="18" charset="0"/>
              </a:rPr>
              <a:t>Technical</a:t>
            </a:r>
          </a:p>
          <a:p>
            <a:pPr lvl="1" eaLnBrk="0" hangingPunct="0">
              <a:buFontTx/>
              <a:buChar char="-"/>
              <a:defRPr/>
            </a:pPr>
            <a:r>
              <a:rPr lang="nn-NO" sz="1100" dirty="0">
                <a:solidFill>
                  <a:srgbClr val="FFFFFF"/>
                </a:solidFill>
                <a:cs typeface="Times New Roman" pitchFamily="18" charset="0"/>
              </a:rPr>
              <a:t>Risk</a:t>
            </a:r>
            <a:endParaRPr lang="nn-NO" dirty="0">
              <a:solidFill>
                <a:schemeClr val="tx1"/>
              </a:solidFill>
              <a:ea typeface="ＭＳ Ｐゴシック" pitchFamily="-111" charset="-128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Data acquisition</a:t>
            </a:r>
          </a:p>
        </p:txBody>
      </p:sp>
      <p:sp>
        <p:nvSpPr>
          <p:cNvPr id="4" name="Tittel 1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nb-NO" sz="3200" b="1" kern="0" dirty="0">
              <a:solidFill>
                <a:srgbClr val="0E318D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5" name="Plassholder for innhold 3"/>
          <p:cNvSpPr>
            <a:spLocks noGrp="1"/>
          </p:cNvSpPr>
          <p:nvPr>
            <p:ph sz="half" idx="10"/>
          </p:nvPr>
        </p:nvSpPr>
        <p:spPr>
          <a:xfrm>
            <a:off x="457200" y="1998663"/>
            <a:ext cx="4038600" cy="4525962"/>
          </a:xfrm>
          <a:noFill/>
        </p:spPr>
        <p:txBody>
          <a:bodyPr/>
          <a:lstStyle/>
          <a:p>
            <a:pPr>
              <a:defRPr/>
            </a:pPr>
            <a:r>
              <a:rPr lang="nb-NO" sz="2000" b="1" dirty="0">
                <a:latin typeface="Arial" pitchFamily="34" charset="0"/>
                <a:cs typeface="Arial" pitchFamily="34" charset="0"/>
              </a:rPr>
              <a:t>Present: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nb-NO" sz="2000" dirty="0">
                <a:latin typeface="Arial" pitchFamily="34" charset="0"/>
                <a:cs typeface="Arial" pitchFamily="34" charset="0"/>
              </a:rPr>
              <a:t> Manual data </a:t>
            </a:r>
            <a:r>
              <a:rPr lang="nb-NO" sz="2000" dirty="0" err="1">
                <a:latin typeface="Arial" pitchFamily="34" charset="0"/>
                <a:cs typeface="Arial" pitchFamily="34" charset="0"/>
              </a:rPr>
              <a:t>acquisition/state</a:t>
            </a:r>
            <a:r>
              <a:rPr lang="nb-NO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nb-NO" sz="2000" dirty="0" err="1">
                <a:latin typeface="Arial" pitchFamily="34" charset="0"/>
                <a:cs typeface="Arial" pitchFamily="34" charset="0"/>
              </a:rPr>
              <a:t>estimation</a:t>
            </a:r>
            <a:r>
              <a:rPr lang="nb-NO" sz="2000" dirty="0"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nb-NO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nb-NO" sz="2000" dirty="0" err="1">
                <a:latin typeface="Arial" pitchFamily="34" charset="0"/>
                <a:cs typeface="Arial" pitchFamily="34" charset="0"/>
              </a:rPr>
              <a:t>External</a:t>
            </a:r>
            <a:r>
              <a:rPr lang="nb-NO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nb-NO" sz="2000" dirty="0" err="1">
                <a:latin typeface="Arial" pitchFamily="34" charset="0"/>
                <a:cs typeface="Arial" pitchFamily="34" charset="0"/>
              </a:rPr>
              <a:t>resources</a:t>
            </a:r>
            <a:r>
              <a:rPr lang="nb-NO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nb-NO" sz="2000" dirty="0" err="1">
                <a:latin typeface="Arial" pitchFamily="34" charset="0"/>
                <a:cs typeface="Arial" pitchFamily="34" charset="0"/>
              </a:rPr>
              <a:t>are</a:t>
            </a:r>
            <a:r>
              <a:rPr lang="nb-NO" sz="2000" dirty="0">
                <a:latin typeface="Arial" pitchFamily="34" charset="0"/>
                <a:cs typeface="Arial" pitchFamily="34" charset="0"/>
              </a:rPr>
              <a:t> used.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nb-NO" sz="2000" dirty="0">
                <a:latin typeface="Arial" pitchFamily="34" charset="0"/>
                <a:cs typeface="Arial" pitchFamily="34" charset="0"/>
              </a:rPr>
              <a:t> Large </a:t>
            </a:r>
            <a:r>
              <a:rPr lang="nb-NO" sz="2000" dirty="0" err="1">
                <a:latin typeface="Arial" pitchFamily="34" charset="0"/>
                <a:cs typeface="Arial" pitchFamily="34" charset="0"/>
              </a:rPr>
              <a:t>variation</a:t>
            </a:r>
            <a:r>
              <a:rPr lang="nb-NO" sz="2000" dirty="0">
                <a:latin typeface="Arial" pitchFamily="34" charset="0"/>
                <a:cs typeface="Arial" pitchFamily="34" charset="0"/>
              </a:rPr>
              <a:t> in data </a:t>
            </a:r>
            <a:r>
              <a:rPr lang="nb-NO" sz="2000" dirty="0" err="1">
                <a:latin typeface="Arial" pitchFamily="34" charset="0"/>
                <a:cs typeface="Arial" pitchFamily="34" charset="0"/>
              </a:rPr>
              <a:t>quality</a:t>
            </a:r>
            <a:r>
              <a:rPr lang="nb-NO" sz="2000" dirty="0">
                <a:latin typeface="Arial" pitchFamily="34" charset="0"/>
                <a:cs typeface="Arial" pitchFamily="34" charset="0"/>
              </a:rPr>
              <a:t> (</a:t>
            </a:r>
            <a:r>
              <a:rPr lang="nb-NO" sz="2000" dirty="0" err="1">
                <a:latin typeface="Arial" pitchFamily="34" charset="0"/>
                <a:cs typeface="Arial" pitchFamily="34" charset="0"/>
              </a:rPr>
              <a:t>experience</a:t>
            </a:r>
            <a:r>
              <a:rPr lang="nb-NO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nb-NO" sz="2000" dirty="0" err="1">
                <a:latin typeface="Arial" pitchFamily="34" charset="0"/>
                <a:cs typeface="Arial" pitchFamily="34" charset="0"/>
              </a:rPr>
              <a:t>character</a:t>
            </a:r>
            <a:r>
              <a:rPr lang="nb-NO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nb-NO" sz="2000" dirty="0" err="1">
                <a:latin typeface="Arial" pitchFamily="34" charset="0"/>
                <a:cs typeface="Arial" pitchFamily="34" charset="0"/>
              </a:rPr>
              <a:t>references</a:t>
            </a:r>
            <a:r>
              <a:rPr lang="nb-NO" sz="2000" dirty="0">
                <a:latin typeface="Arial" pitchFamily="34" charset="0"/>
                <a:cs typeface="Arial" pitchFamily="34" charset="0"/>
              </a:rPr>
              <a:t> and </a:t>
            </a:r>
            <a:r>
              <a:rPr lang="nb-NO" sz="2000" dirty="0" err="1">
                <a:latin typeface="Arial" pitchFamily="34" charset="0"/>
                <a:cs typeface="Arial" pitchFamily="34" charset="0"/>
              </a:rPr>
              <a:t>accuracy</a:t>
            </a:r>
            <a:r>
              <a:rPr lang="nb-NO" sz="2000" dirty="0">
                <a:latin typeface="Arial" pitchFamily="34" charset="0"/>
                <a:cs typeface="Arial" pitchFamily="34" charset="0"/>
              </a:rPr>
              <a:t>).</a:t>
            </a:r>
          </a:p>
          <a:p>
            <a:pPr>
              <a:defRPr/>
            </a:pPr>
            <a:endParaRPr lang="nb-NO" sz="20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nb-NO" sz="2000" b="1" dirty="0" err="1">
                <a:latin typeface="Arial" pitchFamily="34" charset="0"/>
                <a:cs typeface="Arial" pitchFamily="34" charset="0"/>
              </a:rPr>
              <a:t>Future</a:t>
            </a:r>
            <a:r>
              <a:rPr lang="nb-NO" sz="2000" b="1" dirty="0"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nb-NO" sz="2000" dirty="0">
                <a:latin typeface="Arial" pitchFamily="34" charset="0"/>
                <a:cs typeface="Arial" pitchFamily="34" charset="0"/>
              </a:rPr>
              <a:t> Smart </a:t>
            </a:r>
            <a:r>
              <a:rPr lang="nb-NO" sz="2000" dirty="0" err="1">
                <a:latin typeface="Arial" pitchFamily="34" charset="0"/>
                <a:cs typeface="Arial" pitchFamily="34" charset="0"/>
              </a:rPr>
              <a:t>technology</a:t>
            </a:r>
            <a:r>
              <a:rPr lang="nb-NO" sz="2000" dirty="0">
                <a:latin typeface="Arial" pitchFamily="34" charset="0"/>
                <a:cs typeface="Arial" pitchFamily="34" charset="0"/>
              </a:rPr>
              <a:t> (</a:t>
            </a:r>
            <a:r>
              <a:rPr lang="nb-NO" sz="2000" dirty="0" err="1">
                <a:latin typeface="Arial" pitchFamily="34" charset="0"/>
                <a:cs typeface="Arial" pitchFamily="34" charset="0"/>
              </a:rPr>
              <a:t>automatic</a:t>
            </a:r>
            <a:r>
              <a:rPr lang="nb-NO" sz="2000" dirty="0">
                <a:latin typeface="Arial" pitchFamily="34" charset="0"/>
                <a:cs typeface="Arial" pitchFamily="34" charset="0"/>
              </a:rPr>
              <a:t>  data </a:t>
            </a:r>
            <a:r>
              <a:rPr lang="nb-NO" sz="2000" dirty="0" err="1">
                <a:latin typeface="Arial" pitchFamily="34" charset="0"/>
                <a:cs typeface="Arial" pitchFamily="34" charset="0"/>
              </a:rPr>
              <a:t>acquisition</a:t>
            </a:r>
            <a:r>
              <a:rPr lang="nb-NO" sz="2000" dirty="0"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nb-NO" sz="2000" dirty="0">
                <a:latin typeface="Arial" pitchFamily="34" charset="0"/>
                <a:cs typeface="Arial" pitchFamily="34" charset="0"/>
              </a:rPr>
              <a:t> New </a:t>
            </a:r>
            <a:r>
              <a:rPr lang="nb-NO" sz="2000" dirty="0" err="1">
                <a:latin typeface="Arial" pitchFamily="34" charset="0"/>
                <a:cs typeface="Arial" pitchFamily="34" charset="0"/>
              </a:rPr>
              <a:t>methods</a:t>
            </a:r>
            <a:endParaRPr lang="nb-NO" sz="20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nb-NO" dirty="0"/>
          </a:p>
        </p:txBody>
      </p:sp>
      <p:pic>
        <p:nvPicPr>
          <p:cNvPr id="9221" name="Picture 2" descr="image00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38675" y="2000250"/>
            <a:ext cx="3933825" cy="2951163"/>
          </a:xfrm>
        </p:spPr>
      </p:pic>
      <p:sp>
        <p:nvSpPr>
          <p:cNvPr id="9222" name="TekstSylinder 6"/>
          <p:cNvSpPr txBox="1">
            <a:spLocks noChangeArrowheads="1"/>
          </p:cNvSpPr>
          <p:nvPr/>
        </p:nvSpPr>
        <p:spPr bwMode="auto">
          <a:xfrm>
            <a:off x="4533900" y="4951413"/>
            <a:ext cx="42672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 sz="1200">
                <a:latin typeface="Arial" charset="0"/>
              </a:rPr>
              <a:t>        Photo of a rotten traverse taken from a helicopter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Smartgrid pilot in Steinkjer</a:t>
            </a:r>
          </a:p>
        </p:txBody>
      </p:sp>
      <p:sp>
        <p:nvSpPr>
          <p:cNvPr id="1024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nb-NO" sz="2000" smtClean="0">
                <a:latin typeface="Arial" charset="0"/>
              </a:rPr>
              <a:t>NTE in partnership with The Norwegian Smartgrid Centre.</a:t>
            </a:r>
          </a:p>
          <a:p>
            <a:pPr eaLnBrk="1" hangingPunct="1"/>
            <a:endParaRPr lang="nb-NO" sz="2000" smtClean="0">
              <a:latin typeface="Arial" charset="0"/>
            </a:endParaRPr>
          </a:p>
          <a:p>
            <a:pPr eaLnBrk="1" hangingPunct="1"/>
            <a:r>
              <a:rPr lang="nb-NO" sz="2000" smtClean="0">
                <a:latin typeface="Arial" charset="0"/>
              </a:rPr>
              <a:t>Main scope: 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nb-NO" sz="2000" smtClean="0">
                <a:latin typeface="Arial" charset="0"/>
              </a:rPr>
              <a:t>    To gain knowledge and practical experience by using smartgrid technologies to operate the energy system more effectively regarding:</a:t>
            </a:r>
          </a:p>
          <a:p>
            <a:pPr lvl="2" eaLnBrk="1" hangingPunct="1"/>
            <a:r>
              <a:rPr lang="nb-NO" smtClean="0">
                <a:latin typeface="Arial" charset="0"/>
              </a:rPr>
              <a:t>Economy</a:t>
            </a:r>
          </a:p>
          <a:p>
            <a:pPr lvl="2" eaLnBrk="1" hangingPunct="1"/>
            <a:r>
              <a:rPr lang="nb-NO" smtClean="0">
                <a:latin typeface="Arial" charset="0"/>
              </a:rPr>
              <a:t>System reliability</a:t>
            </a:r>
          </a:p>
          <a:p>
            <a:pPr lvl="2" eaLnBrk="1" hangingPunct="1"/>
            <a:r>
              <a:rPr lang="nb-NO" smtClean="0">
                <a:latin typeface="Arial" charset="0"/>
              </a:rPr>
              <a:t>Quality of delivery</a:t>
            </a:r>
          </a:p>
          <a:p>
            <a:pPr lvl="2" eaLnBrk="1" hangingPunct="1"/>
            <a:r>
              <a:rPr lang="nb-NO" smtClean="0">
                <a:latin typeface="Arial" charset="0"/>
              </a:rPr>
              <a:t>Occupational health and safety</a:t>
            </a:r>
          </a:p>
          <a:p>
            <a:pPr lvl="2" eaLnBrk="1" hangingPunct="1"/>
            <a:r>
              <a:rPr lang="nb-NO" smtClean="0">
                <a:latin typeface="Arial" charset="0"/>
              </a:rPr>
              <a:t>Environment, aesthetics</a:t>
            </a:r>
          </a:p>
          <a:p>
            <a:pPr eaLnBrk="1" hangingPunct="1"/>
            <a:endParaRPr lang="nb-NO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Smartgrid pilot in Steinkjer - Location</a:t>
            </a:r>
          </a:p>
        </p:txBody>
      </p:sp>
      <p:sp>
        <p:nvSpPr>
          <p:cNvPr id="4" name="TekstSylinder 3"/>
          <p:cNvSpPr txBox="1"/>
          <p:nvPr/>
        </p:nvSpPr>
        <p:spPr>
          <a:xfrm>
            <a:off x="1595438" y="6434138"/>
            <a:ext cx="5868987" cy="339725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>
            <a:spAutoFit/>
          </a:bodyPr>
          <a:lstStyle/>
          <a:p>
            <a:pPr>
              <a:defRPr/>
            </a:pPr>
            <a:r>
              <a:rPr lang="nb-NO" sz="1600" dirty="0">
                <a:solidFill>
                  <a:schemeClr val="bg1"/>
                </a:solidFill>
              </a:rPr>
              <a:t>772 </a:t>
            </a:r>
            <a:r>
              <a:rPr lang="nb-NO" sz="1600" dirty="0" err="1">
                <a:solidFill>
                  <a:schemeClr val="bg1"/>
                </a:solidFill>
              </a:rPr>
              <a:t>customer</a:t>
            </a:r>
            <a:r>
              <a:rPr lang="nb-NO" sz="1600" dirty="0">
                <a:solidFill>
                  <a:schemeClr val="bg1"/>
                </a:solidFill>
              </a:rPr>
              <a:t> og 30 </a:t>
            </a:r>
            <a:r>
              <a:rPr lang="nb-NO" sz="1600" dirty="0" err="1">
                <a:solidFill>
                  <a:schemeClr val="bg1"/>
                </a:solidFill>
              </a:rPr>
              <a:t>substations</a:t>
            </a:r>
            <a:endParaRPr lang="nb-NO" sz="1600" dirty="0">
              <a:solidFill>
                <a:schemeClr val="bg1"/>
              </a:solidFill>
            </a:endParaRPr>
          </a:p>
        </p:txBody>
      </p:sp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28738" y="1860550"/>
            <a:ext cx="6556375" cy="449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CIRED2011">
  <a:themeElements>
    <a:clrScheme name="">
      <a:dk1>
        <a:srgbClr val="000000"/>
      </a:dk1>
      <a:lt1>
        <a:srgbClr val="FFFFFF"/>
      </a:lt1>
      <a:dk2>
        <a:srgbClr val="779AF1"/>
      </a:dk2>
      <a:lt2>
        <a:srgbClr val="0E318D"/>
      </a:lt2>
      <a:accent1>
        <a:srgbClr val="154BD1"/>
      </a:accent1>
      <a:accent2>
        <a:srgbClr val="1F59E9"/>
      </a:accent2>
      <a:accent3>
        <a:srgbClr val="FFFFFF"/>
      </a:accent3>
      <a:accent4>
        <a:srgbClr val="000000"/>
      </a:accent4>
      <a:accent5>
        <a:srgbClr val="AAB1E5"/>
      </a:accent5>
      <a:accent6>
        <a:srgbClr val="1B50D3"/>
      </a:accent6>
      <a:hlink>
        <a:srgbClr val="0E318D"/>
      </a:hlink>
      <a:folHlink>
        <a:srgbClr val="FF9900"/>
      </a:folHlink>
    </a:clrScheme>
    <a:fontScheme name="CIRED2011">
      <a:majorFont>
        <a:latin typeface="Arial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CIRED2011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RED2011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RED2011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RED2011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RED2011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RED2011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RED2011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RED2011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RED2011 9">
        <a:dk1>
          <a:srgbClr val="000000"/>
        </a:dk1>
        <a:lt1>
          <a:srgbClr val="FFFFFF"/>
        </a:lt1>
        <a:dk2>
          <a:srgbClr val="999900"/>
        </a:dk2>
        <a:lt2>
          <a:srgbClr val="F96501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RED2011 10">
        <a:dk1>
          <a:srgbClr val="000000"/>
        </a:dk1>
        <a:lt1>
          <a:srgbClr val="FFFFFF"/>
        </a:lt1>
        <a:dk2>
          <a:srgbClr val="F96501"/>
        </a:dk2>
        <a:lt2>
          <a:srgbClr val="F96501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RED2011 11">
        <a:dk1>
          <a:srgbClr val="000000"/>
        </a:dk1>
        <a:lt1>
          <a:srgbClr val="FFFFFF"/>
        </a:lt1>
        <a:dk2>
          <a:srgbClr val="FEB27E"/>
        </a:dk2>
        <a:lt2>
          <a:srgbClr val="F96501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RED2011 12">
        <a:dk1>
          <a:srgbClr val="000000"/>
        </a:dk1>
        <a:lt1>
          <a:srgbClr val="FFFFFF"/>
        </a:lt1>
        <a:dk2>
          <a:srgbClr val="FEB27E"/>
        </a:dk2>
        <a:lt2>
          <a:srgbClr val="F96501"/>
        </a:lt2>
        <a:accent1>
          <a:srgbClr val="99CC00"/>
        </a:accent1>
        <a:accent2>
          <a:srgbClr val="FE8F44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6813D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RED2011 13">
        <a:dk1>
          <a:srgbClr val="000000"/>
        </a:dk1>
        <a:lt1>
          <a:srgbClr val="FFFFFF"/>
        </a:lt1>
        <a:dk2>
          <a:srgbClr val="FEB27E"/>
        </a:dk2>
        <a:lt2>
          <a:srgbClr val="F96501"/>
        </a:lt2>
        <a:accent1>
          <a:srgbClr val="FF6600"/>
        </a:accent1>
        <a:accent2>
          <a:srgbClr val="FE8F44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6813D"/>
        </a:accent6>
        <a:hlink>
          <a:srgbClr val="F96501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RED2011 14">
        <a:dk1>
          <a:srgbClr val="000000"/>
        </a:dk1>
        <a:lt1>
          <a:srgbClr val="FFFFFF"/>
        </a:lt1>
        <a:dk2>
          <a:srgbClr val="0E318D"/>
        </a:dk2>
        <a:lt2>
          <a:srgbClr val="0E318D"/>
        </a:lt2>
        <a:accent1>
          <a:srgbClr val="0E318D"/>
        </a:accent1>
        <a:accent2>
          <a:srgbClr val="0E318D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0C2B7F"/>
        </a:accent6>
        <a:hlink>
          <a:srgbClr val="0E318D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RED2011 15">
        <a:dk1>
          <a:srgbClr val="000000"/>
        </a:dk1>
        <a:lt1>
          <a:srgbClr val="FFFFFF"/>
        </a:lt1>
        <a:dk2>
          <a:srgbClr val="0E318D"/>
        </a:dk2>
        <a:lt2>
          <a:srgbClr val="0E318D"/>
        </a:lt2>
        <a:accent1>
          <a:srgbClr val="154BD1"/>
        </a:accent1>
        <a:accent2>
          <a:srgbClr val="0E318D"/>
        </a:accent2>
        <a:accent3>
          <a:srgbClr val="FFFFFF"/>
        </a:accent3>
        <a:accent4>
          <a:srgbClr val="000000"/>
        </a:accent4>
        <a:accent5>
          <a:srgbClr val="AAB1E5"/>
        </a:accent5>
        <a:accent6>
          <a:srgbClr val="0C2B7F"/>
        </a:accent6>
        <a:hlink>
          <a:srgbClr val="0E318D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RED2011 16">
        <a:dk1>
          <a:srgbClr val="000000"/>
        </a:dk1>
        <a:lt1>
          <a:srgbClr val="FFFFFF"/>
        </a:lt1>
        <a:dk2>
          <a:srgbClr val="0E318D"/>
        </a:dk2>
        <a:lt2>
          <a:srgbClr val="0E318D"/>
        </a:lt2>
        <a:accent1>
          <a:srgbClr val="154BD1"/>
        </a:accent1>
        <a:accent2>
          <a:srgbClr val="1F59E9"/>
        </a:accent2>
        <a:accent3>
          <a:srgbClr val="FFFFFF"/>
        </a:accent3>
        <a:accent4>
          <a:srgbClr val="000000"/>
        </a:accent4>
        <a:accent5>
          <a:srgbClr val="AAB1E5"/>
        </a:accent5>
        <a:accent6>
          <a:srgbClr val="1B50D3"/>
        </a:accent6>
        <a:hlink>
          <a:srgbClr val="0E318D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370</Words>
  <Application>Microsoft Macintosh PowerPoint</Application>
  <PresentationFormat>Bildschirmpräsentation (4:3)</PresentationFormat>
  <Paragraphs>89</Paragraphs>
  <Slides>9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0" baseType="lpstr">
      <vt:lpstr>CIRED2011</vt:lpstr>
      <vt:lpstr>PowerPoint-Präsentation</vt:lpstr>
      <vt:lpstr>Ageing of the power system</vt:lpstr>
      <vt:lpstr>Wide and sparsely populated area</vt:lpstr>
      <vt:lpstr>Efficiency</vt:lpstr>
      <vt:lpstr>New technologies – new solutions</vt:lpstr>
      <vt:lpstr>PowerPoint-Präsentation</vt:lpstr>
      <vt:lpstr>Data acquisition</vt:lpstr>
      <vt:lpstr>Smartgrid pilot in Steinkjer</vt:lpstr>
      <vt:lpstr>Smartgrid pilot in Steinkjer - Location</vt:lpstr>
    </vt:vector>
  </TitlesOfParts>
  <Company>AIM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Terje Pynten</dc:creator>
  <cp:lastModifiedBy>T</cp:lastModifiedBy>
  <cp:revision>16</cp:revision>
  <dcterms:created xsi:type="dcterms:W3CDTF">2010-04-09T10:19:13Z</dcterms:created>
  <dcterms:modified xsi:type="dcterms:W3CDTF">2011-07-14T17:26:14Z</dcterms:modified>
</cp:coreProperties>
</file>