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70" r:id="rId10"/>
    <p:sldId id="269" r:id="rId11"/>
    <p:sldId id="268" r:id="rId12"/>
    <p:sldId id="267" r:id="rId13"/>
    <p:sldId id="266" r:id="rId14"/>
    <p:sldId id="272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BEE78-BD98-4714-B658-82E7816D219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3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B1854-11C1-4C52-B68F-A7A3289F2A91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A02EA-1639-4936-A6D6-E32DAEA08ACD}" type="slidenum">
              <a:rPr lang="fr-F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D47B-D713-44A1-8E95-BFD188BA27F5}" type="slidenum">
              <a:rPr lang="fr-F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3B25A-B2E0-4F8C-89F1-25777C30A77F}" type="slidenum">
              <a:rPr lang="fr-F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CD336-3C57-4D5F-A806-D9CBB5A496EE}" type="slidenum">
              <a:rPr lang="fr-F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1C123-77E8-45B3-934E-06D24A05DD20}" type="slidenum">
              <a:rPr lang="fr-F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2CDE5-7188-40BC-9E53-59D089D9B4C2}" type="slidenum">
              <a:rPr lang="fr-F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0ED9C-8F2C-4567-80D9-9773D33EC445}" type="slidenum">
              <a:rPr lang="fr-F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F6C1D-684D-49EC-BDB6-42C8BFFD39C3}" type="slidenum">
              <a:rPr lang="fr-F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0DF7B-E386-45A6-BF25-C62B2F69E26F}" type="slidenum">
              <a:rPr lang="fr-F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2D320-4BF9-4986-954A-DDBAB19A0035}" type="slidenum">
              <a:rPr lang="fr-F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32A13-E081-41BA-ABFE-6F5EDA559AF4}" type="slidenum">
              <a:rPr lang="fr-F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67BF3-3431-4CDA-8358-35EC4280944E}" type="slidenum">
              <a:rPr lang="fr-F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12750" y="1200150"/>
            <a:ext cx="8229600" cy="5905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it-IT" sz="3200" b="1">
              <a:solidFill>
                <a:srgbClr val="0E318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2008188"/>
            <a:ext cx="8229600" cy="41227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it-IT" sz="28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E4AC-C01E-4459-BDF2-A0699B2DDEA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15DF-1B1E-4682-A28F-8B3EDF710B7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F113-74FF-47E7-9A94-2881727B8B8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85A4-702B-4BCD-897D-6D5B364EDC8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4493-E9F7-4B1D-ACB1-E003074E67C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F192-872F-41BE-B881-80384278E1A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6B76-CE64-4C76-8B67-FE0C98D944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3E5D-CD4C-4676-B2C0-BA468B0A89D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EDD7-A150-4054-8AC8-E8869B77D09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69DE-FF09-42A4-8797-5C8A30E3E14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pPr>
              <a:defRPr/>
            </a:pPr>
            <a:fld id="{0D0504B8-6177-4165-B06E-50C4267AC78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2057" name="Picture 9" descr="CIRED_2011_logo_sans_d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  <a:cs typeface="Arial" charset="0"/>
              </a:rPr>
              <a:t>Frankfurt (Germany), 6-9 June 2011</a:t>
            </a:r>
          </a:p>
        </p:txBody>
      </p:sp>
      <p:sp>
        <p:nvSpPr>
          <p:cNvPr id="206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3.wmf"/><Relationship Id="rId15" Type="http://schemas.openxmlformats.org/officeDocument/2006/relationships/image" Target="../media/image12.wmf"/><Relationship Id="rId16" Type="http://schemas.openxmlformats.org/officeDocument/2006/relationships/image" Target="../media/image13.wmf"/><Relationship Id="rId17" Type="http://schemas.openxmlformats.org/officeDocument/2006/relationships/image" Target="../media/image14.wmf"/><Relationship Id="rId18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jpeg"/><Relationship Id="rId5" Type="http://schemas.openxmlformats.org/officeDocument/2006/relationships/image" Target="../media/image19.jpeg"/><Relationship Id="rId6" Type="http://schemas.openxmlformats.org/officeDocument/2006/relationships/image" Target="../media/image20.wmf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jpeg"/><Relationship Id="rId5" Type="http://schemas.openxmlformats.org/officeDocument/2006/relationships/image" Target="../media/image11.wmf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39750" y="2908300"/>
            <a:ext cx="8208963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pitchFamily="34" charset="0"/>
              </a:rPr>
              <a:t>Broadband wireless connectivity in automation and remote control of the DSO infrastructure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4100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2291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1196975"/>
            <a:ext cx="8358187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the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new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IP network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for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the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current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AMM system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293" name="Picture 3" descr="Data F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205038"/>
            <a:ext cx="61277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3315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1196975"/>
            <a:ext cx="8358187" cy="42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results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about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WiMax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79388" y="2276475"/>
            <a:ext cx="4537075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algn="ctr"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Radio Planning and field tests show us:</a:t>
            </a:r>
            <a:endParaRPr lang="en-GB" sz="2000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0825" y="2708275"/>
            <a:ext cx="43926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 current radio (3.5 GHz) coverage is 2.3 km</a:t>
            </a:r>
            <a:r>
              <a:rPr lang="en-US" b="1" baseline="30000" dirty="0">
                <a:solidFill>
                  <a:schemeClr val="bg2"/>
                </a:solidFill>
                <a:latin typeface="+mj-lt"/>
              </a:rPr>
              <a:t>2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 per single cell in urban environment</a:t>
            </a:r>
          </a:p>
          <a:p>
            <a:pPr algn="r">
              <a:defRPr/>
            </a:pP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r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2"/>
                </a:solidFill>
                <a:latin typeface="+mj-lt"/>
              </a:rPr>
              <a:t> some hundreds (from 200 up to 400)* Secondary Substations per BTS could be connected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95288" y="5678488"/>
            <a:ext cx="5689600" cy="4873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sz="1600">
                <a:solidFill>
                  <a:schemeClr val="bg2"/>
                </a:solidFill>
                <a:latin typeface="Arial" pitchFamily="34" charset="0"/>
              </a:rPr>
              <a:t>* RF design based on outdoor CPE (13dBi) at  3 m of height and results referred to outdoor coverage </a:t>
            </a:r>
            <a:endParaRPr lang="en-GB" sz="16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3320" name="Picture 8" descr="cire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628775"/>
            <a:ext cx="43926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4339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1196975"/>
            <a:ext cx="8358187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performance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testing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of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the network on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WiMax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infrastructure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95288" y="2852738"/>
          <a:ext cx="5616624" cy="275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382"/>
                <a:gridCol w="1715663"/>
                <a:gridCol w="1823579"/>
              </a:tblGrid>
              <a:tr h="32799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PS-SS link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+mj-lt"/>
                        </a:rPr>
                        <a:t>requirement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+mj-lt"/>
                        </a:rPr>
                        <a:t>result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</a:tr>
              <a:tr h="327998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 err="1" smtClean="0">
                          <a:latin typeface="+mj-lt"/>
                        </a:rPr>
                        <a:t>throughput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128 </a:t>
                      </a:r>
                      <a:r>
                        <a:rPr lang="it-IT" sz="1600" b="0" dirty="0" err="1" smtClean="0">
                          <a:latin typeface="+mj-lt"/>
                        </a:rPr>
                        <a:t>kbps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+mj-lt"/>
                        </a:rPr>
                        <a:t>met</a:t>
                      </a:r>
                      <a:endParaRPr lang="it-IT" sz="1600" b="0" dirty="0" smtClean="0">
                        <a:latin typeface="+mj-lt"/>
                      </a:endParaRPr>
                    </a:p>
                  </a:txBody>
                  <a:tcPr/>
                </a:tc>
              </a:tr>
              <a:tr h="566542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 smtClean="0">
                          <a:latin typeface="+mj-lt"/>
                        </a:rPr>
                        <a:t>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300 ms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+mj-lt"/>
                        </a:rPr>
                        <a:t>from</a:t>
                      </a:r>
                      <a:r>
                        <a:rPr lang="it-IT" sz="1600" b="0" baseline="0" dirty="0" smtClean="0">
                          <a:latin typeface="+mj-lt"/>
                        </a:rPr>
                        <a:t> 49 </a:t>
                      </a:r>
                      <a:r>
                        <a:rPr lang="it-IT" sz="1600" b="0" baseline="0" dirty="0" err="1" smtClean="0">
                          <a:latin typeface="+mj-lt"/>
                        </a:rPr>
                        <a:t>to</a:t>
                      </a:r>
                      <a:r>
                        <a:rPr lang="it-IT" sz="1600" b="0" baseline="0" dirty="0" smtClean="0">
                          <a:latin typeface="+mj-lt"/>
                        </a:rPr>
                        <a:t> 115 ms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</a:tr>
              <a:tr h="708679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 err="1" smtClean="0">
                          <a:latin typeface="+mj-lt"/>
                        </a:rPr>
                        <a:t>jitter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Minimum</a:t>
                      </a:r>
                    </a:p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(</a:t>
                      </a:r>
                      <a:r>
                        <a:rPr lang="it-IT" sz="1600" b="0" dirty="0" err="1" smtClean="0">
                          <a:latin typeface="+mj-lt"/>
                        </a:rPr>
                        <a:t>computation</a:t>
                      </a:r>
                      <a:r>
                        <a:rPr lang="it-IT" sz="1600" b="0" dirty="0" smtClean="0">
                          <a:latin typeface="+mj-lt"/>
                        </a:rPr>
                        <a:t>)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+mj-lt"/>
                        </a:rPr>
                        <a:t>from</a:t>
                      </a:r>
                      <a:r>
                        <a:rPr lang="it-IT" sz="1600" b="0" baseline="0" dirty="0" smtClean="0">
                          <a:latin typeface="+mj-lt"/>
                        </a:rPr>
                        <a:t> 8 ms DOWN </a:t>
                      </a:r>
                      <a:r>
                        <a:rPr lang="it-IT" sz="1600" b="0" baseline="0" dirty="0" err="1" smtClean="0">
                          <a:latin typeface="+mj-lt"/>
                        </a:rPr>
                        <a:t>to</a:t>
                      </a:r>
                      <a:r>
                        <a:rPr lang="it-IT" sz="1600" b="0" baseline="0" dirty="0" smtClean="0">
                          <a:latin typeface="+mj-lt"/>
                        </a:rPr>
                        <a:t> 50 ms UP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</a:tr>
              <a:tr h="805086">
                <a:tc>
                  <a:txBody>
                    <a:bodyPr/>
                    <a:lstStyle/>
                    <a:p>
                      <a:pPr algn="l"/>
                      <a:r>
                        <a:rPr lang="it-IT" sz="1600" b="0" dirty="0" smtClean="0">
                          <a:latin typeface="+mj-lt"/>
                        </a:rPr>
                        <a:t>P2P on </a:t>
                      </a:r>
                      <a:r>
                        <a:rPr lang="it-IT" sz="1600" b="0" dirty="0" err="1" smtClean="0">
                          <a:latin typeface="+mj-lt"/>
                        </a:rPr>
                        <a:t>meshed</a:t>
                      </a:r>
                      <a:r>
                        <a:rPr lang="it-IT" sz="1600" b="0" dirty="0" smtClean="0">
                          <a:latin typeface="+mj-lt"/>
                        </a:rPr>
                        <a:t> </a:t>
                      </a:r>
                      <a:r>
                        <a:rPr lang="it-IT" sz="1600" b="0" dirty="0" err="1" smtClean="0">
                          <a:latin typeface="+mj-lt"/>
                        </a:rPr>
                        <a:t>grid</a:t>
                      </a:r>
                      <a:r>
                        <a:rPr lang="it-IT" sz="1600" b="0" baseline="0" dirty="0" smtClean="0">
                          <a:latin typeface="+mj-lt"/>
                        </a:rPr>
                        <a:t> (</a:t>
                      </a:r>
                      <a:r>
                        <a:rPr lang="it-IT" sz="1600" b="0" baseline="0" dirty="0" err="1" smtClean="0">
                          <a:latin typeface="+mj-lt"/>
                        </a:rPr>
                        <a:t>stronger</a:t>
                      </a:r>
                      <a:r>
                        <a:rPr lang="it-IT" sz="1600" b="0" baseline="0" dirty="0" smtClean="0">
                          <a:latin typeface="+mj-lt"/>
                        </a:rPr>
                        <a:t> RTT)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&lt; 120 ms</a:t>
                      </a:r>
                    </a:p>
                    <a:p>
                      <a:pPr algn="ctr"/>
                      <a:r>
                        <a:rPr lang="it-IT" sz="1600" b="0" dirty="0" smtClean="0">
                          <a:latin typeface="+mj-lt"/>
                        </a:rPr>
                        <a:t>(60 ms </a:t>
                      </a:r>
                      <a:r>
                        <a:rPr lang="it-IT" sz="1600" b="0" dirty="0" err="1" smtClean="0">
                          <a:latin typeface="+mj-lt"/>
                        </a:rPr>
                        <a:t>one</a:t>
                      </a:r>
                      <a:r>
                        <a:rPr lang="it-IT" sz="1600" b="0" dirty="0" smtClean="0">
                          <a:latin typeface="+mj-lt"/>
                        </a:rPr>
                        <a:t> way)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err="1" smtClean="0">
                          <a:latin typeface="+mj-lt"/>
                        </a:rPr>
                        <a:t>met</a:t>
                      </a:r>
                      <a:endParaRPr lang="it-IT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67" name="Text Box 9"/>
          <p:cNvSpPr txBox="1">
            <a:spLocks noChangeArrowheads="1"/>
          </p:cNvSpPr>
          <p:nvPr/>
        </p:nvSpPr>
        <p:spPr bwMode="auto">
          <a:xfrm>
            <a:off x="1763713" y="2276475"/>
            <a:ext cx="7056437" cy="1200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algn="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Network Performance Tests have been focused on: </a:t>
            </a:r>
            <a:endParaRPr lang="it-IT" b="1">
              <a:solidFill>
                <a:schemeClr val="bg2"/>
              </a:solidFill>
              <a:latin typeface="Arial" pitchFamily="34" charset="0"/>
            </a:endParaRPr>
          </a:p>
          <a:p>
            <a:pPr lvl="1" algn="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- network availability</a:t>
            </a:r>
            <a:endParaRPr lang="it-IT" b="1">
              <a:solidFill>
                <a:schemeClr val="bg2"/>
              </a:solidFill>
              <a:latin typeface="Arial" pitchFamily="34" charset="0"/>
            </a:endParaRPr>
          </a:p>
          <a:p>
            <a:pPr lvl="1" algn="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- latency</a:t>
            </a:r>
            <a:endParaRPr lang="it-IT" b="1">
              <a:solidFill>
                <a:schemeClr val="bg2"/>
              </a:solidFill>
              <a:latin typeface="Arial" pitchFamily="34" charset="0"/>
            </a:endParaRPr>
          </a:p>
          <a:p>
            <a:pPr lvl="1" algn="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- throughput</a:t>
            </a:r>
            <a:endParaRPr lang="it-IT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4368" name="Rettangolo 12"/>
          <p:cNvSpPr>
            <a:spLocks noChangeArrowheads="1"/>
          </p:cNvSpPr>
          <p:nvPr/>
        </p:nvSpPr>
        <p:spPr bwMode="auto">
          <a:xfrm>
            <a:off x="5795963" y="35004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808038">
              <a:lnSpc>
                <a:spcPct val="80000"/>
              </a:lnSpc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  <a:latin typeface="Arial" pitchFamily="34" charset="0"/>
              </a:rPr>
              <a:t>of the link between Primary and Secondary Substation.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5363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1303338"/>
            <a:ext cx="8358187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conclusions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750" y="1844675"/>
            <a:ext cx="7848600" cy="42481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Ethernet as a reliable technology in </a:t>
            </a:r>
            <a:r>
              <a:rPr lang="en-GB" b="1" dirty="0" err="1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harshed</a:t>
            </a: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environment through on field tests. </a:t>
            </a:r>
          </a:p>
          <a:p>
            <a:pPr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endParaRPr lang="it-IT" b="1" dirty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WIMAX as a great opportunity to have a large and distributed broadband connectivity in the field. Performance and availability meet ENEL AMM and SCADA needs.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it-IT" b="1" dirty="0">
              <a:solidFill>
                <a:schemeClr val="bg2"/>
              </a:solidFill>
              <a:latin typeface="Arial" pitchFamily="34" charset="0"/>
            </a:endParaRPr>
          </a:p>
          <a:p>
            <a:pPr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The IEC 60870-5-101 protocol between Enel SCADA and MV RTUs was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		- transported  (CISCO BSTUN) </a:t>
            </a:r>
            <a:r>
              <a:rPr lang="en-GB" b="1" dirty="0" err="1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trasparently</a:t>
            </a: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on the IP network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		- converted by the routers into T104.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en-GB" b="1" dirty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q"/>
              <a:tabLst>
                <a:tab pos="180975" algn="l"/>
              </a:tabLst>
              <a:defRPr/>
            </a:pPr>
            <a:r>
              <a:rPr lang="en-GB" b="1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The first successfully experimental attempt to find synergies among communication equipments and electric equipments.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it-IT" b="1" dirty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6387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2211388"/>
            <a:ext cx="8358187" cy="2455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…thank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you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for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your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attention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!...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it-IT" sz="2400" b="1" dirty="0">
              <a:solidFill>
                <a:schemeClr val="bg2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	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…and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special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thanks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to</a:t>
            </a:r>
            <a:endParaRPr lang="it-IT" sz="2400" b="1" dirty="0">
              <a:solidFill>
                <a:schemeClr val="bg2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		Mr. Tullio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Zannoni</a:t>
            </a:r>
            <a:endParaRPr lang="it-IT" sz="2400" b="1" dirty="0">
              <a:solidFill>
                <a:schemeClr val="bg2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		Mr. Michele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Festuccia</a:t>
            </a:r>
            <a:endParaRPr lang="it-IT" sz="2400" b="1" dirty="0">
              <a:solidFill>
                <a:schemeClr val="bg2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		and the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whole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ENEL-CISCO Team!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500063" y="2000250"/>
            <a:ext cx="7240587" cy="455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 Enel Distribuzione data trasmission network background (SCADA and AMM)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endParaRPr lang="fr-BE" sz="2400" b="1">
              <a:solidFill>
                <a:schemeClr val="bg2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 Enel-Cisco Smart Grid Pilot Project: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fr-BE" sz="2000" b="1">
                <a:solidFill>
                  <a:schemeClr val="bg2"/>
                </a:solidFill>
                <a:latin typeface="Arial" pitchFamily="34" charset="0"/>
              </a:rPr>
              <a:t>building a new TLC infrastructure in the MV grid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000" b="1">
                <a:solidFill>
                  <a:schemeClr val="bg2"/>
                </a:solidFill>
                <a:latin typeface="Arial" pitchFamily="34" charset="0"/>
              </a:rPr>
              <a:t> transparent trasport/traslation of SCADA protocols over the new IP network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000" b="1">
                <a:solidFill>
                  <a:schemeClr val="bg2"/>
                </a:solidFill>
                <a:latin typeface="Arial" pitchFamily="34" charset="0"/>
              </a:rPr>
              <a:t> integration of a new IP sensor in the grid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endParaRPr lang="fr-BE" sz="2400" b="1">
              <a:solidFill>
                <a:schemeClr val="bg2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q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 Pilot Project Results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-"/>
            </a:pPr>
            <a:endParaRPr lang="fr-BE" sz="2400" b="1">
              <a:solidFill>
                <a:schemeClr val="bg2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endParaRPr lang="fr-FR" sz="2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124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428625" y="1143000"/>
            <a:ext cx="83185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The current Enel data network and SCADA application</a:t>
            </a:r>
            <a:endParaRPr lang="fr-FR" sz="240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29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uppo 537"/>
          <p:cNvGrpSpPr>
            <a:grpSpLocks/>
          </p:cNvGrpSpPr>
          <p:nvPr/>
        </p:nvGrpSpPr>
        <p:grpSpPr bwMode="auto">
          <a:xfrm>
            <a:off x="428625" y="2143125"/>
            <a:ext cx="8347075" cy="4411663"/>
            <a:chOff x="179388" y="1557338"/>
            <a:chExt cx="8667770" cy="4497387"/>
          </a:xfrm>
        </p:grpSpPr>
        <p:pic>
          <p:nvPicPr>
            <p:cNvPr id="1034" name="Picture 1038" descr="j04339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1000" y="2097088"/>
              <a:ext cx="4429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Oval 1040"/>
            <p:cNvSpPr>
              <a:spLocks noChangeArrowheads="1"/>
            </p:cNvSpPr>
            <p:nvPr/>
          </p:nvSpPr>
          <p:spPr bwMode="auto">
            <a:xfrm>
              <a:off x="4757738" y="3324225"/>
              <a:ext cx="384175" cy="37623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SS1</a:t>
              </a:r>
            </a:p>
          </p:txBody>
        </p:sp>
        <p:sp>
          <p:nvSpPr>
            <p:cNvPr id="1036" name="Oval 1041"/>
            <p:cNvSpPr>
              <a:spLocks noChangeArrowheads="1"/>
            </p:cNvSpPr>
            <p:nvPr/>
          </p:nvSpPr>
          <p:spPr bwMode="auto">
            <a:xfrm>
              <a:off x="4603750" y="3438525"/>
              <a:ext cx="153988" cy="1508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Oval 1042"/>
            <p:cNvSpPr>
              <a:spLocks noChangeArrowheads="1"/>
            </p:cNvSpPr>
            <p:nvPr/>
          </p:nvSpPr>
          <p:spPr bwMode="auto">
            <a:xfrm>
              <a:off x="5872163" y="3324225"/>
              <a:ext cx="384175" cy="37623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SS2</a:t>
              </a:r>
            </a:p>
          </p:txBody>
        </p:sp>
        <p:sp>
          <p:nvSpPr>
            <p:cNvPr id="1038" name="Oval 1043"/>
            <p:cNvSpPr>
              <a:spLocks noChangeArrowheads="1"/>
            </p:cNvSpPr>
            <p:nvPr/>
          </p:nvSpPr>
          <p:spPr bwMode="auto">
            <a:xfrm>
              <a:off x="5718175" y="3436938"/>
              <a:ext cx="153988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9" name="Oval 1044"/>
            <p:cNvSpPr>
              <a:spLocks noChangeArrowheads="1"/>
            </p:cNvSpPr>
            <p:nvPr/>
          </p:nvSpPr>
          <p:spPr bwMode="auto">
            <a:xfrm>
              <a:off x="5984875" y="3175000"/>
              <a:ext cx="153988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Oval 1045"/>
            <p:cNvSpPr>
              <a:spLocks noChangeArrowheads="1"/>
            </p:cNvSpPr>
            <p:nvPr/>
          </p:nvSpPr>
          <p:spPr bwMode="auto">
            <a:xfrm>
              <a:off x="6948488" y="3324225"/>
              <a:ext cx="382587" cy="37623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SS3</a:t>
              </a:r>
            </a:p>
          </p:txBody>
        </p:sp>
        <p:sp>
          <p:nvSpPr>
            <p:cNvPr id="1041" name="Oval 1046"/>
            <p:cNvSpPr>
              <a:spLocks noChangeArrowheads="1"/>
            </p:cNvSpPr>
            <p:nvPr/>
          </p:nvSpPr>
          <p:spPr bwMode="auto">
            <a:xfrm>
              <a:off x="6792913" y="3436938"/>
              <a:ext cx="155575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Oval 1047"/>
            <p:cNvSpPr>
              <a:spLocks noChangeArrowheads="1"/>
            </p:cNvSpPr>
            <p:nvPr/>
          </p:nvSpPr>
          <p:spPr bwMode="auto">
            <a:xfrm>
              <a:off x="7943850" y="3324225"/>
              <a:ext cx="385763" cy="376238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SS4</a:t>
              </a:r>
            </a:p>
          </p:txBody>
        </p:sp>
        <p:sp>
          <p:nvSpPr>
            <p:cNvPr id="1043" name="Line 1048"/>
            <p:cNvSpPr>
              <a:spLocks noChangeShapeType="1"/>
            </p:cNvSpPr>
            <p:nvPr/>
          </p:nvSpPr>
          <p:spPr bwMode="auto">
            <a:xfrm>
              <a:off x="3722688" y="3511550"/>
              <a:ext cx="88106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Line 1049"/>
            <p:cNvSpPr>
              <a:spLocks noChangeShapeType="1"/>
            </p:cNvSpPr>
            <p:nvPr/>
          </p:nvSpPr>
          <p:spPr bwMode="auto">
            <a:xfrm>
              <a:off x="6256338" y="3511550"/>
              <a:ext cx="53657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5" name="Line 1050"/>
            <p:cNvSpPr>
              <a:spLocks noChangeShapeType="1"/>
            </p:cNvSpPr>
            <p:nvPr/>
          </p:nvSpPr>
          <p:spPr bwMode="auto">
            <a:xfrm>
              <a:off x="7331075" y="3511550"/>
              <a:ext cx="61277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6" name="Line 1051"/>
            <p:cNvSpPr>
              <a:spLocks noChangeShapeType="1"/>
            </p:cNvSpPr>
            <p:nvPr/>
          </p:nvSpPr>
          <p:spPr bwMode="auto">
            <a:xfrm>
              <a:off x="5138738" y="3511550"/>
              <a:ext cx="57785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7" name="Oval 1052"/>
            <p:cNvSpPr>
              <a:spLocks noChangeArrowheads="1"/>
            </p:cNvSpPr>
            <p:nvPr/>
          </p:nvSpPr>
          <p:spPr bwMode="auto">
            <a:xfrm>
              <a:off x="8328025" y="3457575"/>
              <a:ext cx="155575" cy="15240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8" name="Rectangle 1053"/>
            <p:cNvSpPr>
              <a:spLocks noChangeArrowheads="1"/>
            </p:cNvSpPr>
            <p:nvPr/>
          </p:nvSpPr>
          <p:spPr bwMode="auto">
            <a:xfrm>
              <a:off x="3568700" y="3438525"/>
              <a:ext cx="152400" cy="1492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9" name="Line 1054"/>
            <p:cNvSpPr>
              <a:spLocks noChangeShapeType="1"/>
            </p:cNvSpPr>
            <p:nvPr/>
          </p:nvSpPr>
          <p:spPr bwMode="auto">
            <a:xfrm>
              <a:off x="3425825" y="3087688"/>
              <a:ext cx="46037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0" name="Line 1055"/>
            <p:cNvSpPr>
              <a:spLocks noChangeShapeType="1"/>
            </p:cNvSpPr>
            <p:nvPr/>
          </p:nvSpPr>
          <p:spPr bwMode="auto">
            <a:xfrm>
              <a:off x="3414713" y="3889375"/>
              <a:ext cx="460375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1" name="Line 1056"/>
            <p:cNvSpPr>
              <a:spLocks noChangeShapeType="1"/>
            </p:cNvSpPr>
            <p:nvPr/>
          </p:nvSpPr>
          <p:spPr bwMode="auto">
            <a:xfrm>
              <a:off x="3873500" y="3087688"/>
              <a:ext cx="1588" cy="8016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2" name="Text Box 1057"/>
            <p:cNvSpPr txBox="1">
              <a:spLocks noChangeArrowheads="1"/>
            </p:cNvSpPr>
            <p:nvPr/>
          </p:nvSpPr>
          <p:spPr bwMode="auto">
            <a:xfrm>
              <a:off x="3203575" y="3148013"/>
              <a:ext cx="606425" cy="2571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000">
                  <a:latin typeface="Univers 45 Light"/>
                </a:rPr>
                <a:t>PS A</a:t>
              </a:r>
            </a:p>
          </p:txBody>
        </p:sp>
        <p:grpSp>
          <p:nvGrpSpPr>
            <p:cNvPr id="1053" name="Group 1058"/>
            <p:cNvGrpSpPr>
              <a:grpSpLocks/>
            </p:cNvGrpSpPr>
            <p:nvPr/>
          </p:nvGrpSpPr>
          <p:grpSpPr bwMode="auto">
            <a:xfrm>
              <a:off x="4279900" y="4443413"/>
              <a:ext cx="539750" cy="376237"/>
              <a:chOff x="1657" y="2492"/>
              <a:chExt cx="350" cy="281"/>
            </a:xfrm>
          </p:grpSpPr>
          <p:sp>
            <p:nvSpPr>
              <p:cNvPr id="1284" name="Oval 1059"/>
              <p:cNvSpPr>
                <a:spLocks noChangeArrowheads="1"/>
              </p:cNvSpPr>
              <p:nvPr/>
            </p:nvSpPr>
            <p:spPr bwMode="auto">
              <a:xfrm>
                <a:off x="1757" y="2492"/>
                <a:ext cx="250" cy="281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it-IT" sz="1000">
                    <a:latin typeface="Univers 45 Light"/>
                  </a:rPr>
                  <a:t>SS1</a:t>
                </a:r>
              </a:p>
            </p:txBody>
          </p:sp>
          <p:sp>
            <p:nvSpPr>
              <p:cNvPr id="1285" name="Oval 1060"/>
              <p:cNvSpPr>
                <a:spLocks noChangeArrowheads="1"/>
              </p:cNvSpPr>
              <p:nvPr/>
            </p:nvSpPr>
            <p:spPr bwMode="auto">
              <a:xfrm>
                <a:off x="1657" y="2577"/>
                <a:ext cx="100" cy="113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54" name="Oval 1061"/>
            <p:cNvSpPr>
              <a:spLocks noChangeArrowheads="1"/>
            </p:cNvSpPr>
            <p:nvPr/>
          </p:nvSpPr>
          <p:spPr bwMode="auto">
            <a:xfrm>
              <a:off x="5778500" y="4443413"/>
              <a:ext cx="387350" cy="376237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SS2</a:t>
              </a:r>
            </a:p>
          </p:txBody>
        </p:sp>
        <p:sp>
          <p:nvSpPr>
            <p:cNvPr id="1055" name="Oval 1063"/>
            <p:cNvSpPr>
              <a:spLocks noChangeArrowheads="1"/>
            </p:cNvSpPr>
            <p:nvPr/>
          </p:nvSpPr>
          <p:spPr bwMode="auto">
            <a:xfrm>
              <a:off x="5892800" y="4821238"/>
              <a:ext cx="155575" cy="15081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6" name="Oval 1064"/>
            <p:cNvSpPr>
              <a:spLocks noChangeArrowheads="1"/>
            </p:cNvSpPr>
            <p:nvPr/>
          </p:nvSpPr>
          <p:spPr bwMode="auto">
            <a:xfrm>
              <a:off x="6954838" y="4443413"/>
              <a:ext cx="384175" cy="376237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SS3</a:t>
              </a:r>
            </a:p>
          </p:txBody>
        </p:sp>
        <p:sp>
          <p:nvSpPr>
            <p:cNvPr id="1057" name="Oval 1066"/>
            <p:cNvSpPr>
              <a:spLocks noChangeArrowheads="1"/>
            </p:cNvSpPr>
            <p:nvPr/>
          </p:nvSpPr>
          <p:spPr bwMode="auto">
            <a:xfrm>
              <a:off x="7954963" y="4443413"/>
              <a:ext cx="385762" cy="376237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1000">
                  <a:latin typeface="Univers 45 Light"/>
                </a:rPr>
                <a:t>SS4</a:t>
              </a:r>
            </a:p>
          </p:txBody>
        </p:sp>
        <p:sp>
          <p:nvSpPr>
            <p:cNvPr id="1058" name="Rectangle 1067"/>
            <p:cNvSpPr>
              <a:spLocks noChangeArrowheads="1"/>
            </p:cNvSpPr>
            <p:nvPr/>
          </p:nvSpPr>
          <p:spPr bwMode="auto">
            <a:xfrm>
              <a:off x="3568700" y="4556125"/>
              <a:ext cx="153988" cy="150813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9" name="Line 1068"/>
            <p:cNvSpPr>
              <a:spLocks noChangeShapeType="1"/>
            </p:cNvSpPr>
            <p:nvPr/>
          </p:nvSpPr>
          <p:spPr bwMode="auto">
            <a:xfrm>
              <a:off x="3414713" y="4256088"/>
              <a:ext cx="46355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0" name="Line 1069"/>
            <p:cNvSpPr>
              <a:spLocks noChangeShapeType="1"/>
            </p:cNvSpPr>
            <p:nvPr/>
          </p:nvSpPr>
          <p:spPr bwMode="auto">
            <a:xfrm>
              <a:off x="3414713" y="5006975"/>
              <a:ext cx="46355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1" name="Line 1070"/>
            <p:cNvSpPr>
              <a:spLocks noChangeShapeType="1"/>
            </p:cNvSpPr>
            <p:nvPr/>
          </p:nvSpPr>
          <p:spPr bwMode="auto">
            <a:xfrm>
              <a:off x="3878263" y="4256088"/>
              <a:ext cx="0" cy="75088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2" name="Line 1071"/>
            <p:cNvSpPr>
              <a:spLocks noChangeShapeType="1"/>
            </p:cNvSpPr>
            <p:nvPr/>
          </p:nvSpPr>
          <p:spPr bwMode="auto">
            <a:xfrm>
              <a:off x="3722688" y="4630738"/>
              <a:ext cx="56356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3" name="Line 1072"/>
            <p:cNvSpPr>
              <a:spLocks noChangeShapeType="1"/>
            </p:cNvSpPr>
            <p:nvPr/>
          </p:nvSpPr>
          <p:spPr bwMode="auto">
            <a:xfrm>
              <a:off x="6165850" y="4630738"/>
              <a:ext cx="60801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4" name="Line 1073"/>
            <p:cNvSpPr>
              <a:spLocks noChangeShapeType="1"/>
            </p:cNvSpPr>
            <p:nvPr/>
          </p:nvSpPr>
          <p:spPr bwMode="auto">
            <a:xfrm>
              <a:off x="7339013" y="4630738"/>
              <a:ext cx="61595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" name="Line 1074"/>
            <p:cNvSpPr>
              <a:spLocks noChangeShapeType="1"/>
            </p:cNvSpPr>
            <p:nvPr/>
          </p:nvSpPr>
          <p:spPr bwMode="auto">
            <a:xfrm>
              <a:off x="4856163" y="4630738"/>
              <a:ext cx="76835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6" name="Line 1075"/>
            <p:cNvSpPr>
              <a:spLocks noChangeShapeType="1"/>
            </p:cNvSpPr>
            <p:nvPr/>
          </p:nvSpPr>
          <p:spPr bwMode="auto">
            <a:xfrm>
              <a:off x="5956300" y="4972050"/>
              <a:ext cx="6350" cy="3032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7" name="Text Box 1077"/>
            <p:cNvSpPr txBox="1">
              <a:spLocks noChangeArrowheads="1"/>
            </p:cNvSpPr>
            <p:nvPr/>
          </p:nvSpPr>
          <p:spPr bwMode="auto">
            <a:xfrm>
              <a:off x="3203575" y="4291013"/>
              <a:ext cx="606425" cy="2571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000">
                  <a:latin typeface="Univers 45 Light"/>
                </a:rPr>
                <a:t>PS B</a:t>
              </a:r>
            </a:p>
          </p:txBody>
        </p:sp>
        <p:cxnSp>
          <p:nvCxnSpPr>
            <p:cNvPr id="1068" name="AutoShape 1078"/>
            <p:cNvCxnSpPr>
              <a:cxnSpLocks noChangeShapeType="1"/>
              <a:stCxn id="1047" idx="6"/>
            </p:cNvCxnSpPr>
            <p:nvPr/>
          </p:nvCxnSpPr>
          <p:spPr bwMode="auto">
            <a:xfrm>
              <a:off x="8483600" y="3535363"/>
              <a:ext cx="17463" cy="1117600"/>
            </a:xfrm>
            <a:prstGeom prst="bentConnector3">
              <a:avLst>
                <a:gd name="adj1" fmla="val 1300000"/>
              </a:avLst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069" name="Oval 1079"/>
            <p:cNvSpPr>
              <a:spLocks noChangeArrowheads="1"/>
            </p:cNvSpPr>
            <p:nvPr/>
          </p:nvSpPr>
          <p:spPr bwMode="auto">
            <a:xfrm>
              <a:off x="7054850" y="3175000"/>
              <a:ext cx="153988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70" name="Group 1080"/>
            <p:cNvGrpSpPr>
              <a:grpSpLocks/>
            </p:cNvGrpSpPr>
            <p:nvPr/>
          </p:nvGrpSpPr>
          <p:grpSpPr bwMode="auto">
            <a:xfrm>
              <a:off x="7034213" y="2755890"/>
              <a:ext cx="192087" cy="300037"/>
              <a:chOff x="4994" y="2217"/>
              <a:chExt cx="136" cy="227"/>
            </a:xfrm>
          </p:grpSpPr>
          <p:sp>
            <p:nvSpPr>
              <p:cNvPr id="1282" name="Oval 1081"/>
              <p:cNvSpPr>
                <a:spLocks noChangeArrowheads="1"/>
              </p:cNvSpPr>
              <p:nvPr/>
            </p:nvSpPr>
            <p:spPr bwMode="auto">
              <a:xfrm>
                <a:off x="4994" y="2308"/>
                <a:ext cx="136" cy="136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83" name="Oval 1082"/>
              <p:cNvSpPr>
                <a:spLocks noChangeArrowheads="1"/>
              </p:cNvSpPr>
              <p:nvPr/>
            </p:nvSpPr>
            <p:spPr bwMode="auto">
              <a:xfrm>
                <a:off x="4994" y="2217"/>
                <a:ext cx="136" cy="136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71" name="Line 1083"/>
            <p:cNvSpPr>
              <a:spLocks noChangeShapeType="1"/>
            </p:cNvSpPr>
            <p:nvPr/>
          </p:nvSpPr>
          <p:spPr bwMode="auto">
            <a:xfrm>
              <a:off x="6970713" y="2636838"/>
              <a:ext cx="34448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1072" name="AutoShape 1084"/>
            <p:cNvCxnSpPr>
              <a:cxnSpLocks noChangeShapeType="1"/>
              <a:stCxn id="1069" idx="0"/>
              <a:endCxn id="1282" idx="4"/>
            </p:cNvCxnSpPr>
            <p:nvPr/>
          </p:nvCxnSpPr>
          <p:spPr bwMode="auto">
            <a:xfrm flipH="1" flipV="1">
              <a:off x="7131050" y="3055938"/>
              <a:ext cx="1588" cy="1190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73" name="Line 1085"/>
            <p:cNvSpPr>
              <a:spLocks noChangeShapeType="1"/>
            </p:cNvSpPr>
            <p:nvPr/>
          </p:nvSpPr>
          <p:spPr bwMode="auto">
            <a:xfrm>
              <a:off x="7131050" y="2636838"/>
              <a:ext cx="0" cy="119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pic>
          <p:nvPicPr>
            <p:cNvPr id="1074" name="Picture 1086" descr="j043224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75375" y="5094288"/>
              <a:ext cx="506413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75" name="Group 1087"/>
            <p:cNvGrpSpPr>
              <a:grpSpLocks/>
            </p:cNvGrpSpPr>
            <p:nvPr/>
          </p:nvGrpSpPr>
          <p:grpSpPr bwMode="auto">
            <a:xfrm>
              <a:off x="5815013" y="5275263"/>
              <a:ext cx="288925" cy="269875"/>
              <a:chOff x="4223" y="4213"/>
              <a:chExt cx="227" cy="227"/>
            </a:xfrm>
          </p:grpSpPr>
          <p:sp>
            <p:nvSpPr>
              <p:cNvPr id="1280" name="Oval 1088"/>
              <p:cNvSpPr>
                <a:spLocks noChangeArrowheads="1"/>
              </p:cNvSpPr>
              <p:nvPr/>
            </p:nvSpPr>
            <p:spPr bwMode="auto">
              <a:xfrm>
                <a:off x="4223" y="4213"/>
                <a:ext cx="227" cy="227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281" name="Freeform 1089"/>
              <p:cNvSpPr>
                <a:spLocks/>
              </p:cNvSpPr>
              <p:nvPr/>
            </p:nvSpPr>
            <p:spPr bwMode="auto">
              <a:xfrm>
                <a:off x="4268" y="4303"/>
                <a:ext cx="136" cy="46"/>
              </a:xfrm>
              <a:custGeom>
                <a:avLst/>
                <a:gdLst>
                  <a:gd name="T0" fmla="*/ 0 w 272"/>
                  <a:gd name="T1" fmla="*/ 3 h 91"/>
                  <a:gd name="T2" fmla="*/ 2 w 272"/>
                  <a:gd name="T3" fmla="*/ 0 h 91"/>
                  <a:gd name="T4" fmla="*/ 5 w 272"/>
                  <a:gd name="T5" fmla="*/ 3 h 91"/>
                  <a:gd name="T6" fmla="*/ 9 w 272"/>
                  <a:gd name="T7" fmla="*/ 0 h 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91"/>
                  <a:gd name="T14" fmla="*/ 272 w 272"/>
                  <a:gd name="T15" fmla="*/ 91 h 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91">
                    <a:moveTo>
                      <a:pt x="0" y="91"/>
                    </a:moveTo>
                    <a:cubicBezTo>
                      <a:pt x="30" y="45"/>
                      <a:pt x="60" y="0"/>
                      <a:pt x="90" y="0"/>
                    </a:cubicBezTo>
                    <a:cubicBezTo>
                      <a:pt x="120" y="0"/>
                      <a:pt x="151" y="91"/>
                      <a:pt x="181" y="91"/>
                    </a:cubicBezTo>
                    <a:cubicBezTo>
                      <a:pt x="211" y="91"/>
                      <a:pt x="257" y="15"/>
                      <a:pt x="272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7592" tIns="57592" rIns="103666" bIns="57592"/>
              <a:lstStyle/>
              <a:p>
                <a:endParaRPr lang="it-IT"/>
              </a:p>
            </p:txBody>
          </p:sp>
        </p:grpSp>
        <p:pic>
          <p:nvPicPr>
            <p:cNvPr id="1076" name="Picture 1090" descr="j04339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39063" y="2276475"/>
              <a:ext cx="442912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7" name="Line 1091"/>
            <p:cNvSpPr>
              <a:spLocks noChangeShapeType="1"/>
            </p:cNvSpPr>
            <p:nvPr/>
          </p:nvSpPr>
          <p:spPr bwMode="auto">
            <a:xfrm flipV="1">
              <a:off x="7226300" y="2516188"/>
              <a:ext cx="0" cy="120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78" name="Line 1092"/>
            <p:cNvSpPr>
              <a:spLocks noChangeShapeType="1"/>
            </p:cNvSpPr>
            <p:nvPr/>
          </p:nvSpPr>
          <p:spPr bwMode="auto">
            <a:xfrm>
              <a:off x="7226300" y="2516188"/>
              <a:ext cx="512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pic>
          <p:nvPicPr>
            <p:cNvPr id="1079" name="Picture 1093" descr="j04339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31150" y="2397125"/>
              <a:ext cx="442913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0" name="Picture 1094" descr="j015078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53100" y="2520950"/>
              <a:ext cx="534988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Line 1095"/>
            <p:cNvSpPr>
              <a:spLocks noChangeShapeType="1"/>
            </p:cNvSpPr>
            <p:nvPr/>
          </p:nvSpPr>
          <p:spPr bwMode="auto">
            <a:xfrm flipV="1">
              <a:off x="6073775" y="2936875"/>
              <a:ext cx="0" cy="2381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82" name="Freeform 1096"/>
            <p:cNvSpPr>
              <a:spLocks/>
            </p:cNvSpPr>
            <p:nvPr/>
          </p:nvSpPr>
          <p:spPr bwMode="auto">
            <a:xfrm>
              <a:off x="1036638" y="2392363"/>
              <a:ext cx="1431925" cy="306387"/>
            </a:xfrm>
            <a:custGeom>
              <a:avLst/>
              <a:gdLst>
                <a:gd name="T0" fmla="*/ 0 w 1146"/>
                <a:gd name="T1" fmla="*/ 2147483647 h 322"/>
                <a:gd name="T2" fmla="*/ 2147483647 w 1146"/>
                <a:gd name="T3" fmla="*/ 2147483647 h 322"/>
                <a:gd name="T4" fmla="*/ 2147483647 w 1146"/>
                <a:gd name="T5" fmla="*/ 2147483647 h 322"/>
                <a:gd name="T6" fmla="*/ 2147483647 w 1146"/>
                <a:gd name="T7" fmla="*/ 2147483647 h 322"/>
                <a:gd name="T8" fmla="*/ 2147483647 w 1146"/>
                <a:gd name="T9" fmla="*/ 2147483647 h 322"/>
                <a:gd name="T10" fmla="*/ 2147483647 w 1146"/>
                <a:gd name="T11" fmla="*/ 2147483647 h 322"/>
                <a:gd name="T12" fmla="*/ 2147483647 w 1146"/>
                <a:gd name="T13" fmla="*/ 2147483647 h 322"/>
                <a:gd name="T14" fmla="*/ 2147483647 w 1146"/>
                <a:gd name="T15" fmla="*/ 2147483647 h 322"/>
                <a:gd name="T16" fmla="*/ 2147483647 w 1146"/>
                <a:gd name="T17" fmla="*/ 2147483647 h 322"/>
                <a:gd name="T18" fmla="*/ 2147483647 w 1146"/>
                <a:gd name="T19" fmla="*/ 2147483647 h 322"/>
                <a:gd name="T20" fmla="*/ 2147483647 w 1146"/>
                <a:gd name="T21" fmla="*/ 2147483647 h 322"/>
                <a:gd name="T22" fmla="*/ 2147483647 w 1146"/>
                <a:gd name="T23" fmla="*/ 2147483647 h 322"/>
                <a:gd name="T24" fmla="*/ 2147483647 w 1146"/>
                <a:gd name="T25" fmla="*/ 2147483647 h 322"/>
                <a:gd name="T26" fmla="*/ 2147483647 w 1146"/>
                <a:gd name="T27" fmla="*/ 2147483647 h 322"/>
                <a:gd name="T28" fmla="*/ 2147483647 w 1146"/>
                <a:gd name="T29" fmla="*/ 2147483647 h 322"/>
                <a:gd name="T30" fmla="*/ 2147483647 w 1146"/>
                <a:gd name="T31" fmla="*/ 2147483647 h 322"/>
                <a:gd name="T32" fmla="*/ 2147483647 w 1146"/>
                <a:gd name="T33" fmla="*/ 0 h 322"/>
                <a:gd name="T34" fmla="*/ 2147483647 w 1146"/>
                <a:gd name="T35" fmla="*/ 2147483647 h 322"/>
                <a:gd name="T36" fmla="*/ 2147483647 w 1146"/>
                <a:gd name="T37" fmla="*/ 2147483647 h 322"/>
                <a:gd name="T38" fmla="*/ 2147483647 w 1146"/>
                <a:gd name="T39" fmla="*/ 2147483647 h 322"/>
                <a:gd name="T40" fmla="*/ 2147483647 w 1146"/>
                <a:gd name="T41" fmla="*/ 2147483647 h 322"/>
                <a:gd name="T42" fmla="*/ 2147483647 w 1146"/>
                <a:gd name="T43" fmla="*/ 2147483647 h 322"/>
                <a:gd name="T44" fmla="*/ 2147483647 w 1146"/>
                <a:gd name="T45" fmla="*/ 2147483647 h 322"/>
                <a:gd name="T46" fmla="*/ 2147483647 w 1146"/>
                <a:gd name="T47" fmla="*/ 2147483647 h 322"/>
                <a:gd name="T48" fmla="*/ 2147483647 w 1146"/>
                <a:gd name="T49" fmla="*/ 2147483647 h 322"/>
                <a:gd name="T50" fmla="*/ 2147483647 w 1146"/>
                <a:gd name="T51" fmla="*/ 2147483647 h 322"/>
                <a:gd name="T52" fmla="*/ 2147483647 w 1146"/>
                <a:gd name="T53" fmla="*/ 2147483647 h 322"/>
                <a:gd name="T54" fmla="*/ 2147483647 w 1146"/>
                <a:gd name="T55" fmla="*/ 2147483647 h 322"/>
                <a:gd name="T56" fmla="*/ 2147483647 w 1146"/>
                <a:gd name="T57" fmla="*/ 2147483647 h 322"/>
                <a:gd name="T58" fmla="*/ 2147483647 w 1146"/>
                <a:gd name="T59" fmla="*/ 2147483647 h 322"/>
                <a:gd name="T60" fmla="*/ 2147483647 w 1146"/>
                <a:gd name="T61" fmla="*/ 2147483647 h 322"/>
                <a:gd name="T62" fmla="*/ 2147483647 w 1146"/>
                <a:gd name="T63" fmla="*/ 2147483647 h 322"/>
                <a:gd name="T64" fmla="*/ 2147483647 w 1146"/>
                <a:gd name="T65" fmla="*/ 2147483647 h 322"/>
                <a:gd name="T66" fmla="*/ 2147483647 w 1146"/>
                <a:gd name="T67" fmla="*/ 2147483647 h 322"/>
                <a:gd name="T68" fmla="*/ 0 w 1146"/>
                <a:gd name="T69" fmla="*/ 2147483647 h 3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6"/>
                <a:gd name="T106" fmla="*/ 0 h 322"/>
                <a:gd name="T107" fmla="*/ 1146 w 1146"/>
                <a:gd name="T108" fmla="*/ 322 h 3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6" h="322">
                  <a:moveTo>
                    <a:pt x="0" y="220"/>
                  </a:moveTo>
                  <a:lnTo>
                    <a:pt x="17" y="196"/>
                  </a:lnTo>
                  <a:lnTo>
                    <a:pt x="38" y="172"/>
                  </a:lnTo>
                  <a:lnTo>
                    <a:pt x="62" y="151"/>
                  </a:lnTo>
                  <a:lnTo>
                    <a:pt x="88" y="130"/>
                  </a:lnTo>
                  <a:lnTo>
                    <a:pt x="119" y="111"/>
                  </a:lnTo>
                  <a:lnTo>
                    <a:pt x="151" y="93"/>
                  </a:lnTo>
                  <a:lnTo>
                    <a:pt x="185" y="76"/>
                  </a:lnTo>
                  <a:lnTo>
                    <a:pt x="222" y="61"/>
                  </a:lnTo>
                  <a:lnTo>
                    <a:pt x="262" y="48"/>
                  </a:lnTo>
                  <a:lnTo>
                    <a:pt x="302" y="35"/>
                  </a:lnTo>
                  <a:lnTo>
                    <a:pt x="346" y="25"/>
                  </a:lnTo>
                  <a:lnTo>
                    <a:pt x="390" y="17"/>
                  </a:lnTo>
                  <a:lnTo>
                    <a:pt x="435" y="9"/>
                  </a:lnTo>
                  <a:lnTo>
                    <a:pt x="483" y="5"/>
                  </a:lnTo>
                  <a:lnTo>
                    <a:pt x="531" y="1"/>
                  </a:lnTo>
                  <a:lnTo>
                    <a:pt x="579" y="0"/>
                  </a:lnTo>
                  <a:lnTo>
                    <a:pt x="626" y="1"/>
                  </a:lnTo>
                  <a:lnTo>
                    <a:pt x="671" y="4"/>
                  </a:lnTo>
                  <a:lnTo>
                    <a:pt x="717" y="9"/>
                  </a:lnTo>
                  <a:lnTo>
                    <a:pt x="760" y="14"/>
                  </a:lnTo>
                  <a:lnTo>
                    <a:pt x="803" y="23"/>
                  </a:lnTo>
                  <a:lnTo>
                    <a:pt x="844" y="32"/>
                  </a:lnTo>
                  <a:lnTo>
                    <a:pt x="883" y="43"/>
                  </a:lnTo>
                  <a:lnTo>
                    <a:pt x="922" y="55"/>
                  </a:lnTo>
                  <a:lnTo>
                    <a:pt x="958" y="69"/>
                  </a:lnTo>
                  <a:lnTo>
                    <a:pt x="991" y="84"/>
                  </a:lnTo>
                  <a:lnTo>
                    <a:pt x="1024" y="101"/>
                  </a:lnTo>
                  <a:lnTo>
                    <a:pt x="1053" y="120"/>
                  </a:lnTo>
                  <a:lnTo>
                    <a:pt x="1081" y="138"/>
                  </a:lnTo>
                  <a:lnTo>
                    <a:pt x="1105" y="158"/>
                  </a:lnTo>
                  <a:lnTo>
                    <a:pt x="1128" y="180"/>
                  </a:lnTo>
                  <a:lnTo>
                    <a:pt x="1146" y="202"/>
                  </a:lnTo>
                  <a:lnTo>
                    <a:pt x="579" y="32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083" name="Picture 109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0875" y="3595688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09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0875" y="4675188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" name="Rectangle 1099"/>
            <p:cNvSpPr>
              <a:spLocks noChangeArrowheads="1"/>
            </p:cNvSpPr>
            <p:nvPr/>
          </p:nvSpPr>
          <p:spPr bwMode="auto">
            <a:xfrm>
              <a:off x="2935666" y="5035166"/>
              <a:ext cx="698961" cy="36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it-IT" sz="1200" b="1" dirty="0">
                  <a:cs typeface="Arial" charset="0"/>
                </a:rPr>
                <a:t>TPT2K (RTU)</a:t>
              </a:r>
              <a:endParaRPr lang="it-IT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1086" name="Line 1100"/>
            <p:cNvSpPr>
              <a:spLocks noChangeShapeType="1"/>
            </p:cNvSpPr>
            <p:nvPr/>
          </p:nvSpPr>
          <p:spPr bwMode="auto">
            <a:xfrm>
              <a:off x="428625" y="2606675"/>
              <a:ext cx="16002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5" name="Rectangle 1101"/>
            <p:cNvSpPr>
              <a:spLocks noChangeArrowheads="1"/>
            </p:cNvSpPr>
            <p:nvPr/>
          </p:nvSpPr>
          <p:spPr bwMode="auto">
            <a:xfrm>
              <a:off x="179388" y="1615598"/>
              <a:ext cx="2050724" cy="24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it-IT" sz="1600" b="1" dirty="0" err="1">
                  <a:solidFill>
                    <a:srgbClr val="33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Control</a:t>
              </a:r>
              <a:r>
                <a:rPr lang="it-IT" sz="1600" b="1" dirty="0">
                  <a:solidFill>
                    <a:srgbClr val="33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Center</a:t>
              </a:r>
            </a:p>
          </p:txBody>
        </p:sp>
        <p:sp>
          <p:nvSpPr>
            <p:cNvPr id="596" name="Rectangle 1102"/>
            <p:cNvSpPr>
              <a:spLocks noChangeArrowheads="1"/>
            </p:cNvSpPr>
            <p:nvPr/>
          </p:nvSpPr>
          <p:spPr bwMode="auto">
            <a:xfrm>
              <a:off x="509086" y="1895573"/>
              <a:ext cx="1280879" cy="18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it-IT" sz="1200" b="1" dirty="0">
                  <a:solidFill>
                    <a:schemeClr val="bg2"/>
                  </a:solidFill>
                  <a:cs typeface="Arial" charset="0"/>
                </a:rPr>
                <a:t>STM (SCADA)</a:t>
              </a:r>
              <a:endParaRPr lang="it-IT" sz="1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1089" name="Picture 110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875" y="2106613"/>
              <a:ext cx="236538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0" name="Picture 110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8963" y="2155825"/>
              <a:ext cx="236537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1" name="Line 1105"/>
            <p:cNvSpPr>
              <a:spLocks noChangeShapeType="1"/>
            </p:cNvSpPr>
            <p:nvPr/>
          </p:nvSpPr>
          <p:spPr bwMode="auto">
            <a:xfrm>
              <a:off x="557213" y="2468563"/>
              <a:ext cx="0" cy="1444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lIns="125135" tIns="62568" rIns="125135" bIns="62568"/>
            <a:lstStyle/>
            <a:p>
              <a:endParaRPr lang="it-IT"/>
            </a:p>
          </p:txBody>
        </p:sp>
        <p:sp>
          <p:nvSpPr>
            <p:cNvPr id="1092" name="Line 1106"/>
            <p:cNvSpPr>
              <a:spLocks noChangeShapeType="1"/>
            </p:cNvSpPr>
            <p:nvPr/>
          </p:nvSpPr>
          <p:spPr bwMode="auto">
            <a:xfrm flipV="1">
              <a:off x="692150" y="3295650"/>
              <a:ext cx="257175" cy="101917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93" name="Rectangle 1113"/>
            <p:cNvSpPr>
              <a:spLocks noChangeArrowheads="1"/>
            </p:cNvSpPr>
            <p:nvPr/>
          </p:nvSpPr>
          <p:spPr bwMode="auto">
            <a:xfrm>
              <a:off x="5688013" y="5576888"/>
              <a:ext cx="1346200" cy="4778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592" tIns="57592" rIns="103666" bIns="57592">
              <a:spAutoFit/>
            </a:bodyPr>
            <a:lstStyle/>
            <a:p>
              <a:pPr defTabSz="1036638">
                <a:spcBef>
                  <a:spcPct val="40000"/>
                </a:spcBef>
                <a:buSzPct val="100000"/>
                <a:buFont typeface="Verdana" pitchFamily="34" charset="0"/>
                <a:buNone/>
              </a:pPr>
              <a:r>
                <a:rPr lang="it-IT" sz="1200" b="1">
                  <a:ea typeface="ヒラギノ角ゴ Pro W3" pitchFamily="1" charset="-128"/>
                </a:rPr>
                <a:t>M.V. producer</a:t>
              </a:r>
            </a:p>
          </p:txBody>
        </p:sp>
        <p:sp>
          <p:nvSpPr>
            <p:cNvPr id="1094" name="Line 1114"/>
            <p:cNvSpPr>
              <a:spLocks noChangeShapeType="1"/>
            </p:cNvSpPr>
            <p:nvPr/>
          </p:nvSpPr>
          <p:spPr bwMode="auto">
            <a:xfrm>
              <a:off x="7034213" y="2276475"/>
              <a:ext cx="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95" name="Line 1115"/>
            <p:cNvSpPr>
              <a:spLocks noChangeShapeType="1"/>
            </p:cNvSpPr>
            <p:nvPr/>
          </p:nvSpPr>
          <p:spPr bwMode="auto">
            <a:xfrm flipV="1">
              <a:off x="7034213" y="2276475"/>
              <a:ext cx="0" cy="360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96" name="Line 1116"/>
            <p:cNvSpPr>
              <a:spLocks noChangeShapeType="1"/>
            </p:cNvSpPr>
            <p:nvPr/>
          </p:nvSpPr>
          <p:spPr bwMode="auto">
            <a:xfrm>
              <a:off x="6970713" y="2276475"/>
              <a:ext cx="447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sp>
          <p:nvSpPr>
            <p:cNvPr id="1097" name="Line 1117"/>
            <p:cNvSpPr>
              <a:spLocks noChangeShapeType="1"/>
            </p:cNvSpPr>
            <p:nvPr/>
          </p:nvSpPr>
          <p:spPr bwMode="auto">
            <a:xfrm flipV="1">
              <a:off x="7162800" y="2036763"/>
              <a:ext cx="0" cy="239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7592" tIns="57592" rIns="103666" bIns="57592"/>
            <a:lstStyle/>
            <a:p>
              <a:endParaRPr lang="it-IT"/>
            </a:p>
          </p:txBody>
        </p:sp>
        <p:pic>
          <p:nvPicPr>
            <p:cNvPr id="1098" name="Picture 1120" descr="j04339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05625" y="1736725"/>
              <a:ext cx="4445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9" name="Picture 1121" descr="j04339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97713" y="1857375"/>
              <a:ext cx="4445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0" name="Rectangle 1122"/>
            <p:cNvSpPr>
              <a:spLocks noChangeArrowheads="1"/>
            </p:cNvSpPr>
            <p:nvPr/>
          </p:nvSpPr>
          <p:spPr bwMode="auto">
            <a:xfrm>
              <a:off x="7500958" y="1643050"/>
              <a:ext cx="1346200" cy="479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592" tIns="57592" rIns="103666" bIns="57592">
              <a:spAutoFit/>
            </a:bodyPr>
            <a:lstStyle/>
            <a:p>
              <a:pPr defTabSz="1036638">
                <a:spcBef>
                  <a:spcPct val="40000"/>
                </a:spcBef>
                <a:buSzPct val="100000"/>
                <a:buFont typeface="Verdana" pitchFamily="34" charset="0"/>
                <a:buNone/>
              </a:pPr>
              <a:r>
                <a:rPr lang="it-IT" sz="1200" b="1">
                  <a:ea typeface="ヒラギノ角ゴ Pro W3" pitchFamily="1" charset="-128"/>
                </a:rPr>
                <a:t>L.V. customers</a:t>
              </a:r>
            </a:p>
          </p:txBody>
        </p:sp>
        <p:sp>
          <p:nvSpPr>
            <p:cNvPr id="1101" name="Rectangle 1124"/>
            <p:cNvSpPr>
              <a:spLocks noChangeArrowheads="1"/>
            </p:cNvSpPr>
            <p:nvPr/>
          </p:nvSpPr>
          <p:spPr bwMode="auto">
            <a:xfrm>
              <a:off x="5368925" y="2000240"/>
              <a:ext cx="1346200" cy="479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7592" tIns="57592" rIns="103666" bIns="57592">
              <a:spAutoFit/>
            </a:bodyPr>
            <a:lstStyle/>
            <a:p>
              <a:pPr defTabSz="1036638">
                <a:spcBef>
                  <a:spcPct val="40000"/>
                </a:spcBef>
                <a:buSzPct val="100000"/>
                <a:buFont typeface="Verdana" pitchFamily="34" charset="0"/>
                <a:buNone/>
              </a:pPr>
              <a:r>
                <a:rPr lang="it-IT" sz="1200" b="1">
                  <a:ea typeface="ヒラギノ角ゴ Pro W3" pitchFamily="1" charset="-128"/>
                </a:rPr>
                <a:t>M.V. customer</a:t>
              </a:r>
            </a:p>
          </p:txBody>
        </p:sp>
        <p:sp>
          <p:nvSpPr>
            <p:cNvPr id="1102" name="Line 1125"/>
            <p:cNvSpPr>
              <a:spLocks noChangeShapeType="1"/>
            </p:cNvSpPr>
            <p:nvPr/>
          </p:nvSpPr>
          <p:spPr bwMode="auto">
            <a:xfrm flipV="1">
              <a:off x="1141413" y="2397125"/>
              <a:ext cx="4762" cy="223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103" name="Picture 1126" descr="j043163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49325" y="2155825"/>
              <a:ext cx="44132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4" name="Line 1127"/>
            <p:cNvSpPr>
              <a:spLocks noChangeShapeType="1"/>
            </p:cNvSpPr>
            <p:nvPr/>
          </p:nvSpPr>
          <p:spPr bwMode="auto">
            <a:xfrm flipV="1">
              <a:off x="1647825" y="2397125"/>
              <a:ext cx="6350" cy="2238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1105" name="Picture 1128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9088" y="2276475"/>
              <a:ext cx="171450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06" name="Group 1129"/>
            <p:cNvGrpSpPr>
              <a:grpSpLocks/>
            </p:cNvGrpSpPr>
            <p:nvPr/>
          </p:nvGrpSpPr>
          <p:grpSpPr bwMode="auto">
            <a:xfrm>
              <a:off x="1640025" y="2097081"/>
              <a:ext cx="3216139" cy="2274880"/>
              <a:chOff x="1174" y="1718"/>
              <a:chExt cx="2278" cy="1721"/>
            </a:xfrm>
          </p:grpSpPr>
          <p:sp>
            <p:nvSpPr>
              <p:cNvPr id="779" name="Rectangle 1130"/>
              <p:cNvSpPr>
                <a:spLocks noChangeArrowheads="1"/>
              </p:cNvSpPr>
              <p:nvPr/>
            </p:nvSpPr>
            <p:spPr bwMode="auto">
              <a:xfrm>
                <a:off x="1174" y="2126"/>
                <a:ext cx="453" cy="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it-IT" sz="1000" b="1" dirty="0">
                    <a:solidFill>
                      <a:schemeClr val="bg2"/>
                    </a:solidFill>
                    <a:cs typeface="Arial" charset="0"/>
                  </a:rPr>
                  <a:t>modem</a:t>
                </a:r>
                <a:endParaRPr lang="it-IT" sz="1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1270" name="Group 1131"/>
              <p:cNvGrpSpPr>
                <a:grpSpLocks/>
              </p:cNvGrpSpPr>
              <p:nvPr/>
            </p:nvGrpSpPr>
            <p:grpSpPr bwMode="auto">
              <a:xfrm>
                <a:off x="1229" y="1718"/>
                <a:ext cx="2223" cy="1721"/>
                <a:chOff x="1229" y="1718"/>
                <a:chExt cx="2223" cy="1721"/>
              </a:xfrm>
            </p:grpSpPr>
            <p:pic>
              <p:nvPicPr>
                <p:cNvPr id="1271" name="Picture 1132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728" y="1718"/>
                  <a:ext cx="820" cy="5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2" name="Rectangle 1133"/>
                <p:cNvSpPr>
                  <a:spLocks noChangeArrowheads="1"/>
                </p:cNvSpPr>
                <p:nvPr/>
              </p:nvSpPr>
              <p:spPr bwMode="auto">
                <a:xfrm>
                  <a:off x="1824" y="1857"/>
                  <a:ext cx="627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it-IT" sz="1200" b="1" dirty="0">
                      <a:solidFill>
                        <a:srgbClr val="33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rPr>
                    <a:t>GSM e POTS</a:t>
                  </a:r>
                </a:p>
              </p:txBody>
            </p:sp>
            <p:graphicFrame>
              <p:nvGraphicFramePr>
                <p:cNvPr id="1026" name="Object 8"/>
                <p:cNvGraphicFramePr>
                  <a:graphicFrameLocks noChangeAspect="1"/>
                </p:cNvGraphicFramePr>
                <p:nvPr/>
              </p:nvGraphicFramePr>
              <p:xfrm>
                <a:off x="3232" y="3033"/>
                <a:ext cx="220" cy="40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8" name="ClipArt" r:id="rId13" imgW="2802960" imgH="5165640" progId="MS_ClipArt_Gallery.2">
                        <p:embed/>
                      </p:oleObj>
                    </mc:Choice>
                    <mc:Fallback>
                      <p:oleObj name="ClipArt" r:id="rId13" imgW="2802960" imgH="5165640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grayscl/>
                              <a:alphaModFix amt="5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32" y="3033"/>
                              <a:ext cx="220" cy="40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73" name="Line 1135"/>
                <p:cNvSpPr>
                  <a:spLocks noChangeShapeType="1"/>
                </p:cNvSpPr>
                <p:nvPr/>
              </p:nvSpPr>
              <p:spPr bwMode="auto">
                <a:xfrm>
                  <a:off x="2545" y="2035"/>
                  <a:ext cx="907" cy="591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57592" tIns="57592" rIns="103666" bIns="57592"/>
                <a:lstStyle/>
                <a:p>
                  <a:endParaRPr lang="it-IT"/>
                </a:p>
              </p:txBody>
            </p:sp>
            <p:pic>
              <p:nvPicPr>
                <p:cNvPr id="1274" name="Picture 1136" descr="j0079089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29" y="1854"/>
                  <a:ext cx="338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75" name="Line 1137"/>
                <p:cNvSpPr>
                  <a:spLocks noChangeShapeType="1"/>
                </p:cNvSpPr>
                <p:nvPr/>
              </p:nvSpPr>
              <p:spPr bwMode="auto">
                <a:xfrm>
                  <a:off x="1547" y="1945"/>
                  <a:ext cx="181" cy="45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lIns="57592" tIns="57592" rIns="103666" bIns="57592"/>
                <a:lstStyle/>
                <a:p>
                  <a:endParaRPr lang="it-IT"/>
                </a:p>
              </p:txBody>
            </p:sp>
            <p:grpSp>
              <p:nvGrpSpPr>
                <p:cNvPr id="1276" name="Group 1138"/>
                <p:cNvGrpSpPr>
                  <a:grpSpLocks/>
                </p:cNvGrpSpPr>
                <p:nvPr/>
              </p:nvGrpSpPr>
              <p:grpSpPr bwMode="auto">
                <a:xfrm>
                  <a:off x="2545" y="2126"/>
                  <a:ext cx="725" cy="863"/>
                  <a:chOff x="2272" y="1219"/>
                  <a:chExt cx="998" cy="1769"/>
                </a:xfrm>
              </p:grpSpPr>
              <p:sp>
                <p:nvSpPr>
                  <p:cNvPr id="1277" name="Line 1139"/>
                  <p:cNvSpPr>
                    <a:spLocks noChangeShapeType="1"/>
                  </p:cNvSpPr>
                  <p:nvPr/>
                </p:nvSpPr>
                <p:spPr bwMode="auto">
                  <a:xfrm>
                    <a:off x="2272" y="1219"/>
                    <a:ext cx="409" cy="77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57592" tIns="57592" rIns="103666" bIns="57592"/>
                  <a:lstStyle/>
                  <a:p>
                    <a:endParaRPr lang="it-IT"/>
                  </a:p>
                </p:txBody>
              </p:sp>
              <p:sp>
                <p:nvSpPr>
                  <p:cNvPr id="1278" name="Line 1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1" y="1854"/>
                    <a:ext cx="0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57592" tIns="57592" rIns="103666" bIns="57592"/>
                  <a:lstStyle/>
                  <a:p>
                    <a:endParaRPr lang="it-IT"/>
                  </a:p>
                </p:txBody>
              </p:sp>
              <p:sp>
                <p:nvSpPr>
                  <p:cNvPr id="1279" name="Line 1141"/>
                  <p:cNvSpPr>
                    <a:spLocks noChangeShapeType="1"/>
                  </p:cNvSpPr>
                  <p:nvPr/>
                </p:nvSpPr>
                <p:spPr bwMode="auto">
                  <a:xfrm>
                    <a:off x="2680" y="1854"/>
                    <a:ext cx="590" cy="1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 type="arrow" w="med" len="med"/>
                  </a:ln>
                </p:spPr>
                <p:txBody>
                  <a:bodyPr lIns="57592" tIns="57592" rIns="103666" bIns="57592"/>
                  <a:lstStyle/>
                  <a:p>
                    <a:endParaRPr lang="it-IT"/>
                  </a:p>
                </p:txBody>
              </p:sp>
            </p:grpSp>
          </p:grpSp>
        </p:grpSp>
        <p:pic>
          <p:nvPicPr>
            <p:cNvPr id="1107" name="Picture 114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91075" y="3055938"/>
              <a:ext cx="239713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" name="Rectangle 1143"/>
            <p:cNvSpPr>
              <a:spLocks noChangeArrowheads="1"/>
            </p:cNvSpPr>
            <p:nvPr/>
          </p:nvSpPr>
          <p:spPr bwMode="auto">
            <a:xfrm>
              <a:off x="4989687" y="3041363"/>
              <a:ext cx="506088" cy="305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it-IT" sz="1000" b="1" dirty="0">
                  <a:cs typeface="Arial" charset="0"/>
                </a:rPr>
                <a:t>UP (RTU)</a:t>
              </a:r>
              <a:endParaRPr lang="it-IT" sz="1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pic>
          <p:nvPicPr>
            <p:cNvPr id="1109" name="Picture 114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45038" y="4256088"/>
              <a:ext cx="238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" name="Rectangle 1145"/>
            <p:cNvSpPr>
              <a:spLocks noChangeArrowheads="1"/>
            </p:cNvSpPr>
            <p:nvPr/>
          </p:nvSpPr>
          <p:spPr bwMode="auto">
            <a:xfrm>
              <a:off x="4925396" y="4315001"/>
              <a:ext cx="507735" cy="30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it-IT" sz="1000" b="1">
                  <a:cs typeface="Arial" charset="0"/>
                </a:rPr>
                <a:t>UP (RTU)</a:t>
              </a:r>
              <a:endParaRPr lang="it-IT" sz="1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1111" name="Rectangle 1146"/>
            <p:cNvSpPr>
              <a:spLocks noChangeArrowheads="1"/>
            </p:cNvSpPr>
            <p:nvPr/>
          </p:nvSpPr>
          <p:spPr bwMode="auto">
            <a:xfrm>
              <a:off x="179388" y="1557338"/>
              <a:ext cx="2179637" cy="17986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grpSp>
          <p:nvGrpSpPr>
            <p:cNvPr id="1112" name="Group 1147"/>
            <p:cNvGrpSpPr>
              <a:grpSpLocks/>
            </p:cNvGrpSpPr>
            <p:nvPr/>
          </p:nvGrpSpPr>
          <p:grpSpPr bwMode="auto">
            <a:xfrm>
              <a:off x="307974" y="2608255"/>
              <a:ext cx="2935291" cy="2187569"/>
              <a:chOff x="231" y="2105"/>
              <a:chExt cx="2078" cy="1655"/>
            </a:xfrm>
          </p:grpSpPr>
          <p:sp>
            <p:nvSpPr>
              <p:cNvPr id="1113" name="Line 1148"/>
              <p:cNvSpPr>
                <a:spLocks noChangeShapeType="1"/>
              </p:cNvSpPr>
              <p:nvPr/>
            </p:nvSpPr>
            <p:spPr bwMode="auto">
              <a:xfrm flipH="1" flipV="1">
                <a:off x="594" y="3442"/>
                <a:ext cx="54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7592" tIns="57592" rIns="103666" bIns="57592"/>
              <a:lstStyle/>
              <a:p>
                <a:endParaRPr lang="it-IT"/>
              </a:p>
            </p:txBody>
          </p:sp>
          <p:sp>
            <p:nvSpPr>
              <p:cNvPr id="1114" name="Line 1149"/>
              <p:cNvSpPr>
                <a:spLocks noChangeShapeType="1"/>
              </p:cNvSpPr>
              <p:nvPr/>
            </p:nvSpPr>
            <p:spPr bwMode="auto">
              <a:xfrm flipV="1">
                <a:off x="1456" y="2852"/>
                <a:ext cx="544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125135" tIns="62568" rIns="125135" bIns="62568"/>
              <a:lstStyle/>
              <a:p>
                <a:endParaRPr lang="it-IT"/>
              </a:p>
            </p:txBody>
          </p:sp>
          <p:grpSp>
            <p:nvGrpSpPr>
              <p:cNvPr id="1115" name="Group 1150"/>
              <p:cNvGrpSpPr>
                <a:grpSpLocks/>
              </p:cNvGrpSpPr>
              <p:nvPr/>
            </p:nvGrpSpPr>
            <p:grpSpPr bwMode="auto">
              <a:xfrm>
                <a:off x="657" y="2852"/>
                <a:ext cx="817" cy="499"/>
                <a:chOff x="657" y="2852"/>
                <a:chExt cx="817" cy="499"/>
              </a:xfrm>
            </p:grpSpPr>
            <p:pic>
              <p:nvPicPr>
                <p:cNvPr id="1267" name="Picture 1151"/>
                <p:cNvPicPr>
                  <a:picLocks noChangeArrowheads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57" y="2852"/>
                  <a:ext cx="817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78" name="Rectangle 1152"/>
                <p:cNvSpPr>
                  <a:spLocks noChangeArrowheads="1"/>
                </p:cNvSpPr>
                <p:nvPr/>
              </p:nvSpPr>
              <p:spPr bwMode="auto">
                <a:xfrm>
                  <a:off x="822" y="3052"/>
                  <a:ext cx="537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it-IT" sz="1200" b="1">
                      <a:solidFill>
                        <a:srgbClr val="33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rPr>
                    <a:t>WAN</a:t>
                  </a:r>
                </a:p>
              </p:txBody>
            </p:sp>
          </p:grpSp>
          <p:pic>
            <p:nvPicPr>
              <p:cNvPr id="1116" name="Picture 1153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 rot="2662850">
                <a:off x="231" y="3351"/>
                <a:ext cx="46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7" name="Line 1154"/>
              <p:cNvSpPr>
                <a:spLocks noChangeShapeType="1"/>
              </p:cNvSpPr>
              <p:nvPr/>
            </p:nvSpPr>
            <p:spPr bwMode="auto">
              <a:xfrm flipH="1">
                <a:off x="1592" y="2897"/>
                <a:ext cx="454" cy="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125135" tIns="62568" rIns="125135" bIns="62568"/>
              <a:lstStyle/>
              <a:p>
                <a:endParaRPr lang="it-IT"/>
              </a:p>
            </p:txBody>
          </p:sp>
          <p:grpSp>
            <p:nvGrpSpPr>
              <p:cNvPr id="1118" name="Group 1155"/>
              <p:cNvGrpSpPr>
                <a:grpSpLocks/>
              </p:cNvGrpSpPr>
              <p:nvPr/>
            </p:nvGrpSpPr>
            <p:grpSpPr bwMode="auto">
              <a:xfrm>
                <a:off x="545" y="2105"/>
                <a:ext cx="827" cy="520"/>
                <a:chOff x="545" y="2105"/>
                <a:chExt cx="827" cy="520"/>
              </a:xfrm>
            </p:grpSpPr>
            <p:grpSp>
              <p:nvGrpSpPr>
                <p:cNvPr id="1185" name="Group 1156"/>
                <p:cNvGrpSpPr>
                  <a:grpSpLocks/>
                </p:cNvGrpSpPr>
                <p:nvPr/>
              </p:nvGrpSpPr>
              <p:grpSpPr bwMode="auto">
                <a:xfrm>
                  <a:off x="545" y="2105"/>
                  <a:ext cx="667" cy="520"/>
                  <a:chOff x="545" y="2105"/>
                  <a:chExt cx="667" cy="520"/>
                </a:xfrm>
              </p:grpSpPr>
              <p:grpSp>
                <p:nvGrpSpPr>
                  <p:cNvPr id="1212" name="Group 1157"/>
                  <p:cNvGrpSpPr>
                    <a:grpSpLocks/>
                  </p:cNvGrpSpPr>
                  <p:nvPr/>
                </p:nvGrpSpPr>
                <p:grpSpPr bwMode="auto">
                  <a:xfrm>
                    <a:off x="545" y="2504"/>
                    <a:ext cx="287" cy="121"/>
                    <a:chOff x="2542" y="1041"/>
                    <a:chExt cx="325" cy="168"/>
                  </a:xfrm>
                </p:grpSpPr>
                <p:sp>
                  <p:nvSpPr>
                    <p:cNvPr id="1242" name="Oval 1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3" y="1112"/>
                      <a:ext cx="324" cy="97"/>
                    </a:xfrm>
                    <a:prstGeom prst="ellipse">
                      <a:avLst/>
                    </a:prstGeom>
                    <a:solidFill>
                      <a:srgbClr val="0078AA"/>
                    </a:solidFill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3" name="Rectangle 1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1091"/>
                      <a:ext cx="324" cy="70"/>
                    </a:xfrm>
                    <a:prstGeom prst="rect">
                      <a:avLst/>
                    </a:prstGeom>
                    <a:solidFill>
                      <a:srgbClr val="0078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4" name="Rectangle 1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1091"/>
                      <a:ext cx="324" cy="70"/>
                    </a:xfrm>
                    <a:prstGeom prst="rect">
                      <a:avLst/>
                    </a:prstGeom>
                    <a:solidFill>
                      <a:srgbClr val="0078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5" name="Oval 1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3" y="1041"/>
                      <a:ext cx="324" cy="98"/>
                    </a:xfrm>
                    <a:prstGeom prst="ellipse">
                      <a:avLst/>
                    </a:prstGeom>
                    <a:solidFill>
                      <a:srgbClr val="00B4FF"/>
                    </a:solidFill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1246" name="Group 1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1" y="1053"/>
                      <a:ext cx="225" cy="75"/>
                      <a:chOff x="2591" y="1053"/>
                      <a:chExt cx="225" cy="75"/>
                    </a:xfrm>
                  </p:grpSpPr>
                  <p:grpSp>
                    <p:nvGrpSpPr>
                      <p:cNvPr id="1249" name="Group 11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1" y="1053"/>
                        <a:ext cx="223" cy="73"/>
                        <a:chOff x="2591" y="1053"/>
                        <a:chExt cx="223" cy="73"/>
                      </a:xfrm>
                    </p:grpSpPr>
                    <p:sp>
                      <p:nvSpPr>
                        <p:cNvPr id="1259" name="Freeform 11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8" y="1054"/>
                          <a:ext cx="106" cy="32"/>
                        </a:xfrm>
                        <a:custGeom>
                          <a:avLst/>
                          <a:gdLst>
                            <a:gd name="T0" fmla="*/ 0 w 106"/>
                            <a:gd name="T1" fmla="*/ 25 h 32"/>
                            <a:gd name="T2" fmla="*/ 23 w 106"/>
                            <a:gd name="T3" fmla="*/ 32 h 32"/>
                            <a:gd name="T4" fmla="*/ 81 w 106"/>
                            <a:gd name="T5" fmla="*/ 11 h 32"/>
                            <a:gd name="T6" fmla="*/ 106 w 106"/>
                            <a:gd name="T7" fmla="*/ 18 h 32"/>
                            <a:gd name="T8" fmla="*/ 92 w 106"/>
                            <a:gd name="T9" fmla="*/ 0 h 32"/>
                            <a:gd name="T10" fmla="*/ 25 w 106"/>
                            <a:gd name="T11" fmla="*/ 0 h 32"/>
                            <a:gd name="T12" fmla="*/ 53 w 106"/>
                            <a:gd name="T13" fmla="*/ 6 h 32"/>
                            <a:gd name="T14" fmla="*/ 0 w 106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2"/>
                            <a:gd name="T26" fmla="*/ 106 w 106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2">
                              <a:moveTo>
                                <a:pt x="0" y="25"/>
                              </a:moveTo>
                              <a:lnTo>
                                <a:pt x="23" y="32"/>
                              </a:lnTo>
                              <a:lnTo>
                                <a:pt x="81" y="11"/>
                              </a:lnTo>
                              <a:lnTo>
                                <a:pt x="106" y="18"/>
                              </a:lnTo>
                              <a:lnTo>
                                <a:pt x="92" y="0"/>
                              </a:lnTo>
                              <a:lnTo>
                                <a:pt x="25" y="0"/>
                              </a:lnTo>
                              <a:lnTo>
                                <a:pt x="53" y="6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0" name="Freeform 1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8" y="1054"/>
                          <a:ext cx="106" cy="32"/>
                        </a:xfrm>
                        <a:custGeom>
                          <a:avLst/>
                          <a:gdLst>
                            <a:gd name="T0" fmla="*/ 0 w 106"/>
                            <a:gd name="T1" fmla="*/ 25 h 32"/>
                            <a:gd name="T2" fmla="*/ 23 w 106"/>
                            <a:gd name="T3" fmla="*/ 32 h 32"/>
                            <a:gd name="T4" fmla="*/ 81 w 106"/>
                            <a:gd name="T5" fmla="*/ 11 h 32"/>
                            <a:gd name="T6" fmla="*/ 106 w 106"/>
                            <a:gd name="T7" fmla="*/ 18 h 32"/>
                            <a:gd name="T8" fmla="*/ 92 w 106"/>
                            <a:gd name="T9" fmla="*/ 0 h 32"/>
                            <a:gd name="T10" fmla="*/ 25 w 106"/>
                            <a:gd name="T11" fmla="*/ 0 h 32"/>
                            <a:gd name="T12" fmla="*/ 53 w 106"/>
                            <a:gd name="T13" fmla="*/ 6 h 32"/>
                            <a:gd name="T14" fmla="*/ 0 w 106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2"/>
                            <a:gd name="T26" fmla="*/ 106 w 106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2">
                              <a:moveTo>
                                <a:pt x="0" y="25"/>
                              </a:moveTo>
                              <a:lnTo>
                                <a:pt x="23" y="32"/>
                              </a:lnTo>
                              <a:lnTo>
                                <a:pt x="81" y="11"/>
                              </a:lnTo>
                              <a:lnTo>
                                <a:pt x="106" y="18"/>
                              </a:lnTo>
                              <a:lnTo>
                                <a:pt x="92" y="0"/>
                              </a:lnTo>
                              <a:lnTo>
                                <a:pt x="25" y="0"/>
                              </a:lnTo>
                              <a:lnTo>
                                <a:pt x="53" y="6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1" name="Freeform 11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1" y="1091"/>
                          <a:ext cx="107" cy="34"/>
                        </a:xfrm>
                        <a:custGeom>
                          <a:avLst/>
                          <a:gdLst>
                            <a:gd name="T0" fmla="*/ 107 w 107"/>
                            <a:gd name="T1" fmla="*/ 7 h 34"/>
                            <a:gd name="T2" fmla="*/ 83 w 107"/>
                            <a:gd name="T3" fmla="*/ 0 h 34"/>
                            <a:gd name="T4" fmla="*/ 28 w 107"/>
                            <a:gd name="T5" fmla="*/ 21 h 34"/>
                            <a:gd name="T6" fmla="*/ 0 w 107"/>
                            <a:gd name="T7" fmla="*/ 14 h 34"/>
                            <a:gd name="T8" fmla="*/ 14 w 107"/>
                            <a:gd name="T9" fmla="*/ 34 h 34"/>
                            <a:gd name="T10" fmla="*/ 83 w 107"/>
                            <a:gd name="T11" fmla="*/ 34 h 34"/>
                            <a:gd name="T12" fmla="*/ 53 w 107"/>
                            <a:gd name="T13" fmla="*/ 27 h 34"/>
                            <a:gd name="T14" fmla="*/ 107 w 107"/>
                            <a:gd name="T15" fmla="*/ 7 h 34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4"/>
                            <a:gd name="T26" fmla="*/ 107 w 107"/>
                            <a:gd name="T27" fmla="*/ 34 h 34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4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4"/>
                              </a:lnTo>
                              <a:lnTo>
                                <a:pt x="83" y="34"/>
                              </a:lnTo>
                              <a:lnTo>
                                <a:pt x="53" y="27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2" name="Freeform 11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1" y="1091"/>
                          <a:ext cx="107" cy="34"/>
                        </a:xfrm>
                        <a:custGeom>
                          <a:avLst/>
                          <a:gdLst>
                            <a:gd name="T0" fmla="*/ 107 w 107"/>
                            <a:gd name="T1" fmla="*/ 7 h 34"/>
                            <a:gd name="T2" fmla="*/ 83 w 107"/>
                            <a:gd name="T3" fmla="*/ 0 h 34"/>
                            <a:gd name="T4" fmla="*/ 28 w 107"/>
                            <a:gd name="T5" fmla="*/ 21 h 34"/>
                            <a:gd name="T6" fmla="*/ 0 w 107"/>
                            <a:gd name="T7" fmla="*/ 14 h 34"/>
                            <a:gd name="T8" fmla="*/ 14 w 107"/>
                            <a:gd name="T9" fmla="*/ 34 h 34"/>
                            <a:gd name="T10" fmla="*/ 83 w 107"/>
                            <a:gd name="T11" fmla="*/ 34 h 34"/>
                            <a:gd name="T12" fmla="*/ 53 w 107"/>
                            <a:gd name="T13" fmla="*/ 27 h 34"/>
                            <a:gd name="T14" fmla="*/ 107 w 107"/>
                            <a:gd name="T15" fmla="*/ 7 h 34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4"/>
                            <a:gd name="T26" fmla="*/ 107 w 107"/>
                            <a:gd name="T27" fmla="*/ 34 h 34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4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4"/>
                              </a:lnTo>
                              <a:lnTo>
                                <a:pt x="83" y="34"/>
                              </a:lnTo>
                              <a:lnTo>
                                <a:pt x="53" y="27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3" name="Freeform 11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7" y="1053"/>
                          <a:ext cx="107" cy="31"/>
                        </a:xfrm>
                        <a:custGeom>
                          <a:avLst/>
                          <a:gdLst>
                            <a:gd name="T0" fmla="*/ 0 w 107"/>
                            <a:gd name="T1" fmla="*/ 7 h 31"/>
                            <a:gd name="T2" fmla="*/ 24 w 107"/>
                            <a:gd name="T3" fmla="*/ 0 h 31"/>
                            <a:gd name="T4" fmla="*/ 81 w 107"/>
                            <a:gd name="T5" fmla="*/ 19 h 31"/>
                            <a:gd name="T6" fmla="*/ 107 w 107"/>
                            <a:gd name="T7" fmla="*/ 14 h 31"/>
                            <a:gd name="T8" fmla="*/ 93 w 107"/>
                            <a:gd name="T9" fmla="*/ 31 h 31"/>
                            <a:gd name="T10" fmla="*/ 26 w 107"/>
                            <a:gd name="T11" fmla="*/ 31 h 31"/>
                            <a:gd name="T12" fmla="*/ 53 w 107"/>
                            <a:gd name="T13" fmla="*/ 26 h 31"/>
                            <a:gd name="T14" fmla="*/ 0 w 107"/>
                            <a:gd name="T15" fmla="*/ 7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19"/>
                              </a:lnTo>
                              <a:lnTo>
                                <a:pt x="107" y="14"/>
                              </a:lnTo>
                              <a:lnTo>
                                <a:pt x="93" y="31"/>
                              </a:lnTo>
                              <a:lnTo>
                                <a:pt x="26" y="31"/>
                              </a:lnTo>
                              <a:lnTo>
                                <a:pt x="53" y="26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4" name="Freeform 11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7" y="1053"/>
                          <a:ext cx="107" cy="31"/>
                        </a:xfrm>
                        <a:custGeom>
                          <a:avLst/>
                          <a:gdLst>
                            <a:gd name="T0" fmla="*/ 0 w 107"/>
                            <a:gd name="T1" fmla="*/ 7 h 31"/>
                            <a:gd name="T2" fmla="*/ 24 w 107"/>
                            <a:gd name="T3" fmla="*/ 0 h 31"/>
                            <a:gd name="T4" fmla="*/ 81 w 107"/>
                            <a:gd name="T5" fmla="*/ 19 h 31"/>
                            <a:gd name="T6" fmla="*/ 107 w 107"/>
                            <a:gd name="T7" fmla="*/ 14 h 31"/>
                            <a:gd name="T8" fmla="*/ 93 w 107"/>
                            <a:gd name="T9" fmla="*/ 31 h 31"/>
                            <a:gd name="T10" fmla="*/ 26 w 107"/>
                            <a:gd name="T11" fmla="*/ 31 h 31"/>
                            <a:gd name="T12" fmla="*/ 53 w 107"/>
                            <a:gd name="T13" fmla="*/ 26 h 31"/>
                            <a:gd name="T14" fmla="*/ 0 w 107"/>
                            <a:gd name="T15" fmla="*/ 7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19"/>
                              </a:lnTo>
                              <a:lnTo>
                                <a:pt x="107" y="14"/>
                              </a:lnTo>
                              <a:lnTo>
                                <a:pt x="93" y="31"/>
                              </a:lnTo>
                              <a:lnTo>
                                <a:pt x="26" y="31"/>
                              </a:lnTo>
                              <a:lnTo>
                                <a:pt x="53" y="26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5" name="Freeform 11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4" y="1095"/>
                          <a:ext cx="106" cy="31"/>
                        </a:xfrm>
                        <a:custGeom>
                          <a:avLst/>
                          <a:gdLst>
                            <a:gd name="T0" fmla="*/ 106 w 106"/>
                            <a:gd name="T1" fmla="*/ 24 h 31"/>
                            <a:gd name="T2" fmla="*/ 83 w 106"/>
                            <a:gd name="T3" fmla="*/ 31 h 31"/>
                            <a:gd name="T4" fmla="*/ 27 w 106"/>
                            <a:gd name="T5" fmla="*/ 10 h 31"/>
                            <a:gd name="T6" fmla="*/ 0 w 106"/>
                            <a:gd name="T7" fmla="*/ 17 h 31"/>
                            <a:gd name="T8" fmla="*/ 13 w 106"/>
                            <a:gd name="T9" fmla="*/ 0 h 31"/>
                            <a:gd name="T10" fmla="*/ 83 w 106"/>
                            <a:gd name="T11" fmla="*/ 0 h 31"/>
                            <a:gd name="T12" fmla="*/ 53 w 106"/>
                            <a:gd name="T13" fmla="*/ 5 h 31"/>
                            <a:gd name="T14" fmla="*/ 106 w 106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1"/>
                            <a:gd name="T26" fmla="*/ 106 w 106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1">
                              <a:moveTo>
                                <a:pt x="106" y="24"/>
                              </a:moveTo>
                              <a:lnTo>
                                <a:pt x="83" y="31"/>
                              </a:lnTo>
                              <a:lnTo>
                                <a:pt x="27" y="10"/>
                              </a:lnTo>
                              <a:lnTo>
                                <a:pt x="0" y="17"/>
                              </a:lnTo>
                              <a:lnTo>
                                <a:pt x="13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6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66" name="Freeform 11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4" y="1095"/>
                          <a:ext cx="106" cy="31"/>
                        </a:xfrm>
                        <a:custGeom>
                          <a:avLst/>
                          <a:gdLst>
                            <a:gd name="T0" fmla="*/ 106 w 106"/>
                            <a:gd name="T1" fmla="*/ 24 h 31"/>
                            <a:gd name="T2" fmla="*/ 83 w 106"/>
                            <a:gd name="T3" fmla="*/ 31 h 31"/>
                            <a:gd name="T4" fmla="*/ 27 w 106"/>
                            <a:gd name="T5" fmla="*/ 10 h 31"/>
                            <a:gd name="T6" fmla="*/ 0 w 106"/>
                            <a:gd name="T7" fmla="*/ 17 h 31"/>
                            <a:gd name="T8" fmla="*/ 13 w 106"/>
                            <a:gd name="T9" fmla="*/ 0 h 31"/>
                            <a:gd name="T10" fmla="*/ 83 w 106"/>
                            <a:gd name="T11" fmla="*/ 0 h 31"/>
                            <a:gd name="T12" fmla="*/ 53 w 106"/>
                            <a:gd name="T13" fmla="*/ 5 h 31"/>
                            <a:gd name="T14" fmla="*/ 106 w 106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1"/>
                            <a:gd name="T26" fmla="*/ 106 w 106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1">
                              <a:moveTo>
                                <a:pt x="106" y="24"/>
                              </a:moveTo>
                              <a:lnTo>
                                <a:pt x="83" y="31"/>
                              </a:lnTo>
                              <a:lnTo>
                                <a:pt x="27" y="10"/>
                              </a:lnTo>
                              <a:lnTo>
                                <a:pt x="0" y="17"/>
                              </a:lnTo>
                              <a:lnTo>
                                <a:pt x="13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6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250" name="Group 1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3" y="1054"/>
                        <a:ext cx="223" cy="74"/>
                        <a:chOff x="2593" y="1054"/>
                        <a:chExt cx="223" cy="74"/>
                      </a:xfrm>
                    </p:grpSpPr>
                    <p:sp>
                      <p:nvSpPr>
                        <p:cNvPr id="1251" name="Freeform 1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9" y="1056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4 w 107"/>
                            <a:gd name="T13" fmla="*/ 5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4" y="5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2" name="Freeform 11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9" y="1056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4 w 107"/>
                            <a:gd name="T13" fmla="*/ 5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4" y="5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3" name="Freeform 1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3" y="1093"/>
                          <a:ext cx="107" cy="33"/>
                        </a:xfrm>
                        <a:custGeom>
                          <a:avLst/>
                          <a:gdLst>
                            <a:gd name="T0" fmla="*/ 107 w 107"/>
                            <a:gd name="T1" fmla="*/ 7 h 33"/>
                            <a:gd name="T2" fmla="*/ 83 w 107"/>
                            <a:gd name="T3" fmla="*/ 0 h 33"/>
                            <a:gd name="T4" fmla="*/ 28 w 107"/>
                            <a:gd name="T5" fmla="*/ 21 h 33"/>
                            <a:gd name="T6" fmla="*/ 0 w 107"/>
                            <a:gd name="T7" fmla="*/ 14 h 33"/>
                            <a:gd name="T8" fmla="*/ 14 w 107"/>
                            <a:gd name="T9" fmla="*/ 33 h 33"/>
                            <a:gd name="T10" fmla="*/ 83 w 107"/>
                            <a:gd name="T11" fmla="*/ 33 h 33"/>
                            <a:gd name="T12" fmla="*/ 53 w 107"/>
                            <a:gd name="T13" fmla="*/ 26 h 33"/>
                            <a:gd name="T14" fmla="*/ 107 w 107"/>
                            <a:gd name="T15" fmla="*/ 7 h 3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3"/>
                            <a:gd name="T26" fmla="*/ 107 w 107"/>
                            <a:gd name="T27" fmla="*/ 33 h 3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3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3"/>
                              </a:lnTo>
                              <a:lnTo>
                                <a:pt x="83" y="33"/>
                              </a:lnTo>
                              <a:lnTo>
                                <a:pt x="53" y="26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4" name="Freeform 1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3" y="1093"/>
                          <a:ext cx="107" cy="33"/>
                        </a:xfrm>
                        <a:custGeom>
                          <a:avLst/>
                          <a:gdLst>
                            <a:gd name="T0" fmla="*/ 107 w 107"/>
                            <a:gd name="T1" fmla="*/ 7 h 33"/>
                            <a:gd name="T2" fmla="*/ 83 w 107"/>
                            <a:gd name="T3" fmla="*/ 0 h 33"/>
                            <a:gd name="T4" fmla="*/ 28 w 107"/>
                            <a:gd name="T5" fmla="*/ 21 h 33"/>
                            <a:gd name="T6" fmla="*/ 0 w 107"/>
                            <a:gd name="T7" fmla="*/ 14 h 33"/>
                            <a:gd name="T8" fmla="*/ 14 w 107"/>
                            <a:gd name="T9" fmla="*/ 33 h 33"/>
                            <a:gd name="T10" fmla="*/ 83 w 107"/>
                            <a:gd name="T11" fmla="*/ 33 h 33"/>
                            <a:gd name="T12" fmla="*/ 53 w 107"/>
                            <a:gd name="T13" fmla="*/ 26 h 33"/>
                            <a:gd name="T14" fmla="*/ 107 w 107"/>
                            <a:gd name="T15" fmla="*/ 7 h 3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3"/>
                            <a:gd name="T26" fmla="*/ 107 w 107"/>
                            <a:gd name="T27" fmla="*/ 33 h 3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3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3"/>
                              </a:lnTo>
                              <a:lnTo>
                                <a:pt x="83" y="33"/>
                              </a:lnTo>
                              <a:lnTo>
                                <a:pt x="53" y="26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5" name="Freeform 1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9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7 h 32"/>
                            <a:gd name="T2" fmla="*/ 24 w 107"/>
                            <a:gd name="T3" fmla="*/ 0 h 32"/>
                            <a:gd name="T4" fmla="*/ 81 w 107"/>
                            <a:gd name="T5" fmla="*/ 20 h 32"/>
                            <a:gd name="T6" fmla="*/ 107 w 107"/>
                            <a:gd name="T7" fmla="*/ 14 h 32"/>
                            <a:gd name="T8" fmla="*/ 93 w 107"/>
                            <a:gd name="T9" fmla="*/ 32 h 32"/>
                            <a:gd name="T10" fmla="*/ 26 w 107"/>
                            <a:gd name="T11" fmla="*/ 32 h 32"/>
                            <a:gd name="T12" fmla="*/ 53 w 107"/>
                            <a:gd name="T13" fmla="*/ 27 h 32"/>
                            <a:gd name="T14" fmla="*/ 0 w 107"/>
                            <a:gd name="T15" fmla="*/ 7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20"/>
                              </a:lnTo>
                              <a:lnTo>
                                <a:pt x="107" y="14"/>
                              </a:lnTo>
                              <a:lnTo>
                                <a:pt x="93" y="32"/>
                              </a:lnTo>
                              <a:lnTo>
                                <a:pt x="26" y="32"/>
                              </a:lnTo>
                              <a:lnTo>
                                <a:pt x="53" y="2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6" name="Freeform 11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9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7 h 32"/>
                            <a:gd name="T2" fmla="*/ 24 w 107"/>
                            <a:gd name="T3" fmla="*/ 0 h 32"/>
                            <a:gd name="T4" fmla="*/ 81 w 107"/>
                            <a:gd name="T5" fmla="*/ 20 h 32"/>
                            <a:gd name="T6" fmla="*/ 107 w 107"/>
                            <a:gd name="T7" fmla="*/ 14 h 32"/>
                            <a:gd name="T8" fmla="*/ 93 w 107"/>
                            <a:gd name="T9" fmla="*/ 32 h 32"/>
                            <a:gd name="T10" fmla="*/ 26 w 107"/>
                            <a:gd name="T11" fmla="*/ 32 h 32"/>
                            <a:gd name="T12" fmla="*/ 53 w 107"/>
                            <a:gd name="T13" fmla="*/ 27 h 32"/>
                            <a:gd name="T14" fmla="*/ 0 w 107"/>
                            <a:gd name="T15" fmla="*/ 7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20"/>
                              </a:lnTo>
                              <a:lnTo>
                                <a:pt x="107" y="14"/>
                              </a:lnTo>
                              <a:lnTo>
                                <a:pt x="93" y="32"/>
                              </a:lnTo>
                              <a:lnTo>
                                <a:pt x="26" y="32"/>
                              </a:lnTo>
                              <a:lnTo>
                                <a:pt x="53" y="2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7" name="Freeform 11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6" y="1097"/>
                          <a:ext cx="106" cy="31"/>
                        </a:xfrm>
                        <a:custGeom>
                          <a:avLst/>
                          <a:gdLst>
                            <a:gd name="T0" fmla="*/ 106 w 106"/>
                            <a:gd name="T1" fmla="*/ 24 h 31"/>
                            <a:gd name="T2" fmla="*/ 83 w 106"/>
                            <a:gd name="T3" fmla="*/ 31 h 31"/>
                            <a:gd name="T4" fmla="*/ 27 w 106"/>
                            <a:gd name="T5" fmla="*/ 10 h 31"/>
                            <a:gd name="T6" fmla="*/ 0 w 106"/>
                            <a:gd name="T7" fmla="*/ 17 h 31"/>
                            <a:gd name="T8" fmla="*/ 13 w 106"/>
                            <a:gd name="T9" fmla="*/ 0 h 31"/>
                            <a:gd name="T10" fmla="*/ 83 w 106"/>
                            <a:gd name="T11" fmla="*/ 0 h 31"/>
                            <a:gd name="T12" fmla="*/ 53 w 106"/>
                            <a:gd name="T13" fmla="*/ 5 h 31"/>
                            <a:gd name="T14" fmla="*/ 106 w 106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1"/>
                            <a:gd name="T26" fmla="*/ 106 w 106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1">
                              <a:moveTo>
                                <a:pt x="106" y="24"/>
                              </a:moveTo>
                              <a:lnTo>
                                <a:pt x="83" y="31"/>
                              </a:lnTo>
                              <a:lnTo>
                                <a:pt x="27" y="10"/>
                              </a:lnTo>
                              <a:lnTo>
                                <a:pt x="0" y="17"/>
                              </a:lnTo>
                              <a:lnTo>
                                <a:pt x="13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6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58" name="Freeform 11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6" y="1097"/>
                          <a:ext cx="106" cy="31"/>
                        </a:xfrm>
                        <a:custGeom>
                          <a:avLst/>
                          <a:gdLst>
                            <a:gd name="T0" fmla="*/ 106 w 106"/>
                            <a:gd name="T1" fmla="*/ 24 h 31"/>
                            <a:gd name="T2" fmla="*/ 83 w 106"/>
                            <a:gd name="T3" fmla="*/ 31 h 31"/>
                            <a:gd name="T4" fmla="*/ 27 w 106"/>
                            <a:gd name="T5" fmla="*/ 10 h 31"/>
                            <a:gd name="T6" fmla="*/ 0 w 106"/>
                            <a:gd name="T7" fmla="*/ 17 h 31"/>
                            <a:gd name="T8" fmla="*/ 13 w 106"/>
                            <a:gd name="T9" fmla="*/ 0 h 31"/>
                            <a:gd name="T10" fmla="*/ 83 w 106"/>
                            <a:gd name="T11" fmla="*/ 0 h 31"/>
                            <a:gd name="T12" fmla="*/ 53 w 106"/>
                            <a:gd name="T13" fmla="*/ 5 h 31"/>
                            <a:gd name="T14" fmla="*/ 106 w 106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6"/>
                            <a:gd name="T25" fmla="*/ 0 h 31"/>
                            <a:gd name="T26" fmla="*/ 106 w 106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6" h="31">
                              <a:moveTo>
                                <a:pt x="106" y="24"/>
                              </a:moveTo>
                              <a:lnTo>
                                <a:pt x="83" y="31"/>
                              </a:lnTo>
                              <a:lnTo>
                                <a:pt x="27" y="10"/>
                              </a:lnTo>
                              <a:lnTo>
                                <a:pt x="0" y="17"/>
                              </a:lnTo>
                              <a:lnTo>
                                <a:pt x="13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6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sp>
                  <p:nvSpPr>
                    <p:cNvPr id="1247" name="Line 1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2" y="1090"/>
                      <a:ext cx="1" cy="7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48" name="Line 1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6" y="1090"/>
                      <a:ext cx="1" cy="7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213" name="Group 1183"/>
                  <p:cNvGrpSpPr>
                    <a:grpSpLocks/>
                  </p:cNvGrpSpPr>
                  <p:nvPr/>
                </p:nvGrpSpPr>
                <p:grpSpPr bwMode="auto">
                  <a:xfrm>
                    <a:off x="822" y="2486"/>
                    <a:ext cx="288" cy="121"/>
                    <a:chOff x="2988" y="1041"/>
                    <a:chExt cx="325" cy="168"/>
                  </a:xfrm>
                </p:grpSpPr>
                <p:sp>
                  <p:nvSpPr>
                    <p:cNvPr id="1217" name="Oval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9" y="1112"/>
                      <a:ext cx="324" cy="97"/>
                    </a:xfrm>
                    <a:prstGeom prst="ellipse">
                      <a:avLst/>
                    </a:prstGeom>
                    <a:solidFill>
                      <a:srgbClr val="0078AA"/>
                    </a:solidFill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18" name="Rectangle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8" y="1091"/>
                      <a:ext cx="324" cy="70"/>
                    </a:xfrm>
                    <a:prstGeom prst="rect">
                      <a:avLst/>
                    </a:prstGeom>
                    <a:solidFill>
                      <a:srgbClr val="0078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19" name="Rectangle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8" y="1091"/>
                      <a:ext cx="324" cy="70"/>
                    </a:xfrm>
                    <a:prstGeom prst="rect">
                      <a:avLst/>
                    </a:prstGeom>
                    <a:solidFill>
                      <a:srgbClr val="0078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20" name="Oval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9" y="1041"/>
                      <a:ext cx="324" cy="98"/>
                    </a:xfrm>
                    <a:prstGeom prst="ellipse">
                      <a:avLst/>
                    </a:prstGeom>
                    <a:solidFill>
                      <a:srgbClr val="00B4FF"/>
                    </a:solidFill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1221" name="Group 1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7" y="1053"/>
                      <a:ext cx="226" cy="75"/>
                      <a:chOff x="3037" y="1053"/>
                      <a:chExt cx="226" cy="75"/>
                    </a:xfrm>
                  </p:grpSpPr>
                  <p:grpSp>
                    <p:nvGrpSpPr>
                      <p:cNvPr id="1224" name="Group 1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7" y="1053"/>
                        <a:ext cx="224" cy="73"/>
                        <a:chOff x="3037" y="1053"/>
                        <a:chExt cx="224" cy="73"/>
                      </a:xfrm>
                    </p:grpSpPr>
                    <p:sp>
                      <p:nvSpPr>
                        <p:cNvPr id="1234" name="Freeform 11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4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3 w 107"/>
                            <a:gd name="T13" fmla="*/ 6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3" y="6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5" name="Freeform 1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4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3 w 107"/>
                            <a:gd name="T13" fmla="*/ 6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3" y="6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6" name="Freeform 11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7" y="1091"/>
                          <a:ext cx="107" cy="34"/>
                        </a:xfrm>
                        <a:custGeom>
                          <a:avLst/>
                          <a:gdLst>
                            <a:gd name="T0" fmla="*/ 107 w 107"/>
                            <a:gd name="T1" fmla="*/ 7 h 34"/>
                            <a:gd name="T2" fmla="*/ 83 w 107"/>
                            <a:gd name="T3" fmla="*/ 0 h 34"/>
                            <a:gd name="T4" fmla="*/ 28 w 107"/>
                            <a:gd name="T5" fmla="*/ 21 h 34"/>
                            <a:gd name="T6" fmla="*/ 0 w 107"/>
                            <a:gd name="T7" fmla="*/ 14 h 34"/>
                            <a:gd name="T8" fmla="*/ 14 w 107"/>
                            <a:gd name="T9" fmla="*/ 34 h 34"/>
                            <a:gd name="T10" fmla="*/ 83 w 107"/>
                            <a:gd name="T11" fmla="*/ 34 h 34"/>
                            <a:gd name="T12" fmla="*/ 54 w 107"/>
                            <a:gd name="T13" fmla="*/ 27 h 34"/>
                            <a:gd name="T14" fmla="*/ 107 w 107"/>
                            <a:gd name="T15" fmla="*/ 7 h 34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4"/>
                            <a:gd name="T26" fmla="*/ 107 w 107"/>
                            <a:gd name="T27" fmla="*/ 34 h 34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4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4"/>
                              </a:lnTo>
                              <a:lnTo>
                                <a:pt x="83" y="34"/>
                              </a:lnTo>
                              <a:lnTo>
                                <a:pt x="54" y="27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7" name="Freeform 11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7" y="1091"/>
                          <a:ext cx="107" cy="34"/>
                        </a:xfrm>
                        <a:custGeom>
                          <a:avLst/>
                          <a:gdLst>
                            <a:gd name="T0" fmla="*/ 107 w 107"/>
                            <a:gd name="T1" fmla="*/ 7 h 34"/>
                            <a:gd name="T2" fmla="*/ 83 w 107"/>
                            <a:gd name="T3" fmla="*/ 0 h 34"/>
                            <a:gd name="T4" fmla="*/ 28 w 107"/>
                            <a:gd name="T5" fmla="*/ 21 h 34"/>
                            <a:gd name="T6" fmla="*/ 0 w 107"/>
                            <a:gd name="T7" fmla="*/ 14 h 34"/>
                            <a:gd name="T8" fmla="*/ 14 w 107"/>
                            <a:gd name="T9" fmla="*/ 34 h 34"/>
                            <a:gd name="T10" fmla="*/ 83 w 107"/>
                            <a:gd name="T11" fmla="*/ 34 h 34"/>
                            <a:gd name="T12" fmla="*/ 54 w 107"/>
                            <a:gd name="T13" fmla="*/ 27 h 34"/>
                            <a:gd name="T14" fmla="*/ 107 w 107"/>
                            <a:gd name="T15" fmla="*/ 7 h 34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4"/>
                            <a:gd name="T26" fmla="*/ 107 w 107"/>
                            <a:gd name="T27" fmla="*/ 34 h 34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4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4"/>
                              </a:lnTo>
                              <a:lnTo>
                                <a:pt x="83" y="34"/>
                              </a:lnTo>
                              <a:lnTo>
                                <a:pt x="54" y="27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8" name="Freeform 1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3" y="1053"/>
                          <a:ext cx="107" cy="31"/>
                        </a:xfrm>
                        <a:custGeom>
                          <a:avLst/>
                          <a:gdLst>
                            <a:gd name="T0" fmla="*/ 0 w 107"/>
                            <a:gd name="T1" fmla="*/ 7 h 31"/>
                            <a:gd name="T2" fmla="*/ 24 w 107"/>
                            <a:gd name="T3" fmla="*/ 0 h 31"/>
                            <a:gd name="T4" fmla="*/ 81 w 107"/>
                            <a:gd name="T5" fmla="*/ 19 h 31"/>
                            <a:gd name="T6" fmla="*/ 107 w 107"/>
                            <a:gd name="T7" fmla="*/ 14 h 31"/>
                            <a:gd name="T8" fmla="*/ 93 w 107"/>
                            <a:gd name="T9" fmla="*/ 31 h 31"/>
                            <a:gd name="T10" fmla="*/ 26 w 107"/>
                            <a:gd name="T11" fmla="*/ 31 h 31"/>
                            <a:gd name="T12" fmla="*/ 54 w 107"/>
                            <a:gd name="T13" fmla="*/ 26 h 31"/>
                            <a:gd name="T14" fmla="*/ 0 w 107"/>
                            <a:gd name="T15" fmla="*/ 7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19"/>
                              </a:lnTo>
                              <a:lnTo>
                                <a:pt x="107" y="14"/>
                              </a:lnTo>
                              <a:lnTo>
                                <a:pt x="93" y="31"/>
                              </a:lnTo>
                              <a:lnTo>
                                <a:pt x="26" y="31"/>
                              </a:lnTo>
                              <a:lnTo>
                                <a:pt x="54" y="26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9" name="Freeform 1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3" y="1053"/>
                          <a:ext cx="107" cy="31"/>
                        </a:xfrm>
                        <a:custGeom>
                          <a:avLst/>
                          <a:gdLst>
                            <a:gd name="T0" fmla="*/ 0 w 107"/>
                            <a:gd name="T1" fmla="*/ 7 h 31"/>
                            <a:gd name="T2" fmla="*/ 24 w 107"/>
                            <a:gd name="T3" fmla="*/ 0 h 31"/>
                            <a:gd name="T4" fmla="*/ 81 w 107"/>
                            <a:gd name="T5" fmla="*/ 19 h 31"/>
                            <a:gd name="T6" fmla="*/ 107 w 107"/>
                            <a:gd name="T7" fmla="*/ 14 h 31"/>
                            <a:gd name="T8" fmla="*/ 93 w 107"/>
                            <a:gd name="T9" fmla="*/ 31 h 31"/>
                            <a:gd name="T10" fmla="*/ 26 w 107"/>
                            <a:gd name="T11" fmla="*/ 31 h 31"/>
                            <a:gd name="T12" fmla="*/ 54 w 107"/>
                            <a:gd name="T13" fmla="*/ 26 h 31"/>
                            <a:gd name="T14" fmla="*/ 0 w 107"/>
                            <a:gd name="T15" fmla="*/ 7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19"/>
                              </a:lnTo>
                              <a:lnTo>
                                <a:pt x="107" y="14"/>
                              </a:lnTo>
                              <a:lnTo>
                                <a:pt x="93" y="31"/>
                              </a:lnTo>
                              <a:lnTo>
                                <a:pt x="26" y="31"/>
                              </a:lnTo>
                              <a:lnTo>
                                <a:pt x="54" y="26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40" name="Freeform 1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0" y="1095"/>
                          <a:ext cx="107" cy="31"/>
                        </a:xfrm>
                        <a:custGeom>
                          <a:avLst/>
                          <a:gdLst>
                            <a:gd name="T0" fmla="*/ 107 w 107"/>
                            <a:gd name="T1" fmla="*/ 24 h 31"/>
                            <a:gd name="T2" fmla="*/ 83 w 107"/>
                            <a:gd name="T3" fmla="*/ 31 h 31"/>
                            <a:gd name="T4" fmla="*/ 28 w 107"/>
                            <a:gd name="T5" fmla="*/ 10 h 31"/>
                            <a:gd name="T6" fmla="*/ 0 w 107"/>
                            <a:gd name="T7" fmla="*/ 17 h 31"/>
                            <a:gd name="T8" fmla="*/ 14 w 107"/>
                            <a:gd name="T9" fmla="*/ 0 h 31"/>
                            <a:gd name="T10" fmla="*/ 83 w 107"/>
                            <a:gd name="T11" fmla="*/ 0 h 31"/>
                            <a:gd name="T12" fmla="*/ 53 w 107"/>
                            <a:gd name="T13" fmla="*/ 5 h 31"/>
                            <a:gd name="T14" fmla="*/ 107 w 107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107" y="24"/>
                              </a:moveTo>
                              <a:lnTo>
                                <a:pt x="83" y="31"/>
                              </a:lnTo>
                              <a:lnTo>
                                <a:pt x="28" y="10"/>
                              </a:lnTo>
                              <a:lnTo>
                                <a:pt x="0" y="17"/>
                              </a:lnTo>
                              <a:lnTo>
                                <a:pt x="14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7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41" name="Freeform 11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0" y="1095"/>
                          <a:ext cx="107" cy="31"/>
                        </a:xfrm>
                        <a:custGeom>
                          <a:avLst/>
                          <a:gdLst>
                            <a:gd name="T0" fmla="*/ 107 w 107"/>
                            <a:gd name="T1" fmla="*/ 24 h 31"/>
                            <a:gd name="T2" fmla="*/ 83 w 107"/>
                            <a:gd name="T3" fmla="*/ 31 h 31"/>
                            <a:gd name="T4" fmla="*/ 28 w 107"/>
                            <a:gd name="T5" fmla="*/ 10 h 31"/>
                            <a:gd name="T6" fmla="*/ 0 w 107"/>
                            <a:gd name="T7" fmla="*/ 17 h 31"/>
                            <a:gd name="T8" fmla="*/ 14 w 107"/>
                            <a:gd name="T9" fmla="*/ 0 h 31"/>
                            <a:gd name="T10" fmla="*/ 83 w 107"/>
                            <a:gd name="T11" fmla="*/ 0 h 31"/>
                            <a:gd name="T12" fmla="*/ 53 w 107"/>
                            <a:gd name="T13" fmla="*/ 5 h 31"/>
                            <a:gd name="T14" fmla="*/ 107 w 107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107" y="24"/>
                              </a:moveTo>
                              <a:lnTo>
                                <a:pt x="83" y="31"/>
                              </a:lnTo>
                              <a:lnTo>
                                <a:pt x="28" y="10"/>
                              </a:lnTo>
                              <a:lnTo>
                                <a:pt x="0" y="17"/>
                              </a:lnTo>
                              <a:lnTo>
                                <a:pt x="14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7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1225" name="Group 11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39" y="1054"/>
                        <a:ext cx="224" cy="74"/>
                        <a:chOff x="3039" y="1054"/>
                        <a:chExt cx="224" cy="74"/>
                      </a:xfrm>
                    </p:grpSpPr>
                    <p:sp>
                      <p:nvSpPr>
                        <p:cNvPr id="1226" name="Freeform 11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6" y="1056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3 w 107"/>
                            <a:gd name="T13" fmla="*/ 5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3" y="5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27" name="Freeform 12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6" y="1056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25 h 32"/>
                            <a:gd name="T2" fmla="*/ 24 w 107"/>
                            <a:gd name="T3" fmla="*/ 32 h 32"/>
                            <a:gd name="T4" fmla="*/ 81 w 107"/>
                            <a:gd name="T5" fmla="*/ 11 h 32"/>
                            <a:gd name="T6" fmla="*/ 107 w 107"/>
                            <a:gd name="T7" fmla="*/ 18 h 32"/>
                            <a:gd name="T8" fmla="*/ 93 w 107"/>
                            <a:gd name="T9" fmla="*/ 0 h 32"/>
                            <a:gd name="T10" fmla="*/ 26 w 107"/>
                            <a:gd name="T11" fmla="*/ 0 h 32"/>
                            <a:gd name="T12" fmla="*/ 53 w 107"/>
                            <a:gd name="T13" fmla="*/ 5 h 32"/>
                            <a:gd name="T14" fmla="*/ 0 w 107"/>
                            <a:gd name="T15" fmla="*/ 25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25"/>
                              </a:moveTo>
                              <a:lnTo>
                                <a:pt x="24" y="32"/>
                              </a:lnTo>
                              <a:lnTo>
                                <a:pt x="81" y="11"/>
                              </a:lnTo>
                              <a:lnTo>
                                <a:pt x="107" y="18"/>
                              </a:lnTo>
                              <a:lnTo>
                                <a:pt x="93" y="0"/>
                              </a:lnTo>
                              <a:lnTo>
                                <a:pt x="26" y="0"/>
                              </a:lnTo>
                              <a:lnTo>
                                <a:pt x="53" y="5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28" name="Freeform 1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9" y="1093"/>
                          <a:ext cx="107" cy="33"/>
                        </a:xfrm>
                        <a:custGeom>
                          <a:avLst/>
                          <a:gdLst>
                            <a:gd name="T0" fmla="*/ 107 w 107"/>
                            <a:gd name="T1" fmla="*/ 7 h 33"/>
                            <a:gd name="T2" fmla="*/ 83 w 107"/>
                            <a:gd name="T3" fmla="*/ 0 h 33"/>
                            <a:gd name="T4" fmla="*/ 28 w 107"/>
                            <a:gd name="T5" fmla="*/ 21 h 33"/>
                            <a:gd name="T6" fmla="*/ 0 w 107"/>
                            <a:gd name="T7" fmla="*/ 14 h 33"/>
                            <a:gd name="T8" fmla="*/ 14 w 107"/>
                            <a:gd name="T9" fmla="*/ 33 h 33"/>
                            <a:gd name="T10" fmla="*/ 83 w 107"/>
                            <a:gd name="T11" fmla="*/ 33 h 33"/>
                            <a:gd name="T12" fmla="*/ 54 w 107"/>
                            <a:gd name="T13" fmla="*/ 26 h 33"/>
                            <a:gd name="T14" fmla="*/ 107 w 107"/>
                            <a:gd name="T15" fmla="*/ 7 h 3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3"/>
                            <a:gd name="T26" fmla="*/ 107 w 107"/>
                            <a:gd name="T27" fmla="*/ 33 h 3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3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3"/>
                              </a:lnTo>
                              <a:lnTo>
                                <a:pt x="83" y="33"/>
                              </a:lnTo>
                              <a:lnTo>
                                <a:pt x="54" y="26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29" name="Freeform 1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9" y="1093"/>
                          <a:ext cx="107" cy="33"/>
                        </a:xfrm>
                        <a:custGeom>
                          <a:avLst/>
                          <a:gdLst>
                            <a:gd name="T0" fmla="*/ 107 w 107"/>
                            <a:gd name="T1" fmla="*/ 7 h 33"/>
                            <a:gd name="T2" fmla="*/ 83 w 107"/>
                            <a:gd name="T3" fmla="*/ 0 h 33"/>
                            <a:gd name="T4" fmla="*/ 28 w 107"/>
                            <a:gd name="T5" fmla="*/ 21 h 33"/>
                            <a:gd name="T6" fmla="*/ 0 w 107"/>
                            <a:gd name="T7" fmla="*/ 14 h 33"/>
                            <a:gd name="T8" fmla="*/ 14 w 107"/>
                            <a:gd name="T9" fmla="*/ 33 h 33"/>
                            <a:gd name="T10" fmla="*/ 83 w 107"/>
                            <a:gd name="T11" fmla="*/ 33 h 33"/>
                            <a:gd name="T12" fmla="*/ 54 w 107"/>
                            <a:gd name="T13" fmla="*/ 26 h 33"/>
                            <a:gd name="T14" fmla="*/ 107 w 107"/>
                            <a:gd name="T15" fmla="*/ 7 h 3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3"/>
                            <a:gd name="T26" fmla="*/ 107 w 107"/>
                            <a:gd name="T27" fmla="*/ 33 h 3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3">
                              <a:moveTo>
                                <a:pt x="107" y="7"/>
                              </a:moveTo>
                              <a:lnTo>
                                <a:pt x="83" y="0"/>
                              </a:lnTo>
                              <a:lnTo>
                                <a:pt x="28" y="21"/>
                              </a:lnTo>
                              <a:lnTo>
                                <a:pt x="0" y="14"/>
                              </a:lnTo>
                              <a:lnTo>
                                <a:pt x="14" y="33"/>
                              </a:lnTo>
                              <a:lnTo>
                                <a:pt x="83" y="33"/>
                              </a:lnTo>
                              <a:lnTo>
                                <a:pt x="54" y="26"/>
                              </a:lnTo>
                              <a:lnTo>
                                <a:pt x="10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0" name="Freeform 1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5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7 h 32"/>
                            <a:gd name="T2" fmla="*/ 24 w 107"/>
                            <a:gd name="T3" fmla="*/ 0 h 32"/>
                            <a:gd name="T4" fmla="*/ 81 w 107"/>
                            <a:gd name="T5" fmla="*/ 20 h 32"/>
                            <a:gd name="T6" fmla="*/ 107 w 107"/>
                            <a:gd name="T7" fmla="*/ 14 h 32"/>
                            <a:gd name="T8" fmla="*/ 93 w 107"/>
                            <a:gd name="T9" fmla="*/ 32 h 32"/>
                            <a:gd name="T10" fmla="*/ 26 w 107"/>
                            <a:gd name="T11" fmla="*/ 32 h 32"/>
                            <a:gd name="T12" fmla="*/ 54 w 107"/>
                            <a:gd name="T13" fmla="*/ 27 h 32"/>
                            <a:gd name="T14" fmla="*/ 0 w 107"/>
                            <a:gd name="T15" fmla="*/ 7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20"/>
                              </a:lnTo>
                              <a:lnTo>
                                <a:pt x="107" y="14"/>
                              </a:lnTo>
                              <a:lnTo>
                                <a:pt x="93" y="32"/>
                              </a:lnTo>
                              <a:lnTo>
                                <a:pt x="26" y="32"/>
                              </a:lnTo>
                              <a:lnTo>
                                <a:pt x="54" y="2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1" name="Freeform 12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5" y="1054"/>
                          <a:ext cx="107" cy="32"/>
                        </a:xfrm>
                        <a:custGeom>
                          <a:avLst/>
                          <a:gdLst>
                            <a:gd name="T0" fmla="*/ 0 w 107"/>
                            <a:gd name="T1" fmla="*/ 7 h 32"/>
                            <a:gd name="T2" fmla="*/ 24 w 107"/>
                            <a:gd name="T3" fmla="*/ 0 h 32"/>
                            <a:gd name="T4" fmla="*/ 81 w 107"/>
                            <a:gd name="T5" fmla="*/ 20 h 32"/>
                            <a:gd name="T6" fmla="*/ 107 w 107"/>
                            <a:gd name="T7" fmla="*/ 14 h 32"/>
                            <a:gd name="T8" fmla="*/ 93 w 107"/>
                            <a:gd name="T9" fmla="*/ 32 h 32"/>
                            <a:gd name="T10" fmla="*/ 26 w 107"/>
                            <a:gd name="T11" fmla="*/ 32 h 32"/>
                            <a:gd name="T12" fmla="*/ 54 w 107"/>
                            <a:gd name="T13" fmla="*/ 27 h 32"/>
                            <a:gd name="T14" fmla="*/ 0 w 107"/>
                            <a:gd name="T15" fmla="*/ 7 h 32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2"/>
                            <a:gd name="T26" fmla="*/ 107 w 107"/>
                            <a:gd name="T27" fmla="*/ 32 h 32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2">
                              <a:moveTo>
                                <a:pt x="0" y="7"/>
                              </a:moveTo>
                              <a:lnTo>
                                <a:pt x="24" y="0"/>
                              </a:lnTo>
                              <a:lnTo>
                                <a:pt x="81" y="20"/>
                              </a:lnTo>
                              <a:lnTo>
                                <a:pt x="107" y="14"/>
                              </a:lnTo>
                              <a:lnTo>
                                <a:pt x="93" y="32"/>
                              </a:lnTo>
                              <a:lnTo>
                                <a:pt x="26" y="32"/>
                              </a:lnTo>
                              <a:lnTo>
                                <a:pt x="54" y="27"/>
                              </a:lnTo>
                              <a:lnTo>
                                <a:pt x="0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2" name="Freeform 12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2" y="1097"/>
                          <a:ext cx="107" cy="31"/>
                        </a:xfrm>
                        <a:custGeom>
                          <a:avLst/>
                          <a:gdLst>
                            <a:gd name="T0" fmla="*/ 107 w 107"/>
                            <a:gd name="T1" fmla="*/ 24 h 31"/>
                            <a:gd name="T2" fmla="*/ 83 w 107"/>
                            <a:gd name="T3" fmla="*/ 31 h 31"/>
                            <a:gd name="T4" fmla="*/ 28 w 107"/>
                            <a:gd name="T5" fmla="*/ 10 h 31"/>
                            <a:gd name="T6" fmla="*/ 0 w 107"/>
                            <a:gd name="T7" fmla="*/ 17 h 31"/>
                            <a:gd name="T8" fmla="*/ 14 w 107"/>
                            <a:gd name="T9" fmla="*/ 0 h 31"/>
                            <a:gd name="T10" fmla="*/ 83 w 107"/>
                            <a:gd name="T11" fmla="*/ 0 h 31"/>
                            <a:gd name="T12" fmla="*/ 53 w 107"/>
                            <a:gd name="T13" fmla="*/ 5 h 31"/>
                            <a:gd name="T14" fmla="*/ 107 w 107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107" y="24"/>
                              </a:moveTo>
                              <a:lnTo>
                                <a:pt x="83" y="31"/>
                              </a:lnTo>
                              <a:lnTo>
                                <a:pt x="28" y="10"/>
                              </a:lnTo>
                              <a:lnTo>
                                <a:pt x="0" y="17"/>
                              </a:lnTo>
                              <a:lnTo>
                                <a:pt x="14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7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1233" name="Freeform 12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2" y="1097"/>
                          <a:ext cx="107" cy="31"/>
                        </a:xfrm>
                        <a:custGeom>
                          <a:avLst/>
                          <a:gdLst>
                            <a:gd name="T0" fmla="*/ 107 w 107"/>
                            <a:gd name="T1" fmla="*/ 24 h 31"/>
                            <a:gd name="T2" fmla="*/ 83 w 107"/>
                            <a:gd name="T3" fmla="*/ 31 h 31"/>
                            <a:gd name="T4" fmla="*/ 28 w 107"/>
                            <a:gd name="T5" fmla="*/ 10 h 31"/>
                            <a:gd name="T6" fmla="*/ 0 w 107"/>
                            <a:gd name="T7" fmla="*/ 17 h 31"/>
                            <a:gd name="T8" fmla="*/ 14 w 107"/>
                            <a:gd name="T9" fmla="*/ 0 h 31"/>
                            <a:gd name="T10" fmla="*/ 83 w 107"/>
                            <a:gd name="T11" fmla="*/ 0 h 31"/>
                            <a:gd name="T12" fmla="*/ 53 w 107"/>
                            <a:gd name="T13" fmla="*/ 5 h 31"/>
                            <a:gd name="T14" fmla="*/ 107 w 107"/>
                            <a:gd name="T15" fmla="*/ 24 h 31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07"/>
                            <a:gd name="T25" fmla="*/ 0 h 31"/>
                            <a:gd name="T26" fmla="*/ 107 w 107"/>
                            <a:gd name="T27" fmla="*/ 31 h 31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07" h="31">
                              <a:moveTo>
                                <a:pt x="107" y="24"/>
                              </a:moveTo>
                              <a:lnTo>
                                <a:pt x="83" y="31"/>
                              </a:lnTo>
                              <a:lnTo>
                                <a:pt x="28" y="10"/>
                              </a:lnTo>
                              <a:lnTo>
                                <a:pt x="0" y="17"/>
                              </a:lnTo>
                              <a:lnTo>
                                <a:pt x="14" y="0"/>
                              </a:lnTo>
                              <a:lnTo>
                                <a:pt x="83" y="0"/>
                              </a:lnTo>
                              <a:lnTo>
                                <a:pt x="53" y="5"/>
                              </a:lnTo>
                              <a:lnTo>
                                <a:pt x="107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sp>
                  <p:nvSpPr>
                    <p:cNvPr id="1222" name="Line 1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8" y="1090"/>
                      <a:ext cx="1" cy="7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23" name="Line 1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2" y="1090"/>
                      <a:ext cx="1" cy="7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AAE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pic>
                <p:nvPicPr>
                  <p:cNvPr id="1214" name="Picture 1209"/>
                  <p:cNvPicPr>
                    <a:picLocks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923" y="2243"/>
                    <a:ext cx="289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15" name="Picture 1210"/>
                  <p:cNvPicPr>
                    <a:picLocks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740" y="2279"/>
                    <a:ext cx="289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16" name="Line 1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1" y="2105"/>
                    <a:ext cx="4" cy="1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86" name="Group 1212"/>
                <p:cNvGrpSpPr>
                  <a:grpSpLocks/>
                </p:cNvGrpSpPr>
                <p:nvPr/>
              </p:nvGrpSpPr>
              <p:grpSpPr bwMode="auto">
                <a:xfrm>
                  <a:off x="1084" y="2460"/>
                  <a:ext cx="288" cy="121"/>
                  <a:chOff x="2988" y="1041"/>
                  <a:chExt cx="325" cy="168"/>
                </a:xfrm>
              </p:grpSpPr>
              <p:sp>
                <p:nvSpPr>
                  <p:cNvPr id="1187" name="Oval 1213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1112"/>
                    <a:ext cx="324" cy="97"/>
                  </a:xfrm>
                  <a:prstGeom prst="ellipse">
                    <a:avLst/>
                  </a:prstGeom>
                  <a:solidFill>
                    <a:srgbClr val="0078AA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8" name="Rectangle 1214"/>
                  <p:cNvSpPr>
                    <a:spLocks noChangeArrowheads="1"/>
                  </p:cNvSpPr>
                  <p:nvPr/>
                </p:nvSpPr>
                <p:spPr bwMode="auto">
                  <a:xfrm>
                    <a:off x="2988" y="1091"/>
                    <a:ext cx="324" cy="7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89" name="Rectangle 1215"/>
                  <p:cNvSpPr>
                    <a:spLocks noChangeArrowheads="1"/>
                  </p:cNvSpPr>
                  <p:nvPr/>
                </p:nvSpPr>
                <p:spPr bwMode="auto">
                  <a:xfrm>
                    <a:off x="2988" y="1091"/>
                    <a:ext cx="324" cy="7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0" name="Oval 1216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1041"/>
                    <a:ext cx="324" cy="98"/>
                  </a:xfrm>
                  <a:prstGeom prst="ellipse">
                    <a:avLst/>
                  </a:prstGeom>
                  <a:solidFill>
                    <a:srgbClr val="00B4FF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191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3037" y="1053"/>
                    <a:ext cx="226" cy="75"/>
                    <a:chOff x="3037" y="1053"/>
                    <a:chExt cx="226" cy="75"/>
                  </a:xfrm>
                </p:grpSpPr>
                <p:grpSp>
                  <p:nvGrpSpPr>
                    <p:cNvPr id="1194" name="Group 1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7" y="1053"/>
                      <a:ext cx="224" cy="73"/>
                      <a:chOff x="3037" y="1053"/>
                      <a:chExt cx="224" cy="73"/>
                    </a:xfrm>
                  </p:grpSpPr>
                  <p:sp>
                    <p:nvSpPr>
                      <p:cNvPr id="1204" name="Freeform 1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1054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25 h 32"/>
                          <a:gd name="T2" fmla="*/ 24 w 107"/>
                          <a:gd name="T3" fmla="*/ 32 h 32"/>
                          <a:gd name="T4" fmla="*/ 81 w 107"/>
                          <a:gd name="T5" fmla="*/ 11 h 32"/>
                          <a:gd name="T6" fmla="*/ 107 w 107"/>
                          <a:gd name="T7" fmla="*/ 18 h 32"/>
                          <a:gd name="T8" fmla="*/ 93 w 107"/>
                          <a:gd name="T9" fmla="*/ 0 h 32"/>
                          <a:gd name="T10" fmla="*/ 26 w 107"/>
                          <a:gd name="T11" fmla="*/ 0 h 32"/>
                          <a:gd name="T12" fmla="*/ 53 w 107"/>
                          <a:gd name="T13" fmla="*/ 6 h 32"/>
                          <a:gd name="T14" fmla="*/ 0 w 107"/>
                          <a:gd name="T15" fmla="*/ 25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25"/>
                            </a:moveTo>
                            <a:lnTo>
                              <a:pt x="24" y="32"/>
                            </a:lnTo>
                            <a:lnTo>
                              <a:pt x="81" y="11"/>
                            </a:lnTo>
                            <a:lnTo>
                              <a:pt x="107" y="18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3" y="6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5" name="Freeform 1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4" y="1054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25 h 32"/>
                          <a:gd name="T2" fmla="*/ 24 w 107"/>
                          <a:gd name="T3" fmla="*/ 32 h 32"/>
                          <a:gd name="T4" fmla="*/ 81 w 107"/>
                          <a:gd name="T5" fmla="*/ 11 h 32"/>
                          <a:gd name="T6" fmla="*/ 107 w 107"/>
                          <a:gd name="T7" fmla="*/ 18 h 32"/>
                          <a:gd name="T8" fmla="*/ 93 w 107"/>
                          <a:gd name="T9" fmla="*/ 0 h 32"/>
                          <a:gd name="T10" fmla="*/ 26 w 107"/>
                          <a:gd name="T11" fmla="*/ 0 h 32"/>
                          <a:gd name="T12" fmla="*/ 53 w 107"/>
                          <a:gd name="T13" fmla="*/ 6 h 32"/>
                          <a:gd name="T14" fmla="*/ 0 w 107"/>
                          <a:gd name="T15" fmla="*/ 25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25"/>
                            </a:moveTo>
                            <a:lnTo>
                              <a:pt x="24" y="32"/>
                            </a:lnTo>
                            <a:lnTo>
                              <a:pt x="81" y="11"/>
                            </a:lnTo>
                            <a:lnTo>
                              <a:pt x="107" y="18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3" y="6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6" name="Freeform 1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7" y="1091"/>
                        <a:ext cx="107" cy="34"/>
                      </a:xfrm>
                      <a:custGeom>
                        <a:avLst/>
                        <a:gdLst>
                          <a:gd name="T0" fmla="*/ 107 w 107"/>
                          <a:gd name="T1" fmla="*/ 7 h 34"/>
                          <a:gd name="T2" fmla="*/ 83 w 107"/>
                          <a:gd name="T3" fmla="*/ 0 h 34"/>
                          <a:gd name="T4" fmla="*/ 28 w 107"/>
                          <a:gd name="T5" fmla="*/ 21 h 34"/>
                          <a:gd name="T6" fmla="*/ 0 w 107"/>
                          <a:gd name="T7" fmla="*/ 14 h 34"/>
                          <a:gd name="T8" fmla="*/ 14 w 107"/>
                          <a:gd name="T9" fmla="*/ 34 h 34"/>
                          <a:gd name="T10" fmla="*/ 83 w 107"/>
                          <a:gd name="T11" fmla="*/ 34 h 34"/>
                          <a:gd name="T12" fmla="*/ 54 w 107"/>
                          <a:gd name="T13" fmla="*/ 27 h 34"/>
                          <a:gd name="T14" fmla="*/ 107 w 107"/>
                          <a:gd name="T15" fmla="*/ 7 h 3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4"/>
                          <a:gd name="T26" fmla="*/ 107 w 107"/>
                          <a:gd name="T27" fmla="*/ 34 h 3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4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21"/>
                            </a:lnTo>
                            <a:lnTo>
                              <a:pt x="0" y="14"/>
                            </a:lnTo>
                            <a:lnTo>
                              <a:pt x="14" y="34"/>
                            </a:lnTo>
                            <a:lnTo>
                              <a:pt x="83" y="34"/>
                            </a:lnTo>
                            <a:lnTo>
                              <a:pt x="54" y="27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7" name="Freeform 1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7" y="1091"/>
                        <a:ext cx="107" cy="34"/>
                      </a:xfrm>
                      <a:custGeom>
                        <a:avLst/>
                        <a:gdLst>
                          <a:gd name="T0" fmla="*/ 107 w 107"/>
                          <a:gd name="T1" fmla="*/ 7 h 34"/>
                          <a:gd name="T2" fmla="*/ 83 w 107"/>
                          <a:gd name="T3" fmla="*/ 0 h 34"/>
                          <a:gd name="T4" fmla="*/ 28 w 107"/>
                          <a:gd name="T5" fmla="*/ 21 h 34"/>
                          <a:gd name="T6" fmla="*/ 0 w 107"/>
                          <a:gd name="T7" fmla="*/ 14 h 34"/>
                          <a:gd name="T8" fmla="*/ 14 w 107"/>
                          <a:gd name="T9" fmla="*/ 34 h 34"/>
                          <a:gd name="T10" fmla="*/ 83 w 107"/>
                          <a:gd name="T11" fmla="*/ 34 h 34"/>
                          <a:gd name="T12" fmla="*/ 54 w 107"/>
                          <a:gd name="T13" fmla="*/ 27 h 34"/>
                          <a:gd name="T14" fmla="*/ 107 w 107"/>
                          <a:gd name="T15" fmla="*/ 7 h 3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4"/>
                          <a:gd name="T26" fmla="*/ 107 w 107"/>
                          <a:gd name="T27" fmla="*/ 34 h 3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4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21"/>
                            </a:lnTo>
                            <a:lnTo>
                              <a:pt x="0" y="14"/>
                            </a:lnTo>
                            <a:lnTo>
                              <a:pt x="14" y="34"/>
                            </a:lnTo>
                            <a:lnTo>
                              <a:pt x="83" y="34"/>
                            </a:lnTo>
                            <a:lnTo>
                              <a:pt x="54" y="27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8" name="Freeform 1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3" y="1053"/>
                        <a:ext cx="107" cy="31"/>
                      </a:xfrm>
                      <a:custGeom>
                        <a:avLst/>
                        <a:gdLst>
                          <a:gd name="T0" fmla="*/ 0 w 107"/>
                          <a:gd name="T1" fmla="*/ 7 h 31"/>
                          <a:gd name="T2" fmla="*/ 24 w 107"/>
                          <a:gd name="T3" fmla="*/ 0 h 31"/>
                          <a:gd name="T4" fmla="*/ 81 w 107"/>
                          <a:gd name="T5" fmla="*/ 19 h 31"/>
                          <a:gd name="T6" fmla="*/ 107 w 107"/>
                          <a:gd name="T7" fmla="*/ 14 h 31"/>
                          <a:gd name="T8" fmla="*/ 93 w 107"/>
                          <a:gd name="T9" fmla="*/ 31 h 31"/>
                          <a:gd name="T10" fmla="*/ 26 w 107"/>
                          <a:gd name="T11" fmla="*/ 31 h 31"/>
                          <a:gd name="T12" fmla="*/ 54 w 107"/>
                          <a:gd name="T13" fmla="*/ 26 h 31"/>
                          <a:gd name="T14" fmla="*/ 0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0" y="7"/>
                            </a:moveTo>
                            <a:lnTo>
                              <a:pt x="24" y="0"/>
                            </a:lnTo>
                            <a:lnTo>
                              <a:pt x="81" y="19"/>
                            </a:lnTo>
                            <a:lnTo>
                              <a:pt x="107" y="14"/>
                            </a:lnTo>
                            <a:lnTo>
                              <a:pt x="93" y="31"/>
                            </a:lnTo>
                            <a:lnTo>
                              <a:pt x="26" y="31"/>
                            </a:lnTo>
                            <a:lnTo>
                              <a:pt x="54" y="26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9" name="Freeform 1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3" y="1053"/>
                        <a:ext cx="107" cy="31"/>
                      </a:xfrm>
                      <a:custGeom>
                        <a:avLst/>
                        <a:gdLst>
                          <a:gd name="T0" fmla="*/ 0 w 107"/>
                          <a:gd name="T1" fmla="*/ 7 h 31"/>
                          <a:gd name="T2" fmla="*/ 24 w 107"/>
                          <a:gd name="T3" fmla="*/ 0 h 31"/>
                          <a:gd name="T4" fmla="*/ 81 w 107"/>
                          <a:gd name="T5" fmla="*/ 19 h 31"/>
                          <a:gd name="T6" fmla="*/ 107 w 107"/>
                          <a:gd name="T7" fmla="*/ 14 h 31"/>
                          <a:gd name="T8" fmla="*/ 93 w 107"/>
                          <a:gd name="T9" fmla="*/ 31 h 31"/>
                          <a:gd name="T10" fmla="*/ 26 w 107"/>
                          <a:gd name="T11" fmla="*/ 31 h 31"/>
                          <a:gd name="T12" fmla="*/ 54 w 107"/>
                          <a:gd name="T13" fmla="*/ 26 h 31"/>
                          <a:gd name="T14" fmla="*/ 0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0" y="7"/>
                            </a:moveTo>
                            <a:lnTo>
                              <a:pt x="24" y="0"/>
                            </a:lnTo>
                            <a:lnTo>
                              <a:pt x="81" y="19"/>
                            </a:lnTo>
                            <a:lnTo>
                              <a:pt x="107" y="14"/>
                            </a:lnTo>
                            <a:lnTo>
                              <a:pt x="93" y="31"/>
                            </a:lnTo>
                            <a:lnTo>
                              <a:pt x="26" y="31"/>
                            </a:lnTo>
                            <a:lnTo>
                              <a:pt x="54" y="26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0" name="Freeform 1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0" y="1095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24 h 31"/>
                          <a:gd name="T2" fmla="*/ 83 w 107"/>
                          <a:gd name="T3" fmla="*/ 31 h 31"/>
                          <a:gd name="T4" fmla="*/ 28 w 107"/>
                          <a:gd name="T5" fmla="*/ 10 h 31"/>
                          <a:gd name="T6" fmla="*/ 0 w 107"/>
                          <a:gd name="T7" fmla="*/ 17 h 31"/>
                          <a:gd name="T8" fmla="*/ 14 w 107"/>
                          <a:gd name="T9" fmla="*/ 0 h 31"/>
                          <a:gd name="T10" fmla="*/ 83 w 107"/>
                          <a:gd name="T11" fmla="*/ 0 h 31"/>
                          <a:gd name="T12" fmla="*/ 53 w 107"/>
                          <a:gd name="T13" fmla="*/ 5 h 31"/>
                          <a:gd name="T14" fmla="*/ 107 w 107"/>
                          <a:gd name="T15" fmla="*/ 24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24"/>
                            </a:moveTo>
                            <a:lnTo>
                              <a:pt x="83" y="31"/>
                            </a:lnTo>
                            <a:lnTo>
                              <a:pt x="28" y="10"/>
                            </a:lnTo>
                            <a:lnTo>
                              <a:pt x="0" y="17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3" y="5"/>
                            </a:lnTo>
                            <a:lnTo>
                              <a:pt x="107" y="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11" name="Freeform 1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0" y="1095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24 h 31"/>
                          <a:gd name="T2" fmla="*/ 83 w 107"/>
                          <a:gd name="T3" fmla="*/ 31 h 31"/>
                          <a:gd name="T4" fmla="*/ 28 w 107"/>
                          <a:gd name="T5" fmla="*/ 10 h 31"/>
                          <a:gd name="T6" fmla="*/ 0 w 107"/>
                          <a:gd name="T7" fmla="*/ 17 h 31"/>
                          <a:gd name="T8" fmla="*/ 14 w 107"/>
                          <a:gd name="T9" fmla="*/ 0 h 31"/>
                          <a:gd name="T10" fmla="*/ 83 w 107"/>
                          <a:gd name="T11" fmla="*/ 0 h 31"/>
                          <a:gd name="T12" fmla="*/ 53 w 107"/>
                          <a:gd name="T13" fmla="*/ 5 h 31"/>
                          <a:gd name="T14" fmla="*/ 107 w 107"/>
                          <a:gd name="T15" fmla="*/ 24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24"/>
                            </a:moveTo>
                            <a:lnTo>
                              <a:pt x="83" y="31"/>
                            </a:lnTo>
                            <a:lnTo>
                              <a:pt x="28" y="10"/>
                            </a:lnTo>
                            <a:lnTo>
                              <a:pt x="0" y="17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3" y="5"/>
                            </a:lnTo>
                            <a:lnTo>
                              <a:pt x="107" y="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195" name="Group 1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9" y="1054"/>
                      <a:ext cx="224" cy="74"/>
                      <a:chOff x="3039" y="1054"/>
                      <a:chExt cx="224" cy="74"/>
                    </a:xfrm>
                  </p:grpSpPr>
                  <p:sp>
                    <p:nvSpPr>
                      <p:cNvPr id="1196" name="Freeform 12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1056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25 h 32"/>
                          <a:gd name="T2" fmla="*/ 24 w 107"/>
                          <a:gd name="T3" fmla="*/ 32 h 32"/>
                          <a:gd name="T4" fmla="*/ 81 w 107"/>
                          <a:gd name="T5" fmla="*/ 11 h 32"/>
                          <a:gd name="T6" fmla="*/ 107 w 107"/>
                          <a:gd name="T7" fmla="*/ 18 h 32"/>
                          <a:gd name="T8" fmla="*/ 93 w 107"/>
                          <a:gd name="T9" fmla="*/ 0 h 32"/>
                          <a:gd name="T10" fmla="*/ 26 w 107"/>
                          <a:gd name="T11" fmla="*/ 0 h 32"/>
                          <a:gd name="T12" fmla="*/ 53 w 107"/>
                          <a:gd name="T13" fmla="*/ 5 h 32"/>
                          <a:gd name="T14" fmla="*/ 0 w 107"/>
                          <a:gd name="T15" fmla="*/ 25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25"/>
                            </a:moveTo>
                            <a:lnTo>
                              <a:pt x="24" y="32"/>
                            </a:lnTo>
                            <a:lnTo>
                              <a:pt x="81" y="11"/>
                            </a:lnTo>
                            <a:lnTo>
                              <a:pt x="107" y="18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3" y="5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97" name="Freeform 1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6" y="1056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25 h 32"/>
                          <a:gd name="T2" fmla="*/ 24 w 107"/>
                          <a:gd name="T3" fmla="*/ 32 h 32"/>
                          <a:gd name="T4" fmla="*/ 81 w 107"/>
                          <a:gd name="T5" fmla="*/ 11 h 32"/>
                          <a:gd name="T6" fmla="*/ 107 w 107"/>
                          <a:gd name="T7" fmla="*/ 18 h 32"/>
                          <a:gd name="T8" fmla="*/ 93 w 107"/>
                          <a:gd name="T9" fmla="*/ 0 h 32"/>
                          <a:gd name="T10" fmla="*/ 26 w 107"/>
                          <a:gd name="T11" fmla="*/ 0 h 32"/>
                          <a:gd name="T12" fmla="*/ 53 w 107"/>
                          <a:gd name="T13" fmla="*/ 5 h 32"/>
                          <a:gd name="T14" fmla="*/ 0 w 107"/>
                          <a:gd name="T15" fmla="*/ 25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25"/>
                            </a:moveTo>
                            <a:lnTo>
                              <a:pt x="24" y="32"/>
                            </a:lnTo>
                            <a:lnTo>
                              <a:pt x="81" y="11"/>
                            </a:lnTo>
                            <a:lnTo>
                              <a:pt x="107" y="18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3" y="5"/>
                            </a:lnTo>
                            <a:lnTo>
                              <a:pt x="0" y="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98" name="Freeform 1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9" y="1093"/>
                        <a:ext cx="107" cy="33"/>
                      </a:xfrm>
                      <a:custGeom>
                        <a:avLst/>
                        <a:gdLst>
                          <a:gd name="T0" fmla="*/ 107 w 107"/>
                          <a:gd name="T1" fmla="*/ 7 h 33"/>
                          <a:gd name="T2" fmla="*/ 83 w 107"/>
                          <a:gd name="T3" fmla="*/ 0 h 33"/>
                          <a:gd name="T4" fmla="*/ 28 w 107"/>
                          <a:gd name="T5" fmla="*/ 21 h 33"/>
                          <a:gd name="T6" fmla="*/ 0 w 107"/>
                          <a:gd name="T7" fmla="*/ 14 h 33"/>
                          <a:gd name="T8" fmla="*/ 14 w 107"/>
                          <a:gd name="T9" fmla="*/ 33 h 33"/>
                          <a:gd name="T10" fmla="*/ 83 w 107"/>
                          <a:gd name="T11" fmla="*/ 33 h 33"/>
                          <a:gd name="T12" fmla="*/ 54 w 107"/>
                          <a:gd name="T13" fmla="*/ 26 h 33"/>
                          <a:gd name="T14" fmla="*/ 107 w 107"/>
                          <a:gd name="T15" fmla="*/ 7 h 3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3"/>
                          <a:gd name="T26" fmla="*/ 107 w 107"/>
                          <a:gd name="T27" fmla="*/ 33 h 3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3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21"/>
                            </a:lnTo>
                            <a:lnTo>
                              <a:pt x="0" y="14"/>
                            </a:lnTo>
                            <a:lnTo>
                              <a:pt x="14" y="33"/>
                            </a:lnTo>
                            <a:lnTo>
                              <a:pt x="83" y="33"/>
                            </a:lnTo>
                            <a:lnTo>
                              <a:pt x="54" y="26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99" name="Freeform 1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9" y="1093"/>
                        <a:ext cx="107" cy="33"/>
                      </a:xfrm>
                      <a:custGeom>
                        <a:avLst/>
                        <a:gdLst>
                          <a:gd name="T0" fmla="*/ 107 w 107"/>
                          <a:gd name="T1" fmla="*/ 7 h 33"/>
                          <a:gd name="T2" fmla="*/ 83 w 107"/>
                          <a:gd name="T3" fmla="*/ 0 h 33"/>
                          <a:gd name="T4" fmla="*/ 28 w 107"/>
                          <a:gd name="T5" fmla="*/ 21 h 33"/>
                          <a:gd name="T6" fmla="*/ 0 w 107"/>
                          <a:gd name="T7" fmla="*/ 14 h 33"/>
                          <a:gd name="T8" fmla="*/ 14 w 107"/>
                          <a:gd name="T9" fmla="*/ 33 h 33"/>
                          <a:gd name="T10" fmla="*/ 83 w 107"/>
                          <a:gd name="T11" fmla="*/ 33 h 33"/>
                          <a:gd name="T12" fmla="*/ 54 w 107"/>
                          <a:gd name="T13" fmla="*/ 26 h 33"/>
                          <a:gd name="T14" fmla="*/ 107 w 107"/>
                          <a:gd name="T15" fmla="*/ 7 h 3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3"/>
                          <a:gd name="T26" fmla="*/ 107 w 107"/>
                          <a:gd name="T27" fmla="*/ 33 h 3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3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21"/>
                            </a:lnTo>
                            <a:lnTo>
                              <a:pt x="0" y="14"/>
                            </a:lnTo>
                            <a:lnTo>
                              <a:pt x="14" y="33"/>
                            </a:lnTo>
                            <a:lnTo>
                              <a:pt x="83" y="33"/>
                            </a:lnTo>
                            <a:lnTo>
                              <a:pt x="54" y="26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0" name="Freeform 1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5" y="1054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7 h 32"/>
                          <a:gd name="T2" fmla="*/ 24 w 107"/>
                          <a:gd name="T3" fmla="*/ 0 h 32"/>
                          <a:gd name="T4" fmla="*/ 81 w 107"/>
                          <a:gd name="T5" fmla="*/ 20 h 32"/>
                          <a:gd name="T6" fmla="*/ 107 w 107"/>
                          <a:gd name="T7" fmla="*/ 14 h 32"/>
                          <a:gd name="T8" fmla="*/ 93 w 107"/>
                          <a:gd name="T9" fmla="*/ 32 h 32"/>
                          <a:gd name="T10" fmla="*/ 26 w 107"/>
                          <a:gd name="T11" fmla="*/ 32 h 32"/>
                          <a:gd name="T12" fmla="*/ 54 w 107"/>
                          <a:gd name="T13" fmla="*/ 27 h 32"/>
                          <a:gd name="T14" fmla="*/ 0 w 107"/>
                          <a:gd name="T15" fmla="*/ 7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7"/>
                            </a:moveTo>
                            <a:lnTo>
                              <a:pt x="24" y="0"/>
                            </a:lnTo>
                            <a:lnTo>
                              <a:pt x="81" y="20"/>
                            </a:lnTo>
                            <a:lnTo>
                              <a:pt x="107" y="14"/>
                            </a:lnTo>
                            <a:lnTo>
                              <a:pt x="93" y="32"/>
                            </a:lnTo>
                            <a:lnTo>
                              <a:pt x="26" y="32"/>
                            </a:lnTo>
                            <a:lnTo>
                              <a:pt x="54" y="2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1" name="Freeform 1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45" y="1054"/>
                        <a:ext cx="107" cy="32"/>
                      </a:xfrm>
                      <a:custGeom>
                        <a:avLst/>
                        <a:gdLst>
                          <a:gd name="T0" fmla="*/ 0 w 107"/>
                          <a:gd name="T1" fmla="*/ 7 h 32"/>
                          <a:gd name="T2" fmla="*/ 24 w 107"/>
                          <a:gd name="T3" fmla="*/ 0 h 32"/>
                          <a:gd name="T4" fmla="*/ 81 w 107"/>
                          <a:gd name="T5" fmla="*/ 20 h 32"/>
                          <a:gd name="T6" fmla="*/ 107 w 107"/>
                          <a:gd name="T7" fmla="*/ 14 h 32"/>
                          <a:gd name="T8" fmla="*/ 93 w 107"/>
                          <a:gd name="T9" fmla="*/ 32 h 32"/>
                          <a:gd name="T10" fmla="*/ 26 w 107"/>
                          <a:gd name="T11" fmla="*/ 32 h 32"/>
                          <a:gd name="T12" fmla="*/ 54 w 107"/>
                          <a:gd name="T13" fmla="*/ 27 h 32"/>
                          <a:gd name="T14" fmla="*/ 0 w 107"/>
                          <a:gd name="T15" fmla="*/ 7 h 3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2"/>
                          <a:gd name="T26" fmla="*/ 107 w 107"/>
                          <a:gd name="T27" fmla="*/ 32 h 3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2">
                            <a:moveTo>
                              <a:pt x="0" y="7"/>
                            </a:moveTo>
                            <a:lnTo>
                              <a:pt x="24" y="0"/>
                            </a:lnTo>
                            <a:lnTo>
                              <a:pt x="81" y="20"/>
                            </a:lnTo>
                            <a:lnTo>
                              <a:pt x="107" y="14"/>
                            </a:lnTo>
                            <a:lnTo>
                              <a:pt x="93" y="32"/>
                            </a:lnTo>
                            <a:lnTo>
                              <a:pt x="26" y="32"/>
                            </a:lnTo>
                            <a:lnTo>
                              <a:pt x="54" y="27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2" name="Freeform 1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1097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24 h 31"/>
                          <a:gd name="T2" fmla="*/ 83 w 107"/>
                          <a:gd name="T3" fmla="*/ 31 h 31"/>
                          <a:gd name="T4" fmla="*/ 28 w 107"/>
                          <a:gd name="T5" fmla="*/ 10 h 31"/>
                          <a:gd name="T6" fmla="*/ 0 w 107"/>
                          <a:gd name="T7" fmla="*/ 17 h 31"/>
                          <a:gd name="T8" fmla="*/ 14 w 107"/>
                          <a:gd name="T9" fmla="*/ 0 h 31"/>
                          <a:gd name="T10" fmla="*/ 83 w 107"/>
                          <a:gd name="T11" fmla="*/ 0 h 31"/>
                          <a:gd name="T12" fmla="*/ 53 w 107"/>
                          <a:gd name="T13" fmla="*/ 5 h 31"/>
                          <a:gd name="T14" fmla="*/ 107 w 107"/>
                          <a:gd name="T15" fmla="*/ 24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24"/>
                            </a:moveTo>
                            <a:lnTo>
                              <a:pt x="83" y="31"/>
                            </a:lnTo>
                            <a:lnTo>
                              <a:pt x="28" y="10"/>
                            </a:lnTo>
                            <a:lnTo>
                              <a:pt x="0" y="17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3" y="5"/>
                            </a:lnTo>
                            <a:lnTo>
                              <a:pt x="107" y="2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203" name="Freeform 1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1097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24 h 31"/>
                          <a:gd name="T2" fmla="*/ 83 w 107"/>
                          <a:gd name="T3" fmla="*/ 31 h 31"/>
                          <a:gd name="T4" fmla="*/ 28 w 107"/>
                          <a:gd name="T5" fmla="*/ 10 h 31"/>
                          <a:gd name="T6" fmla="*/ 0 w 107"/>
                          <a:gd name="T7" fmla="*/ 17 h 31"/>
                          <a:gd name="T8" fmla="*/ 14 w 107"/>
                          <a:gd name="T9" fmla="*/ 0 h 31"/>
                          <a:gd name="T10" fmla="*/ 83 w 107"/>
                          <a:gd name="T11" fmla="*/ 0 h 31"/>
                          <a:gd name="T12" fmla="*/ 53 w 107"/>
                          <a:gd name="T13" fmla="*/ 5 h 31"/>
                          <a:gd name="T14" fmla="*/ 107 w 107"/>
                          <a:gd name="T15" fmla="*/ 24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24"/>
                            </a:moveTo>
                            <a:lnTo>
                              <a:pt x="83" y="31"/>
                            </a:lnTo>
                            <a:lnTo>
                              <a:pt x="28" y="10"/>
                            </a:lnTo>
                            <a:lnTo>
                              <a:pt x="0" y="17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3" y="5"/>
                            </a:lnTo>
                            <a:lnTo>
                              <a:pt x="107" y="2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sp>
                <p:nvSpPr>
                  <p:cNvPr id="1192" name="Line 1236"/>
                  <p:cNvSpPr>
                    <a:spLocks noChangeShapeType="1"/>
                  </p:cNvSpPr>
                  <p:nvPr/>
                </p:nvSpPr>
                <p:spPr bwMode="auto">
                  <a:xfrm>
                    <a:off x="2988" y="1090"/>
                    <a:ext cx="1" cy="70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93" name="Line 1237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090"/>
                    <a:ext cx="1" cy="70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119" name="Line 1238"/>
              <p:cNvSpPr>
                <a:spLocks noChangeShapeType="1"/>
              </p:cNvSpPr>
              <p:nvPr/>
            </p:nvSpPr>
            <p:spPr bwMode="auto">
              <a:xfrm flipV="1">
                <a:off x="1093" y="2580"/>
                <a:ext cx="136" cy="2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125135" tIns="62568" rIns="125135" bIns="62568"/>
              <a:lstStyle/>
              <a:p>
                <a:endParaRPr lang="it-IT"/>
              </a:p>
            </p:txBody>
          </p:sp>
          <p:sp>
            <p:nvSpPr>
              <p:cNvPr id="1120" name="Line 1239"/>
              <p:cNvSpPr>
                <a:spLocks noChangeShapeType="1"/>
              </p:cNvSpPr>
              <p:nvPr/>
            </p:nvSpPr>
            <p:spPr bwMode="auto">
              <a:xfrm flipV="1">
                <a:off x="1002" y="2580"/>
                <a:ext cx="0" cy="3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125135" tIns="62568" rIns="125135" bIns="62568"/>
              <a:lstStyle/>
              <a:p>
                <a:endParaRPr lang="it-IT"/>
              </a:p>
            </p:txBody>
          </p:sp>
          <p:grpSp>
            <p:nvGrpSpPr>
              <p:cNvPr id="1121" name="Group 1240"/>
              <p:cNvGrpSpPr>
                <a:grpSpLocks/>
              </p:cNvGrpSpPr>
              <p:nvPr/>
            </p:nvGrpSpPr>
            <p:grpSpPr bwMode="auto">
              <a:xfrm>
                <a:off x="1955" y="2741"/>
                <a:ext cx="354" cy="248"/>
                <a:chOff x="1955" y="2741"/>
                <a:chExt cx="354" cy="248"/>
              </a:xfrm>
            </p:grpSpPr>
            <p:sp>
              <p:nvSpPr>
                <p:cNvPr id="1157" name="Line 1241"/>
                <p:cNvSpPr>
                  <a:spLocks noChangeShapeType="1"/>
                </p:cNvSpPr>
                <p:nvPr/>
              </p:nvSpPr>
              <p:spPr bwMode="auto">
                <a:xfrm flipV="1">
                  <a:off x="2169" y="2876"/>
                  <a:ext cx="1" cy="1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1158" name="Group 1242"/>
                <p:cNvGrpSpPr>
                  <a:grpSpLocks/>
                </p:cNvGrpSpPr>
                <p:nvPr/>
              </p:nvGrpSpPr>
              <p:grpSpPr bwMode="auto">
                <a:xfrm>
                  <a:off x="2021" y="2741"/>
                  <a:ext cx="288" cy="156"/>
                  <a:chOff x="3770" y="3006"/>
                  <a:chExt cx="325" cy="153"/>
                </a:xfrm>
              </p:grpSpPr>
              <p:sp>
                <p:nvSpPr>
                  <p:cNvPr id="1160" name="Oval 1243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3070"/>
                    <a:ext cx="324" cy="89"/>
                  </a:xfrm>
                  <a:prstGeom prst="ellipse">
                    <a:avLst/>
                  </a:prstGeom>
                  <a:solidFill>
                    <a:srgbClr val="0078AA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1" name="Rectangle 1244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3051"/>
                    <a:ext cx="324" cy="6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2" name="Rectangle 1245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3051"/>
                    <a:ext cx="324" cy="6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3" name="Oval 1246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3006"/>
                    <a:ext cx="324" cy="89"/>
                  </a:xfrm>
                  <a:prstGeom prst="ellipse">
                    <a:avLst/>
                  </a:prstGeom>
                  <a:solidFill>
                    <a:srgbClr val="00B4FF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164" name="Group 1247"/>
                  <p:cNvGrpSpPr>
                    <a:grpSpLocks/>
                  </p:cNvGrpSpPr>
                  <p:nvPr/>
                </p:nvGrpSpPr>
                <p:grpSpPr bwMode="auto">
                  <a:xfrm>
                    <a:off x="3820" y="3016"/>
                    <a:ext cx="225" cy="69"/>
                    <a:chOff x="3820" y="3016"/>
                    <a:chExt cx="225" cy="69"/>
                  </a:xfrm>
                </p:grpSpPr>
                <p:grpSp>
                  <p:nvGrpSpPr>
                    <p:cNvPr id="1167" name="Group 1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3016"/>
                      <a:ext cx="223" cy="67"/>
                      <a:chOff x="3820" y="3016"/>
                      <a:chExt cx="223" cy="67"/>
                    </a:xfrm>
                  </p:grpSpPr>
                  <p:sp>
                    <p:nvSpPr>
                      <p:cNvPr id="1177" name="Freeform 1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3018"/>
                        <a:ext cx="107" cy="28"/>
                      </a:xfrm>
                      <a:custGeom>
                        <a:avLst/>
                        <a:gdLst>
                          <a:gd name="T0" fmla="*/ 0 w 107"/>
                          <a:gd name="T1" fmla="*/ 22 h 28"/>
                          <a:gd name="T2" fmla="*/ 24 w 107"/>
                          <a:gd name="T3" fmla="*/ 28 h 28"/>
                          <a:gd name="T4" fmla="*/ 81 w 107"/>
                          <a:gd name="T5" fmla="*/ 9 h 28"/>
                          <a:gd name="T6" fmla="*/ 107 w 107"/>
                          <a:gd name="T7" fmla="*/ 16 h 28"/>
                          <a:gd name="T8" fmla="*/ 93 w 107"/>
                          <a:gd name="T9" fmla="*/ 0 h 28"/>
                          <a:gd name="T10" fmla="*/ 26 w 107"/>
                          <a:gd name="T11" fmla="*/ 0 h 28"/>
                          <a:gd name="T12" fmla="*/ 54 w 107"/>
                          <a:gd name="T13" fmla="*/ 4 h 28"/>
                          <a:gd name="T14" fmla="*/ 0 w 107"/>
                          <a:gd name="T15" fmla="*/ 22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8"/>
                          <a:gd name="T26" fmla="*/ 107 w 107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8">
                            <a:moveTo>
                              <a:pt x="0" y="22"/>
                            </a:moveTo>
                            <a:lnTo>
                              <a:pt x="24" y="28"/>
                            </a:lnTo>
                            <a:lnTo>
                              <a:pt x="81" y="9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4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8" name="Freeform 1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3018"/>
                        <a:ext cx="107" cy="28"/>
                      </a:xfrm>
                      <a:custGeom>
                        <a:avLst/>
                        <a:gdLst>
                          <a:gd name="T0" fmla="*/ 0 w 107"/>
                          <a:gd name="T1" fmla="*/ 22 h 28"/>
                          <a:gd name="T2" fmla="*/ 24 w 107"/>
                          <a:gd name="T3" fmla="*/ 28 h 28"/>
                          <a:gd name="T4" fmla="*/ 81 w 107"/>
                          <a:gd name="T5" fmla="*/ 9 h 28"/>
                          <a:gd name="T6" fmla="*/ 107 w 107"/>
                          <a:gd name="T7" fmla="*/ 16 h 28"/>
                          <a:gd name="T8" fmla="*/ 93 w 107"/>
                          <a:gd name="T9" fmla="*/ 0 h 28"/>
                          <a:gd name="T10" fmla="*/ 26 w 107"/>
                          <a:gd name="T11" fmla="*/ 0 h 28"/>
                          <a:gd name="T12" fmla="*/ 54 w 107"/>
                          <a:gd name="T13" fmla="*/ 4 h 28"/>
                          <a:gd name="T14" fmla="*/ 0 w 107"/>
                          <a:gd name="T15" fmla="*/ 22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8"/>
                          <a:gd name="T26" fmla="*/ 107 w 107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8">
                            <a:moveTo>
                              <a:pt x="0" y="22"/>
                            </a:moveTo>
                            <a:lnTo>
                              <a:pt x="24" y="28"/>
                            </a:lnTo>
                            <a:lnTo>
                              <a:pt x="81" y="9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4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9" name="Freeform 1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0" y="3051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7 h 31"/>
                          <a:gd name="T2" fmla="*/ 83 w 107"/>
                          <a:gd name="T3" fmla="*/ 0 h 31"/>
                          <a:gd name="T4" fmla="*/ 28 w 107"/>
                          <a:gd name="T5" fmla="*/ 19 h 31"/>
                          <a:gd name="T6" fmla="*/ 0 w 107"/>
                          <a:gd name="T7" fmla="*/ 13 h 31"/>
                          <a:gd name="T8" fmla="*/ 14 w 107"/>
                          <a:gd name="T9" fmla="*/ 31 h 31"/>
                          <a:gd name="T10" fmla="*/ 83 w 107"/>
                          <a:gd name="T11" fmla="*/ 31 h 31"/>
                          <a:gd name="T12" fmla="*/ 53 w 107"/>
                          <a:gd name="T13" fmla="*/ 24 h 31"/>
                          <a:gd name="T14" fmla="*/ 107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19"/>
                            </a:lnTo>
                            <a:lnTo>
                              <a:pt x="0" y="13"/>
                            </a:lnTo>
                            <a:lnTo>
                              <a:pt x="14" y="31"/>
                            </a:lnTo>
                            <a:lnTo>
                              <a:pt x="83" y="31"/>
                            </a:lnTo>
                            <a:lnTo>
                              <a:pt x="53" y="24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0" name="Freeform 1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0" y="3051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7 h 31"/>
                          <a:gd name="T2" fmla="*/ 83 w 107"/>
                          <a:gd name="T3" fmla="*/ 0 h 31"/>
                          <a:gd name="T4" fmla="*/ 28 w 107"/>
                          <a:gd name="T5" fmla="*/ 19 h 31"/>
                          <a:gd name="T6" fmla="*/ 0 w 107"/>
                          <a:gd name="T7" fmla="*/ 13 h 31"/>
                          <a:gd name="T8" fmla="*/ 14 w 107"/>
                          <a:gd name="T9" fmla="*/ 31 h 31"/>
                          <a:gd name="T10" fmla="*/ 83 w 107"/>
                          <a:gd name="T11" fmla="*/ 31 h 31"/>
                          <a:gd name="T12" fmla="*/ 53 w 107"/>
                          <a:gd name="T13" fmla="*/ 24 h 31"/>
                          <a:gd name="T14" fmla="*/ 107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19"/>
                            </a:lnTo>
                            <a:lnTo>
                              <a:pt x="0" y="13"/>
                            </a:lnTo>
                            <a:lnTo>
                              <a:pt x="14" y="31"/>
                            </a:lnTo>
                            <a:lnTo>
                              <a:pt x="83" y="31"/>
                            </a:lnTo>
                            <a:lnTo>
                              <a:pt x="53" y="24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1" name="Freeform 1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6" y="3016"/>
                        <a:ext cx="106" cy="29"/>
                      </a:xfrm>
                      <a:custGeom>
                        <a:avLst/>
                        <a:gdLst>
                          <a:gd name="T0" fmla="*/ 0 w 106"/>
                          <a:gd name="T1" fmla="*/ 6 h 29"/>
                          <a:gd name="T2" fmla="*/ 23 w 106"/>
                          <a:gd name="T3" fmla="*/ 0 h 29"/>
                          <a:gd name="T4" fmla="*/ 81 w 106"/>
                          <a:gd name="T5" fmla="*/ 18 h 29"/>
                          <a:gd name="T6" fmla="*/ 106 w 106"/>
                          <a:gd name="T7" fmla="*/ 13 h 29"/>
                          <a:gd name="T8" fmla="*/ 93 w 106"/>
                          <a:gd name="T9" fmla="*/ 29 h 29"/>
                          <a:gd name="T10" fmla="*/ 25 w 106"/>
                          <a:gd name="T11" fmla="*/ 29 h 29"/>
                          <a:gd name="T12" fmla="*/ 53 w 106"/>
                          <a:gd name="T13" fmla="*/ 24 h 29"/>
                          <a:gd name="T14" fmla="*/ 0 w 106"/>
                          <a:gd name="T15" fmla="*/ 6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9"/>
                          <a:gd name="T26" fmla="*/ 106 w 106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9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8"/>
                            </a:lnTo>
                            <a:lnTo>
                              <a:pt x="106" y="13"/>
                            </a:lnTo>
                            <a:lnTo>
                              <a:pt x="93" y="29"/>
                            </a:lnTo>
                            <a:lnTo>
                              <a:pt x="25" y="29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2" name="Freeform 1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6" y="3016"/>
                        <a:ext cx="106" cy="29"/>
                      </a:xfrm>
                      <a:custGeom>
                        <a:avLst/>
                        <a:gdLst>
                          <a:gd name="T0" fmla="*/ 0 w 106"/>
                          <a:gd name="T1" fmla="*/ 6 h 29"/>
                          <a:gd name="T2" fmla="*/ 23 w 106"/>
                          <a:gd name="T3" fmla="*/ 0 h 29"/>
                          <a:gd name="T4" fmla="*/ 81 w 106"/>
                          <a:gd name="T5" fmla="*/ 18 h 29"/>
                          <a:gd name="T6" fmla="*/ 106 w 106"/>
                          <a:gd name="T7" fmla="*/ 13 h 29"/>
                          <a:gd name="T8" fmla="*/ 93 w 106"/>
                          <a:gd name="T9" fmla="*/ 29 h 29"/>
                          <a:gd name="T10" fmla="*/ 25 w 106"/>
                          <a:gd name="T11" fmla="*/ 29 h 29"/>
                          <a:gd name="T12" fmla="*/ 53 w 106"/>
                          <a:gd name="T13" fmla="*/ 24 h 29"/>
                          <a:gd name="T14" fmla="*/ 0 w 106"/>
                          <a:gd name="T15" fmla="*/ 6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9"/>
                          <a:gd name="T26" fmla="*/ 106 w 106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9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8"/>
                            </a:lnTo>
                            <a:lnTo>
                              <a:pt x="106" y="13"/>
                            </a:lnTo>
                            <a:lnTo>
                              <a:pt x="93" y="29"/>
                            </a:lnTo>
                            <a:lnTo>
                              <a:pt x="25" y="29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3" name="Freeform 12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" y="3054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3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3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84" name="Freeform 12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" y="3054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3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3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168" name="Group 1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2" y="3018"/>
                      <a:ext cx="223" cy="67"/>
                      <a:chOff x="3822" y="3018"/>
                      <a:chExt cx="223" cy="67"/>
                    </a:xfrm>
                  </p:grpSpPr>
                  <p:sp>
                    <p:nvSpPr>
                      <p:cNvPr id="1169" name="Freeform 1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8" y="3019"/>
                        <a:ext cx="107" cy="29"/>
                      </a:xfrm>
                      <a:custGeom>
                        <a:avLst/>
                        <a:gdLst>
                          <a:gd name="T0" fmla="*/ 0 w 107"/>
                          <a:gd name="T1" fmla="*/ 23 h 29"/>
                          <a:gd name="T2" fmla="*/ 24 w 107"/>
                          <a:gd name="T3" fmla="*/ 29 h 29"/>
                          <a:gd name="T4" fmla="*/ 81 w 107"/>
                          <a:gd name="T5" fmla="*/ 10 h 29"/>
                          <a:gd name="T6" fmla="*/ 107 w 107"/>
                          <a:gd name="T7" fmla="*/ 16 h 29"/>
                          <a:gd name="T8" fmla="*/ 93 w 107"/>
                          <a:gd name="T9" fmla="*/ 0 h 29"/>
                          <a:gd name="T10" fmla="*/ 26 w 107"/>
                          <a:gd name="T11" fmla="*/ 0 h 29"/>
                          <a:gd name="T12" fmla="*/ 54 w 107"/>
                          <a:gd name="T13" fmla="*/ 5 h 29"/>
                          <a:gd name="T14" fmla="*/ 0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0" y="23"/>
                            </a:moveTo>
                            <a:lnTo>
                              <a:pt x="24" y="29"/>
                            </a:lnTo>
                            <a:lnTo>
                              <a:pt x="81" y="10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5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0" name="Freeform 1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8" y="3019"/>
                        <a:ext cx="107" cy="29"/>
                      </a:xfrm>
                      <a:custGeom>
                        <a:avLst/>
                        <a:gdLst>
                          <a:gd name="T0" fmla="*/ 0 w 107"/>
                          <a:gd name="T1" fmla="*/ 23 h 29"/>
                          <a:gd name="T2" fmla="*/ 24 w 107"/>
                          <a:gd name="T3" fmla="*/ 29 h 29"/>
                          <a:gd name="T4" fmla="*/ 81 w 107"/>
                          <a:gd name="T5" fmla="*/ 10 h 29"/>
                          <a:gd name="T6" fmla="*/ 107 w 107"/>
                          <a:gd name="T7" fmla="*/ 16 h 29"/>
                          <a:gd name="T8" fmla="*/ 93 w 107"/>
                          <a:gd name="T9" fmla="*/ 0 h 29"/>
                          <a:gd name="T10" fmla="*/ 26 w 107"/>
                          <a:gd name="T11" fmla="*/ 0 h 29"/>
                          <a:gd name="T12" fmla="*/ 54 w 107"/>
                          <a:gd name="T13" fmla="*/ 5 h 29"/>
                          <a:gd name="T14" fmla="*/ 0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0" y="23"/>
                            </a:moveTo>
                            <a:lnTo>
                              <a:pt x="24" y="29"/>
                            </a:lnTo>
                            <a:lnTo>
                              <a:pt x="81" y="10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5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1" name="Freeform 12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2" y="3053"/>
                        <a:ext cx="107" cy="30"/>
                      </a:xfrm>
                      <a:custGeom>
                        <a:avLst/>
                        <a:gdLst>
                          <a:gd name="T0" fmla="*/ 107 w 107"/>
                          <a:gd name="T1" fmla="*/ 6 h 30"/>
                          <a:gd name="T2" fmla="*/ 83 w 107"/>
                          <a:gd name="T3" fmla="*/ 0 h 30"/>
                          <a:gd name="T4" fmla="*/ 27 w 107"/>
                          <a:gd name="T5" fmla="*/ 19 h 30"/>
                          <a:gd name="T6" fmla="*/ 0 w 107"/>
                          <a:gd name="T7" fmla="*/ 13 h 30"/>
                          <a:gd name="T8" fmla="*/ 14 w 107"/>
                          <a:gd name="T9" fmla="*/ 30 h 30"/>
                          <a:gd name="T10" fmla="*/ 83 w 107"/>
                          <a:gd name="T11" fmla="*/ 30 h 30"/>
                          <a:gd name="T12" fmla="*/ 53 w 107"/>
                          <a:gd name="T13" fmla="*/ 24 h 30"/>
                          <a:gd name="T14" fmla="*/ 107 w 107"/>
                          <a:gd name="T15" fmla="*/ 6 h 3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0"/>
                          <a:gd name="T26" fmla="*/ 107 w 107"/>
                          <a:gd name="T27" fmla="*/ 30 h 3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0">
                            <a:moveTo>
                              <a:pt x="107" y="6"/>
                            </a:moveTo>
                            <a:lnTo>
                              <a:pt x="83" y="0"/>
                            </a:lnTo>
                            <a:lnTo>
                              <a:pt x="27" y="19"/>
                            </a:lnTo>
                            <a:lnTo>
                              <a:pt x="0" y="13"/>
                            </a:lnTo>
                            <a:lnTo>
                              <a:pt x="14" y="30"/>
                            </a:lnTo>
                            <a:lnTo>
                              <a:pt x="83" y="30"/>
                            </a:lnTo>
                            <a:lnTo>
                              <a:pt x="53" y="24"/>
                            </a:lnTo>
                            <a:lnTo>
                              <a:pt x="107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2" name="Freeform 1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2" y="3053"/>
                        <a:ext cx="107" cy="30"/>
                      </a:xfrm>
                      <a:custGeom>
                        <a:avLst/>
                        <a:gdLst>
                          <a:gd name="T0" fmla="*/ 107 w 107"/>
                          <a:gd name="T1" fmla="*/ 6 h 30"/>
                          <a:gd name="T2" fmla="*/ 83 w 107"/>
                          <a:gd name="T3" fmla="*/ 0 h 30"/>
                          <a:gd name="T4" fmla="*/ 27 w 107"/>
                          <a:gd name="T5" fmla="*/ 19 h 30"/>
                          <a:gd name="T6" fmla="*/ 0 w 107"/>
                          <a:gd name="T7" fmla="*/ 13 h 30"/>
                          <a:gd name="T8" fmla="*/ 14 w 107"/>
                          <a:gd name="T9" fmla="*/ 30 h 30"/>
                          <a:gd name="T10" fmla="*/ 83 w 107"/>
                          <a:gd name="T11" fmla="*/ 30 h 30"/>
                          <a:gd name="T12" fmla="*/ 53 w 107"/>
                          <a:gd name="T13" fmla="*/ 24 h 30"/>
                          <a:gd name="T14" fmla="*/ 107 w 107"/>
                          <a:gd name="T15" fmla="*/ 6 h 3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0"/>
                          <a:gd name="T26" fmla="*/ 107 w 107"/>
                          <a:gd name="T27" fmla="*/ 30 h 3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0">
                            <a:moveTo>
                              <a:pt x="107" y="6"/>
                            </a:moveTo>
                            <a:lnTo>
                              <a:pt x="83" y="0"/>
                            </a:lnTo>
                            <a:lnTo>
                              <a:pt x="27" y="19"/>
                            </a:lnTo>
                            <a:lnTo>
                              <a:pt x="0" y="13"/>
                            </a:lnTo>
                            <a:lnTo>
                              <a:pt x="14" y="30"/>
                            </a:lnTo>
                            <a:lnTo>
                              <a:pt x="83" y="30"/>
                            </a:lnTo>
                            <a:lnTo>
                              <a:pt x="53" y="24"/>
                            </a:lnTo>
                            <a:lnTo>
                              <a:pt x="107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3" name="Freeform 1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018"/>
                        <a:ext cx="106" cy="28"/>
                      </a:xfrm>
                      <a:custGeom>
                        <a:avLst/>
                        <a:gdLst>
                          <a:gd name="T0" fmla="*/ 0 w 106"/>
                          <a:gd name="T1" fmla="*/ 6 h 28"/>
                          <a:gd name="T2" fmla="*/ 23 w 106"/>
                          <a:gd name="T3" fmla="*/ 0 h 28"/>
                          <a:gd name="T4" fmla="*/ 81 w 106"/>
                          <a:gd name="T5" fmla="*/ 17 h 28"/>
                          <a:gd name="T6" fmla="*/ 106 w 106"/>
                          <a:gd name="T7" fmla="*/ 12 h 28"/>
                          <a:gd name="T8" fmla="*/ 93 w 106"/>
                          <a:gd name="T9" fmla="*/ 28 h 28"/>
                          <a:gd name="T10" fmla="*/ 25 w 106"/>
                          <a:gd name="T11" fmla="*/ 28 h 28"/>
                          <a:gd name="T12" fmla="*/ 53 w 106"/>
                          <a:gd name="T13" fmla="*/ 24 h 28"/>
                          <a:gd name="T14" fmla="*/ 0 w 106"/>
                          <a:gd name="T15" fmla="*/ 6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8"/>
                          <a:gd name="T26" fmla="*/ 106 w 106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8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7"/>
                            </a:lnTo>
                            <a:lnTo>
                              <a:pt x="106" y="12"/>
                            </a:lnTo>
                            <a:lnTo>
                              <a:pt x="93" y="28"/>
                            </a:lnTo>
                            <a:lnTo>
                              <a:pt x="25" y="28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4" name="Freeform 1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018"/>
                        <a:ext cx="106" cy="28"/>
                      </a:xfrm>
                      <a:custGeom>
                        <a:avLst/>
                        <a:gdLst>
                          <a:gd name="T0" fmla="*/ 0 w 106"/>
                          <a:gd name="T1" fmla="*/ 6 h 28"/>
                          <a:gd name="T2" fmla="*/ 23 w 106"/>
                          <a:gd name="T3" fmla="*/ 0 h 28"/>
                          <a:gd name="T4" fmla="*/ 81 w 106"/>
                          <a:gd name="T5" fmla="*/ 17 h 28"/>
                          <a:gd name="T6" fmla="*/ 106 w 106"/>
                          <a:gd name="T7" fmla="*/ 12 h 28"/>
                          <a:gd name="T8" fmla="*/ 93 w 106"/>
                          <a:gd name="T9" fmla="*/ 28 h 28"/>
                          <a:gd name="T10" fmla="*/ 25 w 106"/>
                          <a:gd name="T11" fmla="*/ 28 h 28"/>
                          <a:gd name="T12" fmla="*/ 53 w 106"/>
                          <a:gd name="T13" fmla="*/ 24 h 28"/>
                          <a:gd name="T14" fmla="*/ 0 w 106"/>
                          <a:gd name="T15" fmla="*/ 6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8"/>
                          <a:gd name="T26" fmla="*/ 106 w 106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8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7"/>
                            </a:lnTo>
                            <a:lnTo>
                              <a:pt x="106" y="12"/>
                            </a:lnTo>
                            <a:lnTo>
                              <a:pt x="93" y="28"/>
                            </a:lnTo>
                            <a:lnTo>
                              <a:pt x="25" y="28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5" name="Freeform 1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3056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2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2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2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76" name="Freeform 12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3056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2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2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2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sp>
                <p:nvSpPr>
                  <p:cNvPr id="1165" name="Line 1266"/>
                  <p:cNvSpPr>
                    <a:spLocks noChangeShapeType="1"/>
                  </p:cNvSpPr>
                  <p:nvPr/>
                </p:nvSpPr>
                <p:spPr bwMode="auto">
                  <a:xfrm>
                    <a:off x="3770" y="3050"/>
                    <a:ext cx="1" cy="64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66" name="Line 1267"/>
                  <p:cNvSpPr>
                    <a:spLocks noChangeShapeType="1"/>
                  </p:cNvSpPr>
                  <p:nvPr/>
                </p:nvSpPr>
                <p:spPr bwMode="auto">
                  <a:xfrm>
                    <a:off x="4094" y="3050"/>
                    <a:ext cx="1" cy="64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159" name="Line 1268"/>
                <p:cNvSpPr>
                  <a:spLocks noChangeShapeType="1"/>
                </p:cNvSpPr>
                <p:nvPr/>
              </p:nvSpPr>
              <p:spPr bwMode="auto">
                <a:xfrm>
                  <a:off x="1955" y="2988"/>
                  <a:ext cx="354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122" name="Group 1269"/>
              <p:cNvGrpSpPr>
                <a:grpSpLocks/>
              </p:cNvGrpSpPr>
              <p:nvPr/>
            </p:nvGrpSpPr>
            <p:grpSpPr bwMode="auto">
              <a:xfrm>
                <a:off x="957" y="3215"/>
                <a:ext cx="820" cy="501"/>
                <a:chOff x="1093" y="3215"/>
                <a:chExt cx="820" cy="501"/>
              </a:xfrm>
            </p:grpSpPr>
            <p:pic>
              <p:nvPicPr>
                <p:cNvPr id="1155" name="Picture 1270"/>
                <p:cNvPicPr>
                  <a:picLocks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093" y="3215"/>
                  <a:ext cx="820" cy="5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6" name="Rectangle 1271"/>
                <p:cNvSpPr>
                  <a:spLocks noChangeArrowheads="1"/>
                </p:cNvSpPr>
                <p:nvPr/>
              </p:nvSpPr>
              <p:spPr bwMode="auto">
                <a:xfrm>
                  <a:off x="1275" y="3368"/>
                  <a:ext cx="537" cy="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it-IT" sz="1200" b="1" dirty="0">
                      <a:solidFill>
                        <a:srgbClr val="33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rPr>
                    <a:t>SAT o ISDN</a:t>
                  </a:r>
                </a:p>
              </p:txBody>
            </p:sp>
          </p:grpSp>
          <p:sp>
            <p:nvSpPr>
              <p:cNvPr id="1123" name="Line 1272"/>
              <p:cNvSpPr>
                <a:spLocks noChangeShapeType="1"/>
              </p:cNvSpPr>
              <p:nvPr/>
            </p:nvSpPr>
            <p:spPr bwMode="auto">
              <a:xfrm flipV="1">
                <a:off x="549" y="2625"/>
                <a:ext cx="136" cy="7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7592" tIns="57592" rIns="103666" bIns="57592"/>
              <a:lstStyle/>
              <a:p>
                <a:endParaRPr lang="it-IT"/>
              </a:p>
            </p:txBody>
          </p:sp>
          <p:sp>
            <p:nvSpPr>
              <p:cNvPr id="1124" name="Line 1273"/>
              <p:cNvSpPr>
                <a:spLocks noChangeShapeType="1"/>
              </p:cNvSpPr>
              <p:nvPr/>
            </p:nvSpPr>
            <p:spPr bwMode="auto">
              <a:xfrm>
                <a:off x="1773" y="3532"/>
                <a:ext cx="273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125" name="Line 1274"/>
              <p:cNvSpPr>
                <a:spLocks noChangeShapeType="1"/>
              </p:cNvSpPr>
              <p:nvPr/>
            </p:nvSpPr>
            <p:spPr bwMode="auto">
              <a:xfrm>
                <a:off x="1456" y="3124"/>
                <a:ext cx="590" cy="4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grpSp>
            <p:nvGrpSpPr>
              <p:cNvPr id="1126" name="Group 1275"/>
              <p:cNvGrpSpPr>
                <a:grpSpLocks/>
              </p:cNvGrpSpPr>
              <p:nvPr/>
            </p:nvGrpSpPr>
            <p:grpSpPr bwMode="auto">
              <a:xfrm>
                <a:off x="1955" y="3512"/>
                <a:ext cx="354" cy="248"/>
                <a:chOff x="1955" y="3512"/>
                <a:chExt cx="354" cy="248"/>
              </a:xfrm>
            </p:grpSpPr>
            <p:sp>
              <p:nvSpPr>
                <p:cNvPr id="1127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2169" y="3647"/>
                  <a:ext cx="1" cy="11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28" name="Line 1277"/>
                <p:cNvSpPr>
                  <a:spLocks noChangeShapeType="1"/>
                </p:cNvSpPr>
                <p:nvPr/>
              </p:nvSpPr>
              <p:spPr bwMode="auto">
                <a:xfrm>
                  <a:off x="1955" y="3759"/>
                  <a:ext cx="354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1129" name="Group 1278"/>
                <p:cNvGrpSpPr>
                  <a:grpSpLocks/>
                </p:cNvGrpSpPr>
                <p:nvPr/>
              </p:nvGrpSpPr>
              <p:grpSpPr bwMode="auto">
                <a:xfrm>
                  <a:off x="2021" y="3512"/>
                  <a:ext cx="288" cy="156"/>
                  <a:chOff x="3770" y="3006"/>
                  <a:chExt cx="325" cy="153"/>
                </a:xfrm>
              </p:grpSpPr>
              <p:sp>
                <p:nvSpPr>
                  <p:cNvPr id="1130" name="Oval 1279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3070"/>
                    <a:ext cx="324" cy="89"/>
                  </a:xfrm>
                  <a:prstGeom prst="ellipse">
                    <a:avLst/>
                  </a:prstGeom>
                  <a:solidFill>
                    <a:srgbClr val="0078AA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1" name="Rectangle 1280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3051"/>
                    <a:ext cx="324" cy="6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2" name="Rectangle 1281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3051"/>
                    <a:ext cx="324" cy="64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3" name="Oval 1282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3006"/>
                    <a:ext cx="324" cy="89"/>
                  </a:xfrm>
                  <a:prstGeom prst="ellipse">
                    <a:avLst/>
                  </a:prstGeom>
                  <a:solidFill>
                    <a:srgbClr val="00B4FF"/>
                  </a:solidFill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134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3820" y="3016"/>
                    <a:ext cx="225" cy="69"/>
                    <a:chOff x="3820" y="3016"/>
                    <a:chExt cx="225" cy="69"/>
                  </a:xfrm>
                </p:grpSpPr>
                <p:grpSp>
                  <p:nvGrpSpPr>
                    <p:cNvPr id="1137" name="Group 1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3016"/>
                      <a:ext cx="223" cy="67"/>
                      <a:chOff x="3820" y="3016"/>
                      <a:chExt cx="223" cy="67"/>
                    </a:xfrm>
                  </p:grpSpPr>
                  <p:sp>
                    <p:nvSpPr>
                      <p:cNvPr id="1147" name="Freeform 1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3018"/>
                        <a:ext cx="107" cy="28"/>
                      </a:xfrm>
                      <a:custGeom>
                        <a:avLst/>
                        <a:gdLst>
                          <a:gd name="T0" fmla="*/ 0 w 107"/>
                          <a:gd name="T1" fmla="*/ 22 h 28"/>
                          <a:gd name="T2" fmla="*/ 24 w 107"/>
                          <a:gd name="T3" fmla="*/ 28 h 28"/>
                          <a:gd name="T4" fmla="*/ 81 w 107"/>
                          <a:gd name="T5" fmla="*/ 9 h 28"/>
                          <a:gd name="T6" fmla="*/ 107 w 107"/>
                          <a:gd name="T7" fmla="*/ 16 h 28"/>
                          <a:gd name="T8" fmla="*/ 93 w 107"/>
                          <a:gd name="T9" fmla="*/ 0 h 28"/>
                          <a:gd name="T10" fmla="*/ 26 w 107"/>
                          <a:gd name="T11" fmla="*/ 0 h 28"/>
                          <a:gd name="T12" fmla="*/ 54 w 107"/>
                          <a:gd name="T13" fmla="*/ 4 h 28"/>
                          <a:gd name="T14" fmla="*/ 0 w 107"/>
                          <a:gd name="T15" fmla="*/ 22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8"/>
                          <a:gd name="T26" fmla="*/ 107 w 107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8">
                            <a:moveTo>
                              <a:pt x="0" y="22"/>
                            </a:moveTo>
                            <a:lnTo>
                              <a:pt x="24" y="28"/>
                            </a:lnTo>
                            <a:lnTo>
                              <a:pt x="81" y="9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4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8" name="Freeform 1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3018"/>
                        <a:ext cx="107" cy="28"/>
                      </a:xfrm>
                      <a:custGeom>
                        <a:avLst/>
                        <a:gdLst>
                          <a:gd name="T0" fmla="*/ 0 w 107"/>
                          <a:gd name="T1" fmla="*/ 22 h 28"/>
                          <a:gd name="T2" fmla="*/ 24 w 107"/>
                          <a:gd name="T3" fmla="*/ 28 h 28"/>
                          <a:gd name="T4" fmla="*/ 81 w 107"/>
                          <a:gd name="T5" fmla="*/ 9 h 28"/>
                          <a:gd name="T6" fmla="*/ 107 w 107"/>
                          <a:gd name="T7" fmla="*/ 16 h 28"/>
                          <a:gd name="T8" fmla="*/ 93 w 107"/>
                          <a:gd name="T9" fmla="*/ 0 h 28"/>
                          <a:gd name="T10" fmla="*/ 26 w 107"/>
                          <a:gd name="T11" fmla="*/ 0 h 28"/>
                          <a:gd name="T12" fmla="*/ 54 w 107"/>
                          <a:gd name="T13" fmla="*/ 4 h 28"/>
                          <a:gd name="T14" fmla="*/ 0 w 107"/>
                          <a:gd name="T15" fmla="*/ 22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8"/>
                          <a:gd name="T26" fmla="*/ 107 w 107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8">
                            <a:moveTo>
                              <a:pt x="0" y="22"/>
                            </a:moveTo>
                            <a:lnTo>
                              <a:pt x="24" y="28"/>
                            </a:lnTo>
                            <a:lnTo>
                              <a:pt x="81" y="9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4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9" name="Freeform 12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0" y="3051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7 h 31"/>
                          <a:gd name="T2" fmla="*/ 83 w 107"/>
                          <a:gd name="T3" fmla="*/ 0 h 31"/>
                          <a:gd name="T4" fmla="*/ 28 w 107"/>
                          <a:gd name="T5" fmla="*/ 19 h 31"/>
                          <a:gd name="T6" fmla="*/ 0 w 107"/>
                          <a:gd name="T7" fmla="*/ 13 h 31"/>
                          <a:gd name="T8" fmla="*/ 14 w 107"/>
                          <a:gd name="T9" fmla="*/ 31 h 31"/>
                          <a:gd name="T10" fmla="*/ 83 w 107"/>
                          <a:gd name="T11" fmla="*/ 31 h 31"/>
                          <a:gd name="T12" fmla="*/ 53 w 107"/>
                          <a:gd name="T13" fmla="*/ 24 h 31"/>
                          <a:gd name="T14" fmla="*/ 107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19"/>
                            </a:lnTo>
                            <a:lnTo>
                              <a:pt x="0" y="13"/>
                            </a:lnTo>
                            <a:lnTo>
                              <a:pt x="14" y="31"/>
                            </a:lnTo>
                            <a:lnTo>
                              <a:pt x="83" y="31"/>
                            </a:lnTo>
                            <a:lnTo>
                              <a:pt x="53" y="24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50" name="Freeform 1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0" y="3051"/>
                        <a:ext cx="107" cy="31"/>
                      </a:xfrm>
                      <a:custGeom>
                        <a:avLst/>
                        <a:gdLst>
                          <a:gd name="T0" fmla="*/ 107 w 107"/>
                          <a:gd name="T1" fmla="*/ 7 h 31"/>
                          <a:gd name="T2" fmla="*/ 83 w 107"/>
                          <a:gd name="T3" fmla="*/ 0 h 31"/>
                          <a:gd name="T4" fmla="*/ 28 w 107"/>
                          <a:gd name="T5" fmla="*/ 19 h 31"/>
                          <a:gd name="T6" fmla="*/ 0 w 107"/>
                          <a:gd name="T7" fmla="*/ 13 h 31"/>
                          <a:gd name="T8" fmla="*/ 14 w 107"/>
                          <a:gd name="T9" fmla="*/ 31 h 31"/>
                          <a:gd name="T10" fmla="*/ 83 w 107"/>
                          <a:gd name="T11" fmla="*/ 31 h 31"/>
                          <a:gd name="T12" fmla="*/ 53 w 107"/>
                          <a:gd name="T13" fmla="*/ 24 h 31"/>
                          <a:gd name="T14" fmla="*/ 107 w 107"/>
                          <a:gd name="T15" fmla="*/ 7 h 3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1"/>
                          <a:gd name="T26" fmla="*/ 107 w 107"/>
                          <a:gd name="T27" fmla="*/ 31 h 3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1">
                            <a:moveTo>
                              <a:pt x="107" y="7"/>
                            </a:moveTo>
                            <a:lnTo>
                              <a:pt x="83" y="0"/>
                            </a:lnTo>
                            <a:lnTo>
                              <a:pt x="28" y="19"/>
                            </a:lnTo>
                            <a:lnTo>
                              <a:pt x="0" y="13"/>
                            </a:lnTo>
                            <a:lnTo>
                              <a:pt x="14" y="31"/>
                            </a:lnTo>
                            <a:lnTo>
                              <a:pt x="83" y="31"/>
                            </a:lnTo>
                            <a:lnTo>
                              <a:pt x="53" y="24"/>
                            </a:lnTo>
                            <a:lnTo>
                              <a:pt x="107" y="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51" name="Freeform 12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6" y="3016"/>
                        <a:ext cx="106" cy="29"/>
                      </a:xfrm>
                      <a:custGeom>
                        <a:avLst/>
                        <a:gdLst>
                          <a:gd name="T0" fmla="*/ 0 w 106"/>
                          <a:gd name="T1" fmla="*/ 6 h 29"/>
                          <a:gd name="T2" fmla="*/ 23 w 106"/>
                          <a:gd name="T3" fmla="*/ 0 h 29"/>
                          <a:gd name="T4" fmla="*/ 81 w 106"/>
                          <a:gd name="T5" fmla="*/ 18 h 29"/>
                          <a:gd name="T6" fmla="*/ 106 w 106"/>
                          <a:gd name="T7" fmla="*/ 13 h 29"/>
                          <a:gd name="T8" fmla="*/ 93 w 106"/>
                          <a:gd name="T9" fmla="*/ 29 h 29"/>
                          <a:gd name="T10" fmla="*/ 25 w 106"/>
                          <a:gd name="T11" fmla="*/ 29 h 29"/>
                          <a:gd name="T12" fmla="*/ 53 w 106"/>
                          <a:gd name="T13" fmla="*/ 24 h 29"/>
                          <a:gd name="T14" fmla="*/ 0 w 106"/>
                          <a:gd name="T15" fmla="*/ 6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9"/>
                          <a:gd name="T26" fmla="*/ 106 w 106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9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8"/>
                            </a:lnTo>
                            <a:lnTo>
                              <a:pt x="106" y="13"/>
                            </a:lnTo>
                            <a:lnTo>
                              <a:pt x="93" y="29"/>
                            </a:lnTo>
                            <a:lnTo>
                              <a:pt x="25" y="29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52" name="Freeform 12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6" y="3016"/>
                        <a:ext cx="106" cy="29"/>
                      </a:xfrm>
                      <a:custGeom>
                        <a:avLst/>
                        <a:gdLst>
                          <a:gd name="T0" fmla="*/ 0 w 106"/>
                          <a:gd name="T1" fmla="*/ 6 h 29"/>
                          <a:gd name="T2" fmla="*/ 23 w 106"/>
                          <a:gd name="T3" fmla="*/ 0 h 29"/>
                          <a:gd name="T4" fmla="*/ 81 w 106"/>
                          <a:gd name="T5" fmla="*/ 18 h 29"/>
                          <a:gd name="T6" fmla="*/ 106 w 106"/>
                          <a:gd name="T7" fmla="*/ 13 h 29"/>
                          <a:gd name="T8" fmla="*/ 93 w 106"/>
                          <a:gd name="T9" fmla="*/ 29 h 29"/>
                          <a:gd name="T10" fmla="*/ 25 w 106"/>
                          <a:gd name="T11" fmla="*/ 29 h 29"/>
                          <a:gd name="T12" fmla="*/ 53 w 106"/>
                          <a:gd name="T13" fmla="*/ 24 h 29"/>
                          <a:gd name="T14" fmla="*/ 0 w 106"/>
                          <a:gd name="T15" fmla="*/ 6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9"/>
                          <a:gd name="T26" fmla="*/ 106 w 106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9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8"/>
                            </a:lnTo>
                            <a:lnTo>
                              <a:pt x="106" y="13"/>
                            </a:lnTo>
                            <a:lnTo>
                              <a:pt x="93" y="29"/>
                            </a:lnTo>
                            <a:lnTo>
                              <a:pt x="25" y="29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53" name="Freeform 1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" y="3054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3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3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54" name="Freeform 12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2" y="3054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3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3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138" name="Group 12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2" y="3018"/>
                      <a:ext cx="223" cy="67"/>
                      <a:chOff x="3822" y="3018"/>
                      <a:chExt cx="223" cy="67"/>
                    </a:xfrm>
                  </p:grpSpPr>
                  <p:sp>
                    <p:nvSpPr>
                      <p:cNvPr id="1139" name="Freeform 1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8" y="3019"/>
                        <a:ext cx="107" cy="29"/>
                      </a:xfrm>
                      <a:custGeom>
                        <a:avLst/>
                        <a:gdLst>
                          <a:gd name="T0" fmla="*/ 0 w 107"/>
                          <a:gd name="T1" fmla="*/ 23 h 29"/>
                          <a:gd name="T2" fmla="*/ 24 w 107"/>
                          <a:gd name="T3" fmla="*/ 29 h 29"/>
                          <a:gd name="T4" fmla="*/ 81 w 107"/>
                          <a:gd name="T5" fmla="*/ 10 h 29"/>
                          <a:gd name="T6" fmla="*/ 107 w 107"/>
                          <a:gd name="T7" fmla="*/ 16 h 29"/>
                          <a:gd name="T8" fmla="*/ 93 w 107"/>
                          <a:gd name="T9" fmla="*/ 0 h 29"/>
                          <a:gd name="T10" fmla="*/ 26 w 107"/>
                          <a:gd name="T11" fmla="*/ 0 h 29"/>
                          <a:gd name="T12" fmla="*/ 54 w 107"/>
                          <a:gd name="T13" fmla="*/ 5 h 29"/>
                          <a:gd name="T14" fmla="*/ 0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0" y="23"/>
                            </a:moveTo>
                            <a:lnTo>
                              <a:pt x="24" y="29"/>
                            </a:lnTo>
                            <a:lnTo>
                              <a:pt x="81" y="10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5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0" name="Freeform 12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8" y="3019"/>
                        <a:ext cx="107" cy="29"/>
                      </a:xfrm>
                      <a:custGeom>
                        <a:avLst/>
                        <a:gdLst>
                          <a:gd name="T0" fmla="*/ 0 w 107"/>
                          <a:gd name="T1" fmla="*/ 23 h 29"/>
                          <a:gd name="T2" fmla="*/ 24 w 107"/>
                          <a:gd name="T3" fmla="*/ 29 h 29"/>
                          <a:gd name="T4" fmla="*/ 81 w 107"/>
                          <a:gd name="T5" fmla="*/ 10 h 29"/>
                          <a:gd name="T6" fmla="*/ 107 w 107"/>
                          <a:gd name="T7" fmla="*/ 16 h 29"/>
                          <a:gd name="T8" fmla="*/ 93 w 107"/>
                          <a:gd name="T9" fmla="*/ 0 h 29"/>
                          <a:gd name="T10" fmla="*/ 26 w 107"/>
                          <a:gd name="T11" fmla="*/ 0 h 29"/>
                          <a:gd name="T12" fmla="*/ 54 w 107"/>
                          <a:gd name="T13" fmla="*/ 5 h 29"/>
                          <a:gd name="T14" fmla="*/ 0 w 107"/>
                          <a:gd name="T15" fmla="*/ 23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0" y="23"/>
                            </a:moveTo>
                            <a:lnTo>
                              <a:pt x="24" y="29"/>
                            </a:lnTo>
                            <a:lnTo>
                              <a:pt x="81" y="10"/>
                            </a:lnTo>
                            <a:lnTo>
                              <a:pt x="107" y="16"/>
                            </a:lnTo>
                            <a:lnTo>
                              <a:pt x="93" y="0"/>
                            </a:lnTo>
                            <a:lnTo>
                              <a:pt x="26" y="0"/>
                            </a:lnTo>
                            <a:lnTo>
                              <a:pt x="54" y="5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1" name="Freeform 12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2" y="3053"/>
                        <a:ext cx="107" cy="30"/>
                      </a:xfrm>
                      <a:custGeom>
                        <a:avLst/>
                        <a:gdLst>
                          <a:gd name="T0" fmla="*/ 107 w 107"/>
                          <a:gd name="T1" fmla="*/ 6 h 30"/>
                          <a:gd name="T2" fmla="*/ 83 w 107"/>
                          <a:gd name="T3" fmla="*/ 0 h 30"/>
                          <a:gd name="T4" fmla="*/ 27 w 107"/>
                          <a:gd name="T5" fmla="*/ 19 h 30"/>
                          <a:gd name="T6" fmla="*/ 0 w 107"/>
                          <a:gd name="T7" fmla="*/ 13 h 30"/>
                          <a:gd name="T8" fmla="*/ 14 w 107"/>
                          <a:gd name="T9" fmla="*/ 30 h 30"/>
                          <a:gd name="T10" fmla="*/ 83 w 107"/>
                          <a:gd name="T11" fmla="*/ 30 h 30"/>
                          <a:gd name="T12" fmla="*/ 53 w 107"/>
                          <a:gd name="T13" fmla="*/ 24 h 30"/>
                          <a:gd name="T14" fmla="*/ 107 w 107"/>
                          <a:gd name="T15" fmla="*/ 6 h 3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0"/>
                          <a:gd name="T26" fmla="*/ 107 w 107"/>
                          <a:gd name="T27" fmla="*/ 30 h 3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0">
                            <a:moveTo>
                              <a:pt x="107" y="6"/>
                            </a:moveTo>
                            <a:lnTo>
                              <a:pt x="83" y="0"/>
                            </a:lnTo>
                            <a:lnTo>
                              <a:pt x="27" y="19"/>
                            </a:lnTo>
                            <a:lnTo>
                              <a:pt x="0" y="13"/>
                            </a:lnTo>
                            <a:lnTo>
                              <a:pt x="14" y="30"/>
                            </a:lnTo>
                            <a:lnTo>
                              <a:pt x="83" y="30"/>
                            </a:lnTo>
                            <a:lnTo>
                              <a:pt x="53" y="24"/>
                            </a:lnTo>
                            <a:lnTo>
                              <a:pt x="107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2" name="Freeform 1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2" y="3053"/>
                        <a:ext cx="107" cy="30"/>
                      </a:xfrm>
                      <a:custGeom>
                        <a:avLst/>
                        <a:gdLst>
                          <a:gd name="T0" fmla="*/ 107 w 107"/>
                          <a:gd name="T1" fmla="*/ 6 h 30"/>
                          <a:gd name="T2" fmla="*/ 83 w 107"/>
                          <a:gd name="T3" fmla="*/ 0 h 30"/>
                          <a:gd name="T4" fmla="*/ 27 w 107"/>
                          <a:gd name="T5" fmla="*/ 19 h 30"/>
                          <a:gd name="T6" fmla="*/ 0 w 107"/>
                          <a:gd name="T7" fmla="*/ 13 h 30"/>
                          <a:gd name="T8" fmla="*/ 14 w 107"/>
                          <a:gd name="T9" fmla="*/ 30 h 30"/>
                          <a:gd name="T10" fmla="*/ 83 w 107"/>
                          <a:gd name="T11" fmla="*/ 30 h 30"/>
                          <a:gd name="T12" fmla="*/ 53 w 107"/>
                          <a:gd name="T13" fmla="*/ 24 h 30"/>
                          <a:gd name="T14" fmla="*/ 107 w 107"/>
                          <a:gd name="T15" fmla="*/ 6 h 3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30"/>
                          <a:gd name="T26" fmla="*/ 107 w 107"/>
                          <a:gd name="T27" fmla="*/ 30 h 3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30">
                            <a:moveTo>
                              <a:pt x="107" y="6"/>
                            </a:moveTo>
                            <a:lnTo>
                              <a:pt x="83" y="0"/>
                            </a:lnTo>
                            <a:lnTo>
                              <a:pt x="27" y="19"/>
                            </a:lnTo>
                            <a:lnTo>
                              <a:pt x="0" y="13"/>
                            </a:lnTo>
                            <a:lnTo>
                              <a:pt x="14" y="30"/>
                            </a:lnTo>
                            <a:lnTo>
                              <a:pt x="83" y="30"/>
                            </a:lnTo>
                            <a:lnTo>
                              <a:pt x="53" y="24"/>
                            </a:lnTo>
                            <a:lnTo>
                              <a:pt x="107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3" name="Freeform 12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018"/>
                        <a:ext cx="106" cy="28"/>
                      </a:xfrm>
                      <a:custGeom>
                        <a:avLst/>
                        <a:gdLst>
                          <a:gd name="T0" fmla="*/ 0 w 106"/>
                          <a:gd name="T1" fmla="*/ 6 h 28"/>
                          <a:gd name="T2" fmla="*/ 23 w 106"/>
                          <a:gd name="T3" fmla="*/ 0 h 28"/>
                          <a:gd name="T4" fmla="*/ 81 w 106"/>
                          <a:gd name="T5" fmla="*/ 17 h 28"/>
                          <a:gd name="T6" fmla="*/ 106 w 106"/>
                          <a:gd name="T7" fmla="*/ 12 h 28"/>
                          <a:gd name="T8" fmla="*/ 93 w 106"/>
                          <a:gd name="T9" fmla="*/ 28 h 28"/>
                          <a:gd name="T10" fmla="*/ 25 w 106"/>
                          <a:gd name="T11" fmla="*/ 28 h 28"/>
                          <a:gd name="T12" fmla="*/ 53 w 106"/>
                          <a:gd name="T13" fmla="*/ 24 h 28"/>
                          <a:gd name="T14" fmla="*/ 0 w 106"/>
                          <a:gd name="T15" fmla="*/ 6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8"/>
                          <a:gd name="T26" fmla="*/ 106 w 106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8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7"/>
                            </a:lnTo>
                            <a:lnTo>
                              <a:pt x="106" y="12"/>
                            </a:lnTo>
                            <a:lnTo>
                              <a:pt x="93" y="28"/>
                            </a:lnTo>
                            <a:lnTo>
                              <a:pt x="25" y="28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4" name="Freeform 1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8" y="3018"/>
                        <a:ext cx="106" cy="28"/>
                      </a:xfrm>
                      <a:custGeom>
                        <a:avLst/>
                        <a:gdLst>
                          <a:gd name="T0" fmla="*/ 0 w 106"/>
                          <a:gd name="T1" fmla="*/ 6 h 28"/>
                          <a:gd name="T2" fmla="*/ 23 w 106"/>
                          <a:gd name="T3" fmla="*/ 0 h 28"/>
                          <a:gd name="T4" fmla="*/ 81 w 106"/>
                          <a:gd name="T5" fmla="*/ 17 h 28"/>
                          <a:gd name="T6" fmla="*/ 106 w 106"/>
                          <a:gd name="T7" fmla="*/ 12 h 28"/>
                          <a:gd name="T8" fmla="*/ 93 w 106"/>
                          <a:gd name="T9" fmla="*/ 28 h 28"/>
                          <a:gd name="T10" fmla="*/ 25 w 106"/>
                          <a:gd name="T11" fmla="*/ 28 h 28"/>
                          <a:gd name="T12" fmla="*/ 53 w 106"/>
                          <a:gd name="T13" fmla="*/ 24 h 28"/>
                          <a:gd name="T14" fmla="*/ 0 w 106"/>
                          <a:gd name="T15" fmla="*/ 6 h 2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6"/>
                          <a:gd name="T25" fmla="*/ 0 h 28"/>
                          <a:gd name="T26" fmla="*/ 106 w 106"/>
                          <a:gd name="T27" fmla="*/ 28 h 2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6" h="28">
                            <a:moveTo>
                              <a:pt x="0" y="6"/>
                            </a:moveTo>
                            <a:lnTo>
                              <a:pt x="23" y="0"/>
                            </a:lnTo>
                            <a:lnTo>
                              <a:pt x="81" y="17"/>
                            </a:lnTo>
                            <a:lnTo>
                              <a:pt x="106" y="12"/>
                            </a:lnTo>
                            <a:lnTo>
                              <a:pt x="93" y="28"/>
                            </a:lnTo>
                            <a:lnTo>
                              <a:pt x="25" y="28"/>
                            </a:lnTo>
                            <a:lnTo>
                              <a:pt x="53" y="24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5" name="Freeform 1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3056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2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2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2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146" name="Freeform 13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3056"/>
                        <a:ext cx="107" cy="29"/>
                      </a:xfrm>
                      <a:custGeom>
                        <a:avLst/>
                        <a:gdLst>
                          <a:gd name="T0" fmla="*/ 107 w 107"/>
                          <a:gd name="T1" fmla="*/ 22 h 29"/>
                          <a:gd name="T2" fmla="*/ 83 w 107"/>
                          <a:gd name="T3" fmla="*/ 29 h 29"/>
                          <a:gd name="T4" fmla="*/ 28 w 107"/>
                          <a:gd name="T5" fmla="*/ 10 h 29"/>
                          <a:gd name="T6" fmla="*/ 0 w 107"/>
                          <a:gd name="T7" fmla="*/ 16 h 29"/>
                          <a:gd name="T8" fmla="*/ 14 w 107"/>
                          <a:gd name="T9" fmla="*/ 0 h 29"/>
                          <a:gd name="T10" fmla="*/ 83 w 107"/>
                          <a:gd name="T11" fmla="*/ 0 h 29"/>
                          <a:gd name="T12" fmla="*/ 54 w 107"/>
                          <a:gd name="T13" fmla="*/ 5 h 29"/>
                          <a:gd name="T14" fmla="*/ 107 w 107"/>
                          <a:gd name="T15" fmla="*/ 22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07"/>
                          <a:gd name="T25" fmla="*/ 0 h 29"/>
                          <a:gd name="T26" fmla="*/ 107 w 107"/>
                          <a:gd name="T27" fmla="*/ 29 h 29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07" h="29">
                            <a:moveTo>
                              <a:pt x="107" y="22"/>
                            </a:moveTo>
                            <a:lnTo>
                              <a:pt x="83" y="29"/>
                            </a:lnTo>
                            <a:lnTo>
                              <a:pt x="28" y="10"/>
                            </a:lnTo>
                            <a:lnTo>
                              <a:pt x="0" y="16"/>
                            </a:lnTo>
                            <a:lnTo>
                              <a:pt x="14" y="0"/>
                            </a:lnTo>
                            <a:lnTo>
                              <a:pt x="83" y="0"/>
                            </a:lnTo>
                            <a:lnTo>
                              <a:pt x="54" y="5"/>
                            </a:lnTo>
                            <a:lnTo>
                              <a:pt x="107" y="2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sp>
                <p:nvSpPr>
                  <p:cNvPr id="1135" name="Line 1302"/>
                  <p:cNvSpPr>
                    <a:spLocks noChangeShapeType="1"/>
                  </p:cNvSpPr>
                  <p:nvPr/>
                </p:nvSpPr>
                <p:spPr bwMode="auto">
                  <a:xfrm>
                    <a:off x="3770" y="3050"/>
                    <a:ext cx="1" cy="64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136" name="Line 1303"/>
                  <p:cNvSpPr>
                    <a:spLocks noChangeShapeType="1"/>
                  </p:cNvSpPr>
                  <p:nvPr/>
                </p:nvSpPr>
                <p:spPr bwMode="auto">
                  <a:xfrm>
                    <a:off x="4094" y="3050"/>
                    <a:ext cx="1" cy="64"/>
                  </a:xfrm>
                  <a:prstGeom prst="line">
                    <a:avLst/>
                  </a:prstGeom>
                  <a:noFill/>
                  <a:ln w="3175">
                    <a:solidFill>
                      <a:srgbClr val="AAE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sp>
        <p:nvSpPr>
          <p:cNvPr id="1031" name="Oval 1063"/>
          <p:cNvSpPr>
            <a:spLocks noChangeArrowheads="1"/>
          </p:cNvSpPr>
          <p:nvPr/>
        </p:nvSpPr>
        <p:spPr bwMode="auto">
          <a:xfrm>
            <a:off x="5651500" y="5084763"/>
            <a:ext cx="150813" cy="14763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2" name="Oval 1063"/>
          <p:cNvSpPr>
            <a:spLocks noChangeArrowheads="1"/>
          </p:cNvSpPr>
          <p:nvPr/>
        </p:nvSpPr>
        <p:spPr bwMode="auto">
          <a:xfrm>
            <a:off x="6804025" y="5084763"/>
            <a:ext cx="150813" cy="14763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Oval 1063"/>
          <p:cNvSpPr>
            <a:spLocks noChangeArrowheads="1"/>
          </p:cNvSpPr>
          <p:nvPr/>
        </p:nvSpPr>
        <p:spPr bwMode="auto">
          <a:xfrm>
            <a:off x="8310563" y="5084763"/>
            <a:ext cx="149225" cy="147637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6147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28625" y="1143000"/>
            <a:ext cx="83185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The current Enel data network for AMM</a:t>
            </a:r>
            <a:endParaRPr lang="fr-FR" sz="2400">
              <a:solidFill>
                <a:schemeClr val="bg2"/>
              </a:solidFill>
              <a:latin typeface="Arial" pitchFamily="34" charset="0"/>
            </a:endParaRPr>
          </a:p>
        </p:txBody>
      </p:sp>
      <p:grpSp>
        <p:nvGrpSpPr>
          <p:cNvPr id="6149" name="Gruppo 5"/>
          <p:cNvGrpSpPr>
            <a:grpSpLocks/>
          </p:cNvGrpSpPr>
          <p:nvPr/>
        </p:nvGrpSpPr>
        <p:grpSpPr bwMode="auto">
          <a:xfrm>
            <a:off x="500063" y="1714500"/>
            <a:ext cx="7143750" cy="4735513"/>
            <a:chOff x="414338" y="1204913"/>
            <a:chExt cx="7513637" cy="5245100"/>
          </a:xfrm>
        </p:grpSpPr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613031" y="1236563"/>
              <a:ext cx="4494825" cy="875649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6152" name="Line 24"/>
            <p:cNvSpPr>
              <a:spLocks noChangeShapeType="1"/>
            </p:cNvSpPr>
            <p:nvPr/>
          </p:nvSpPr>
          <p:spPr bwMode="auto">
            <a:xfrm flipH="1">
              <a:off x="7318375" y="3049588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Line 25"/>
            <p:cNvSpPr>
              <a:spLocks noChangeShapeType="1"/>
            </p:cNvSpPr>
            <p:nvPr/>
          </p:nvSpPr>
          <p:spPr bwMode="auto">
            <a:xfrm>
              <a:off x="5183188" y="1754188"/>
              <a:ext cx="992187" cy="455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154" name="Group 26"/>
            <p:cNvGrpSpPr>
              <a:grpSpLocks/>
            </p:cNvGrpSpPr>
            <p:nvPr/>
          </p:nvGrpSpPr>
          <p:grpSpPr bwMode="auto">
            <a:xfrm>
              <a:off x="6030913" y="1677992"/>
              <a:ext cx="1897062" cy="1403351"/>
              <a:chOff x="4821" y="1228"/>
              <a:chExt cx="1194" cy="884"/>
            </a:xfrm>
          </p:grpSpPr>
          <p:sp>
            <p:nvSpPr>
              <p:cNvPr id="6375" name="Oval 27"/>
              <p:cNvSpPr>
                <a:spLocks noChangeArrowheads="1"/>
              </p:cNvSpPr>
              <p:nvPr/>
            </p:nvSpPr>
            <p:spPr bwMode="auto">
              <a:xfrm>
                <a:off x="5234" y="1228"/>
                <a:ext cx="511" cy="35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6" name="Oval 28"/>
              <p:cNvSpPr>
                <a:spLocks noChangeArrowheads="1"/>
              </p:cNvSpPr>
              <p:nvPr/>
            </p:nvSpPr>
            <p:spPr bwMode="auto">
              <a:xfrm>
                <a:off x="4947" y="1318"/>
                <a:ext cx="386" cy="3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7" name="Oval 29"/>
              <p:cNvSpPr>
                <a:spLocks noChangeArrowheads="1"/>
              </p:cNvSpPr>
              <p:nvPr/>
            </p:nvSpPr>
            <p:spPr bwMode="auto">
              <a:xfrm>
                <a:off x="4821" y="1542"/>
                <a:ext cx="261" cy="29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8" name="Oval 30"/>
              <p:cNvSpPr>
                <a:spLocks noChangeArrowheads="1"/>
              </p:cNvSpPr>
              <p:nvPr/>
            </p:nvSpPr>
            <p:spPr bwMode="auto">
              <a:xfrm>
                <a:off x="4902" y="1687"/>
                <a:ext cx="395" cy="31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9" name="Oval 31"/>
              <p:cNvSpPr>
                <a:spLocks noChangeArrowheads="1"/>
              </p:cNvSpPr>
              <p:nvPr/>
            </p:nvSpPr>
            <p:spPr bwMode="auto">
              <a:xfrm>
                <a:off x="5189" y="1732"/>
                <a:ext cx="601" cy="38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80" name="Oval 32"/>
              <p:cNvSpPr>
                <a:spLocks noChangeArrowheads="1"/>
              </p:cNvSpPr>
              <p:nvPr/>
            </p:nvSpPr>
            <p:spPr bwMode="auto">
              <a:xfrm>
                <a:off x="5576" y="1329"/>
                <a:ext cx="376" cy="28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81" name="Oval 33"/>
              <p:cNvSpPr>
                <a:spLocks noChangeArrowheads="1"/>
              </p:cNvSpPr>
              <p:nvPr/>
            </p:nvSpPr>
            <p:spPr bwMode="auto">
              <a:xfrm>
                <a:off x="5639" y="1519"/>
                <a:ext cx="376" cy="28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82" name="Oval 34"/>
              <p:cNvSpPr>
                <a:spLocks noChangeArrowheads="1"/>
              </p:cNvSpPr>
              <p:nvPr/>
            </p:nvSpPr>
            <p:spPr bwMode="auto">
              <a:xfrm>
                <a:off x="5603" y="1587"/>
                <a:ext cx="367" cy="45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83" name="Oval 35"/>
              <p:cNvSpPr>
                <a:spLocks noChangeArrowheads="1"/>
              </p:cNvSpPr>
              <p:nvPr/>
            </p:nvSpPr>
            <p:spPr bwMode="auto">
              <a:xfrm>
                <a:off x="5037" y="1441"/>
                <a:ext cx="771" cy="47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155" name="Group 36"/>
            <p:cNvGrpSpPr>
              <a:grpSpLocks/>
            </p:cNvGrpSpPr>
            <p:nvPr/>
          </p:nvGrpSpPr>
          <p:grpSpPr bwMode="auto">
            <a:xfrm>
              <a:off x="6021402" y="1677991"/>
              <a:ext cx="1881190" cy="1419226"/>
              <a:chOff x="4803" y="1195"/>
              <a:chExt cx="1185" cy="894"/>
            </a:xfrm>
          </p:grpSpPr>
          <p:sp>
            <p:nvSpPr>
              <p:cNvPr id="6366" name="Oval 37"/>
              <p:cNvSpPr>
                <a:spLocks noChangeArrowheads="1"/>
              </p:cNvSpPr>
              <p:nvPr/>
            </p:nvSpPr>
            <p:spPr bwMode="auto">
              <a:xfrm>
                <a:off x="5216" y="1195"/>
                <a:ext cx="504" cy="358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67" name="Oval 38"/>
              <p:cNvSpPr>
                <a:spLocks noChangeArrowheads="1"/>
              </p:cNvSpPr>
              <p:nvPr/>
            </p:nvSpPr>
            <p:spPr bwMode="auto">
              <a:xfrm>
                <a:off x="4929" y="1295"/>
                <a:ext cx="386" cy="359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68" name="Oval 39"/>
              <p:cNvSpPr>
                <a:spLocks noChangeArrowheads="1"/>
              </p:cNvSpPr>
              <p:nvPr/>
            </p:nvSpPr>
            <p:spPr bwMode="auto">
              <a:xfrm>
                <a:off x="4803" y="1519"/>
                <a:ext cx="261" cy="292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69" name="Oval 40"/>
              <p:cNvSpPr>
                <a:spLocks noChangeArrowheads="1"/>
              </p:cNvSpPr>
              <p:nvPr/>
            </p:nvSpPr>
            <p:spPr bwMode="auto">
              <a:xfrm>
                <a:off x="4884" y="1654"/>
                <a:ext cx="395" cy="313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0" name="Oval 41"/>
              <p:cNvSpPr>
                <a:spLocks noChangeArrowheads="1"/>
              </p:cNvSpPr>
              <p:nvPr/>
            </p:nvSpPr>
            <p:spPr bwMode="auto">
              <a:xfrm>
                <a:off x="5171" y="1710"/>
                <a:ext cx="592" cy="379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1" name="Oval 42"/>
              <p:cNvSpPr>
                <a:spLocks noChangeArrowheads="1"/>
              </p:cNvSpPr>
              <p:nvPr/>
            </p:nvSpPr>
            <p:spPr bwMode="auto">
              <a:xfrm>
                <a:off x="5558" y="1307"/>
                <a:ext cx="376" cy="280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2" name="Oval 43"/>
              <p:cNvSpPr>
                <a:spLocks noChangeArrowheads="1"/>
              </p:cNvSpPr>
              <p:nvPr/>
            </p:nvSpPr>
            <p:spPr bwMode="auto">
              <a:xfrm>
                <a:off x="5612" y="1497"/>
                <a:ext cx="376" cy="280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3" name="Oval 44"/>
              <p:cNvSpPr>
                <a:spLocks noChangeArrowheads="1"/>
              </p:cNvSpPr>
              <p:nvPr/>
            </p:nvSpPr>
            <p:spPr bwMode="auto">
              <a:xfrm>
                <a:off x="5576" y="1553"/>
                <a:ext cx="376" cy="469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74" name="Oval 45"/>
              <p:cNvSpPr>
                <a:spLocks noChangeArrowheads="1"/>
              </p:cNvSpPr>
              <p:nvPr/>
            </p:nvSpPr>
            <p:spPr bwMode="auto">
              <a:xfrm>
                <a:off x="5019" y="1407"/>
                <a:ext cx="771" cy="471"/>
              </a:xfrm>
              <a:prstGeom prst="ellipse">
                <a:avLst/>
              </a:prstGeom>
              <a:solidFill>
                <a:srgbClr val="CE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156" name="Line 47"/>
            <p:cNvSpPr>
              <a:spLocks noChangeShapeType="1"/>
            </p:cNvSpPr>
            <p:nvPr/>
          </p:nvSpPr>
          <p:spPr bwMode="auto">
            <a:xfrm>
              <a:off x="2668588" y="2111375"/>
              <a:ext cx="1587" cy="455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Line 50"/>
            <p:cNvSpPr>
              <a:spLocks noChangeShapeType="1"/>
            </p:cNvSpPr>
            <p:nvPr/>
          </p:nvSpPr>
          <p:spPr bwMode="auto">
            <a:xfrm flipV="1">
              <a:off x="6026150" y="3635375"/>
              <a:ext cx="292100" cy="625475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9999"/>
              </a:prstShdw>
            </a:effec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158" name="Group 51"/>
            <p:cNvGrpSpPr>
              <a:grpSpLocks/>
            </p:cNvGrpSpPr>
            <p:nvPr/>
          </p:nvGrpSpPr>
          <p:grpSpPr bwMode="auto">
            <a:xfrm>
              <a:off x="2362195" y="3014665"/>
              <a:ext cx="923924" cy="1017587"/>
              <a:chOff x="1876" y="1113"/>
              <a:chExt cx="583" cy="667"/>
            </a:xfrm>
          </p:grpSpPr>
          <p:sp>
            <p:nvSpPr>
              <p:cNvPr id="6218" name="Rectangle 52"/>
              <p:cNvSpPr>
                <a:spLocks noChangeArrowheads="1"/>
              </p:cNvSpPr>
              <p:nvPr/>
            </p:nvSpPr>
            <p:spPr bwMode="auto">
              <a:xfrm>
                <a:off x="1921" y="1559"/>
                <a:ext cx="116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100" tIns="46050" rIns="92100" bIns="46050">
                <a:spAutoFit/>
              </a:bodyPr>
              <a:lstStyle/>
              <a:p>
                <a:pPr eaLnBrk="0" hangingPunct="0"/>
                <a:endParaRPr lang="en-GB" sz="1600" i="1">
                  <a:latin typeface="Arial" pitchFamily="34" charset="0"/>
                </a:endParaRPr>
              </a:p>
            </p:txBody>
          </p:sp>
          <p:grpSp>
            <p:nvGrpSpPr>
              <p:cNvPr id="6219" name="Group 53"/>
              <p:cNvGrpSpPr>
                <a:grpSpLocks/>
              </p:cNvGrpSpPr>
              <p:nvPr/>
            </p:nvGrpSpPr>
            <p:grpSpPr bwMode="auto">
              <a:xfrm>
                <a:off x="1876" y="1113"/>
                <a:ext cx="583" cy="452"/>
                <a:chOff x="1876" y="1113"/>
                <a:chExt cx="583" cy="452"/>
              </a:xfrm>
            </p:grpSpPr>
            <p:sp>
              <p:nvSpPr>
                <p:cNvPr id="6220" name="Freeform 54"/>
                <p:cNvSpPr>
                  <a:spLocks/>
                </p:cNvSpPr>
                <p:nvPr/>
              </p:nvSpPr>
              <p:spPr bwMode="auto">
                <a:xfrm>
                  <a:off x="1876" y="1450"/>
                  <a:ext cx="54" cy="35"/>
                </a:xfrm>
                <a:custGeom>
                  <a:avLst/>
                  <a:gdLst>
                    <a:gd name="T0" fmla="*/ 50 w 54"/>
                    <a:gd name="T1" fmla="*/ 0 h 35"/>
                    <a:gd name="T2" fmla="*/ 39 w 54"/>
                    <a:gd name="T3" fmla="*/ 0 h 35"/>
                    <a:gd name="T4" fmla="*/ 32 w 54"/>
                    <a:gd name="T5" fmla="*/ 0 h 35"/>
                    <a:gd name="T6" fmla="*/ 25 w 54"/>
                    <a:gd name="T7" fmla="*/ 2 h 35"/>
                    <a:gd name="T8" fmla="*/ 17 w 54"/>
                    <a:gd name="T9" fmla="*/ 2 h 35"/>
                    <a:gd name="T10" fmla="*/ 10 w 54"/>
                    <a:gd name="T11" fmla="*/ 4 h 35"/>
                    <a:gd name="T12" fmla="*/ 6 w 54"/>
                    <a:gd name="T13" fmla="*/ 6 h 35"/>
                    <a:gd name="T14" fmla="*/ 3 w 54"/>
                    <a:gd name="T15" fmla="*/ 7 h 35"/>
                    <a:gd name="T16" fmla="*/ 2 w 54"/>
                    <a:gd name="T17" fmla="*/ 9 h 35"/>
                    <a:gd name="T18" fmla="*/ 0 w 54"/>
                    <a:gd name="T19" fmla="*/ 11 h 35"/>
                    <a:gd name="T20" fmla="*/ 0 w 54"/>
                    <a:gd name="T21" fmla="*/ 14 h 35"/>
                    <a:gd name="T22" fmla="*/ 0 w 54"/>
                    <a:gd name="T23" fmla="*/ 17 h 35"/>
                    <a:gd name="T24" fmla="*/ 0 w 54"/>
                    <a:gd name="T25" fmla="*/ 20 h 35"/>
                    <a:gd name="T26" fmla="*/ 2 w 54"/>
                    <a:gd name="T27" fmla="*/ 21 h 35"/>
                    <a:gd name="T28" fmla="*/ 5 w 54"/>
                    <a:gd name="T29" fmla="*/ 22 h 35"/>
                    <a:gd name="T30" fmla="*/ 10 w 54"/>
                    <a:gd name="T31" fmla="*/ 22 h 35"/>
                    <a:gd name="T32" fmla="*/ 15 w 54"/>
                    <a:gd name="T33" fmla="*/ 21 h 35"/>
                    <a:gd name="T34" fmla="*/ 21 w 54"/>
                    <a:gd name="T35" fmla="*/ 21 h 35"/>
                    <a:gd name="T36" fmla="*/ 26 w 54"/>
                    <a:gd name="T37" fmla="*/ 21 h 35"/>
                    <a:gd name="T38" fmla="*/ 30 w 54"/>
                    <a:gd name="T39" fmla="*/ 22 h 35"/>
                    <a:gd name="T40" fmla="*/ 34 w 54"/>
                    <a:gd name="T41" fmla="*/ 22 h 35"/>
                    <a:gd name="T42" fmla="*/ 39 w 54"/>
                    <a:gd name="T43" fmla="*/ 24 h 35"/>
                    <a:gd name="T44" fmla="*/ 53 w 54"/>
                    <a:gd name="T45" fmla="*/ 34 h 35"/>
                    <a:gd name="T46" fmla="*/ 51 w 54"/>
                    <a:gd name="T47" fmla="*/ 34 h 35"/>
                    <a:gd name="T48" fmla="*/ 51 w 54"/>
                    <a:gd name="T49" fmla="*/ 32 h 3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35"/>
                    <a:gd name="T77" fmla="*/ 54 w 54"/>
                    <a:gd name="T78" fmla="*/ 35 h 3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35">
                      <a:moveTo>
                        <a:pt x="50" y="0"/>
                      </a:move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5" y="2"/>
                      </a:lnTo>
                      <a:lnTo>
                        <a:pt x="17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1"/>
                      </a:lnTo>
                      <a:lnTo>
                        <a:pt x="5" y="22"/>
                      </a:lnTo>
                      <a:lnTo>
                        <a:pt x="10" y="22"/>
                      </a:lnTo>
                      <a:lnTo>
                        <a:pt x="15" y="21"/>
                      </a:lnTo>
                      <a:lnTo>
                        <a:pt x="21" y="21"/>
                      </a:lnTo>
                      <a:lnTo>
                        <a:pt x="26" y="21"/>
                      </a:lnTo>
                      <a:lnTo>
                        <a:pt x="30" y="22"/>
                      </a:lnTo>
                      <a:lnTo>
                        <a:pt x="34" y="22"/>
                      </a:lnTo>
                      <a:lnTo>
                        <a:pt x="39" y="24"/>
                      </a:lnTo>
                      <a:lnTo>
                        <a:pt x="53" y="34"/>
                      </a:lnTo>
                      <a:lnTo>
                        <a:pt x="51" y="34"/>
                      </a:lnTo>
                      <a:lnTo>
                        <a:pt x="51" y="32"/>
                      </a:lnTo>
                    </a:path>
                  </a:pathLst>
                </a:custGeom>
                <a:noFill/>
                <a:ln w="254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221" name="Group 55"/>
                <p:cNvGrpSpPr>
                  <a:grpSpLocks/>
                </p:cNvGrpSpPr>
                <p:nvPr/>
              </p:nvGrpSpPr>
              <p:grpSpPr bwMode="auto">
                <a:xfrm>
                  <a:off x="1921" y="1358"/>
                  <a:ext cx="463" cy="153"/>
                  <a:chOff x="1921" y="1358"/>
                  <a:chExt cx="463" cy="153"/>
                </a:xfrm>
              </p:grpSpPr>
              <p:sp>
                <p:nvSpPr>
                  <p:cNvPr id="6359" name="Freeform 56"/>
                  <p:cNvSpPr>
                    <a:spLocks/>
                  </p:cNvSpPr>
                  <p:nvPr/>
                </p:nvSpPr>
                <p:spPr bwMode="auto">
                  <a:xfrm>
                    <a:off x="1925" y="1437"/>
                    <a:ext cx="459" cy="74"/>
                  </a:xfrm>
                  <a:custGeom>
                    <a:avLst/>
                    <a:gdLst>
                      <a:gd name="T0" fmla="*/ 0 w 459"/>
                      <a:gd name="T1" fmla="*/ 4 h 74"/>
                      <a:gd name="T2" fmla="*/ 0 w 459"/>
                      <a:gd name="T3" fmla="*/ 36 h 74"/>
                      <a:gd name="T4" fmla="*/ 371 w 459"/>
                      <a:gd name="T5" fmla="*/ 73 h 74"/>
                      <a:gd name="T6" fmla="*/ 458 w 459"/>
                      <a:gd name="T7" fmla="*/ 27 h 74"/>
                      <a:gd name="T8" fmla="*/ 458 w 459"/>
                      <a:gd name="T9" fmla="*/ 0 h 74"/>
                      <a:gd name="T10" fmla="*/ 368 w 459"/>
                      <a:gd name="T11" fmla="*/ 37 h 74"/>
                      <a:gd name="T12" fmla="*/ 0 w 459"/>
                      <a:gd name="T13" fmla="*/ 4 h 7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59"/>
                      <a:gd name="T22" fmla="*/ 0 h 74"/>
                      <a:gd name="T23" fmla="*/ 459 w 459"/>
                      <a:gd name="T24" fmla="*/ 74 h 7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59" h="74">
                        <a:moveTo>
                          <a:pt x="0" y="4"/>
                        </a:moveTo>
                        <a:lnTo>
                          <a:pt x="0" y="36"/>
                        </a:lnTo>
                        <a:lnTo>
                          <a:pt x="371" y="73"/>
                        </a:lnTo>
                        <a:lnTo>
                          <a:pt x="458" y="27"/>
                        </a:lnTo>
                        <a:lnTo>
                          <a:pt x="458" y="0"/>
                        </a:lnTo>
                        <a:lnTo>
                          <a:pt x="368" y="37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9F9F9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60" name="Freeform 57"/>
                  <p:cNvSpPr>
                    <a:spLocks/>
                  </p:cNvSpPr>
                  <p:nvPr/>
                </p:nvSpPr>
                <p:spPr bwMode="auto">
                  <a:xfrm>
                    <a:off x="1921" y="1358"/>
                    <a:ext cx="378" cy="117"/>
                  </a:xfrm>
                  <a:custGeom>
                    <a:avLst/>
                    <a:gdLst>
                      <a:gd name="T0" fmla="*/ 0 w 378"/>
                      <a:gd name="T1" fmla="*/ 0 h 117"/>
                      <a:gd name="T2" fmla="*/ 377 w 378"/>
                      <a:gd name="T3" fmla="*/ 26 h 117"/>
                      <a:gd name="T4" fmla="*/ 377 w 378"/>
                      <a:gd name="T5" fmla="*/ 116 h 117"/>
                      <a:gd name="T6" fmla="*/ 0 w 378"/>
                      <a:gd name="T7" fmla="*/ 82 h 117"/>
                      <a:gd name="T8" fmla="*/ 0 w 378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8"/>
                      <a:gd name="T16" fmla="*/ 0 h 117"/>
                      <a:gd name="T17" fmla="*/ 378 w 378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8" h="117">
                        <a:moveTo>
                          <a:pt x="0" y="0"/>
                        </a:moveTo>
                        <a:lnTo>
                          <a:pt x="377" y="26"/>
                        </a:lnTo>
                        <a:lnTo>
                          <a:pt x="377" y="116"/>
                        </a:lnTo>
                        <a:lnTo>
                          <a:pt x="0" y="8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636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927" y="1383"/>
                    <a:ext cx="371" cy="43"/>
                    <a:chOff x="1927" y="1383"/>
                    <a:chExt cx="371" cy="43"/>
                  </a:xfrm>
                </p:grpSpPr>
                <p:sp>
                  <p:nvSpPr>
                    <p:cNvPr id="6362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7" y="1383"/>
                      <a:ext cx="371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36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9" y="1403"/>
                      <a:ext cx="76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36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4" y="1400"/>
                      <a:ext cx="8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36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7" y="1400"/>
                      <a:ext cx="371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6222" name="Group 63"/>
                <p:cNvGrpSpPr>
                  <a:grpSpLocks/>
                </p:cNvGrpSpPr>
                <p:nvPr/>
              </p:nvGrpSpPr>
              <p:grpSpPr bwMode="auto">
                <a:xfrm>
                  <a:off x="1921" y="1343"/>
                  <a:ext cx="463" cy="44"/>
                  <a:chOff x="1921" y="1343"/>
                  <a:chExt cx="463" cy="44"/>
                </a:xfrm>
              </p:grpSpPr>
              <p:sp>
                <p:nvSpPr>
                  <p:cNvPr id="6357" name="Freeform 64"/>
                  <p:cNvSpPr>
                    <a:spLocks/>
                  </p:cNvSpPr>
                  <p:nvPr/>
                </p:nvSpPr>
                <p:spPr bwMode="auto">
                  <a:xfrm>
                    <a:off x="1921" y="1343"/>
                    <a:ext cx="463" cy="44"/>
                  </a:xfrm>
                  <a:custGeom>
                    <a:avLst/>
                    <a:gdLst>
                      <a:gd name="T0" fmla="*/ 0 w 463"/>
                      <a:gd name="T1" fmla="*/ 16 h 44"/>
                      <a:gd name="T2" fmla="*/ 373 w 463"/>
                      <a:gd name="T3" fmla="*/ 43 h 44"/>
                      <a:gd name="T4" fmla="*/ 462 w 463"/>
                      <a:gd name="T5" fmla="*/ 18 h 44"/>
                      <a:gd name="T6" fmla="*/ 430 w 463"/>
                      <a:gd name="T7" fmla="*/ 13 h 44"/>
                      <a:gd name="T8" fmla="*/ 142 w 463"/>
                      <a:gd name="T9" fmla="*/ 0 h 44"/>
                      <a:gd name="T10" fmla="*/ 0 w 463"/>
                      <a:gd name="T11" fmla="*/ 16 h 4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3"/>
                      <a:gd name="T19" fmla="*/ 0 h 44"/>
                      <a:gd name="T20" fmla="*/ 463 w 463"/>
                      <a:gd name="T21" fmla="*/ 44 h 4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3" h="44">
                        <a:moveTo>
                          <a:pt x="0" y="16"/>
                        </a:moveTo>
                        <a:lnTo>
                          <a:pt x="373" y="43"/>
                        </a:lnTo>
                        <a:lnTo>
                          <a:pt x="462" y="18"/>
                        </a:lnTo>
                        <a:lnTo>
                          <a:pt x="430" y="13"/>
                        </a:lnTo>
                        <a:lnTo>
                          <a:pt x="14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DFDFD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8" name="Freeform 65"/>
                  <p:cNvSpPr>
                    <a:spLocks/>
                  </p:cNvSpPr>
                  <p:nvPr/>
                </p:nvSpPr>
                <p:spPr bwMode="auto">
                  <a:xfrm>
                    <a:off x="2028" y="1351"/>
                    <a:ext cx="341" cy="31"/>
                  </a:xfrm>
                  <a:custGeom>
                    <a:avLst/>
                    <a:gdLst>
                      <a:gd name="T0" fmla="*/ 27 w 341"/>
                      <a:gd name="T1" fmla="*/ 0 h 31"/>
                      <a:gd name="T2" fmla="*/ 0 w 341"/>
                      <a:gd name="T3" fmla="*/ 10 h 31"/>
                      <a:gd name="T4" fmla="*/ 274 w 341"/>
                      <a:gd name="T5" fmla="*/ 30 h 31"/>
                      <a:gd name="T6" fmla="*/ 319 w 341"/>
                      <a:gd name="T7" fmla="*/ 17 h 31"/>
                      <a:gd name="T8" fmla="*/ 314 w 341"/>
                      <a:gd name="T9" fmla="*/ 15 h 31"/>
                      <a:gd name="T10" fmla="*/ 340 w 341"/>
                      <a:gd name="T11" fmla="*/ 7 h 31"/>
                      <a:gd name="T12" fmla="*/ 324 w 341"/>
                      <a:gd name="T13" fmla="*/ 4 h 31"/>
                      <a:gd name="T14" fmla="*/ 27 w 341"/>
                      <a:gd name="T15" fmla="*/ 0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41"/>
                      <a:gd name="T25" fmla="*/ 0 h 31"/>
                      <a:gd name="T26" fmla="*/ 341 w 341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41" h="31">
                        <a:moveTo>
                          <a:pt x="27" y="0"/>
                        </a:moveTo>
                        <a:lnTo>
                          <a:pt x="0" y="10"/>
                        </a:lnTo>
                        <a:lnTo>
                          <a:pt x="274" y="30"/>
                        </a:lnTo>
                        <a:lnTo>
                          <a:pt x="319" y="17"/>
                        </a:lnTo>
                        <a:lnTo>
                          <a:pt x="314" y="15"/>
                        </a:lnTo>
                        <a:lnTo>
                          <a:pt x="340" y="7"/>
                        </a:lnTo>
                        <a:lnTo>
                          <a:pt x="324" y="4"/>
                        </a:lnTo>
                        <a:lnTo>
                          <a:pt x="27" y="0"/>
                        </a:lnTo>
                      </a:path>
                    </a:pathLst>
                  </a:custGeom>
                  <a:solidFill>
                    <a:srgbClr val="5F5F5F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223" name="Group 66"/>
                <p:cNvGrpSpPr>
                  <a:grpSpLocks/>
                </p:cNvGrpSpPr>
                <p:nvPr/>
              </p:nvGrpSpPr>
              <p:grpSpPr bwMode="auto">
                <a:xfrm>
                  <a:off x="2298" y="1119"/>
                  <a:ext cx="86" cy="255"/>
                  <a:chOff x="2298" y="1119"/>
                  <a:chExt cx="86" cy="255"/>
                </a:xfrm>
              </p:grpSpPr>
              <p:grpSp>
                <p:nvGrpSpPr>
                  <p:cNvPr id="632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328" y="1151"/>
                    <a:ext cx="56" cy="214"/>
                    <a:chOff x="2328" y="1151"/>
                    <a:chExt cx="56" cy="214"/>
                  </a:xfrm>
                </p:grpSpPr>
                <p:sp>
                  <p:nvSpPr>
                    <p:cNvPr id="633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328" y="1151"/>
                      <a:ext cx="56" cy="214"/>
                    </a:xfrm>
                    <a:custGeom>
                      <a:avLst/>
                      <a:gdLst>
                        <a:gd name="T0" fmla="*/ 5 w 56"/>
                        <a:gd name="T1" fmla="*/ 0 h 214"/>
                        <a:gd name="T2" fmla="*/ 55 w 56"/>
                        <a:gd name="T3" fmla="*/ 15 h 214"/>
                        <a:gd name="T4" fmla="*/ 51 w 56"/>
                        <a:gd name="T5" fmla="*/ 98 h 214"/>
                        <a:gd name="T6" fmla="*/ 45 w 56"/>
                        <a:gd name="T7" fmla="*/ 200 h 214"/>
                        <a:gd name="T8" fmla="*/ 0 w 56"/>
                        <a:gd name="T9" fmla="*/ 213 h 214"/>
                        <a:gd name="T10" fmla="*/ 5 w 56"/>
                        <a:gd name="T11" fmla="*/ 0 h 2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214"/>
                        <a:gd name="T20" fmla="*/ 56 w 56"/>
                        <a:gd name="T21" fmla="*/ 214 h 2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214">
                          <a:moveTo>
                            <a:pt x="5" y="0"/>
                          </a:moveTo>
                          <a:lnTo>
                            <a:pt x="55" y="15"/>
                          </a:lnTo>
                          <a:lnTo>
                            <a:pt x="51" y="98"/>
                          </a:lnTo>
                          <a:lnTo>
                            <a:pt x="45" y="200"/>
                          </a:lnTo>
                          <a:lnTo>
                            <a:pt x="0" y="21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6332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9" y="1162"/>
                      <a:ext cx="54" cy="175"/>
                      <a:chOff x="2329" y="1162"/>
                      <a:chExt cx="54" cy="175"/>
                    </a:xfrm>
                  </p:grpSpPr>
                  <p:grpSp>
                    <p:nvGrpSpPr>
                      <p:cNvPr id="6333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29" y="1162"/>
                        <a:ext cx="54" cy="175"/>
                        <a:chOff x="2329" y="1162"/>
                        <a:chExt cx="54" cy="175"/>
                      </a:xfrm>
                    </p:grpSpPr>
                    <p:grpSp>
                      <p:nvGrpSpPr>
                        <p:cNvPr id="6335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30" y="1162"/>
                          <a:ext cx="53" cy="103"/>
                          <a:chOff x="2330" y="1162"/>
                          <a:chExt cx="53" cy="103"/>
                        </a:xfrm>
                      </p:grpSpPr>
                      <p:grpSp>
                        <p:nvGrpSpPr>
                          <p:cNvPr id="6345" name="Group 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34" y="1162"/>
                            <a:ext cx="49" cy="54"/>
                            <a:chOff x="2334" y="1162"/>
                            <a:chExt cx="49" cy="54"/>
                          </a:xfrm>
                        </p:grpSpPr>
                        <p:sp>
                          <p:nvSpPr>
                            <p:cNvPr id="6351" name="Line 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162"/>
                              <a:ext cx="49" cy="1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352" name="Line 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170"/>
                              <a:ext cx="46" cy="1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353" name="Line 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183"/>
                              <a:ext cx="46" cy="1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354" name="Line 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190"/>
                              <a:ext cx="46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355" name="Line 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198"/>
                              <a:ext cx="46" cy="1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356" name="Line 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334" y="1207"/>
                              <a:ext cx="42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7F7F7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6346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0" y="1227"/>
                            <a:ext cx="46" cy="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7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0" y="1233"/>
                            <a:ext cx="46" cy="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8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0" y="1244"/>
                            <a:ext cx="46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9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0" y="1256"/>
                            <a:ext cx="46" cy="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50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2" y="1265"/>
                            <a:ext cx="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6336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29" y="1273"/>
                          <a:ext cx="47" cy="64"/>
                          <a:chOff x="2329" y="1273"/>
                          <a:chExt cx="47" cy="64"/>
                        </a:xfrm>
                      </p:grpSpPr>
                      <p:sp>
                        <p:nvSpPr>
                          <p:cNvPr id="6337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2" y="1273"/>
                            <a:ext cx="44" cy="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38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2" y="1283"/>
                            <a:ext cx="4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39" name="Line 8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2" y="1291"/>
                            <a:ext cx="4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0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2" y="1300"/>
                            <a:ext cx="4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1" name="Line 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31" y="1309"/>
                            <a:ext cx="4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2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331" y="1316"/>
                            <a:ext cx="42" cy="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3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29" y="1327"/>
                            <a:ext cx="44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6344" name="Line 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331" y="1333"/>
                            <a:ext cx="40" cy="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7F7F7F"/>
                            </a:solidFill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sp>
                    <p:nvSpPr>
                      <p:cNvPr id="6334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34" y="1216"/>
                        <a:ext cx="42" cy="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7F7F7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632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298" y="1119"/>
                    <a:ext cx="63" cy="255"/>
                    <a:chOff x="2298" y="1119"/>
                    <a:chExt cx="63" cy="255"/>
                  </a:xfrm>
                </p:grpSpPr>
                <p:sp>
                  <p:nvSpPr>
                    <p:cNvPr id="6329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298" y="1119"/>
                      <a:ext cx="46" cy="255"/>
                    </a:xfrm>
                    <a:custGeom>
                      <a:avLst/>
                      <a:gdLst>
                        <a:gd name="T0" fmla="*/ 11 w 46"/>
                        <a:gd name="T1" fmla="*/ 0 h 255"/>
                        <a:gd name="T2" fmla="*/ 42 w 46"/>
                        <a:gd name="T3" fmla="*/ 12 h 255"/>
                        <a:gd name="T4" fmla="*/ 45 w 46"/>
                        <a:gd name="T5" fmla="*/ 15 h 255"/>
                        <a:gd name="T6" fmla="*/ 34 w 46"/>
                        <a:gd name="T7" fmla="*/ 244 h 255"/>
                        <a:gd name="T8" fmla="*/ 30 w 46"/>
                        <a:gd name="T9" fmla="*/ 247 h 255"/>
                        <a:gd name="T10" fmla="*/ 0 w 46"/>
                        <a:gd name="T11" fmla="*/ 254 h 255"/>
                        <a:gd name="T12" fmla="*/ 5 w 46"/>
                        <a:gd name="T13" fmla="*/ 249 h 255"/>
                        <a:gd name="T14" fmla="*/ 5 w 46"/>
                        <a:gd name="T15" fmla="*/ 247 h 255"/>
                        <a:gd name="T16" fmla="*/ 11 w 46"/>
                        <a:gd name="T17" fmla="*/ 0 h 2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6"/>
                        <a:gd name="T28" fmla="*/ 0 h 255"/>
                        <a:gd name="T29" fmla="*/ 46 w 46"/>
                        <a:gd name="T30" fmla="*/ 255 h 2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6" h="255">
                          <a:moveTo>
                            <a:pt x="11" y="0"/>
                          </a:moveTo>
                          <a:lnTo>
                            <a:pt x="42" y="12"/>
                          </a:lnTo>
                          <a:lnTo>
                            <a:pt x="45" y="15"/>
                          </a:lnTo>
                          <a:lnTo>
                            <a:pt x="34" y="244"/>
                          </a:lnTo>
                          <a:lnTo>
                            <a:pt x="30" y="247"/>
                          </a:lnTo>
                          <a:lnTo>
                            <a:pt x="0" y="254"/>
                          </a:lnTo>
                          <a:lnTo>
                            <a:pt x="5" y="249"/>
                          </a:lnTo>
                          <a:lnTo>
                            <a:pt x="5" y="247"/>
                          </a:lnTo>
                          <a:lnTo>
                            <a:pt x="1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330" name="Arc 96"/>
                    <p:cNvSpPr>
                      <a:spLocks/>
                    </p:cNvSpPr>
                    <p:nvPr/>
                  </p:nvSpPr>
                  <p:spPr bwMode="auto">
                    <a:xfrm>
                      <a:off x="2342" y="1126"/>
                      <a:ext cx="19" cy="15"/>
                    </a:xfrm>
                    <a:custGeom>
                      <a:avLst/>
                      <a:gdLst>
                        <a:gd name="T0" fmla="*/ 0 w 23633"/>
                        <a:gd name="T1" fmla="*/ 0 h 21600"/>
                        <a:gd name="T2" fmla="*/ 0 w 23633"/>
                        <a:gd name="T3" fmla="*/ 0 h 21600"/>
                        <a:gd name="T4" fmla="*/ 0 w 2363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3633"/>
                        <a:gd name="T10" fmla="*/ 0 h 21600"/>
                        <a:gd name="T11" fmla="*/ 23633 w 2363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633" h="21600" fill="none" extrusionOk="0">
                          <a:moveTo>
                            <a:pt x="-1" y="328"/>
                          </a:moveTo>
                          <a:cubicBezTo>
                            <a:pt x="1239" y="109"/>
                            <a:pt x="2495" y="-1"/>
                            <a:pt x="3754" y="0"/>
                          </a:cubicBezTo>
                          <a:cubicBezTo>
                            <a:pt x="12418" y="0"/>
                            <a:pt x="20243" y="5177"/>
                            <a:pt x="23632" y="13151"/>
                          </a:cubicBezTo>
                        </a:path>
                        <a:path w="23633" h="21600" stroke="0" extrusionOk="0">
                          <a:moveTo>
                            <a:pt x="-1" y="328"/>
                          </a:moveTo>
                          <a:cubicBezTo>
                            <a:pt x="1239" y="109"/>
                            <a:pt x="2495" y="-1"/>
                            <a:pt x="3754" y="0"/>
                          </a:cubicBezTo>
                          <a:cubicBezTo>
                            <a:pt x="12418" y="0"/>
                            <a:pt x="20243" y="5177"/>
                            <a:pt x="23632" y="13151"/>
                          </a:cubicBezTo>
                          <a:lnTo>
                            <a:pt x="3754" y="216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6224" name="Group 97"/>
                <p:cNvGrpSpPr>
                  <a:grpSpLocks/>
                </p:cNvGrpSpPr>
                <p:nvPr/>
              </p:nvGrpSpPr>
              <p:grpSpPr bwMode="auto">
                <a:xfrm>
                  <a:off x="2317" y="1502"/>
                  <a:ext cx="142" cy="63"/>
                  <a:chOff x="2317" y="1502"/>
                  <a:chExt cx="142" cy="63"/>
                </a:xfrm>
              </p:grpSpPr>
              <p:sp>
                <p:nvSpPr>
                  <p:cNvPr id="6316" name="Freeform 98"/>
                  <p:cNvSpPr>
                    <a:spLocks/>
                  </p:cNvSpPr>
                  <p:nvPr/>
                </p:nvSpPr>
                <p:spPr bwMode="auto">
                  <a:xfrm>
                    <a:off x="2317" y="1502"/>
                    <a:ext cx="142" cy="37"/>
                  </a:xfrm>
                  <a:custGeom>
                    <a:avLst/>
                    <a:gdLst>
                      <a:gd name="T0" fmla="*/ 0 w 142"/>
                      <a:gd name="T1" fmla="*/ 0 h 37"/>
                      <a:gd name="T2" fmla="*/ 26 w 142"/>
                      <a:gd name="T3" fmla="*/ 2 h 37"/>
                      <a:gd name="T4" fmla="*/ 45 w 142"/>
                      <a:gd name="T5" fmla="*/ 2 h 37"/>
                      <a:gd name="T6" fmla="*/ 62 w 142"/>
                      <a:gd name="T7" fmla="*/ 4 h 37"/>
                      <a:gd name="T8" fmla="*/ 80 w 142"/>
                      <a:gd name="T9" fmla="*/ 5 h 37"/>
                      <a:gd name="T10" fmla="*/ 92 w 142"/>
                      <a:gd name="T11" fmla="*/ 7 h 37"/>
                      <a:gd name="T12" fmla="*/ 106 w 142"/>
                      <a:gd name="T13" fmla="*/ 10 h 37"/>
                      <a:gd name="T14" fmla="*/ 115 w 142"/>
                      <a:gd name="T15" fmla="*/ 11 h 37"/>
                      <a:gd name="T16" fmla="*/ 121 w 142"/>
                      <a:gd name="T17" fmla="*/ 13 h 37"/>
                      <a:gd name="T18" fmla="*/ 125 w 142"/>
                      <a:gd name="T19" fmla="*/ 13 h 37"/>
                      <a:gd name="T20" fmla="*/ 128 w 142"/>
                      <a:gd name="T21" fmla="*/ 15 h 37"/>
                      <a:gd name="T22" fmla="*/ 132 w 142"/>
                      <a:gd name="T23" fmla="*/ 16 h 37"/>
                      <a:gd name="T24" fmla="*/ 135 w 142"/>
                      <a:gd name="T25" fmla="*/ 17 h 37"/>
                      <a:gd name="T26" fmla="*/ 137 w 142"/>
                      <a:gd name="T27" fmla="*/ 18 h 37"/>
                      <a:gd name="T28" fmla="*/ 139 w 142"/>
                      <a:gd name="T29" fmla="*/ 19 h 37"/>
                      <a:gd name="T30" fmla="*/ 141 w 142"/>
                      <a:gd name="T31" fmla="*/ 22 h 37"/>
                      <a:gd name="T32" fmla="*/ 139 w 142"/>
                      <a:gd name="T33" fmla="*/ 25 h 37"/>
                      <a:gd name="T34" fmla="*/ 137 w 142"/>
                      <a:gd name="T35" fmla="*/ 28 h 37"/>
                      <a:gd name="T36" fmla="*/ 136 w 142"/>
                      <a:gd name="T37" fmla="*/ 29 h 37"/>
                      <a:gd name="T38" fmla="*/ 134 w 142"/>
                      <a:gd name="T39" fmla="*/ 31 h 37"/>
                      <a:gd name="T40" fmla="*/ 131 w 142"/>
                      <a:gd name="T41" fmla="*/ 33 h 37"/>
                      <a:gd name="T42" fmla="*/ 128 w 142"/>
                      <a:gd name="T43" fmla="*/ 33 h 37"/>
                      <a:gd name="T44" fmla="*/ 124 w 142"/>
                      <a:gd name="T45" fmla="*/ 34 h 37"/>
                      <a:gd name="T46" fmla="*/ 119 w 142"/>
                      <a:gd name="T47" fmla="*/ 36 h 37"/>
                      <a:gd name="T48" fmla="*/ 114 w 142"/>
                      <a:gd name="T49" fmla="*/ 36 h 37"/>
                      <a:gd name="T50" fmla="*/ 109 w 142"/>
                      <a:gd name="T51" fmla="*/ 34 h 37"/>
                      <a:gd name="T52" fmla="*/ 102 w 142"/>
                      <a:gd name="T53" fmla="*/ 33 h 3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2"/>
                      <a:gd name="T82" fmla="*/ 0 h 37"/>
                      <a:gd name="T83" fmla="*/ 142 w 142"/>
                      <a:gd name="T84" fmla="*/ 37 h 3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2" h="37">
                        <a:moveTo>
                          <a:pt x="0" y="0"/>
                        </a:moveTo>
                        <a:lnTo>
                          <a:pt x="26" y="2"/>
                        </a:lnTo>
                        <a:lnTo>
                          <a:pt x="45" y="2"/>
                        </a:lnTo>
                        <a:lnTo>
                          <a:pt x="62" y="4"/>
                        </a:lnTo>
                        <a:lnTo>
                          <a:pt x="80" y="5"/>
                        </a:lnTo>
                        <a:lnTo>
                          <a:pt x="92" y="7"/>
                        </a:lnTo>
                        <a:lnTo>
                          <a:pt x="106" y="10"/>
                        </a:lnTo>
                        <a:lnTo>
                          <a:pt x="115" y="11"/>
                        </a:lnTo>
                        <a:lnTo>
                          <a:pt x="121" y="13"/>
                        </a:lnTo>
                        <a:lnTo>
                          <a:pt x="125" y="13"/>
                        </a:lnTo>
                        <a:lnTo>
                          <a:pt x="128" y="15"/>
                        </a:lnTo>
                        <a:lnTo>
                          <a:pt x="132" y="16"/>
                        </a:lnTo>
                        <a:lnTo>
                          <a:pt x="135" y="17"/>
                        </a:lnTo>
                        <a:lnTo>
                          <a:pt x="137" y="18"/>
                        </a:lnTo>
                        <a:lnTo>
                          <a:pt x="139" y="19"/>
                        </a:lnTo>
                        <a:lnTo>
                          <a:pt x="141" y="22"/>
                        </a:lnTo>
                        <a:lnTo>
                          <a:pt x="139" y="25"/>
                        </a:lnTo>
                        <a:lnTo>
                          <a:pt x="137" y="28"/>
                        </a:lnTo>
                        <a:lnTo>
                          <a:pt x="136" y="29"/>
                        </a:lnTo>
                        <a:lnTo>
                          <a:pt x="134" y="31"/>
                        </a:lnTo>
                        <a:lnTo>
                          <a:pt x="131" y="33"/>
                        </a:lnTo>
                        <a:lnTo>
                          <a:pt x="128" y="33"/>
                        </a:lnTo>
                        <a:lnTo>
                          <a:pt x="124" y="34"/>
                        </a:lnTo>
                        <a:lnTo>
                          <a:pt x="119" y="36"/>
                        </a:lnTo>
                        <a:lnTo>
                          <a:pt x="114" y="36"/>
                        </a:lnTo>
                        <a:lnTo>
                          <a:pt x="109" y="34"/>
                        </a:lnTo>
                        <a:lnTo>
                          <a:pt x="102" y="33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C0C0C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631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2324" y="1521"/>
                    <a:ext cx="102" cy="44"/>
                    <a:chOff x="2324" y="1521"/>
                    <a:chExt cx="102" cy="44"/>
                  </a:xfrm>
                </p:grpSpPr>
                <p:grpSp>
                  <p:nvGrpSpPr>
                    <p:cNvPr id="6318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4" y="1521"/>
                      <a:ext cx="102" cy="44"/>
                      <a:chOff x="2324" y="1521"/>
                      <a:chExt cx="102" cy="44"/>
                    </a:xfrm>
                  </p:grpSpPr>
                  <p:sp>
                    <p:nvSpPr>
                      <p:cNvPr id="6323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4" y="1521"/>
                        <a:ext cx="60" cy="31"/>
                      </a:xfrm>
                      <a:custGeom>
                        <a:avLst/>
                        <a:gdLst>
                          <a:gd name="T0" fmla="*/ 0 w 60"/>
                          <a:gd name="T1" fmla="*/ 17 h 31"/>
                          <a:gd name="T2" fmla="*/ 14 w 60"/>
                          <a:gd name="T3" fmla="*/ 0 h 31"/>
                          <a:gd name="T4" fmla="*/ 59 w 60"/>
                          <a:gd name="T5" fmla="*/ 9 h 31"/>
                          <a:gd name="T6" fmla="*/ 40 w 60"/>
                          <a:gd name="T7" fmla="*/ 30 h 31"/>
                          <a:gd name="T8" fmla="*/ 0 w 60"/>
                          <a:gd name="T9" fmla="*/ 17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0"/>
                          <a:gd name="T16" fmla="*/ 0 h 31"/>
                          <a:gd name="T17" fmla="*/ 60 w 60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0" h="31">
                            <a:moveTo>
                              <a:pt x="0" y="17"/>
                            </a:moveTo>
                            <a:lnTo>
                              <a:pt x="14" y="0"/>
                            </a:lnTo>
                            <a:lnTo>
                              <a:pt x="59" y="9"/>
                            </a:lnTo>
                            <a:lnTo>
                              <a:pt x="40" y="30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solidFill>
                        <a:srgbClr val="DFDFD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24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4" y="1534"/>
                        <a:ext cx="45" cy="31"/>
                      </a:xfrm>
                      <a:custGeom>
                        <a:avLst/>
                        <a:gdLst>
                          <a:gd name="T0" fmla="*/ 0 w 45"/>
                          <a:gd name="T1" fmla="*/ 0 h 31"/>
                          <a:gd name="T2" fmla="*/ 0 w 45"/>
                          <a:gd name="T3" fmla="*/ 15 h 31"/>
                          <a:gd name="T4" fmla="*/ 44 w 45"/>
                          <a:gd name="T5" fmla="*/ 30 h 31"/>
                          <a:gd name="T6" fmla="*/ 44 w 45"/>
                          <a:gd name="T7" fmla="*/ 11 h 31"/>
                          <a:gd name="T8" fmla="*/ 0 w 45"/>
                          <a:gd name="T9" fmla="*/ 0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"/>
                          <a:gd name="T16" fmla="*/ 0 h 31"/>
                          <a:gd name="T17" fmla="*/ 45 w 45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" h="31">
                            <a:moveTo>
                              <a:pt x="0" y="0"/>
                            </a:moveTo>
                            <a:lnTo>
                              <a:pt x="0" y="15"/>
                            </a:lnTo>
                            <a:lnTo>
                              <a:pt x="44" y="30"/>
                            </a:lnTo>
                            <a:lnTo>
                              <a:pt x="44" y="1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25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8" y="1527"/>
                        <a:ext cx="58" cy="31"/>
                      </a:xfrm>
                      <a:custGeom>
                        <a:avLst/>
                        <a:gdLst>
                          <a:gd name="T0" fmla="*/ 0 w 58"/>
                          <a:gd name="T1" fmla="*/ 16 h 31"/>
                          <a:gd name="T2" fmla="*/ 17 w 58"/>
                          <a:gd name="T3" fmla="*/ 0 h 31"/>
                          <a:gd name="T4" fmla="*/ 57 w 58"/>
                          <a:gd name="T5" fmla="*/ 3 h 31"/>
                          <a:gd name="T6" fmla="*/ 57 w 58"/>
                          <a:gd name="T7" fmla="*/ 16 h 31"/>
                          <a:gd name="T8" fmla="*/ 0 w 58"/>
                          <a:gd name="T9" fmla="*/ 30 h 31"/>
                          <a:gd name="T10" fmla="*/ 0 w 58"/>
                          <a:gd name="T11" fmla="*/ 16 h 3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8"/>
                          <a:gd name="T19" fmla="*/ 0 h 31"/>
                          <a:gd name="T20" fmla="*/ 58 w 58"/>
                          <a:gd name="T21" fmla="*/ 31 h 3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8" h="31">
                            <a:moveTo>
                              <a:pt x="0" y="16"/>
                            </a:moveTo>
                            <a:lnTo>
                              <a:pt x="17" y="0"/>
                            </a:lnTo>
                            <a:lnTo>
                              <a:pt x="57" y="3"/>
                            </a:lnTo>
                            <a:lnTo>
                              <a:pt x="57" y="16"/>
                            </a:lnTo>
                            <a:lnTo>
                              <a:pt x="0" y="30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rgbClr val="9F9F9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26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38" y="1521"/>
                        <a:ext cx="88" cy="31"/>
                      </a:xfrm>
                      <a:custGeom>
                        <a:avLst/>
                        <a:gdLst>
                          <a:gd name="T0" fmla="*/ 0 w 88"/>
                          <a:gd name="T1" fmla="*/ 0 h 31"/>
                          <a:gd name="T2" fmla="*/ 44 w 88"/>
                          <a:gd name="T3" fmla="*/ 4 h 31"/>
                          <a:gd name="T4" fmla="*/ 87 w 88"/>
                          <a:gd name="T5" fmla="*/ 30 h 31"/>
                          <a:gd name="T6" fmla="*/ 46 w 88"/>
                          <a:gd name="T7" fmla="*/ 20 h 31"/>
                          <a:gd name="T8" fmla="*/ 0 w 88"/>
                          <a:gd name="T9" fmla="*/ 0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8"/>
                          <a:gd name="T16" fmla="*/ 0 h 31"/>
                          <a:gd name="T17" fmla="*/ 88 w 88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8" h="31">
                            <a:moveTo>
                              <a:pt x="0" y="0"/>
                            </a:moveTo>
                            <a:lnTo>
                              <a:pt x="44" y="4"/>
                            </a:lnTo>
                            <a:lnTo>
                              <a:pt x="87" y="30"/>
                            </a:lnTo>
                            <a:lnTo>
                              <a:pt x="46" y="2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319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6" y="1532"/>
                      <a:ext cx="95" cy="16"/>
                      <a:chOff x="2326" y="1532"/>
                      <a:chExt cx="95" cy="16"/>
                    </a:xfrm>
                  </p:grpSpPr>
                  <p:sp>
                    <p:nvSpPr>
                      <p:cNvPr id="6320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26" y="1538"/>
                        <a:ext cx="42" cy="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7F7F7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21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69" y="1533"/>
                        <a:ext cx="13" cy="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F5F5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22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9" y="1532"/>
                        <a:ext cx="3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5F5F5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6225" name="Freeform 109"/>
                <p:cNvSpPr>
                  <a:spLocks/>
                </p:cNvSpPr>
                <p:nvPr/>
              </p:nvSpPr>
              <p:spPr bwMode="auto">
                <a:xfrm>
                  <a:off x="2298" y="1433"/>
                  <a:ext cx="86" cy="78"/>
                </a:xfrm>
                <a:custGeom>
                  <a:avLst/>
                  <a:gdLst>
                    <a:gd name="T0" fmla="*/ 0 w 86"/>
                    <a:gd name="T1" fmla="*/ 38 h 78"/>
                    <a:gd name="T2" fmla="*/ 85 w 86"/>
                    <a:gd name="T3" fmla="*/ 0 h 78"/>
                    <a:gd name="T4" fmla="*/ 85 w 86"/>
                    <a:gd name="T5" fmla="*/ 30 h 78"/>
                    <a:gd name="T6" fmla="*/ 0 w 86"/>
                    <a:gd name="T7" fmla="*/ 77 h 78"/>
                    <a:gd name="T8" fmla="*/ 0 w 86"/>
                    <a:gd name="T9" fmla="*/ 38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78"/>
                    <a:gd name="T17" fmla="*/ 86 w 86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78">
                      <a:moveTo>
                        <a:pt x="0" y="38"/>
                      </a:moveTo>
                      <a:lnTo>
                        <a:pt x="85" y="0"/>
                      </a:lnTo>
                      <a:lnTo>
                        <a:pt x="85" y="30"/>
                      </a:lnTo>
                      <a:lnTo>
                        <a:pt x="0" y="77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5F5F5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26" name="Freeform 110"/>
                <p:cNvSpPr>
                  <a:spLocks/>
                </p:cNvSpPr>
                <p:nvPr/>
              </p:nvSpPr>
              <p:spPr bwMode="auto">
                <a:xfrm>
                  <a:off x="2298" y="1358"/>
                  <a:ext cx="86" cy="117"/>
                </a:xfrm>
                <a:custGeom>
                  <a:avLst/>
                  <a:gdLst>
                    <a:gd name="T0" fmla="*/ 0 w 86"/>
                    <a:gd name="T1" fmla="*/ 24 h 117"/>
                    <a:gd name="T2" fmla="*/ 85 w 86"/>
                    <a:gd name="T3" fmla="*/ 0 h 117"/>
                    <a:gd name="T4" fmla="*/ 85 w 86"/>
                    <a:gd name="T5" fmla="*/ 76 h 117"/>
                    <a:gd name="T6" fmla="*/ 0 w 86"/>
                    <a:gd name="T7" fmla="*/ 116 h 117"/>
                    <a:gd name="T8" fmla="*/ 0 w 86"/>
                    <a:gd name="T9" fmla="*/ 24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17"/>
                    <a:gd name="T17" fmla="*/ 86 w 86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17">
                      <a:moveTo>
                        <a:pt x="0" y="24"/>
                      </a:moveTo>
                      <a:lnTo>
                        <a:pt x="85" y="0"/>
                      </a:lnTo>
                      <a:lnTo>
                        <a:pt x="85" y="76"/>
                      </a:lnTo>
                      <a:lnTo>
                        <a:pt x="0" y="116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BFBFB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27" name="Freeform 111"/>
                <p:cNvSpPr>
                  <a:spLocks/>
                </p:cNvSpPr>
                <p:nvPr/>
              </p:nvSpPr>
              <p:spPr bwMode="auto">
                <a:xfrm>
                  <a:off x="2051" y="1153"/>
                  <a:ext cx="225" cy="176"/>
                </a:xfrm>
                <a:custGeom>
                  <a:avLst/>
                  <a:gdLst>
                    <a:gd name="T0" fmla="*/ 8 w 225"/>
                    <a:gd name="T1" fmla="*/ 0 h 176"/>
                    <a:gd name="T2" fmla="*/ 224 w 225"/>
                    <a:gd name="T3" fmla="*/ 0 h 176"/>
                    <a:gd name="T4" fmla="*/ 214 w 225"/>
                    <a:gd name="T5" fmla="*/ 175 h 176"/>
                    <a:gd name="T6" fmla="*/ 0 w 225"/>
                    <a:gd name="T7" fmla="*/ 163 h 176"/>
                    <a:gd name="T8" fmla="*/ 8 w 225"/>
                    <a:gd name="T9" fmla="*/ 0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176"/>
                    <a:gd name="T17" fmla="*/ 225 w 225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176">
                      <a:moveTo>
                        <a:pt x="8" y="0"/>
                      </a:moveTo>
                      <a:lnTo>
                        <a:pt x="224" y="0"/>
                      </a:lnTo>
                      <a:lnTo>
                        <a:pt x="214" y="175"/>
                      </a:lnTo>
                      <a:lnTo>
                        <a:pt x="0" y="163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28" name="Freeform 112"/>
                <p:cNvSpPr>
                  <a:spLocks/>
                </p:cNvSpPr>
                <p:nvPr/>
              </p:nvSpPr>
              <p:spPr bwMode="auto">
                <a:xfrm>
                  <a:off x="1908" y="1446"/>
                  <a:ext cx="417" cy="85"/>
                </a:xfrm>
                <a:custGeom>
                  <a:avLst/>
                  <a:gdLst>
                    <a:gd name="T0" fmla="*/ 67 w 417"/>
                    <a:gd name="T1" fmla="*/ 0 h 85"/>
                    <a:gd name="T2" fmla="*/ 416 w 417"/>
                    <a:gd name="T3" fmla="*/ 34 h 85"/>
                    <a:gd name="T4" fmla="*/ 390 w 417"/>
                    <a:gd name="T5" fmla="*/ 64 h 85"/>
                    <a:gd name="T6" fmla="*/ 367 w 417"/>
                    <a:gd name="T7" fmla="*/ 84 h 85"/>
                    <a:gd name="T8" fmla="*/ 0 w 417"/>
                    <a:gd name="T9" fmla="*/ 41 h 85"/>
                    <a:gd name="T10" fmla="*/ 26 w 417"/>
                    <a:gd name="T11" fmla="*/ 30 h 85"/>
                    <a:gd name="T12" fmla="*/ 67 w 417"/>
                    <a:gd name="T13" fmla="*/ 0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7"/>
                    <a:gd name="T22" fmla="*/ 0 h 85"/>
                    <a:gd name="T23" fmla="*/ 417 w 417"/>
                    <a:gd name="T24" fmla="*/ 85 h 8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7" h="85">
                      <a:moveTo>
                        <a:pt x="67" y="0"/>
                      </a:moveTo>
                      <a:lnTo>
                        <a:pt x="416" y="34"/>
                      </a:lnTo>
                      <a:lnTo>
                        <a:pt x="390" y="64"/>
                      </a:lnTo>
                      <a:lnTo>
                        <a:pt x="367" y="84"/>
                      </a:lnTo>
                      <a:lnTo>
                        <a:pt x="0" y="41"/>
                      </a:lnTo>
                      <a:lnTo>
                        <a:pt x="26" y="30"/>
                      </a:lnTo>
                      <a:lnTo>
                        <a:pt x="67" y="0"/>
                      </a:lnTo>
                    </a:path>
                  </a:pathLst>
                </a:custGeom>
                <a:solidFill>
                  <a:srgbClr val="DFDFDF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229" name="Group 113"/>
                <p:cNvGrpSpPr>
                  <a:grpSpLocks/>
                </p:cNvGrpSpPr>
                <p:nvPr/>
              </p:nvGrpSpPr>
              <p:grpSpPr bwMode="auto">
                <a:xfrm>
                  <a:off x="2299" y="1370"/>
                  <a:ext cx="83" cy="99"/>
                  <a:chOff x="2299" y="1370"/>
                  <a:chExt cx="83" cy="99"/>
                </a:xfrm>
              </p:grpSpPr>
              <p:sp>
                <p:nvSpPr>
                  <p:cNvPr id="6307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9" y="1399"/>
                    <a:ext cx="83" cy="2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08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408"/>
                    <a:ext cx="72" cy="2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09" name="Line 1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412"/>
                    <a:ext cx="72" cy="3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0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421"/>
                    <a:ext cx="72" cy="26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1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432"/>
                    <a:ext cx="72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2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387"/>
                    <a:ext cx="72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3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378"/>
                    <a:ext cx="72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4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10" y="1370"/>
                    <a:ext cx="7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31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309" y="1385"/>
                    <a:ext cx="0" cy="8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230" name="Group 123"/>
                <p:cNvGrpSpPr>
                  <a:grpSpLocks/>
                </p:cNvGrpSpPr>
                <p:nvPr/>
              </p:nvGrpSpPr>
              <p:grpSpPr bwMode="auto">
                <a:xfrm>
                  <a:off x="2019" y="1113"/>
                  <a:ext cx="307" cy="269"/>
                  <a:chOff x="2019" y="1113"/>
                  <a:chExt cx="307" cy="269"/>
                </a:xfrm>
              </p:grpSpPr>
              <p:grpSp>
                <p:nvGrpSpPr>
                  <p:cNvPr id="6290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019" y="1113"/>
                    <a:ext cx="307" cy="261"/>
                    <a:chOff x="2019" y="1113"/>
                    <a:chExt cx="307" cy="261"/>
                  </a:xfrm>
                </p:grpSpPr>
                <p:grpSp>
                  <p:nvGrpSpPr>
                    <p:cNvPr id="6292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9" y="1113"/>
                      <a:ext cx="307" cy="261"/>
                      <a:chOff x="2019" y="1113"/>
                      <a:chExt cx="307" cy="261"/>
                    </a:xfrm>
                  </p:grpSpPr>
                  <p:sp>
                    <p:nvSpPr>
                      <p:cNvPr id="6303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26" y="1113"/>
                        <a:ext cx="286" cy="261"/>
                      </a:xfrm>
                      <a:custGeom>
                        <a:avLst/>
                        <a:gdLst>
                          <a:gd name="T0" fmla="*/ 21 w 286"/>
                          <a:gd name="T1" fmla="*/ 3 h 261"/>
                          <a:gd name="T2" fmla="*/ 46 w 286"/>
                          <a:gd name="T3" fmla="*/ 2 h 261"/>
                          <a:gd name="T4" fmla="*/ 80 w 286"/>
                          <a:gd name="T5" fmla="*/ 0 h 261"/>
                          <a:gd name="T6" fmla="*/ 114 w 286"/>
                          <a:gd name="T7" fmla="*/ 0 h 261"/>
                          <a:gd name="T8" fmla="*/ 155 w 286"/>
                          <a:gd name="T9" fmla="*/ 0 h 261"/>
                          <a:gd name="T10" fmla="*/ 183 w 286"/>
                          <a:gd name="T11" fmla="*/ 0 h 261"/>
                          <a:gd name="T12" fmla="*/ 227 w 286"/>
                          <a:gd name="T13" fmla="*/ 2 h 261"/>
                          <a:gd name="T14" fmla="*/ 268 w 286"/>
                          <a:gd name="T15" fmla="*/ 3 h 261"/>
                          <a:gd name="T16" fmla="*/ 280 w 286"/>
                          <a:gd name="T17" fmla="*/ 4 h 261"/>
                          <a:gd name="T18" fmla="*/ 281 w 286"/>
                          <a:gd name="T19" fmla="*/ 4 h 261"/>
                          <a:gd name="T20" fmla="*/ 282 w 286"/>
                          <a:gd name="T21" fmla="*/ 6 h 261"/>
                          <a:gd name="T22" fmla="*/ 285 w 286"/>
                          <a:gd name="T23" fmla="*/ 7 h 261"/>
                          <a:gd name="T24" fmla="*/ 285 w 286"/>
                          <a:gd name="T25" fmla="*/ 10 h 261"/>
                          <a:gd name="T26" fmla="*/ 275 w 286"/>
                          <a:gd name="T27" fmla="*/ 255 h 261"/>
                          <a:gd name="T28" fmla="*/ 272 w 286"/>
                          <a:gd name="T29" fmla="*/ 258 h 261"/>
                          <a:gd name="T30" fmla="*/ 268 w 286"/>
                          <a:gd name="T31" fmla="*/ 260 h 261"/>
                          <a:gd name="T32" fmla="*/ 176 w 286"/>
                          <a:gd name="T33" fmla="*/ 254 h 261"/>
                          <a:gd name="T34" fmla="*/ 87 w 286"/>
                          <a:gd name="T35" fmla="*/ 247 h 261"/>
                          <a:gd name="T36" fmla="*/ 2 w 286"/>
                          <a:gd name="T37" fmla="*/ 241 h 261"/>
                          <a:gd name="T38" fmla="*/ 0 w 286"/>
                          <a:gd name="T39" fmla="*/ 235 h 261"/>
                          <a:gd name="T40" fmla="*/ 12 w 286"/>
                          <a:gd name="T41" fmla="*/ 10 h 261"/>
                          <a:gd name="T42" fmla="*/ 21 w 286"/>
                          <a:gd name="T43" fmla="*/ 3 h 261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w 286"/>
                          <a:gd name="T67" fmla="*/ 0 h 261"/>
                          <a:gd name="T68" fmla="*/ 286 w 286"/>
                          <a:gd name="T69" fmla="*/ 261 h 261"/>
                        </a:gdLst>
                        <a:ahLst/>
                        <a:cxnLst>
                          <a:cxn ang="T44">
                            <a:pos x="T0" y="T1"/>
                          </a:cxn>
                          <a:cxn ang="T45">
                            <a:pos x="T2" y="T3"/>
                          </a:cxn>
                          <a:cxn ang="T46">
                            <a:pos x="T4" y="T5"/>
                          </a:cxn>
                          <a:cxn ang="T47">
                            <a:pos x="T6" y="T7"/>
                          </a:cxn>
                          <a:cxn ang="T48">
                            <a:pos x="T8" y="T9"/>
                          </a:cxn>
                          <a:cxn ang="T49">
                            <a:pos x="T10" y="T11"/>
                          </a:cxn>
                          <a:cxn ang="T50">
                            <a:pos x="T12" y="T13"/>
                          </a:cxn>
                          <a:cxn ang="T51">
                            <a:pos x="T14" y="T15"/>
                          </a:cxn>
                          <a:cxn ang="T52">
                            <a:pos x="T16" y="T17"/>
                          </a:cxn>
                          <a:cxn ang="T53">
                            <a:pos x="T18" y="T19"/>
                          </a:cxn>
                          <a:cxn ang="T54">
                            <a:pos x="T20" y="T21"/>
                          </a:cxn>
                          <a:cxn ang="T55">
                            <a:pos x="T22" y="T23"/>
                          </a:cxn>
                          <a:cxn ang="T56">
                            <a:pos x="T24" y="T25"/>
                          </a:cxn>
                          <a:cxn ang="T57">
                            <a:pos x="T26" y="T27"/>
                          </a:cxn>
                          <a:cxn ang="T58">
                            <a:pos x="T28" y="T29"/>
                          </a:cxn>
                          <a:cxn ang="T59">
                            <a:pos x="T30" y="T31"/>
                          </a:cxn>
                          <a:cxn ang="T60">
                            <a:pos x="T32" y="T33"/>
                          </a:cxn>
                          <a:cxn ang="T61">
                            <a:pos x="T34" y="T35"/>
                          </a:cxn>
                          <a:cxn ang="T62">
                            <a:pos x="T36" y="T37"/>
                          </a:cxn>
                          <a:cxn ang="T63">
                            <a:pos x="T38" y="T39"/>
                          </a:cxn>
                          <a:cxn ang="T64">
                            <a:pos x="T40" y="T41"/>
                          </a:cxn>
                          <a:cxn ang="T65">
                            <a:pos x="T42" y="T43"/>
                          </a:cxn>
                        </a:cxnLst>
                        <a:rect l="T66" t="T67" r="T68" b="T69"/>
                        <a:pathLst>
                          <a:path w="286" h="261">
                            <a:moveTo>
                              <a:pt x="21" y="3"/>
                            </a:moveTo>
                            <a:lnTo>
                              <a:pt x="46" y="2"/>
                            </a:lnTo>
                            <a:lnTo>
                              <a:pt x="80" y="0"/>
                            </a:lnTo>
                            <a:lnTo>
                              <a:pt x="114" y="0"/>
                            </a:lnTo>
                            <a:lnTo>
                              <a:pt x="155" y="0"/>
                            </a:lnTo>
                            <a:lnTo>
                              <a:pt x="183" y="0"/>
                            </a:lnTo>
                            <a:lnTo>
                              <a:pt x="227" y="2"/>
                            </a:lnTo>
                            <a:lnTo>
                              <a:pt x="268" y="3"/>
                            </a:lnTo>
                            <a:lnTo>
                              <a:pt x="280" y="4"/>
                            </a:lnTo>
                            <a:lnTo>
                              <a:pt x="281" y="4"/>
                            </a:lnTo>
                            <a:lnTo>
                              <a:pt x="282" y="6"/>
                            </a:lnTo>
                            <a:lnTo>
                              <a:pt x="285" y="7"/>
                            </a:lnTo>
                            <a:lnTo>
                              <a:pt x="285" y="10"/>
                            </a:lnTo>
                            <a:lnTo>
                              <a:pt x="275" y="255"/>
                            </a:lnTo>
                            <a:lnTo>
                              <a:pt x="272" y="258"/>
                            </a:lnTo>
                            <a:lnTo>
                              <a:pt x="268" y="260"/>
                            </a:lnTo>
                            <a:lnTo>
                              <a:pt x="176" y="254"/>
                            </a:lnTo>
                            <a:lnTo>
                              <a:pt x="87" y="247"/>
                            </a:lnTo>
                            <a:lnTo>
                              <a:pt x="2" y="241"/>
                            </a:lnTo>
                            <a:lnTo>
                              <a:pt x="0" y="235"/>
                            </a:lnTo>
                            <a:lnTo>
                              <a:pt x="12" y="10"/>
                            </a:lnTo>
                            <a:lnTo>
                              <a:pt x="21" y="3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04" name="Arc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7" y="1116"/>
                        <a:ext cx="19" cy="15"/>
                      </a:xfrm>
                      <a:custGeom>
                        <a:avLst/>
                        <a:gdLst>
                          <a:gd name="T0" fmla="*/ 0 w 23652"/>
                          <a:gd name="T1" fmla="*/ 0 h 21600"/>
                          <a:gd name="T2" fmla="*/ 0 w 23652"/>
                          <a:gd name="T3" fmla="*/ 0 h 21600"/>
                          <a:gd name="T4" fmla="*/ 0 w 23652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3652"/>
                          <a:gd name="T10" fmla="*/ 0 h 21600"/>
                          <a:gd name="T11" fmla="*/ 23652 w 23652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3652" h="21600" fill="none" extrusionOk="0">
                            <a:moveTo>
                              <a:pt x="-1" y="147"/>
                            </a:moveTo>
                            <a:cubicBezTo>
                              <a:pt x="837" y="49"/>
                              <a:pt x="1680" y="-1"/>
                              <a:pt x="2524" y="0"/>
                            </a:cubicBezTo>
                            <a:cubicBezTo>
                              <a:pt x="12722" y="0"/>
                              <a:pt x="21532" y="7133"/>
                              <a:pt x="23652" y="17109"/>
                            </a:cubicBezTo>
                          </a:path>
                          <a:path w="23652" h="21600" stroke="0" extrusionOk="0">
                            <a:moveTo>
                              <a:pt x="-1" y="147"/>
                            </a:moveTo>
                            <a:cubicBezTo>
                              <a:pt x="837" y="49"/>
                              <a:pt x="1680" y="-1"/>
                              <a:pt x="2524" y="0"/>
                            </a:cubicBezTo>
                            <a:cubicBezTo>
                              <a:pt x="12722" y="0"/>
                              <a:pt x="21532" y="7133"/>
                              <a:pt x="23652" y="17109"/>
                            </a:cubicBezTo>
                            <a:lnTo>
                              <a:pt x="2524" y="216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05" name="Arc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41" y="1120"/>
                        <a:ext cx="16" cy="15"/>
                      </a:xfrm>
                      <a:custGeom>
                        <a:avLst/>
                        <a:gdLst>
                          <a:gd name="T0" fmla="*/ 0 w 21411"/>
                          <a:gd name="T1" fmla="*/ 0 h 21433"/>
                          <a:gd name="T2" fmla="*/ 0 w 21411"/>
                          <a:gd name="T3" fmla="*/ 0 h 21433"/>
                          <a:gd name="T4" fmla="*/ 0 w 21411"/>
                          <a:gd name="T5" fmla="*/ 0 h 21433"/>
                          <a:gd name="T6" fmla="*/ 0 60000 65536"/>
                          <a:gd name="T7" fmla="*/ 0 60000 65536"/>
                          <a:gd name="T8" fmla="*/ 0 60000 65536"/>
                          <a:gd name="T9" fmla="*/ 0 w 21411"/>
                          <a:gd name="T10" fmla="*/ 0 h 21433"/>
                          <a:gd name="T11" fmla="*/ 21411 w 21411"/>
                          <a:gd name="T12" fmla="*/ 21433 h 2143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411" h="21433" fill="none" extrusionOk="0">
                            <a:moveTo>
                              <a:pt x="0" y="18578"/>
                            </a:moveTo>
                            <a:cubicBezTo>
                              <a:pt x="1297" y="8848"/>
                              <a:pt x="8992" y="1217"/>
                              <a:pt x="18731" y="-1"/>
                            </a:cubicBezTo>
                          </a:path>
                          <a:path w="21411" h="21433" stroke="0" extrusionOk="0">
                            <a:moveTo>
                              <a:pt x="0" y="18578"/>
                            </a:moveTo>
                            <a:cubicBezTo>
                              <a:pt x="1297" y="8848"/>
                              <a:pt x="8992" y="1217"/>
                              <a:pt x="18731" y="-1"/>
                            </a:cubicBezTo>
                            <a:lnTo>
                              <a:pt x="21411" y="21433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306" name="Arc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9" y="1347"/>
                        <a:ext cx="17" cy="15"/>
                      </a:xfrm>
                      <a:custGeom>
                        <a:avLst/>
                        <a:gdLst>
                          <a:gd name="T0" fmla="*/ 0 w 21600"/>
                          <a:gd name="T1" fmla="*/ 0 h 20945"/>
                          <a:gd name="T2" fmla="*/ 0 w 21600"/>
                          <a:gd name="T3" fmla="*/ 0 h 20945"/>
                          <a:gd name="T4" fmla="*/ 0 w 21600"/>
                          <a:gd name="T5" fmla="*/ 0 h 20945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0945"/>
                          <a:gd name="T11" fmla="*/ 21600 w 21600"/>
                          <a:gd name="T12" fmla="*/ 20945 h 2094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0945" fill="none" extrusionOk="0">
                            <a:moveTo>
                              <a:pt x="16320" y="20944"/>
                            </a:moveTo>
                            <a:cubicBezTo>
                              <a:pt x="6724" y="18525"/>
                              <a:pt x="0" y="9895"/>
                              <a:pt x="0" y="0"/>
                            </a:cubicBezTo>
                          </a:path>
                          <a:path w="21600" h="20945" stroke="0" extrusionOk="0">
                            <a:moveTo>
                              <a:pt x="16320" y="20944"/>
                            </a:moveTo>
                            <a:cubicBezTo>
                              <a:pt x="6724" y="18525"/>
                              <a:pt x="0" y="9895"/>
                              <a:pt x="0" y="0"/>
                            </a:cubicBez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629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1" y="1151"/>
                      <a:ext cx="242" cy="193"/>
                      <a:chOff x="2051" y="1151"/>
                      <a:chExt cx="242" cy="193"/>
                    </a:xfrm>
                  </p:grpSpPr>
                  <p:grpSp>
                    <p:nvGrpSpPr>
                      <p:cNvPr id="6294" name="Group 1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1" y="1151"/>
                        <a:ext cx="242" cy="193"/>
                        <a:chOff x="2051" y="1151"/>
                        <a:chExt cx="242" cy="193"/>
                      </a:xfrm>
                    </p:grpSpPr>
                    <p:sp>
                      <p:nvSpPr>
                        <p:cNvPr id="6299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2" y="1151"/>
                          <a:ext cx="214" cy="31"/>
                        </a:xfrm>
                        <a:custGeom>
                          <a:avLst/>
                          <a:gdLst>
                            <a:gd name="T0" fmla="*/ 0 w 214"/>
                            <a:gd name="T1" fmla="*/ 0 h 31"/>
                            <a:gd name="T2" fmla="*/ 213 w 214"/>
                            <a:gd name="T3" fmla="*/ 3 h 31"/>
                            <a:gd name="T4" fmla="*/ 207 w 214"/>
                            <a:gd name="T5" fmla="*/ 30 h 31"/>
                            <a:gd name="T6" fmla="*/ 5 w 214"/>
                            <a:gd name="T7" fmla="*/ 30 h 31"/>
                            <a:gd name="T8" fmla="*/ 0 w 214"/>
                            <a:gd name="T9" fmla="*/ 0 h 3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4"/>
                            <a:gd name="T16" fmla="*/ 0 h 31"/>
                            <a:gd name="T17" fmla="*/ 214 w 214"/>
                            <a:gd name="T18" fmla="*/ 31 h 3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4" h="31">
                              <a:moveTo>
                                <a:pt x="0" y="0"/>
                              </a:moveTo>
                              <a:lnTo>
                                <a:pt x="213" y="3"/>
                              </a:lnTo>
                              <a:lnTo>
                                <a:pt x="207" y="30"/>
                              </a:lnTo>
                              <a:lnTo>
                                <a:pt x="5" y="3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808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300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8" y="1151"/>
                          <a:ext cx="35" cy="178"/>
                        </a:xfrm>
                        <a:custGeom>
                          <a:avLst/>
                          <a:gdLst>
                            <a:gd name="T0" fmla="*/ 21 w 35"/>
                            <a:gd name="T1" fmla="*/ 3 h 178"/>
                            <a:gd name="T2" fmla="*/ 34 w 35"/>
                            <a:gd name="T3" fmla="*/ 0 h 178"/>
                            <a:gd name="T4" fmla="*/ 25 w 35"/>
                            <a:gd name="T5" fmla="*/ 95 h 178"/>
                            <a:gd name="T6" fmla="*/ 12 w 35"/>
                            <a:gd name="T7" fmla="*/ 177 h 178"/>
                            <a:gd name="T8" fmla="*/ 0 w 35"/>
                            <a:gd name="T9" fmla="*/ 170 h 178"/>
                            <a:gd name="T10" fmla="*/ 21 w 35"/>
                            <a:gd name="T11" fmla="*/ 3 h 178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35"/>
                            <a:gd name="T19" fmla="*/ 0 h 178"/>
                            <a:gd name="T20" fmla="*/ 35 w 35"/>
                            <a:gd name="T21" fmla="*/ 178 h 178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35" h="178">
                              <a:moveTo>
                                <a:pt x="21" y="3"/>
                              </a:moveTo>
                              <a:lnTo>
                                <a:pt x="34" y="0"/>
                              </a:lnTo>
                              <a:lnTo>
                                <a:pt x="25" y="95"/>
                              </a:lnTo>
                              <a:lnTo>
                                <a:pt x="12" y="177"/>
                              </a:lnTo>
                              <a:lnTo>
                                <a:pt x="0" y="170"/>
                              </a:lnTo>
                              <a:lnTo>
                                <a:pt x="21" y="3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301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1" y="1313"/>
                          <a:ext cx="217" cy="31"/>
                        </a:xfrm>
                        <a:custGeom>
                          <a:avLst/>
                          <a:gdLst>
                            <a:gd name="T0" fmla="*/ 5 w 217"/>
                            <a:gd name="T1" fmla="*/ 0 h 31"/>
                            <a:gd name="T2" fmla="*/ 0 w 217"/>
                            <a:gd name="T3" fmla="*/ 8 h 31"/>
                            <a:gd name="T4" fmla="*/ 216 w 217"/>
                            <a:gd name="T5" fmla="*/ 30 h 31"/>
                            <a:gd name="T6" fmla="*/ 211 w 217"/>
                            <a:gd name="T7" fmla="*/ 18 h 31"/>
                            <a:gd name="T8" fmla="*/ 5 w 217"/>
                            <a:gd name="T9" fmla="*/ 0 h 3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7"/>
                            <a:gd name="T16" fmla="*/ 0 h 31"/>
                            <a:gd name="T17" fmla="*/ 217 w 217"/>
                            <a:gd name="T18" fmla="*/ 31 h 3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7" h="31">
                              <a:moveTo>
                                <a:pt x="5" y="0"/>
                              </a:moveTo>
                              <a:lnTo>
                                <a:pt x="0" y="8"/>
                              </a:lnTo>
                              <a:lnTo>
                                <a:pt x="216" y="30"/>
                              </a:lnTo>
                              <a:lnTo>
                                <a:pt x="211" y="18"/>
                              </a:lnTo>
                              <a:lnTo>
                                <a:pt x="5" y="0"/>
                              </a:lnTo>
                            </a:path>
                          </a:pathLst>
                        </a:custGeom>
                        <a:solidFill>
                          <a:srgbClr val="DFDFD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302" name="Freeform 1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1" y="1153"/>
                          <a:ext cx="35" cy="167"/>
                        </a:xfrm>
                        <a:custGeom>
                          <a:avLst/>
                          <a:gdLst>
                            <a:gd name="T0" fmla="*/ 20 w 35"/>
                            <a:gd name="T1" fmla="*/ 0 h 167"/>
                            <a:gd name="T2" fmla="*/ 34 w 35"/>
                            <a:gd name="T3" fmla="*/ 3 h 167"/>
                            <a:gd name="T4" fmla="*/ 13 w 35"/>
                            <a:gd name="T5" fmla="*/ 161 h 167"/>
                            <a:gd name="T6" fmla="*/ 0 w 35"/>
                            <a:gd name="T7" fmla="*/ 166 h 167"/>
                            <a:gd name="T8" fmla="*/ 20 w 35"/>
                            <a:gd name="T9" fmla="*/ 0 h 16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5"/>
                            <a:gd name="T16" fmla="*/ 0 h 167"/>
                            <a:gd name="T17" fmla="*/ 35 w 35"/>
                            <a:gd name="T18" fmla="*/ 167 h 16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5" h="167">
                              <a:moveTo>
                                <a:pt x="20" y="0"/>
                              </a:moveTo>
                              <a:lnTo>
                                <a:pt x="34" y="3"/>
                              </a:lnTo>
                              <a:lnTo>
                                <a:pt x="13" y="161"/>
                              </a:lnTo>
                              <a:lnTo>
                                <a:pt x="0" y="166"/>
                              </a:lnTo>
                              <a:lnTo>
                                <a:pt x="20" y="0"/>
                              </a:lnTo>
                            </a:path>
                          </a:pathLst>
                        </a:custGeom>
                        <a:solidFill>
                          <a:srgbClr val="BFBFB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6295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60" y="1156"/>
                        <a:ext cx="210" cy="171"/>
                        <a:chOff x="2060" y="1156"/>
                        <a:chExt cx="210" cy="171"/>
                      </a:xfrm>
                    </p:grpSpPr>
                    <p:sp>
                      <p:nvSpPr>
                        <p:cNvPr id="6296" name="Freeform 1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0" y="1156"/>
                          <a:ext cx="210" cy="171"/>
                        </a:xfrm>
                        <a:custGeom>
                          <a:avLst/>
                          <a:gdLst>
                            <a:gd name="T0" fmla="*/ 7 w 210"/>
                            <a:gd name="T1" fmla="*/ 0 h 171"/>
                            <a:gd name="T2" fmla="*/ 209 w 210"/>
                            <a:gd name="T3" fmla="*/ 0 h 171"/>
                            <a:gd name="T4" fmla="*/ 200 w 210"/>
                            <a:gd name="T5" fmla="*/ 170 h 171"/>
                            <a:gd name="T6" fmla="*/ 0 w 210"/>
                            <a:gd name="T7" fmla="*/ 160 h 171"/>
                            <a:gd name="T8" fmla="*/ 7 w 210"/>
                            <a:gd name="T9" fmla="*/ 0 h 17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10"/>
                            <a:gd name="T16" fmla="*/ 0 h 171"/>
                            <a:gd name="T17" fmla="*/ 210 w 210"/>
                            <a:gd name="T18" fmla="*/ 171 h 17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10" h="171">
                              <a:moveTo>
                                <a:pt x="7" y="0"/>
                              </a:moveTo>
                              <a:lnTo>
                                <a:pt x="209" y="0"/>
                              </a:lnTo>
                              <a:lnTo>
                                <a:pt x="200" y="170"/>
                              </a:lnTo>
                              <a:lnTo>
                                <a:pt x="0" y="16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297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6" y="1164"/>
                          <a:ext cx="197" cy="156"/>
                        </a:xfrm>
                        <a:custGeom>
                          <a:avLst/>
                          <a:gdLst>
                            <a:gd name="T0" fmla="*/ 8 w 197"/>
                            <a:gd name="T1" fmla="*/ 0 h 156"/>
                            <a:gd name="T2" fmla="*/ 196 w 197"/>
                            <a:gd name="T3" fmla="*/ 0 h 156"/>
                            <a:gd name="T4" fmla="*/ 187 w 197"/>
                            <a:gd name="T5" fmla="*/ 155 h 156"/>
                            <a:gd name="T6" fmla="*/ 0 w 197"/>
                            <a:gd name="T7" fmla="*/ 145 h 156"/>
                            <a:gd name="T8" fmla="*/ 8 w 197"/>
                            <a:gd name="T9" fmla="*/ 0 h 15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7"/>
                            <a:gd name="T16" fmla="*/ 0 h 156"/>
                            <a:gd name="T17" fmla="*/ 197 w 197"/>
                            <a:gd name="T18" fmla="*/ 156 h 15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7" h="156">
                              <a:moveTo>
                                <a:pt x="8" y="0"/>
                              </a:moveTo>
                              <a:lnTo>
                                <a:pt x="196" y="0"/>
                              </a:lnTo>
                              <a:lnTo>
                                <a:pt x="187" y="155"/>
                              </a:lnTo>
                              <a:lnTo>
                                <a:pt x="0" y="145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298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8" y="1173"/>
                          <a:ext cx="185" cy="140"/>
                        </a:xfrm>
                        <a:custGeom>
                          <a:avLst/>
                          <a:gdLst>
                            <a:gd name="T0" fmla="*/ 7 w 185"/>
                            <a:gd name="T1" fmla="*/ 0 h 140"/>
                            <a:gd name="T2" fmla="*/ 184 w 185"/>
                            <a:gd name="T3" fmla="*/ 0 h 140"/>
                            <a:gd name="T4" fmla="*/ 176 w 185"/>
                            <a:gd name="T5" fmla="*/ 139 h 140"/>
                            <a:gd name="T6" fmla="*/ 0 w 185"/>
                            <a:gd name="T7" fmla="*/ 130 h 140"/>
                            <a:gd name="T8" fmla="*/ 7 w 185"/>
                            <a:gd name="T9" fmla="*/ 0 h 14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85"/>
                            <a:gd name="T16" fmla="*/ 0 h 140"/>
                            <a:gd name="T17" fmla="*/ 185 w 185"/>
                            <a:gd name="T18" fmla="*/ 140 h 14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85" h="140">
                              <a:moveTo>
                                <a:pt x="7" y="0"/>
                              </a:moveTo>
                              <a:lnTo>
                                <a:pt x="184" y="0"/>
                              </a:lnTo>
                              <a:lnTo>
                                <a:pt x="176" y="139"/>
                              </a:lnTo>
                              <a:lnTo>
                                <a:pt x="0" y="13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solidFill>
                          <a:srgbClr val="0000FF"/>
                        </a:solidFill>
                        <a:ln w="9525" cap="rnd">
                          <a:noFill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sp>
                <p:nvSpPr>
                  <p:cNvPr id="6291" name="Freeform 140"/>
                  <p:cNvSpPr>
                    <a:spLocks/>
                  </p:cNvSpPr>
                  <p:nvPr/>
                </p:nvSpPr>
                <p:spPr bwMode="auto">
                  <a:xfrm>
                    <a:off x="2254" y="1351"/>
                    <a:ext cx="35" cy="31"/>
                  </a:xfrm>
                  <a:custGeom>
                    <a:avLst/>
                    <a:gdLst>
                      <a:gd name="T0" fmla="*/ 0 w 35"/>
                      <a:gd name="T1" fmla="*/ 0 h 31"/>
                      <a:gd name="T2" fmla="*/ 34 w 35"/>
                      <a:gd name="T3" fmla="*/ 0 h 31"/>
                      <a:gd name="T4" fmla="*/ 34 w 35"/>
                      <a:gd name="T5" fmla="*/ 30 h 31"/>
                      <a:gd name="T6" fmla="*/ 0 w 35"/>
                      <a:gd name="T7" fmla="*/ 30 h 31"/>
                      <a:gd name="T8" fmla="*/ 0 w 35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31"/>
                      <a:gd name="T17" fmla="*/ 35 w 35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31"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231" name="Group 141"/>
                <p:cNvGrpSpPr>
                  <a:grpSpLocks/>
                </p:cNvGrpSpPr>
                <p:nvPr/>
              </p:nvGrpSpPr>
              <p:grpSpPr bwMode="auto">
                <a:xfrm>
                  <a:off x="1908" y="1455"/>
                  <a:ext cx="417" cy="91"/>
                  <a:chOff x="1908" y="1455"/>
                  <a:chExt cx="417" cy="91"/>
                </a:xfrm>
              </p:grpSpPr>
              <p:sp>
                <p:nvSpPr>
                  <p:cNvPr id="6232" name="Freeform 142"/>
                  <p:cNvSpPr>
                    <a:spLocks/>
                  </p:cNvSpPr>
                  <p:nvPr/>
                </p:nvSpPr>
                <p:spPr bwMode="auto">
                  <a:xfrm>
                    <a:off x="2195" y="1482"/>
                    <a:ext cx="98" cy="40"/>
                  </a:xfrm>
                  <a:custGeom>
                    <a:avLst/>
                    <a:gdLst>
                      <a:gd name="T0" fmla="*/ 37 w 98"/>
                      <a:gd name="T1" fmla="*/ 0 h 40"/>
                      <a:gd name="T2" fmla="*/ 13 w 98"/>
                      <a:gd name="T3" fmla="*/ 22 h 40"/>
                      <a:gd name="T4" fmla="*/ 0 w 98"/>
                      <a:gd name="T5" fmla="*/ 32 h 40"/>
                      <a:gd name="T6" fmla="*/ 62 w 98"/>
                      <a:gd name="T7" fmla="*/ 39 h 40"/>
                      <a:gd name="T8" fmla="*/ 77 w 98"/>
                      <a:gd name="T9" fmla="*/ 26 h 40"/>
                      <a:gd name="T10" fmla="*/ 97 w 98"/>
                      <a:gd name="T11" fmla="*/ 5 h 40"/>
                      <a:gd name="T12" fmla="*/ 37 w 98"/>
                      <a:gd name="T13" fmla="*/ 0 h 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8"/>
                      <a:gd name="T22" fmla="*/ 0 h 40"/>
                      <a:gd name="T23" fmla="*/ 98 w 98"/>
                      <a:gd name="T24" fmla="*/ 40 h 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8" h="40">
                        <a:moveTo>
                          <a:pt x="37" y="0"/>
                        </a:moveTo>
                        <a:lnTo>
                          <a:pt x="13" y="22"/>
                        </a:lnTo>
                        <a:lnTo>
                          <a:pt x="0" y="32"/>
                        </a:lnTo>
                        <a:lnTo>
                          <a:pt x="62" y="39"/>
                        </a:lnTo>
                        <a:lnTo>
                          <a:pt x="77" y="26"/>
                        </a:lnTo>
                        <a:lnTo>
                          <a:pt x="97" y="5"/>
                        </a:lnTo>
                        <a:lnTo>
                          <a:pt x="37" y="0"/>
                        </a:lnTo>
                      </a:path>
                    </a:pathLst>
                  </a:custGeom>
                  <a:solidFill>
                    <a:srgbClr val="80808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6233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1908" y="1455"/>
                    <a:ext cx="417" cy="91"/>
                    <a:chOff x="1908" y="1455"/>
                    <a:chExt cx="417" cy="91"/>
                  </a:xfrm>
                </p:grpSpPr>
                <p:sp>
                  <p:nvSpPr>
                    <p:cNvPr id="6234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1908" y="1489"/>
                      <a:ext cx="368" cy="57"/>
                    </a:xfrm>
                    <a:custGeom>
                      <a:avLst/>
                      <a:gdLst>
                        <a:gd name="T0" fmla="*/ 0 w 368"/>
                        <a:gd name="T1" fmla="*/ 0 h 57"/>
                        <a:gd name="T2" fmla="*/ 0 w 368"/>
                        <a:gd name="T3" fmla="*/ 15 h 57"/>
                        <a:gd name="T4" fmla="*/ 367 w 368"/>
                        <a:gd name="T5" fmla="*/ 56 h 57"/>
                        <a:gd name="T6" fmla="*/ 365 w 368"/>
                        <a:gd name="T7" fmla="*/ 41 h 57"/>
                        <a:gd name="T8" fmla="*/ 0 w 368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8"/>
                        <a:gd name="T16" fmla="*/ 0 h 57"/>
                        <a:gd name="T17" fmla="*/ 368 w 368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8" h="57">
                          <a:moveTo>
                            <a:pt x="0" y="0"/>
                          </a:moveTo>
                          <a:lnTo>
                            <a:pt x="0" y="15"/>
                          </a:lnTo>
                          <a:lnTo>
                            <a:pt x="367" y="56"/>
                          </a:lnTo>
                          <a:lnTo>
                            <a:pt x="365" y="4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23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273" y="1484"/>
                      <a:ext cx="52" cy="62"/>
                    </a:xfrm>
                    <a:custGeom>
                      <a:avLst/>
                      <a:gdLst>
                        <a:gd name="T0" fmla="*/ 0 w 52"/>
                        <a:gd name="T1" fmla="*/ 46 h 62"/>
                        <a:gd name="T2" fmla="*/ 0 w 52"/>
                        <a:gd name="T3" fmla="*/ 61 h 62"/>
                        <a:gd name="T4" fmla="*/ 21 w 52"/>
                        <a:gd name="T5" fmla="*/ 46 h 62"/>
                        <a:gd name="T6" fmla="*/ 29 w 52"/>
                        <a:gd name="T7" fmla="*/ 38 h 62"/>
                        <a:gd name="T8" fmla="*/ 51 w 52"/>
                        <a:gd name="T9" fmla="*/ 17 h 62"/>
                        <a:gd name="T10" fmla="*/ 51 w 52"/>
                        <a:gd name="T11" fmla="*/ 0 h 62"/>
                        <a:gd name="T12" fmla="*/ 23 w 52"/>
                        <a:gd name="T13" fmla="*/ 28 h 62"/>
                        <a:gd name="T14" fmla="*/ 0 w 52"/>
                        <a:gd name="T15" fmla="*/ 46 h 6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2"/>
                        <a:gd name="T25" fmla="*/ 0 h 62"/>
                        <a:gd name="T26" fmla="*/ 52 w 52"/>
                        <a:gd name="T27" fmla="*/ 62 h 6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2" h="62">
                          <a:moveTo>
                            <a:pt x="0" y="46"/>
                          </a:moveTo>
                          <a:lnTo>
                            <a:pt x="0" y="61"/>
                          </a:lnTo>
                          <a:lnTo>
                            <a:pt x="21" y="46"/>
                          </a:lnTo>
                          <a:lnTo>
                            <a:pt x="29" y="38"/>
                          </a:lnTo>
                          <a:lnTo>
                            <a:pt x="51" y="17"/>
                          </a:lnTo>
                          <a:lnTo>
                            <a:pt x="51" y="0"/>
                          </a:lnTo>
                          <a:lnTo>
                            <a:pt x="23" y="28"/>
                          </a:lnTo>
                          <a:lnTo>
                            <a:pt x="0" y="46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9525" cap="rnd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236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12" y="1495"/>
                      <a:ext cx="363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F7F7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6237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3" y="1455"/>
                      <a:ext cx="353" cy="65"/>
                      <a:chOff x="1933" y="1455"/>
                      <a:chExt cx="353" cy="65"/>
                    </a:xfrm>
                  </p:grpSpPr>
                  <p:sp>
                    <p:nvSpPr>
                      <p:cNvPr id="6241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3" y="1459"/>
                        <a:ext cx="273" cy="52"/>
                      </a:xfrm>
                      <a:custGeom>
                        <a:avLst/>
                        <a:gdLst>
                          <a:gd name="T0" fmla="*/ 45 w 273"/>
                          <a:gd name="T1" fmla="*/ 0 h 52"/>
                          <a:gd name="T2" fmla="*/ 14 w 273"/>
                          <a:gd name="T3" fmla="*/ 21 h 52"/>
                          <a:gd name="T4" fmla="*/ 0 w 273"/>
                          <a:gd name="T5" fmla="*/ 28 h 52"/>
                          <a:gd name="T6" fmla="*/ 229 w 273"/>
                          <a:gd name="T7" fmla="*/ 51 h 52"/>
                          <a:gd name="T8" fmla="*/ 246 w 273"/>
                          <a:gd name="T9" fmla="*/ 40 h 52"/>
                          <a:gd name="T10" fmla="*/ 272 w 273"/>
                          <a:gd name="T11" fmla="*/ 19 h 52"/>
                          <a:gd name="T12" fmla="*/ 45 w 273"/>
                          <a:gd name="T13" fmla="*/ 0 h 5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73"/>
                          <a:gd name="T22" fmla="*/ 0 h 52"/>
                          <a:gd name="T23" fmla="*/ 273 w 273"/>
                          <a:gd name="T24" fmla="*/ 52 h 5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73" h="52">
                            <a:moveTo>
                              <a:pt x="45" y="0"/>
                            </a:moveTo>
                            <a:lnTo>
                              <a:pt x="14" y="21"/>
                            </a:lnTo>
                            <a:lnTo>
                              <a:pt x="0" y="28"/>
                            </a:lnTo>
                            <a:lnTo>
                              <a:pt x="229" y="51"/>
                            </a:lnTo>
                            <a:lnTo>
                              <a:pt x="246" y="40"/>
                            </a:lnTo>
                            <a:lnTo>
                              <a:pt x="272" y="19"/>
                            </a:lnTo>
                            <a:lnTo>
                              <a:pt x="45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9525" cap="rnd">
                        <a:noFill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6242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42" y="1455"/>
                        <a:ext cx="344" cy="65"/>
                        <a:chOff x="1942" y="1455"/>
                        <a:chExt cx="344" cy="65"/>
                      </a:xfrm>
                    </p:grpSpPr>
                    <p:grpSp>
                      <p:nvGrpSpPr>
                        <p:cNvPr id="6243" name="Group 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49" y="1455"/>
                          <a:ext cx="247" cy="52"/>
                          <a:chOff x="1949" y="1455"/>
                          <a:chExt cx="247" cy="52"/>
                        </a:xfrm>
                      </p:grpSpPr>
                      <p:grpSp>
                        <p:nvGrpSpPr>
                          <p:cNvPr id="6257" name="Group 1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49" y="1455"/>
                            <a:ext cx="49" cy="35"/>
                            <a:chOff x="1949" y="1455"/>
                            <a:chExt cx="49" cy="35"/>
                          </a:xfrm>
                        </p:grpSpPr>
                        <p:sp>
                          <p:nvSpPr>
                            <p:cNvPr id="6288" name="Line 1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49" y="1485"/>
                              <a:ext cx="13" cy="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89" name="Line 1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64" y="1455"/>
                              <a:ext cx="34" cy="2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58" name="Group 1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66" y="1458"/>
                            <a:ext cx="51" cy="32"/>
                            <a:chOff x="1966" y="1458"/>
                            <a:chExt cx="51" cy="32"/>
                          </a:xfrm>
                        </p:grpSpPr>
                        <p:sp>
                          <p:nvSpPr>
                            <p:cNvPr id="6286" name="Line 1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66" y="1485"/>
                              <a:ext cx="13" cy="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87" name="Line 1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81" y="1458"/>
                              <a:ext cx="36" cy="2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59" name="Group 1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85" y="1460"/>
                            <a:ext cx="53" cy="32"/>
                            <a:chOff x="1985" y="1460"/>
                            <a:chExt cx="53" cy="32"/>
                          </a:xfrm>
                        </p:grpSpPr>
                        <p:sp>
                          <p:nvSpPr>
                            <p:cNvPr id="6284" name="Line 1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985" y="1486"/>
                              <a:ext cx="19" cy="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85" name="Line 1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06" y="1460"/>
                              <a:ext cx="32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0" name="Group 1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06" y="1464"/>
                            <a:ext cx="53" cy="32"/>
                            <a:chOff x="2006" y="1464"/>
                            <a:chExt cx="53" cy="32"/>
                          </a:xfrm>
                        </p:grpSpPr>
                        <p:sp>
                          <p:nvSpPr>
                            <p:cNvPr id="6282" name="Line 1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06" y="1488"/>
                              <a:ext cx="19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83" name="Line 1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27" y="1464"/>
                              <a:ext cx="32" cy="2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1" name="Group 1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29" y="1464"/>
                            <a:ext cx="49" cy="34"/>
                            <a:chOff x="2029" y="1464"/>
                            <a:chExt cx="49" cy="34"/>
                          </a:xfrm>
                        </p:grpSpPr>
                        <p:sp>
                          <p:nvSpPr>
                            <p:cNvPr id="6280" name="Line 1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29" y="1490"/>
                              <a:ext cx="13" cy="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81" name="Line 1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44" y="1464"/>
                              <a:ext cx="3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2" name="Group 1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48" y="1466"/>
                            <a:ext cx="49" cy="33"/>
                            <a:chOff x="2048" y="1466"/>
                            <a:chExt cx="49" cy="33"/>
                          </a:xfrm>
                        </p:grpSpPr>
                        <p:sp>
                          <p:nvSpPr>
                            <p:cNvPr id="6278" name="Line 1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48" y="1492"/>
                              <a:ext cx="13" cy="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79" name="Line 16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63" y="1466"/>
                              <a:ext cx="3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3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67" y="1466"/>
                            <a:ext cx="55" cy="37"/>
                            <a:chOff x="2067" y="1466"/>
                            <a:chExt cx="55" cy="37"/>
                          </a:xfrm>
                        </p:grpSpPr>
                        <p:sp>
                          <p:nvSpPr>
                            <p:cNvPr id="6276" name="Line 1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67" y="1492"/>
                              <a:ext cx="13" cy="1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77" name="Line 17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84" y="1466"/>
                              <a:ext cx="38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4" name="Group 1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84" y="1470"/>
                            <a:ext cx="53" cy="33"/>
                            <a:chOff x="2084" y="1470"/>
                            <a:chExt cx="53" cy="33"/>
                          </a:xfrm>
                        </p:grpSpPr>
                        <p:sp>
                          <p:nvSpPr>
                            <p:cNvPr id="6274" name="Line 17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084" y="1496"/>
                              <a:ext cx="17" cy="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75" name="Line 17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03" y="1470"/>
                              <a:ext cx="34" cy="2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5" name="Group 1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03" y="1471"/>
                            <a:ext cx="53" cy="36"/>
                            <a:chOff x="2103" y="1471"/>
                            <a:chExt cx="53" cy="36"/>
                          </a:xfrm>
                        </p:grpSpPr>
                        <p:sp>
                          <p:nvSpPr>
                            <p:cNvPr id="6272" name="Line 1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03" y="1501"/>
                              <a:ext cx="19" cy="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73" name="Line 1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24" y="1471"/>
                              <a:ext cx="32" cy="2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6" name="Group 1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26" y="1473"/>
                            <a:ext cx="49" cy="34"/>
                            <a:chOff x="2126" y="1473"/>
                            <a:chExt cx="49" cy="34"/>
                          </a:xfrm>
                        </p:grpSpPr>
                        <p:sp>
                          <p:nvSpPr>
                            <p:cNvPr id="6270" name="Line 1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26" y="1501"/>
                              <a:ext cx="13" cy="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71" name="Line 1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41" y="1473"/>
                              <a:ext cx="34" cy="2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67" name="Group 1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43" y="1475"/>
                            <a:ext cx="53" cy="32"/>
                            <a:chOff x="2143" y="1475"/>
                            <a:chExt cx="53" cy="32"/>
                          </a:xfrm>
                        </p:grpSpPr>
                        <p:sp>
                          <p:nvSpPr>
                            <p:cNvPr id="6268" name="Line 18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43" y="1503"/>
                              <a:ext cx="13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69" name="Line 1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160" y="1475"/>
                              <a:ext cx="36" cy="2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6244" name="Group 1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06" y="1481"/>
                          <a:ext cx="72" cy="39"/>
                          <a:chOff x="2206" y="1481"/>
                          <a:chExt cx="72" cy="39"/>
                        </a:xfrm>
                      </p:grpSpPr>
                      <p:grpSp>
                        <p:nvGrpSpPr>
                          <p:cNvPr id="6248" name="Group 1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34" y="1483"/>
                            <a:ext cx="44" cy="37"/>
                            <a:chOff x="2234" y="1483"/>
                            <a:chExt cx="44" cy="37"/>
                          </a:xfrm>
                        </p:grpSpPr>
                        <p:sp>
                          <p:nvSpPr>
                            <p:cNvPr id="6255" name="Line 1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34" y="1511"/>
                              <a:ext cx="15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56" name="Line 18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51" y="1483"/>
                              <a:ext cx="27" cy="2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49" name="Group 18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23" y="1481"/>
                            <a:ext cx="43" cy="39"/>
                            <a:chOff x="2223" y="1481"/>
                            <a:chExt cx="43" cy="39"/>
                          </a:xfrm>
                        </p:grpSpPr>
                        <p:sp>
                          <p:nvSpPr>
                            <p:cNvPr id="6253" name="Line 1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23" y="1509"/>
                              <a:ext cx="7" cy="1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54" name="Line 1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32" y="1481"/>
                              <a:ext cx="34" cy="2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6250" name="Group 1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6" y="1481"/>
                            <a:ext cx="41" cy="37"/>
                            <a:chOff x="2206" y="1481"/>
                            <a:chExt cx="41" cy="37"/>
                          </a:xfrm>
                        </p:grpSpPr>
                        <p:sp>
                          <p:nvSpPr>
                            <p:cNvPr id="6251" name="Line 1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06" y="1509"/>
                              <a:ext cx="11" cy="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6252" name="Line 19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221" y="1481"/>
                              <a:ext cx="26" cy="2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DFDFDF"/>
                              </a:solidFill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sp>
                      <p:nvSpPr>
                        <p:cNvPr id="6245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67" y="1467"/>
                          <a:ext cx="319" cy="2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FDFD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246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54" y="1476"/>
                          <a:ext cx="321" cy="2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FDFD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6247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42" y="1484"/>
                          <a:ext cx="32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DFDFDF"/>
                          </a:solidFill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6238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6" y="1488"/>
                      <a:ext cx="44" cy="45"/>
                      <a:chOff x="2276" y="1488"/>
                      <a:chExt cx="44" cy="45"/>
                    </a:xfrm>
                  </p:grpSpPr>
                  <p:sp>
                    <p:nvSpPr>
                      <p:cNvPr id="6239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76" y="1518"/>
                        <a:ext cx="21" cy="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3F3F3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6240" name="Line 19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99" y="1488"/>
                        <a:ext cx="21" cy="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3F3F3F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</p:grpSp>
        <p:sp>
          <p:nvSpPr>
            <p:cNvPr id="6159" name="Line 350"/>
            <p:cNvSpPr>
              <a:spLocks noChangeShapeType="1"/>
            </p:cNvSpPr>
            <p:nvPr/>
          </p:nvSpPr>
          <p:spPr bwMode="auto">
            <a:xfrm>
              <a:off x="2895600" y="5037138"/>
              <a:ext cx="1588" cy="163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0" name="Arc 351"/>
            <p:cNvSpPr>
              <a:spLocks/>
            </p:cNvSpPr>
            <p:nvPr/>
          </p:nvSpPr>
          <p:spPr bwMode="auto">
            <a:xfrm flipH="1">
              <a:off x="4651375" y="4527550"/>
              <a:ext cx="117475" cy="68263"/>
            </a:xfrm>
            <a:custGeom>
              <a:avLst/>
              <a:gdLst>
                <a:gd name="T0" fmla="*/ 742905 w 21995"/>
                <a:gd name="T1" fmla="*/ 52 h 43200"/>
                <a:gd name="T2" fmla="*/ 0 w 21995"/>
                <a:gd name="T3" fmla="*/ 672443 h 43200"/>
                <a:gd name="T4" fmla="*/ 9170100 w 21995"/>
                <a:gd name="T5" fmla="*/ 336254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1" name="Arc 352"/>
            <p:cNvSpPr>
              <a:spLocks/>
            </p:cNvSpPr>
            <p:nvPr/>
          </p:nvSpPr>
          <p:spPr bwMode="auto">
            <a:xfrm>
              <a:off x="4773613" y="4659313"/>
              <a:ext cx="117475" cy="66675"/>
            </a:xfrm>
            <a:custGeom>
              <a:avLst/>
              <a:gdLst>
                <a:gd name="T0" fmla="*/ 742905 w 21995"/>
                <a:gd name="T1" fmla="*/ 45 h 43200"/>
                <a:gd name="T2" fmla="*/ 0 w 21995"/>
                <a:gd name="T3" fmla="*/ 583877 h 43200"/>
                <a:gd name="T4" fmla="*/ 9170100 w 21995"/>
                <a:gd name="T5" fmla="*/ 291969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2" name="Line 353"/>
            <p:cNvSpPr>
              <a:spLocks noChangeShapeType="1"/>
            </p:cNvSpPr>
            <p:nvPr/>
          </p:nvSpPr>
          <p:spPr bwMode="auto">
            <a:xfrm>
              <a:off x="4762500" y="3751263"/>
              <a:ext cx="0" cy="12588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163" name="Group 354"/>
            <p:cNvGrpSpPr>
              <a:grpSpLocks/>
            </p:cNvGrpSpPr>
            <p:nvPr/>
          </p:nvGrpSpPr>
          <p:grpSpPr bwMode="auto">
            <a:xfrm>
              <a:off x="4559300" y="3044825"/>
              <a:ext cx="387350" cy="733425"/>
              <a:chOff x="2598" y="1641"/>
              <a:chExt cx="356" cy="528"/>
            </a:xfrm>
          </p:grpSpPr>
          <p:sp>
            <p:nvSpPr>
              <p:cNvPr id="6216" name="Oval 355"/>
              <p:cNvSpPr>
                <a:spLocks noChangeArrowheads="1"/>
              </p:cNvSpPr>
              <p:nvPr/>
            </p:nvSpPr>
            <p:spPr bwMode="auto">
              <a:xfrm>
                <a:off x="2598" y="1641"/>
                <a:ext cx="356" cy="37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17" name="Oval 356"/>
              <p:cNvSpPr>
                <a:spLocks noChangeArrowheads="1"/>
              </p:cNvSpPr>
              <p:nvPr/>
            </p:nvSpPr>
            <p:spPr bwMode="auto">
              <a:xfrm>
                <a:off x="2598" y="1796"/>
                <a:ext cx="356" cy="373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164" name="Rectangle 357"/>
            <p:cNvSpPr>
              <a:spLocks noChangeArrowheads="1"/>
            </p:cNvSpPr>
            <p:nvPr/>
          </p:nvSpPr>
          <p:spPr bwMode="auto">
            <a:xfrm>
              <a:off x="2925763" y="4227513"/>
              <a:ext cx="1762125" cy="285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512" tIns="44461" rIns="90512" bIns="44461">
              <a:spAutoFit/>
            </a:bodyPr>
            <a:lstStyle/>
            <a:p>
              <a:pPr eaLnBrk="0" hangingPunct="0"/>
              <a:r>
                <a:rPr lang="en-GB" sz="1400">
                  <a:latin typeface="Arial" pitchFamily="34" charset="0"/>
                </a:rPr>
                <a:t>DLC 2.4 Kbps</a:t>
              </a:r>
              <a:r>
                <a:rPr lang="en-GB">
                  <a:latin typeface="Arial" pitchFamily="34" charset="0"/>
                </a:rPr>
                <a:t> </a:t>
              </a:r>
            </a:p>
          </p:txBody>
        </p:sp>
        <p:sp>
          <p:nvSpPr>
            <p:cNvPr id="6165" name="Rectangle 358"/>
            <p:cNvSpPr>
              <a:spLocks noChangeArrowheads="1"/>
            </p:cNvSpPr>
            <p:nvPr/>
          </p:nvSpPr>
          <p:spPr bwMode="auto">
            <a:xfrm>
              <a:off x="3284538" y="2987675"/>
              <a:ext cx="1709737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512" tIns="44461" rIns="90512" bIns="44461">
              <a:spAutoFit/>
            </a:bodyPr>
            <a:lstStyle/>
            <a:p>
              <a:pPr eaLnBrk="0" hangingPunct="0"/>
              <a:r>
                <a:rPr lang="it-IT" sz="1600">
                  <a:latin typeface="Arial" pitchFamily="34" charset="0"/>
                </a:rPr>
                <a:t>MV/LV</a:t>
              </a:r>
            </a:p>
            <a:p>
              <a:pPr eaLnBrk="0" hangingPunct="0"/>
              <a:endParaRPr lang="it-IT">
                <a:latin typeface="Arial" pitchFamily="34" charset="0"/>
              </a:endParaRPr>
            </a:p>
          </p:txBody>
        </p:sp>
        <p:sp>
          <p:nvSpPr>
            <p:cNvPr id="6166" name="Arc 359"/>
            <p:cNvSpPr>
              <a:spLocks/>
            </p:cNvSpPr>
            <p:nvPr/>
          </p:nvSpPr>
          <p:spPr bwMode="auto">
            <a:xfrm>
              <a:off x="4762500" y="4598988"/>
              <a:ext cx="119063" cy="66675"/>
            </a:xfrm>
            <a:custGeom>
              <a:avLst/>
              <a:gdLst>
                <a:gd name="T0" fmla="*/ 803739 w 21995"/>
                <a:gd name="T1" fmla="*/ 45 h 43200"/>
                <a:gd name="T2" fmla="*/ 0 w 21995"/>
                <a:gd name="T3" fmla="*/ 583877 h 43200"/>
                <a:gd name="T4" fmla="*/ 9937085 w 21995"/>
                <a:gd name="T5" fmla="*/ 291969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7" name="Arc 360"/>
            <p:cNvSpPr>
              <a:spLocks/>
            </p:cNvSpPr>
            <p:nvPr/>
          </p:nvSpPr>
          <p:spPr bwMode="auto">
            <a:xfrm flipH="1">
              <a:off x="4640263" y="4578350"/>
              <a:ext cx="120650" cy="66675"/>
            </a:xfrm>
            <a:custGeom>
              <a:avLst/>
              <a:gdLst>
                <a:gd name="T0" fmla="*/ 873600 w 21995"/>
                <a:gd name="T1" fmla="*/ 45 h 43200"/>
                <a:gd name="T2" fmla="*/ 0 w 21995"/>
                <a:gd name="T3" fmla="*/ 583877 h 43200"/>
                <a:gd name="T4" fmla="*/ 10761787 w 21995"/>
                <a:gd name="T5" fmla="*/ 291969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8" name="Arc 361"/>
            <p:cNvSpPr>
              <a:spLocks/>
            </p:cNvSpPr>
            <p:nvPr/>
          </p:nvSpPr>
          <p:spPr bwMode="auto">
            <a:xfrm flipH="1">
              <a:off x="4640263" y="4714875"/>
              <a:ext cx="120650" cy="66675"/>
            </a:xfrm>
            <a:custGeom>
              <a:avLst/>
              <a:gdLst>
                <a:gd name="T0" fmla="*/ 873600 w 21995"/>
                <a:gd name="T1" fmla="*/ 45 h 43200"/>
                <a:gd name="T2" fmla="*/ 0 w 21995"/>
                <a:gd name="T3" fmla="*/ 583877 h 43200"/>
                <a:gd name="T4" fmla="*/ 10761787 w 21995"/>
                <a:gd name="T5" fmla="*/ 291969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9" name="Arc 362"/>
            <p:cNvSpPr>
              <a:spLocks/>
            </p:cNvSpPr>
            <p:nvPr/>
          </p:nvSpPr>
          <p:spPr bwMode="auto">
            <a:xfrm>
              <a:off x="4762500" y="4781550"/>
              <a:ext cx="119063" cy="69850"/>
            </a:xfrm>
            <a:custGeom>
              <a:avLst/>
              <a:gdLst>
                <a:gd name="T0" fmla="*/ 803739 w 21995"/>
                <a:gd name="T1" fmla="*/ 55 h 43200"/>
                <a:gd name="T2" fmla="*/ 0 w 21995"/>
                <a:gd name="T3" fmla="*/ 771868 h 43200"/>
                <a:gd name="T4" fmla="*/ 9937085 w 21995"/>
                <a:gd name="T5" fmla="*/ 385963 h 43200"/>
                <a:gd name="T6" fmla="*/ 0 60000 65536"/>
                <a:gd name="T7" fmla="*/ 0 60000 65536"/>
                <a:gd name="T8" fmla="*/ 0 60000 65536"/>
                <a:gd name="T9" fmla="*/ 0 w 21995"/>
                <a:gd name="T10" fmla="*/ 0 h 43200"/>
                <a:gd name="T11" fmla="*/ 21995 w 219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95" h="43200" fill="none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</a:path>
                <a:path w="21995" h="43200" stroke="0" extrusionOk="0">
                  <a:moveTo>
                    <a:pt x="32" y="3"/>
                  </a:moveTo>
                  <a:cubicBezTo>
                    <a:pt x="152" y="1"/>
                    <a:pt x="273" y="-1"/>
                    <a:pt x="395" y="0"/>
                  </a:cubicBezTo>
                  <a:cubicBezTo>
                    <a:pt x="12324" y="0"/>
                    <a:pt x="21995" y="9670"/>
                    <a:pt x="21995" y="21600"/>
                  </a:cubicBezTo>
                  <a:cubicBezTo>
                    <a:pt x="21995" y="33529"/>
                    <a:pt x="12324" y="43200"/>
                    <a:pt x="395" y="43200"/>
                  </a:cubicBezTo>
                  <a:cubicBezTo>
                    <a:pt x="263" y="43200"/>
                    <a:pt x="131" y="43198"/>
                    <a:pt x="-1" y="43196"/>
                  </a:cubicBezTo>
                  <a:lnTo>
                    <a:pt x="39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0" name="Line 363"/>
            <p:cNvSpPr>
              <a:spLocks noChangeShapeType="1"/>
            </p:cNvSpPr>
            <p:nvPr/>
          </p:nvSpPr>
          <p:spPr bwMode="auto">
            <a:xfrm>
              <a:off x="4762500" y="4187825"/>
              <a:ext cx="2517775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171" name="Group 364"/>
            <p:cNvGrpSpPr>
              <a:grpSpLocks/>
            </p:cNvGrpSpPr>
            <p:nvPr/>
          </p:nvGrpSpPr>
          <p:grpSpPr bwMode="auto">
            <a:xfrm>
              <a:off x="7129294" y="3670294"/>
              <a:ext cx="309556" cy="800099"/>
              <a:chOff x="5480" y="3297"/>
              <a:chExt cx="195" cy="529"/>
            </a:xfrm>
          </p:grpSpPr>
          <p:sp>
            <p:nvSpPr>
              <p:cNvPr id="6188" name="AutoShape 365"/>
              <p:cNvSpPr>
                <a:spLocks noChangeArrowheads="1"/>
              </p:cNvSpPr>
              <p:nvPr/>
            </p:nvSpPr>
            <p:spPr bwMode="auto">
              <a:xfrm>
                <a:off x="5523" y="3297"/>
                <a:ext cx="15" cy="95"/>
              </a:xfrm>
              <a:prstGeom prst="roundRect">
                <a:avLst>
                  <a:gd name="adj" fmla="val 19023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89" name="AutoShape 366"/>
              <p:cNvSpPr>
                <a:spLocks noChangeArrowheads="1"/>
              </p:cNvSpPr>
              <p:nvPr/>
            </p:nvSpPr>
            <p:spPr bwMode="auto">
              <a:xfrm>
                <a:off x="5520" y="3346"/>
                <a:ext cx="155" cy="480"/>
              </a:xfrm>
              <a:prstGeom prst="roundRect">
                <a:avLst>
                  <a:gd name="adj" fmla="val 24194"/>
                </a:avLst>
              </a:prstGeom>
              <a:solidFill>
                <a:srgbClr val="A6A6A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90" name="AutoShape 367"/>
              <p:cNvSpPr>
                <a:spLocks noChangeArrowheads="1"/>
              </p:cNvSpPr>
              <p:nvPr/>
            </p:nvSpPr>
            <p:spPr bwMode="auto">
              <a:xfrm>
                <a:off x="5546" y="3400"/>
                <a:ext cx="104" cy="144"/>
              </a:xfrm>
              <a:prstGeom prst="roundRect">
                <a:avLst>
                  <a:gd name="adj" fmla="val 24148"/>
                </a:avLst>
              </a:prstGeom>
              <a:solidFill>
                <a:srgbClr val="E5E5E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91" name="AutoShape 368"/>
              <p:cNvSpPr>
                <a:spLocks noChangeArrowheads="1"/>
              </p:cNvSpPr>
              <p:nvPr/>
            </p:nvSpPr>
            <p:spPr bwMode="auto">
              <a:xfrm>
                <a:off x="5546" y="3575"/>
                <a:ext cx="104" cy="20"/>
              </a:xfrm>
              <a:prstGeom prst="roundRect">
                <a:avLst>
                  <a:gd name="adj" fmla="val 21713"/>
                </a:avLst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6192" name="Group 369"/>
              <p:cNvGrpSpPr>
                <a:grpSpLocks/>
              </p:cNvGrpSpPr>
              <p:nvPr/>
            </p:nvGrpSpPr>
            <p:grpSpPr bwMode="auto">
              <a:xfrm>
                <a:off x="5546" y="3628"/>
                <a:ext cx="104" cy="120"/>
                <a:chOff x="5546" y="3628"/>
                <a:chExt cx="104" cy="120"/>
              </a:xfrm>
            </p:grpSpPr>
            <p:grpSp>
              <p:nvGrpSpPr>
                <p:cNvPr id="6196" name="Group 370"/>
                <p:cNvGrpSpPr>
                  <a:grpSpLocks/>
                </p:cNvGrpSpPr>
                <p:nvPr/>
              </p:nvGrpSpPr>
              <p:grpSpPr bwMode="auto">
                <a:xfrm>
                  <a:off x="5546" y="3628"/>
                  <a:ext cx="104" cy="24"/>
                  <a:chOff x="5546" y="3628"/>
                  <a:chExt cx="104" cy="24"/>
                </a:xfrm>
              </p:grpSpPr>
              <p:sp>
                <p:nvSpPr>
                  <p:cNvPr id="6212" name="AutoShape 371"/>
                  <p:cNvSpPr>
                    <a:spLocks noChangeArrowheads="1"/>
                  </p:cNvSpPr>
                  <p:nvPr/>
                </p:nvSpPr>
                <p:spPr bwMode="auto">
                  <a:xfrm>
                    <a:off x="5602" y="3628"/>
                    <a:ext cx="21" cy="24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13" name="AutoShape 372"/>
                  <p:cNvSpPr>
                    <a:spLocks noChangeArrowheads="1"/>
                  </p:cNvSpPr>
                  <p:nvPr/>
                </p:nvSpPr>
                <p:spPr bwMode="auto">
                  <a:xfrm>
                    <a:off x="5575" y="3628"/>
                    <a:ext cx="20" cy="24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14" name="AutoShape 373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628"/>
                    <a:ext cx="20" cy="24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15" name="AutoShape 374"/>
                  <p:cNvSpPr>
                    <a:spLocks noChangeArrowheads="1"/>
                  </p:cNvSpPr>
                  <p:nvPr/>
                </p:nvSpPr>
                <p:spPr bwMode="auto">
                  <a:xfrm>
                    <a:off x="5546" y="3628"/>
                    <a:ext cx="22" cy="24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197" name="Group 375"/>
                <p:cNvGrpSpPr>
                  <a:grpSpLocks/>
                </p:cNvGrpSpPr>
                <p:nvPr/>
              </p:nvGrpSpPr>
              <p:grpSpPr bwMode="auto">
                <a:xfrm>
                  <a:off x="5546" y="3658"/>
                  <a:ext cx="104" cy="23"/>
                  <a:chOff x="5546" y="3658"/>
                  <a:chExt cx="104" cy="23"/>
                </a:xfrm>
              </p:grpSpPr>
              <p:sp>
                <p:nvSpPr>
                  <p:cNvPr id="6208" name="AutoShape 376"/>
                  <p:cNvSpPr>
                    <a:spLocks noChangeArrowheads="1"/>
                  </p:cNvSpPr>
                  <p:nvPr/>
                </p:nvSpPr>
                <p:spPr bwMode="auto">
                  <a:xfrm>
                    <a:off x="5602" y="3658"/>
                    <a:ext cx="21" cy="23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9" name="AutoShape 377"/>
                  <p:cNvSpPr>
                    <a:spLocks noChangeArrowheads="1"/>
                  </p:cNvSpPr>
                  <p:nvPr/>
                </p:nvSpPr>
                <p:spPr bwMode="auto">
                  <a:xfrm>
                    <a:off x="5575" y="3658"/>
                    <a:ext cx="20" cy="23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10" name="AutoShape 378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658"/>
                    <a:ext cx="20" cy="23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11" name="AutoShape 379"/>
                  <p:cNvSpPr>
                    <a:spLocks noChangeArrowheads="1"/>
                  </p:cNvSpPr>
                  <p:nvPr/>
                </p:nvSpPr>
                <p:spPr bwMode="auto">
                  <a:xfrm>
                    <a:off x="5546" y="3658"/>
                    <a:ext cx="22" cy="23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198" name="Group 380"/>
                <p:cNvGrpSpPr>
                  <a:grpSpLocks/>
                </p:cNvGrpSpPr>
                <p:nvPr/>
              </p:nvGrpSpPr>
              <p:grpSpPr bwMode="auto">
                <a:xfrm>
                  <a:off x="5546" y="3689"/>
                  <a:ext cx="104" cy="28"/>
                  <a:chOff x="5546" y="3689"/>
                  <a:chExt cx="104" cy="28"/>
                </a:xfrm>
              </p:grpSpPr>
              <p:sp>
                <p:nvSpPr>
                  <p:cNvPr id="6204" name="AutoShape 381"/>
                  <p:cNvSpPr>
                    <a:spLocks noChangeArrowheads="1"/>
                  </p:cNvSpPr>
                  <p:nvPr/>
                </p:nvSpPr>
                <p:spPr bwMode="auto">
                  <a:xfrm>
                    <a:off x="5602" y="3689"/>
                    <a:ext cx="21" cy="28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5" name="AutoShape 382"/>
                  <p:cNvSpPr>
                    <a:spLocks noChangeArrowheads="1"/>
                  </p:cNvSpPr>
                  <p:nvPr/>
                </p:nvSpPr>
                <p:spPr bwMode="auto">
                  <a:xfrm>
                    <a:off x="5575" y="3689"/>
                    <a:ext cx="20" cy="28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6" name="AutoShape 383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689"/>
                    <a:ext cx="20" cy="28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7" name="AutoShape 384"/>
                  <p:cNvSpPr>
                    <a:spLocks noChangeArrowheads="1"/>
                  </p:cNvSpPr>
                  <p:nvPr/>
                </p:nvSpPr>
                <p:spPr bwMode="auto">
                  <a:xfrm>
                    <a:off x="5546" y="3689"/>
                    <a:ext cx="22" cy="28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199" name="Group 385"/>
                <p:cNvGrpSpPr>
                  <a:grpSpLocks/>
                </p:cNvGrpSpPr>
                <p:nvPr/>
              </p:nvGrpSpPr>
              <p:grpSpPr bwMode="auto">
                <a:xfrm>
                  <a:off x="5546" y="3725"/>
                  <a:ext cx="104" cy="23"/>
                  <a:chOff x="5546" y="3725"/>
                  <a:chExt cx="104" cy="23"/>
                </a:xfrm>
              </p:grpSpPr>
              <p:sp>
                <p:nvSpPr>
                  <p:cNvPr id="6200" name="AutoShape 386"/>
                  <p:cNvSpPr>
                    <a:spLocks noChangeArrowheads="1"/>
                  </p:cNvSpPr>
                  <p:nvPr/>
                </p:nvSpPr>
                <p:spPr bwMode="auto">
                  <a:xfrm>
                    <a:off x="5602" y="3725"/>
                    <a:ext cx="21" cy="23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1" name="AutoShape 387"/>
                  <p:cNvSpPr>
                    <a:spLocks noChangeArrowheads="1"/>
                  </p:cNvSpPr>
                  <p:nvPr/>
                </p:nvSpPr>
                <p:spPr bwMode="auto">
                  <a:xfrm>
                    <a:off x="5575" y="3725"/>
                    <a:ext cx="20" cy="23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2" name="AutoShape 388"/>
                  <p:cNvSpPr>
                    <a:spLocks noChangeArrowheads="1"/>
                  </p:cNvSpPr>
                  <p:nvPr/>
                </p:nvSpPr>
                <p:spPr bwMode="auto">
                  <a:xfrm>
                    <a:off x="5630" y="3725"/>
                    <a:ext cx="20" cy="23"/>
                  </a:xfrm>
                  <a:prstGeom prst="roundRect">
                    <a:avLst>
                      <a:gd name="adj" fmla="val 20819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6203" name="AutoShape 389"/>
                  <p:cNvSpPr>
                    <a:spLocks noChangeArrowheads="1"/>
                  </p:cNvSpPr>
                  <p:nvPr/>
                </p:nvSpPr>
                <p:spPr bwMode="auto">
                  <a:xfrm>
                    <a:off x="5546" y="3725"/>
                    <a:ext cx="22" cy="23"/>
                  </a:xfrm>
                  <a:prstGeom prst="roundRect">
                    <a:avLst>
                      <a:gd name="adj" fmla="val 19204"/>
                    </a:avLst>
                  </a:prstGeom>
                  <a:solidFill>
                    <a:srgbClr val="BFB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6193" name="AutoShape 390"/>
              <p:cNvSpPr>
                <a:spLocks noChangeArrowheads="1"/>
              </p:cNvSpPr>
              <p:nvPr/>
            </p:nvSpPr>
            <p:spPr bwMode="auto">
              <a:xfrm>
                <a:off x="5521" y="3376"/>
                <a:ext cx="153" cy="163"/>
              </a:xfrm>
              <a:prstGeom prst="roundRect">
                <a:avLst>
                  <a:gd name="adj" fmla="val 2419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94" name="Rectangle 391"/>
              <p:cNvSpPr>
                <a:spLocks noChangeArrowheads="1"/>
              </p:cNvSpPr>
              <p:nvPr/>
            </p:nvSpPr>
            <p:spPr bwMode="auto">
              <a:xfrm>
                <a:off x="5480" y="3369"/>
                <a:ext cx="109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95" name="Oval 392"/>
              <p:cNvSpPr>
                <a:spLocks noChangeArrowheads="1"/>
              </p:cNvSpPr>
              <p:nvPr/>
            </p:nvSpPr>
            <p:spPr bwMode="auto">
              <a:xfrm>
                <a:off x="5579" y="3780"/>
                <a:ext cx="35" cy="1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172" name="Line 393"/>
            <p:cNvSpPr>
              <a:spLocks noChangeShapeType="1"/>
            </p:cNvSpPr>
            <p:nvPr/>
          </p:nvSpPr>
          <p:spPr bwMode="auto">
            <a:xfrm>
              <a:off x="3736975" y="5032375"/>
              <a:ext cx="1588" cy="161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3" name="Line 394"/>
            <p:cNvSpPr>
              <a:spLocks noChangeShapeType="1"/>
            </p:cNvSpPr>
            <p:nvPr/>
          </p:nvSpPr>
          <p:spPr bwMode="auto">
            <a:xfrm>
              <a:off x="4395788" y="5029200"/>
              <a:ext cx="1587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4" name="Line 395"/>
            <p:cNvSpPr>
              <a:spLocks noChangeShapeType="1"/>
            </p:cNvSpPr>
            <p:nvPr/>
          </p:nvSpPr>
          <p:spPr bwMode="auto">
            <a:xfrm>
              <a:off x="5205413" y="5029200"/>
              <a:ext cx="1587" cy="160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5" name="Line 396"/>
            <p:cNvSpPr>
              <a:spLocks noChangeShapeType="1"/>
            </p:cNvSpPr>
            <p:nvPr/>
          </p:nvSpPr>
          <p:spPr bwMode="auto">
            <a:xfrm flipV="1">
              <a:off x="2895600" y="5021263"/>
              <a:ext cx="2316163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6" name="AutoShape 397"/>
            <p:cNvSpPr>
              <a:spLocks noChangeArrowheads="1"/>
            </p:cNvSpPr>
            <p:nvPr/>
          </p:nvSpPr>
          <p:spPr bwMode="auto">
            <a:xfrm>
              <a:off x="414338" y="1204913"/>
              <a:ext cx="4960937" cy="954087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lIns="91465" tIns="45732" rIns="91465" bIns="45732" anchor="ctr" anchorCtr="1"/>
            <a:lstStyle/>
            <a:p>
              <a:pPr eaLnBrk="0" hangingPunct="0"/>
              <a:r>
                <a:rPr lang="en-GB" sz="1600">
                  <a:latin typeface="Arial" pitchFamily="34" charset="0"/>
                </a:rPr>
                <a:t>AMM (Automatic Meter Management)</a:t>
              </a:r>
            </a:p>
          </p:txBody>
        </p:sp>
        <p:sp>
          <p:nvSpPr>
            <p:cNvPr id="6177" name="Rectangle 398"/>
            <p:cNvSpPr>
              <a:spLocks noChangeArrowheads="1"/>
            </p:cNvSpPr>
            <p:nvPr/>
          </p:nvSpPr>
          <p:spPr bwMode="auto">
            <a:xfrm>
              <a:off x="2516188" y="4718050"/>
              <a:ext cx="1708150" cy="331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512" tIns="44461" rIns="90512" bIns="44461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600">
                  <a:latin typeface="Arial" pitchFamily="34" charset="0"/>
                </a:rPr>
                <a:t>Meters</a:t>
              </a:r>
              <a:endParaRPr lang="it-IT" sz="1400">
                <a:latin typeface="Arial" pitchFamily="34" charset="0"/>
              </a:endParaRPr>
            </a:p>
          </p:txBody>
        </p:sp>
        <p:sp>
          <p:nvSpPr>
            <p:cNvPr id="6178" name="Line 399"/>
            <p:cNvSpPr>
              <a:spLocks noChangeShapeType="1"/>
            </p:cNvSpPr>
            <p:nvPr/>
          </p:nvSpPr>
          <p:spPr bwMode="auto">
            <a:xfrm>
              <a:off x="2819400" y="2579688"/>
              <a:ext cx="1588" cy="4556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79" name="Rectangle 400"/>
            <p:cNvSpPr>
              <a:spLocks noChangeArrowheads="1"/>
            </p:cNvSpPr>
            <p:nvPr/>
          </p:nvSpPr>
          <p:spPr bwMode="auto">
            <a:xfrm>
              <a:off x="414338" y="2516188"/>
              <a:ext cx="4997450" cy="107950"/>
            </a:xfrm>
            <a:prstGeom prst="rect">
              <a:avLst/>
            </a:prstGeom>
            <a:gradFill rotWithShape="0">
              <a:gsLst>
                <a:gs pos="0">
                  <a:srgbClr val="474747"/>
                </a:gs>
                <a:gs pos="50000">
                  <a:srgbClr val="A3A3A3"/>
                </a:gs>
                <a:gs pos="100000">
                  <a:srgbClr val="474747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180" name="Picture 401" descr="Fro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2388" y="5137150"/>
              <a:ext cx="7143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1" name="Picture 402" descr="Fro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738" y="5137150"/>
              <a:ext cx="712787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2" name="Picture 403" descr="Fro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7975" y="5137150"/>
              <a:ext cx="7143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3" name="Picture 404" descr="Fro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87913" y="5137150"/>
              <a:ext cx="7143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4" name="Text Box 405"/>
            <p:cNvSpPr txBox="1">
              <a:spLocks noChangeArrowheads="1"/>
            </p:cNvSpPr>
            <p:nvPr/>
          </p:nvSpPr>
          <p:spPr bwMode="auto">
            <a:xfrm>
              <a:off x="2973388" y="6138863"/>
              <a:ext cx="2101850" cy="3111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65" tIns="45732" rIns="91465" bIns="45732">
              <a:spAutoFit/>
            </a:bodyPr>
            <a:lstStyle/>
            <a:p>
              <a:pPr marL="187325" indent="-187325" defTabSz="808038">
                <a:lnSpc>
                  <a:spcPct val="80000"/>
                </a:lnSpc>
                <a:spcBef>
                  <a:spcPct val="50000"/>
                </a:spcBef>
              </a:pPr>
              <a:r>
                <a:rPr lang="it-IT">
                  <a:latin typeface="Arial" pitchFamily="34" charset="0"/>
                </a:rPr>
                <a:t>Total: 32,5 Milioni</a:t>
              </a:r>
            </a:p>
          </p:txBody>
        </p:sp>
        <p:sp>
          <p:nvSpPr>
            <p:cNvPr id="6185" name="Text Box 406"/>
            <p:cNvSpPr txBox="1">
              <a:spLocks noChangeArrowheads="1"/>
            </p:cNvSpPr>
            <p:nvPr/>
          </p:nvSpPr>
          <p:spPr bwMode="auto">
            <a:xfrm>
              <a:off x="6088063" y="4832350"/>
              <a:ext cx="1370012" cy="53022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1465" tIns="45732" rIns="91465" bIns="45732">
              <a:spAutoFit/>
            </a:bodyPr>
            <a:lstStyle/>
            <a:p>
              <a:pPr defTabSz="808038">
                <a:lnSpc>
                  <a:spcPct val="80000"/>
                </a:lnSpc>
                <a:spcBef>
                  <a:spcPct val="50000"/>
                </a:spcBef>
              </a:pPr>
              <a:r>
                <a:rPr lang="it-IT">
                  <a:latin typeface="Arial" pitchFamily="34" charset="0"/>
                </a:rPr>
                <a:t>Total:</a:t>
              </a:r>
              <a:r>
                <a:rPr lang="en-GB">
                  <a:latin typeface="Arial" pitchFamily="34" charset="0"/>
                </a:rPr>
                <a:t> 350.000</a:t>
              </a:r>
            </a:p>
          </p:txBody>
        </p:sp>
        <p:pic>
          <p:nvPicPr>
            <p:cNvPr id="6186" name="Picture 407" descr="101-0135_IMG"/>
            <p:cNvPicPr>
              <a:picLocks noChangeAspect="1" noChangeArrowheads="1"/>
            </p:cNvPicPr>
            <p:nvPr/>
          </p:nvPicPr>
          <p:blipFill>
            <a:blip r:embed="rId5"/>
            <a:srcRect l="9448" t="35432" r="41339" b="22145"/>
            <a:stretch>
              <a:fillRect/>
            </a:stretch>
          </p:blipFill>
          <p:spPr bwMode="auto">
            <a:xfrm>
              <a:off x="5549900" y="3582988"/>
              <a:ext cx="1168400" cy="123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7" name="Rectangle 358"/>
            <p:cNvSpPr>
              <a:spLocks noChangeArrowheads="1"/>
            </p:cNvSpPr>
            <p:nvPr/>
          </p:nvSpPr>
          <p:spPr bwMode="auto">
            <a:xfrm>
              <a:off x="5197486" y="3163883"/>
              <a:ext cx="1709737" cy="336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512" tIns="44461" rIns="90512" bIns="44461">
              <a:spAutoFit/>
            </a:bodyPr>
            <a:lstStyle/>
            <a:p>
              <a:pPr eaLnBrk="0" hangingPunct="0"/>
              <a:r>
                <a:rPr lang="it-IT" sz="1600">
                  <a:latin typeface="Arial" pitchFamily="34" charset="0"/>
                </a:rPr>
                <a:t>Concentrator</a:t>
              </a:r>
              <a:endParaRPr lang="it-IT">
                <a:latin typeface="Arial" pitchFamily="34" charset="0"/>
              </a:endParaRPr>
            </a:p>
          </p:txBody>
        </p:sp>
      </p:grp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5788025" y="2565400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algn="ctr" eaLnBrk="0" hangingPunct="0"/>
            <a:r>
              <a:rPr lang="it-IT" sz="1400" b="1">
                <a:latin typeface="Arial" pitchFamily="34" charset="0"/>
              </a:rPr>
              <a:t>GSM/GPRS</a:t>
            </a:r>
          </a:p>
          <a:p>
            <a:pPr algn="ctr" eaLnBrk="0" hangingPunct="0"/>
            <a:r>
              <a:rPr lang="it-IT" sz="1400" b="1">
                <a:latin typeface="Arial" pitchFamily="34" charset="0"/>
              </a:rPr>
              <a:t>PSTN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566863"/>
            <a:ext cx="4633912" cy="39036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7172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28625" y="1143000"/>
            <a:ext cx="831850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fr-BE" sz="2400" b="1">
                <a:solidFill>
                  <a:schemeClr val="bg2"/>
                </a:solidFill>
                <a:latin typeface="Arial" pitchFamily="34" charset="0"/>
              </a:rPr>
              <a:t>Devices in Enel Secondary Substations (AS IS)</a:t>
            </a:r>
            <a:endParaRPr lang="fr-FR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4" name="Line 25"/>
          <p:cNvSpPr>
            <a:spLocks noChangeShapeType="1"/>
          </p:cNvSpPr>
          <p:nvPr/>
        </p:nvSpPr>
        <p:spPr bwMode="auto">
          <a:xfrm>
            <a:off x="5551488" y="2366963"/>
            <a:ext cx="20875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175" name="Group 36"/>
          <p:cNvGrpSpPr>
            <a:grpSpLocks/>
          </p:cNvGrpSpPr>
          <p:nvPr/>
        </p:nvGrpSpPr>
        <p:grpSpPr bwMode="auto">
          <a:xfrm>
            <a:off x="646113" y="2582863"/>
            <a:ext cx="2097087" cy="1655762"/>
            <a:chOff x="4803" y="1195"/>
            <a:chExt cx="1185" cy="894"/>
          </a:xfrm>
        </p:grpSpPr>
        <p:sp>
          <p:nvSpPr>
            <p:cNvPr id="7197" name="Oval 37"/>
            <p:cNvSpPr>
              <a:spLocks noChangeArrowheads="1"/>
            </p:cNvSpPr>
            <p:nvPr/>
          </p:nvSpPr>
          <p:spPr bwMode="auto">
            <a:xfrm>
              <a:off x="5216" y="1195"/>
              <a:ext cx="504" cy="358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Oval 38"/>
            <p:cNvSpPr>
              <a:spLocks noChangeArrowheads="1"/>
            </p:cNvSpPr>
            <p:nvPr/>
          </p:nvSpPr>
          <p:spPr bwMode="auto">
            <a:xfrm>
              <a:off x="4929" y="1295"/>
              <a:ext cx="386" cy="359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Oval 39"/>
            <p:cNvSpPr>
              <a:spLocks noChangeArrowheads="1"/>
            </p:cNvSpPr>
            <p:nvPr/>
          </p:nvSpPr>
          <p:spPr bwMode="auto">
            <a:xfrm>
              <a:off x="4803" y="1519"/>
              <a:ext cx="261" cy="292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Oval 40"/>
            <p:cNvSpPr>
              <a:spLocks noChangeArrowheads="1"/>
            </p:cNvSpPr>
            <p:nvPr/>
          </p:nvSpPr>
          <p:spPr bwMode="auto">
            <a:xfrm>
              <a:off x="4884" y="1654"/>
              <a:ext cx="395" cy="313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Oval 41"/>
            <p:cNvSpPr>
              <a:spLocks noChangeArrowheads="1"/>
            </p:cNvSpPr>
            <p:nvPr/>
          </p:nvSpPr>
          <p:spPr bwMode="auto">
            <a:xfrm>
              <a:off x="5171" y="1710"/>
              <a:ext cx="592" cy="379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2" name="Oval 42"/>
            <p:cNvSpPr>
              <a:spLocks noChangeArrowheads="1"/>
            </p:cNvSpPr>
            <p:nvPr/>
          </p:nvSpPr>
          <p:spPr bwMode="auto">
            <a:xfrm>
              <a:off x="5558" y="1307"/>
              <a:ext cx="376" cy="280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3" name="Oval 43"/>
            <p:cNvSpPr>
              <a:spLocks noChangeArrowheads="1"/>
            </p:cNvSpPr>
            <p:nvPr/>
          </p:nvSpPr>
          <p:spPr bwMode="auto">
            <a:xfrm>
              <a:off x="5612" y="1497"/>
              <a:ext cx="376" cy="280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4" name="Oval 44"/>
            <p:cNvSpPr>
              <a:spLocks noChangeArrowheads="1"/>
            </p:cNvSpPr>
            <p:nvPr/>
          </p:nvSpPr>
          <p:spPr bwMode="auto">
            <a:xfrm>
              <a:off x="5576" y="1553"/>
              <a:ext cx="376" cy="469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5" name="Oval 45"/>
            <p:cNvSpPr>
              <a:spLocks noChangeArrowheads="1"/>
            </p:cNvSpPr>
            <p:nvPr/>
          </p:nvSpPr>
          <p:spPr bwMode="auto">
            <a:xfrm>
              <a:off x="5019" y="1407"/>
              <a:ext cx="771" cy="471"/>
            </a:xfrm>
            <a:prstGeom prst="ellipse">
              <a:avLst/>
            </a:prstGeom>
            <a:solidFill>
              <a:srgbClr val="CED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76" name="Rectangle 46"/>
          <p:cNvSpPr>
            <a:spLocks noChangeArrowheads="1"/>
          </p:cNvSpPr>
          <p:nvPr/>
        </p:nvSpPr>
        <p:spPr bwMode="auto">
          <a:xfrm>
            <a:off x="717550" y="3216275"/>
            <a:ext cx="195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algn="ctr" eaLnBrk="0" hangingPunct="0"/>
            <a:r>
              <a:rPr lang="it-IT" sz="1400" b="1">
                <a:latin typeface="Arial" pitchFamily="34" charset="0"/>
              </a:rPr>
              <a:t>GSM/GPRS</a:t>
            </a:r>
          </a:p>
          <a:p>
            <a:pPr algn="ctr" eaLnBrk="0" hangingPunct="0"/>
            <a:r>
              <a:rPr lang="it-IT" sz="1400" b="1">
                <a:latin typeface="Arial" pitchFamily="34" charset="0"/>
              </a:rPr>
              <a:t>PSTN</a:t>
            </a:r>
          </a:p>
        </p:txBody>
      </p:sp>
      <p:sp>
        <p:nvSpPr>
          <p:cNvPr id="7177" name="Line 47"/>
          <p:cNvSpPr>
            <a:spLocks noChangeShapeType="1"/>
          </p:cNvSpPr>
          <p:nvPr/>
        </p:nvSpPr>
        <p:spPr bwMode="auto">
          <a:xfrm flipV="1">
            <a:off x="5551488" y="3878263"/>
            <a:ext cx="5762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Text Box 406"/>
          <p:cNvSpPr txBox="1">
            <a:spLocks noChangeArrowheads="1"/>
          </p:cNvSpPr>
          <p:nvPr/>
        </p:nvSpPr>
        <p:spPr bwMode="auto">
          <a:xfrm>
            <a:off x="7708900" y="1617663"/>
            <a:ext cx="649288" cy="311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Arial" pitchFamily="34" charset="0"/>
              </a:rPr>
              <a:t>LVC</a:t>
            </a:r>
            <a:endParaRPr lang="en-GB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179" name="Picture 407" descr="101-0135_IMG"/>
          <p:cNvPicPr>
            <a:picLocks noChangeAspect="1" noChangeArrowheads="1"/>
          </p:cNvPicPr>
          <p:nvPr/>
        </p:nvPicPr>
        <p:blipFill>
          <a:blip r:embed="rId5"/>
          <a:srcRect l="9448" t="35432" r="41339" b="22145"/>
          <a:stretch>
            <a:fillRect/>
          </a:stretch>
        </p:blipFill>
        <p:spPr bwMode="auto">
          <a:xfrm>
            <a:off x="7567613" y="1862138"/>
            <a:ext cx="10318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2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325" y="2151063"/>
            <a:ext cx="7667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29" descr="Figura2"/>
          <p:cNvPicPr>
            <a:picLocks noChangeAspect="1" noChangeArrowheads="1"/>
          </p:cNvPicPr>
          <p:nvPr/>
        </p:nvPicPr>
        <p:blipFill>
          <a:blip r:embed="rId7"/>
          <a:srcRect t="18674"/>
          <a:stretch>
            <a:fillRect/>
          </a:stretch>
        </p:blipFill>
        <p:spPr bwMode="auto">
          <a:xfrm>
            <a:off x="6086475" y="3302000"/>
            <a:ext cx="8334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431"/>
          <p:cNvSpPr txBox="1">
            <a:spLocks noChangeArrowheads="1"/>
          </p:cNvSpPr>
          <p:nvPr/>
        </p:nvSpPr>
        <p:spPr bwMode="auto">
          <a:xfrm>
            <a:off x="6202363" y="2990850"/>
            <a:ext cx="512762" cy="311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Arial" pitchFamily="34" charset="0"/>
              </a:rPr>
              <a:t>UP</a:t>
            </a:r>
            <a:endParaRPr lang="en-GB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183" name="Picture 43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325" y="3649663"/>
            <a:ext cx="7667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433"/>
          <p:cNvSpPr>
            <a:spLocks noChangeArrowheads="1"/>
          </p:cNvSpPr>
          <p:nvPr/>
        </p:nvSpPr>
        <p:spPr bwMode="auto">
          <a:xfrm>
            <a:off x="7643813" y="3375025"/>
            <a:ext cx="936625" cy="8509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Text Box 434"/>
          <p:cNvSpPr txBox="1">
            <a:spLocks noChangeArrowheads="1"/>
          </p:cNvSpPr>
          <p:nvPr/>
        </p:nvSpPr>
        <p:spPr bwMode="auto">
          <a:xfrm>
            <a:off x="7781925" y="364648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87325" indent="-187325" defTabSz="808038">
              <a:spcBef>
                <a:spcPct val="50000"/>
              </a:spcBef>
            </a:pPr>
            <a:r>
              <a:rPr lang="en-US" sz="1400" b="1">
                <a:solidFill>
                  <a:srgbClr val="CC3300"/>
                </a:solidFill>
                <a:latin typeface="Arial" pitchFamily="34" charset="0"/>
              </a:rPr>
              <a:t>RGDAT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7186" name="Line 437"/>
          <p:cNvSpPr>
            <a:spLocks noChangeShapeType="1"/>
          </p:cNvSpPr>
          <p:nvPr/>
        </p:nvSpPr>
        <p:spPr bwMode="auto">
          <a:xfrm flipH="1">
            <a:off x="6919913" y="3760788"/>
            <a:ext cx="723900" cy="46037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Line 438"/>
          <p:cNvSpPr>
            <a:spLocks noChangeShapeType="1"/>
          </p:cNvSpPr>
          <p:nvPr/>
        </p:nvSpPr>
        <p:spPr bwMode="auto">
          <a:xfrm flipV="1">
            <a:off x="2598738" y="2438400"/>
            <a:ext cx="2160587" cy="5048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8" name="Line 439"/>
          <p:cNvSpPr>
            <a:spLocks noChangeShapeType="1"/>
          </p:cNvSpPr>
          <p:nvPr/>
        </p:nvSpPr>
        <p:spPr bwMode="auto">
          <a:xfrm>
            <a:off x="2670175" y="3590925"/>
            <a:ext cx="2089150" cy="36036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9" name="Rectangle 441"/>
          <p:cNvSpPr>
            <a:spLocks noChangeArrowheads="1"/>
          </p:cNvSpPr>
          <p:nvPr/>
        </p:nvSpPr>
        <p:spPr bwMode="auto">
          <a:xfrm>
            <a:off x="4614863" y="1846263"/>
            <a:ext cx="116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eaLnBrk="0" hangingPunct="0"/>
            <a:r>
              <a:rPr lang="it-IT" sz="1400" b="1">
                <a:solidFill>
                  <a:schemeClr val="bg1"/>
                </a:solidFill>
                <a:latin typeface="Arial" pitchFamily="34" charset="0"/>
              </a:rPr>
              <a:t>modem #1</a:t>
            </a:r>
          </a:p>
        </p:txBody>
      </p:sp>
      <p:sp>
        <p:nvSpPr>
          <p:cNvPr id="7190" name="Rectangle 442"/>
          <p:cNvSpPr>
            <a:spLocks noChangeArrowheads="1"/>
          </p:cNvSpPr>
          <p:nvPr/>
        </p:nvSpPr>
        <p:spPr bwMode="auto">
          <a:xfrm>
            <a:off x="4614863" y="3357563"/>
            <a:ext cx="1160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eaLnBrk="0" hangingPunct="0"/>
            <a:r>
              <a:rPr lang="it-IT" sz="1400" b="1">
                <a:solidFill>
                  <a:schemeClr val="bg1"/>
                </a:solidFill>
                <a:latin typeface="Arial" pitchFamily="34" charset="0"/>
              </a:rPr>
              <a:t>modem #2</a:t>
            </a:r>
          </a:p>
        </p:txBody>
      </p:sp>
      <p:sp>
        <p:nvSpPr>
          <p:cNvPr id="7191" name="Text Box 443"/>
          <p:cNvSpPr txBox="1">
            <a:spLocks noChangeArrowheads="1"/>
          </p:cNvSpPr>
          <p:nvPr/>
        </p:nvSpPr>
        <p:spPr bwMode="auto">
          <a:xfrm>
            <a:off x="539750" y="4724400"/>
            <a:ext cx="5688013" cy="18986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chemeClr val="bg2"/>
                </a:solidFill>
                <a:latin typeface="Arial" pitchFamily="34" charset="0"/>
              </a:rPr>
              <a:t>The total of SS is 400,000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sz="2000" b="1">
                <a:solidFill>
                  <a:schemeClr val="bg2"/>
                </a:solidFill>
                <a:latin typeface="Arial" pitchFamily="34" charset="0"/>
              </a:rPr>
              <a:t> LVC (AMM concetrator) is 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chemeClr val="bg2"/>
                </a:solidFill>
                <a:latin typeface="Arial" pitchFamily="34" charset="0"/>
              </a:rPr>
              <a:t>in 350,000 CS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sz="2000" b="1">
                <a:solidFill>
                  <a:schemeClr val="bg2"/>
                </a:solidFill>
                <a:latin typeface="Arial" pitchFamily="34" charset="0"/>
              </a:rPr>
              <a:t> UP (RTU for MV) is in 100,000 SS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endParaRPr lang="it-IT" b="1">
              <a:solidFill>
                <a:schemeClr val="bg2"/>
              </a:solidFill>
              <a:latin typeface="Arial" pitchFamily="34" charset="0"/>
            </a:endParaRPr>
          </a:p>
        </p:txBody>
      </p:sp>
      <p:cxnSp>
        <p:nvCxnSpPr>
          <p:cNvPr id="7192" name="AutoShape 449"/>
          <p:cNvCxnSpPr>
            <a:cxnSpLocks noChangeShapeType="1"/>
            <a:endCxn id="7195" idx="1"/>
          </p:cNvCxnSpPr>
          <p:nvPr/>
        </p:nvCxnSpPr>
        <p:spPr bwMode="auto">
          <a:xfrm>
            <a:off x="6503988" y="4306888"/>
            <a:ext cx="1054100" cy="638175"/>
          </a:xfrm>
          <a:prstGeom prst="bentConnector3">
            <a:avLst>
              <a:gd name="adj1" fmla="val 56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cxnSp>
      <p:grpSp>
        <p:nvGrpSpPr>
          <p:cNvPr id="7193" name="Group 450"/>
          <p:cNvGrpSpPr>
            <a:grpSpLocks/>
          </p:cNvGrpSpPr>
          <p:nvPr/>
        </p:nvGrpSpPr>
        <p:grpSpPr bwMode="auto">
          <a:xfrm>
            <a:off x="7558088" y="4643438"/>
            <a:ext cx="942975" cy="603250"/>
            <a:chOff x="768" y="1344"/>
            <a:chExt cx="624" cy="480"/>
          </a:xfrm>
        </p:grpSpPr>
        <p:sp>
          <p:nvSpPr>
            <p:cNvPr id="7195" name="Rectangle 451" descr="5%"/>
            <p:cNvSpPr>
              <a:spLocks noChangeArrowheads="1"/>
            </p:cNvSpPr>
            <p:nvPr/>
          </p:nvSpPr>
          <p:spPr bwMode="auto">
            <a:xfrm>
              <a:off x="768" y="1344"/>
              <a:ext cx="624" cy="48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6" name="Text Box 452" descr="5%"/>
            <p:cNvSpPr txBox="1">
              <a:spLocks noChangeArrowheads="1"/>
            </p:cNvSpPr>
            <p:nvPr/>
          </p:nvSpPr>
          <p:spPr bwMode="auto">
            <a:xfrm>
              <a:off x="806" y="1392"/>
              <a:ext cx="576" cy="38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87325" indent="-187325" defTabSz="808038"/>
              <a:r>
                <a:rPr lang="en-US" sz="1200" b="1">
                  <a:latin typeface="Arial" pitchFamily="34" charset="0"/>
                </a:rPr>
                <a:t>Line</a:t>
              </a:r>
            </a:p>
            <a:p>
              <a:pPr marL="187325" indent="-187325" defTabSz="808038"/>
              <a:r>
                <a:rPr lang="en-US" sz="1200" b="1">
                  <a:latin typeface="Arial" pitchFamily="34" charset="0"/>
                </a:rPr>
                <a:t>Modules</a:t>
              </a:r>
            </a:p>
          </p:txBody>
        </p:sp>
      </p:grpSp>
      <p:cxnSp>
        <p:nvCxnSpPr>
          <p:cNvPr id="7194" name="AutoShape 453"/>
          <p:cNvCxnSpPr>
            <a:cxnSpLocks noChangeShapeType="1"/>
            <a:stCxn id="7184" idx="2"/>
            <a:endCxn id="7195" idx="0"/>
          </p:cNvCxnSpPr>
          <p:nvPr/>
        </p:nvCxnSpPr>
        <p:spPr bwMode="auto">
          <a:xfrm rot="5400000">
            <a:off x="7862093" y="4393407"/>
            <a:ext cx="417513" cy="825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43362" name="Picture 2" descr="Network Topolog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44613" y="1811338"/>
            <a:ext cx="6334125" cy="4525962"/>
          </a:xfrm>
        </p:spPr>
      </p:pic>
      <p:sp>
        <p:nvSpPr>
          <p:cNvPr id="143363" name="Rectangle 3"/>
          <p:cNvSpPr>
            <a:spLocks noGrp="1"/>
          </p:cNvSpPr>
          <p:nvPr>
            <p:ph type="title" idx="4294967295"/>
          </p:nvPr>
        </p:nvSpPr>
        <p:spPr>
          <a:xfrm>
            <a:off x="250825" y="1109663"/>
            <a:ext cx="8731250" cy="590550"/>
          </a:xfrm>
        </p:spPr>
        <p:txBody>
          <a:bodyPr/>
          <a:lstStyle/>
          <a:p>
            <a:pPr eaLnBrk="1" hangingPunct="1"/>
            <a:r>
              <a:rPr lang="it-IT" sz="2400" smtClean="0"/>
              <a:t>ENEL-CISCO  Pilot SmartGrid: installation in Civitavecchia</a:t>
            </a:r>
            <a:endParaRPr lang="en-US" sz="2400" smtClean="0"/>
          </a:p>
        </p:txBody>
      </p:sp>
      <p:pic>
        <p:nvPicPr>
          <p:cNvPr id="143364" name="Picture 4" descr="879062308@31082009-2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2611438"/>
            <a:ext cx="14446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 descr="879062308@31082009-2D3C"/>
          <p:cNvPicPr>
            <a:picLocks noChangeAspect="1" noChangeArrowheads="1"/>
          </p:cNvPicPr>
          <p:nvPr/>
        </p:nvPicPr>
        <p:blipFill>
          <a:blip r:embed="rId4"/>
          <a:srcRect l="7535"/>
          <a:stretch>
            <a:fillRect/>
          </a:stretch>
        </p:blipFill>
        <p:spPr bwMode="auto">
          <a:xfrm>
            <a:off x="2195513" y="4648200"/>
            <a:ext cx="13239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 descr="283061608@03082009-04D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681163"/>
            <a:ext cx="143033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6"/>
          <a:srcRect l="20975" r="21609"/>
          <a:stretch>
            <a:fillRect/>
          </a:stretch>
        </p:blipFill>
        <p:spPr bwMode="auto">
          <a:xfrm>
            <a:off x="5572125" y="4786313"/>
            <a:ext cx="12954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7"/>
          <a:srcRect l="4129" t="4242" r="17889" b="10368"/>
          <a:stretch>
            <a:fillRect/>
          </a:stretch>
        </p:blipFill>
        <p:spPr bwMode="auto">
          <a:xfrm>
            <a:off x="6804025" y="1628775"/>
            <a:ext cx="15128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2565400"/>
            <a:ext cx="13112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5102225"/>
            <a:ext cx="12255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Immagine 5" descr="Enel ingles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17663"/>
            <a:ext cx="4194175" cy="35321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9220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357438"/>
            <a:ext cx="20288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1500" y="2928938"/>
            <a:ext cx="1952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algn="ctr" eaLnBrk="0" hangingPunct="0"/>
            <a:r>
              <a:rPr lang="it-IT" b="1">
                <a:latin typeface="Arial" pitchFamily="34" charset="0"/>
              </a:rPr>
              <a:t>WAN</a:t>
            </a:r>
          </a:p>
          <a:p>
            <a:pPr algn="ctr" eaLnBrk="0" hangingPunct="0"/>
            <a:r>
              <a:rPr lang="it-IT" sz="1400" b="1">
                <a:latin typeface="Arial" pitchFamily="34" charset="0"/>
              </a:rPr>
              <a:t>(TCP/IP)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321675" y="2181225"/>
            <a:ext cx="642938" cy="311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Arial" pitchFamily="34" charset="0"/>
              </a:rPr>
              <a:t>LVC</a:t>
            </a:r>
            <a:endParaRPr lang="en-GB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224" name="Picture 7" descr="101-0135_IMG"/>
          <p:cNvPicPr>
            <a:picLocks noChangeAspect="1" noChangeArrowheads="1"/>
          </p:cNvPicPr>
          <p:nvPr/>
        </p:nvPicPr>
        <p:blipFill>
          <a:blip r:embed="rId6"/>
          <a:srcRect l="9448" t="35432" r="41339" b="22145"/>
          <a:stretch>
            <a:fillRect/>
          </a:stretch>
        </p:blipFill>
        <p:spPr bwMode="auto">
          <a:xfrm>
            <a:off x="7596188" y="2205038"/>
            <a:ext cx="762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Figura2"/>
          <p:cNvPicPr>
            <a:picLocks noChangeAspect="1" noChangeArrowheads="1"/>
          </p:cNvPicPr>
          <p:nvPr/>
        </p:nvPicPr>
        <p:blipFill>
          <a:blip r:embed="rId7"/>
          <a:srcRect t="18674"/>
          <a:stretch>
            <a:fillRect/>
          </a:stretch>
        </p:blipFill>
        <p:spPr bwMode="auto">
          <a:xfrm>
            <a:off x="6367463" y="3716338"/>
            <a:ext cx="7254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14313" y="4724400"/>
            <a:ext cx="4429125" cy="3381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Router replaces two different modems</a:t>
            </a:r>
            <a:endParaRPr lang="en-GB" sz="2000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865813" y="4413250"/>
            <a:ext cx="577850" cy="311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  <a:latin typeface="Arial" pitchFamily="34" charset="0"/>
              </a:rPr>
              <a:t>UP</a:t>
            </a:r>
            <a:endParaRPr lang="en-GB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7524750" y="3213100"/>
            <a:ext cx="1084263" cy="3476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7527925" y="32686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87325" indent="-187325" defTabSz="808038">
              <a:spcBef>
                <a:spcPct val="50000"/>
              </a:spcBef>
            </a:pPr>
            <a:r>
              <a:rPr lang="en-US" sz="1400" b="1">
                <a:solidFill>
                  <a:srgbClr val="CC3300"/>
                </a:solidFill>
                <a:latin typeface="Arial" pitchFamily="34" charset="0"/>
              </a:rPr>
              <a:t>IP RGDAT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2428875" y="3284538"/>
            <a:ext cx="2287588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2250" y="4905375"/>
            <a:ext cx="7993063" cy="1403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  <a:defRPr/>
            </a:pPr>
            <a:endParaRPr lang="it-IT" sz="1200" b="1" dirty="0">
              <a:latin typeface="Arial" pitchFamily="34" charset="0"/>
            </a:endParaRPr>
          </a:p>
          <a:p>
            <a:pPr defTabSz="808038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Introduction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of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IP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Sensor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(IP RGDAT)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for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data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acquisition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(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by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router)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of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signals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 and </a:t>
            </a:r>
            <a:r>
              <a:rPr lang="it-IT" b="1" dirty="0" err="1">
                <a:solidFill>
                  <a:schemeClr val="bg2"/>
                </a:solidFill>
                <a:latin typeface="Arial" pitchFamily="34" charset="0"/>
              </a:rPr>
              <a:t>measures</a:t>
            </a:r>
            <a:r>
              <a:rPr lang="it-IT" b="1" dirty="0">
                <a:solidFill>
                  <a:schemeClr val="bg2"/>
                </a:solidFill>
                <a:latin typeface="Arial" pitchFamily="34" charset="0"/>
              </a:rPr>
              <a:t>. 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 dirty="0">
                <a:solidFill>
                  <a:schemeClr val="bg2"/>
                </a:solidFill>
                <a:latin typeface="+mj-lt"/>
              </a:rPr>
              <a:t>Transformation of current “wired link communication” of SS                 into a LAN based on Ethernet technology!</a:t>
            </a:r>
          </a:p>
        </p:txBody>
      </p:sp>
      <p:pic>
        <p:nvPicPr>
          <p:cNvPr id="9232" name="Picture 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3068638"/>
            <a:ext cx="5746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3" name="Group 18"/>
          <p:cNvGrpSpPr>
            <a:grpSpLocks/>
          </p:cNvGrpSpPr>
          <p:nvPr/>
        </p:nvGrpSpPr>
        <p:grpSpPr bwMode="auto">
          <a:xfrm>
            <a:off x="7524750" y="3789363"/>
            <a:ext cx="935038" cy="503237"/>
            <a:chOff x="768" y="1344"/>
            <a:chExt cx="624" cy="480"/>
          </a:xfrm>
        </p:grpSpPr>
        <p:sp>
          <p:nvSpPr>
            <p:cNvPr id="9245" name="Rectangle 19" descr="5%"/>
            <p:cNvSpPr>
              <a:spLocks noChangeArrowheads="1"/>
            </p:cNvSpPr>
            <p:nvPr/>
          </p:nvSpPr>
          <p:spPr bwMode="auto">
            <a:xfrm>
              <a:off x="768" y="1344"/>
              <a:ext cx="624" cy="48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46" name="Text Box 20" descr="5%"/>
            <p:cNvSpPr txBox="1">
              <a:spLocks noChangeArrowheads="1"/>
            </p:cNvSpPr>
            <p:nvPr/>
          </p:nvSpPr>
          <p:spPr bwMode="auto">
            <a:xfrm>
              <a:off x="806" y="1392"/>
              <a:ext cx="576" cy="380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187325" indent="-187325" defTabSz="808038"/>
              <a:r>
                <a:rPr lang="en-US" sz="1200" b="1">
                  <a:latin typeface="Arial" pitchFamily="34" charset="0"/>
                </a:rPr>
                <a:t>Line</a:t>
              </a:r>
            </a:p>
            <a:p>
              <a:pPr marL="187325" indent="-187325" defTabSz="808038"/>
              <a:r>
                <a:rPr lang="en-US" sz="1200" b="1">
                  <a:latin typeface="Arial" pitchFamily="34" charset="0"/>
                </a:rPr>
                <a:t>Modules</a:t>
              </a:r>
            </a:p>
          </p:txBody>
        </p:sp>
      </p:grpSp>
      <p:cxnSp>
        <p:nvCxnSpPr>
          <p:cNvPr id="9234" name="AutoShape 21"/>
          <p:cNvCxnSpPr>
            <a:cxnSpLocks noChangeShapeType="1"/>
            <a:endCxn id="9245" idx="1"/>
          </p:cNvCxnSpPr>
          <p:nvPr/>
        </p:nvCxnSpPr>
        <p:spPr bwMode="auto">
          <a:xfrm flipV="1">
            <a:off x="7092950" y="4041775"/>
            <a:ext cx="431800" cy="1079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9235" name="AutoShape 22"/>
          <p:cNvCxnSpPr>
            <a:cxnSpLocks noChangeShapeType="1"/>
          </p:cNvCxnSpPr>
          <p:nvPr/>
        </p:nvCxnSpPr>
        <p:spPr bwMode="auto">
          <a:xfrm rot="5400000" flipH="1" flipV="1">
            <a:off x="6011862" y="1484313"/>
            <a:ext cx="576263" cy="2592388"/>
          </a:xfrm>
          <a:prstGeom prst="bentConnector2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cxnSp>
      <p:cxnSp>
        <p:nvCxnSpPr>
          <p:cNvPr id="9236" name="AutoShape 23"/>
          <p:cNvCxnSpPr>
            <a:cxnSpLocks noChangeShapeType="1"/>
          </p:cNvCxnSpPr>
          <p:nvPr/>
        </p:nvCxnSpPr>
        <p:spPr bwMode="auto">
          <a:xfrm rot="16200000" flipH="1">
            <a:off x="5321300" y="3108325"/>
            <a:ext cx="728663" cy="1363663"/>
          </a:xfrm>
          <a:prstGeom prst="bentConnector2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9237" name="Rectangle 24"/>
          <p:cNvSpPr>
            <a:spLocks noChangeArrowheads="1"/>
          </p:cNvSpPr>
          <p:nvPr/>
        </p:nvSpPr>
        <p:spPr bwMode="auto">
          <a:xfrm>
            <a:off x="2571750" y="2571750"/>
            <a:ext cx="1730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eaLnBrk="0" hangingPunct="0"/>
            <a:endParaRPr lang="it-IT" b="1">
              <a:latin typeface="Arial" pitchFamily="34" charset="0"/>
            </a:endParaRPr>
          </a:p>
          <a:p>
            <a:pPr eaLnBrk="0" hangingPunct="0"/>
            <a:r>
              <a:rPr lang="it-IT" sz="1400" b="1">
                <a:latin typeface="Arial" pitchFamily="34" charset="0"/>
              </a:rPr>
              <a:t>Hyperlan, WiMax </a:t>
            </a: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5219700" y="2205038"/>
            <a:ext cx="2520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eaLnBrk="0" hangingPunct="0"/>
            <a:r>
              <a:rPr lang="it-IT" sz="1200" b="1">
                <a:solidFill>
                  <a:schemeClr val="bg1"/>
                </a:solidFill>
                <a:latin typeface="Arial" pitchFamily="34" charset="0"/>
              </a:rPr>
              <a:t>router serial connection</a:t>
            </a:r>
          </a:p>
        </p:txBody>
      </p:sp>
      <p:sp>
        <p:nvSpPr>
          <p:cNvPr id="9239" name="Rectangle 26"/>
          <p:cNvSpPr>
            <a:spLocks noChangeArrowheads="1"/>
          </p:cNvSpPr>
          <p:nvPr/>
        </p:nvSpPr>
        <p:spPr bwMode="auto">
          <a:xfrm>
            <a:off x="5005388" y="3716338"/>
            <a:ext cx="1150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algn="ctr" eaLnBrk="0" hangingPunct="0"/>
            <a:r>
              <a:rPr lang="it-IT" sz="1200" b="1">
                <a:solidFill>
                  <a:schemeClr val="bg1"/>
                </a:solidFill>
                <a:latin typeface="Arial" pitchFamily="34" charset="0"/>
              </a:rPr>
              <a:t>router serial</a:t>
            </a:r>
          </a:p>
          <a:p>
            <a:pPr algn="ctr" eaLnBrk="0" hangingPunct="0"/>
            <a:r>
              <a:rPr lang="it-IT" sz="1200" b="1">
                <a:solidFill>
                  <a:schemeClr val="bg1"/>
                </a:solidFill>
                <a:latin typeface="Arial" pitchFamily="34" charset="0"/>
              </a:rPr>
              <a:t>connection</a:t>
            </a:r>
          </a:p>
        </p:txBody>
      </p:sp>
      <p:cxnSp>
        <p:nvCxnSpPr>
          <p:cNvPr id="9240" name="AutoShape 27"/>
          <p:cNvCxnSpPr>
            <a:cxnSpLocks noChangeShapeType="1"/>
            <a:endCxn id="9228" idx="0"/>
          </p:cNvCxnSpPr>
          <p:nvPr/>
        </p:nvCxnSpPr>
        <p:spPr bwMode="auto">
          <a:xfrm flipV="1">
            <a:off x="5291138" y="3213100"/>
            <a:ext cx="2774950" cy="34925"/>
          </a:xfrm>
          <a:prstGeom prst="bentConnector4">
            <a:avLst>
              <a:gd name="adj1" fmla="val 73176"/>
              <a:gd name="adj2" fmla="val 488949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9241" name="Rectangle 28"/>
          <p:cNvSpPr>
            <a:spLocks noChangeArrowheads="1"/>
          </p:cNvSpPr>
          <p:nvPr/>
        </p:nvSpPr>
        <p:spPr bwMode="auto">
          <a:xfrm>
            <a:off x="5219700" y="2997200"/>
            <a:ext cx="252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0" tIns="46050" rIns="92100" bIns="46050">
            <a:spAutoFit/>
          </a:bodyPr>
          <a:lstStyle/>
          <a:p>
            <a:pPr eaLnBrk="0" hangingPunct="0"/>
            <a:r>
              <a:rPr lang="it-IT" sz="1200" b="1">
                <a:solidFill>
                  <a:schemeClr val="bg1"/>
                </a:solidFill>
                <a:latin typeface="Arial" pitchFamily="34" charset="0"/>
              </a:rPr>
              <a:t>router ethernet connection</a:t>
            </a:r>
          </a:p>
        </p:txBody>
      </p:sp>
      <p:cxnSp>
        <p:nvCxnSpPr>
          <p:cNvPr id="9242" name="AutoShape 30"/>
          <p:cNvCxnSpPr>
            <a:cxnSpLocks noChangeShapeType="1"/>
            <a:stCxn id="9228" idx="1"/>
          </p:cNvCxnSpPr>
          <p:nvPr/>
        </p:nvCxnSpPr>
        <p:spPr bwMode="auto">
          <a:xfrm rot="10800000" flipV="1">
            <a:off x="6729413" y="3386138"/>
            <a:ext cx="795337" cy="330200"/>
          </a:xfrm>
          <a:prstGeom prst="bentConnector2">
            <a:avLst/>
          </a:prstGeom>
          <a:noFill/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</p:cxnSp>
      <p:cxnSp>
        <p:nvCxnSpPr>
          <p:cNvPr id="9243" name="AutoShape 31"/>
          <p:cNvCxnSpPr>
            <a:cxnSpLocks noChangeShapeType="1"/>
            <a:stCxn id="9228" idx="2"/>
            <a:endCxn id="9245" idx="0"/>
          </p:cNvCxnSpPr>
          <p:nvPr/>
        </p:nvCxnSpPr>
        <p:spPr bwMode="auto">
          <a:xfrm rot="5400000">
            <a:off x="7914482" y="3637756"/>
            <a:ext cx="228600" cy="746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9244" name="Rectangle 3"/>
          <p:cNvSpPr>
            <a:spLocks noGrp="1"/>
          </p:cNvSpPr>
          <p:nvPr>
            <p:ph type="title" idx="4294967295"/>
          </p:nvPr>
        </p:nvSpPr>
        <p:spPr>
          <a:xfrm>
            <a:off x="250825" y="1109663"/>
            <a:ext cx="8731250" cy="590550"/>
          </a:xfrm>
        </p:spPr>
        <p:txBody>
          <a:bodyPr/>
          <a:lstStyle/>
          <a:p>
            <a:pPr eaLnBrk="1" hangingPunct="1"/>
            <a:r>
              <a:rPr lang="it-IT" sz="2400" smtClean="0"/>
              <a:t>ENEL-CISCO  Pilot SmartGrid: new equipments in SS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00063" y="1196975"/>
            <a:ext cx="8358187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transparent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transport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and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translation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of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ENEL SCADA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protocol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244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protocol trans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936750"/>
            <a:ext cx="358933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455988" y="3933825"/>
            <a:ext cx="5508625" cy="18986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algn="r" defTabSz="80803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 CISCO BSTUN offers the trasparent transport of the current IEC 60870-5-101 byte stream between RTUs and SCADA</a:t>
            </a:r>
          </a:p>
          <a:p>
            <a:pPr algn="r" defTabSz="808038">
              <a:lnSpc>
                <a:spcPct val="80000"/>
              </a:lnSpc>
              <a:spcBef>
                <a:spcPct val="50000"/>
              </a:spcBef>
            </a:pPr>
            <a:endParaRPr lang="it-IT" sz="800" b="1">
              <a:solidFill>
                <a:schemeClr val="bg2"/>
              </a:solidFill>
              <a:latin typeface="Arial" pitchFamily="34" charset="0"/>
            </a:endParaRPr>
          </a:p>
          <a:p>
            <a:pPr algn="r" defTabSz="80803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 A new CISCO IOS experimental release on the routers provides protocol conversion 101/104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GB" sz="2000" b="1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0247" name="Picture 3" descr="Sche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989138"/>
            <a:ext cx="34956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Fiorenza – IT – S3 – 0471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1267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0063" y="1196975"/>
            <a:ext cx="8358187" cy="757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it-IT" sz="2400" b="1" dirty="0">
                <a:solidFill>
                  <a:schemeClr val="bg2"/>
                </a:solidFill>
                <a:latin typeface="+mj-lt"/>
              </a:rPr>
              <a:t>ENEL-CISCO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Pilot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SmartGrid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: the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prototype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of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IP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sensor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for</a:t>
            </a:r>
            <a:r>
              <a:rPr lang="it-IT" sz="2400" b="1" dirty="0">
                <a:solidFill>
                  <a:schemeClr val="bg2"/>
                </a:solidFill>
                <a:latin typeface="+mj-lt"/>
              </a:rPr>
              <a:t> the MV </a:t>
            </a:r>
            <a:r>
              <a:rPr lang="it-IT" sz="2400" b="1" dirty="0" err="1">
                <a:solidFill>
                  <a:schemeClr val="bg2"/>
                </a:solidFill>
                <a:latin typeface="+mj-lt"/>
              </a:rPr>
              <a:t>grid</a:t>
            </a:r>
            <a:endParaRPr lang="fr-BE" sz="24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1269" name="Picture 17" descr="RGDAT2_09102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1989138"/>
            <a:ext cx="5048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23850" y="2284413"/>
            <a:ext cx="3671888" cy="4108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1465" tIns="45732" rIns="91465" bIns="45732">
            <a:spAutoFit/>
          </a:bodyPr>
          <a:lstStyle/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The current ENEL fault detector (RGDAT) was equipped with a daughter-board to enable 104 communication with CISCO router.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All the RGDAT signals and measurements were available to the router for the network transmission.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endParaRPr lang="it-IT" b="1">
              <a:solidFill>
                <a:schemeClr val="bg2"/>
              </a:solidFill>
              <a:latin typeface="Arial" pitchFamily="34" charset="0"/>
            </a:endParaRP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CISCO IOS experimetal release was able to store and correlate electric measurements.</a:t>
            </a: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endParaRPr lang="it-IT" b="1">
              <a:solidFill>
                <a:schemeClr val="bg2"/>
              </a:solidFill>
              <a:latin typeface="Arial" pitchFamily="34" charset="0"/>
            </a:endParaRPr>
          </a:p>
          <a:p>
            <a:pPr defTabSz="808038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chemeClr val="bg2"/>
                </a:solidFill>
                <a:latin typeface="Arial" pitchFamily="34" charset="0"/>
              </a:rPr>
              <a:t> </a:t>
            </a:r>
            <a:endParaRPr lang="en-GB" b="1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775</Words>
  <Application>Microsoft Macintosh PowerPoint</Application>
  <PresentationFormat>Bildschirmpräsentation (4:3)</PresentationFormat>
  <Paragraphs>159</Paragraphs>
  <Slides>14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CIRED2011</vt:lpstr>
      <vt:lpstr>ClipArt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ENEL-CISCO  Pilot SmartGrid: installation in Civitavecchia</vt:lpstr>
      <vt:lpstr>ENEL-CISCO  Pilot SmartGrid: new equipments in 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91</cp:revision>
  <dcterms:created xsi:type="dcterms:W3CDTF">2010-04-09T10:19:13Z</dcterms:created>
  <dcterms:modified xsi:type="dcterms:W3CDTF">2011-07-14T17:27:35Z</dcterms:modified>
</cp:coreProperties>
</file>