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1"/>
  </p:sldMasterIdLst>
  <p:notesMasterIdLst>
    <p:notesMasterId r:id="rId25"/>
  </p:notesMasterIdLst>
  <p:sldIdLst>
    <p:sldId id="256" r:id="rId2"/>
    <p:sldId id="257" r:id="rId3"/>
    <p:sldId id="259" r:id="rId4"/>
    <p:sldId id="265" r:id="rId5"/>
    <p:sldId id="266" r:id="rId6"/>
    <p:sldId id="277" r:id="rId7"/>
    <p:sldId id="258" r:id="rId8"/>
    <p:sldId id="260" r:id="rId9"/>
    <p:sldId id="263" r:id="rId10"/>
    <p:sldId id="261" r:id="rId11"/>
    <p:sldId id="262" r:id="rId12"/>
    <p:sldId id="270" r:id="rId13"/>
    <p:sldId id="269" r:id="rId14"/>
    <p:sldId id="268" r:id="rId15"/>
    <p:sldId id="267" r:id="rId16"/>
    <p:sldId id="273" r:id="rId17"/>
    <p:sldId id="275" r:id="rId18"/>
    <p:sldId id="278" r:id="rId19"/>
    <p:sldId id="272" r:id="rId20"/>
    <p:sldId id="280" r:id="rId21"/>
    <p:sldId id="271" r:id="rId22"/>
    <p:sldId id="279" r:id="rId23"/>
    <p:sldId id="276" r:id="rId24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36" d="100"/>
          <a:sy n="36" d="100"/>
        </p:scale>
        <p:origin x="-3544" y="-17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8" d="100"/>
        <a:sy n="7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fr-FR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fr-FR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86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fr-FR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AE2C90FD-7CF1-478C-BE36-C5C9481B8540}" type="slidenum">
              <a:rPr lang="fr-FR"/>
              <a:pPr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07127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251036-8EDC-4100-B934-91E80ED04BDA}" type="slidenum">
              <a:rPr lang="fr-FR"/>
              <a:pPr/>
              <a:t>1</a:t>
            </a:fld>
            <a:endParaRPr lang="fr-FR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251036-8EDC-4100-B934-91E80ED04BDA}" type="slidenum">
              <a:rPr lang="fr-FR"/>
              <a:pPr/>
              <a:t>6</a:t>
            </a:fld>
            <a:endParaRPr lang="fr-FR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2C90FD-7CF1-478C-BE36-C5C9481B8540}" type="slidenum">
              <a:rPr lang="fr-FR" smtClean="0"/>
              <a:pPr/>
              <a:t>11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251036-8EDC-4100-B934-91E80ED04BDA}" type="slidenum">
              <a:rPr lang="fr-FR"/>
              <a:pPr/>
              <a:t>18</a:t>
            </a:fld>
            <a:endParaRPr lang="fr-FR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2C90FD-7CF1-478C-BE36-C5C9481B8540}" type="slidenum">
              <a:rPr lang="fr-FR" smtClean="0"/>
              <a:pPr/>
              <a:t>21</a:t>
            </a:fld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251036-8EDC-4100-B934-91E80ED04BDA}" type="slidenum">
              <a:rPr lang="fr-FR"/>
              <a:pPr/>
              <a:t>22</a:t>
            </a:fld>
            <a:endParaRPr lang="fr-FR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685800"/>
            <a:ext cx="7772400" cy="2127250"/>
          </a:xfrm>
        </p:spPr>
        <p:txBody>
          <a:bodyPr anchor="b"/>
          <a:lstStyle>
            <a:lvl1pPr algn="ctr">
              <a:defRPr sz="4300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270250"/>
            <a:ext cx="6400800" cy="22098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000"/>
            </a:lvl1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test</a:t>
            </a:r>
          </a:p>
        </p:txBody>
      </p:sp>
      <p:sp>
        <p:nvSpPr>
          <p:cNvPr id="3379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7192B1AD-7926-48A2-9A78-13E49E3D4100}" type="slidenum">
              <a:rPr lang="fr-FR"/>
              <a:pPr/>
              <a:t>‹Nr.›</a:t>
            </a:fld>
            <a:endParaRPr lang="fr-FR"/>
          </a:p>
        </p:txBody>
      </p:sp>
      <p:grpSp>
        <p:nvGrpSpPr>
          <p:cNvPr id="33799" name="Group 7"/>
          <p:cNvGrpSpPr>
            <a:grpSpLocks/>
          </p:cNvGrpSpPr>
          <p:nvPr/>
        </p:nvGrpSpPr>
        <p:grpSpPr bwMode="auto">
          <a:xfrm>
            <a:off x="228600" y="2889250"/>
            <a:ext cx="8610600" cy="201613"/>
            <a:chOff x="144" y="1680"/>
            <a:chExt cx="5424" cy="144"/>
          </a:xfrm>
        </p:grpSpPr>
        <p:sp>
          <p:nvSpPr>
            <p:cNvPr id="33800" name="Rectangle 8"/>
            <p:cNvSpPr>
              <a:spLocks noChangeArrowheads="1"/>
            </p:cNvSpPr>
            <p:nvPr userDrawn="1"/>
          </p:nvSpPr>
          <p:spPr bwMode="auto">
            <a:xfrm>
              <a:off x="144" y="1680"/>
              <a:ext cx="1808" cy="144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33801" name="Rectangle 9"/>
            <p:cNvSpPr>
              <a:spLocks noChangeArrowheads="1"/>
            </p:cNvSpPr>
            <p:nvPr userDrawn="1"/>
          </p:nvSpPr>
          <p:spPr bwMode="auto">
            <a:xfrm>
              <a:off x="1952" y="1680"/>
              <a:ext cx="1808" cy="144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33802" name="Rectangle 10"/>
            <p:cNvSpPr>
              <a:spLocks noChangeArrowheads="1"/>
            </p:cNvSpPr>
            <p:nvPr userDrawn="1"/>
          </p:nvSpPr>
          <p:spPr bwMode="auto">
            <a:xfrm>
              <a:off x="3760" y="1680"/>
              <a:ext cx="1808" cy="144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v-SE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test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3256C6-C950-4694-9982-0AEE84A9E4D5}" type="slidenum">
              <a:rPr lang="fr-FR"/>
              <a:pPr/>
              <a:t>‹Nr.›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18288" y="1200150"/>
            <a:ext cx="2068512" cy="493077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12750" y="1200150"/>
            <a:ext cx="6053138" cy="493077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test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0F296E-75AC-4900-A5B8-6A483A216927}" type="slidenum">
              <a:rPr lang="fr-FR"/>
              <a:pPr/>
              <a:t>‹Nr.›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test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BACB9F-A09F-4C80-903D-DC8A2A673A26}" type="slidenum">
              <a:rPr lang="fr-FR"/>
              <a:pPr/>
              <a:t>‹Nr.›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test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C90D34-715D-48C7-8ECA-946A9F02F622}" type="slidenum">
              <a:rPr lang="fr-FR"/>
              <a:pPr/>
              <a:t>‹Nr.›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2008188"/>
            <a:ext cx="4038600" cy="41227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2008188"/>
            <a:ext cx="4038600" cy="41227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test</a:t>
            </a: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DE9321-3167-40C8-8F9B-DAA325D5D94B}" type="slidenum">
              <a:rPr lang="fr-FR"/>
              <a:pPr/>
              <a:t>‹Nr.›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test</a:t>
            </a: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4271A5-63F3-4757-8106-C8B5D6E4A11E}" type="slidenum">
              <a:rPr lang="fr-FR"/>
              <a:pPr/>
              <a:t>‹Nr.›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test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050122-6B2A-4304-860B-FB45B3C01977}" type="slidenum">
              <a:rPr lang="fr-FR"/>
              <a:pPr/>
              <a:t>‹Nr.›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test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368615-7A57-4B97-806C-F291C8B7B05D}" type="slidenum">
              <a:rPr lang="fr-FR"/>
              <a:pPr/>
              <a:t>‹Nr.›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test</a:t>
            </a: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2A8166-39B8-48C6-8B81-208A480B295F}" type="slidenum">
              <a:rPr lang="fr-FR"/>
              <a:pPr/>
              <a:t>‹Nr.›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test</a:t>
            </a: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638057-F552-4593-979A-84B52EDC7B4F}" type="slidenum">
              <a:rPr lang="fr-FR"/>
              <a:pPr/>
              <a:t>‹Nr.›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008188"/>
            <a:ext cx="8229600" cy="412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fr-FR"/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r>
              <a:rPr lang="fr-FR"/>
              <a:t>test</a:t>
            </a:r>
          </a:p>
        </p:txBody>
      </p:sp>
      <p:sp>
        <p:nvSpPr>
          <p:cNvPr id="3277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514BB4B0-0C8A-4DCC-A682-3F1DA24C38CC}" type="slidenum">
              <a:rPr lang="fr-FR"/>
              <a:pPr/>
              <a:t>‹Nr.›</a:t>
            </a:fld>
            <a:endParaRPr lang="fr-FR"/>
          </a:p>
        </p:txBody>
      </p:sp>
      <p:sp>
        <p:nvSpPr>
          <p:cNvPr id="32774" name="Rectangle 6"/>
          <p:cNvSpPr>
            <a:spLocks noChangeArrowheads="1"/>
          </p:cNvSpPr>
          <p:nvPr/>
        </p:nvSpPr>
        <p:spPr bwMode="auto">
          <a:xfrm>
            <a:off x="0" y="0"/>
            <a:ext cx="228600" cy="22860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sv-SE" sz="2400">
              <a:latin typeface="Times New Roman" pitchFamily="18" charset="0"/>
            </a:endParaRPr>
          </a:p>
        </p:txBody>
      </p:sp>
      <p:sp>
        <p:nvSpPr>
          <p:cNvPr id="32775" name="Rectangle 7"/>
          <p:cNvSpPr>
            <a:spLocks noChangeArrowheads="1"/>
          </p:cNvSpPr>
          <p:nvPr/>
        </p:nvSpPr>
        <p:spPr bwMode="auto">
          <a:xfrm>
            <a:off x="0" y="2286000"/>
            <a:ext cx="228600" cy="2286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sv-SE" sz="2400">
              <a:latin typeface="Times New Roman" pitchFamily="18" charset="0"/>
            </a:endParaRPr>
          </a:p>
        </p:txBody>
      </p:sp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0" y="4572000"/>
            <a:ext cx="228600" cy="22860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sv-SE" sz="2400">
              <a:latin typeface="Times New Roman" pitchFamily="18" charset="0"/>
            </a:endParaRPr>
          </a:p>
        </p:txBody>
      </p:sp>
      <p:pic>
        <p:nvPicPr>
          <p:cNvPr id="32777" name="Picture 9" descr="CIRED_2011_logo_sans_date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66738" y="327025"/>
            <a:ext cx="1312862" cy="719138"/>
          </a:xfrm>
          <a:prstGeom prst="rect">
            <a:avLst/>
          </a:prstGeom>
          <a:noFill/>
        </p:spPr>
      </p:pic>
      <p:graphicFrame>
        <p:nvGraphicFramePr>
          <p:cNvPr id="32778" name="Group 10"/>
          <p:cNvGraphicFramePr>
            <a:graphicFrameLocks noGrp="1"/>
          </p:cNvGraphicFramePr>
          <p:nvPr/>
        </p:nvGraphicFramePr>
        <p:xfrm>
          <a:off x="495300" y="979488"/>
          <a:ext cx="8196263" cy="182879"/>
        </p:xfrm>
        <a:graphic>
          <a:graphicData uri="http://schemas.openxmlformats.org/drawingml/2006/table">
            <a:tbl>
              <a:tblPr/>
              <a:tblGrid>
                <a:gridCol w="8196263"/>
              </a:tblGrid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sv-SE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28575" cap="flat" cmpd="sng" algn="ctr">
                      <a:solidFill>
                        <a:srgbClr val="0E31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2784" name="Text Box 16"/>
          <p:cNvSpPr txBox="1">
            <a:spLocks noChangeArrowheads="1"/>
          </p:cNvSpPr>
          <p:nvPr/>
        </p:nvSpPr>
        <p:spPr bwMode="auto">
          <a:xfrm>
            <a:off x="2209800" y="508000"/>
            <a:ext cx="6018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 sz="2400">
                <a:solidFill>
                  <a:srgbClr val="0E318D"/>
                </a:solidFill>
              </a:rPr>
              <a:t>Frankfurt (Germany), 6-9 June 2011</a:t>
            </a:r>
          </a:p>
        </p:txBody>
      </p:sp>
      <p:sp>
        <p:nvSpPr>
          <p:cNvPr id="32785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412750" y="1200150"/>
            <a:ext cx="822960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200" b="1">
          <a:solidFill>
            <a:srgbClr val="0E318D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 b="1">
          <a:solidFill>
            <a:srgbClr val="0E318D"/>
          </a:solidFill>
          <a:latin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200" b="1">
          <a:solidFill>
            <a:srgbClr val="0E318D"/>
          </a:solidFill>
          <a:latin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200" b="1">
          <a:solidFill>
            <a:srgbClr val="0E318D"/>
          </a:solidFill>
          <a:latin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200" b="1">
          <a:solidFill>
            <a:srgbClr val="0E318D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0E318D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0E318D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0E318D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0E318D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p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p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gif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jpeg"/><Relationship Id="rId9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4" Type="http://schemas.openxmlformats.org/officeDocument/2006/relationships/image" Target="../media/image35.wmf"/><Relationship Id="rId5" Type="http://schemas.openxmlformats.org/officeDocument/2006/relationships/image" Target="../media/image36.wmf"/><Relationship Id="rId6" Type="http://schemas.openxmlformats.org/officeDocument/2006/relationships/image" Target="../media/image37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emf"/><Relationship Id="rId5" Type="http://schemas.openxmlformats.org/officeDocument/2006/relationships/image" Target="../media/image41.jpeg"/><Relationship Id="rId6" Type="http://schemas.openxmlformats.org/officeDocument/2006/relationships/image" Target="../media/image42.jpeg"/><Relationship Id="rId7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wmf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11560" y="2348880"/>
            <a:ext cx="7690048" cy="3168352"/>
          </a:xfrm>
        </p:spPr>
        <p:txBody>
          <a:bodyPr/>
          <a:lstStyle/>
          <a:p>
            <a:pPr>
              <a:buNone/>
            </a:pPr>
            <a:r>
              <a:rPr lang="fr-BE" b="1" dirty="0" smtClean="0">
                <a:latin typeface="Arial" charset="0"/>
              </a:rPr>
              <a:t>Agenda</a:t>
            </a:r>
            <a:endParaRPr lang="fr-BE" b="1" dirty="0">
              <a:latin typeface="Arial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fr-BE" dirty="0" smtClean="0">
                <a:latin typeface="Arial" charset="0"/>
              </a:rPr>
              <a:t>Background</a:t>
            </a:r>
            <a:endParaRPr lang="fr-BE" dirty="0">
              <a:latin typeface="Arial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fr-BE" dirty="0" smtClean="0">
                <a:latin typeface="Arial" charset="0"/>
              </a:rPr>
              <a:t>System Design</a:t>
            </a:r>
            <a:endParaRPr lang="fr-BE" dirty="0">
              <a:latin typeface="Arial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fr-BE" dirty="0" smtClean="0">
                <a:latin typeface="Arial" charset="0"/>
              </a:rPr>
              <a:t>Experience</a:t>
            </a:r>
            <a:endParaRPr lang="fr-BE" dirty="0">
              <a:latin typeface="Arial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fr-BE" dirty="0" smtClean="0">
                <a:latin typeface="Arial" charset="0"/>
              </a:rPr>
              <a:t>Future work</a:t>
            </a:r>
            <a:endParaRPr lang="fr-FR" sz="1600" dirty="0">
              <a:latin typeface="Arial" charset="0"/>
            </a:endParaRP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468313" y="6308725"/>
            <a:ext cx="72009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BE" sz="1600" dirty="0" smtClean="0">
                <a:latin typeface="Arial" charset="0"/>
              </a:rPr>
              <a:t>Henrik Stomberg– Sweden </a:t>
            </a:r>
            <a:r>
              <a:rPr lang="fr-BE" sz="1600" dirty="0">
                <a:latin typeface="Arial" charset="0"/>
              </a:rPr>
              <a:t>– Session </a:t>
            </a:r>
            <a:r>
              <a:rPr lang="fr-BE" sz="1600" dirty="0" smtClean="0">
                <a:latin typeface="Arial" charset="0"/>
              </a:rPr>
              <a:t>No 4 </a:t>
            </a:r>
            <a:r>
              <a:rPr lang="fr-BE" sz="1600" dirty="0">
                <a:latin typeface="Arial" charset="0"/>
              </a:rPr>
              <a:t>– Paper </a:t>
            </a:r>
            <a:r>
              <a:rPr lang="fr-BE" sz="1600" dirty="0" smtClean="0">
                <a:latin typeface="Arial" charset="0"/>
              </a:rPr>
              <a:t>No 0325</a:t>
            </a:r>
            <a:endParaRPr lang="fr-FR" sz="1600" dirty="0">
              <a:latin typeface="Arial" charset="0"/>
            </a:endParaRPr>
          </a:p>
        </p:txBody>
      </p:sp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539750" y="1268413"/>
            <a:ext cx="8208963" cy="9787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fr-BE" sz="3200" b="1" dirty="0" smtClean="0">
                <a:solidFill>
                  <a:schemeClr val="bg2"/>
                </a:solidFill>
                <a:latin typeface="Arial" charset="0"/>
              </a:rPr>
              <a:t>Experience from construction of a Smart Grid RD</a:t>
            </a:r>
            <a:r>
              <a:rPr lang="fr-BE" sz="3200" b="1" baseline="30000" dirty="0" smtClean="0">
                <a:solidFill>
                  <a:schemeClr val="bg2"/>
                </a:solidFill>
                <a:latin typeface="Arial" charset="0"/>
              </a:rPr>
              <a:t>2  </a:t>
            </a:r>
            <a:r>
              <a:rPr lang="fr-BE" sz="3200" b="1" dirty="0" smtClean="0">
                <a:solidFill>
                  <a:schemeClr val="bg2"/>
                </a:solidFill>
                <a:latin typeface="Arial" charset="0"/>
              </a:rPr>
              <a:t>Platform</a:t>
            </a:r>
            <a:endParaRPr lang="fr-FR" sz="3200" baseline="30000" dirty="0">
              <a:solidFill>
                <a:schemeClr val="bg2"/>
              </a:solidFill>
              <a:latin typeface="Arial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6119" r="8209"/>
          <a:stretch>
            <a:fillRect/>
          </a:stretch>
        </p:blipFill>
        <p:spPr bwMode="auto">
          <a:xfrm>
            <a:off x="5292080" y="3228189"/>
            <a:ext cx="2016224" cy="156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50468-1B27-4192-99D8-76C2EA7AC678}" type="slidenum">
              <a:rPr lang="fr-FR" sz="1200" smtClean="0">
                <a:latin typeface="+mj-lt"/>
              </a:rPr>
              <a:pPr/>
              <a:t>1</a:t>
            </a:fld>
            <a:endParaRPr lang="fr-FR" sz="12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System Design, STRI Smart Grid </a:t>
            </a:r>
            <a:r>
              <a:rPr lang="fr-BE" dirty="0" smtClean="0">
                <a:solidFill>
                  <a:schemeClr val="bg2"/>
                </a:solidFill>
                <a:latin typeface="Arial" charset="0"/>
              </a:rPr>
              <a:t>RD</a:t>
            </a:r>
            <a:r>
              <a:rPr lang="fr-BE" baseline="30000" dirty="0" smtClean="0">
                <a:solidFill>
                  <a:schemeClr val="bg2"/>
                </a:solidFill>
                <a:latin typeface="Arial" charset="0"/>
              </a:rPr>
              <a:t>2</a:t>
            </a:r>
            <a:endParaRPr lang="sv-SE" dirty="0"/>
          </a:p>
        </p:txBody>
      </p:sp>
      <p:grpSp>
        <p:nvGrpSpPr>
          <p:cNvPr id="78" name="Grupp 77"/>
          <p:cNvGrpSpPr/>
          <p:nvPr/>
        </p:nvGrpSpPr>
        <p:grpSpPr>
          <a:xfrm>
            <a:off x="827584" y="1916832"/>
            <a:ext cx="7560840" cy="4480101"/>
            <a:chOff x="142875" y="836711"/>
            <a:chExt cx="8995332" cy="5409221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b="14381"/>
            <a:stretch>
              <a:fillRect/>
            </a:stretch>
          </p:blipFill>
          <p:spPr bwMode="auto">
            <a:xfrm>
              <a:off x="1342253" y="1010595"/>
              <a:ext cx="2352675" cy="1354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" name="Grupp 147"/>
            <p:cNvGrpSpPr>
              <a:grpSpLocks/>
            </p:cNvGrpSpPr>
            <p:nvPr/>
          </p:nvGrpSpPr>
          <p:grpSpPr bwMode="auto">
            <a:xfrm>
              <a:off x="2786063" y="3429100"/>
              <a:ext cx="1357312" cy="428625"/>
              <a:chOff x="2786050" y="3500438"/>
              <a:chExt cx="1357322" cy="428628"/>
            </a:xfrm>
          </p:grpSpPr>
          <p:sp>
            <p:nvSpPr>
              <p:cNvPr id="6" name="Rektangel 5"/>
              <p:cNvSpPr/>
              <p:nvPr/>
            </p:nvSpPr>
            <p:spPr bwMode="auto">
              <a:xfrm>
                <a:off x="2786050" y="3500438"/>
                <a:ext cx="1357322" cy="428628"/>
              </a:xfrm>
              <a:prstGeom prst="rect">
                <a:avLst/>
              </a:prstGeom>
              <a:gradFill>
                <a:gsLst>
                  <a:gs pos="0">
                    <a:schemeClr val="bg2">
                      <a:lumMod val="75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</a:gradFill>
              <a:ln>
                <a:headEnd type="none" w="med" len="med"/>
                <a:tailEnd type="none" w="med" len="med"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lIns="90000" tIns="46800" rIns="90000" bIns="46800"/>
              <a:lstStyle/>
              <a:p>
                <a:pPr marL="342900" indent="-342900">
                  <a:defRPr/>
                </a:pPr>
                <a:endParaRPr lang="sv-SE" sz="180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7" name="textruta 7"/>
              <p:cNvSpPr txBox="1">
                <a:spLocks noChangeArrowheads="1"/>
              </p:cNvSpPr>
              <p:nvPr/>
            </p:nvSpPr>
            <p:spPr bwMode="auto">
              <a:xfrm>
                <a:off x="2786050" y="3500438"/>
                <a:ext cx="1196984" cy="3698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buFont typeface="Monotype Sorts" pitchFamily="2" charset="2"/>
                  <a:buNone/>
                  <a:defRPr/>
                </a:pPr>
                <a:r>
                  <a:rPr lang="sv-SE" sz="1800" dirty="0" err="1">
                    <a:solidFill>
                      <a:schemeClr val="bg1"/>
                    </a:solidFill>
                    <a:latin typeface="+mj-lt"/>
                  </a:rPr>
                  <a:t>Converter</a:t>
                </a:r>
                <a:endParaRPr lang="sv-SE" sz="1800" dirty="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  <p:cxnSp>
          <p:nvCxnSpPr>
            <p:cNvPr id="8" name="Rak 7"/>
            <p:cNvCxnSpPr/>
            <p:nvPr/>
          </p:nvCxnSpPr>
          <p:spPr bwMode="auto">
            <a:xfrm rot="5400000">
              <a:off x="-35718" y="3250506"/>
              <a:ext cx="1928812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  <a:headEnd type="none" w="med" len="med"/>
              <a:tailEnd type="none" w="med" len="me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Grupp 148"/>
            <p:cNvGrpSpPr>
              <a:grpSpLocks/>
            </p:cNvGrpSpPr>
            <p:nvPr/>
          </p:nvGrpSpPr>
          <p:grpSpPr bwMode="auto">
            <a:xfrm>
              <a:off x="142875" y="5072162"/>
              <a:ext cx="1531938" cy="428625"/>
              <a:chOff x="142844" y="5143512"/>
              <a:chExt cx="1532666" cy="428628"/>
            </a:xfrm>
          </p:grpSpPr>
          <p:sp>
            <p:nvSpPr>
              <p:cNvPr id="10" name="Rektangel 9"/>
              <p:cNvSpPr/>
              <p:nvPr/>
            </p:nvSpPr>
            <p:spPr bwMode="auto">
              <a:xfrm>
                <a:off x="142844" y="5143512"/>
                <a:ext cx="1532666" cy="428628"/>
              </a:xfrm>
              <a:prstGeom prst="rect">
                <a:avLst/>
              </a:prstGeom>
              <a:gradFill>
                <a:gsLst>
                  <a:gs pos="0">
                    <a:schemeClr val="bg2">
                      <a:lumMod val="75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</a:gradFill>
              <a:ln>
                <a:headEnd type="none" w="med" len="med"/>
                <a:tailEnd type="none" w="med" len="med"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lIns="90000" tIns="46800" rIns="90000" bIns="46800"/>
              <a:lstStyle/>
              <a:p>
                <a:pPr marL="342900" indent="-342900">
                  <a:defRPr/>
                </a:pPr>
                <a:endParaRPr lang="sv-SE" sz="180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11" name="textruta 15"/>
              <p:cNvSpPr txBox="1">
                <a:spLocks noChangeArrowheads="1"/>
              </p:cNvSpPr>
              <p:nvPr/>
            </p:nvSpPr>
            <p:spPr bwMode="auto">
              <a:xfrm>
                <a:off x="142844" y="5143512"/>
                <a:ext cx="1300781" cy="3698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buFont typeface="Monotype Sorts" pitchFamily="2" charset="2"/>
                  <a:buNone/>
                  <a:defRPr/>
                </a:pPr>
                <a:r>
                  <a:rPr lang="sv-SE" sz="1800">
                    <a:solidFill>
                      <a:schemeClr val="bg1"/>
                    </a:solidFill>
                    <a:latin typeface="+mj-lt"/>
                  </a:rPr>
                  <a:t>AC system</a:t>
                </a:r>
              </a:p>
            </p:txBody>
          </p:sp>
        </p:grpSp>
        <p:grpSp>
          <p:nvGrpSpPr>
            <p:cNvPr id="12" name="Grupp 149"/>
            <p:cNvGrpSpPr>
              <a:grpSpLocks/>
            </p:cNvGrpSpPr>
            <p:nvPr/>
          </p:nvGrpSpPr>
          <p:grpSpPr bwMode="auto">
            <a:xfrm>
              <a:off x="2786063" y="3929162"/>
              <a:ext cx="1357312" cy="369888"/>
              <a:chOff x="2786050" y="4000504"/>
              <a:chExt cx="1357322" cy="368777"/>
            </a:xfrm>
          </p:grpSpPr>
          <p:sp>
            <p:nvSpPr>
              <p:cNvPr id="13" name="Rektangel 12"/>
              <p:cNvSpPr/>
              <p:nvPr/>
            </p:nvSpPr>
            <p:spPr bwMode="auto">
              <a:xfrm>
                <a:off x="2786050" y="4000504"/>
                <a:ext cx="1357322" cy="357190"/>
              </a:xfrm>
              <a:prstGeom prst="rect">
                <a:avLst/>
              </a:prstGeom>
              <a:gradFill>
                <a:gsLst>
                  <a:gs pos="0">
                    <a:schemeClr val="bg2">
                      <a:lumMod val="75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</a:gradFill>
              <a:ln>
                <a:headEnd type="none" w="med" len="med"/>
                <a:tailEnd type="none" w="med" len="med"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lIns="90000" tIns="46800" rIns="90000" bIns="46800"/>
              <a:lstStyle/>
              <a:p>
                <a:pPr marL="342900" indent="-342900">
                  <a:defRPr/>
                </a:pPr>
                <a:endParaRPr lang="sv-SE" sz="180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14" name="textruta 18"/>
              <p:cNvSpPr txBox="1">
                <a:spLocks noChangeArrowheads="1"/>
              </p:cNvSpPr>
              <p:nvPr/>
            </p:nvSpPr>
            <p:spPr bwMode="auto">
              <a:xfrm>
                <a:off x="2928926" y="4000504"/>
                <a:ext cx="774706" cy="368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buFont typeface="Monotype Sorts" pitchFamily="2" charset="2"/>
                  <a:buNone/>
                  <a:defRPr/>
                </a:pPr>
                <a:r>
                  <a:rPr lang="sv-SE" sz="1800">
                    <a:solidFill>
                      <a:schemeClr val="bg1"/>
                    </a:solidFill>
                    <a:latin typeface="+mj-lt"/>
                  </a:rPr>
                  <a:t>Meter</a:t>
                </a:r>
              </a:p>
            </p:txBody>
          </p:sp>
        </p:grpSp>
        <p:cxnSp>
          <p:nvCxnSpPr>
            <p:cNvPr id="15" name="Rak 14"/>
            <p:cNvCxnSpPr/>
            <p:nvPr/>
          </p:nvCxnSpPr>
          <p:spPr bwMode="auto">
            <a:xfrm>
              <a:off x="428625" y="3071912"/>
              <a:ext cx="7786688" cy="0"/>
            </a:xfrm>
            <a:prstGeom prst="line">
              <a:avLst/>
            </a:prstGeom>
            <a:noFill/>
            <a:ln w="28575" cap="flat" cmpd="sng" algn="ctr">
              <a:solidFill>
                <a:schemeClr val="accent5">
                  <a:lumMod val="50000"/>
                </a:schemeClr>
              </a:solidFill>
              <a:prstDash val="dashDot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16" name="Grupp 150"/>
            <p:cNvGrpSpPr>
              <a:grpSpLocks/>
            </p:cNvGrpSpPr>
            <p:nvPr/>
          </p:nvGrpSpPr>
          <p:grpSpPr bwMode="auto">
            <a:xfrm>
              <a:off x="4000500" y="857350"/>
              <a:ext cx="1428750" cy="500062"/>
              <a:chOff x="4000496" y="928670"/>
              <a:chExt cx="1428760" cy="500066"/>
            </a:xfrm>
          </p:grpSpPr>
          <p:sp>
            <p:nvSpPr>
              <p:cNvPr id="17" name="Rektangel 16"/>
              <p:cNvSpPr/>
              <p:nvPr/>
            </p:nvSpPr>
            <p:spPr bwMode="auto">
              <a:xfrm>
                <a:off x="4000496" y="928670"/>
                <a:ext cx="1428760" cy="500066"/>
              </a:xfrm>
              <a:prstGeom prst="rect">
                <a:avLst/>
              </a:prstGeom>
              <a:gradFill>
                <a:gsLst>
                  <a:gs pos="0">
                    <a:schemeClr val="bg2">
                      <a:lumMod val="75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</a:gradFill>
              <a:ln>
                <a:headEnd type="none" w="med" len="med"/>
                <a:tailEnd type="none" w="med" len="med"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lIns="90000" tIns="46800" rIns="90000" bIns="46800"/>
              <a:lstStyle/>
              <a:p>
                <a:pPr marL="342900" indent="-342900">
                  <a:defRPr/>
                </a:pPr>
                <a:endParaRPr lang="sv-SE" sz="180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18" name="textruta 26"/>
              <p:cNvSpPr txBox="1">
                <a:spLocks noChangeArrowheads="1"/>
              </p:cNvSpPr>
              <p:nvPr/>
            </p:nvSpPr>
            <p:spPr bwMode="auto">
              <a:xfrm>
                <a:off x="4071935" y="1000108"/>
                <a:ext cx="1044582" cy="3698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buFont typeface="Monotype Sorts" pitchFamily="2" charset="2"/>
                  <a:buNone/>
                  <a:defRPr/>
                </a:pPr>
                <a:r>
                  <a:rPr lang="sv-SE" sz="1800" dirty="0" err="1">
                    <a:solidFill>
                      <a:schemeClr val="bg1"/>
                    </a:solidFill>
                    <a:latin typeface="+mj-lt"/>
                  </a:rPr>
                  <a:t>Fuel</a:t>
                </a:r>
                <a:r>
                  <a:rPr lang="sv-SE" sz="1800" dirty="0">
                    <a:solidFill>
                      <a:schemeClr val="bg1"/>
                    </a:solidFill>
                    <a:latin typeface="+mj-lt"/>
                  </a:rPr>
                  <a:t> cell</a:t>
                </a:r>
              </a:p>
            </p:txBody>
          </p:sp>
        </p:grpSp>
        <p:cxnSp>
          <p:nvCxnSpPr>
            <p:cNvPr id="19" name="Rak 18"/>
            <p:cNvCxnSpPr/>
            <p:nvPr/>
          </p:nvCxnSpPr>
          <p:spPr bwMode="auto">
            <a:xfrm rot="5400000">
              <a:off x="785812" y="4500663"/>
              <a:ext cx="428625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Vinklad  61"/>
            <p:cNvCxnSpPr>
              <a:cxnSpLocks noChangeShapeType="1"/>
            </p:cNvCxnSpPr>
            <p:nvPr/>
          </p:nvCxnSpPr>
          <p:spPr bwMode="auto">
            <a:xfrm>
              <a:off x="1500188" y="5048350"/>
              <a:ext cx="914400" cy="914400"/>
            </a:xfrm>
            <a:prstGeom prst="bentConnector3">
              <a:avLst>
                <a:gd name="adj1" fmla="val 50000"/>
              </a:avLst>
            </a:prstGeom>
            <a:noFill/>
            <a:ln w="9525" algn="ctr">
              <a:noFill/>
              <a:round/>
              <a:headEnd/>
              <a:tailEnd/>
            </a:ln>
          </p:spPr>
        </p:cxnSp>
        <p:cxnSp>
          <p:nvCxnSpPr>
            <p:cNvPr id="21" name="Vinklad  63"/>
            <p:cNvCxnSpPr>
              <a:cxnSpLocks noChangeShapeType="1"/>
            </p:cNvCxnSpPr>
            <p:nvPr/>
          </p:nvCxnSpPr>
          <p:spPr bwMode="auto">
            <a:xfrm rot="5400000" flipH="1" flipV="1">
              <a:off x="1535113" y="5048350"/>
              <a:ext cx="1587" cy="1587"/>
            </a:xfrm>
            <a:prstGeom prst="bentConnector3">
              <a:avLst>
                <a:gd name="adj1" fmla="val 14395468"/>
              </a:avLst>
            </a:prstGeom>
            <a:noFill/>
            <a:ln w="9525" algn="ctr">
              <a:noFill/>
              <a:round/>
              <a:headEnd/>
              <a:tailEnd/>
            </a:ln>
          </p:spPr>
        </p:cxnSp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767489" y="5531557"/>
              <a:ext cx="579438" cy="714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Rektangel med rundade hörn 85"/>
            <p:cNvSpPr>
              <a:spLocks noChangeArrowheads="1"/>
            </p:cNvSpPr>
            <p:nvPr/>
          </p:nvSpPr>
          <p:spPr bwMode="auto">
            <a:xfrm>
              <a:off x="428625" y="4357787"/>
              <a:ext cx="8215313" cy="642938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rgbClr val="C00000"/>
              </a:solidFill>
              <a:prstDash val="lgDash"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marL="342900" indent="-342900">
                <a:defRPr/>
              </a:pPr>
              <a:endParaRPr lang="sv-SE" sz="1800">
                <a:latin typeface="+mj-lt"/>
              </a:endParaRPr>
            </a:p>
          </p:txBody>
        </p:sp>
        <p:pic>
          <p:nvPicPr>
            <p:cNvPr id="24" name="Picture 3" descr="C:\Documents and Settings\henrik\Mina dokument\Mina bilder\energyball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99884" y="1358361"/>
              <a:ext cx="1047750" cy="1047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143375" y="1503462"/>
              <a:ext cx="1285875" cy="860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6" name="Rak 25"/>
            <p:cNvCxnSpPr/>
            <p:nvPr/>
          </p:nvCxnSpPr>
          <p:spPr bwMode="auto">
            <a:xfrm rot="16200000" flipH="1">
              <a:off x="1256661" y="3257007"/>
              <a:ext cx="1900193" cy="15613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  <a:headEnd type="none" w="med" len="med"/>
              <a:tailEnd type="none" w="med" len="me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Rak 26"/>
            <p:cNvCxnSpPr/>
            <p:nvPr/>
          </p:nvCxnSpPr>
          <p:spPr bwMode="auto">
            <a:xfrm rot="5400000">
              <a:off x="3964782" y="3250506"/>
              <a:ext cx="1928812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  <a:headEnd type="none" w="med" len="med"/>
              <a:tailEnd type="none" w="med" len="me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Rak 27"/>
            <p:cNvCxnSpPr/>
            <p:nvPr/>
          </p:nvCxnSpPr>
          <p:spPr bwMode="auto">
            <a:xfrm rot="5400000">
              <a:off x="5612607" y="3326706"/>
              <a:ext cx="1776412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  <a:headEnd type="none" w="med" len="med"/>
              <a:tailEnd type="none" w="med" len="me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Rak 28"/>
            <p:cNvCxnSpPr/>
            <p:nvPr/>
          </p:nvCxnSpPr>
          <p:spPr bwMode="auto">
            <a:xfrm rot="5400000">
              <a:off x="6898482" y="3317181"/>
              <a:ext cx="1776412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  <a:headEnd type="none" w="med" len="med"/>
              <a:tailEnd type="none" w="med" len="me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 b="13072"/>
            <a:stretch>
              <a:fillRect/>
            </a:stretch>
          </p:blipFill>
          <p:spPr bwMode="auto">
            <a:xfrm>
              <a:off x="5867400" y="1455837"/>
              <a:ext cx="1133475" cy="1330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 l="26881" t="60947" r="65503" b="30035"/>
            <a:stretch>
              <a:fillRect/>
            </a:stretch>
          </p:blipFill>
          <p:spPr bwMode="auto">
            <a:xfrm>
              <a:off x="1714500" y="3500537"/>
              <a:ext cx="928688" cy="857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 l="26881" t="60947" r="65503" b="30035"/>
            <a:stretch>
              <a:fillRect/>
            </a:stretch>
          </p:blipFill>
          <p:spPr bwMode="auto">
            <a:xfrm>
              <a:off x="500063" y="3500537"/>
              <a:ext cx="928687" cy="857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 l="26881" t="60947" r="65503" b="30035"/>
            <a:stretch>
              <a:fillRect/>
            </a:stretch>
          </p:blipFill>
          <p:spPr bwMode="auto">
            <a:xfrm>
              <a:off x="4572000" y="3500537"/>
              <a:ext cx="928688" cy="857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 l="26881" t="60947" r="65503" b="30035"/>
            <a:stretch>
              <a:fillRect/>
            </a:stretch>
          </p:blipFill>
          <p:spPr bwMode="auto">
            <a:xfrm>
              <a:off x="6215063" y="3500537"/>
              <a:ext cx="928687" cy="857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 l="26881" t="60947" r="65503" b="30035"/>
            <a:stretch>
              <a:fillRect/>
            </a:stretch>
          </p:blipFill>
          <p:spPr bwMode="auto">
            <a:xfrm>
              <a:off x="7531100" y="3500537"/>
              <a:ext cx="928688" cy="857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6" name="Rak 35"/>
            <p:cNvCxnSpPr/>
            <p:nvPr/>
          </p:nvCxnSpPr>
          <p:spPr bwMode="auto">
            <a:xfrm rot="5400000">
              <a:off x="2000250" y="4500663"/>
              <a:ext cx="428625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Rak 36"/>
            <p:cNvCxnSpPr/>
            <p:nvPr/>
          </p:nvCxnSpPr>
          <p:spPr bwMode="auto">
            <a:xfrm rot="5400000">
              <a:off x="4857750" y="4500663"/>
              <a:ext cx="428625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Rak 37"/>
            <p:cNvCxnSpPr/>
            <p:nvPr/>
          </p:nvCxnSpPr>
          <p:spPr bwMode="auto">
            <a:xfrm rot="5400000">
              <a:off x="6572250" y="4500663"/>
              <a:ext cx="428625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Rak 38"/>
            <p:cNvCxnSpPr/>
            <p:nvPr/>
          </p:nvCxnSpPr>
          <p:spPr bwMode="auto">
            <a:xfrm rot="5400000">
              <a:off x="7643812" y="4500663"/>
              <a:ext cx="428625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Rak 71"/>
            <p:cNvCxnSpPr>
              <a:cxnSpLocks noChangeShapeType="1"/>
            </p:cNvCxnSpPr>
            <p:nvPr/>
          </p:nvCxnSpPr>
          <p:spPr bwMode="auto">
            <a:xfrm>
              <a:off x="500063" y="4714975"/>
              <a:ext cx="7786687" cy="0"/>
            </a:xfrm>
            <a:prstGeom prst="line">
              <a:avLst/>
            </a:prstGeom>
            <a:noFill/>
            <a:ln w="28575" algn="ctr">
              <a:solidFill>
                <a:srgbClr val="FF5050"/>
              </a:solidFill>
              <a:round/>
              <a:headEnd/>
              <a:tailEnd/>
            </a:ln>
          </p:spPr>
        </p:cxnSp>
        <p:cxnSp>
          <p:nvCxnSpPr>
            <p:cNvPr id="41" name="Rak 40"/>
            <p:cNvCxnSpPr/>
            <p:nvPr/>
          </p:nvCxnSpPr>
          <p:spPr bwMode="auto">
            <a:xfrm rot="5400000">
              <a:off x="1178719" y="5393631"/>
              <a:ext cx="1357312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triangle" w="med" len="me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2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 l="26881" t="60947" r="65503" b="30035"/>
            <a:stretch>
              <a:fillRect/>
            </a:stretch>
          </p:blipFill>
          <p:spPr bwMode="auto">
            <a:xfrm>
              <a:off x="3643313" y="5215037"/>
              <a:ext cx="928687" cy="857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3" name="Rak 42"/>
            <p:cNvCxnSpPr/>
            <p:nvPr/>
          </p:nvCxnSpPr>
          <p:spPr bwMode="auto">
            <a:xfrm>
              <a:off x="4429125" y="5715100"/>
              <a:ext cx="428625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Rak 43"/>
            <p:cNvCxnSpPr/>
            <p:nvPr/>
          </p:nvCxnSpPr>
          <p:spPr bwMode="auto">
            <a:xfrm rot="5400000">
              <a:off x="3464719" y="5036444"/>
              <a:ext cx="642937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5" name="Grupp 151"/>
            <p:cNvGrpSpPr>
              <a:grpSpLocks/>
            </p:cNvGrpSpPr>
            <p:nvPr/>
          </p:nvGrpSpPr>
          <p:grpSpPr bwMode="auto">
            <a:xfrm>
              <a:off x="7167801" y="5072161"/>
              <a:ext cx="1970406" cy="445927"/>
              <a:chOff x="1952852" y="5143510"/>
              <a:chExt cx="1970109" cy="445930"/>
            </a:xfrm>
          </p:grpSpPr>
          <p:sp>
            <p:nvSpPr>
              <p:cNvPr id="46" name="Rektangel 45"/>
              <p:cNvSpPr/>
              <p:nvPr/>
            </p:nvSpPr>
            <p:spPr bwMode="auto">
              <a:xfrm>
                <a:off x="2000232" y="5143512"/>
                <a:ext cx="1571636" cy="428628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lIns="90000" tIns="46800" rIns="90000" bIns="46800"/>
              <a:lstStyle/>
              <a:p>
                <a:pPr marL="342900" indent="-342900">
                  <a:defRPr/>
                </a:pPr>
                <a:endParaRPr lang="sv-SE" sz="180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47" name="textruta 82"/>
              <p:cNvSpPr txBox="1">
                <a:spLocks noChangeArrowheads="1"/>
              </p:cNvSpPr>
              <p:nvPr/>
            </p:nvSpPr>
            <p:spPr bwMode="auto">
              <a:xfrm>
                <a:off x="1952852" y="5143510"/>
                <a:ext cx="1970109" cy="445930"/>
              </a:xfrm>
              <a:prstGeom prst="rect">
                <a:avLst/>
              </a:prstGeom>
              <a:gradFill>
                <a:gsLst>
                  <a:gs pos="0">
                    <a:schemeClr val="bg2">
                      <a:lumMod val="75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buFont typeface="Monotype Sorts" pitchFamily="2" charset="2"/>
                  <a:buNone/>
                  <a:defRPr/>
                </a:pPr>
                <a:r>
                  <a:rPr lang="sv-SE" sz="1800" dirty="0">
                    <a:solidFill>
                      <a:schemeClr val="bg1"/>
                    </a:solidFill>
                    <a:latin typeface="+mj-lt"/>
                  </a:rPr>
                  <a:t>Truck charger</a:t>
                </a:r>
              </a:p>
            </p:txBody>
          </p:sp>
        </p:grpSp>
        <p:cxnSp>
          <p:nvCxnSpPr>
            <p:cNvPr id="48" name="Rak 47"/>
            <p:cNvCxnSpPr/>
            <p:nvPr/>
          </p:nvCxnSpPr>
          <p:spPr bwMode="auto">
            <a:xfrm rot="5400000">
              <a:off x="6179344" y="5036444"/>
              <a:ext cx="642937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9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 l="26881" t="60947" r="65503" b="30035"/>
            <a:stretch>
              <a:fillRect/>
            </a:stretch>
          </p:blipFill>
          <p:spPr bwMode="auto">
            <a:xfrm>
              <a:off x="6143625" y="5215037"/>
              <a:ext cx="928688" cy="857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0" name="textruta 49"/>
            <p:cNvSpPr txBox="1"/>
            <p:nvPr/>
          </p:nvSpPr>
          <p:spPr>
            <a:xfrm>
              <a:off x="1941941" y="5072174"/>
              <a:ext cx="1653867" cy="445927"/>
            </a:xfrm>
            <a:prstGeom prst="rect">
              <a:avLst/>
            </a:prstGeom>
            <a:gradFill>
              <a:gsLst>
                <a:gs pos="0">
                  <a:schemeClr val="bg2">
                    <a:lumMod val="75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</a:gra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>
                <a:buFont typeface="Monotype Sorts"/>
                <a:buNone/>
                <a:defRPr/>
              </a:pPr>
              <a:r>
                <a:rPr lang="sv-SE" sz="1800" dirty="0" err="1">
                  <a:solidFill>
                    <a:schemeClr val="bg1"/>
                  </a:solidFill>
                  <a:latin typeface="+mj-lt"/>
                </a:rPr>
                <a:t>eCar</a:t>
              </a:r>
              <a:r>
                <a:rPr lang="sv-SE" sz="18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sv-SE" sz="1800" dirty="0" err="1" smtClean="0">
                  <a:solidFill>
                    <a:schemeClr val="bg1"/>
                  </a:solidFill>
                  <a:latin typeface="+mj-lt"/>
                </a:rPr>
                <a:t>charg</a:t>
              </a:r>
              <a:r>
                <a:rPr lang="sv-SE" sz="1800" dirty="0" smtClean="0">
                  <a:solidFill>
                    <a:schemeClr val="bg1"/>
                  </a:solidFill>
                  <a:latin typeface="+mj-lt"/>
                </a:rPr>
                <a:t>.</a:t>
              </a:r>
              <a:endParaRPr lang="sv-SE" sz="1800" dirty="0">
                <a:solidFill>
                  <a:schemeClr val="bg1"/>
                </a:solidFill>
                <a:latin typeface="+mj-lt"/>
              </a:endParaRPr>
            </a:p>
          </p:txBody>
        </p:sp>
        <p:grpSp>
          <p:nvGrpSpPr>
            <p:cNvPr id="51" name="Grupp 153"/>
            <p:cNvGrpSpPr>
              <a:grpSpLocks/>
            </p:cNvGrpSpPr>
            <p:nvPr/>
          </p:nvGrpSpPr>
          <p:grpSpPr bwMode="auto">
            <a:xfrm>
              <a:off x="214313" y="857350"/>
              <a:ext cx="1428750" cy="500062"/>
              <a:chOff x="214282" y="928670"/>
              <a:chExt cx="1428760" cy="500066"/>
            </a:xfrm>
          </p:grpSpPr>
          <p:sp>
            <p:nvSpPr>
              <p:cNvPr id="52" name="Rektangel 51"/>
              <p:cNvSpPr/>
              <p:nvPr/>
            </p:nvSpPr>
            <p:spPr bwMode="auto">
              <a:xfrm>
                <a:off x="214282" y="928670"/>
                <a:ext cx="1428760" cy="500066"/>
              </a:xfrm>
              <a:prstGeom prst="rect">
                <a:avLst/>
              </a:prstGeom>
              <a:gradFill>
                <a:gsLst>
                  <a:gs pos="0">
                    <a:schemeClr val="bg2">
                      <a:lumMod val="75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</a:gradFill>
              <a:ln>
                <a:headEnd type="none" w="med" len="med"/>
                <a:tailEnd type="none" w="med" len="med"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lIns="90000" tIns="46800" rIns="90000" bIns="46800"/>
              <a:lstStyle/>
              <a:p>
                <a:pPr marL="342900" indent="-342900">
                  <a:defRPr/>
                </a:pPr>
                <a:endParaRPr lang="sv-SE" sz="180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53" name="textruta 101"/>
              <p:cNvSpPr txBox="1">
                <a:spLocks noChangeArrowheads="1"/>
              </p:cNvSpPr>
              <p:nvPr/>
            </p:nvSpPr>
            <p:spPr bwMode="auto">
              <a:xfrm>
                <a:off x="571195" y="994974"/>
                <a:ext cx="711205" cy="3698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buFont typeface="Monotype Sorts" pitchFamily="2" charset="2"/>
                  <a:buNone/>
                  <a:defRPr/>
                </a:pPr>
                <a:r>
                  <a:rPr lang="sv-SE" sz="1800" dirty="0" err="1">
                    <a:solidFill>
                      <a:schemeClr val="bg1"/>
                    </a:solidFill>
                    <a:latin typeface="+mj-lt"/>
                  </a:rPr>
                  <a:t>Wind</a:t>
                </a:r>
                <a:endParaRPr lang="sv-SE" sz="1800" dirty="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  <p:sp>
          <p:nvSpPr>
            <p:cNvPr id="54" name="textruta 53"/>
            <p:cNvSpPr txBox="1"/>
            <p:nvPr/>
          </p:nvSpPr>
          <p:spPr>
            <a:xfrm>
              <a:off x="905114" y="2401660"/>
              <a:ext cx="6612419" cy="44592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buFont typeface="Monotype Sorts"/>
                <a:buNone/>
                <a:defRPr/>
              </a:pPr>
              <a:r>
                <a:rPr lang="sv-SE" sz="1800" dirty="0">
                  <a:solidFill>
                    <a:srgbClr val="0070C0"/>
                  </a:solidFill>
                  <a:latin typeface="+mj-lt"/>
                </a:rPr>
                <a:t>2 kW            </a:t>
              </a:r>
              <a:r>
                <a:rPr lang="sv-SE" sz="1800" dirty="0" smtClean="0">
                  <a:solidFill>
                    <a:srgbClr val="0070C0"/>
                  </a:solidFill>
                  <a:latin typeface="+mj-lt"/>
                </a:rPr>
                <a:t>3 </a:t>
              </a:r>
              <a:r>
                <a:rPr lang="sv-SE" sz="1800" dirty="0">
                  <a:solidFill>
                    <a:srgbClr val="0070C0"/>
                  </a:solidFill>
                  <a:latin typeface="+mj-lt"/>
                </a:rPr>
                <a:t>kW              2 kW   </a:t>
              </a:r>
              <a:r>
                <a:rPr lang="sv-SE" sz="1800" dirty="0" smtClean="0">
                  <a:solidFill>
                    <a:srgbClr val="0070C0"/>
                  </a:solidFill>
                  <a:latin typeface="+mj-lt"/>
                </a:rPr>
                <a:t>                     </a:t>
              </a:r>
              <a:r>
                <a:rPr lang="sv-SE" sz="1800" dirty="0">
                  <a:solidFill>
                    <a:srgbClr val="0070C0"/>
                  </a:solidFill>
                  <a:latin typeface="+mj-lt"/>
                </a:rPr>
                <a:t>1kW</a:t>
              </a:r>
            </a:p>
          </p:txBody>
        </p:sp>
        <p:grpSp>
          <p:nvGrpSpPr>
            <p:cNvPr id="55" name="Grupp 154"/>
            <p:cNvGrpSpPr>
              <a:grpSpLocks/>
            </p:cNvGrpSpPr>
            <p:nvPr/>
          </p:nvGrpSpPr>
          <p:grpSpPr bwMode="auto">
            <a:xfrm>
              <a:off x="2071050" y="5643662"/>
              <a:ext cx="1533324" cy="445927"/>
              <a:chOff x="2071670" y="5715014"/>
              <a:chExt cx="1532667" cy="445930"/>
            </a:xfrm>
          </p:grpSpPr>
          <p:sp>
            <p:nvSpPr>
              <p:cNvPr id="56" name="Rektangel 55"/>
              <p:cNvSpPr/>
              <p:nvPr/>
            </p:nvSpPr>
            <p:spPr bwMode="auto">
              <a:xfrm>
                <a:off x="2071670" y="5715016"/>
                <a:ext cx="1532667" cy="428628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lIns="90000" tIns="46800" rIns="90000" bIns="46800"/>
              <a:lstStyle/>
              <a:p>
                <a:pPr marL="342900" indent="-342900">
                  <a:defRPr/>
                </a:pPr>
                <a:endParaRPr lang="sv-SE" sz="180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57" name="textruta 112"/>
              <p:cNvSpPr txBox="1">
                <a:spLocks noChangeArrowheads="1"/>
              </p:cNvSpPr>
              <p:nvPr/>
            </p:nvSpPr>
            <p:spPr bwMode="auto">
              <a:xfrm>
                <a:off x="2141734" y="5715014"/>
                <a:ext cx="1256645" cy="445930"/>
              </a:xfrm>
              <a:prstGeom prst="rect">
                <a:avLst/>
              </a:prstGeom>
              <a:gradFill>
                <a:gsLst>
                  <a:gs pos="0">
                    <a:schemeClr val="bg2">
                      <a:lumMod val="75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buFont typeface="Monotype Sorts" pitchFamily="2" charset="2"/>
                  <a:buNone/>
                  <a:defRPr/>
                </a:pPr>
                <a:r>
                  <a:rPr lang="sv-SE" sz="1800" dirty="0" err="1" smtClean="0">
                    <a:solidFill>
                      <a:schemeClr val="bg1"/>
                    </a:solidFill>
                    <a:latin typeface="+mj-lt"/>
                  </a:rPr>
                  <a:t>PQuality</a:t>
                </a:r>
                <a:endParaRPr lang="sv-SE" sz="1800" dirty="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  <p:grpSp>
          <p:nvGrpSpPr>
            <p:cNvPr id="58" name="Grupp 155"/>
            <p:cNvGrpSpPr>
              <a:grpSpLocks/>
            </p:cNvGrpSpPr>
            <p:nvPr/>
          </p:nvGrpSpPr>
          <p:grpSpPr bwMode="auto">
            <a:xfrm>
              <a:off x="142875" y="5643662"/>
              <a:ext cx="1531938" cy="428625"/>
              <a:chOff x="142844" y="5715016"/>
              <a:chExt cx="1532666" cy="428628"/>
            </a:xfrm>
          </p:grpSpPr>
          <p:sp>
            <p:nvSpPr>
              <p:cNvPr id="59" name="Rektangel 58"/>
              <p:cNvSpPr/>
              <p:nvPr/>
            </p:nvSpPr>
            <p:spPr bwMode="auto">
              <a:xfrm>
                <a:off x="142844" y="5715016"/>
                <a:ext cx="1532666" cy="428628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lIns="90000" tIns="46800" rIns="90000" bIns="46800"/>
              <a:lstStyle/>
              <a:p>
                <a:pPr marL="342900" indent="-342900">
                  <a:defRPr/>
                </a:pPr>
                <a:endParaRPr lang="sv-SE" sz="180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60" name="textruta 121"/>
              <p:cNvSpPr txBox="1">
                <a:spLocks noChangeArrowheads="1"/>
              </p:cNvSpPr>
              <p:nvPr/>
            </p:nvSpPr>
            <p:spPr bwMode="auto">
              <a:xfrm>
                <a:off x="142844" y="5715016"/>
                <a:ext cx="1378606" cy="369890"/>
              </a:xfrm>
              <a:prstGeom prst="rect">
                <a:avLst/>
              </a:prstGeom>
              <a:gradFill>
                <a:gsLst>
                  <a:gs pos="0">
                    <a:schemeClr val="bg2">
                      <a:lumMod val="75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buFont typeface="Monotype Sorts" pitchFamily="2" charset="2"/>
                  <a:buNone/>
                  <a:defRPr/>
                </a:pPr>
                <a:r>
                  <a:rPr lang="sv-SE" sz="1800" dirty="0">
                    <a:solidFill>
                      <a:schemeClr val="bg1"/>
                    </a:solidFill>
                    <a:latin typeface="+mj-lt"/>
                  </a:rPr>
                  <a:t>STRI 380 V</a:t>
                </a:r>
              </a:p>
            </p:txBody>
          </p:sp>
        </p:grpSp>
        <p:sp>
          <p:nvSpPr>
            <p:cNvPr id="62" name="Rektangel 61"/>
            <p:cNvSpPr/>
            <p:nvPr/>
          </p:nvSpPr>
          <p:spPr bwMode="auto">
            <a:xfrm>
              <a:off x="5540074" y="836711"/>
              <a:ext cx="1686709" cy="649289"/>
            </a:xfrm>
            <a:prstGeom prst="rect">
              <a:avLst/>
            </a:prstGeom>
            <a:gradFill>
              <a:gsLst>
                <a:gs pos="0">
                  <a:schemeClr val="bg2">
                    <a:lumMod val="75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</a:gradFill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90000" tIns="46800" rIns="90000" bIns="46800"/>
            <a:lstStyle/>
            <a:p>
              <a:pPr marL="342900" indent="-342900">
                <a:defRPr/>
              </a:pPr>
              <a:r>
                <a:rPr lang="sv-SE" dirty="0" smtClean="0">
                  <a:solidFill>
                    <a:schemeClr val="bg1"/>
                  </a:solidFill>
                </a:rPr>
                <a:t>H</a:t>
              </a:r>
              <a:r>
                <a:rPr lang="sv-SE" baseline="-25000" dirty="0" smtClean="0">
                  <a:solidFill>
                    <a:schemeClr val="bg1"/>
                  </a:solidFill>
                </a:rPr>
                <a:t>2</a:t>
              </a:r>
              <a:r>
                <a:rPr lang="sv-SE" dirty="0" smtClean="0">
                  <a:solidFill>
                    <a:schemeClr val="bg1"/>
                  </a:solidFill>
                </a:rPr>
                <a:t>electro- </a:t>
              </a:r>
              <a:r>
                <a:rPr lang="sv-SE" dirty="0" err="1" smtClean="0">
                  <a:solidFill>
                    <a:schemeClr val="bg1"/>
                  </a:solidFill>
                </a:rPr>
                <a:t>lizer</a:t>
              </a:r>
              <a:endParaRPr lang="sv-SE" dirty="0" smtClean="0">
                <a:solidFill>
                  <a:schemeClr val="bg1"/>
                </a:solidFill>
              </a:endParaRPr>
            </a:p>
            <a:p>
              <a:pPr marL="342900" indent="-342900">
                <a:defRPr/>
              </a:pPr>
              <a:endParaRPr lang="sv-SE" sz="18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64" name="textruta 63"/>
            <p:cNvSpPr txBox="1"/>
            <p:nvPr/>
          </p:nvSpPr>
          <p:spPr>
            <a:xfrm>
              <a:off x="7424810" y="836711"/>
              <a:ext cx="1571636" cy="646331"/>
            </a:xfrm>
            <a:prstGeom prst="rect">
              <a:avLst/>
            </a:prstGeom>
            <a:gradFill>
              <a:gsLst>
                <a:gs pos="0">
                  <a:schemeClr val="bg2">
                    <a:lumMod val="75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</a:gra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>
                <a:buFont typeface="Monotype Sorts"/>
                <a:buNone/>
                <a:defRPr/>
              </a:pPr>
              <a:r>
                <a:rPr lang="sv-SE" sz="1800" dirty="0" err="1">
                  <a:solidFill>
                    <a:schemeClr val="bg1"/>
                  </a:solidFill>
                  <a:latin typeface="+mj-lt"/>
                </a:rPr>
                <a:t>Battery</a:t>
              </a:r>
              <a:r>
                <a:rPr lang="sv-SE" sz="1800" dirty="0">
                  <a:solidFill>
                    <a:schemeClr val="bg1"/>
                  </a:solidFill>
                  <a:latin typeface="+mj-lt"/>
                </a:rPr>
                <a:t/>
              </a:r>
              <a:br>
                <a:rPr lang="sv-SE" sz="1800" dirty="0">
                  <a:solidFill>
                    <a:schemeClr val="bg1"/>
                  </a:solidFill>
                  <a:latin typeface="+mj-lt"/>
                </a:rPr>
              </a:br>
              <a:r>
                <a:rPr lang="sv-SE" sz="1800" dirty="0" err="1">
                  <a:solidFill>
                    <a:schemeClr val="bg1"/>
                  </a:solidFill>
                  <a:latin typeface="+mj-lt"/>
                </a:rPr>
                <a:t>Capacitor</a:t>
              </a:r>
              <a:endParaRPr lang="sv-SE" sz="18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65" name="Rektangel med rundade hörn 64"/>
            <p:cNvSpPr/>
            <p:nvPr/>
          </p:nvSpPr>
          <p:spPr bwMode="auto">
            <a:xfrm>
              <a:off x="285750" y="2857600"/>
              <a:ext cx="8215313" cy="500062"/>
            </a:xfrm>
            <a:prstGeom prst="roundRect">
              <a:avLst/>
            </a:prstGeom>
            <a:noFill/>
            <a:ln w="9525" cap="flat" cmpd="sng" algn="ctr">
              <a:solidFill>
                <a:schemeClr val="accent1">
                  <a:lumMod val="75000"/>
                </a:schemeClr>
              </a:solidFill>
              <a:prstDash val="lgDash"/>
              <a:round/>
              <a:headEnd type="none" w="med" len="med"/>
              <a:tailEnd type="none" w="med" len="med"/>
            </a:ln>
            <a:effectLst/>
          </p:spPr>
          <p:txBody>
            <a:bodyPr lIns="90000" tIns="46800" rIns="90000" bIns="46800"/>
            <a:lstStyle/>
            <a:p>
              <a:pPr marL="342900" indent="-342900">
                <a:defRPr/>
              </a:pPr>
              <a:endParaRPr lang="sv-SE" sz="1800">
                <a:latin typeface="+mj-lt"/>
              </a:endParaRPr>
            </a:p>
          </p:txBody>
        </p:sp>
        <p:sp>
          <p:nvSpPr>
            <p:cNvPr id="66" name="textruta 65"/>
            <p:cNvSpPr txBox="1"/>
            <p:nvPr/>
          </p:nvSpPr>
          <p:spPr>
            <a:xfrm>
              <a:off x="300038" y="3000475"/>
              <a:ext cx="1257184" cy="44592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buFont typeface="Monotype Sorts"/>
                <a:buNone/>
                <a:defRPr/>
              </a:pPr>
              <a:r>
                <a:rPr lang="sv-SE" sz="1800" dirty="0" smtClean="0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48 V DC</a:t>
              </a:r>
              <a:endParaRPr lang="sv-SE" sz="1800" dirty="0">
                <a:solidFill>
                  <a:schemeClr val="accent1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67" name="textruta 66"/>
            <p:cNvSpPr txBox="1"/>
            <p:nvPr/>
          </p:nvSpPr>
          <p:spPr>
            <a:xfrm>
              <a:off x="452438" y="4643537"/>
              <a:ext cx="1297844" cy="44592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buFont typeface="Monotype Sorts"/>
                <a:buNone/>
                <a:defRPr/>
              </a:pPr>
              <a:r>
                <a:rPr lang="sv-SE" sz="1800" dirty="0" smtClean="0">
                  <a:solidFill>
                    <a:srgbClr val="FF0000"/>
                  </a:solidFill>
                  <a:latin typeface="+mj-lt"/>
                </a:rPr>
                <a:t>230 VAC</a:t>
              </a:r>
              <a:endParaRPr lang="sv-SE" sz="1800" dirty="0">
                <a:solidFill>
                  <a:srgbClr val="FF0000"/>
                </a:solidFill>
                <a:latin typeface="+mj-lt"/>
              </a:endParaRPr>
            </a:p>
          </p:txBody>
        </p:sp>
        <p:cxnSp>
          <p:nvCxnSpPr>
            <p:cNvPr id="69" name="Rak 68"/>
            <p:cNvCxnSpPr/>
            <p:nvPr/>
          </p:nvCxnSpPr>
          <p:spPr bwMode="auto">
            <a:xfrm flipV="1">
              <a:off x="7000875" y="5705441"/>
              <a:ext cx="766615" cy="9659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Rak 69"/>
            <p:cNvCxnSpPr/>
            <p:nvPr/>
          </p:nvCxnSpPr>
          <p:spPr bwMode="auto">
            <a:xfrm rot="5400000">
              <a:off x="6384925" y="3648175"/>
              <a:ext cx="2133600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Rektangel med rundade hörn 90"/>
            <p:cNvSpPr>
              <a:spLocks noChangeArrowheads="1"/>
            </p:cNvSpPr>
            <p:nvPr/>
          </p:nvSpPr>
          <p:spPr bwMode="auto">
            <a:xfrm>
              <a:off x="5143500" y="1000225"/>
              <a:ext cx="914400" cy="914400"/>
            </a:xfrm>
            <a:prstGeom prst="roundRect">
              <a:avLst>
                <a:gd name="adj" fmla="val 16667"/>
              </a:avLst>
            </a:prstGeom>
            <a:noFill/>
            <a:ln w="9525" algn="ctr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marL="342900" indent="-342900">
                <a:defRPr/>
              </a:pPr>
              <a:endParaRPr lang="sv-SE" sz="1800">
                <a:solidFill>
                  <a:srgbClr val="0070C0"/>
                </a:solidFill>
                <a:latin typeface="+mj-lt"/>
              </a:endParaRPr>
            </a:p>
          </p:txBody>
        </p:sp>
        <p:pic>
          <p:nvPicPr>
            <p:cNvPr id="72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215188" y="1857475"/>
              <a:ext cx="1071562" cy="655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3" name="textruta 72"/>
            <p:cNvSpPr txBox="1"/>
            <p:nvPr/>
          </p:nvSpPr>
          <p:spPr>
            <a:xfrm>
              <a:off x="4942305" y="5072174"/>
              <a:ext cx="854778" cy="445927"/>
            </a:xfrm>
            <a:prstGeom prst="rect">
              <a:avLst/>
            </a:prstGeom>
            <a:gradFill>
              <a:gsLst>
                <a:gs pos="0">
                  <a:schemeClr val="bg2">
                    <a:lumMod val="75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</a:gra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>
                <a:buFont typeface="Monotype Sorts"/>
                <a:buNone/>
                <a:defRPr/>
              </a:pPr>
              <a:r>
                <a:rPr lang="sv-SE" sz="1800" dirty="0" smtClean="0">
                  <a:solidFill>
                    <a:schemeClr val="bg1"/>
                  </a:solidFill>
                  <a:latin typeface="+mj-lt"/>
                </a:rPr>
                <a:t>H</a:t>
              </a:r>
              <a:r>
                <a:rPr lang="sv-SE" sz="1800" baseline="-25000" dirty="0" smtClean="0">
                  <a:solidFill>
                    <a:schemeClr val="bg1"/>
                  </a:solidFill>
                  <a:latin typeface="+mj-lt"/>
                </a:rPr>
                <a:t>2</a:t>
              </a:r>
              <a:r>
                <a:rPr lang="sv-SE" sz="1800" dirty="0" smtClean="0">
                  <a:solidFill>
                    <a:schemeClr val="bg1"/>
                  </a:solidFill>
                  <a:latin typeface="+mj-lt"/>
                </a:rPr>
                <a:t>fill.</a:t>
              </a:r>
              <a:endParaRPr lang="sv-SE" sz="1800" dirty="0">
                <a:solidFill>
                  <a:schemeClr val="bg1"/>
                </a:solidFill>
                <a:latin typeface="+mj-lt"/>
              </a:endParaRPr>
            </a:p>
          </p:txBody>
        </p:sp>
        <p:grpSp>
          <p:nvGrpSpPr>
            <p:cNvPr id="75" name="Grupp 153"/>
            <p:cNvGrpSpPr>
              <a:grpSpLocks/>
            </p:cNvGrpSpPr>
            <p:nvPr/>
          </p:nvGrpSpPr>
          <p:grpSpPr bwMode="auto">
            <a:xfrm>
              <a:off x="2027612" y="857349"/>
              <a:ext cx="1428750" cy="500062"/>
              <a:chOff x="-44109" y="928669"/>
              <a:chExt cx="1428760" cy="500066"/>
            </a:xfrm>
          </p:grpSpPr>
          <p:sp>
            <p:nvSpPr>
              <p:cNvPr id="76" name="Rektangel 75"/>
              <p:cNvSpPr/>
              <p:nvPr/>
            </p:nvSpPr>
            <p:spPr bwMode="auto">
              <a:xfrm>
                <a:off x="-44109" y="928669"/>
                <a:ext cx="1428760" cy="500066"/>
              </a:xfrm>
              <a:prstGeom prst="rect">
                <a:avLst/>
              </a:prstGeom>
              <a:gradFill>
                <a:gsLst>
                  <a:gs pos="0">
                    <a:schemeClr val="bg2">
                      <a:lumMod val="75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</a:gradFill>
              <a:ln>
                <a:headEnd type="none" w="med" len="med"/>
                <a:tailEnd type="none" w="med" len="med"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lIns="90000" tIns="46800" rIns="90000" bIns="46800"/>
              <a:lstStyle/>
              <a:p>
                <a:pPr marL="342900" indent="-342900">
                  <a:defRPr/>
                </a:pPr>
                <a:endParaRPr lang="sv-SE" sz="180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77" name="textruta 99"/>
              <p:cNvSpPr txBox="1">
                <a:spLocks noChangeArrowheads="1"/>
              </p:cNvSpPr>
              <p:nvPr/>
            </p:nvSpPr>
            <p:spPr bwMode="auto">
              <a:xfrm>
                <a:off x="212901" y="1000107"/>
                <a:ext cx="723905" cy="3698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buFont typeface="Monotype Sorts" pitchFamily="2" charset="2"/>
                  <a:buNone/>
                  <a:defRPr/>
                </a:pPr>
                <a:r>
                  <a:rPr lang="sv-SE" sz="1800" dirty="0">
                    <a:solidFill>
                      <a:schemeClr val="bg1"/>
                    </a:solidFill>
                    <a:latin typeface="+mj-lt"/>
                  </a:rPr>
                  <a:t>Solar</a:t>
                </a:r>
              </a:p>
            </p:txBody>
          </p:sp>
        </p:grpSp>
      </p:grpSp>
      <p:pic>
        <p:nvPicPr>
          <p:cNvPr id="8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35787" y="5805264"/>
            <a:ext cx="888341" cy="499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6" name="Rak 85"/>
          <p:cNvCxnSpPr/>
          <p:nvPr/>
        </p:nvCxnSpPr>
        <p:spPr bwMode="auto">
          <a:xfrm rot="16200000" flipH="1">
            <a:off x="4533273" y="4619858"/>
            <a:ext cx="2392647" cy="10933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headEnd type="none" w="med" len="med"/>
            <a:tailEnd type="triangl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Platshållare för bildnummer 7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ACB9F-A09F-4C80-903D-DC8A2A673A26}" type="slidenum">
              <a:rPr lang="fr-FR" sz="1200" smtClean="0">
                <a:latin typeface="+mj-lt"/>
              </a:rPr>
              <a:pPr/>
              <a:t>10</a:t>
            </a:fld>
            <a:endParaRPr lang="fr-FR" sz="12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67544" y="1200150"/>
            <a:ext cx="8229600" cy="590550"/>
          </a:xfrm>
        </p:spPr>
        <p:txBody>
          <a:bodyPr/>
          <a:lstStyle/>
          <a:p>
            <a:pPr lvl="0" hangingPunct="0"/>
            <a:r>
              <a:rPr lang="en-GB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“Cell Agent” LAB View Supervisory CS</a:t>
            </a:r>
            <a:endParaRPr lang="sv-SE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5000" t="2800" r="4750" b="10001"/>
          <a:stretch>
            <a:fillRect/>
          </a:stretch>
        </p:blipFill>
        <p:spPr bwMode="auto">
          <a:xfrm>
            <a:off x="696631" y="1844824"/>
            <a:ext cx="7763801" cy="4688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ACB9F-A09F-4C80-903D-DC8A2A673A26}" type="slidenum">
              <a:rPr lang="fr-FR" sz="1200" smtClean="0">
                <a:latin typeface="+mj-lt"/>
              </a:rPr>
              <a:pPr/>
              <a:t>11</a:t>
            </a:fld>
            <a:endParaRPr lang="fr-FR" sz="12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CCR – Container Control </a:t>
            </a:r>
            <a:r>
              <a:rPr lang="sv-SE" dirty="0" err="1" smtClean="0"/>
              <a:t>Room</a:t>
            </a:r>
            <a:endParaRPr lang="sv-SE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1702" y="2008188"/>
            <a:ext cx="6200596" cy="4122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ACB9F-A09F-4C80-903D-DC8A2A673A26}" type="slidenum">
              <a:rPr lang="fr-FR" sz="1200" smtClean="0">
                <a:latin typeface="+mj-lt"/>
              </a:rPr>
              <a:pPr/>
              <a:t>12</a:t>
            </a:fld>
            <a:endParaRPr lang="fr-FR" sz="12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Control </a:t>
            </a:r>
            <a:r>
              <a:rPr lang="sv-SE" dirty="0" err="1" smtClean="0"/>
              <a:t>Modules</a:t>
            </a:r>
            <a:r>
              <a:rPr lang="sv-SE" dirty="0" smtClean="0"/>
              <a:t> and Control System</a:t>
            </a:r>
            <a:endParaRPr lang="sv-SE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3093" r="4651"/>
          <a:stretch>
            <a:fillRect/>
          </a:stretch>
        </p:blipFill>
        <p:spPr bwMode="auto">
          <a:xfrm>
            <a:off x="495138" y="1796435"/>
            <a:ext cx="3140758" cy="48009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ruta 4"/>
          <p:cNvSpPr txBox="1"/>
          <p:nvPr/>
        </p:nvSpPr>
        <p:spPr>
          <a:xfrm>
            <a:off x="4355976" y="2492896"/>
            <a:ext cx="39604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 smtClean="0">
                <a:latin typeface="+mj-lt"/>
              </a:rPr>
              <a:t>- </a:t>
            </a:r>
            <a:r>
              <a:rPr lang="sv-SE" sz="2400" dirty="0" err="1" smtClean="0">
                <a:latin typeface="+mj-lt"/>
              </a:rPr>
              <a:t>Combined</a:t>
            </a:r>
            <a:r>
              <a:rPr lang="sv-SE" sz="2400" dirty="0" smtClean="0">
                <a:latin typeface="+mj-lt"/>
              </a:rPr>
              <a:t> </a:t>
            </a:r>
            <a:r>
              <a:rPr lang="sv-SE" sz="2400" dirty="0" err="1" smtClean="0">
                <a:latin typeface="+mj-lt"/>
              </a:rPr>
              <a:t>switching</a:t>
            </a:r>
            <a:r>
              <a:rPr lang="sv-SE" sz="2400" dirty="0" smtClean="0">
                <a:latin typeface="+mj-lt"/>
              </a:rPr>
              <a:t> and </a:t>
            </a:r>
            <a:r>
              <a:rPr lang="sv-SE" sz="2400" dirty="0" err="1" smtClean="0">
                <a:latin typeface="+mj-lt"/>
              </a:rPr>
              <a:t>measuring</a:t>
            </a:r>
            <a:r>
              <a:rPr lang="sv-SE" sz="2400" dirty="0" smtClean="0">
                <a:latin typeface="+mj-lt"/>
              </a:rPr>
              <a:t> </a:t>
            </a:r>
            <a:r>
              <a:rPr lang="sv-SE" sz="2400" dirty="0" err="1" smtClean="0">
                <a:latin typeface="+mj-lt"/>
              </a:rPr>
              <a:t>control</a:t>
            </a:r>
            <a:r>
              <a:rPr lang="sv-SE" sz="2400" dirty="0" smtClean="0">
                <a:latin typeface="+mj-lt"/>
              </a:rPr>
              <a:t> </a:t>
            </a:r>
            <a:r>
              <a:rPr lang="sv-SE" sz="2400" dirty="0" err="1" smtClean="0">
                <a:latin typeface="+mj-lt"/>
              </a:rPr>
              <a:t>modules</a:t>
            </a:r>
            <a:r>
              <a:rPr lang="sv-SE" sz="2400" dirty="0" smtClean="0">
                <a:latin typeface="+mj-lt"/>
              </a:rPr>
              <a:t> (CM) (</a:t>
            </a:r>
            <a:r>
              <a:rPr lang="sv-SE" sz="2400" dirty="0" err="1" smtClean="0">
                <a:latin typeface="+mj-lt"/>
              </a:rPr>
              <a:t>left</a:t>
            </a:r>
            <a:r>
              <a:rPr lang="sv-SE" sz="2400" dirty="0" smtClean="0">
                <a:latin typeface="+mj-lt"/>
              </a:rPr>
              <a:t>)</a:t>
            </a:r>
            <a:br>
              <a:rPr lang="sv-SE" sz="2400" dirty="0" smtClean="0">
                <a:latin typeface="+mj-lt"/>
              </a:rPr>
            </a:br>
            <a:r>
              <a:rPr lang="sv-SE" sz="2400" dirty="0" smtClean="0">
                <a:latin typeface="+mj-lt"/>
              </a:rPr>
              <a:t> </a:t>
            </a:r>
          </a:p>
          <a:p>
            <a:r>
              <a:rPr lang="sv-SE" sz="2400" dirty="0" smtClean="0">
                <a:latin typeface="+mj-lt"/>
              </a:rPr>
              <a:t>- Computer for the </a:t>
            </a:r>
            <a:r>
              <a:rPr lang="sv-SE" sz="2400" dirty="0" err="1" smtClean="0">
                <a:latin typeface="+mj-lt"/>
              </a:rPr>
              <a:t>control</a:t>
            </a:r>
            <a:r>
              <a:rPr lang="sv-SE" sz="2400" dirty="0" smtClean="0">
                <a:latin typeface="+mj-lt"/>
              </a:rPr>
              <a:t> system (right)</a:t>
            </a:r>
            <a:endParaRPr lang="sv-SE" sz="2400" dirty="0">
              <a:latin typeface="+mj-lt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ACB9F-A09F-4C80-903D-DC8A2A673A26}" type="slidenum">
              <a:rPr lang="fr-FR" sz="1200" smtClean="0">
                <a:latin typeface="+mj-lt"/>
              </a:rPr>
              <a:pPr/>
              <a:t>13</a:t>
            </a:fld>
            <a:endParaRPr lang="fr-FR" sz="12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Single</a:t>
            </a:r>
            <a:r>
              <a:rPr lang="sv-SE" dirty="0" smtClean="0"/>
              <a:t> </a:t>
            </a:r>
            <a:r>
              <a:rPr lang="sv-SE" dirty="0" err="1" smtClean="0"/>
              <a:t>line</a:t>
            </a:r>
            <a:r>
              <a:rPr lang="sv-SE" dirty="0" smtClean="0"/>
              <a:t> diagram RD</a:t>
            </a:r>
            <a:r>
              <a:rPr lang="sv-SE" baseline="30000" dirty="0" smtClean="0"/>
              <a:t>2</a:t>
            </a:r>
            <a:endParaRPr lang="sv-SE" baseline="30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790216"/>
            <a:ext cx="6840760" cy="4607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ACB9F-A09F-4C80-903D-DC8A2A673A26}" type="slidenum">
              <a:rPr lang="fr-FR" sz="1200" smtClean="0">
                <a:latin typeface="+mj-lt"/>
              </a:rPr>
              <a:pPr/>
              <a:t>14</a:t>
            </a:fld>
            <a:endParaRPr lang="fr-FR" sz="12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Homer </a:t>
            </a:r>
            <a:r>
              <a:rPr lang="sv-SE" dirty="0" err="1" smtClean="0"/>
              <a:t>optimization</a:t>
            </a:r>
            <a:r>
              <a:rPr lang="sv-SE" dirty="0" smtClean="0"/>
              <a:t> </a:t>
            </a:r>
            <a:r>
              <a:rPr lang="sv-SE" dirty="0" err="1" smtClean="0"/>
              <a:t>model</a:t>
            </a:r>
            <a:endParaRPr lang="sv-SE" dirty="0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6874" t="14462" r="29086" b="24155"/>
          <a:stretch>
            <a:fillRect/>
          </a:stretch>
        </p:blipFill>
        <p:spPr bwMode="auto">
          <a:xfrm>
            <a:off x="1259632" y="1844824"/>
            <a:ext cx="3658028" cy="412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upp 12"/>
          <p:cNvGrpSpPr/>
          <p:nvPr/>
        </p:nvGrpSpPr>
        <p:grpSpPr>
          <a:xfrm>
            <a:off x="6084168" y="1556792"/>
            <a:ext cx="2116788" cy="4708398"/>
            <a:chOff x="4087975" y="3390425"/>
            <a:chExt cx="2116788" cy="4708398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090736" y="5667255"/>
              <a:ext cx="2114027" cy="1010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87975" y="6874034"/>
              <a:ext cx="2096251" cy="9897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095751" y="3390425"/>
              <a:ext cx="2004260" cy="9578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107782" y="4514009"/>
              <a:ext cx="2028324" cy="957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ruta 8"/>
            <p:cNvSpPr txBox="1"/>
            <p:nvPr/>
          </p:nvSpPr>
          <p:spPr>
            <a:xfrm>
              <a:off x="4511840" y="6653453"/>
              <a:ext cx="151676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000" b="1" dirty="0" err="1" smtClean="0">
                  <a:latin typeface="Arial" pitchFamily="34" charset="0"/>
                  <a:cs typeface="Arial" pitchFamily="34" charset="0"/>
                </a:rPr>
                <a:t>Monthly</a:t>
              </a:r>
              <a:r>
                <a:rPr lang="sv-SE" sz="1000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sv-SE" sz="1000" b="1" dirty="0" err="1" smtClean="0">
                  <a:latin typeface="Arial" pitchFamily="34" charset="0"/>
                  <a:cs typeface="Arial" pitchFamily="34" charset="0"/>
                </a:rPr>
                <a:t>consumption</a:t>
              </a:r>
              <a:endParaRPr lang="sv-SE" sz="10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textruta 9"/>
            <p:cNvSpPr txBox="1"/>
            <p:nvPr/>
          </p:nvSpPr>
          <p:spPr>
            <a:xfrm>
              <a:off x="4604084" y="7852602"/>
              <a:ext cx="13821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000" b="1" dirty="0" err="1" smtClean="0">
                  <a:latin typeface="Arial" pitchFamily="34" charset="0"/>
                  <a:cs typeface="Arial" pitchFamily="34" charset="0"/>
                </a:rPr>
                <a:t>Monthly</a:t>
              </a:r>
              <a:r>
                <a:rPr lang="sv-SE" sz="1000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sv-SE" sz="1000" b="1" dirty="0" err="1" smtClean="0">
                  <a:latin typeface="Arial" pitchFamily="34" charset="0"/>
                  <a:cs typeface="Arial" pitchFamily="34" charset="0"/>
                </a:rPr>
                <a:t>production</a:t>
              </a:r>
              <a:endParaRPr lang="sv-SE" sz="10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textruta 10"/>
            <p:cNvSpPr txBox="1"/>
            <p:nvPr/>
          </p:nvSpPr>
          <p:spPr>
            <a:xfrm>
              <a:off x="4563979" y="5430241"/>
              <a:ext cx="129554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000" b="1" dirty="0" err="1" smtClean="0">
                  <a:latin typeface="Arial" pitchFamily="34" charset="0"/>
                  <a:cs typeface="Arial" pitchFamily="34" charset="0"/>
                </a:rPr>
                <a:t>Hourly</a:t>
              </a:r>
              <a:r>
                <a:rPr lang="sv-SE" sz="1000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sv-SE" sz="1000" b="1" dirty="0" err="1" smtClean="0">
                  <a:latin typeface="Arial" pitchFamily="34" charset="0"/>
                  <a:cs typeface="Arial" pitchFamily="34" charset="0"/>
                </a:rPr>
                <a:t>production</a:t>
              </a:r>
              <a:endParaRPr lang="sv-SE" sz="10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textruta 11"/>
            <p:cNvSpPr txBox="1"/>
            <p:nvPr/>
          </p:nvSpPr>
          <p:spPr>
            <a:xfrm>
              <a:off x="4507832" y="4279222"/>
              <a:ext cx="143020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000" b="1" dirty="0" err="1" smtClean="0">
                  <a:latin typeface="Arial" pitchFamily="34" charset="0"/>
                  <a:cs typeface="Arial" pitchFamily="34" charset="0"/>
                </a:rPr>
                <a:t>Hourly</a:t>
              </a:r>
              <a:r>
                <a:rPr lang="sv-SE" sz="1000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sv-SE" sz="1000" b="1" dirty="0" err="1" smtClean="0">
                  <a:latin typeface="Arial" pitchFamily="34" charset="0"/>
                  <a:cs typeface="Arial" pitchFamily="34" charset="0"/>
                </a:rPr>
                <a:t>consumption</a:t>
              </a:r>
              <a:endParaRPr lang="sv-SE" sz="1000" b="1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4" name="Platshållare för bild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ACB9F-A09F-4C80-903D-DC8A2A673A26}" type="slidenum">
              <a:rPr lang="fr-FR" sz="1200" smtClean="0">
                <a:latin typeface="+mj-lt"/>
              </a:rPr>
              <a:pPr/>
              <a:t>15</a:t>
            </a:fld>
            <a:endParaRPr lang="fr-FR" sz="12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System Design for the RD</a:t>
            </a:r>
            <a:r>
              <a:rPr lang="sv-SE" baseline="30000" dirty="0" smtClean="0"/>
              <a:t>2</a:t>
            </a:r>
            <a:endParaRPr lang="sv-SE" baseline="300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2186583"/>
            <a:ext cx="8229600" cy="4122737"/>
          </a:xfrm>
        </p:spPr>
        <p:txBody>
          <a:bodyPr/>
          <a:lstStyle/>
          <a:p>
            <a:r>
              <a:rPr lang="sv-SE" b="1" dirty="0" err="1" smtClean="0"/>
              <a:t>Grid-connected</a:t>
            </a:r>
            <a:r>
              <a:rPr lang="sv-SE" dirty="0" smtClean="0"/>
              <a:t> to a 10 kV/380 V </a:t>
            </a:r>
            <a:r>
              <a:rPr lang="sv-SE" dirty="0" err="1" smtClean="0"/>
              <a:t>multi-vender</a:t>
            </a:r>
            <a:r>
              <a:rPr lang="sv-SE" dirty="0" smtClean="0"/>
              <a:t> IEC 61850 station</a:t>
            </a:r>
          </a:p>
          <a:p>
            <a:r>
              <a:rPr lang="sv-SE" b="1" dirty="0" err="1" smtClean="0"/>
              <a:t>Standardized</a:t>
            </a:r>
            <a:r>
              <a:rPr lang="sv-SE" b="1" dirty="0" smtClean="0"/>
              <a:t> </a:t>
            </a:r>
            <a:r>
              <a:rPr lang="sv-SE" b="1" dirty="0" err="1" smtClean="0"/>
              <a:t>communication</a:t>
            </a:r>
            <a:r>
              <a:rPr lang="sv-SE" b="1" dirty="0" smtClean="0"/>
              <a:t> </a:t>
            </a:r>
            <a:r>
              <a:rPr lang="sv-SE" dirty="0" smtClean="0"/>
              <a:t>and </a:t>
            </a:r>
            <a:r>
              <a:rPr lang="sv-SE" dirty="0" err="1" smtClean="0"/>
              <a:t>control</a:t>
            </a:r>
            <a:r>
              <a:rPr lang="sv-SE" dirty="0" smtClean="0"/>
              <a:t> of the RD</a:t>
            </a:r>
            <a:r>
              <a:rPr lang="sv-SE" baseline="30000" dirty="0" smtClean="0"/>
              <a:t>2</a:t>
            </a:r>
          </a:p>
          <a:p>
            <a:r>
              <a:rPr lang="sv-SE" b="1" dirty="0" smtClean="0"/>
              <a:t>AC and DC bus </a:t>
            </a:r>
            <a:r>
              <a:rPr lang="sv-SE" dirty="0" smtClean="0"/>
              <a:t>system </a:t>
            </a:r>
            <a:r>
              <a:rPr lang="sv-SE" dirty="0" err="1" smtClean="0"/>
              <a:t>backbone</a:t>
            </a:r>
            <a:endParaRPr lang="sv-SE" b="1" dirty="0" smtClean="0"/>
          </a:p>
          <a:p>
            <a:r>
              <a:rPr lang="sv-SE" b="1" dirty="0" err="1" smtClean="0"/>
              <a:t>Remote</a:t>
            </a:r>
            <a:r>
              <a:rPr lang="sv-SE" b="1" dirty="0" smtClean="0"/>
              <a:t> </a:t>
            </a:r>
            <a:r>
              <a:rPr lang="sv-SE" b="1" dirty="0" err="1" smtClean="0"/>
              <a:t>operated</a:t>
            </a:r>
            <a:r>
              <a:rPr lang="sv-SE" b="1" dirty="0" smtClean="0"/>
              <a:t> </a:t>
            </a:r>
            <a:r>
              <a:rPr lang="sv-SE" dirty="0" smtClean="0"/>
              <a:t>AC/DC </a:t>
            </a:r>
            <a:r>
              <a:rPr lang="sv-SE" dirty="0" err="1" smtClean="0"/>
              <a:t>switch</a:t>
            </a:r>
            <a:r>
              <a:rPr lang="sv-SE" dirty="0" smtClean="0"/>
              <a:t> and </a:t>
            </a:r>
            <a:r>
              <a:rPr lang="sv-SE" dirty="0" err="1" smtClean="0"/>
              <a:t>measurement</a:t>
            </a:r>
            <a:r>
              <a:rPr lang="sv-SE" dirty="0" smtClean="0"/>
              <a:t> sensors</a:t>
            </a:r>
          </a:p>
          <a:p>
            <a:r>
              <a:rPr lang="sv-SE" b="1" dirty="0" smtClean="0"/>
              <a:t>Ethernet</a:t>
            </a:r>
            <a:r>
              <a:rPr lang="sv-SE" dirty="0" smtClean="0"/>
              <a:t> </a:t>
            </a:r>
            <a:r>
              <a:rPr lang="sv-SE" dirty="0" err="1" smtClean="0"/>
              <a:t>communication</a:t>
            </a:r>
            <a:endParaRPr lang="sv-SE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ACB9F-A09F-4C80-903D-DC8A2A673A26}" type="slidenum">
              <a:rPr lang="fr-FR" sz="1200" smtClean="0"/>
              <a:pPr/>
              <a:t>16</a:t>
            </a:fld>
            <a:endParaRPr lang="fr-FR" sz="1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Rectangle 11"/>
          <p:cNvSpPr>
            <a:spLocks noChangeArrowheads="1"/>
          </p:cNvSpPr>
          <p:nvPr/>
        </p:nvSpPr>
        <p:spPr bwMode="auto">
          <a:xfrm>
            <a:off x="604838" y="-3175"/>
            <a:ext cx="8539162" cy="646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>
              <a:buNone/>
              <a:defRPr/>
            </a:pPr>
            <a:r>
              <a:rPr lang="sv-SE" sz="3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STRI Active Substation </a:t>
            </a:r>
            <a:endParaRPr lang="sv-SE" sz="36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88" name="Bildobjekt 8" descr="20100601255.jpg"/>
          <p:cNvPicPr>
            <a:picLocks noChangeAspect="1"/>
          </p:cNvPicPr>
          <p:nvPr/>
        </p:nvPicPr>
        <p:blipFill>
          <a:blip r:embed="rId2" cstate="print"/>
          <a:srcRect l="9660" t="4611" b="4839"/>
          <a:stretch>
            <a:fillRect/>
          </a:stretch>
        </p:blipFill>
        <p:spPr bwMode="auto">
          <a:xfrm>
            <a:off x="5292080" y="3789040"/>
            <a:ext cx="3471862" cy="2611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391" name="Rectangle 268"/>
          <p:cNvSpPr>
            <a:spLocks noChangeArrowheads="1"/>
          </p:cNvSpPr>
          <p:nvPr/>
        </p:nvSpPr>
        <p:spPr bwMode="auto">
          <a:xfrm>
            <a:off x="3563888" y="1268760"/>
            <a:ext cx="5053672" cy="194421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85725" tIns="0" rIns="85725" bIns="0"/>
          <a:lstStyle/>
          <a:p>
            <a:pPr marL="180975" indent="-180975">
              <a:lnSpc>
                <a:spcPct val="90000"/>
              </a:lnSpc>
              <a:buFont typeface="Arial" charset="0"/>
              <a:buChar char="•"/>
            </a:pPr>
            <a:r>
              <a:rPr lang="sv-SE" sz="2000" i="0" dirty="0">
                <a:solidFill>
                  <a:srgbClr val="000000"/>
                </a:solidFill>
                <a:latin typeface="Arial" charset="0"/>
              </a:rPr>
              <a:t>11 </a:t>
            </a:r>
            <a:r>
              <a:rPr lang="sv-SE" sz="2000" i="0" dirty="0" err="1" smtClean="0">
                <a:solidFill>
                  <a:srgbClr val="000000"/>
                </a:solidFill>
                <a:latin typeface="Arial" charset="0"/>
              </a:rPr>
              <a:t>cubicles</a:t>
            </a:r>
            <a:r>
              <a:rPr lang="sv-SE" sz="2000" i="0" dirty="0" smtClean="0">
                <a:solidFill>
                  <a:srgbClr val="000000"/>
                </a:solidFill>
                <a:latin typeface="Arial" charset="0"/>
              </a:rPr>
              <a:t> 10 </a:t>
            </a:r>
            <a:r>
              <a:rPr lang="sv-SE" sz="2000" i="0" dirty="0" err="1" smtClean="0">
                <a:solidFill>
                  <a:srgbClr val="000000"/>
                </a:solidFill>
                <a:latin typeface="Arial" charset="0"/>
              </a:rPr>
              <a:t>kV</a:t>
            </a:r>
            <a:r>
              <a:rPr lang="sv-SE" sz="2000" i="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sv-SE" sz="2000" i="0" dirty="0" err="1" smtClean="0">
                <a:solidFill>
                  <a:srgbClr val="000000"/>
                </a:solidFill>
                <a:latin typeface="Arial" charset="0"/>
              </a:rPr>
              <a:t>switchgear</a:t>
            </a:r>
            <a:endParaRPr lang="sv-SE" sz="2000" i="0" dirty="0">
              <a:solidFill>
                <a:srgbClr val="000000"/>
              </a:solidFill>
              <a:latin typeface="Arial" charset="0"/>
            </a:endParaRPr>
          </a:p>
          <a:p>
            <a:pPr marL="180975" indent="-180975">
              <a:lnSpc>
                <a:spcPct val="90000"/>
              </a:lnSpc>
              <a:buFont typeface="Arial" charset="0"/>
              <a:buChar char="•"/>
            </a:pPr>
            <a:r>
              <a:rPr lang="sv-SE" sz="2000" i="0" dirty="0" err="1" smtClean="0">
                <a:solidFill>
                  <a:srgbClr val="000000"/>
                </a:solidFill>
                <a:latin typeface="Arial" charset="0"/>
              </a:rPr>
              <a:t>Integrated</a:t>
            </a:r>
            <a:r>
              <a:rPr lang="sv-SE" sz="2000" i="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sv-SE" sz="2000" i="0" dirty="0" err="1" smtClean="0">
                <a:solidFill>
                  <a:srgbClr val="000000"/>
                </a:solidFill>
                <a:latin typeface="Arial" charset="0"/>
              </a:rPr>
              <a:t>protection</a:t>
            </a:r>
            <a:r>
              <a:rPr lang="sv-SE" sz="2000" i="0" dirty="0" smtClean="0">
                <a:solidFill>
                  <a:srgbClr val="000000"/>
                </a:solidFill>
                <a:latin typeface="Arial" charset="0"/>
              </a:rPr>
              <a:t> and </a:t>
            </a:r>
            <a:r>
              <a:rPr lang="sv-SE" sz="2000" i="0" dirty="0" err="1" smtClean="0">
                <a:solidFill>
                  <a:srgbClr val="000000"/>
                </a:solidFill>
                <a:latin typeface="Arial" charset="0"/>
              </a:rPr>
              <a:t>control</a:t>
            </a:r>
            <a:endParaRPr lang="sv-SE" sz="2000" i="0" dirty="0">
              <a:solidFill>
                <a:srgbClr val="000000"/>
              </a:solidFill>
              <a:latin typeface="Arial" charset="0"/>
            </a:endParaRPr>
          </a:p>
          <a:p>
            <a:pPr marL="180975" indent="-180975">
              <a:lnSpc>
                <a:spcPct val="90000"/>
              </a:lnSpc>
              <a:buFont typeface="Arial" charset="0"/>
              <a:buChar char="•"/>
            </a:pPr>
            <a:r>
              <a:rPr lang="sv-SE" sz="2000" i="0" dirty="0">
                <a:solidFill>
                  <a:srgbClr val="000000"/>
                </a:solidFill>
                <a:latin typeface="Arial" charset="0"/>
              </a:rPr>
              <a:t>IEC 61850 </a:t>
            </a:r>
            <a:r>
              <a:rPr lang="sv-SE" sz="2000" i="0" dirty="0" smtClean="0">
                <a:solidFill>
                  <a:srgbClr val="000000"/>
                </a:solidFill>
                <a:latin typeface="Arial" charset="0"/>
              </a:rPr>
              <a:t>from 4 </a:t>
            </a:r>
            <a:r>
              <a:rPr lang="sv-SE" sz="2000" i="0" dirty="0" err="1" smtClean="0">
                <a:solidFill>
                  <a:srgbClr val="000000"/>
                </a:solidFill>
                <a:latin typeface="Arial" charset="0"/>
              </a:rPr>
              <a:t>suppliers</a:t>
            </a:r>
            <a:endParaRPr lang="sv-SE" sz="2000" i="0" dirty="0">
              <a:solidFill>
                <a:srgbClr val="000000"/>
              </a:solidFill>
              <a:latin typeface="Arial" charset="0"/>
            </a:endParaRPr>
          </a:p>
          <a:p>
            <a:pPr marL="180975" indent="-180975">
              <a:lnSpc>
                <a:spcPct val="90000"/>
              </a:lnSpc>
              <a:buFont typeface="Arial" charset="0"/>
              <a:buChar char="•"/>
            </a:pPr>
            <a:r>
              <a:rPr lang="sv-SE" sz="2000" i="0" dirty="0" smtClean="0">
                <a:solidFill>
                  <a:srgbClr val="000000"/>
                </a:solidFill>
                <a:latin typeface="Arial" charset="0"/>
              </a:rPr>
              <a:t>Max 4 cells </a:t>
            </a:r>
            <a:r>
              <a:rPr lang="sv-SE" sz="2000" i="0" dirty="0" err="1" smtClean="0">
                <a:solidFill>
                  <a:srgbClr val="000000"/>
                </a:solidFill>
                <a:latin typeface="Arial" charset="0"/>
              </a:rPr>
              <a:t>each</a:t>
            </a:r>
            <a:r>
              <a:rPr lang="sv-SE" sz="2000" i="0" dirty="0" smtClean="0">
                <a:solidFill>
                  <a:srgbClr val="000000"/>
                </a:solidFill>
                <a:latin typeface="Arial" charset="0"/>
              </a:rPr>
              <a:t> for the </a:t>
            </a:r>
            <a:r>
              <a:rPr lang="sv-SE" sz="2000" i="0" dirty="0" err="1" smtClean="0">
                <a:solidFill>
                  <a:srgbClr val="000000"/>
                </a:solidFill>
                <a:latin typeface="Arial" charset="0"/>
              </a:rPr>
              <a:t>IEDs</a:t>
            </a:r>
            <a:r>
              <a:rPr lang="sv-SE" sz="2000" i="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sv-SE" sz="2000" dirty="0" smtClean="0">
                <a:solidFill>
                  <a:srgbClr val="000000"/>
                </a:solidFill>
                <a:latin typeface="Arial" charset="0"/>
              </a:rPr>
              <a:t>(Intelligent Electronic </a:t>
            </a:r>
            <a:r>
              <a:rPr lang="sv-SE" sz="2000" dirty="0" err="1" smtClean="0">
                <a:solidFill>
                  <a:srgbClr val="000000"/>
                </a:solidFill>
                <a:latin typeface="Arial" charset="0"/>
              </a:rPr>
              <a:t>Device</a:t>
            </a:r>
            <a:r>
              <a:rPr lang="sv-SE" sz="2000" dirty="0" smtClean="0">
                <a:solidFill>
                  <a:srgbClr val="000000"/>
                </a:solidFill>
                <a:latin typeface="Arial" charset="0"/>
              </a:rPr>
              <a:t>)</a:t>
            </a:r>
            <a:endParaRPr lang="sv-SE" sz="2000" dirty="0">
              <a:solidFill>
                <a:srgbClr val="000000"/>
              </a:solidFill>
              <a:latin typeface="Arial" charset="0"/>
            </a:endParaRPr>
          </a:p>
          <a:p>
            <a:pPr marL="180975" indent="-180975">
              <a:lnSpc>
                <a:spcPct val="90000"/>
              </a:lnSpc>
              <a:buFont typeface="Arial" charset="0"/>
              <a:buChar char="•"/>
            </a:pPr>
            <a:r>
              <a:rPr lang="sv-SE" sz="2000" i="0" dirty="0" err="1" smtClean="0">
                <a:solidFill>
                  <a:srgbClr val="000000"/>
                </a:solidFill>
                <a:latin typeface="Arial" charset="0"/>
              </a:rPr>
              <a:t>Connected</a:t>
            </a:r>
            <a:r>
              <a:rPr lang="sv-SE" sz="2000" i="0" dirty="0" smtClean="0">
                <a:solidFill>
                  <a:srgbClr val="000000"/>
                </a:solidFill>
                <a:latin typeface="Arial" charset="0"/>
              </a:rPr>
              <a:t> to the </a:t>
            </a:r>
            <a:r>
              <a:rPr lang="sv-SE" sz="2000" i="0" dirty="0" err="1" smtClean="0">
                <a:solidFill>
                  <a:srgbClr val="000000"/>
                </a:solidFill>
                <a:latin typeface="Arial" charset="0"/>
              </a:rPr>
              <a:t>control</a:t>
            </a:r>
            <a:r>
              <a:rPr lang="sv-SE" sz="2000" i="0" dirty="0" smtClean="0">
                <a:solidFill>
                  <a:srgbClr val="000000"/>
                </a:solidFill>
                <a:latin typeface="Arial" charset="0"/>
              </a:rPr>
              <a:t> system for </a:t>
            </a:r>
            <a:r>
              <a:rPr lang="sv-SE" sz="2000" i="0" dirty="0" err="1" smtClean="0">
                <a:solidFill>
                  <a:srgbClr val="000000"/>
                </a:solidFill>
                <a:latin typeface="Arial" charset="0"/>
              </a:rPr>
              <a:t>local</a:t>
            </a:r>
            <a:r>
              <a:rPr lang="sv-SE" sz="2000" i="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sv-SE" sz="2000" i="0" dirty="0" err="1" smtClean="0">
                <a:solidFill>
                  <a:srgbClr val="000000"/>
                </a:solidFill>
                <a:latin typeface="Arial" charset="0"/>
              </a:rPr>
              <a:t>production</a:t>
            </a:r>
            <a:r>
              <a:rPr lang="sv-SE" sz="2000" i="0" dirty="0" smtClean="0">
                <a:solidFill>
                  <a:srgbClr val="000000"/>
                </a:solidFill>
                <a:latin typeface="Arial" charset="0"/>
              </a:rPr>
              <a:t> and </a:t>
            </a:r>
            <a:r>
              <a:rPr lang="sv-SE" sz="2000" dirty="0" err="1" smtClean="0">
                <a:solidFill>
                  <a:srgbClr val="000000"/>
                </a:solidFill>
                <a:latin typeface="Arial" charset="0"/>
              </a:rPr>
              <a:t>storage</a:t>
            </a:r>
            <a:r>
              <a:rPr lang="sv-SE" sz="2000" dirty="0" smtClean="0">
                <a:solidFill>
                  <a:srgbClr val="000000"/>
                </a:solidFill>
                <a:latin typeface="Arial" charset="0"/>
              </a:rPr>
              <a:t> of </a:t>
            </a:r>
            <a:r>
              <a:rPr lang="sv-SE" sz="2000" dirty="0" err="1" smtClean="0">
                <a:solidFill>
                  <a:srgbClr val="000000"/>
                </a:solidFill>
                <a:latin typeface="Arial" charset="0"/>
              </a:rPr>
              <a:t>energy</a:t>
            </a:r>
            <a:endParaRPr lang="sv-SE" sz="2000" dirty="0">
              <a:latin typeface="Arial" charset="0"/>
            </a:endParaRPr>
          </a:p>
        </p:txBody>
      </p:sp>
      <p:pic>
        <p:nvPicPr>
          <p:cNvPr id="16392" name="Picture 2"/>
          <p:cNvPicPr>
            <a:picLocks noChangeAspect="1" noChangeArrowheads="1"/>
          </p:cNvPicPr>
          <p:nvPr/>
        </p:nvPicPr>
        <p:blipFill>
          <a:blip r:embed="rId3" cstate="print"/>
          <a:srcRect l="22256" r="25781" b="2592"/>
          <a:stretch>
            <a:fillRect/>
          </a:stretch>
        </p:blipFill>
        <p:spPr bwMode="auto">
          <a:xfrm>
            <a:off x="3995936" y="3429000"/>
            <a:ext cx="1185863" cy="2965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93" name="Bildobjekt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501008"/>
            <a:ext cx="2279650" cy="30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95" name="Picture 2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1340768"/>
            <a:ext cx="2886075" cy="2165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397" name="Freeform 1067"/>
          <p:cNvSpPr>
            <a:spLocks/>
          </p:cNvSpPr>
          <p:nvPr/>
        </p:nvSpPr>
        <p:spPr bwMode="auto">
          <a:xfrm rot="1848534" flipV="1">
            <a:off x="2211894" y="3451047"/>
            <a:ext cx="2723644" cy="387954"/>
          </a:xfrm>
          <a:custGeom>
            <a:avLst/>
            <a:gdLst>
              <a:gd name="T0" fmla="*/ 0 w 27"/>
              <a:gd name="T1" fmla="*/ 2147483647 h 324"/>
              <a:gd name="T2" fmla="*/ 2147483647 w 27"/>
              <a:gd name="T3" fmla="*/ 2147483647 h 324"/>
              <a:gd name="T4" fmla="*/ 2147483647 w 27"/>
              <a:gd name="T5" fmla="*/ 2147483647 h 324"/>
              <a:gd name="T6" fmla="*/ 2147483647 w 27"/>
              <a:gd name="T7" fmla="*/ 2147483647 h 324"/>
              <a:gd name="T8" fmla="*/ 2147483647 w 27"/>
              <a:gd name="T9" fmla="*/ 0 h 3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7"/>
              <a:gd name="T16" fmla="*/ 0 h 324"/>
              <a:gd name="T17" fmla="*/ 27 w 27"/>
              <a:gd name="T18" fmla="*/ 324 h 32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7" h="324">
                <a:moveTo>
                  <a:pt x="0" y="324"/>
                </a:moveTo>
                <a:cubicBezTo>
                  <a:pt x="7" y="321"/>
                  <a:pt x="14" y="318"/>
                  <a:pt x="18" y="306"/>
                </a:cubicBezTo>
                <a:cubicBezTo>
                  <a:pt x="22" y="294"/>
                  <a:pt x="27" y="282"/>
                  <a:pt x="27" y="249"/>
                </a:cubicBezTo>
                <a:cubicBezTo>
                  <a:pt x="27" y="216"/>
                  <a:pt x="25" y="146"/>
                  <a:pt x="21" y="105"/>
                </a:cubicBezTo>
                <a:cubicBezTo>
                  <a:pt x="17" y="64"/>
                  <a:pt x="6" y="19"/>
                  <a:pt x="3" y="0"/>
                </a:cubicBezTo>
              </a:path>
            </a:pathLst>
          </a:custGeom>
          <a:noFill/>
          <a:ln w="38100">
            <a:solidFill>
              <a:srgbClr val="FF6600"/>
            </a:solidFill>
            <a:round/>
            <a:headEnd/>
            <a:tailEnd/>
          </a:ln>
        </p:spPr>
        <p:txBody>
          <a:bodyPr lIns="90000" tIns="46800" rIns="90000" bIns="46800"/>
          <a:lstStyle/>
          <a:p>
            <a:endParaRPr lang="sv-SE"/>
          </a:p>
        </p:txBody>
      </p:sp>
      <p:sp>
        <p:nvSpPr>
          <p:cNvPr id="16398" name="Rektangel 24"/>
          <p:cNvSpPr>
            <a:spLocks noChangeArrowheads="1"/>
          </p:cNvSpPr>
          <p:nvPr/>
        </p:nvSpPr>
        <p:spPr bwMode="auto">
          <a:xfrm>
            <a:off x="323528" y="2996952"/>
            <a:ext cx="2807915" cy="535531"/>
          </a:xfrm>
          <a:prstGeom prst="rect">
            <a:avLst/>
          </a:prstGeom>
          <a:solidFill>
            <a:schemeClr val="bg1">
              <a:alpha val="65097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36000" rIns="36000">
            <a:spAutoFit/>
          </a:bodyPr>
          <a:lstStyle/>
          <a:p>
            <a:pPr marL="180975" indent="-180975">
              <a:lnSpc>
                <a:spcPct val="90000"/>
              </a:lnSpc>
              <a:buNone/>
            </a:pPr>
            <a:r>
              <a:rPr lang="sv-SE" sz="1600" i="0" dirty="0" smtClean="0">
                <a:solidFill>
                  <a:srgbClr val="000000"/>
                </a:solidFill>
                <a:latin typeface="Arial" charset="0"/>
              </a:rPr>
              <a:t>Analog </a:t>
            </a:r>
            <a:r>
              <a:rPr lang="sv-SE" sz="1600" i="0" dirty="0" err="1" smtClean="0">
                <a:solidFill>
                  <a:srgbClr val="000000"/>
                </a:solidFill>
                <a:latin typeface="Arial" charset="0"/>
              </a:rPr>
              <a:t>values</a:t>
            </a:r>
            <a:r>
              <a:rPr lang="sv-SE" sz="1600" i="0" dirty="0" smtClean="0">
                <a:solidFill>
                  <a:srgbClr val="000000"/>
                </a:solidFill>
                <a:latin typeface="Arial" charset="0"/>
              </a:rPr>
              <a:t> from the </a:t>
            </a:r>
            <a:r>
              <a:rPr lang="sv-SE" sz="1600" i="0" dirty="0" err="1" smtClean="0">
                <a:solidFill>
                  <a:srgbClr val="000000"/>
                </a:solidFill>
                <a:latin typeface="Arial" charset="0"/>
              </a:rPr>
              <a:t>supply</a:t>
            </a:r>
            <a:r>
              <a:rPr lang="sv-SE" sz="1600" i="0" dirty="0">
                <a:solidFill>
                  <a:srgbClr val="000000"/>
                </a:solidFill>
                <a:latin typeface="Arial" charset="0"/>
              </a:rPr>
              <a:t/>
            </a:r>
            <a:br>
              <a:rPr lang="sv-SE" sz="1600" i="0" dirty="0">
                <a:solidFill>
                  <a:srgbClr val="000000"/>
                </a:solidFill>
                <a:latin typeface="Arial" charset="0"/>
              </a:rPr>
            </a:br>
            <a:r>
              <a:rPr lang="sv-SE" sz="1600" i="0" dirty="0">
                <a:solidFill>
                  <a:srgbClr val="000000"/>
                </a:solidFill>
                <a:latin typeface="Arial" charset="0"/>
              </a:rPr>
              <a:t>station via IEC 61850-9-2</a:t>
            </a:r>
          </a:p>
        </p:txBody>
      </p:sp>
      <p:sp>
        <p:nvSpPr>
          <p:cNvPr id="16399" name="Freeform 1067"/>
          <p:cNvSpPr>
            <a:spLocks/>
          </p:cNvSpPr>
          <p:nvPr/>
        </p:nvSpPr>
        <p:spPr bwMode="auto">
          <a:xfrm rot="20285429">
            <a:off x="1875183" y="4665388"/>
            <a:ext cx="2873355" cy="767812"/>
          </a:xfrm>
          <a:custGeom>
            <a:avLst/>
            <a:gdLst>
              <a:gd name="T0" fmla="*/ 0 w 27"/>
              <a:gd name="T1" fmla="*/ 2147483647 h 324"/>
              <a:gd name="T2" fmla="*/ 2147483647 w 27"/>
              <a:gd name="T3" fmla="*/ 2147483647 h 324"/>
              <a:gd name="T4" fmla="*/ 2147483647 w 27"/>
              <a:gd name="T5" fmla="*/ 2147483647 h 324"/>
              <a:gd name="T6" fmla="*/ 2147483647 w 27"/>
              <a:gd name="T7" fmla="*/ 2147483647 h 324"/>
              <a:gd name="T8" fmla="*/ 2147483647 w 27"/>
              <a:gd name="T9" fmla="*/ 0 h 3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7"/>
              <a:gd name="T16" fmla="*/ 0 h 324"/>
              <a:gd name="T17" fmla="*/ 27 w 27"/>
              <a:gd name="T18" fmla="*/ 324 h 32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7" h="324">
                <a:moveTo>
                  <a:pt x="0" y="324"/>
                </a:moveTo>
                <a:cubicBezTo>
                  <a:pt x="7" y="321"/>
                  <a:pt x="14" y="318"/>
                  <a:pt x="18" y="306"/>
                </a:cubicBezTo>
                <a:cubicBezTo>
                  <a:pt x="22" y="294"/>
                  <a:pt x="27" y="282"/>
                  <a:pt x="27" y="249"/>
                </a:cubicBezTo>
                <a:cubicBezTo>
                  <a:pt x="27" y="216"/>
                  <a:pt x="25" y="146"/>
                  <a:pt x="21" y="105"/>
                </a:cubicBezTo>
                <a:cubicBezTo>
                  <a:pt x="17" y="64"/>
                  <a:pt x="6" y="19"/>
                  <a:pt x="3" y="0"/>
                </a:cubicBezTo>
              </a:path>
            </a:pathLst>
          </a:custGeom>
          <a:noFill/>
          <a:ln w="38100">
            <a:solidFill>
              <a:srgbClr val="FF6600"/>
            </a:solidFill>
            <a:round/>
            <a:headEnd/>
            <a:tailEnd/>
          </a:ln>
        </p:spPr>
        <p:txBody>
          <a:bodyPr lIns="90000" tIns="46800" rIns="90000" bIns="46800"/>
          <a:lstStyle/>
          <a:p>
            <a:endParaRPr lang="sv-SE"/>
          </a:p>
        </p:txBody>
      </p:sp>
      <p:grpSp>
        <p:nvGrpSpPr>
          <p:cNvPr id="2" name="Grupp 11"/>
          <p:cNvGrpSpPr>
            <a:grpSpLocks/>
          </p:cNvGrpSpPr>
          <p:nvPr/>
        </p:nvGrpSpPr>
        <p:grpSpPr bwMode="auto">
          <a:xfrm>
            <a:off x="323528" y="4149080"/>
            <a:ext cx="1878941" cy="1188500"/>
            <a:chOff x="683568" y="3717032"/>
            <a:chExt cx="3105448" cy="2222500"/>
          </a:xfrm>
        </p:grpSpPr>
        <p:pic>
          <p:nvPicPr>
            <p:cNvPr id="27" name="Picture 6" descr="D:\Bilder\Nokia\201009\20100924444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123728" y="3717032"/>
              <a:ext cx="1665288" cy="222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4" descr="D:\Bilder\Nokia\201009\20100924442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83568" y="3717032"/>
              <a:ext cx="1656184" cy="2210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Platshållare för bild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68615-7A57-4B97-806C-F291C8B7B05D}" type="slidenum">
              <a:rPr lang="fr-FR" sz="1200" smtClean="0">
                <a:latin typeface="+mj-lt"/>
              </a:rPr>
              <a:pPr/>
              <a:t>17</a:t>
            </a:fld>
            <a:endParaRPr lang="fr-FR" sz="1200" dirty="0">
              <a:latin typeface="+mj-lt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11560" y="2348880"/>
            <a:ext cx="7690048" cy="3168352"/>
          </a:xfrm>
        </p:spPr>
        <p:txBody>
          <a:bodyPr/>
          <a:lstStyle/>
          <a:p>
            <a:pPr>
              <a:buNone/>
            </a:pPr>
            <a:r>
              <a:rPr lang="fr-BE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Agenda</a:t>
            </a:r>
            <a:endParaRPr lang="fr-BE" b="1" dirty="0">
              <a:solidFill>
                <a:schemeClr val="bg1">
                  <a:lumMod val="75000"/>
                </a:schemeClr>
              </a:solidFill>
              <a:latin typeface="Arial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fr-BE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Background</a:t>
            </a:r>
            <a:endParaRPr lang="fr-BE" dirty="0">
              <a:solidFill>
                <a:schemeClr val="bg1">
                  <a:lumMod val="75000"/>
                </a:schemeClr>
              </a:solidFill>
              <a:latin typeface="Arial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fr-BE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System Design</a:t>
            </a:r>
            <a:endParaRPr lang="fr-BE" dirty="0">
              <a:solidFill>
                <a:schemeClr val="bg1">
                  <a:lumMod val="75000"/>
                </a:schemeClr>
              </a:solidFill>
              <a:latin typeface="Arial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fr-BE" dirty="0" smtClean="0">
                <a:latin typeface="Arial" charset="0"/>
              </a:rPr>
              <a:t>Experience</a:t>
            </a:r>
            <a:endParaRPr lang="fr-BE" dirty="0">
              <a:latin typeface="Arial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fr-BE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Future work</a:t>
            </a:r>
            <a:endParaRPr lang="fr-FR" sz="1600" dirty="0">
              <a:solidFill>
                <a:schemeClr val="bg1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468313" y="6308725"/>
            <a:ext cx="72009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BE" sz="1600" dirty="0" smtClean="0">
                <a:latin typeface="Arial" charset="0"/>
              </a:rPr>
              <a:t>Henrik Stomberg– Sweden </a:t>
            </a:r>
            <a:r>
              <a:rPr lang="fr-BE" sz="1600" dirty="0">
                <a:latin typeface="Arial" charset="0"/>
              </a:rPr>
              <a:t>– Session </a:t>
            </a:r>
            <a:r>
              <a:rPr lang="fr-BE" sz="1600" dirty="0" smtClean="0">
                <a:latin typeface="Arial" charset="0"/>
              </a:rPr>
              <a:t>No 4 </a:t>
            </a:r>
            <a:r>
              <a:rPr lang="fr-BE" sz="1600" dirty="0">
                <a:latin typeface="Arial" charset="0"/>
              </a:rPr>
              <a:t>– Paper </a:t>
            </a:r>
            <a:r>
              <a:rPr lang="fr-BE" sz="1600" dirty="0" smtClean="0">
                <a:latin typeface="Arial" charset="0"/>
              </a:rPr>
              <a:t>No 0325</a:t>
            </a:r>
            <a:endParaRPr lang="fr-FR" sz="1600" dirty="0">
              <a:latin typeface="Arial" charset="0"/>
            </a:endParaRPr>
          </a:p>
        </p:txBody>
      </p:sp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539750" y="1268413"/>
            <a:ext cx="8208963" cy="9787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fr-BE" sz="3200" b="1" dirty="0" smtClean="0">
                <a:solidFill>
                  <a:schemeClr val="bg2"/>
                </a:solidFill>
                <a:latin typeface="Arial" charset="0"/>
              </a:rPr>
              <a:t>Experience from construction of a Smart Grid RD</a:t>
            </a:r>
            <a:r>
              <a:rPr lang="fr-BE" sz="3200" b="1" baseline="30000" dirty="0" smtClean="0">
                <a:solidFill>
                  <a:schemeClr val="bg2"/>
                </a:solidFill>
                <a:latin typeface="Arial" charset="0"/>
              </a:rPr>
              <a:t>2  </a:t>
            </a:r>
            <a:r>
              <a:rPr lang="fr-BE" sz="3200" b="1" dirty="0" smtClean="0">
                <a:solidFill>
                  <a:schemeClr val="bg2"/>
                </a:solidFill>
                <a:latin typeface="Arial" charset="0"/>
              </a:rPr>
              <a:t>Platform</a:t>
            </a:r>
            <a:endParaRPr lang="fr-FR" sz="3200" baseline="30000" dirty="0">
              <a:solidFill>
                <a:schemeClr val="bg2"/>
              </a:solidFill>
              <a:latin typeface="Arial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6119" r="8209"/>
          <a:stretch>
            <a:fillRect/>
          </a:stretch>
        </p:blipFill>
        <p:spPr bwMode="auto">
          <a:xfrm>
            <a:off x="5292080" y="3228189"/>
            <a:ext cx="2016224" cy="156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ACB9F-A09F-4C80-903D-DC8A2A673A26}" type="slidenum">
              <a:rPr lang="fr-FR" sz="1200" smtClean="0">
                <a:latin typeface="+mj-lt"/>
              </a:rPr>
              <a:pPr/>
              <a:t>18</a:t>
            </a:fld>
            <a:endParaRPr lang="fr-FR" sz="12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Power generation </a:t>
            </a:r>
            <a:r>
              <a:rPr lang="sv-SE" dirty="0" err="1" smtClean="0"/>
              <a:t>during</a:t>
            </a:r>
            <a:r>
              <a:rPr lang="sv-SE" dirty="0" smtClean="0"/>
              <a:t> 24 </a:t>
            </a:r>
            <a:r>
              <a:rPr lang="sv-SE" dirty="0" err="1" smtClean="0"/>
              <a:t>hours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ACB9F-A09F-4C80-903D-DC8A2A673A26}" type="slidenum">
              <a:rPr lang="fr-FR" sz="1200" smtClean="0">
                <a:latin typeface="+mj-lt"/>
              </a:rPr>
              <a:pPr/>
              <a:t>19</a:t>
            </a:fld>
            <a:endParaRPr lang="fr-FR" dirty="0">
              <a:latin typeface="+mj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060848"/>
            <a:ext cx="8247063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>
                <a:latin typeface="Arial" charset="0"/>
              </a:rPr>
              <a:t>   Background</a:t>
            </a:r>
            <a:endParaRPr lang="sv-SE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772816"/>
            <a:ext cx="4575048" cy="3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1250" t="23500" r="50938" b="14999"/>
          <a:stretch>
            <a:fillRect/>
          </a:stretch>
        </p:blipFill>
        <p:spPr bwMode="auto">
          <a:xfrm>
            <a:off x="4499992" y="1993429"/>
            <a:ext cx="4203700" cy="337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ruta 5"/>
          <p:cNvSpPr txBox="1"/>
          <p:nvPr/>
        </p:nvSpPr>
        <p:spPr>
          <a:xfrm>
            <a:off x="755576" y="5445224"/>
            <a:ext cx="7871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NOAA National Oceanic and Atmospheric Administration</a:t>
            </a:r>
            <a:endParaRPr lang="sv-SE" sz="2400" dirty="0">
              <a:latin typeface="+mj-lt"/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ACB9F-A09F-4C80-903D-DC8A2A673A26}" type="slidenum">
              <a:rPr lang="fr-FR" sz="1200" smtClean="0">
                <a:latin typeface="+mj-lt"/>
              </a:rPr>
              <a:pPr/>
              <a:t>2</a:t>
            </a:fld>
            <a:endParaRPr lang="fr-FR" sz="12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Power generation </a:t>
            </a:r>
            <a:r>
              <a:rPr lang="sv-SE" dirty="0" err="1" smtClean="0"/>
              <a:t>during</a:t>
            </a:r>
            <a:r>
              <a:rPr lang="sv-SE" dirty="0" smtClean="0"/>
              <a:t> 24 </a:t>
            </a:r>
            <a:r>
              <a:rPr lang="sv-SE" dirty="0" err="1" smtClean="0"/>
              <a:t>hours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ACB9F-A09F-4C80-903D-DC8A2A673A26}" type="slidenum">
              <a:rPr lang="fr-FR" smtClean="0"/>
              <a:pPr/>
              <a:t>20</a:t>
            </a:fld>
            <a:endParaRPr lang="fr-FR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772816"/>
            <a:ext cx="6463184" cy="4089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ruta 8"/>
          <p:cNvSpPr txBox="1"/>
          <p:nvPr/>
        </p:nvSpPr>
        <p:spPr>
          <a:xfrm>
            <a:off x="1259632" y="5877272"/>
            <a:ext cx="6439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Serie 2 = PV power (W), Serie 1= Power </a:t>
            </a:r>
            <a:r>
              <a:rPr lang="sv-SE" dirty="0" err="1" smtClean="0"/>
              <a:t>delivery</a:t>
            </a:r>
            <a:r>
              <a:rPr lang="sv-SE" dirty="0" smtClean="0"/>
              <a:t> (W)</a:t>
            </a:r>
            <a:endParaRPr lang="sv-SE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Our </a:t>
            </a:r>
            <a:r>
              <a:rPr lang="sv-SE" dirty="0" err="1" smtClean="0"/>
              <a:t>experience</a:t>
            </a:r>
            <a:r>
              <a:rPr lang="sv-SE" dirty="0" smtClean="0"/>
              <a:t> are to: 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b="1" dirty="0" err="1" smtClean="0">
                <a:latin typeface="+mj-lt"/>
              </a:rPr>
              <a:t>Specify</a:t>
            </a:r>
            <a:r>
              <a:rPr lang="sv-SE" dirty="0" smtClean="0">
                <a:latin typeface="+mj-lt"/>
              </a:rPr>
              <a:t> the </a:t>
            </a:r>
            <a:r>
              <a:rPr lang="sv-SE" dirty="0" err="1" smtClean="0">
                <a:latin typeface="+mj-lt"/>
              </a:rPr>
              <a:t>application</a:t>
            </a:r>
            <a:r>
              <a:rPr lang="sv-SE" dirty="0" smtClean="0">
                <a:latin typeface="+mj-lt"/>
              </a:rPr>
              <a:t> and </a:t>
            </a:r>
            <a:r>
              <a:rPr lang="sv-SE" dirty="0" err="1" smtClean="0">
                <a:latin typeface="+mj-lt"/>
              </a:rPr>
              <a:t>load</a:t>
            </a:r>
            <a:endParaRPr lang="sv-SE" dirty="0" smtClean="0">
              <a:latin typeface="+mj-lt"/>
            </a:endParaRPr>
          </a:p>
          <a:p>
            <a:r>
              <a:rPr lang="sv-SE" dirty="0" err="1" smtClean="0">
                <a:latin typeface="+mj-lt"/>
              </a:rPr>
              <a:t>Decide</a:t>
            </a:r>
            <a:r>
              <a:rPr lang="sv-SE" b="1" dirty="0" smtClean="0">
                <a:latin typeface="+mj-lt"/>
              </a:rPr>
              <a:t> DC and/or AC Bus</a:t>
            </a:r>
          </a:p>
          <a:p>
            <a:r>
              <a:rPr lang="sv-SE" b="1" dirty="0" smtClean="0">
                <a:latin typeface="+mj-lt"/>
              </a:rPr>
              <a:t>Communication</a:t>
            </a:r>
            <a:r>
              <a:rPr lang="sv-SE" dirty="0" smtClean="0">
                <a:latin typeface="+mj-lt"/>
              </a:rPr>
              <a:t> standard </a:t>
            </a:r>
            <a:r>
              <a:rPr lang="sv-SE" dirty="0" err="1" smtClean="0">
                <a:latin typeface="+mj-lt"/>
              </a:rPr>
              <a:t>decition</a:t>
            </a:r>
            <a:endParaRPr lang="sv-SE" dirty="0" smtClean="0">
              <a:latin typeface="+mj-lt"/>
            </a:endParaRPr>
          </a:p>
          <a:p>
            <a:r>
              <a:rPr lang="sv-SE" dirty="0" err="1" smtClean="0">
                <a:latin typeface="+mj-lt"/>
              </a:rPr>
              <a:t>Use</a:t>
            </a:r>
            <a:r>
              <a:rPr lang="sv-SE" b="1" dirty="0" smtClean="0">
                <a:latin typeface="+mj-lt"/>
              </a:rPr>
              <a:t> </a:t>
            </a:r>
            <a:r>
              <a:rPr lang="sv-SE" b="1" dirty="0" err="1" smtClean="0">
                <a:latin typeface="+mj-lt"/>
              </a:rPr>
              <a:t>Standarized</a:t>
            </a:r>
            <a:r>
              <a:rPr lang="sv-SE" dirty="0" smtClean="0">
                <a:latin typeface="+mj-lt"/>
              </a:rPr>
              <a:t> </a:t>
            </a:r>
            <a:r>
              <a:rPr lang="sv-SE" dirty="0" err="1" smtClean="0">
                <a:latin typeface="+mj-lt"/>
              </a:rPr>
              <a:t>equipment</a:t>
            </a:r>
            <a:r>
              <a:rPr lang="sv-SE" dirty="0" smtClean="0">
                <a:latin typeface="+mj-lt"/>
              </a:rPr>
              <a:t> </a:t>
            </a:r>
          </a:p>
          <a:p>
            <a:r>
              <a:rPr lang="sv-SE" dirty="0" err="1" smtClean="0">
                <a:latin typeface="+mj-lt"/>
              </a:rPr>
              <a:t>Optimize</a:t>
            </a:r>
            <a:r>
              <a:rPr lang="sv-SE" dirty="0" smtClean="0">
                <a:latin typeface="+mj-lt"/>
              </a:rPr>
              <a:t> </a:t>
            </a:r>
            <a:r>
              <a:rPr lang="sv-SE" dirty="0" err="1" smtClean="0">
                <a:latin typeface="+mj-lt"/>
              </a:rPr>
              <a:t>energy</a:t>
            </a:r>
            <a:r>
              <a:rPr lang="sv-SE" dirty="0" smtClean="0">
                <a:latin typeface="+mj-lt"/>
              </a:rPr>
              <a:t> </a:t>
            </a:r>
            <a:r>
              <a:rPr lang="sv-SE" b="1" dirty="0" err="1" smtClean="0">
                <a:latin typeface="+mj-lt"/>
              </a:rPr>
              <a:t>storage</a:t>
            </a:r>
            <a:r>
              <a:rPr lang="sv-SE" b="1" dirty="0" smtClean="0">
                <a:latin typeface="+mj-lt"/>
              </a:rPr>
              <a:t> system</a:t>
            </a:r>
            <a:r>
              <a:rPr lang="sv-SE" dirty="0" smtClean="0">
                <a:latin typeface="+mj-lt"/>
              </a:rPr>
              <a:t>; (</a:t>
            </a:r>
            <a:r>
              <a:rPr lang="sv-SE" dirty="0" err="1" smtClean="0">
                <a:latin typeface="+mj-lt"/>
              </a:rPr>
              <a:t>battery</a:t>
            </a:r>
            <a:r>
              <a:rPr lang="sv-SE" dirty="0" smtClean="0">
                <a:latin typeface="+mj-lt"/>
              </a:rPr>
              <a:t>, H</a:t>
            </a:r>
            <a:r>
              <a:rPr lang="sv-SE" baseline="-25000" dirty="0" smtClean="0">
                <a:latin typeface="+mj-lt"/>
              </a:rPr>
              <a:t>2</a:t>
            </a:r>
            <a:r>
              <a:rPr lang="sv-SE" dirty="0" smtClean="0">
                <a:latin typeface="+mj-lt"/>
              </a:rPr>
              <a:t>, </a:t>
            </a:r>
            <a:r>
              <a:rPr lang="sv-SE" dirty="0" err="1" smtClean="0">
                <a:latin typeface="+mj-lt"/>
              </a:rPr>
              <a:t>Fly-Wheel</a:t>
            </a:r>
            <a:r>
              <a:rPr lang="sv-SE" dirty="0" smtClean="0">
                <a:latin typeface="+mj-lt"/>
              </a:rPr>
              <a:t>, biogas etc.)</a:t>
            </a:r>
          </a:p>
          <a:p>
            <a:r>
              <a:rPr lang="sv-SE" dirty="0" smtClean="0">
                <a:latin typeface="+mj-lt"/>
              </a:rPr>
              <a:t>Energy </a:t>
            </a:r>
            <a:r>
              <a:rPr lang="sv-SE" b="1" dirty="0" err="1" smtClean="0">
                <a:latin typeface="+mj-lt"/>
              </a:rPr>
              <a:t>conversion</a:t>
            </a:r>
            <a:r>
              <a:rPr lang="sv-SE" b="1" dirty="0" smtClean="0">
                <a:latin typeface="+mj-lt"/>
              </a:rPr>
              <a:t> </a:t>
            </a:r>
            <a:r>
              <a:rPr lang="sv-SE" dirty="0" err="1" smtClean="0">
                <a:latin typeface="+mj-lt"/>
              </a:rPr>
              <a:t>optimization</a:t>
            </a:r>
            <a:endParaRPr lang="sv-SE" dirty="0" smtClean="0">
              <a:latin typeface="+mj-lt"/>
            </a:endParaRPr>
          </a:p>
          <a:p>
            <a:r>
              <a:rPr lang="sv-SE" b="1" dirty="0" err="1" smtClean="0">
                <a:latin typeface="+mj-lt"/>
              </a:rPr>
              <a:t>Measuring</a:t>
            </a:r>
            <a:r>
              <a:rPr lang="sv-SE" dirty="0" smtClean="0">
                <a:latin typeface="+mj-lt"/>
              </a:rPr>
              <a:t> </a:t>
            </a:r>
            <a:r>
              <a:rPr lang="sv-SE" dirty="0" err="1" smtClean="0">
                <a:latin typeface="+mj-lt"/>
              </a:rPr>
              <a:t>equipment</a:t>
            </a:r>
            <a:r>
              <a:rPr lang="sv-SE" dirty="0" smtClean="0">
                <a:latin typeface="+mj-lt"/>
              </a:rPr>
              <a:t> and </a:t>
            </a:r>
            <a:r>
              <a:rPr lang="sv-SE" b="1" dirty="0" smtClean="0">
                <a:latin typeface="+mj-lt"/>
              </a:rPr>
              <a:t>software</a:t>
            </a:r>
            <a:r>
              <a:rPr lang="sv-SE" baseline="-25000" dirty="0" smtClean="0">
                <a:latin typeface="+mj-lt"/>
              </a:rPr>
              <a:t> </a:t>
            </a:r>
            <a:endParaRPr lang="sv-SE" dirty="0">
              <a:latin typeface="+mj-lt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ACB9F-A09F-4C80-903D-DC8A2A673A26}" type="slidenum">
              <a:rPr lang="fr-FR" sz="1200" smtClean="0">
                <a:latin typeface="+mj-lt"/>
              </a:rPr>
              <a:pPr/>
              <a:t>21</a:t>
            </a:fld>
            <a:endParaRPr lang="fr-FR" sz="12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11560" y="2348880"/>
            <a:ext cx="7690048" cy="3168352"/>
          </a:xfrm>
        </p:spPr>
        <p:txBody>
          <a:bodyPr/>
          <a:lstStyle/>
          <a:p>
            <a:pPr>
              <a:buNone/>
            </a:pPr>
            <a:r>
              <a:rPr lang="fr-BE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Agenda</a:t>
            </a:r>
            <a:endParaRPr lang="fr-BE" b="1" dirty="0">
              <a:solidFill>
                <a:schemeClr val="bg1">
                  <a:lumMod val="75000"/>
                </a:schemeClr>
              </a:solidFill>
              <a:latin typeface="Arial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fr-BE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Background</a:t>
            </a:r>
            <a:endParaRPr lang="fr-BE" dirty="0">
              <a:solidFill>
                <a:schemeClr val="bg1">
                  <a:lumMod val="75000"/>
                </a:schemeClr>
              </a:solidFill>
              <a:latin typeface="Arial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fr-BE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System Design</a:t>
            </a:r>
            <a:endParaRPr lang="fr-BE" dirty="0">
              <a:solidFill>
                <a:schemeClr val="bg1">
                  <a:lumMod val="75000"/>
                </a:schemeClr>
              </a:solidFill>
              <a:latin typeface="Arial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fr-BE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Experience</a:t>
            </a:r>
            <a:endParaRPr lang="fr-BE" dirty="0">
              <a:solidFill>
                <a:schemeClr val="bg1">
                  <a:lumMod val="75000"/>
                </a:schemeClr>
              </a:solidFill>
              <a:latin typeface="Arial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fr-BE" dirty="0" smtClean="0">
                <a:latin typeface="Arial" charset="0"/>
              </a:rPr>
              <a:t>Future work</a:t>
            </a:r>
            <a:endParaRPr lang="fr-FR" sz="1600" dirty="0">
              <a:latin typeface="Arial" charset="0"/>
            </a:endParaRP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468313" y="6308725"/>
            <a:ext cx="72009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BE" sz="1600" dirty="0" smtClean="0">
                <a:latin typeface="Arial" charset="0"/>
              </a:rPr>
              <a:t>Henrik Stomberg– Sweden </a:t>
            </a:r>
            <a:r>
              <a:rPr lang="fr-BE" sz="1600" dirty="0">
                <a:latin typeface="Arial" charset="0"/>
              </a:rPr>
              <a:t>– Session </a:t>
            </a:r>
            <a:r>
              <a:rPr lang="fr-BE" sz="1600" dirty="0" smtClean="0">
                <a:latin typeface="Arial" charset="0"/>
              </a:rPr>
              <a:t>No 4 </a:t>
            </a:r>
            <a:r>
              <a:rPr lang="fr-BE" sz="1600" dirty="0">
                <a:latin typeface="Arial" charset="0"/>
              </a:rPr>
              <a:t>– Paper </a:t>
            </a:r>
            <a:r>
              <a:rPr lang="fr-BE" sz="1600" dirty="0" smtClean="0">
                <a:latin typeface="Arial" charset="0"/>
              </a:rPr>
              <a:t>No 0325</a:t>
            </a:r>
            <a:endParaRPr lang="fr-FR" sz="1600" dirty="0">
              <a:latin typeface="Arial" charset="0"/>
            </a:endParaRPr>
          </a:p>
        </p:txBody>
      </p:sp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539750" y="1268413"/>
            <a:ext cx="8208963" cy="9787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fr-BE" sz="3200" b="1" dirty="0" smtClean="0">
                <a:solidFill>
                  <a:schemeClr val="bg2"/>
                </a:solidFill>
                <a:latin typeface="Arial" charset="0"/>
              </a:rPr>
              <a:t>Experience from construction of a Smart Grid RD</a:t>
            </a:r>
            <a:r>
              <a:rPr lang="fr-BE" sz="3200" b="1" baseline="30000" dirty="0" smtClean="0">
                <a:solidFill>
                  <a:schemeClr val="bg2"/>
                </a:solidFill>
                <a:latin typeface="Arial" charset="0"/>
              </a:rPr>
              <a:t>2  </a:t>
            </a:r>
            <a:r>
              <a:rPr lang="fr-BE" sz="3200" b="1" dirty="0" smtClean="0">
                <a:solidFill>
                  <a:schemeClr val="bg2"/>
                </a:solidFill>
                <a:latin typeface="Arial" charset="0"/>
              </a:rPr>
              <a:t>Platform</a:t>
            </a:r>
            <a:endParaRPr lang="fr-FR" sz="3200" baseline="30000" dirty="0">
              <a:solidFill>
                <a:schemeClr val="bg2"/>
              </a:solidFill>
              <a:latin typeface="Arial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6119" r="8209"/>
          <a:stretch>
            <a:fillRect/>
          </a:stretch>
        </p:blipFill>
        <p:spPr bwMode="auto">
          <a:xfrm>
            <a:off x="5292080" y="3228189"/>
            <a:ext cx="2016224" cy="156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ACB9F-A09F-4C80-903D-DC8A2A673A26}" type="slidenum">
              <a:rPr lang="fr-FR" sz="1200" smtClean="0">
                <a:latin typeface="+mj-lt"/>
              </a:rPr>
              <a:pPr/>
              <a:t>22</a:t>
            </a:fld>
            <a:endParaRPr lang="fr-FR" sz="12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Future</a:t>
            </a:r>
            <a:r>
              <a:rPr lang="sv-SE" dirty="0" smtClean="0"/>
              <a:t> work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67544" y="1772816"/>
            <a:ext cx="8229600" cy="4122737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fr-BE" sz="2400" dirty="0" smtClean="0">
                <a:latin typeface="Arial" charset="0"/>
              </a:rPr>
              <a:t>Power Quality measurements</a:t>
            </a:r>
          </a:p>
          <a:p>
            <a:pPr marL="514350" indent="-514350">
              <a:buFont typeface="+mj-lt"/>
              <a:buAutoNum type="arabicPeriod"/>
            </a:pPr>
            <a:r>
              <a:rPr lang="fr-BE" sz="2400" dirty="0" smtClean="0">
                <a:latin typeface="Arial" charset="0"/>
              </a:rPr>
              <a:t>Energy storage test bench</a:t>
            </a:r>
          </a:p>
          <a:p>
            <a:pPr marL="514350" indent="-514350">
              <a:buFont typeface="+mj-lt"/>
              <a:buAutoNum type="arabicPeriod"/>
            </a:pPr>
            <a:r>
              <a:rPr lang="fr-BE" sz="2400" dirty="0" smtClean="0">
                <a:latin typeface="Arial" charset="0"/>
              </a:rPr>
              <a:t>Microgrid and virtual power plant</a:t>
            </a:r>
          </a:p>
          <a:p>
            <a:pPr marL="514350" indent="-514350">
              <a:buFont typeface="+mj-lt"/>
              <a:buAutoNum type="arabicPeriod"/>
            </a:pPr>
            <a:r>
              <a:rPr lang="fr-BE" sz="2400" dirty="0" smtClean="0">
                <a:latin typeface="Arial" charset="0"/>
              </a:rPr>
              <a:t>Interuniversity cooperation</a:t>
            </a:r>
          </a:p>
          <a:p>
            <a:pPr marL="514350" indent="-514350">
              <a:buFont typeface="+mj-lt"/>
              <a:buAutoNum type="arabicPeriod"/>
            </a:pPr>
            <a:r>
              <a:rPr lang="fr-BE" sz="2400" dirty="0" smtClean="0">
                <a:latin typeface="Arial" charset="0"/>
              </a:rPr>
              <a:t>Optimized solutions for DER and energy storage</a:t>
            </a:r>
          </a:p>
          <a:p>
            <a:pPr marL="514350" indent="-514350">
              <a:buFont typeface="+mj-lt"/>
              <a:buAutoNum type="arabicPeriod"/>
            </a:pPr>
            <a:r>
              <a:rPr lang="fr-BE" sz="2400" dirty="0" smtClean="0">
                <a:latin typeface="Arial" charset="0"/>
              </a:rPr>
              <a:t>Applications for residentials, office, shopping centers, regions etc</a:t>
            </a:r>
          </a:p>
          <a:p>
            <a:pPr marL="514350" indent="-514350">
              <a:buFont typeface="+mj-lt"/>
              <a:buAutoNum type="arabicPeriod"/>
            </a:pPr>
            <a:r>
              <a:rPr lang="fr-BE" sz="2400" dirty="0" smtClean="0">
                <a:latin typeface="Arial" charset="0"/>
              </a:rPr>
              <a:t>Verification of communication</a:t>
            </a:r>
          </a:p>
          <a:p>
            <a:pPr marL="514350" indent="-514350">
              <a:buFont typeface="+mj-lt"/>
              <a:buAutoNum type="arabicPeriod"/>
            </a:pPr>
            <a:r>
              <a:rPr lang="fr-BE" sz="2400" dirty="0" smtClean="0">
                <a:latin typeface="Arial" charset="0"/>
              </a:rPr>
              <a:t>Develpment of software forMicro Grid CA Controller</a:t>
            </a:r>
          </a:p>
          <a:p>
            <a:pPr marL="514350" indent="-514350">
              <a:buFont typeface="+mj-lt"/>
              <a:buAutoNum type="arabicPeriod"/>
            </a:pPr>
            <a:r>
              <a:rPr lang="fr-BE" sz="2400" dirty="0" smtClean="0">
                <a:latin typeface="Arial" charset="0"/>
              </a:rPr>
              <a:t>Development of algoritmes for the operation</a:t>
            </a:r>
          </a:p>
          <a:p>
            <a:pPr>
              <a:buNone/>
            </a:pPr>
            <a:endParaRPr lang="sv-SE" sz="240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ACB9F-A09F-4C80-903D-DC8A2A673A26}" type="slidenum">
              <a:rPr lang="fr-FR" sz="1200" smtClean="0"/>
              <a:pPr/>
              <a:t>23</a:t>
            </a:fld>
            <a:endParaRPr lang="fr-FR" sz="1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9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9584" t="27206" r="15312" b="13361"/>
          <a:stretch>
            <a:fillRect/>
          </a:stretch>
        </p:blipFill>
        <p:spPr bwMode="auto">
          <a:xfrm>
            <a:off x="1514045" y="2008188"/>
            <a:ext cx="6115910" cy="412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>
                <a:latin typeface="Arial" charset="0"/>
              </a:rPr>
              <a:t>   Background</a:t>
            </a:r>
            <a:endParaRPr lang="sv-SE" baseline="-25000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ACB9F-A09F-4C80-903D-DC8A2A673A26}" type="slidenum">
              <a:rPr lang="fr-FR" sz="1200" smtClean="0">
                <a:latin typeface="+mj-lt"/>
              </a:rPr>
              <a:pPr/>
              <a:t>3</a:t>
            </a:fld>
            <a:endParaRPr lang="fr-FR" dirty="0">
              <a:latin typeface="+mj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18864" y="1398290"/>
            <a:ext cx="8229600" cy="590550"/>
          </a:xfrm>
        </p:spPr>
        <p:txBody>
          <a:bodyPr/>
          <a:lstStyle/>
          <a:p>
            <a:r>
              <a:rPr lang="sv-SE" dirty="0" err="1" smtClean="0"/>
              <a:t>Background</a:t>
            </a:r>
            <a:r>
              <a:rPr lang="sv-SE" dirty="0" smtClean="0"/>
              <a:t>: Power </a:t>
            </a:r>
            <a:r>
              <a:rPr lang="sv-SE" dirty="0" err="1" smtClean="0"/>
              <a:t>consumption</a:t>
            </a:r>
            <a:r>
              <a:rPr lang="sv-SE" dirty="0" smtClean="0"/>
              <a:t> </a:t>
            </a:r>
            <a:r>
              <a:rPr lang="sv-SE" dirty="0" err="1" smtClean="0"/>
              <a:t>pattern</a:t>
            </a:r>
            <a:r>
              <a:rPr lang="sv-SE" dirty="0" smtClean="0"/>
              <a:t> in private </a:t>
            </a:r>
            <a:r>
              <a:rPr lang="sv-SE" dirty="0" err="1" smtClean="0"/>
              <a:t>residence</a:t>
            </a:r>
            <a:endParaRPr lang="sv-SE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2981" t="27461" r="37260" b="16000"/>
          <a:stretch>
            <a:fillRect/>
          </a:stretch>
        </p:blipFill>
        <p:spPr bwMode="auto">
          <a:xfrm>
            <a:off x="1669320" y="2186583"/>
            <a:ext cx="5805359" cy="412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ACB9F-A09F-4C80-903D-DC8A2A673A26}" type="slidenum">
              <a:rPr lang="fr-FR" sz="1200" smtClean="0">
                <a:latin typeface="+mj-lt"/>
              </a:rPr>
              <a:pPr/>
              <a:t>4</a:t>
            </a:fld>
            <a:endParaRPr lang="fr-FR" sz="12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12750" y="1398290"/>
            <a:ext cx="8229600" cy="590550"/>
          </a:xfrm>
        </p:spPr>
        <p:txBody>
          <a:bodyPr/>
          <a:lstStyle/>
          <a:p>
            <a:r>
              <a:rPr lang="sv-SE" dirty="0" err="1" smtClean="0"/>
              <a:t>Background</a:t>
            </a:r>
            <a:r>
              <a:rPr lang="sv-SE" dirty="0" smtClean="0"/>
              <a:t>: Global </a:t>
            </a:r>
            <a:r>
              <a:rPr lang="sv-SE" dirty="0" err="1" smtClean="0"/>
              <a:t>irradiance</a:t>
            </a:r>
            <a:r>
              <a:rPr lang="sv-SE" dirty="0" smtClean="0"/>
              <a:t>, Ludvika, Sweden</a:t>
            </a:r>
            <a:endParaRPr lang="sv-SE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5385" t="35770" r="21683" b="15503"/>
          <a:stretch>
            <a:fillRect/>
          </a:stretch>
        </p:blipFill>
        <p:spPr bwMode="auto">
          <a:xfrm>
            <a:off x="1345265" y="2213058"/>
            <a:ext cx="6453469" cy="3712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ACB9F-A09F-4C80-903D-DC8A2A673A26}" type="slidenum">
              <a:rPr lang="fr-FR" sz="1200" smtClean="0">
                <a:latin typeface="+mj-lt"/>
              </a:rPr>
              <a:pPr/>
              <a:t>5</a:t>
            </a:fld>
            <a:endParaRPr lang="fr-FR" sz="12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11560" y="2348880"/>
            <a:ext cx="7690048" cy="3168352"/>
          </a:xfrm>
        </p:spPr>
        <p:txBody>
          <a:bodyPr/>
          <a:lstStyle/>
          <a:p>
            <a:pPr>
              <a:buNone/>
            </a:pPr>
            <a:r>
              <a:rPr lang="fr-BE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Agenda</a:t>
            </a:r>
            <a:endParaRPr lang="fr-BE" b="1" dirty="0">
              <a:solidFill>
                <a:schemeClr val="bg1">
                  <a:lumMod val="75000"/>
                </a:schemeClr>
              </a:solidFill>
              <a:latin typeface="Arial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fr-BE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Background</a:t>
            </a:r>
            <a:endParaRPr lang="fr-BE" dirty="0">
              <a:solidFill>
                <a:schemeClr val="bg1">
                  <a:lumMod val="75000"/>
                </a:schemeClr>
              </a:solidFill>
              <a:latin typeface="Arial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fr-BE" dirty="0" smtClean="0">
                <a:latin typeface="Arial" charset="0"/>
              </a:rPr>
              <a:t>System Design</a:t>
            </a:r>
            <a:endParaRPr lang="fr-BE" dirty="0">
              <a:latin typeface="Arial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fr-BE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Experience</a:t>
            </a:r>
            <a:endParaRPr lang="fr-BE" dirty="0">
              <a:solidFill>
                <a:schemeClr val="bg1">
                  <a:lumMod val="75000"/>
                </a:schemeClr>
              </a:solidFill>
              <a:latin typeface="Arial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fr-BE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Future work</a:t>
            </a:r>
            <a:endParaRPr lang="fr-FR" sz="1600" dirty="0">
              <a:solidFill>
                <a:schemeClr val="bg1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468313" y="6308725"/>
            <a:ext cx="72009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BE" sz="1600" dirty="0" smtClean="0">
                <a:latin typeface="Arial" charset="0"/>
              </a:rPr>
              <a:t>Henrik Stomberg– Sweden </a:t>
            </a:r>
            <a:r>
              <a:rPr lang="fr-BE" sz="1600" dirty="0">
                <a:latin typeface="Arial" charset="0"/>
              </a:rPr>
              <a:t>– Session </a:t>
            </a:r>
            <a:r>
              <a:rPr lang="fr-BE" sz="1600" dirty="0" smtClean="0">
                <a:latin typeface="Arial" charset="0"/>
              </a:rPr>
              <a:t>No 4 </a:t>
            </a:r>
            <a:r>
              <a:rPr lang="fr-BE" sz="1600" dirty="0">
                <a:latin typeface="Arial" charset="0"/>
              </a:rPr>
              <a:t>– Paper </a:t>
            </a:r>
            <a:r>
              <a:rPr lang="fr-BE" sz="1600" dirty="0" smtClean="0">
                <a:latin typeface="Arial" charset="0"/>
              </a:rPr>
              <a:t>No 0325</a:t>
            </a:r>
            <a:endParaRPr lang="fr-FR" sz="1600" dirty="0">
              <a:latin typeface="Arial" charset="0"/>
            </a:endParaRPr>
          </a:p>
        </p:txBody>
      </p:sp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539750" y="1268413"/>
            <a:ext cx="8208963" cy="9787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fr-BE" sz="3200" b="1" dirty="0" smtClean="0">
                <a:solidFill>
                  <a:schemeClr val="bg2"/>
                </a:solidFill>
                <a:latin typeface="Arial" charset="0"/>
              </a:rPr>
              <a:t>Experience from construction of a Smart Grid RD</a:t>
            </a:r>
            <a:r>
              <a:rPr lang="fr-BE" sz="3200" b="1" baseline="30000" dirty="0" smtClean="0">
                <a:solidFill>
                  <a:schemeClr val="bg2"/>
                </a:solidFill>
                <a:latin typeface="Arial" charset="0"/>
              </a:rPr>
              <a:t>2  </a:t>
            </a:r>
            <a:r>
              <a:rPr lang="fr-BE" sz="3200" b="1" dirty="0" smtClean="0">
                <a:solidFill>
                  <a:schemeClr val="bg2"/>
                </a:solidFill>
                <a:latin typeface="Arial" charset="0"/>
              </a:rPr>
              <a:t>Platform</a:t>
            </a:r>
            <a:endParaRPr lang="fr-FR" sz="3200" baseline="30000" dirty="0">
              <a:solidFill>
                <a:schemeClr val="bg2"/>
              </a:solidFill>
              <a:latin typeface="Arial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6119" r="8209"/>
          <a:stretch>
            <a:fillRect/>
          </a:stretch>
        </p:blipFill>
        <p:spPr bwMode="auto">
          <a:xfrm>
            <a:off x="5292080" y="3228189"/>
            <a:ext cx="2016224" cy="156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ACB9F-A09F-4C80-903D-DC8A2A673A26}" type="slidenum">
              <a:rPr lang="fr-FR" sz="1200" smtClean="0">
                <a:latin typeface="+mj-lt"/>
              </a:rPr>
              <a:pPr/>
              <a:t>6</a:t>
            </a:fld>
            <a:endParaRPr lang="fr-FR" sz="12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2008189"/>
            <a:ext cx="8229600" cy="3004988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  </a:t>
            </a:r>
          </a:p>
          <a:p>
            <a:pPr eaLnBrk="0" hangingPunct="0">
              <a:buNone/>
              <a:defRPr/>
            </a:pPr>
            <a:r>
              <a:rPr lang="en-US" dirty="0" smtClean="0">
                <a:solidFill>
                  <a:srgbClr val="0E318D"/>
                </a:solidFill>
                <a:latin typeface="+mj-lt"/>
                <a:ea typeface="+mj-ea"/>
                <a:cs typeface="+mj-cs"/>
              </a:rPr>
              <a:t>   VINNOVA is a Swedish government agency</a:t>
            </a:r>
            <a:br>
              <a:rPr lang="en-US" dirty="0" smtClean="0">
                <a:solidFill>
                  <a:srgbClr val="0E318D"/>
                </a:solidFill>
                <a:latin typeface="+mj-lt"/>
                <a:ea typeface="+mj-ea"/>
                <a:cs typeface="+mj-cs"/>
              </a:rPr>
            </a:br>
            <a:r>
              <a:rPr lang="en-US" dirty="0" smtClean="0">
                <a:solidFill>
                  <a:srgbClr val="0E318D"/>
                </a:solidFill>
                <a:latin typeface="+mj-lt"/>
                <a:ea typeface="+mj-ea"/>
                <a:cs typeface="+mj-cs"/>
              </a:rPr>
              <a:t>under the Ministry of Enterprise, Energy and Communications and the national contact agency for the EU Framework </a:t>
            </a:r>
            <a:r>
              <a:rPr lang="en-US" dirty="0" err="1" smtClean="0">
                <a:solidFill>
                  <a:srgbClr val="0E318D"/>
                </a:solidFill>
                <a:latin typeface="+mj-lt"/>
                <a:ea typeface="+mj-ea"/>
                <a:cs typeface="+mj-cs"/>
              </a:rPr>
              <a:t>Programme</a:t>
            </a:r>
            <a:r>
              <a:rPr lang="en-US" dirty="0" smtClean="0">
                <a:solidFill>
                  <a:srgbClr val="0E318D"/>
                </a:solidFill>
                <a:latin typeface="+mj-lt"/>
                <a:ea typeface="+mj-ea"/>
                <a:cs typeface="+mj-cs"/>
              </a:rPr>
              <a:t> for R&amp;D</a:t>
            </a:r>
          </a:p>
          <a:p>
            <a:pPr>
              <a:buNone/>
            </a:pPr>
            <a:endParaRPr lang="sv-S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4341" y="1556792"/>
            <a:ext cx="2185491" cy="793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ACB9F-A09F-4C80-903D-DC8A2A673A26}" type="slidenum">
              <a:rPr lang="fr-FR" sz="1200" smtClean="0">
                <a:latin typeface="+mj-lt"/>
              </a:rPr>
              <a:pPr/>
              <a:t>7</a:t>
            </a:fld>
            <a:endParaRPr lang="fr-FR" sz="12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Project: Smart Grid Energy Storage</a:t>
            </a:r>
            <a:endParaRPr lang="sv-SE" dirty="0"/>
          </a:p>
        </p:txBody>
      </p:sp>
      <p:sp>
        <p:nvSpPr>
          <p:cNvPr id="4" name="Platshållare för innehåll 2"/>
          <p:cNvSpPr txBox="1">
            <a:spLocks noGrp="1"/>
          </p:cNvSpPr>
          <p:nvPr>
            <p:ph idx="1"/>
          </p:nvPr>
        </p:nvSpPr>
        <p:spPr>
          <a:xfrm>
            <a:off x="971600" y="1844824"/>
            <a:ext cx="6923112" cy="1584176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buNone/>
              <a:defRPr/>
            </a:pPr>
            <a:r>
              <a:rPr lang="en-US" dirty="0" smtClean="0">
                <a:solidFill>
                  <a:srgbClr val="0E318D"/>
                </a:solidFill>
                <a:latin typeface="+mj-lt"/>
                <a:ea typeface="+mj-ea"/>
                <a:cs typeface="+mj-cs"/>
              </a:rPr>
              <a:t>Solutions for optimized control in real time</a:t>
            </a:r>
          </a:p>
          <a:p>
            <a:pPr marL="342900" indent="-342900" eaLnBrk="0" hangingPunct="0">
              <a:buNone/>
              <a:defRPr/>
            </a:pPr>
            <a:r>
              <a:rPr lang="en-US" dirty="0" smtClean="0">
                <a:solidFill>
                  <a:srgbClr val="0E318D"/>
                </a:solidFill>
                <a:latin typeface="+mj-lt"/>
                <a:ea typeface="+mj-ea"/>
                <a:cs typeface="+mj-cs"/>
              </a:rPr>
              <a:t>of distributed renewable power production,</a:t>
            </a:r>
          </a:p>
          <a:p>
            <a:pPr marL="342900" indent="-342900" eaLnBrk="0" hangingPunct="0">
              <a:buNone/>
              <a:defRPr/>
            </a:pPr>
            <a:r>
              <a:rPr lang="en-US" dirty="0" smtClean="0">
                <a:solidFill>
                  <a:srgbClr val="0E318D"/>
                </a:solidFill>
                <a:latin typeface="+mj-lt"/>
                <a:ea typeface="+mj-ea"/>
                <a:cs typeface="+mj-cs"/>
              </a:rPr>
              <a:t>storage and demand response</a:t>
            </a:r>
            <a:endParaRPr lang="sv-SE" dirty="0">
              <a:solidFill>
                <a:srgbClr val="0E318D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3717032"/>
            <a:ext cx="1036638" cy="93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4941168"/>
            <a:ext cx="1554163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1547664" y="4077072"/>
            <a:ext cx="1263650" cy="476250"/>
            <a:chOff x="-378" y="4860"/>
            <a:chExt cx="796" cy="300"/>
          </a:xfrm>
        </p:grpSpPr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378" y="4860"/>
              <a:ext cx="77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390" y="5012"/>
              <a:ext cx="28" cy="14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sv-SE">
                <a:solidFill>
                  <a:srgbClr val="0070C0"/>
                </a:solidFill>
              </a:endParaRPr>
            </a:p>
          </p:txBody>
        </p:sp>
      </p:grp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3933056"/>
            <a:ext cx="222885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8064" y="4725144"/>
            <a:ext cx="1171575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5616" y="5013176"/>
            <a:ext cx="1395412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60232" y="5229200"/>
            <a:ext cx="12954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Platshållare för bildnumm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ACB9F-A09F-4C80-903D-DC8A2A673A26}" type="slidenum">
              <a:rPr lang="fr-FR" sz="1200" smtClean="0">
                <a:latin typeface="+mj-lt"/>
              </a:rPr>
              <a:pPr/>
              <a:t>8</a:t>
            </a:fld>
            <a:endParaRPr lang="fr-FR" sz="12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Energy </a:t>
            </a:r>
            <a:r>
              <a:rPr lang="sv-SE" dirty="0" err="1" smtClean="0"/>
              <a:t>storage</a:t>
            </a:r>
            <a:r>
              <a:rPr lang="sv-SE" dirty="0" smtClean="0"/>
              <a:t> &amp; Control</a:t>
            </a:r>
            <a:endParaRPr lang="sv-SE" dirty="0"/>
          </a:p>
        </p:txBody>
      </p:sp>
      <p:pic>
        <p:nvPicPr>
          <p:cNvPr id="4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9082" t="5441" r="29896" b="16460"/>
          <a:stretch>
            <a:fillRect/>
          </a:stretch>
        </p:blipFill>
        <p:spPr bwMode="auto">
          <a:xfrm>
            <a:off x="2987824" y="1916832"/>
            <a:ext cx="2952328" cy="412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6" descr="J:\Enhet_R\Projekt\71394 SmartGrid_Zero\71394_SmartGrid\1.Foton\8. Montage kontrollutrustning\DSC_0220.JPG"/>
          <p:cNvPicPr>
            <a:picLocks noChangeAspect="1" noChangeArrowheads="1"/>
          </p:cNvPicPr>
          <p:nvPr/>
        </p:nvPicPr>
        <p:blipFill>
          <a:blip r:embed="rId3" cstate="print"/>
          <a:srcRect t="24802" r="7818" b="1000"/>
          <a:stretch>
            <a:fillRect/>
          </a:stretch>
        </p:blipFill>
        <p:spPr bwMode="auto">
          <a:xfrm rot="5400000">
            <a:off x="630980" y="2545484"/>
            <a:ext cx="2705103" cy="144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J:\Enhet_R\Projekt\71394 SmartGrid_Zero\71394_SmartGrid\1.Foton\8. Montage kontrollutrustning\DSC_02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166158" y="3802394"/>
            <a:ext cx="2228784" cy="1481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 l="7206" t="10838" r="17527"/>
          <a:stretch>
            <a:fillRect/>
          </a:stretch>
        </p:blipFill>
        <p:spPr bwMode="auto">
          <a:xfrm>
            <a:off x="6012160" y="1340768"/>
            <a:ext cx="2808312" cy="2211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6" cstate="print"/>
          <a:srcRect l="25349" t="1712" r="30345" b="3804"/>
          <a:stretch>
            <a:fillRect/>
          </a:stretch>
        </p:blipFill>
        <p:spPr bwMode="auto">
          <a:xfrm>
            <a:off x="6444208" y="3356992"/>
            <a:ext cx="2003172" cy="2840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ACB9F-A09F-4C80-903D-DC8A2A673A26}" type="slidenum">
              <a:rPr lang="fr-FR" sz="1200" smtClean="0">
                <a:latin typeface="+mj-lt"/>
              </a:rPr>
              <a:pPr/>
              <a:t>9</a:t>
            </a:fld>
            <a:endParaRPr lang="fr-FR" sz="12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IRED2011">
  <a:themeElements>
    <a:clrScheme name="">
      <a:dk1>
        <a:srgbClr val="000000"/>
      </a:dk1>
      <a:lt1>
        <a:srgbClr val="FFFFFF"/>
      </a:lt1>
      <a:dk2>
        <a:srgbClr val="779AF1"/>
      </a:dk2>
      <a:lt2>
        <a:srgbClr val="0E318D"/>
      </a:lt2>
      <a:accent1>
        <a:srgbClr val="154BD1"/>
      </a:accent1>
      <a:accent2>
        <a:srgbClr val="1F59E9"/>
      </a:accent2>
      <a:accent3>
        <a:srgbClr val="FFFFFF"/>
      </a:accent3>
      <a:accent4>
        <a:srgbClr val="000000"/>
      </a:accent4>
      <a:accent5>
        <a:srgbClr val="AAB1E5"/>
      </a:accent5>
      <a:accent6>
        <a:srgbClr val="1B50D3"/>
      </a:accent6>
      <a:hlink>
        <a:srgbClr val="0E318D"/>
      </a:hlink>
      <a:folHlink>
        <a:srgbClr val="FF9900"/>
      </a:folHlink>
    </a:clrScheme>
    <a:fontScheme name="CIRED2011">
      <a:majorFont>
        <a:latin typeface="Arial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CIRED2011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RED2011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RED2011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RED2011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RED2011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RED2011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RED2011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RED2011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RED2011 9">
        <a:dk1>
          <a:srgbClr val="000000"/>
        </a:dk1>
        <a:lt1>
          <a:srgbClr val="FFFFFF"/>
        </a:lt1>
        <a:dk2>
          <a:srgbClr val="999900"/>
        </a:dk2>
        <a:lt2>
          <a:srgbClr val="F96501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RED2011 10">
        <a:dk1>
          <a:srgbClr val="000000"/>
        </a:dk1>
        <a:lt1>
          <a:srgbClr val="FFFFFF"/>
        </a:lt1>
        <a:dk2>
          <a:srgbClr val="F96501"/>
        </a:dk2>
        <a:lt2>
          <a:srgbClr val="F96501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RED2011 11">
        <a:dk1>
          <a:srgbClr val="000000"/>
        </a:dk1>
        <a:lt1>
          <a:srgbClr val="FFFFFF"/>
        </a:lt1>
        <a:dk2>
          <a:srgbClr val="FEB27E"/>
        </a:dk2>
        <a:lt2>
          <a:srgbClr val="F96501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RED2011 12">
        <a:dk1>
          <a:srgbClr val="000000"/>
        </a:dk1>
        <a:lt1>
          <a:srgbClr val="FFFFFF"/>
        </a:lt1>
        <a:dk2>
          <a:srgbClr val="FEB27E"/>
        </a:dk2>
        <a:lt2>
          <a:srgbClr val="F96501"/>
        </a:lt2>
        <a:accent1>
          <a:srgbClr val="99CC00"/>
        </a:accent1>
        <a:accent2>
          <a:srgbClr val="FE8F44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E6813D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RED2011 13">
        <a:dk1>
          <a:srgbClr val="000000"/>
        </a:dk1>
        <a:lt1>
          <a:srgbClr val="FFFFFF"/>
        </a:lt1>
        <a:dk2>
          <a:srgbClr val="FEB27E"/>
        </a:dk2>
        <a:lt2>
          <a:srgbClr val="F96501"/>
        </a:lt2>
        <a:accent1>
          <a:srgbClr val="FF6600"/>
        </a:accent1>
        <a:accent2>
          <a:srgbClr val="FE8F44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6813D"/>
        </a:accent6>
        <a:hlink>
          <a:srgbClr val="F96501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RED2011 14">
        <a:dk1>
          <a:srgbClr val="000000"/>
        </a:dk1>
        <a:lt1>
          <a:srgbClr val="FFFFFF"/>
        </a:lt1>
        <a:dk2>
          <a:srgbClr val="0E318D"/>
        </a:dk2>
        <a:lt2>
          <a:srgbClr val="0E318D"/>
        </a:lt2>
        <a:accent1>
          <a:srgbClr val="0E318D"/>
        </a:accent1>
        <a:accent2>
          <a:srgbClr val="0E318D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0C2B7F"/>
        </a:accent6>
        <a:hlink>
          <a:srgbClr val="0E318D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RED2011 15">
        <a:dk1>
          <a:srgbClr val="000000"/>
        </a:dk1>
        <a:lt1>
          <a:srgbClr val="FFFFFF"/>
        </a:lt1>
        <a:dk2>
          <a:srgbClr val="0E318D"/>
        </a:dk2>
        <a:lt2>
          <a:srgbClr val="0E318D"/>
        </a:lt2>
        <a:accent1>
          <a:srgbClr val="154BD1"/>
        </a:accent1>
        <a:accent2>
          <a:srgbClr val="0E318D"/>
        </a:accent2>
        <a:accent3>
          <a:srgbClr val="FFFFFF"/>
        </a:accent3>
        <a:accent4>
          <a:srgbClr val="000000"/>
        </a:accent4>
        <a:accent5>
          <a:srgbClr val="AAB1E5"/>
        </a:accent5>
        <a:accent6>
          <a:srgbClr val="0C2B7F"/>
        </a:accent6>
        <a:hlink>
          <a:srgbClr val="0E318D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RED2011 16">
        <a:dk1>
          <a:srgbClr val="000000"/>
        </a:dk1>
        <a:lt1>
          <a:srgbClr val="FFFFFF"/>
        </a:lt1>
        <a:dk2>
          <a:srgbClr val="0E318D"/>
        </a:dk2>
        <a:lt2>
          <a:srgbClr val="0E318D"/>
        </a:lt2>
        <a:accent1>
          <a:srgbClr val="154BD1"/>
        </a:accent1>
        <a:accent2>
          <a:srgbClr val="1F59E9"/>
        </a:accent2>
        <a:accent3>
          <a:srgbClr val="FFFFFF"/>
        </a:accent3>
        <a:accent4>
          <a:srgbClr val="000000"/>
        </a:accent4>
        <a:accent5>
          <a:srgbClr val="AAB1E5"/>
        </a:accent5>
        <a:accent6>
          <a:srgbClr val="1B50D3"/>
        </a:accent6>
        <a:hlink>
          <a:srgbClr val="0E318D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506</Words>
  <Application>Microsoft Macintosh PowerPoint</Application>
  <PresentationFormat>Bildschirmpräsentation (4:3)</PresentationFormat>
  <Paragraphs>131</Paragraphs>
  <Slides>23</Slides>
  <Notes>6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24" baseType="lpstr">
      <vt:lpstr>CIRED2011</vt:lpstr>
      <vt:lpstr>PowerPoint-Präsentation</vt:lpstr>
      <vt:lpstr>   Background</vt:lpstr>
      <vt:lpstr>   Background</vt:lpstr>
      <vt:lpstr>Background: Power consumption pattern in private residence</vt:lpstr>
      <vt:lpstr>Background: Global irradiance, Ludvika, Sweden</vt:lpstr>
      <vt:lpstr>PowerPoint-Präsentation</vt:lpstr>
      <vt:lpstr>PowerPoint-Präsentation</vt:lpstr>
      <vt:lpstr>Project: Smart Grid Energy Storage</vt:lpstr>
      <vt:lpstr>Energy storage &amp; Control</vt:lpstr>
      <vt:lpstr>System Design, STRI Smart Grid RD2</vt:lpstr>
      <vt:lpstr>“Cell Agent” LAB View Supervisory CS</vt:lpstr>
      <vt:lpstr>CCR – Container Control Room</vt:lpstr>
      <vt:lpstr>Control Modules and Control System</vt:lpstr>
      <vt:lpstr>Single line diagram RD2</vt:lpstr>
      <vt:lpstr>Homer optimization model</vt:lpstr>
      <vt:lpstr>System Design for the RD2</vt:lpstr>
      <vt:lpstr>PowerPoint-Präsentation</vt:lpstr>
      <vt:lpstr>PowerPoint-Präsentation</vt:lpstr>
      <vt:lpstr>Power generation during 24 hours</vt:lpstr>
      <vt:lpstr>Power generation during 24 hours</vt:lpstr>
      <vt:lpstr>Our experience are to: </vt:lpstr>
      <vt:lpstr>PowerPoint-Präsentation</vt:lpstr>
      <vt:lpstr>Future work</vt:lpstr>
    </vt:vector>
  </TitlesOfParts>
  <Company>AIM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AIM</dc:creator>
  <cp:lastModifiedBy>T</cp:lastModifiedBy>
  <cp:revision>86</cp:revision>
  <dcterms:created xsi:type="dcterms:W3CDTF">2010-04-09T10:19:13Z</dcterms:created>
  <dcterms:modified xsi:type="dcterms:W3CDTF">2011-07-14T17:29:15Z</dcterms:modified>
</cp:coreProperties>
</file>