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sldIdLst>
    <p:sldId id="256" r:id="rId2"/>
    <p:sldId id="271" r:id="rId3"/>
    <p:sldId id="275" r:id="rId4"/>
    <p:sldId id="276" r:id="rId5"/>
    <p:sldId id="273" r:id="rId6"/>
    <p:sldId id="274" r:id="rId7"/>
    <p:sldId id="258" r:id="rId8"/>
    <p:sldId id="257" r:id="rId9"/>
    <p:sldId id="259" r:id="rId10"/>
    <p:sldId id="260" r:id="rId11"/>
    <p:sldId id="261" r:id="rId12"/>
    <p:sldId id="262" r:id="rId13"/>
    <p:sldId id="277" r:id="rId14"/>
    <p:sldId id="263" r:id="rId15"/>
    <p:sldId id="269" r:id="rId16"/>
    <p:sldId id="270" r:id="rId17"/>
  </p:sldIdLst>
  <p:sldSz cx="9144000" cy="6858000" type="screen4x3"/>
  <p:notesSz cx="6729413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>
        <p:scale>
          <a:sx n="66" d="100"/>
          <a:sy n="66" d="100"/>
        </p:scale>
        <p:origin x="-2680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353DB-E9AF-4194-A853-E40EFBC426F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1B736C-0E2B-42E2-AF9B-31955B93D55D}">
      <dgm:prSet phldrT="[Texto]"/>
      <dgm:spPr/>
      <dgm:t>
        <a:bodyPr/>
        <a:lstStyle/>
        <a:p>
          <a:r>
            <a:rPr lang="pt-PT" dirty="0" err="1"/>
            <a:t>Energy</a:t>
          </a:r>
          <a:r>
            <a:rPr lang="pt-PT" dirty="0"/>
            <a:t> </a:t>
          </a:r>
          <a:r>
            <a:rPr lang="pt-PT" dirty="0" err="1"/>
            <a:t>Resources</a:t>
          </a:r>
          <a:r>
            <a:rPr lang="pt-PT" dirty="0"/>
            <a:t> </a:t>
          </a:r>
          <a:r>
            <a:rPr lang="pt-PT" dirty="0" err="1"/>
            <a:t>Management</a:t>
          </a:r>
          <a:endParaRPr lang="pt-PT" dirty="0"/>
        </a:p>
      </dgm:t>
    </dgm:pt>
    <dgm:pt modelId="{429C3A6D-AC43-4501-BCA9-EE3028023429}" type="parTrans" cxnId="{90F86904-D500-4F21-A803-298CF8B47971}">
      <dgm:prSet/>
      <dgm:spPr/>
      <dgm:t>
        <a:bodyPr/>
        <a:lstStyle/>
        <a:p>
          <a:endParaRPr lang="pt-PT"/>
        </a:p>
      </dgm:t>
    </dgm:pt>
    <dgm:pt modelId="{26FE178D-E430-4CEF-8792-516E60CBF96E}" type="sibTrans" cxnId="{90F86904-D500-4F21-A803-298CF8B47971}">
      <dgm:prSet/>
      <dgm:spPr/>
      <dgm:t>
        <a:bodyPr/>
        <a:lstStyle/>
        <a:p>
          <a:endParaRPr lang="pt-PT"/>
        </a:p>
      </dgm:t>
    </dgm:pt>
    <dgm:pt modelId="{52D0CE90-2A2D-43A8-907E-ADC3CE275184}">
      <dgm:prSet phldrT="[Texto]"/>
      <dgm:spPr/>
      <dgm:t>
        <a:bodyPr/>
        <a:lstStyle/>
        <a:p>
          <a:r>
            <a:rPr lang="pt-PT" dirty="0" err="1"/>
            <a:t>VPPs</a:t>
          </a:r>
          <a:r>
            <a:rPr lang="pt-PT" dirty="0"/>
            <a:t> </a:t>
          </a:r>
          <a:r>
            <a:rPr lang="pt-PT" dirty="0" err="1"/>
            <a:t>Negotiation</a:t>
          </a:r>
          <a:r>
            <a:rPr lang="pt-PT" dirty="0"/>
            <a:t> </a:t>
          </a:r>
        </a:p>
      </dgm:t>
    </dgm:pt>
    <dgm:pt modelId="{C0E68560-C460-446D-A3F8-DECDFB0D09CC}" type="parTrans" cxnId="{FADFF1CD-0C20-4F94-BB7B-893A1DC9822B}">
      <dgm:prSet/>
      <dgm:spPr/>
      <dgm:t>
        <a:bodyPr/>
        <a:lstStyle/>
        <a:p>
          <a:endParaRPr lang="pt-PT"/>
        </a:p>
      </dgm:t>
    </dgm:pt>
    <dgm:pt modelId="{45FDE3D7-7321-406B-BF24-DA59A25180B6}" type="sibTrans" cxnId="{FADFF1CD-0C20-4F94-BB7B-893A1DC9822B}">
      <dgm:prSet/>
      <dgm:spPr/>
      <dgm:t>
        <a:bodyPr/>
        <a:lstStyle/>
        <a:p>
          <a:endParaRPr lang="pt-PT"/>
        </a:p>
      </dgm:t>
    </dgm:pt>
    <dgm:pt modelId="{EF9DB68B-9CF4-42CD-A92A-B6C9C6C80C40}">
      <dgm:prSet phldrT="[Texto]"/>
      <dgm:spPr/>
      <dgm:t>
        <a:bodyPr/>
        <a:lstStyle/>
        <a:p>
          <a:r>
            <a:rPr lang="pt-PT" dirty="0" err="1"/>
            <a:t>Electricity</a:t>
          </a:r>
          <a:r>
            <a:rPr lang="pt-PT" dirty="0"/>
            <a:t> </a:t>
          </a:r>
          <a:r>
            <a:rPr lang="pt-PT" dirty="0" err="1"/>
            <a:t>Market</a:t>
          </a:r>
          <a:endParaRPr lang="pt-PT" dirty="0"/>
        </a:p>
      </dgm:t>
    </dgm:pt>
    <dgm:pt modelId="{63C89648-1509-440A-B09E-EB6B6932A485}" type="parTrans" cxnId="{32EC19A0-2641-47B2-8592-68131F166BDD}">
      <dgm:prSet/>
      <dgm:spPr/>
      <dgm:t>
        <a:bodyPr/>
        <a:lstStyle/>
        <a:p>
          <a:endParaRPr lang="pt-PT"/>
        </a:p>
      </dgm:t>
    </dgm:pt>
    <dgm:pt modelId="{3E475EA1-16D1-4CF5-B906-044394D69D3B}" type="sibTrans" cxnId="{32EC19A0-2641-47B2-8592-68131F166BDD}">
      <dgm:prSet/>
      <dgm:spPr/>
      <dgm:t>
        <a:bodyPr/>
        <a:lstStyle/>
        <a:p>
          <a:endParaRPr lang="pt-PT"/>
        </a:p>
      </dgm:t>
    </dgm:pt>
    <dgm:pt modelId="{DAFA7F36-CD01-4758-84C6-75DA960EE81D}" type="pres">
      <dgm:prSet presAssocID="{643353DB-E9AF-4194-A853-E40EFBC426FF}" presName="CompostProcess" presStyleCnt="0">
        <dgm:presLayoutVars>
          <dgm:dir/>
          <dgm:resizeHandles val="exact"/>
        </dgm:presLayoutVars>
      </dgm:prSet>
      <dgm:spPr/>
    </dgm:pt>
    <dgm:pt modelId="{811A67EC-183B-4BA7-8F3F-02FA9CA8E884}" type="pres">
      <dgm:prSet presAssocID="{643353DB-E9AF-4194-A853-E40EFBC426FF}" presName="arrow" presStyleLbl="bgShp" presStyleIdx="0" presStyleCnt="1"/>
      <dgm:spPr/>
    </dgm:pt>
    <dgm:pt modelId="{86B8716D-343A-4FDA-88D2-82A8DCF827B5}" type="pres">
      <dgm:prSet presAssocID="{643353DB-E9AF-4194-A853-E40EFBC426FF}" presName="linearProcess" presStyleCnt="0"/>
      <dgm:spPr/>
    </dgm:pt>
    <dgm:pt modelId="{3664F82B-4F0F-4C38-95D2-88B1676EC6AF}" type="pres">
      <dgm:prSet presAssocID="{601B736C-0E2B-42E2-AF9B-31955B93D55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D092F7-0E22-4449-A27C-F046F59884C1}" type="pres">
      <dgm:prSet presAssocID="{26FE178D-E430-4CEF-8792-516E60CBF96E}" presName="sibTrans" presStyleCnt="0"/>
      <dgm:spPr/>
    </dgm:pt>
    <dgm:pt modelId="{0B557393-45CE-48E3-B051-0A8D5D8BA9CB}" type="pres">
      <dgm:prSet presAssocID="{52D0CE90-2A2D-43A8-907E-ADC3CE27518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6A62D57-7418-49B4-84AA-3F2B05FCE2CA}" type="pres">
      <dgm:prSet presAssocID="{45FDE3D7-7321-406B-BF24-DA59A25180B6}" presName="sibTrans" presStyleCnt="0"/>
      <dgm:spPr/>
    </dgm:pt>
    <dgm:pt modelId="{B2B595D6-6B76-4D8E-893C-2760F95899D8}" type="pres">
      <dgm:prSet presAssocID="{EF9DB68B-9CF4-42CD-A92A-B6C9C6C80C4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22546B5-3C6B-453C-9002-FA2D1193A202}" type="presOf" srcId="{601B736C-0E2B-42E2-AF9B-31955B93D55D}" destId="{3664F82B-4F0F-4C38-95D2-88B1676EC6AF}" srcOrd="0" destOrd="0" presId="urn:microsoft.com/office/officeart/2005/8/layout/hProcess9"/>
    <dgm:cxn modelId="{32EC19A0-2641-47B2-8592-68131F166BDD}" srcId="{643353DB-E9AF-4194-A853-E40EFBC426FF}" destId="{EF9DB68B-9CF4-42CD-A92A-B6C9C6C80C40}" srcOrd="2" destOrd="0" parTransId="{63C89648-1509-440A-B09E-EB6B6932A485}" sibTransId="{3E475EA1-16D1-4CF5-B906-044394D69D3B}"/>
    <dgm:cxn modelId="{58DE644C-6B3D-4E9E-B760-9D100AA1CEAA}" type="presOf" srcId="{52D0CE90-2A2D-43A8-907E-ADC3CE275184}" destId="{0B557393-45CE-48E3-B051-0A8D5D8BA9CB}" srcOrd="0" destOrd="0" presId="urn:microsoft.com/office/officeart/2005/8/layout/hProcess9"/>
    <dgm:cxn modelId="{90F86904-D500-4F21-A803-298CF8B47971}" srcId="{643353DB-E9AF-4194-A853-E40EFBC426FF}" destId="{601B736C-0E2B-42E2-AF9B-31955B93D55D}" srcOrd="0" destOrd="0" parTransId="{429C3A6D-AC43-4501-BCA9-EE3028023429}" sibTransId="{26FE178D-E430-4CEF-8792-516E60CBF96E}"/>
    <dgm:cxn modelId="{35E15874-A1FB-4E7F-AB4A-195067C959E4}" type="presOf" srcId="{643353DB-E9AF-4194-A853-E40EFBC426FF}" destId="{DAFA7F36-CD01-4758-84C6-75DA960EE81D}" srcOrd="0" destOrd="0" presId="urn:microsoft.com/office/officeart/2005/8/layout/hProcess9"/>
    <dgm:cxn modelId="{87639442-55E3-437B-9562-F1684E216076}" type="presOf" srcId="{EF9DB68B-9CF4-42CD-A92A-B6C9C6C80C40}" destId="{B2B595D6-6B76-4D8E-893C-2760F95899D8}" srcOrd="0" destOrd="0" presId="urn:microsoft.com/office/officeart/2005/8/layout/hProcess9"/>
    <dgm:cxn modelId="{FADFF1CD-0C20-4F94-BB7B-893A1DC9822B}" srcId="{643353DB-E9AF-4194-A853-E40EFBC426FF}" destId="{52D0CE90-2A2D-43A8-907E-ADC3CE275184}" srcOrd="1" destOrd="0" parTransId="{C0E68560-C460-446D-A3F8-DECDFB0D09CC}" sibTransId="{45FDE3D7-7321-406B-BF24-DA59A25180B6}"/>
    <dgm:cxn modelId="{B5A25581-F65C-448C-818E-8D827E2A9F55}" type="presParOf" srcId="{DAFA7F36-CD01-4758-84C6-75DA960EE81D}" destId="{811A67EC-183B-4BA7-8F3F-02FA9CA8E884}" srcOrd="0" destOrd="0" presId="urn:microsoft.com/office/officeart/2005/8/layout/hProcess9"/>
    <dgm:cxn modelId="{EB04066D-2566-4FE8-8E30-CAB693152684}" type="presParOf" srcId="{DAFA7F36-CD01-4758-84C6-75DA960EE81D}" destId="{86B8716D-343A-4FDA-88D2-82A8DCF827B5}" srcOrd="1" destOrd="0" presId="urn:microsoft.com/office/officeart/2005/8/layout/hProcess9"/>
    <dgm:cxn modelId="{E5DB7D8D-4CAB-4B4F-9180-113A91112932}" type="presParOf" srcId="{86B8716D-343A-4FDA-88D2-82A8DCF827B5}" destId="{3664F82B-4F0F-4C38-95D2-88B1676EC6AF}" srcOrd="0" destOrd="0" presId="urn:microsoft.com/office/officeart/2005/8/layout/hProcess9"/>
    <dgm:cxn modelId="{48291D15-FEFD-44E4-BAEB-1ABE7C355580}" type="presParOf" srcId="{86B8716D-343A-4FDA-88D2-82A8DCF827B5}" destId="{60D092F7-0E22-4449-A27C-F046F59884C1}" srcOrd="1" destOrd="0" presId="urn:microsoft.com/office/officeart/2005/8/layout/hProcess9"/>
    <dgm:cxn modelId="{B3FA82FB-8253-4F9C-B2CE-1DF225D59864}" type="presParOf" srcId="{86B8716D-343A-4FDA-88D2-82A8DCF827B5}" destId="{0B557393-45CE-48E3-B051-0A8D5D8BA9CB}" srcOrd="2" destOrd="0" presId="urn:microsoft.com/office/officeart/2005/8/layout/hProcess9"/>
    <dgm:cxn modelId="{808DC6F6-E9EB-4115-BE58-082507695314}" type="presParOf" srcId="{86B8716D-343A-4FDA-88D2-82A8DCF827B5}" destId="{46A62D57-7418-49B4-84AA-3F2B05FCE2CA}" srcOrd="3" destOrd="0" presId="urn:microsoft.com/office/officeart/2005/8/layout/hProcess9"/>
    <dgm:cxn modelId="{8B239BD5-8091-4F13-9DA2-C3A9893232B5}" type="presParOf" srcId="{86B8716D-343A-4FDA-88D2-82A8DCF827B5}" destId="{B2B595D6-6B76-4D8E-893C-2760F95899D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67EC-183B-4BA7-8F3F-02FA9CA8E884}">
      <dsp:nvSpPr>
        <dsp:cNvPr id="0" name=""/>
        <dsp:cNvSpPr/>
      </dsp:nvSpPr>
      <dsp:spPr>
        <a:xfrm>
          <a:off x="583264" y="0"/>
          <a:ext cx="6610334" cy="4032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4F82B-4F0F-4C38-95D2-88B1676EC6AF}">
      <dsp:nvSpPr>
        <dsp:cNvPr id="0" name=""/>
        <dsp:cNvSpPr/>
      </dsp:nvSpPr>
      <dsp:spPr>
        <a:xfrm>
          <a:off x="8354" y="1209734"/>
          <a:ext cx="2503178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err="1"/>
            <a:t>Energy</a:t>
          </a:r>
          <a:r>
            <a:rPr lang="pt-PT" sz="2600" kern="1200" dirty="0"/>
            <a:t> </a:t>
          </a:r>
          <a:r>
            <a:rPr lang="pt-PT" sz="2600" kern="1200" dirty="0" err="1"/>
            <a:t>Resources</a:t>
          </a:r>
          <a:r>
            <a:rPr lang="pt-PT" sz="2600" kern="1200" dirty="0"/>
            <a:t> </a:t>
          </a:r>
          <a:r>
            <a:rPr lang="pt-PT" sz="2600" kern="1200" dirty="0" err="1"/>
            <a:t>Management</a:t>
          </a:r>
          <a:endParaRPr lang="pt-PT" sz="2600" kern="1200" dirty="0"/>
        </a:p>
      </dsp:txBody>
      <dsp:txXfrm>
        <a:off x="87093" y="1288473"/>
        <a:ext cx="2345700" cy="1455501"/>
      </dsp:txXfrm>
    </dsp:sp>
    <dsp:sp modelId="{0B557393-45CE-48E3-B051-0A8D5D8BA9CB}">
      <dsp:nvSpPr>
        <dsp:cNvPr id="0" name=""/>
        <dsp:cNvSpPr/>
      </dsp:nvSpPr>
      <dsp:spPr>
        <a:xfrm>
          <a:off x="2636842" y="1209734"/>
          <a:ext cx="2503178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err="1"/>
            <a:t>VPPs</a:t>
          </a:r>
          <a:r>
            <a:rPr lang="pt-PT" sz="2600" kern="1200" dirty="0"/>
            <a:t> </a:t>
          </a:r>
          <a:r>
            <a:rPr lang="pt-PT" sz="2600" kern="1200" dirty="0" err="1"/>
            <a:t>Negotiation</a:t>
          </a:r>
          <a:r>
            <a:rPr lang="pt-PT" sz="2600" kern="1200" dirty="0"/>
            <a:t> </a:t>
          </a:r>
        </a:p>
      </dsp:txBody>
      <dsp:txXfrm>
        <a:off x="2715581" y="1288473"/>
        <a:ext cx="2345700" cy="1455501"/>
      </dsp:txXfrm>
    </dsp:sp>
    <dsp:sp modelId="{B2B595D6-6B76-4D8E-893C-2760F95899D8}">
      <dsp:nvSpPr>
        <dsp:cNvPr id="0" name=""/>
        <dsp:cNvSpPr/>
      </dsp:nvSpPr>
      <dsp:spPr>
        <a:xfrm>
          <a:off x="5265331" y="1209734"/>
          <a:ext cx="2503178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kern="1200" dirty="0" err="1"/>
            <a:t>Electricity</a:t>
          </a:r>
          <a:r>
            <a:rPr lang="pt-PT" sz="2600" kern="1200" dirty="0"/>
            <a:t> </a:t>
          </a:r>
          <a:r>
            <a:rPr lang="pt-PT" sz="2600" kern="1200" dirty="0" err="1"/>
            <a:t>Market</a:t>
          </a:r>
          <a:endParaRPr lang="pt-PT" sz="2600" kern="1200" dirty="0"/>
        </a:p>
      </dsp:txBody>
      <dsp:txXfrm>
        <a:off x="5344070" y="1288473"/>
        <a:ext cx="2345700" cy="145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07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777" y="0"/>
            <a:ext cx="291607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942" y="4689515"/>
            <a:ext cx="538353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1607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777" y="9377316"/>
            <a:ext cx="291607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BA75EC75-F535-4196-9369-DE96BF0D13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69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5D124-62FC-4BDC-9022-1A48AD171434}" type="slidenum">
              <a:rPr lang="fr-FR"/>
              <a:pPr/>
              <a:t>1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noProof="0" dirty="0" smtClean="0"/>
          </a:p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89AA5-D425-4A16-AC54-3122C0F4F676}" type="slidenum">
              <a:rPr lang="fr-FR"/>
              <a:pPr/>
              <a:t>10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39AA5-ACDB-41E2-A927-4538E2C64611}" type="slidenum">
              <a:rPr lang="fr-FR"/>
              <a:pPr/>
              <a:t>11</a:t>
            </a:fld>
            <a:endParaRPr 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E2B35-733F-4421-9114-D7F0542DAD94}" type="slidenum">
              <a:rPr lang="fr-FR"/>
              <a:pPr/>
              <a:t>12</a:t>
            </a:fld>
            <a:endParaRPr 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8A85C-DE7C-4716-BC5D-6FB30FE7AF7C}" type="slidenum">
              <a:rPr lang="fr-FR"/>
              <a:pPr/>
              <a:t>13</a:t>
            </a:fld>
            <a:endParaRPr 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8A85C-DE7C-4716-BC5D-6FB30FE7AF7C}" type="slidenum">
              <a:rPr lang="fr-FR"/>
              <a:pPr/>
              <a:t>14</a:t>
            </a:fld>
            <a:endParaRPr 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379DD-ABB5-471B-855E-06668AF2BAAE}" type="slidenum">
              <a:rPr lang="fr-FR"/>
              <a:pPr/>
              <a:t>15</a:t>
            </a:fld>
            <a:endParaRPr 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5604E-BAA1-4362-AEF4-10705A5EAFC0}" type="slidenum">
              <a:rPr lang="fr-FR"/>
              <a:pPr/>
              <a:t>16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93137-4FEF-46BE-B499-C9F195EB565C}" type="slidenum">
              <a:rPr lang="fr-FR"/>
              <a:pPr/>
              <a:t>2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7A330-82A3-41B4-845D-0B3451A3C0F7}" type="slidenum">
              <a:rPr lang="fr-FR"/>
              <a:pPr/>
              <a:t>3</a:t>
            </a:fld>
            <a:endParaRPr 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7A330-82A3-41B4-845D-0B3451A3C0F7}" type="slidenum">
              <a:rPr lang="fr-FR"/>
              <a:pPr/>
              <a:t>4</a:t>
            </a:fld>
            <a:endParaRPr 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911D3-F916-4BAE-A55F-897F2259C34F}" type="slidenum">
              <a:rPr lang="fr-FR"/>
              <a:pPr/>
              <a:t>5</a:t>
            </a:fld>
            <a:endParaRPr lang="fr-F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7A330-82A3-41B4-845D-0B3451A3C0F7}" type="slidenum">
              <a:rPr lang="fr-FR"/>
              <a:pPr/>
              <a:t>6</a:t>
            </a:fld>
            <a:endParaRPr 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63633-0940-4D23-B9E7-1271CD63F58F}" type="slidenum">
              <a:rPr lang="fr-FR"/>
              <a:pPr/>
              <a:t>7</a:t>
            </a:fld>
            <a:endParaRPr lang="fr-F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5F3D1-4CF1-4DAD-8AFD-E0900474D2B8}" type="slidenum">
              <a:rPr lang="fr-FR"/>
              <a:pPr/>
              <a:t>8</a:t>
            </a:fld>
            <a:endParaRPr lang="fr-F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A2D66-0796-4592-B6DE-316D0637A7DC}" type="slidenum">
              <a:rPr lang="fr-FR"/>
              <a:pPr/>
              <a:t>9</a:t>
            </a:fld>
            <a:endParaRPr 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pt-PT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/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PT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47FB5-B4A0-41B8-B5D8-CC385D71D67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43BA-75AB-458B-A0F7-9122E05B389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B46C1-6ED3-46AB-B93C-1195CBEA5C5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366F1-7C13-4157-ABD0-BDF5DD7817D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5A3B-C754-41B1-8E9F-4E7A1A56E67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6D39-A791-4623-8E2A-D22321FD9BC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A1E20-1B7A-4655-A93F-18237766854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F9ACC-8B33-4C1B-BE5A-D41865C0B19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734B6-FE71-4DA5-AED6-BA6DEF1B4CC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CF820-A864-4B81-BECF-02A6E443870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C4A0-DB1F-40A0-AA84-697F4D2F9AA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C7C81B8-7A52-497A-A649-A472884629D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PT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PT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PT" sz="2400">
              <a:latin typeface="Times New Roman" pitchFamily="18" charset="0"/>
            </a:endParaRPr>
          </a:p>
        </p:txBody>
      </p:sp>
      <p:pic>
        <p:nvPicPr>
          <p:cNvPr id="3081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E318D"/>
                </a:solidFill>
                <a:cs typeface="Arial" charset="0"/>
              </a:rPr>
              <a:t>Frankfurt (Germany), 6-9 June 2011</a:t>
            </a:r>
          </a:p>
        </p:txBody>
      </p:sp>
      <p:sp>
        <p:nvSpPr>
          <p:cNvPr id="308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468313" y="6511510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8208963" cy="402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pitchFamily="34" charset="0"/>
              </a:rPr>
              <a:t>ENERGY RESOURCES SCHEDULING IN COMPETITIVE ENVIRONMENT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bg2"/>
              </a:solidFill>
              <a:latin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pitchFamily="34" charset="0"/>
              </a:rPr>
              <a:t>Authors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latin typeface="Arial" pitchFamily="34" charset="0"/>
              </a:rPr>
              <a:t>Zita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 Vale, </a:t>
            </a:r>
            <a:r>
              <a:rPr lang="en-US" sz="2400" b="1" u="sng" dirty="0">
                <a:solidFill>
                  <a:schemeClr val="bg2"/>
                </a:solidFill>
                <a:latin typeface="Arial" pitchFamily="34" charset="0"/>
              </a:rPr>
              <a:t>Hugo </a:t>
            </a:r>
            <a:r>
              <a:rPr lang="en-US" sz="2400" b="1" u="sng" dirty="0" err="1">
                <a:solidFill>
                  <a:schemeClr val="bg2"/>
                </a:solidFill>
                <a:latin typeface="Arial" pitchFamily="34" charset="0"/>
              </a:rPr>
              <a:t>Morais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, </a:t>
            </a:r>
            <a:r>
              <a:rPr lang="en-US" sz="2400" b="1" dirty="0" err="1">
                <a:solidFill>
                  <a:schemeClr val="bg2"/>
                </a:solidFill>
                <a:latin typeface="Arial" pitchFamily="34" charset="0"/>
              </a:rPr>
              <a:t>Narciso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 Pereira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bg2"/>
              </a:solidFill>
              <a:latin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pitchFamily="34" charset="0"/>
              </a:rPr>
              <a:t>Presenter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Bruno </a:t>
            </a:r>
            <a:r>
              <a:rPr lang="en-US" sz="2400" b="1" dirty="0" err="1">
                <a:solidFill>
                  <a:schemeClr val="bg2"/>
                </a:solidFill>
                <a:latin typeface="Arial" pitchFamily="34" charset="0"/>
              </a:rPr>
              <a:t>Canizes</a:t>
            </a:r>
            <a:endParaRPr lang="fr-FR" sz="2400" dirty="0">
              <a:solidFill>
                <a:schemeClr val="bg2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4437112"/>
            <a:ext cx="2736304" cy="419846"/>
            <a:chOff x="467544" y="4437112"/>
            <a:chExt cx="2736304" cy="419846"/>
          </a:xfrm>
        </p:grpSpPr>
        <p:sp>
          <p:nvSpPr>
            <p:cNvPr id="4" name="Rounded Rectangular Callout 3"/>
            <p:cNvSpPr/>
            <p:nvPr/>
          </p:nvSpPr>
          <p:spPr bwMode="auto">
            <a:xfrm>
              <a:off x="467544" y="4437112"/>
              <a:ext cx="2736304" cy="408623"/>
            </a:xfrm>
            <a:prstGeom prst="wedgeRoundRectCallout">
              <a:avLst>
                <a:gd name="adj1" fmla="val 78366"/>
                <a:gd name="adj2" fmla="val -139964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1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4456848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 err="1" smtClean="0"/>
                <a:t>hgvm@isep.ipp.pt</a:t>
              </a:r>
              <a:endParaRPr lang="pt-PT" sz="2000" b="1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pitchFamily="34" charset="0"/>
              </a:rPr>
              <a:t>Electricity Market - MASCEM</a:t>
            </a:r>
            <a:endParaRPr lang="fr-FR" sz="32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pic>
        <p:nvPicPr>
          <p:cNvPr id="10245" name="Picture 21"/>
          <p:cNvPicPr>
            <a:picLocks noChangeAspect="1" noChangeArrowheads="1"/>
          </p:cNvPicPr>
          <p:nvPr/>
        </p:nvPicPr>
        <p:blipFill>
          <a:blip r:embed="rId3" cstate="print"/>
          <a:srcRect r="3548"/>
          <a:stretch>
            <a:fillRect/>
          </a:stretch>
        </p:blipFill>
        <p:spPr bwMode="auto">
          <a:xfrm>
            <a:off x="984250" y="1916832"/>
            <a:ext cx="815975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pitchFamily="34" charset="0"/>
              </a:rPr>
              <a:t>Case Study</a:t>
            </a:r>
            <a:endParaRPr lang="fr-FR" sz="32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pic>
        <p:nvPicPr>
          <p:cNvPr id="11269" name="Imagem 6" descr="Untitled-1.tif"/>
          <p:cNvPicPr>
            <a:picLocks noChangeAspect="1" noChangeArrowheads="1"/>
          </p:cNvPicPr>
          <p:nvPr/>
        </p:nvPicPr>
        <p:blipFill>
          <a:blip r:embed="rId3" cstate="print"/>
          <a:srcRect l="7330" t="2832" r="4684"/>
          <a:stretch>
            <a:fillRect/>
          </a:stretch>
        </p:blipFill>
        <p:spPr bwMode="auto">
          <a:xfrm>
            <a:off x="611188" y="1773238"/>
            <a:ext cx="58324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 txBox="1">
            <a:spLocks noChangeArrowheads="1"/>
          </p:cNvSpPr>
          <p:nvPr/>
        </p:nvSpPr>
        <p:spPr bwMode="auto">
          <a:xfrm>
            <a:off x="6659563" y="1484313"/>
            <a:ext cx="248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fr-BE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fr-BE" sz="2800" dirty="0">
                <a:latin typeface="Arial" pitchFamily="34" charset="0"/>
              </a:rPr>
              <a:t>114 Bus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fr-BE" sz="2800" dirty="0">
                <a:latin typeface="Arial" pitchFamily="34" charset="0"/>
              </a:rPr>
              <a:t>97 DG </a:t>
            </a:r>
            <a:r>
              <a:rPr lang="fr-BE" sz="2800" dirty="0" err="1">
                <a:latin typeface="Arial" pitchFamily="34" charset="0"/>
              </a:rPr>
              <a:t>units</a:t>
            </a:r>
            <a:endParaRPr lang="fr-BE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fr-BE" sz="2800" dirty="0">
                <a:latin typeface="Arial" pitchFamily="34" charset="0"/>
              </a:rPr>
              <a:t>84 </a:t>
            </a:r>
            <a:r>
              <a:rPr lang="fr-BE" sz="2800" dirty="0" err="1">
                <a:latin typeface="Arial" pitchFamily="34" charset="0"/>
              </a:rPr>
              <a:t>Loads</a:t>
            </a:r>
            <a:endParaRPr lang="fr-BE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fr-BE" sz="2800" dirty="0">
                <a:latin typeface="Arial" pitchFamily="34" charset="0"/>
              </a:rPr>
              <a:t>9 Storage</a:t>
            </a:r>
            <a:endParaRPr lang="fr-FR" sz="1600" dirty="0">
              <a:latin typeface="Arial" pitchFamily="34" charset="0"/>
            </a:endParaRPr>
          </a:p>
        </p:txBody>
      </p:sp>
      <p:cxnSp>
        <p:nvCxnSpPr>
          <p:cNvPr id="11271" name="Conexão recta 9"/>
          <p:cNvCxnSpPr>
            <a:cxnSpLocks noChangeShapeType="1"/>
          </p:cNvCxnSpPr>
          <p:nvPr/>
        </p:nvCxnSpPr>
        <p:spPr bwMode="auto">
          <a:xfrm rot="16200000" flipH="1">
            <a:off x="3703638" y="3973513"/>
            <a:ext cx="5697537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pitchFamily="34" charset="0"/>
              </a:rPr>
              <a:t>Case Study</a:t>
            </a:r>
            <a:endParaRPr lang="fr-FR" sz="32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4213" y="1844675"/>
          <a:ext cx="8208962" cy="4176715"/>
        </p:xfrm>
        <a:graphic>
          <a:graphicData uri="http://schemas.openxmlformats.org/drawingml/2006/table">
            <a:tbl>
              <a:tblPr/>
              <a:tblGrid>
                <a:gridCol w="1255712"/>
                <a:gridCol w="925513"/>
                <a:gridCol w="858837"/>
                <a:gridCol w="971550"/>
                <a:gridCol w="811213"/>
                <a:gridCol w="1369218"/>
                <a:gridCol w="2016919"/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No. Load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No.  DG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No.  Storage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No. Bus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Substations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Interconnections</a:t>
                      </a:r>
                      <a:endParaRPr kumimoji="0" lang="pt-P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VPP 1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 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VPP2; VPP4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VPP 2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VPP1; VPP3; VPP4 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VPP 3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 S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VPP2; VPP4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VPP 4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----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VPP1; VPP2; VPP3</a:t>
                      </a:r>
                      <a:endParaRPr kumimoji="0" lang="pt-P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grpSp>
        <p:nvGrpSpPr>
          <p:cNvPr id="2" name="Group 15"/>
          <p:cNvGrpSpPr/>
          <p:nvPr/>
        </p:nvGrpSpPr>
        <p:grpSpPr>
          <a:xfrm>
            <a:off x="284572" y="1196753"/>
            <a:ext cx="4320479" cy="2664295"/>
            <a:chOff x="284572" y="1196753"/>
            <a:chExt cx="4320479" cy="2664295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572" y="1196753"/>
              <a:ext cx="4320479" cy="266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093671" y="1332311"/>
              <a:ext cx="2871555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 smtClean="0"/>
                <a:t>Initial VPPs generation resulting</a:t>
              </a:r>
              <a:endParaRPr lang="pt-PT" sz="1300" dirty="0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273465" y="3939229"/>
            <a:ext cx="4325112" cy="2658123"/>
            <a:chOff x="279638" y="3903796"/>
            <a:chExt cx="4325112" cy="2664296"/>
          </a:xfrm>
        </p:grpSpPr>
        <p:pic>
          <p:nvPicPr>
            <p:cNvPr id="7" name="Picture 3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638" y="3903796"/>
              <a:ext cx="432511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877647" y="4047812"/>
              <a:ext cx="356382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/>
                <a:t>VPPs generation after VPPs negotiation</a:t>
              </a:r>
              <a:endParaRPr lang="pt-PT" sz="1300" dirty="0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644008" y="3933056"/>
            <a:ext cx="4325112" cy="2660904"/>
            <a:chOff x="4636693" y="3904938"/>
            <a:chExt cx="4325112" cy="2660904"/>
          </a:xfrm>
        </p:grpSpPr>
        <p:pic>
          <p:nvPicPr>
            <p:cNvPr id="8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6693" y="3904938"/>
              <a:ext cx="4325112" cy="266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807686" y="4041639"/>
              <a:ext cx="219964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30000"/>
                </a:spcBef>
                <a:defRPr/>
              </a:pPr>
              <a:r>
                <a:rPr lang="en-US" sz="1300" dirty="0" smtClean="0">
                  <a:latin typeface="Arial" charset="0"/>
                  <a:cs typeface="Arial" charset="0"/>
                </a:rPr>
                <a:t>Interconnections load flows</a:t>
              </a:r>
              <a:endParaRPr lang="pt-PT" sz="1300" dirty="0" smtClean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4008" y="1196752"/>
            <a:ext cx="4355913" cy="2664296"/>
            <a:chOff x="4644008" y="1196752"/>
            <a:chExt cx="4355913" cy="266429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1196752"/>
              <a:ext cx="4320480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985529" y="1361571"/>
              <a:ext cx="401439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30000"/>
                </a:spcBef>
                <a:defRPr/>
              </a:pPr>
              <a:r>
                <a:rPr lang="en-US" sz="1300" dirty="0" smtClean="0">
                  <a:latin typeface="Arial" charset="0"/>
                  <a:cs typeface="Arial" charset="0"/>
                </a:rPr>
                <a:t>ΔLMP after energy resources management process</a:t>
              </a:r>
              <a:endParaRPr lang="pt-PT" sz="1300" dirty="0" smtClean="0">
                <a:latin typeface="Arial" charset="0"/>
                <a:cs typeface="Arial" charset="0"/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567708"/>
            <a:ext cx="2133600" cy="457200"/>
          </a:xfrm>
        </p:spPr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grpSp>
        <p:nvGrpSpPr>
          <p:cNvPr id="23" name="Group 22"/>
          <p:cNvGrpSpPr/>
          <p:nvPr/>
        </p:nvGrpSpPr>
        <p:grpSpPr>
          <a:xfrm>
            <a:off x="1979712" y="1988840"/>
            <a:ext cx="5256584" cy="3240360"/>
            <a:chOff x="4716016" y="1988840"/>
            <a:chExt cx="4320480" cy="266429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988840"/>
              <a:ext cx="4320480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5528819" y="2153659"/>
              <a:ext cx="2146430" cy="240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dirty="0" smtClean="0"/>
                <a:t>ΔLMP after VPPs negotiation</a:t>
              </a:r>
              <a:endParaRPr lang="pt-PT" sz="1300" dirty="0"/>
            </a:p>
          </p:txBody>
        </p: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pitchFamily="34" charset="0"/>
              </a:rPr>
              <a:t>Case Study</a:t>
            </a:r>
            <a:endParaRPr lang="fr-FR" sz="32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pitchFamily="34" charset="0"/>
              </a:rPr>
              <a:t>Conclusion</a:t>
            </a:r>
            <a:endParaRPr lang="fr-FR" sz="32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sp>
        <p:nvSpPr>
          <p:cNvPr id="18437" name="Rectangle 5"/>
          <p:cNvSpPr txBox="1">
            <a:spLocks noChangeArrowheads="1"/>
          </p:cNvSpPr>
          <p:nvPr/>
        </p:nvSpPr>
        <p:spPr bwMode="auto">
          <a:xfrm>
            <a:off x="755650" y="1773238"/>
            <a:ext cx="79930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fr-BE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>
                <a:latin typeface="Arial" pitchFamily="34" charset="0"/>
              </a:rPr>
              <a:t>Each player has different generation resources and different operation strategies.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>
                <a:latin typeface="Arial" pitchFamily="34" charset="0"/>
              </a:rPr>
              <a:t>Consider a complex and realistic environment of dynamic and competitive/collaborative nature.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2800" dirty="0">
                <a:latin typeface="Arial" pitchFamily="34" charset="0"/>
              </a:rPr>
              <a:t>New light on the ways in what the players can use the new opportunities in the context of future SG. </a:t>
            </a:r>
            <a:endParaRPr lang="pt-PT" sz="2800" dirty="0" smtClean="0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pt-PT" sz="2800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pt-PT" sz="2800" dirty="0" smtClean="0"/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539750" y="1340768"/>
            <a:ext cx="8208963" cy="5041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pitchFamily="34" charset="0"/>
              </a:rPr>
              <a:t>ENERGY RESOURCES SCHEDULING IN COMPETITIVE ENVIRONMENT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2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u="sng" dirty="0" smtClean="0">
                <a:solidFill>
                  <a:schemeClr val="bg2"/>
                </a:solidFill>
                <a:latin typeface="Arial" pitchFamily="34" charset="0"/>
              </a:rPr>
              <a:t>Thank you !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200" b="1" dirty="0">
              <a:solidFill>
                <a:schemeClr val="bg2"/>
              </a:solidFill>
              <a:latin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pitchFamily="34" charset="0"/>
              </a:rPr>
              <a:t>Authors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 dirty="0" err="1">
                <a:solidFill>
                  <a:schemeClr val="bg2"/>
                </a:solidFill>
                <a:latin typeface="Arial" pitchFamily="34" charset="0"/>
              </a:rPr>
              <a:t>Zita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 Vale, </a:t>
            </a:r>
            <a:r>
              <a:rPr lang="en-US" sz="2400" b="1" u="sng" dirty="0">
                <a:solidFill>
                  <a:schemeClr val="bg2"/>
                </a:solidFill>
                <a:latin typeface="Arial" pitchFamily="34" charset="0"/>
              </a:rPr>
              <a:t>Hugo </a:t>
            </a:r>
            <a:r>
              <a:rPr lang="en-US" sz="2400" b="1" u="sng" dirty="0" err="1">
                <a:solidFill>
                  <a:schemeClr val="bg2"/>
                </a:solidFill>
                <a:latin typeface="Arial" pitchFamily="34" charset="0"/>
              </a:rPr>
              <a:t>Morais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, </a:t>
            </a:r>
            <a:r>
              <a:rPr lang="en-US" sz="2400" b="1" dirty="0" err="1">
                <a:solidFill>
                  <a:schemeClr val="bg2"/>
                </a:solidFill>
                <a:latin typeface="Arial" pitchFamily="34" charset="0"/>
              </a:rPr>
              <a:t>Narciso</a:t>
            </a: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 Pereira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 b="1" dirty="0">
              <a:solidFill>
                <a:schemeClr val="bg2"/>
              </a:solidFill>
              <a:latin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2"/>
                </a:solidFill>
                <a:latin typeface="Arial" pitchFamily="34" charset="0"/>
              </a:rPr>
              <a:t>Presenter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solidFill>
                  <a:schemeClr val="bg2"/>
                </a:solidFill>
                <a:latin typeface="Arial" pitchFamily="34" charset="0"/>
              </a:rPr>
              <a:t>Bruno </a:t>
            </a:r>
            <a:r>
              <a:rPr lang="en-US" sz="2400" b="1" dirty="0" err="1">
                <a:solidFill>
                  <a:schemeClr val="bg2"/>
                </a:solidFill>
                <a:latin typeface="Arial" pitchFamily="34" charset="0"/>
              </a:rPr>
              <a:t>Canizes</a:t>
            </a:r>
            <a:endParaRPr lang="fr-FR" sz="2400" dirty="0">
              <a:solidFill>
                <a:schemeClr val="bg2"/>
              </a:solidFill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5156630"/>
            <a:ext cx="2736304" cy="419846"/>
            <a:chOff x="467544" y="4437112"/>
            <a:chExt cx="2736304" cy="419846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467544" y="4437112"/>
              <a:ext cx="2736304" cy="408623"/>
            </a:xfrm>
            <a:prstGeom prst="wedgeRoundRectCallout">
              <a:avLst>
                <a:gd name="adj1" fmla="val 78366"/>
                <a:gd name="adj2" fmla="val -139964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1800" b="1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4456848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 err="1" smtClean="0"/>
                <a:t>hgvm@isep.ipp.pt</a:t>
              </a:r>
              <a:endParaRPr lang="pt-PT" sz="2000" b="1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pitchFamily="34" charset="0"/>
              </a:rPr>
              <a:t>Outline</a:t>
            </a:r>
            <a:endParaRPr lang="fr-FR" sz="32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sp>
        <p:nvSpPr>
          <p:cNvPr id="6149" name="Rectangle 5"/>
          <p:cNvSpPr txBox="1">
            <a:spLocks noChangeArrowheads="1"/>
          </p:cNvSpPr>
          <p:nvPr/>
        </p:nvSpPr>
        <p:spPr bwMode="auto">
          <a:xfrm>
            <a:off x="755650" y="1773238"/>
            <a:ext cx="79930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fr-BE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 smtClean="0">
                <a:latin typeface="Arial" pitchFamily="34" charset="0"/>
              </a:rPr>
              <a:t>Introduction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16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 err="1" smtClean="0">
                <a:latin typeface="Arial" pitchFamily="34" charset="0"/>
              </a:rPr>
              <a:t>SmartGrids</a:t>
            </a:r>
            <a:endParaRPr lang="en-US" sz="2800" dirty="0" smtClean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>
                <a:latin typeface="Arial" pitchFamily="34" charset="0"/>
              </a:rPr>
              <a:t>Players Negotiation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16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>
                <a:latin typeface="Arial" pitchFamily="34" charset="0"/>
              </a:rPr>
              <a:t>Case Study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16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2800" dirty="0" smtClean="0">
                <a:latin typeface="Arial" pitchFamily="34" charset="0"/>
              </a:rPr>
              <a:t>Conclusion </a:t>
            </a:r>
            <a:endParaRPr lang="en-US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468313" y="6511510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pitchFamily="34" charset="0"/>
              </a:rPr>
              <a:t>Introduction</a:t>
            </a:r>
            <a:endParaRPr lang="fr-FR" sz="32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sp>
        <p:nvSpPr>
          <p:cNvPr id="7173" name="Rectangle 5"/>
          <p:cNvSpPr txBox="1">
            <a:spLocks noChangeArrowheads="1"/>
          </p:cNvSpPr>
          <p:nvPr/>
        </p:nvSpPr>
        <p:spPr bwMode="auto">
          <a:xfrm>
            <a:off x="755650" y="1773238"/>
            <a:ext cx="8388350" cy="496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fr-BE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 smtClean="0">
                <a:latin typeface="Arial" pitchFamily="34" charset="0"/>
              </a:rPr>
              <a:t>Increasing </a:t>
            </a:r>
            <a:r>
              <a:rPr lang="en-US" sz="2800" dirty="0">
                <a:latin typeface="Arial" pitchFamily="34" charset="0"/>
              </a:rPr>
              <a:t>use of distributed generation units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 smtClean="0">
                <a:latin typeface="Arial" pitchFamily="34" charset="0"/>
              </a:rPr>
              <a:t>Demand response consideration</a:t>
            </a:r>
            <a:endParaRPr lang="en-US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 smtClean="0">
                <a:latin typeface="Arial" pitchFamily="34" charset="0"/>
              </a:rPr>
              <a:t>Operation </a:t>
            </a:r>
            <a:r>
              <a:rPr lang="en-US" sz="2800" dirty="0">
                <a:latin typeface="Arial" pitchFamily="34" charset="0"/>
              </a:rPr>
              <a:t>in the scope of competitive electricity markets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3419872" y="4221088"/>
            <a:ext cx="2592288" cy="122413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5172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800" u="sng" dirty="0" smtClean="0">
                <a:latin typeface="Arial" pitchFamily="34" charset="0"/>
              </a:rPr>
              <a:t>Important </a:t>
            </a:r>
            <a:r>
              <a:rPr lang="en-US" sz="2800" u="sng" dirty="0">
                <a:latin typeface="Arial" pitchFamily="34" charset="0"/>
              </a:rPr>
              <a:t>changes in the way that power systems are operated</a:t>
            </a:r>
            <a:endParaRPr lang="pt-PT" sz="2800" u="sng" dirty="0"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468313" y="6511510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pitchFamily="34" charset="0"/>
              </a:rPr>
              <a:t>Introduction</a:t>
            </a:r>
            <a:endParaRPr lang="fr-FR" sz="32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539552" y="2116013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2800" dirty="0" smtClean="0">
                <a:latin typeface="+mj-lt"/>
              </a:rPr>
              <a:t>New </a:t>
            </a:r>
            <a:r>
              <a:rPr lang="en-US" sz="2800" dirty="0">
                <a:latin typeface="+mj-lt"/>
              </a:rPr>
              <a:t>distributed resources require an entity </a:t>
            </a:r>
            <a:r>
              <a:rPr lang="en-US" sz="2800" dirty="0" smtClean="0">
                <a:latin typeface="+mj-lt"/>
              </a:rPr>
              <a:t>capable </a:t>
            </a:r>
            <a:r>
              <a:rPr lang="en-US" sz="2800" dirty="0">
                <a:latin typeface="+mj-lt"/>
              </a:rPr>
              <a:t>to make them able to participate in electricity </a:t>
            </a:r>
            <a:r>
              <a:rPr lang="en-US" sz="2800" dirty="0" smtClean="0">
                <a:latin typeface="+mj-lt"/>
              </a:rPr>
              <a:t>markets </a:t>
            </a:r>
            <a:endParaRPr lang="pt-PT" sz="28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419872" y="3717032"/>
            <a:ext cx="2592288" cy="122413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5157192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latin typeface="+mj-lt"/>
              </a:rPr>
              <a:t>Virtual Power Player (VPP)</a:t>
            </a:r>
            <a:endParaRPr lang="pt-PT" sz="2800" u="sng" dirty="0"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pp2.tif"/>
          <p:cNvPicPr>
            <a:picLocks noChangeAspect="1"/>
          </p:cNvPicPr>
          <p:nvPr/>
        </p:nvPicPr>
        <p:blipFill>
          <a:blip r:embed="rId3" cstate="print"/>
          <a:srcRect l="1923"/>
          <a:stretch>
            <a:fillRect/>
          </a:stretch>
        </p:blipFill>
        <p:spPr>
          <a:xfrm>
            <a:off x="251520" y="1772816"/>
            <a:ext cx="3813655" cy="3888432"/>
          </a:xfrm>
          <a:prstGeom prst="rect">
            <a:avLst/>
          </a:prstGeom>
        </p:spPr>
      </p:pic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468313" y="6504676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2"/>
                </a:solidFill>
                <a:latin typeface="Arial" pitchFamily="34" charset="0"/>
              </a:rPr>
              <a:t>Introduction</a:t>
            </a:r>
            <a:endParaRPr lang="fr-FR" sz="32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3905266" y="1988840"/>
            <a:ext cx="522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2000" dirty="0" smtClean="0">
                <a:latin typeface="Arial" pitchFamily="34" charset="0"/>
              </a:rPr>
              <a:t>Manages </a:t>
            </a:r>
            <a:r>
              <a:rPr lang="en-GB" sz="2000" dirty="0">
                <a:latin typeface="Arial" pitchFamily="34" charset="0"/>
              </a:rPr>
              <a:t>the resources of producers and costumers</a:t>
            </a:r>
            <a:endParaRPr lang="pt-PT" sz="2000" dirty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597" y="2996952"/>
            <a:ext cx="4996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>
                <a:latin typeface="Arial" pitchFamily="34" charset="0"/>
              </a:rPr>
              <a:t>Consider </a:t>
            </a:r>
            <a:r>
              <a:rPr lang="en-US" sz="2000" dirty="0">
                <a:latin typeface="Arial" pitchFamily="34" charset="0"/>
              </a:rPr>
              <a:t>all the business opportunities available to their resources</a:t>
            </a:r>
            <a:endParaRPr lang="pt-PT" sz="2000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5266" y="4005064"/>
            <a:ext cx="4573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>
                <a:latin typeface="Arial" pitchFamily="34" charset="0"/>
              </a:rPr>
              <a:t>Considering </a:t>
            </a:r>
            <a:r>
              <a:rPr lang="en-US" sz="2000" dirty="0">
                <a:latin typeface="Arial" pitchFamily="34" charset="0"/>
              </a:rPr>
              <a:t>all the relevant players</a:t>
            </a:r>
            <a:endParaRPr lang="pt-PT" sz="2000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4597" y="4750497"/>
            <a:ext cx="5068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>
                <a:latin typeface="Arial" pitchFamily="34" charset="0"/>
              </a:rPr>
              <a:t>Market </a:t>
            </a:r>
            <a:r>
              <a:rPr lang="en-US" sz="2000" dirty="0">
                <a:latin typeface="Arial" pitchFamily="34" charset="0"/>
              </a:rPr>
              <a:t>and/or other </a:t>
            </a:r>
            <a:r>
              <a:rPr lang="en-US" sz="2000" dirty="0" smtClean="0">
                <a:latin typeface="Arial" pitchFamily="34" charset="0"/>
              </a:rPr>
              <a:t>VPPs</a:t>
            </a:r>
            <a:endParaRPr lang="pt-PT" sz="2000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2991" y="5805264"/>
            <a:ext cx="326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latin typeface="Arial" pitchFamily="34" charset="0"/>
              </a:rPr>
              <a:t>Accomplish their goals</a:t>
            </a:r>
            <a:endParaRPr lang="pt-PT" sz="2400" u="sng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468313" y="6509322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pitchFamily="34" charset="0"/>
              </a:rPr>
              <a:t>SmartGrids</a:t>
            </a:r>
            <a:endParaRPr lang="fr-FR" sz="32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sp>
        <p:nvSpPr>
          <p:cNvPr id="7173" name="Rectangle 5"/>
          <p:cNvSpPr txBox="1">
            <a:spLocks noChangeArrowheads="1"/>
          </p:cNvSpPr>
          <p:nvPr/>
        </p:nvSpPr>
        <p:spPr bwMode="auto">
          <a:xfrm>
            <a:off x="755650" y="1773238"/>
            <a:ext cx="8388350" cy="496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fr-BE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 smtClean="0">
                <a:latin typeface="Arial" pitchFamily="34" charset="0"/>
              </a:rPr>
              <a:t>Extremely important for the future power systems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2800" dirty="0">
                <a:latin typeface="Arial" pitchFamily="34" charset="0"/>
              </a:rPr>
              <a:t>Smart grids aim at providing an adequate </a:t>
            </a:r>
            <a:r>
              <a:rPr lang="en-GB" sz="2800" dirty="0" smtClean="0">
                <a:latin typeface="Arial" pitchFamily="34" charset="0"/>
              </a:rPr>
              <a:t>infrastructure</a:t>
            </a:r>
            <a:endParaRPr lang="en-US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 smtClean="0">
                <a:latin typeface="Arial" pitchFamily="34" charset="0"/>
              </a:rPr>
              <a:t>New Grid Management Players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 smtClean="0">
                <a:latin typeface="Arial" pitchFamily="34" charset="0"/>
              </a:rPr>
              <a:t>New Business Opportunities</a:t>
            </a:r>
            <a:endParaRPr lang="en-US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800" dirty="0">
                <a:latin typeface="Arial" pitchFamily="34" charset="0"/>
              </a:rPr>
              <a:t>New Energy </a:t>
            </a:r>
            <a:r>
              <a:rPr lang="en-US" sz="2800" dirty="0" smtClean="0">
                <a:latin typeface="Arial" pitchFamily="34" charset="0"/>
              </a:rPr>
              <a:t>Resources</a:t>
            </a:r>
            <a:endParaRPr lang="en-US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GB" sz="2800" dirty="0">
                <a:latin typeface="Arial" pitchFamily="34" charset="0"/>
              </a:rPr>
              <a:t>New Operation </a:t>
            </a:r>
            <a:r>
              <a:rPr lang="en-GB" sz="2800" dirty="0" smtClean="0">
                <a:latin typeface="Arial" pitchFamily="34" charset="0"/>
              </a:rPr>
              <a:t>Methodologies </a:t>
            </a:r>
            <a:endParaRPr lang="en-US" sz="2800" dirty="0">
              <a:latin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pitchFamily="34" charset="0"/>
              </a:rPr>
              <a:t>PLAYERS NEGOTIATION</a:t>
            </a:r>
            <a:endParaRPr lang="fr-FR" sz="3200">
              <a:solidFill>
                <a:schemeClr val="bg2"/>
              </a:solidFill>
              <a:latin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899592" y="1916832"/>
          <a:ext cx="77768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pitchFamily="34" charset="0"/>
              </a:rPr>
              <a:t>Energy Resources Players Management</a:t>
            </a:r>
            <a:endParaRPr lang="fr-FR" sz="3200">
              <a:solidFill>
                <a:schemeClr val="bg2"/>
              </a:solidFill>
              <a:latin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584325" y="3355975"/>
          <a:ext cx="5975350" cy="137160"/>
        </p:xfrm>
        <a:graphic>
          <a:graphicData uri="http://schemas.openxmlformats.org/drawingml/2006/table">
            <a:tbl>
              <a:tblPr/>
              <a:tblGrid>
                <a:gridCol w="597535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-Roman"/>
                        <a:ea typeface="Times New Roman" pitchFamily="18" charset="0"/>
                        <a:cs typeface="Times-Roman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619250" y="2349500"/>
          <a:ext cx="6697663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2578100" imgH="1358900" progId="Equation.DSMT4">
                  <p:embed/>
                </p:oleObj>
              </mc:Choice>
              <mc:Fallback>
                <p:oleObj name="Equation" r:id="rId4" imgW="2578100" imgH="1358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349500"/>
                        <a:ext cx="6697663" cy="354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68313" y="6504819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 dirty="0">
                <a:latin typeface="Arial" pitchFamily="34" charset="0"/>
              </a:rPr>
              <a:t>Hugo Morais – Portugal – Session </a:t>
            </a:r>
            <a:r>
              <a:rPr lang="fr-BE" sz="1600" dirty="0" smtClean="0">
                <a:latin typeface="Arial" pitchFamily="34" charset="0"/>
              </a:rPr>
              <a:t>4 </a:t>
            </a:r>
            <a:r>
              <a:rPr lang="fr-BE" sz="1600" dirty="0">
                <a:latin typeface="Arial" pitchFamily="34" charset="0"/>
              </a:rPr>
              <a:t>– 0810</a:t>
            </a:r>
            <a:endParaRPr lang="fr-FR" sz="1600" dirty="0">
              <a:latin typeface="Arial" pitchFamily="34" charset="0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pitchFamily="34" charset="0"/>
              </a:rPr>
              <a:t>VPPs Negotiation</a:t>
            </a:r>
            <a:endParaRPr lang="fr-FR" sz="32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PT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843213" y="1827213"/>
          <a:ext cx="3816350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4" imgW="5258138" imgH="6277853" progId="Visio.Drawing.11">
                  <p:embed/>
                </p:oleObj>
              </mc:Choice>
              <mc:Fallback>
                <p:oleObj name="Visio" r:id="rId4" imgW="5258138" imgH="627785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827213"/>
                        <a:ext cx="3816350" cy="455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366F1-7C13-4157-ABD0-BDF5DD7817D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510</Words>
  <Application>Microsoft Macintosh PowerPoint</Application>
  <PresentationFormat>Bildschirmpräsentation (4:3)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CIRED2011</vt:lpstr>
      <vt:lpstr>Equation</vt:lpstr>
      <vt:lpstr>Visio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140</cp:revision>
  <dcterms:created xsi:type="dcterms:W3CDTF">2010-04-09T10:19:13Z</dcterms:created>
  <dcterms:modified xsi:type="dcterms:W3CDTF">2011-07-14T17:30:20Z</dcterms:modified>
</cp:coreProperties>
</file>