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57" r:id="rId2"/>
    <p:sldId id="272" r:id="rId3"/>
    <p:sldId id="271" r:id="rId4"/>
    <p:sldId id="274" r:id="rId5"/>
    <p:sldId id="260" r:id="rId6"/>
    <p:sldId id="262" r:id="rId7"/>
    <p:sldId id="275" r:id="rId8"/>
    <p:sldId id="276" r:id="rId9"/>
    <p:sldId id="265" r:id="rId10"/>
    <p:sldId id="277" r:id="rId11"/>
    <p:sldId id="273" r:id="rId12"/>
    <p:sldId id="267" r:id="rId13"/>
    <p:sldId id="270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40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8B2B9A3-2FCB-47E4-B185-6B6BD51A58A9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048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8E9387-B73E-41FB-903F-414544B8DE82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3D108-13C3-4BE5-9016-D06B0FE86848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747D6-0733-4D03-81D5-7416D222794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3D9EE-60BA-472C-A326-A97CAB915F3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BCF91-C0C5-4151-9D0B-BD1CCBE2E2B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1D02-56EF-4933-ABAD-4F514ADAF2A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3063B-E511-4BB3-9C45-2201425A45BA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728F-DBEB-44E9-9A5F-DBAE594B2E8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E1FC-CA7F-43CC-9F42-A61C61A7062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4048D-2DB2-4586-B5E4-6B54141425C8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BDE2-D28C-43B5-A3D5-ACE8363CF688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623A587-5684-4EFE-8DB0-D8D5EBF4C68A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6" Type="http://schemas.openxmlformats.org/officeDocument/2006/relationships/image" Target="../media/image6.png"/><Relationship Id="rId7" Type="http://schemas.openxmlformats.org/officeDocument/2006/relationships/image" Target="../media/image7.gif"/><Relationship Id="rId8" Type="http://schemas.openxmlformats.org/officeDocument/2006/relationships/image" Target="../media/image8.gif"/><Relationship Id="rId9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1416174"/>
            <a:ext cx="8229600" cy="2948930"/>
          </a:xfrm>
        </p:spPr>
        <p:txBody>
          <a:bodyPr/>
          <a:lstStyle/>
          <a:p>
            <a:r>
              <a:rPr lang="fr-CH" dirty="0" smtClean="0"/>
              <a:t>FLEXIBLE THERMAL LOAD MANAGEMENT FOR ANCILLARY SERVICES MARKET: </a:t>
            </a:r>
            <a:br>
              <a:rPr lang="fr-CH" dirty="0" smtClean="0"/>
            </a:br>
            <a:r>
              <a:rPr lang="fr-CH" dirty="0"/>
              <a:t/>
            </a:r>
            <a:br>
              <a:rPr lang="fr-CH" dirty="0"/>
            </a:br>
            <a:r>
              <a:rPr lang="fr-CH" dirty="0" smtClean="0"/>
              <a:t>EXPERIENCE OF SWISS SMART GRID PILOT PROJECT</a:t>
            </a:r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49411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olidFill>
                  <a:srgbClr val="002060"/>
                </a:solidFill>
                <a:latin typeface="+mj-lt"/>
              </a:rPr>
              <a:t>Elvira Kaegi</a:t>
            </a:r>
            <a:r>
              <a:rPr lang="fr-CH" baseline="30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fr-CH" dirty="0" smtClean="0">
                <a:solidFill>
                  <a:srgbClr val="002060"/>
                </a:solidFill>
                <a:latin typeface="+mj-lt"/>
              </a:rPr>
              <a:t>		Daniel Berner</a:t>
            </a:r>
            <a:r>
              <a:rPr lang="fr-CH" baseline="30000" dirty="0">
                <a:solidFill>
                  <a:srgbClr val="002060"/>
                </a:solidFill>
                <a:latin typeface="+mj-lt"/>
              </a:rPr>
              <a:t>2</a:t>
            </a:r>
            <a:r>
              <a:rPr lang="fr-CH" dirty="0" smtClean="0">
                <a:solidFill>
                  <a:srgbClr val="002060"/>
                </a:solidFill>
                <a:latin typeface="+mj-lt"/>
              </a:rPr>
              <a:t>		Adrian Peter</a:t>
            </a:r>
            <a:r>
              <a:rPr lang="fr-CH" baseline="30000" dirty="0">
                <a:solidFill>
                  <a:srgbClr val="002060"/>
                </a:solidFill>
                <a:latin typeface="+mj-lt"/>
              </a:rPr>
              <a:t>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558924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aseline="30000" dirty="0" smtClean="0">
                <a:solidFill>
                  <a:srgbClr val="002060"/>
                </a:solidFill>
              </a:rPr>
              <a:t>1</a:t>
            </a:r>
            <a:r>
              <a:rPr lang="fr-CH" sz="1600" dirty="0" smtClean="0">
                <a:solidFill>
                  <a:srgbClr val="002060"/>
                </a:solidFill>
              </a:rPr>
              <a:t> </a:t>
            </a:r>
            <a:r>
              <a:rPr lang="fr-CH" sz="1600" dirty="0">
                <a:solidFill>
                  <a:srgbClr val="002060"/>
                </a:solidFill>
              </a:rPr>
              <a:t>Neo Technologies SA </a:t>
            </a:r>
            <a:r>
              <a:rPr lang="fr-CH" sz="1600" dirty="0" smtClean="0">
                <a:solidFill>
                  <a:srgbClr val="002060"/>
                </a:solidFill>
              </a:rPr>
              <a:t>– </a:t>
            </a:r>
            <a:r>
              <a:rPr lang="fr-CH" sz="1600" dirty="0" err="1">
                <a:solidFill>
                  <a:srgbClr val="002060"/>
                </a:solidFill>
              </a:rPr>
              <a:t>Switzerland</a:t>
            </a:r>
            <a:endParaRPr lang="fr-CH" sz="1600" dirty="0">
              <a:solidFill>
                <a:srgbClr val="002060"/>
              </a:solidFill>
            </a:endParaRPr>
          </a:p>
          <a:p>
            <a:pPr algn="ctr"/>
            <a:r>
              <a:rPr lang="fr-CH" sz="1600" baseline="30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fr-CH" sz="1600" dirty="0" smtClean="0">
                <a:solidFill>
                  <a:srgbClr val="002060"/>
                </a:solidFill>
                <a:latin typeface="+mj-lt"/>
              </a:rPr>
              <a:t> BKW FMB Energie AG – </a:t>
            </a:r>
            <a:r>
              <a:rPr lang="fr-CH" sz="1600" dirty="0" err="1" smtClean="0">
                <a:solidFill>
                  <a:srgbClr val="002060"/>
                </a:solidFill>
                <a:latin typeface="+mj-lt"/>
              </a:rPr>
              <a:t>Switzerland</a:t>
            </a:r>
            <a:endParaRPr lang="fr-CH" sz="16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229600" cy="788690"/>
          </a:xfrm>
        </p:spPr>
        <p:txBody>
          <a:bodyPr/>
          <a:lstStyle/>
          <a:p>
            <a:r>
              <a:rPr lang="fr-CH" sz="3000" dirty="0" smtClean="0"/>
              <a:t>Tank </a:t>
            </a:r>
            <a:r>
              <a:rPr lang="fr-CH" sz="3000" dirty="0" err="1" smtClean="0"/>
              <a:t>temperature</a:t>
            </a:r>
            <a:r>
              <a:rPr lang="fr-CH" sz="3000" dirty="0" smtClean="0"/>
              <a:t> estimation for water </a:t>
            </a:r>
            <a:r>
              <a:rPr lang="fr-CH" sz="3000" dirty="0" err="1" smtClean="0"/>
              <a:t>heater</a:t>
            </a:r>
            <a:r>
              <a:rPr lang="fr-CH" sz="3000" dirty="0" smtClean="0"/>
              <a:t> </a:t>
            </a:r>
            <a:r>
              <a:rPr lang="fr-CH" sz="3000" dirty="0" err="1" smtClean="0"/>
              <a:t>dispatch</a:t>
            </a:r>
            <a:endParaRPr lang="fr-CH" sz="3000" dirty="0"/>
          </a:p>
        </p:txBody>
      </p:sp>
      <p:grpSp>
        <p:nvGrpSpPr>
          <p:cNvPr id="3" name="Gruppieren 43"/>
          <p:cNvGrpSpPr/>
          <p:nvPr/>
        </p:nvGrpSpPr>
        <p:grpSpPr>
          <a:xfrm>
            <a:off x="1849408" y="2665472"/>
            <a:ext cx="6862856" cy="1051560"/>
            <a:chOff x="955264" y="1920240"/>
            <a:chExt cx="6862856" cy="777240"/>
          </a:xfrm>
          <a:solidFill>
            <a:schemeClr val="bg1">
              <a:lumMod val="95000"/>
            </a:schemeClr>
          </a:solidFill>
        </p:grpSpPr>
        <p:sp>
          <p:nvSpPr>
            <p:cNvPr id="4" name="Rechteck 5"/>
            <p:cNvSpPr/>
            <p:nvPr/>
          </p:nvSpPr>
          <p:spPr bwMode="auto">
            <a:xfrm>
              <a:off x="955264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hteck 12"/>
            <p:cNvSpPr/>
            <p:nvPr/>
          </p:nvSpPr>
          <p:spPr bwMode="auto">
            <a:xfrm>
              <a:off x="1249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hteck 13"/>
            <p:cNvSpPr/>
            <p:nvPr/>
          </p:nvSpPr>
          <p:spPr bwMode="auto">
            <a:xfrm>
              <a:off x="1539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hteck 14"/>
            <p:cNvSpPr/>
            <p:nvPr/>
          </p:nvSpPr>
          <p:spPr bwMode="auto">
            <a:xfrm>
              <a:off x="1828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hteck 15"/>
            <p:cNvSpPr/>
            <p:nvPr/>
          </p:nvSpPr>
          <p:spPr bwMode="auto">
            <a:xfrm>
              <a:off x="2118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hteck 16"/>
            <p:cNvSpPr/>
            <p:nvPr/>
          </p:nvSpPr>
          <p:spPr bwMode="auto">
            <a:xfrm>
              <a:off x="2407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hteck 17"/>
            <p:cNvSpPr/>
            <p:nvPr/>
          </p:nvSpPr>
          <p:spPr bwMode="auto">
            <a:xfrm>
              <a:off x="2682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hteck 18"/>
            <p:cNvSpPr/>
            <p:nvPr/>
          </p:nvSpPr>
          <p:spPr bwMode="auto">
            <a:xfrm>
              <a:off x="2971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hteck 19"/>
            <p:cNvSpPr/>
            <p:nvPr/>
          </p:nvSpPr>
          <p:spPr bwMode="auto">
            <a:xfrm>
              <a:off x="3261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hteck 20"/>
            <p:cNvSpPr/>
            <p:nvPr/>
          </p:nvSpPr>
          <p:spPr bwMode="auto">
            <a:xfrm>
              <a:off x="3535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21"/>
            <p:cNvSpPr/>
            <p:nvPr/>
          </p:nvSpPr>
          <p:spPr bwMode="auto">
            <a:xfrm>
              <a:off x="3825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hteck 22"/>
            <p:cNvSpPr/>
            <p:nvPr/>
          </p:nvSpPr>
          <p:spPr bwMode="auto">
            <a:xfrm>
              <a:off x="4114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hteck 23"/>
            <p:cNvSpPr/>
            <p:nvPr/>
          </p:nvSpPr>
          <p:spPr bwMode="auto">
            <a:xfrm>
              <a:off x="43891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24"/>
            <p:cNvSpPr/>
            <p:nvPr/>
          </p:nvSpPr>
          <p:spPr bwMode="auto">
            <a:xfrm>
              <a:off x="4678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25"/>
            <p:cNvSpPr/>
            <p:nvPr/>
          </p:nvSpPr>
          <p:spPr bwMode="auto">
            <a:xfrm>
              <a:off x="4968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26"/>
            <p:cNvSpPr/>
            <p:nvPr/>
          </p:nvSpPr>
          <p:spPr bwMode="auto">
            <a:xfrm>
              <a:off x="5257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hteck 27"/>
            <p:cNvSpPr/>
            <p:nvPr/>
          </p:nvSpPr>
          <p:spPr bwMode="auto">
            <a:xfrm>
              <a:off x="5547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hteck 28"/>
            <p:cNvSpPr/>
            <p:nvPr/>
          </p:nvSpPr>
          <p:spPr bwMode="auto">
            <a:xfrm>
              <a:off x="5836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9"/>
            <p:cNvSpPr/>
            <p:nvPr/>
          </p:nvSpPr>
          <p:spPr bwMode="auto">
            <a:xfrm>
              <a:off x="6111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30"/>
            <p:cNvSpPr/>
            <p:nvPr/>
          </p:nvSpPr>
          <p:spPr bwMode="auto">
            <a:xfrm>
              <a:off x="6400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hteck 31"/>
            <p:cNvSpPr/>
            <p:nvPr/>
          </p:nvSpPr>
          <p:spPr bwMode="auto">
            <a:xfrm>
              <a:off x="6690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32"/>
            <p:cNvSpPr/>
            <p:nvPr/>
          </p:nvSpPr>
          <p:spPr bwMode="auto">
            <a:xfrm>
              <a:off x="6964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33"/>
            <p:cNvSpPr/>
            <p:nvPr/>
          </p:nvSpPr>
          <p:spPr bwMode="auto">
            <a:xfrm>
              <a:off x="7254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34"/>
            <p:cNvSpPr/>
            <p:nvPr/>
          </p:nvSpPr>
          <p:spPr bwMode="auto">
            <a:xfrm>
              <a:off x="7543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8" name="Gerade Verbindung mit Pfeil 4"/>
          <p:cNvCxnSpPr/>
          <p:nvPr/>
        </p:nvCxnSpPr>
        <p:spPr bwMode="auto">
          <a:xfrm>
            <a:off x="1625664" y="3732262"/>
            <a:ext cx="748284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Gerade Verbindung mit Pfeil 36"/>
          <p:cNvCxnSpPr/>
          <p:nvPr/>
        </p:nvCxnSpPr>
        <p:spPr bwMode="auto">
          <a:xfrm rot="16200000" flipV="1">
            <a:off x="842935" y="2981601"/>
            <a:ext cx="1558672" cy="51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feld 37"/>
          <p:cNvSpPr txBox="1"/>
          <p:nvPr/>
        </p:nvSpPr>
        <p:spPr>
          <a:xfrm>
            <a:off x="899592" y="2132856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</a:rPr>
              <a:t>T,°C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32" name="Gerade Verbindung 40"/>
          <p:cNvCxnSpPr/>
          <p:nvPr/>
        </p:nvCxnSpPr>
        <p:spPr bwMode="auto">
          <a:xfrm>
            <a:off x="1625664" y="293978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Gerade Verbindung 41"/>
          <p:cNvCxnSpPr/>
          <p:nvPr/>
        </p:nvCxnSpPr>
        <p:spPr bwMode="auto">
          <a:xfrm>
            <a:off x="1625664" y="321410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Gerade Verbindung 42"/>
          <p:cNvCxnSpPr/>
          <p:nvPr/>
        </p:nvCxnSpPr>
        <p:spPr bwMode="auto">
          <a:xfrm>
            <a:off x="1640904" y="348842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Gerade Verbindung 48"/>
          <p:cNvCxnSpPr/>
          <p:nvPr/>
        </p:nvCxnSpPr>
        <p:spPr bwMode="auto">
          <a:xfrm flipV="1">
            <a:off x="1854264" y="2924542"/>
            <a:ext cx="838200" cy="57912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Gerade Verbindung 50"/>
          <p:cNvCxnSpPr/>
          <p:nvPr/>
        </p:nvCxnSpPr>
        <p:spPr bwMode="auto">
          <a:xfrm>
            <a:off x="3561144" y="2924542"/>
            <a:ext cx="59436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Gerade Verbindung 52"/>
          <p:cNvCxnSpPr/>
          <p:nvPr/>
        </p:nvCxnSpPr>
        <p:spPr bwMode="auto">
          <a:xfrm rot="10800000" flipH="1" flipV="1">
            <a:off x="7005384" y="320648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Gerade Verbindung 54"/>
          <p:cNvCxnSpPr/>
          <p:nvPr/>
        </p:nvCxnSpPr>
        <p:spPr bwMode="auto">
          <a:xfrm>
            <a:off x="2661984" y="2939782"/>
            <a:ext cx="9296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Gerade Verbindung 60"/>
          <p:cNvCxnSpPr/>
          <p:nvPr/>
        </p:nvCxnSpPr>
        <p:spPr bwMode="auto">
          <a:xfrm>
            <a:off x="7828344" y="350366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feld 64"/>
          <p:cNvSpPr txBox="1"/>
          <p:nvPr/>
        </p:nvSpPr>
        <p:spPr>
          <a:xfrm>
            <a:off x="406464" y="2543543"/>
            <a:ext cx="1429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Tmax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OFF=60°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3" name="Textfeld 65"/>
          <p:cNvSpPr txBox="1"/>
          <p:nvPr/>
        </p:nvSpPr>
        <p:spPr>
          <a:xfrm>
            <a:off x="193104" y="2817862"/>
            <a:ext cx="1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Tmin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dirty="0">
                <a:solidFill>
                  <a:srgbClr val="002060"/>
                </a:solidFill>
                <a:latin typeface="+mj-lt"/>
              </a:rPr>
              <a:t>O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N=55°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4" name="Textfeld 66"/>
          <p:cNvSpPr txBox="1"/>
          <p:nvPr/>
        </p:nvSpPr>
        <p:spPr>
          <a:xfrm>
            <a:off x="619824" y="310742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smtClean="0">
                <a:solidFill>
                  <a:srgbClr val="002060"/>
                </a:solidFill>
              </a:rPr>
              <a:t>T (t)</a:t>
            </a:r>
            <a:endParaRPr lang="de-CH" sz="1200" dirty="0">
              <a:solidFill>
                <a:srgbClr val="002060"/>
              </a:solidFill>
            </a:endParaRPr>
          </a:p>
        </p:txBody>
      </p:sp>
      <p:sp>
        <p:nvSpPr>
          <p:cNvPr id="45" name="Textfeld 67"/>
          <p:cNvSpPr txBox="1"/>
          <p:nvPr/>
        </p:nvSpPr>
        <p:spPr>
          <a:xfrm>
            <a:off x="467544" y="3381743"/>
            <a:ext cx="114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</a:rPr>
              <a:t>Tmin</a:t>
            </a:r>
            <a:r>
              <a:rPr lang="de-CH" sz="1200" dirty="0" smtClean="0">
                <a:solidFill>
                  <a:srgbClr val="002060"/>
                </a:solidFill>
              </a:rPr>
              <a:t> =45°</a:t>
            </a:r>
            <a:endParaRPr lang="de-CH" sz="1200" dirty="0">
              <a:solidFill>
                <a:srgbClr val="002060"/>
              </a:solidFill>
            </a:endParaRPr>
          </a:p>
        </p:txBody>
      </p:sp>
      <p:cxnSp>
        <p:nvCxnSpPr>
          <p:cNvPr id="46" name="Gerade Verbindung 70"/>
          <p:cNvCxnSpPr/>
          <p:nvPr/>
        </p:nvCxnSpPr>
        <p:spPr bwMode="auto">
          <a:xfrm rot="5400000">
            <a:off x="1153224" y="4174222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Gerade Verbindung 73"/>
          <p:cNvCxnSpPr/>
          <p:nvPr/>
        </p:nvCxnSpPr>
        <p:spPr bwMode="auto">
          <a:xfrm rot="5400000">
            <a:off x="2090484" y="4410442"/>
            <a:ext cx="297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Gerade Verbindung 74"/>
          <p:cNvCxnSpPr/>
          <p:nvPr/>
        </p:nvCxnSpPr>
        <p:spPr bwMode="auto">
          <a:xfrm rot="5400000">
            <a:off x="2699792" y="4365104"/>
            <a:ext cx="28803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Gerade Verbindung 76"/>
          <p:cNvCxnSpPr/>
          <p:nvPr/>
        </p:nvCxnSpPr>
        <p:spPr bwMode="auto">
          <a:xfrm rot="16200000" flipH="1">
            <a:off x="5529044" y="4386044"/>
            <a:ext cx="2952328" cy="301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Gerade Verbindung 77"/>
          <p:cNvCxnSpPr/>
          <p:nvPr/>
        </p:nvCxnSpPr>
        <p:spPr bwMode="auto">
          <a:xfrm rot="16200000" flipH="1">
            <a:off x="6539448" y="4532351"/>
            <a:ext cx="2664297" cy="255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Gerade Verbindung 79"/>
          <p:cNvCxnSpPr/>
          <p:nvPr/>
        </p:nvCxnSpPr>
        <p:spPr bwMode="auto">
          <a:xfrm>
            <a:off x="1823784" y="4653136"/>
            <a:ext cx="8760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55" name="Textfeld 85"/>
          <p:cNvSpPr txBox="1"/>
          <p:nvPr/>
        </p:nvSpPr>
        <p:spPr>
          <a:xfrm>
            <a:off x="4860032" y="5723964"/>
            <a:ext cx="127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Standby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59" name="Gerade Verbindung 95"/>
          <p:cNvCxnSpPr/>
          <p:nvPr/>
        </p:nvCxnSpPr>
        <p:spPr bwMode="auto">
          <a:xfrm rot="5400000">
            <a:off x="7337297" y="4603183"/>
            <a:ext cx="27804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Gerade Verbindung 106"/>
          <p:cNvCxnSpPr/>
          <p:nvPr/>
        </p:nvCxnSpPr>
        <p:spPr bwMode="auto">
          <a:xfrm>
            <a:off x="3561144" y="2680702"/>
            <a:ext cx="59436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Gerade Verbindung 118"/>
          <p:cNvCxnSpPr/>
          <p:nvPr/>
        </p:nvCxnSpPr>
        <p:spPr bwMode="auto">
          <a:xfrm>
            <a:off x="2692464" y="2680702"/>
            <a:ext cx="9296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Gerade Verbindung 119"/>
          <p:cNvCxnSpPr/>
          <p:nvPr/>
        </p:nvCxnSpPr>
        <p:spPr bwMode="auto">
          <a:xfrm flipV="1">
            <a:off x="1854264" y="2665462"/>
            <a:ext cx="838200" cy="57912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Gerade Verbindung 120"/>
          <p:cNvCxnSpPr/>
          <p:nvPr/>
        </p:nvCxnSpPr>
        <p:spPr bwMode="auto">
          <a:xfrm rot="10800000" flipH="1" flipV="1">
            <a:off x="6974904" y="293216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Gerade Verbindung 121"/>
          <p:cNvCxnSpPr/>
          <p:nvPr/>
        </p:nvCxnSpPr>
        <p:spPr bwMode="auto">
          <a:xfrm>
            <a:off x="7797864" y="322934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Gerade Verbindung mit Pfeil 136"/>
          <p:cNvCxnSpPr/>
          <p:nvPr/>
        </p:nvCxnSpPr>
        <p:spPr bwMode="auto">
          <a:xfrm>
            <a:off x="2686439" y="5624149"/>
            <a:ext cx="89916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4" name="Gerade Verbindung mit Pfeil 150"/>
          <p:cNvCxnSpPr/>
          <p:nvPr/>
        </p:nvCxnSpPr>
        <p:spPr bwMode="auto">
          <a:xfrm>
            <a:off x="4159048" y="5667729"/>
            <a:ext cx="2841729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3" name="Textfeld 82"/>
          <p:cNvSpPr txBox="1"/>
          <p:nvPr/>
        </p:nvSpPr>
        <p:spPr>
          <a:xfrm>
            <a:off x="1547664" y="4725144"/>
            <a:ext cx="12961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err="1" smtClean="0">
                <a:solidFill>
                  <a:srgbClr val="002060"/>
                </a:solidFill>
              </a:rPr>
              <a:t>Heating</a:t>
            </a:r>
            <a:r>
              <a:rPr lang="de-CH" dirty="0" smtClean="0">
                <a:solidFill>
                  <a:srgbClr val="002060"/>
                </a:solidFill>
              </a:rPr>
              <a:t> Cycle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99" name="Gerade Verbindung 79"/>
          <p:cNvCxnSpPr/>
          <p:nvPr/>
        </p:nvCxnSpPr>
        <p:spPr bwMode="auto">
          <a:xfrm>
            <a:off x="3563888" y="4653136"/>
            <a:ext cx="6480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57" name="Textfeld 87"/>
          <p:cNvSpPr txBox="1"/>
          <p:nvPr/>
        </p:nvSpPr>
        <p:spPr>
          <a:xfrm>
            <a:off x="7668344" y="5723964"/>
            <a:ext cx="1262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Standby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8" name="Textfeld 82"/>
          <p:cNvSpPr txBox="1"/>
          <p:nvPr/>
        </p:nvSpPr>
        <p:spPr>
          <a:xfrm>
            <a:off x="2843808" y="4725144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</a:rPr>
              <a:t>Hot </a:t>
            </a:r>
            <a:r>
              <a:rPr lang="de-CH" dirty="0" err="1">
                <a:solidFill>
                  <a:srgbClr val="002060"/>
                </a:solidFill>
              </a:rPr>
              <a:t>W</a:t>
            </a:r>
            <a:r>
              <a:rPr lang="de-CH" dirty="0" err="1" smtClean="0">
                <a:solidFill>
                  <a:srgbClr val="002060"/>
                </a:solidFill>
              </a:rPr>
              <a:t>ater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err="1" smtClean="0">
                <a:solidFill>
                  <a:srgbClr val="002060"/>
                </a:solidFill>
              </a:rPr>
              <a:t>Usage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110" name="Gerade Verbindung 79"/>
          <p:cNvCxnSpPr/>
          <p:nvPr/>
        </p:nvCxnSpPr>
        <p:spPr bwMode="auto">
          <a:xfrm>
            <a:off x="7020272" y="4725144"/>
            <a:ext cx="864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83" name="Gerade Verbindung mit Pfeil 144"/>
          <p:cNvCxnSpPr/>
          <p:nvPr/>
        </p:nvCxnSpPr>
        <p:spPr bwMode="auto">
          <a:xfrm>
            <a:off x="7859178" y="5634243"/>
            <a:ext cx="87470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Gerade Verbindung 71"/>
          <p:cNvCxnSpPr/>
          <p:nvPr/>
        </p:nvCxnSpPr>
        <p:spPr bwMode="auto">
          <a:xfrm rot="5400000">
            <a:off x="1052215" y="4364410"/>
            <a:ext cx="33109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feld 83"/>
          <p:cNvSpPr txBox="1"/>
          <p:nvPr/>
        </p:nvSpPr>
        <p:spPr>
          <a:xfrm>
            <a:off x="1763688" y="5723964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Thermal </a:t>
            </a:r>
            <a:r>
              <a:rPr lang="de-CH" dirty="0" err="1" smtClean="0">
                <a:solidFill>
                  <a:srgbClr val="002060"/>
                </a:solidFill>
                <a:latin typeface="+mj-lt"/>
              </a:rPr>
              <a:t>Losses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(Standby)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2" name="Rechteck 94"/>
          <p:cNvSpPr/>
          <p:nvPr/>
        </p:nvSpPr>
        <p:spPr bwMode="auto">
          <a:xfrm>
            <a:off x="5292080" y="1916832"/>
            <a:ext cx="335280" cy="2392680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5" name="Rechteck 97"/>
          <p:cNvSpPr/>
          <p:nvPr/>
        </p:nvSpPr>
        <p:spPr bwMode="auto">
          <a:xfrm>
            <a:off x="6444208" y="1916832"/>
            <a:ext cx="335280" cy="2392680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6" name="Rechteck 88"/>
          <p:cNvSpPr/>
          <p:nvPr/>
        </p:nvSpPr>
        <p:spPr bwMode="auto">
          <a:xfrm>
            <a:off x="4139952" y="1916832"/>
            <a:ext cx="335280" cy="2392680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88" name="Gerade Verbindung 98"/>
          <p:cNvCxnSpPr/>
          <p:nvPr/>
        </p:nvCxnSpPr>
        <p:spPr bwMode="auto">
          <a:xfrm rot="10800000" flipH="1">
            <a:off x="4168904" y="2659772"/>
            <a:ext cx="259080" cy="49530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89" name="Gerade Verbindung 91"/>
          <p:cNvCxnSpPr/>
          <p:nvPr/>
        </p:nvCxnSpPr>
        <p:spPr bwMode="auto">
          <a:xfrm>
            <a:off x="4386024" y="2659772"/>
            <a:ext cx="2756520" cy="570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Gerade Verbindung 92"/>
          <p:cNvCxnSpPr/>
          <p:nvPr/>
        </p:nvCxnSpPr>
        <p:spPr bwMode="auto">
          <a:xfrm rot="10800000" flipH="1" flipV="1">
            <a:off x="7046168" y="263691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Gerade Verbindung 93"/>
          <p:cNvCxnSpPr/>
          <p:nvPr/>
        </p:nvCxnSpPr>
        <p:spPr bwMode="auto">
          <a:xfrm>
            <a:off x="7849304" y="291885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2" name="Gestreifter Pfeil nach rechts 102"/>
          <p:cNvSpPr/>
          <p:nvPr/>
        </p:nvSpPr>
        <p:spPr bwMode="auto">
          <a:xfrm>
            <a:off x="3851920" y="1994168"/>
            <a:ext cx="2926080" cy="642744"/>
          </a:xfrm>
          <a:prstGeom prst="stripedRightArrow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93" name="Gerade Verbindung 104"/>
          <p:cNvCxnSpPr/>
          <p:nvPr/>
        </p:nvCxnSpPr>
        <p:spPr bwMode="auto">
          <a:xfrm rot="5400000" flipH="1" flipV="1">
            <a:off x="5173402" y="2763210"/>
            <a:ext cx="568444" cy="3310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>
                <a:alpha val="30000"/>
              </a:srgbClr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31" name="Gerade Verbindung 39"/>
          <p:cNvCxnSpPr/>
          <p:nvPr/>
        </p:nvCxnSpPr>
        <p:spPr bwMode="auto">
          <a:xfrm>
            <a:off x="1610424" y="269594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Gerade Verbindung 56"/>
          <p:cNvCxnSpPr/>
          <p:nvPr/>
        </p:nvCxnSpPr>
        <p:spPr bwMode="auto">
          <a:xfrm rot="10800000" flipH="1">
            <a:off x="4155504" y="3206482"/>
            <a:ext cx="284988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Gerade Verbindung 109"/>
          <p:cNvCxnSpPr/>
          <p:nvPr/>
        </p:nvCxnSpPr>
        <p:spPr bwMode="auto">
          <a:xfrm rot="10800000" flipH="1">
            <a:off x="4125024" y="2932162"/>
            <a:ext cx="284988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feld 46"/>
          <p:cNvSpPr txBox="1"/>
          <p:nvPr/>
        </p:nvSpPr>
        <p:spPr>
          <a:xfrm>
            <a:off x="1763688" y="380846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  <a:latin typeface="+mj-lt"/>
              </a:rPr>
              <a:t>0      2       4      6       8      10     12     14     16     18     20      22     24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7" name="Textfeld 96"/>
          <p:cNvSpPr txBox="1"/>
          <p:nvPr/>
        </p:nvSpPr>
        <p:spPr>
          <a:xfrm>
            <a:off x="3851920" y="2132856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err="1" smtClean="0">
                <a:solidFill>
                  <a:srgbClr val="002060"/>
                </a:solidFill>
                <a:latin typeface="+mj-lt"/>
              </a:rPr>
              <a:t>Possible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TR </a:t>
            </a:r>
            <a:r>
              <a:rPr lang="de-CH" dirty="0" err="1" smtClean="0">
                <a:solidFill>
                  <a:srgbClr val="002060"/>
                </a:solidFill>
                <a:latin typeface="+mj-lt"/>
              </a:rPr>
              <a:t>bid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dirty="0" err="1" smtClean="0">
                <a:solidFill>
                  <a:srgbClr val="002060"/>
                </a:solidFill>
                <a:latin typeface="+mj-lt"/>
              </a:rPr>
              <a:t>blocks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01" name="Gerade Verbindung 104"/>
          <p:cNvCxnSpPr/>
          <p:nvPr/>
        </p:nvCxnSpPr>
        <p:spPr bwMode="auto">
          <a:xfrm rot="5400000" flipH="1" flipV="1">
            <a:off x="6325530" y="2755590"/>
            <a:ext cx="568444" cy="3310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>
                <a:alpha val="30000"/>
              </a:srgbClr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103" name="Textfeld 82"/>
          <p:cNvSpPr txBox="1"/>
          <p:nvPr/>
        </p:nvSpPr>
        <p:spPr>
          <a:xfrm>
            <a:off x="6012160" y="4797152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</a:rPr>
              <a:t>Hot </a:t>
            </a:r>
            <a:r>
              <a:rPr lang="de-CH" dirty="0" err="1">
                <a:solidFill>
                  <a:srgbClr val="002060"/>
                </a:solidFill>
              </a:rPr>
              <a:t>W</a:t>
            </a:r>
            <a:r>
              <a:rPr lang="de-CH" dirty="0" err="1" smtClean="0">
                <a:solidFill>
                  <a:srgbClr val="002060"/>
                </a:solidFill>
              </a:rPr>
              <a:t>ater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err="1" smtClean="0">
                <a:solidFill>
                  <a:srgbClr val="002060"/>
                </a:solidFill>
              </a:rPr>
              <a:t>Usage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endParaRPr lang="de-CH" dirty="0">
              <a:solidFill>
                <a:srgbClr val="002060"/>
              </a:solidFill>
            </a:endParaRPr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43"/>
          <p:cNvGrpSpPr/>
          <p:nvPr/>
        </p:nvGrpSpPr>
        <p:grpSpPr>
          <a:xfrm>
            <a:off x="1661160" y="2741022"/>
            <a:ext cx="6858000" cy="1051560"/>
            <a:chOff x="960120" y="1920240"/>
            <a:chExt cx="6858000" cy="777240"/>
          </a:xfrm>
          <a:solidFill>
            <a:schemeClr val="bg1">
              <a:lumMod val="95000"/>
            </a:schemeClr>
          </a:solidFill>
        </p:grpSpPr>
        <p:sp>
          <p:nvSpPr>
            <p:cNvPr id="6" name="Rechteck 5"/>
            <p:cNvSpPr/>
            <p:nvPr/>
          </p:nvSpPr>
          <p:spPr bwMode="auto">
            <a:xfrm>
              <a:off x="9601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249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1539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828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2118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2407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2682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2971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3261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3535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3825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4114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43891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4678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4968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5257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5547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5836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6111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6400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6690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6964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7254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7543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Rechteck 88"/>
          <p:cNvSpPr/>
          <p:nvPr/>
        </p:nvSpPr>
        <p:spPr bwMode="auto">
          <a:xfrm>
            <a:off x="4511040" y="2070462"/>
            <a:ext cx="335280" cy="2392680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372" y="1196752"/>
            <a:ext cx="7867068" cy="703387"/>
          </a:xfrm>
        </p:spPr>
        <p:txBody>
          <a:bodyPr/>
          <a:lstStyle/>
          <a:p>
            <a:r>
              <a:rPr lang="de-CH" sz="2800" dirty="0" err="1" smtClean="0"/>
              <a:t>Example</a:t>
            </a:r>
            <a:r>
              <a:rPr lang="de-CH" sz="2800" dirty="0" smtClean="0"/>
              <a:t>: </a:t>
            </a:r>
            <a:r>
              <a:rPr lang="de-CH" sz="2800" dirty="0" err="1" smtClean="0"/>
              <a:t>Water</a:t>
            </a:r>
            <a:r>
              <a:rPr lang="de-CH" sz="2800" dirty="0" smtClean="0"/>
              <a:t> </a:t>
            </a:r>
            <a:r>
              <a:rPr lang="de-CH" sz="2800" dirty="0" err="1" smtClean="0"/>
              <a:t>Heater</a:t>
            </a:r>
            <a:r>
              <a:rPr lang="de-CH" sz="2800" dirty="0" smtClean="0"/>
              <a:t> 300l, 6kW </a:t>
            </a:r>
            <a:r>
              <a:rPr lang="de-CH" sz="2800" dirty="0"/>
              <a:t/>
            </a:r>
            <a:br>
              <a:rPr lang="de-CH" sz="2800" dirty="0"/>
            </a:br>
            <a:r>
              <a:rPr lang="de-CH" sz="2800" dirty="0" smtClean="0"/>
              <a:t>TR-</a:t>
            </a:r>
            <a:r>
              <a:rPr lang="de-CH" sz="2800" dirty="0" err="1" smtClean="0"/>
              <a:t>Bid</a:t>
            </a:r>
            <a:r>
              <a:rPr lang="de-CH" sz="2800" dirty="0" smtClean="0"/>
              <a:t> Block 10:00-11:00 a.m.</a:t>
            </a:r>
            <a:endParaRPr lang="de-CH" sz="2800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1432560" y="3792582"/>
            <a:ext cx="748284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Gerade Verbindung mit Pfeil 36"/>
          <p:cNvCxnSpPr/>
          <p:nvPr/>
        </p:nvCxnSpPr>
        <p:spPr bwMode="auto">
          <a:xfrm rot="5400000" flipH="1" flipV="1">
            <a:off x="761206" y="3152502"/>
            <a:ext cx="1341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Gerade Verbindung 39"/>
          <p:cNvCxnSpPr/>
          <p:nvPr/>
        </p:nvCxnSpPr>
        <p:spPr bwMode="auto">
          <a:xfrm>
            <a:off x="1417320" y="275626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>
            <a:off x="1432560" y="300010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>
            <a:off x="1432560" y="327442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Gerade Verbindung 42"/>
          <p:cNvCxnSpPr/>
          <p:nvPr/>
        </p:nvCxnSpPr>
        <p:spPr bwMode="auto">
          <a:xfrm>
            <a:off x="1447800" y="354874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feld 46"/>
          <p:cNvSpPr txBox="1"/>
          <p:nvPr/>
        </p:nvSpPr>
        <p:spPr>
          <a:xfrm>
            <a:off x="1566232" y="3868782"/>
            <a:ext cx="725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  <a:latin typeface="+mj-lt"/>
              </a:rPr>
              <a:t>0      2       4      6       8       10     12     14     16    18      20     22    24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49" name="Gerade Verbindung 48"/>
          <p:cNvCxnSpPr>
            <a:stCxn id="147" idx="3"/>
          </p:cNvCxnSpPr>
          <p:nvPr/>
        </p:nvCxnSpPr>
        <p:spPr bwMode="auto">
          <a:xfrm rot="5400000" flipH="1" flipV="1">
            <a:off x="1634833" y="2919302"/>
            <a:ext cx="815068" cy="95309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Gerade Verbindung 50"/>
          <p:cNvCxnSpPr/>
          <p:nvPr/>
        </p:nvCxnSpPr>
        <p:spPr bwMode="auto">
          <a:xfrm>
            <a:off x="3368040" y="2984862"/>
            <a:ext cx="59436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 rot="10800000" flipH="1" flipV="1">
            <a:off x="6812280" y="326680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Gerade Verbindung 54"/>
          <p:cNvCxnSpPr/>
          <p:nvPr/>
        </p:nvCxnSpPr>
        <p:spPr bwMode="auto">
          <a:xfrm>
            <a:off x="2468880" y="3000102"/>
            <a:ext cx="9296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Gerade Verbindung 56"/>
          <p:cNvCxnSpPr>
            <a:stCxn id="108" idx="2"/>
          </p:cNvCxnSpPr>
          <p:nvPr/>
        </p:nvCxnSpPr>
        <p:spPr bwMode="auto">
          <a:xfrm rot="10800000" flipH="1">
            <a:off x="4399471" y="3266805"/>
            <a:ext cx="2412807" cy="14807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Gerade Verbindung 60"/>
          <p:cNvCxnSpPr/>
          <p:nvPr/>
        </p:nvCxnSpPr>
        <p:spPr bwMode="auto">
          <a:xfrm>
            <a:off x="7635240" y="356398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Gerade Verbindung 73"/>
          <p:cNvCxnSpPr/>
          <p:nvPr/>
        </p:nvCxnSpPr>
        <p:spPr bwMode="auto">
          <a:xfrm rot="5400000">
            <a:off x="1805940" y="4546962"/>
            <a:ext cx="3139440" cy="152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Gerade Verbindung 74"/>
          <p:cNvCxnSpPr/>
          <p:nvPr/>
        </p:nvCxnSpPr>
        <p:spPr bwMode="auto">
          <a:xfrm rot="16200000" flipH="1">
            <a:off x="2502809" y="4749252"/>
            <a:ext cx="2924935" cy="57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Gerade Verbindung 76"/>
          <p:cNvCxnSpPr/>
          <p:nvPr/>
        </p:nvCxnSpPr>
        <p:spPr bwMode="auto">
          <a:xfrm rot="5400000">
            <a:off x="4982855" y="4519284"/>
            <a:ext cx="3635580" cy="72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Gerade Verbindung 77"/>
          <p:cNvCxnSpPr/>
          <p:nvPr/>
        </p:nvCxnSpPr>
        <p:spPr bwMode="auto">
          <a:xfrm rot="16200000" flipH="1">
            <a:off x="6042285" y="4582363"/>
            <a:ext cx="3295793" cy="436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6" name="Textfeld 85"/>
          <p:cNvSpPr txBox="1"/>
          <p:nvPr/>
        </p:nvSpPr>
        <p:spPr>
          <a:xfrm>
            <a:off x="4211960" y="623905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solidFill>
                  <a:srgbClr val="002060"/>
                </a:solidFill>
                <a:latin typeface="+mj-lt"/>
              </a:rPr>
              <a:t>Standby </a:t>
            </a:r>
          </a:p>
          <a:p>
            <a:pPr algn="ctr"/>
            <a:r>
              <a:rPr lang="de-CH" dirty="0" err="1">
                <a:solidFill>
                  <a:srgbClr val="002060"/>
                </a:solidFill>
                <a:latin typeface="+mj-lt"/>
              </a:rPr>
              <a:t>k</a:t>
            </a:r>
            <a:r>
              <a:rPr lang="de-CH" baseline="-25000" dirty="0" err="1">
                <a:solidFill>
                  <a:srgbClr val="002060"/>
                </a:solidFill>
                <a:latin typeface="+mj-lt"/>
              </a:rPr>
              <a:t>TL</a:t>
            </a:r>
            <a:r>
              <a:rPr lang="de-CH" dirty="0">
                <a:solidFill>
                  <a:srgbClr val="002060"/>
                </a:solidFill>
                <a:latin typeface="+mj-lt"/>
              </a:rPr>
              <a:t>= -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0.33°C/h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6469812" y="4763054"/>
            <a:ext cx="213463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T</a:t>
            </a:r>
            <a:r>
              <a:rPr lang="de-CH" baseline="-25000" dirty="0" smtClean="0">
                <a:solidFill>
                  <a:srgbClr val="002060"/>
                </a:solidFill>
                <a:latin typeface="+mj-lt"/>
              </a:rPr>
              <a:t>ENDE 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&gt;=45°C</a:t>
            </a:r>
          </a:p>
          <a:p>
            <a:pPr algn="ctr"/>
            <a:r>
              <a:rPr lang="de-CH" dirty="0" err="1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de-CH" baseline="-25000" dirty="0" err="1" smtClean="0">
                <a:solidFill>
                  <a:srgbClr val="002060"/>
                </a:solidFill>
                <a:latin typeface="+mj-lt"/>
              </a:rPr>
              <a:t>HWU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= - 12 °C/ St.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7306384" y="6196662"/>
            <a:ext cx="187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solidFill>
                  <a:srgbClr val="002060"/>
                </a:solidFill>
                <a:latin typeface="+mj-lt"/>
              </a:rPr>
              <a:t>Standby </a:t>
            </a:r>
          </a:p>
          <a:p>
            <a:pPr algn="ctr"/>
            <a:r>
              <a:rPr lang="de-CH" dirty="0" err="1">
                <a:solidFill>
                  <a:srgbClr val="002060"/>
                </a:solidFill>
                <a:latin typeface="+mj-lt"/>
              </a:rPr>
              <a:t>k</a:t>
            </a:r>
            <a:r>
              <a:rPr lang="de-CH" baseline="-25000" dirty="0" err="1">
                <a:solidFill>
                  <a:srgbClr val="002060"/>
                </a:solidFill>
                <a:latin typeface="+mj-lt"/>
              </a:rPr>
              <a:t>TL</a:t>
            </a:r>
            <a:r>
              <a:rPr lang="de-CH" dirty="0">
                <a:solidFill>
                  <a:srgbClr val="002060"/>
                </a:solidFill>
                <a:latin typeface="+mj-lt"/>
              </a:rPr>
              <a:t>= -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0.33°C/h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3635896" y="2082914"/>
            <a:ext cx="95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</a:rPr>
              <a:t>TR </a:t>
            </a:r>
            <a:r>
              <a:rPr lang="de-CH" dirty="0" err="1" smtClean="0">
                <a:solidFill>
                  <a:srgbClr val="002060"/>
                </a:solidFill>
              </a:rPr>
              <a:t>Bid</a:t>
            </a:r>
            <a:endParaRPr lang="de-CH" dirty="0">
              <a:solidFill>
                <a:srgbClr val="002060"/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4888300" y="2113692"/>
            <a:ext cx="177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>
                <a:solidFill>
                  <a:srgbClr val="002060"/>
                </a:solidFill>
                <a:latin typeface="+mj-lt"/>
              </a:rPr>
              <a:t>t</a:t>
            </a:r>
            <a:r>
              <a:rPr lang="de-CH" sz="1600" baseline="-25000" dirty="0" err="1" smtClean="0">
                <a:solidFill>
                  <a:srgbClr val="002060"/>
                </a:solidFill>
                <a:latin typeface="+mj-lt"/>
              </a:rPr>
              <a:t>Max</a:t>
            </a:r>
            <a:r>
              <a:rPr lang="de-CH" sz="1600" baseline="-25000" dirty="0" smtClean="0">
                <a:solidFill>
                  <a:srgbClr val="002060"/>
                </a:solidFill>
                <a:latin typeface="+mj-lt"/>
              </a:rPr>
              <a:t> HC</a:t>
            </a:r>
            <a:r>
              <a:rPr lang="de-CH" sz="1600" dirty="0" smtClean="0">
                <a:solidFill>
                  <a:srgbClr val="002060"/>
                </a:solidFill>
                <a:latin typeface="+mj-lt"/>
              </a:rPr>
              <a:t>= 52 min</a:t>
            </a:r>
            <a:endParaRPr lang="de-CH" sz="1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37" name="Gerade Verbindung mit Pfeil 136"/>
          <p:cNvCxnSpPr/>
          <p:nvPr/>
        </p:nvCxnSpPr>
        <p:spPr bwMode="auto">
          <a:xfrm>
            <a:off x="2499360" y="6139542"/>
            <a:ext cx="89916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5" name="Textfeld 84"/>
          <p:cNvSpPr txBox="1"/>
          <p:nvPr/>
        </p:nvSpPr>
        <p:spPr>
          <a:xfrm>
            <a:off x="2915816" y="4795546"/>
            <a:ext cx="20162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Arial "/>
              </a:rPr>
              <a:t>T</a:t>
            </a:r>
            <a:r>
              <a:rPr lang="de-CH" baseline="-25000" dirty="0" smtClean="0">
                <a:solidFill>
                  <a:srgbClr val="002060"/>
                </a:solidFill>
                <a:latin typeface="Arial "/>
              </a:rPr>
              <a:t>START </a:t>
            </a:r>
            <a:r>
              <a:rPr lang="de-CH" dirty="0" smtClean="0">
                <a:solidFill>
                  <a:srgbClr val="002060"/>
                </a:solidFill>
                <a:latin typeface="Arial "/>
              </a:rPr>
              <a:t>&gt;=55°C</a:t>
            </a:r>
          </a:p>
          <a:p>
            <a:pPr algn="ctr"/>
            <a:r>
              <a:rPr lang="de-CH" dirty="0" err="1" smtClean="0">
                <a:solidFill>
                  <a:srgbClr val="002060"/>
                </a:solidFill>
                <a:latin typeface="Arial "/>
              </a:rPr>
              <a:t>k</a:t>
            </a:r>
            <a:r>
              <a:rPr lang="de-CH" baseline="-25000" dirty="0" err="1" smtClean="0">
                <a:solidFill>
                  <a:srgbClr val="002060"/>
                </a:solidFill>
                <a:latin typeface="Arial "/>
              </a:rPr>
              <a:t>HWU</a:t>
            </a:r>
            <a:r>
              <a:rPr lang="de-CH" baseline="-25000" dirty="0" smtClean="0">
                <a:solidFill>
                  <a:srgbClr val="002060"/>
                </a:solidFill>
                <a:latin typeface="Arial "/>
              </a:rPr>
              <a:t> </a:t>
            </a:r>
            <a:r>
              <a:rPr lang="de-CH" dirty="0" smtClean="0">
                <a:solidFill>
                  <a:srgbClr val="002060"/>
                </a:solidFill>
                <a:latin typeface="Arial "/>
              </a:rPr>
              <a:t>= - 12 °C/ St</a:t>
            </a:r>
            <a:endParaRPr lang="de-CH" dirty="0">
              <a:solidFill>
                <a:srgbClr val="002060"/>
              </a:solidFill>
              <a:latin typeface="Arial 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3931920" y="6148173"/>
            <a:ext cx="286512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" name="Gerade Verbindung 91"/>
          <p:cNvCxnSpPr/>
          <p:nvPr/>
        </p:nvCxnSpPr>
        <p:spPr bwMode="auto">
          <a:xfrm>
            <a:off x="4861560" y="2756262"/>
            <a:ext cx="19202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Gerade Verbindung 92"/>
          <p:cNvCxnSpPr/>
          <p:nvPr/>
        </p:nvCxnSpPr>
        <p:spPr bwMode="auto">
          <a:xfrm rot="10800000" flipH="1" flipV="1">
            <a:off x="6781800" y="2750655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Gerade Verbindung 93"/>
          <p:cNvCxnSpPr/>
          <p:nvPr/>
        </p:nvCxnSpPr>
        <p:spPr bwMode="auto">
          <a:xfrm>
            <a:off x="7604760" y="301534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28" name="Gerade Verbindung 127"/>
          <p:cNvCxnSpPr/>
          <p:nvPr/>
        </p:nvCxnSpPr>
        <p:spPr bwMode="auto">
          <a:xfrm rot="5400000">
            <a:off x="952500" y="4546962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Textfeld 83"/>
          <p:cNvSpPr txBox="1"/>
          <p:nvPr/>
        </p:nvSpPr>
        <p:spPr>
          <a:xfrm>
            <a:off x="1907704" y="6239053"/>
            <a:ext cx="2088232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Standby </a:t>
            </a:r>
          </a:p>
          <a:p>
            <a:pPr algn="ctr"/>
            <a:r>
              <a:rPr lang="de-CH" dirty="0" err="1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de-CH" baseline="-25000" dirty="0" err="1" smtClean="0">
                <a:solidFill>
                  <a:srgbClr val="002060"/>
                </a:solidFill>
                <a:latin typeface="+mj-lt"/>
              </a:rPr>
              <a:t>TL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= - 0.33°C/h</a:t>
            </a:r>
          </a:p>
        </p:txBody>
      </p:sp>
      <p:sp>
        <p:nvSpPr>
          <p:cNvPr id="101" name="Textfeld 100"/>
          <p:cNvSpPr txBox="1"/>
          <p:nvPr/>
        </p:nvSpPr>
        <p:spPr>
          <a:xfrm>
            <a:off x="4882552" y="2401724"/>
            <a:ext cx="1489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solidFill>
                  <a:srgbClr val="002060"/>
                </a:solidFill>
                <a:latin typeface="+mj-lt"/>
              </a:rPr>
              <a:t>T</a:t>
            </a:r>
            <a:r>
              <a:rPr lang="de-CH" sz="1600" baseline="-25000" dirty="0" smtClean="0">
                <a:solidFill>
                  <a:srgbClr val="002060"/>
                </a:solidFill>
                <a:latin typeface="+mj-lt"/>
              </a:rPr>
              <a:t>END</a:t>
            </a:r>
            <a:r>
              <a:rPr lang="de-CH" sz="1600" dirty="0" smtClean="0">
                <a:solidFill>
                  <a:srgbClr val="002060"/>
                </a:solidFill>
                <a:latin typeface="+mj-lt"/>
              </a:rPr>
              <a:t>=60°C</a:t>
            </a:r>
            <a:endParaRPr lang="de-CH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4744528" y="2643256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4399472" y="3178094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11" name="Textfeld 110"/>
          <p:cNvSpPr txBox="1"/>
          <p:nvPr/>
        </p:nvSpPr>
        <p:spPr>
          <a:xfrm>
            <a:off x="4088922" y="4345940"/>
            <a:ext cx="177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solidFill>
                  <a:srgbClr val="002060"/>
                </a:solidFill>
                <a:latin typeface="+mj-lt"/>
              </a:rPr>
              <a:t>T </a:t>
            </a:r>
            <a:r>
              <a:rPr lang="de-CH" sz="1600" baseline="-25000" dirty="0" smtClean="0">
                <a:solidFill>
                  <a:srgbClr val="002060"/>
                </a:solidFill>
                <a:latin typeface="+mj-lt"/>
              </a:rPr>
              <a:t>START </a:t>
            </a:r>
            <a:r>
              <a:rPr lang="de-CH" sz="1600" dirty="0" smtClean="0">
                <a:solidFill>
                  <a:srgbClr val="002060"/>
                </a:solidFill>
                <a:latin typeface="+mj-lt"/>
              </a:rPr>
              <a:t>= 45°C</a:t>
            </a:r>
            <a:endParaRPr lang="de-CH" sz="16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99" name="Gerade Verbindung 98"/>
          <p:cNvCxnSpPr>
            <a:stCxn id="108" idx="7"/>
          </p:cNvCxnSpPr>
          <p:nvPr/>
        </p:nvCxnSpPr>
        <p:spPr bwMode="auto">
          <a:xfrm rot="5400000" flipH="1" flipV="1">
            <a:off x="4477558" y="2854892"/>
            <a:ext cx="452151" cy="254893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25" name="Gerade Verbindung 124"/>
          <p:cNvCxnSpPr/>
          <p:nvPr/>
        </p:nvCxnSpPr>
        <p:spPr bwMode="auto">
          <a:xfrm rot="10800000" flipH="1" flipV="1">
            <a:off x="3962399" y="3266802"/>
            <a:ext cx="661071" cy="2659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31" name="Ellipse 130"/>
          <p:cNvSpPr/>
          <p:nvPr/>
        </p:nvSpPr>
        <p:spPr bwMode="auto">
          <a:xfrm>
            <a:off x="3864634" y="3195347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3278038" y="2884796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2415396" y="2884796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143" name="Gerade Verbindung mit Pfeil 142"/>
          <p:cNvCxnSpPr/>
          <p:nvPr/>
        </p:nvCxnSpPr>
        <p:spPr bwMode="auto">
          <a:xfrm>
            <a:off x="7694762" y="6162838"/>
            <a:ext cx="1086929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7" name="Ellipse 146"/>
          <p:cNvSpPr/>
          <p:nvPr/>
        </p:nvSpPr>
        <p:spPr bwMode="auto">
          <a:xfrm>
            <a:off x="1535502" y="3626667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251520" y="3934797"/>
            <a:ext cx="120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600" b="1" dirty="0" smtClean="0">
                <a:solidFill>
                  <a:srgbClr val="002060"/>
                </a:solidFill>
                <a:latin typeface="+mj-lt"/>
              </a:rPr>
              <a:t>Last Value Day d-1</a:t>
            </a:r>
            <a:endParaRPr lang="de-CH" sz="16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54" name="Gerade Verbindung mit Pfeil 153"/>
          <p:cNvCxnSpPr/>
          <p:nvPr/>
        </p:nvCxnSpPr>
        <p:spPr bwMode="auto">
          <a:xfrm>
            <a:off x="1619466" y="5518440"/>
            <a:ext cx="89916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6" name="Ellipse 155"/>
          <p:cNvSpPr/>
          <p:nvPr/>
        </p:nvSpPr>
        <p:spPr bwMode="auto">
          <a:xfrm>
            <a:off x="6676845" y="2643256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7" name="Ellipse 156"/>
          <p:cNvSpPr/>
          <p:nvPr/>
        </p:nvSpPr>
        <p:spPr bwMode="auto">
          <a:xfrm>
            <a:off x="7522234" y="2919301"/>
            <a:ext cx="207034" cy="2070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62" name="Textfeld 161"/>
          <p:cNvSpPr txBox="1"/>
          <p:nvPr/>
        </p:nvSpPr>
        <p:spPr>
          <a:xfrm>
            <a:off x="6935638" y="1907540"/>
            <a:ext cx="20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>
                <a:solidFill>
                  <a:srgbClr val="002060"/>
                </a:solidFill>
              </a:rPr>
              <a:t>No</a:t>
            </a:r>
            <a:r>
              <a:rPr lang="de-CH" dirty="0" smtClean="0">
                <a:solidFill>
                  <a:srgbClr val="002060"/>
                </a:solidFill>
              </a:rPr>
              <a:t> TR Request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164" name="Gerade Verbindung 163"/>
          <p:cNvCxnSpPr/>
          <p:nvPr/>
        </p:nvCxnSpPr>
        <p:spPr bwMode="auto">
          <a:xfrm rot="10800000" flipH="1">
            <a:off x="5669280" y="2246442"/>
            <a:ext cx="1318116" cy="1020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6" name="Gerade Verbindung 165"/>
          <p:cNvCxnSpPr/>
          <p:nvPr/>
        </p:nvCxnSpPr>
        <p:spPr bwMode="auto">
          <a:xfrm>
            <a:off x="7004649" y="2246441"/>
            <a:ext cx="12422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Gerade Verbindung 70"/>
          <p:cNvCxnSpPr/>
          <p:nvPr/>
        </p:nvCxnSpPr>
        <p:spPr bwMode="auto">
          <a:xfrm rot="5400000">
            <a:off x="617528" y="4566502"/>
            <a:ext cx="199298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5" name="Textfeld 37"/>
          <p:cNvSpPr txBox="1"/>
          <p:nvPr/>
        </p:nvSpPr>
        <p:spPr>
          <a:xfrm>
            <a:off x="1126272" y="2164214"/>
            <a:ext cx="70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  <a:latin typeface="+mj-lt"/>
              </a:rPr>
              <a:t>T,°C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6" name="Textfeld 64"/>
          <p:cNvSpPr txBox="1"/>
          <p:nvPr/>
        </p:nvSpPr>
        <p:spPr>
          <a:xfrm>
            <a:off x="190440" y="2646909"/>
            <a:ext cx="1429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Tmax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OFF=60°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8" name="Textfeld 65"/>
          <p:cNvSpPr txBox="1"/>
          <p:nvPr/>
        </p:nvSpPr>
        <p:spPr>
          <a:xfrm>
            <a:off x="-22920" y="2921228"/>
            <a:ext cx="1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Tmin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dirty="0">
                <a:solidFill>
                  <a:srgbClr val="002060"/>
                </a:solidFill>
                <a:latin typeface="+mj-lt"/>
              </a:rPr>
              <a:t>O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N=55°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0" name="Textfeld 66"/>
          <p:cNvSpPr txBox="1"/>
          <p:nvPr/>
        </p:nvSpPr>
        <p:spPr>
          <a:xfrm>
            <a:off x="403800" y="3210788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T (t)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3" name="Textfeld 67"/>
          <p:cNvSpPr txBox="1"/>
          <p:nvPr/>
        </p:nvSpPr>
        <p:spPr>
          <a:xfrm>
            <a:off x="251520" y="3485109"/>
            <a:ext cx="114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Tmin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=45°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04" name="Gerade Verbindung 163"/>
          <p:cNvCxnSpPr/>
          <p:nvPr/>
        </p:nvCxnSpPr>
        <p:spPr bwMode="auto">
          <a:xfrm flipV="1">
            <a:off x="7020272" y="2524255"/>
            <a:ext cx="382012" cy="2880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Gerade Verbindung 165"/>
          <p:cNvCxnSpPr/>
          <p:nvPr/>
        </p:nvCxnSpPr>
        <p:spPr bwMode="auto">
          <a:xfrm>
            <a:off x="7380312" y="2524254"/>
            <a:ext cx="12422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9" name="Textfeld 161"/>
          <p:cNvSpPr txBox="1"/>
          <p:nvPr/>
        </p:nvSpPr>
        <p:spPr>
          <a:xfrm>
            <a:off x="7380312" y="2236222"/>
            <a:ext cx="159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</a:rPr>
              <a:t>TR Request</a:t>
            </a:r>
            <a:endParaRPr lang="de-CH" dirty="0">
              <a:solidFill>
                <a:srgbClr val="002060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093607" y="4830251"/>
            <a:ext cx="182220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err="1" smtClean="0">
                <a:solidFill>
                  <a:srgbClr val="002060"/>
                </a:solidFill>
                <a:latin typeface="+mj-lt"/>
              </a:rPr>
              <a:t>Heating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Cycle</a:t>
            </a:r>
          </a:p>
          <a:p>
            <a:pPr algn="ctr"/>
            <a:r>
              <a:rPr lang="de-CH" dirty="0" err="1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de-CH" baseline="-25000" dirty="0" err="1" smtClean="0">
                <a:solidFill>
                  <a:srgbClr val="002060"/>
                </a:solidFill>
                <a:latin typeface="+mj-lt"/>
              </a:rPr>
              <a:t>HC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=17°C/St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6" grpId="0"/>
      <p:bldP spid="86" grpId="1"/>
      <p:bldP spid="87" grpId="0" animBg="1"/>
      <p:bldP spid="88" grpId="0"/>
      <p:bldP spid="97" grpId="0"/>
      <p:bldP spid="102" grpId="0"/>
      <p:bldP spid="85" grpId="0" animBg="1"/>
      <p:bldP spid="84" grpId="0" animBg="1"/>
      <p:bldP spid="101" grpId="0"/>
      <p:bldP spid="106" grpId="0" animBg="1"/>
      <p:bldP spid="108" grpId="0" animBg="1"/>
      <p:bldP spid="111" grpId="0"/>
      <p:bldP spid="131" grpId="0" animBg="1"/>
      <p:bldP spid="132" grpId="0" animBg="1"/>
      <p:bldP spid="133" grpId="0" animBg="1"/>
      <p:bldP spid="147" grpId="0" animBg="1"/>
      <p:bldP spid="148" grpId="0"/>
      <p:bldP spid="156" grpId="0" animBg="1"/>
      <p:bldP spid="157" grpId="0" animBg="1"/>
      <p:bldP spid="109" grpId="0"/>
      <p:bldP spid="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Current</a:t>
            </a:r>
            <a:r>
              <a:rPr lang="fr-CH" dirty="0" smtClean="0"/>
              <a:t> State of the </a:t>
            </a:r>
            <a:r>
              <a:rPr lang="fr-CH" dirty="0" err="1" smtClean="0"/>
              <a:t>Implementation</a:t>
            </a:r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1988840"/>
            <a:ext cx="7920880" cy="4185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tank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temperature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estimator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implemented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(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Matlab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-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Simulink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Interface for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manual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version 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dispatch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programs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implemented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fr-CH" sz="24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successfully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tested</a:t>
            </a:r>
            <a:endParaRPr lang="fr-CH" sz="24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Water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control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substituted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for FLEX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at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Pilot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Customers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’ locations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Algorithm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implementation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under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contruction</a:t>
            </a:r>
            <a:endParaRPr lang="fr-CH" sz="24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Planned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full version introduction: </a:t>
            </a:r>
            <a:r>
              <a:rPr lang="fr-CH" sz="24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Fall</a:t>
            </a: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2011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CH" sz="24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Results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4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evaluation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CH" sz="24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Fall</a:t>
            </a:r>
            <a:r>
              <a:rPr lang="fr-CH" sz="24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2012</a:t>
            </a:r>
            <a:endParaRPr lang="fr-CH" sz="24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2406402"/>
            <a:ext cx="8229600" cy="590550"/>
          </a:xfrm>
        </p:spPr>
        <p:txBody>
          <a:bodyPr/>
          <a:lstStyle/>
          <a:p>
            <a:pPr algn="ctr"/>
            <a:r>
              <a:rPr lang="fr-CH" dirty="0" err="1" smtClean="0"/>
              <a:t>Thank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for </a:t>
            </a:r>
            <a:r>
              <a:rPr lang="fr-CH" dirty="0" err="1" smtClean="0"/>
              <a:t>your</a:t>
            </a:r>
            <a:r>
              <a:rPr lang="fr-CH" dirty="0" smtClean="0"/>
              <a:t> attention!</a:t>
            </a:r>
            <a:endParaRPr lang="fr-CH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200150"/>
            <a:ext cx="6607522" cy="716682"/>
          </a:xfrm>
        </p:spPr>
        <p:txBody>
          <a:bodyPr/>
          <a:lstStyle/>
          <a:p>
            <a:r>
              <a:rPr lang="fr-CH" dirty="0" smtClean="0"/>
              <a:t>Smart </a:t>
            </a:r>
            <a:r>
              <a:rPr lang="fr-CH" dirty="0" err="1" smtClean="0"/>
              <a:t>Grid</a:t>
            </a:r>
            <a:r>
              <a:rPr lang="fr-CH" dirty="0" smtClean="0"/>
              <a:t> Pilot-</a:t>
            </a:r>
            <a:r>
              <a:rPr lang="fr-CH" dirty="0"/>
              <a:t>P</a:t>
            </a:r>
            <a:r>
              <a:rPr lang="fr-CH" dirty="0" smtClean="0"/>
              <a:t>roject </a:t>
            </a:r>
            <a:r>
              <a:rPr lang="fr-CH" dirty="0" err="1" smtClean="0"/>
              <a:t>iSMART</a:t>
            </a:r>
            <a:endParaRPr lang="fr-CH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583848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28184" y="2811700"/>
            <a:ext cx="2808312" cy="378565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Project-Leader: BKW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Regional Power Supply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Company of Cantons Bern and Jura, Switzerland.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endParaRPr kumimoji="0" lang="en-GB" sz="2000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Participants: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 residential customers.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endParaRPr lang="en-GB" sz="20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Time-horizon: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47700" algn="l"/>
                <a:tab pos="-190500" algn="l"/>
              </a:tabLst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2010-2012.</a:t>
            </a:r>
          </a:p>
        </p:txBody>
      </p:sp>
      <p:pic>
        <p:nvPicPr>
          <p:cNvPr id="40964" name="Picture 4" descr="http://www.itreseller.ch/imgserver/artikel/Logos/2011/small/Gemeinde_Ittig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83347"/>
            <a:ext cx="864096" cy="462293"/>
          </a:xfrm>
          <a:prstGeom prst="rect">
            <a:avLst/>
          </a:prstGeom>
          <a:noFill/>
        </p:spPr>
      </p:pic>
      <p:pic>
        <p:nvPicPr>
          <p:cNvPr id="40970" name="Picture 10" descr="http://0.tqn.com/d/goeurope/1/0/Z/0/2/switzerland-distance-ma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124744"/>
            <a:ext cx="2592288" cy="1649638"/>
          </a:xfrm>
          <a:prstGeom prst="rect">
            <a:avLst/>
          </a:prstGeom>
          <a:noFill/>
        </p:spPr>
      </p:pic>
      <p:pic>
        <p:nvPicPr>
          <p:cNvPr id="40972" name="Picture 12" descr="http://content.answcdn.com/main/content/img/BritannicaConcise/thumbnails/454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448" y="1196752"/>
            <a:ext cx="539552" cy="539552"/>
          </a:xfrm>
          <a:prstGeom prst="rect">
            <a:avLst/>
          </a:prstGeom>
          <a:noFill/>
        </p:spPr>
      </p:pic>
      <p:pic>
        <p:nvPicPr>
          <p:cNvPr id="40974" name="Picture 14" descr="http://upload.wikimedia.org/wikipedia/fr/thumb/3/35/Logo_La_Poste_Suisse.svg/500px-Logo_La_Poste_Suisse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59831" y="1844824"/>
            <a:ext cx="1464097" cy="559285"/>
          </a:xfrm>
          <a:prstGeom prst="rect">
            <a:avLst/>
          </a:prstGeom>
          <a:noFill/>
        </p:spPr>
      </p:pic>
      <p:pic>
        <p:nvPicPr>
          <p:cNvPr id="40978" name="Picture 18" descr="http://www.pro-qual.ch/media/Logos-Referenzen/bkw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988840"/>
            <a:ext cx="906699" cy="349028"/>
          </a:xfrm>
          <a:prstGeom prst="rect">
            <a:avLst/>
          </a:prstGeom>
          <a:noFill/>
        </p:spPr>
      </p:pic>
      <p:pic>
        <p:nvPicPr>
          <p:cNvPr id="40980" name="Picture 20" descr="http://www.goodlogo.com/images/logos/swisscom_logo_3216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1988840"/>
            <a:ext cx="1104057" cy="316497"/>
          </a:xfrm>
          <a:prstGeom prst="rect">
            <a:avLst/>
          </a:prstGeom>
          <a:noFill/>
        </p:spPr>
      </p:pic>
      <p:pic>
        <p:nvPicPr>
          <p:cNvPr id="40982" name="Picture 22" descr="http://t1.gstatic.com/images?q=tbn:ANd9GcQyUMKtkL_Tkg7Yt41yH8TPsPIuQ3QKVohp0t3VWgUxpMs4yYe5s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1886891"/>
            <a:ext cx="824979" cy="461989"/>
          </a:xfrm>
          <a:prstGeom prst="rect">
            <a:avLst/>
          </a:prstGeom>
          <a:noFill/>
        </p:spPr>
      </p:pic>
      <p:sp>
        <p:nvSpPr>
          <p:cNvPr id="17" name="Ellipse 16"/>
          <p:cNvSpPr/>
          <p:nvPr/>
        </p:nvSpPr>
        <p:spPr bwMode="auto">
          <a:xfrm>
            <a:off x="7092280" y="177281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72158"/>
            <a:ext cx="8229600" cy="788690"/>
          </a:xfrm>
        </p:spPr>
        <p:txBody>
          <a:bodyPr/>
          <a:lstStyle/>
          <a:p>
            <a:r>
              <a:rPr lang="fr-CH" dirty="0" smtClean="0"/>
              <a:t>Product FLEX: </a:t>
            </a:r>
            <a:br>
              <a:rPr lang="fr-CH" dirty="0" smtClean="0"/>
            </a:br>
            <a:r>
              <a:rPr lang="fr-CH" dirty="0" err="1" smtClean="0"/>
              <a:t>loads</a:t>
            </a:r>
            <a:r>
              <a:rPr lang="fr-CH" dirty="0" smtClean="0"/>
              <a:t> </a:t>
            </a:r>
            <a:r>
              <a:rPr lang="fr-CH" dirty="0" err="1" smtClean="0"/>
              <a:t>provide</a:t>
            </a:r>
            <a:r>
              <a:rPr lang="fr-CH" dirty="0" smtClean="0"/>
              <a:t> </a:t>
            </a:r>
            <a:r>
              <a:rPr lang="fr-CH" dirty="0" err="1" smtClean="0"/>
              <a:t>ancillary</a:t>
            </a:r>
            <a:r>
              <a:rPr lang="fr-CH" dirty="0" smtClean="0"/>
              <a:t> services</a:t>
            </a:r>
            <a:endParaRPr lang="fr-CH" dirty="0"/>
          </a:p>
        </p:txBody>
      </p:sp>
      <p:pic>
        <p:nvPicPr>
          <p:cNvPr id="3" name="Picture 2" descr="frequency_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31721"/>
            <a:ext cx="7207430" cy="334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67544" y="2204864"/>
            <a:ext cx="8280920" cy="10002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de-CH" b="1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Scope</a:t>
            </a:r>
            <a:r>
              <a:rPr lang="de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endParaRPr lang="de-CH" b="1" dirty="0" smtClean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spcAft>
                <a:spcPts val="600"/>
              </a:spcAft>
            </a:pP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flexible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dispatch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thermal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loads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(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heaters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,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heatings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,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pumps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) in order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to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provide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tertiary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on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demand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ISO (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Swissgrid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200150"/>
            <a:ext cx="8892480" cy="788690"/>
          </a:xfrm>
        </p:spPr>
        <p:txBody>
          <a:bodyPr/>
          <a:lstStyle/>
          <a:p>
            <a:r>
              <a:rPr lang="fr-CH" sz="3000" dirty="0" smtClean="0"/>
              <a:t>Participation in </a:t>
            </a:r>
            <a:r>
              <a:rPr lang="fr-CH" sz="3000" dirty="0" err="1" smtClean="0"/>
              <a:t>Swiss</a:t>
            </a:r>
            <a:r>
              <a:rPr lang="fr-CH" sz="3000" dirty="0" smtClean="0"/>
              <a:t> </a:t>
            </a:r>
            <a:r>
              <a:rPr lang="fr-CH" sz="3000" dirty="0" err="1" smtClean="0"/>
              <a:t>Tertiary</a:t>
            </a:r>
            <a:r>
              <a:rPr lang="fr-CH" sz="3000" dirty="0" smtClean="0"/>
              <a:t> Reserve </a:t>
            </a:r>
            <a:r>
              <a:rPr lang="fr-CH" sz="3000" dirty="0" err="1" smtClean="0"/>
              <a:t>Market</a:t>
            </a:r>
            <a:endParaRPr lang="fr-CH" sz="3000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2060848"/>
            <a:ext cx="8064896" cy="2492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Qualification </a:t>
            </a:r>
            <a:r>
              <a:rPr lang="fr-CH" b="1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criteria</a:t>
            </a:r>
            <a:r>
              <a:rPr lang="fr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b="1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for Pool- </a:t>
            </a:r>
            <a:r>
              <a:rPr lang="fr-CH" b="1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Tertiary</a:t>
            </a:r>
            <a:r>
              <a:rPr lang="fr-CH" b="1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Reserve Provider </a:t>
            </a:r>
            <a:r>
              <a:rPr lang="fr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fr-CH" b="1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Swissgrid</a:t>
            </a:r>
            <a:r>
              <a:rPr lang="fr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fr-CH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Minimal power: 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±1MW</a:t>
            </a:r>
            <a:endParaRPr lang="fr-CH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Bid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blocks: 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6 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fixe blocks of 4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hours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	(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0:00 – 4:00 – 12:00 – 16:00 - 20:00 – 24:00)</a:t>
            </a:r>
          </a:p>
          <a:p>
            <a:pPr>
              <a:spcAft>
                <a:spcPts val="1200"/>
              </a:spcAft>
            </a:pP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Request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</a:t>
            </a:r>
            <a:r>
              <a:rPr lang="fr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anytime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during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bid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block (per mail/phone)</a:t>
            </a:r>
          </a:p>
          <a:p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Duration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on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request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till the end of the block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4869160"/>
            <a:ext cx="756084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b="1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Potential</a:t>
            </a:r>
            <a:r>
              <a:rPr lang="fr-CH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BKW:  </a:t>
            </a:r>
            <a:endParaRPr lang="fr-CH" b="1" dirty="0" smtClean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 </a:t>
            </a:r>
            <a:r>
              <a:rPr lang="fr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    Power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drawn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by water </a:t>
            </a:r>
            <a:r>
              <a:rPr lang="fr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heaters</a:t>
            </a:r>
            <a:r>
              <a:rPr lang="fr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140 MW x 8 h=1120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MWh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	            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	     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N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ow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fixed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time-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frame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ripple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group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switching</a:t>
            </a:r>
            <a:endParaRPr lang="de-CH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de-CH" dirty="0" smtClean="0">
                <a:solidFill>
                  <a:srgbClr val="002060"/>
                </a:solidFill>
                <a:latin typeface="+mj-lt"/>
              </a:rPr>
              <a:t>	      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Flexible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use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allows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1120 </a:t>
            </a:r>
            <a:r>
              <a:rPr lang="de-CH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MWh</a:t>
            </a:r>
            <a:r>
              <a:rPr lang="de-CH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/24h= 47 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MW /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hour</a:t>
            </a:r>
            <a:endParaRPr lang="de-CH" dirty="0" smtClean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2" descr="http://www.novitherm.ch/boiler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872041"/>
            <a:ext cx="918237" cy="1221255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229600" cy="788690"/>
          </a:xfrm>
        </p:spPr>
        <p:txBody>
          <a:bodyPr/>
          <a:lstStyle/>
          <a:p>
            <a:r>
              <a:rPr lang="fr-CH" sz="3000" dirty="0" smtClean="0"/>
              <a:t>Smart </a:t>
            </a:r>
            <a:r>
              <a:rPr lang="fr-CH" sz="3000" dirty="0" err="1" smtClean="0"/>
              <a:t>Grid</a:t>
            </a:r>
            <a:r>
              <a:rPr lang="fr-CH" sz="3000" dirty="0" smtClean="0"/>
              <a:t> </a:t>
            </a:r>
            <a:r>
              <a:rPr lang="fr-CH" sz="3000" dirty="0" err="1" smtClean="0"/>
              <a:t>Approach</a:t>
            </a:r>
            <a:r>
              <a:rPr lang="fr-CH" sz="3000" dirty="0" smtClean="0"/>
              <a:t> to </a:t>
            </a:r>
            <a:r>
              <a:rPr lang="fr-CH" sz="3000" dirty="0"/>
              <a:t>T</a:t>
            </a:r>
            <a:r>
              <a:rPr lang="fr-CH" sz="3000" dirty="0" smtClean="0"/>
              <a:t>hermal </a:t>
            </a:r>
            <a:r>
              <a:rPr lang="fr-CH" sz="3000" dirty="0" err="1"/>
              <a:t>A</a:t>
            </a:r>
            <a:r>
              <a:rPr lang="fr-CH" sz="3000" dirty="0" err="1" smtClean="0"/>
              <a:t>ppliances</a:t>
            </a:r>
            <a:r>
              <a:rPr lang="fr-CH" sz="3000" dirty="0" smtClean="0"/>
              <a:t> Management</a:t>
            </a:r>
            <a:endParaRPr lang="fr-CH" sz="3000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2132856"/>
            <a:ext cx="7560840" cy="1985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H" sz="2800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</a:t>
            </a:r>
            <a:r>
              <a:rPr lang="fr-CH" sz="2800" b="1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ilot installation conditions</a:t>
            </a:r>
            <a:r>
              <a:rPr lang="fr-CH" sz="2800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fr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No 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change in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existing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internal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appliance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controlling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(thermostat-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controlled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Water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operation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No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temperature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measurements</a:t>
            </a:r>
            <a:endParaRPr lang="fr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Low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tariff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forced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for commutations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during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the HT time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periods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1600" y="5229200"/>
            <a:ext cx="712879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For 50 Pilot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domestic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Water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Heaters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algn="ctr"/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50 x 5kW = 250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kW</a:t>
            </a:r>
            <a:endParaRPr lang="de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Practical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availability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assumption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about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10-100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kW</a:t>
            </a:r>
            <a:endParaRPr lang="de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lèche vers le bas 6"/>
          <p:cNvSpPr/>
          <p:nvPr/>
        </p:nvSpPr>
        <p:spPr bwMode="auto">
          <a:xfrm>
            <a:off x="4211960" y="4139788"/>
            <a:ext cx="576064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91680" y="464384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State </a:t>
            </a:r>
            <a:r>
              <a:rPr lang="fr-CH" sz="2800" b="1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Estimation-</a:t>
            </a:r>
            <a:r>
              <a:rPr lang="fr-CH" sz="2800" b="1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B</a:t>
            </a:r>
            <a:r>
              <a:rPr lang="fr-CH" sz="2800" b="1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ased</a:t>
            </a:r>
            <a:r>
              <a:rPr lang="fr-CH" sz="2800" b="1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800" b="1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Control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Water </a:t>
            </a:r>
            <a:r>
              <a:rPr lang="fr-CH" dirty="0" err="1" smtClean="0"/>
              <a:t>heater</a:t>
            </a:r>
            <a:r>
              <a:rPr lang="fr-CH" dirty="0" smtClean="0"/>
              <a:t> </a:t>
            </a:r>
            <a:r>
              <a:rPr lang="fr-CH" dirty="0" err="1" smtClean="0"/>
              <a:t>Load</a:t>
            </a:r>
            <a:r>
              <a:rPr lang="fr-CH" dirty="0" smtClean="0"/>
              <a:t> Control </a:t>
            </a:r>
            <a:r>
              <a:rPr lang="fr-CH" dirty="0" err="1" smtClean="0"/>
              <a:t>Principle</a:t>
            </a:r>
            <a:endParaRPr lang="fr-CH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744082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755576" y="1844824"/>
            <a:ext cx="72008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cooling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cycle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duration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of Water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is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modified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resulting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different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Tertiary</a:t>
            </a:r>
            <a:r>
              <a:rPr lang="fr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Reserve </a:t>
            </a:r>
            <a:r>
              <a:rPr lang="fr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Potential</a:t>
            </a:r>
            <a:endParaRPr lang="fr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95536" y="2132856"/>
            <a:ext cx="7992888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Definition</a:t>
            </a:r>
            <a:r>
              <a:rPr lang="fr-CH" dirty="0" smtClean="0"/>
              <a:t> of </a:t>
            </a:r>
            <a:r>
              <a:rPr lang="fr-CH" dirty="0" err="1" smtClean="0"/>
              <a:t>Tertiary</a:t>
            </a:r>
            <a:r>
              <a:rPr lang="fr-CH" dirty="0" smtClean="0"/>
              <a:t> </a:t>
            </a:r>
            <a:r>
              <a:rPr lang="fr-CH" dirty="0"/>
              <a:t>Reserve </a:t>
            </a:r>
            <a:r>
              <a:rPr lang="fr-CH" dirty="0" err="1"/>
              <a:t>Potential</a:t>
            </a:r>
            <a:endParaRPr lang="fr-CH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7544" y="2030065"/>
            <a:ext cx="7344816" cy="39087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Tertiary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Reserve Potential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is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defined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as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forced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power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consumption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reduction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increase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during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requested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time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interval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without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comfort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reduction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appliance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owner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(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residential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heater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user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)</a:t>
            </a:r>
            <a:endParaRPr lang="de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8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de-CH" sz="28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potential </a:t>
            </a:r>
            <a:r>
              <a:rPr lang="de-CH" sz="28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depends</a:t>
            </a:r>
            <a:r>
              <a:rPr lang="de-CH" sz="28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on: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lvl="3" algn="just" eaLnBrk="0" hangingPunct="0">
              <a:spcAft>
                <a:spcPts val="1200"/>
              </a:spcAft>
              <a:buFont typeface="Wingdings" pitchFamily="2" charset="2"/>
              <a:buChar char=""/>
            </a:pP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Water-Heater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Hysteresys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: </a:t>
            </a:r>
            <a:r>
              <a:rPr lang="de-CH" sz="2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</a:t>
            </a:r>
            <a:r>
              <a:rPr lang="de-CH" sz="2000" baseline="-25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min</a:t>
            </a:r>
            <a:r>
              <a:rPr lang="de-CH" sz="2000" baseline="-25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baseline="-25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ON  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≤ 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T(t) 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≤ 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 </a:t>
            </a:r>
            <a:r>
              <a:rPr lang="de-CH" sz="2000" baseline="-25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OFF</a:t>
            </a:r>
            <a:endParaRPr lang="de-CH" sz="2000" baseline="-25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lvl="3" algn="just" eaLnBrk="0" hangingPunct="0">
              <a:spcAft>
                <a:spcPts val="1200"/>
              </a:spcAft>
              <a:buFont typeface="Wingdings" pitchFamily="2" charset="2"/>
              <a:buChar char=""/>
            </a:pP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Definition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of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minimal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temperature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T</a:t>
            </a:r>
            <a:r>
              <a:rPr lang="de-CH" sz="2000" baseline="-25000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min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endParaRPr lang="de-CH" sz="2000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  <a:p>
            <a:pPr lvl="3" algn="just" eaLnBrk="0" hangingPunct="0">
              <a:buFont typeface="Wingdings" pitchFamily="2" charset="2"/>
              <a:buChar char=""/>
            </a:pP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Individual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hot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water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usage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2000" dirty="0" err="1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patterns</a:t>
            </a:r>
            <a:r>
              <a:rPr lang="de-CH" sz="2000" dirty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1371600" marR="0" lvl="3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"/>
              <a:tabLst/>
            </a:pP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feil nach rechts 37"/>
          <p:cNvSpPr/>
          <p:nvPr/>
        </p:nvSpPr>
        <p:spPr bwMode="auto">
          <a:xfrm>
            <a:off x="6347048" y="5227672"/>
            <a:ext cx="457200" cy="28956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feld 39"/>
          <p:cNvSpPr txBox="1"/>
          <p:nvPr/>
        </p:nvSpPr>
        <p:spPr>
          <a:xfrm>
            <a:off x="6876256" y="515719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Learning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phase</a:t>
            </a:r>
            <a:r>
              <a:rPr lang="de-CH" dirty="0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dirty="0" err="1" smtClean="0">
                <a:solidFill>
                  <a:srgbClr val="0E318D"/>
                </a:solidFill>
                <a:latin typeface="+mj-lt"/>
                <a:ea typeface="+mj-ea"/>
                <a:cs typeface="+mj-cs"/>
              </a:rPr>
              <a:t>required</a:t>
            </a:r>
            <a:endParaRPr lang="de-CH" dirty="0">
              <a:solidFill>
                <a:srgbClr val="0E318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Connecteur droit 94"/>
          <p:cNvCxnSpPr/>
          <p:nvPr/>
        </p:nvCxnSpPr>
        <p:spPr bwMode="auto">
          <a:xfrm rot="5400000">
            <a:off x="2015716" y="598528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/>
          <p:nvPr/>
        </p:nvCxnSpPr>
        <p:spPr bwMode="auto">
          <a:xfrm>
            <a:off x="899592" y="6453336"/>
            <a:ext cx="7920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feld 25"/>
          <p:cNvSpPr txBox="1"/>
          <p:nvPr/>
        </p:nvSpPr>
        <p:spPr>
          <a:xfrm>
            <a:off x="5796136" y="4037002"/>
            <a:ext cx="194421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Bidding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in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the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TR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Auction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1" name="Gerade Verbindung mit Pfeil 31"/>
          <p:cNvCxnSpPr/>
          <p:nvPr/>
        </p:nvCxnSpPr>
        <p:spPr bwMode="auto">
          <a:xfrm rot="5400000">
            <a:off x="1866206" y="2377802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Gerade Verbindung mit Pfeil 33"/>
          <p:cNvCxnSpPr/>
          <p:nvPr/>
        </p:nvCxnSpPr>
        <p:spPr bwMode="auto">
          <a:xfrm rot="5400000">
            <a:off x="3832860" y="4406602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Gerade Verbindung mit Pfeil 35"/>
          <p:cNvCxnSpPr/>
          <p:nvPr/>
        </p:nvCxnSpPr>
        <p:spPr bwMode="auto">
          <a:xfrm rot="5400000">
            <a:off x="3817620" y="6122218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feld 56"/>
          <p:cNvSpPr txBox="1"/>
          <p:nvPr/>
        </p:nvSpPr>
        <p:spPr>
          <a:xfrm>
            <a:off x="1619672" y="5733256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400" b="1" dirty="0" smtClean="0">
                <a:solidFill>
                  <a:srgbClr val="002060"/>
                </a:solidFill>
                <a:latin typeface="+mj-lt"/>
              </a:rPr>
              <a:t>YES</a:t>
            </a:r>
            <a:endParaRPr lang="de-CH" sz="14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0" name="Gerade Verbindung mit Pfeil 58"/>
          <p:cNvCxnSpPr>
            <a:stCxn id="16" idx="3"/>
            <a:endCxn id="22" idx="1"/>
          </p:cNvCxnSpPr>
          <p:nvPr/>
        </p:nvCxnSpPr>
        <p:spPr bwMode="auto">
          <a:xfrm>
            <a:off x="4860032" y="5211296"/>
            <a:ext cx="568424" cy="3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feld 60"/>
          <p:cNvSpPr txBox="1"/>
          <p:nvPr/>
        </p:nvSpPr>
        <p:spPr>
          <a:xfrm>
            <a:off x="4678680" y="4962654"/>
            <a:ext cx="685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rgbClr val="002060"/>
                </a:solidFill>
                <a:latin typeface="+mj-lt"/>
              </a:rPr>
              <a:t>NO</a:t>
            </a:r>
            <a:endParaRPr lang="de-CH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Textfeld 61"/>
          <p:cNvSpPr txBox="1"/>
          <p:nvPr/>
        </p:nvSpPr>
        <p:spPr>
          <a:xfrm>
            <a:off x="5428456" y="4983559"/>
            <a:ext cx="151980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Follow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actual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dispatch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Parallelogramm 38"/>
          <p:cNvSpPr/>
          <p:nvPr/>
        </p:nvSpPr>
        <p:spPr bwMode="auto">
          <a:xfrm>
            <a:off x="1187624" y="1911112"/>
            <a:ext cx="1601336" cy="36576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START, t=0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0" name="Gerade Verbindung mit Pfeil 57"/>
          <p:cNvCxnSpPr/>
          <p:nvPr/>
        </p:nvCxnSpPr>
        <p:spPr bwMode="auto">
          <a:xfrm rot="10800000">
            <a:off x="3973016" y="3499420"/>
            <a:ext cx="434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Gerade Verbindung mit Pfeil 62"/>
          <p:cNvCxnSpPr/>
          <p:nvPr/>
        </p:nvCxnSpPr>
        <p:spPr bwMode="auto">
          <a:xfrm rot="5400000">
            <a:off x="3832860" y="3961978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Gerade Verbindung mit Pfeil 63"/>
          <p:cNvCxnSpPr/>
          <p:nvPr/>
        </p:nvCxnSpPr>
        <p:spPr bwMode="auto">
          <a:xfrm rot="5400000">
            <a:off x="3810422" y="4898082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Gerade Verbindung mit Pfeil 74"/>
          <p:cNvCxnSpPr>
            <a:stCxn id="37" idx="3"/>
          </p:cNvCxnSpPr>
          <p:nvPr/>
        </p:nvCxnSpPr>
        <p:spPr bwMode="auto">
          <a:xfrm flipV="1">
            <a:off x="4644008" y="2678038"/>
            <a:ext cx="248032" cy="7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Gerade Verbindung mit Pfeil 76"/>
          <p:cNvCxnSpPr/>
          <p:nvPr/>
        </p:nvCxnSpPr>
        <p:spPr bwMode="auto">
          <a:xfrm rot="5400000">
            <a:off x="3832860" y="2953866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Parallelogramm 77"/>
          <p:cNvSpPr/>
          <p:nvPr/>
        </p:nvSpPr>
        <p:spPr bwMode="auto">
          <a:xfrm>
            <a:off x="7254240" y="2458566"/>
            <a:ext cx="1638240" cy="39624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END, t=96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Textfeld 78"/>
          <p:cNvSpPr txBox="1"/>
          <p:nvPr/>
        </p:nvSpPr>
        <p:spPr>
          <a:xfrm>
            <a:off x="4876800" y="2428087"/>
            <a:ext cx="1935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End-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Temperature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Estimation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T(t=96)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41" name="Gerade Verbindung mit Pfeil 79"/>
          <p:cNvCxnSpPr/>
          <p:nvPr/>
        </p:nvCxnSpPr>
        <p:spPr bwMode="auto">
          <a:xfrm flipV="1">
            <a:off x="6797040" y="2656686"/>
            <a:ext cx="502920" cy="1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aute 81"/>
          <p:cNvSpPr/>
          <p:nvPr/>
        </p:nvSpPr>
        <p:spPr bwMode="auto">
          <a:xfrm>
            <a:off x="1524000" y="6093296"/>
            <a:ext cx="1463824" cy="648072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kumimoji="0" lang="de-CH" sz="1200" b="0" i="0" u="none" strike="noStrike" cap="none" normalizeH="0" baseline="-2500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</a:endParaRPr>
          </a:p>
        </p:txBody>
      </p:sp>
      <p:sp>
        <p:nvSpPr>
          <p:cNvPr id="43" name="Rechteck 82"/>
          <p:cNvSpPr/>
          <p:nvPr/>
        </p:nvSpPr>
        <p:spPr>
          <a:xfrm>
            <a:off x="1619672" y="6248345"/>
            <a:ext cx="1260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</a:t>
            </a:r>
            <a:r>
              <a:rPr lang="de-CH" sz="1200" b="1" baseline="-25000" dirty="0" err="1" smtClean="0">
                <a:solidFill>
                  <a:srgbClr val="002060"/>
                </a:solidFill>
                <a:latin typeface="+mj-lt"/>
              </a:rPr>
              <a:t>START</a:t>
            </a:r>
            <a:r>
              <a:rPr lang="de-CH" sz="1200" b="1" baseline="-25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≤ t ≤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</a:t>
            </a:r>
            <a:r>
              <a:rPr lang="de-CH" sz="1200" b="1" baseline="-25000" dirty="0" err="1" smtClean="0">
                <a:solidFill>
                  <a:srgbClr val="002060"/>
                </a:solidFill>
                <a:latin typeface="+mj-lt"/>
              </a:rPr>
              <a:t>END</a:t>
            </a:r>
            <a:endParaRPr lang="de-CH" sz="1200" b="1" baseline="-250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7" name="Textfeld 104"/>
          <p:cNvSpPr txBox="1"/>
          <p:nvPr/>
        </p:nvSpPr>
        <p:spPr>
          <a:xfrm>
            <a:off x="3059832" y="5322694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400" b="1" dirty="0" smtClean="0">
                <a:solidFill>
                  <a:srgbClr val="002060"/>
                </a:solidFill>
                <a:latin typeface="+mj-lt"/>
              </a:rPr>
              <a:t>YES</a:t>
            </a:r>
            <a:endParaRPr lang="de-CH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8" name="Textfeld 105"/>
          <p:cNvSpPr txBox="1"/>
          <p:nvPr/>
        </p:nvSpPr>
        <p:spPr>
          <a:xfrm>
            <a:off x="1036320" y="6093296"/>
            <a:ext cx="799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rgbClr val="002060"/>
                </a:solidFill>
                <a:latin typeface="+mj-lt"/>
              </a:rPr>
              <a:t>N</a:t>
            </a:r>
            <a:r>
              <a:rPr lang="de-CH" sz="1400" b="1" dirty="0">
                <a:solidFill>
                  <a:srgbClr val="002060"/>
                </a:solidFill>
                <a:latin typeface="+mj-lt"/>
              </a:rPr>
              <a:t>O</a:t>
            </a:r>
          </a:p>
        </p:txBody>
      </p:sp>
      <p:cxnSp>
        <p:nvCxnSpPr>
          <p:cNvPr id="49" name="Gerade Verbindung 107"/>
          <p:cNvCxnSpPr/>
          <p:nvPr/>
        </p:nvCxnSpPr>
        <p:spPr bwMode="auto">
          <a:xfrm rot="5400000" flipH="1" flipV="1">
            <a:off x="-972616" y="4581128"/>
            <a:ext cx="3744416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Connecteur droit avec flèche 66"/>
          <p:cNvCxnSpPr/>
          <p:nvPr/>
        </p:nvCxnSpPr>
        <p:spPr bwMode="auto">
          <a:xfrm>
            <a:off x="2267744" y="5733256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Connecteur droit avec flèche 58"/>
          <p:cNvCxnSpPr/>
          <p:nvPr/>
        </p:nvCxnSpPr>
        <p:spPr bwMode="auto">
          <a:xfrm>
            <a:off x="6948264" y="5085184"/>
            <a:ext cx="13681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aute 75"/>
          <p:cNvSpPr/>
          <p:nvPr/>
        </p:nvSpPr>
        <p:spPr bwMode="auto">
          <a:xfrm>
            <a:off x="3275856" y="2464678"/>
            <a:ext cx="1368152" cy="441960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t</a:t>
            </a:r>
            <a:r>
              <a:rPr kumimoji="0" lang="de-CH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</a:rPr>
              <a:t>&lt;96</a:t>
            </a:r>
          </a:p>
        </p:txBody>
      </p:sp>
      <p:sp>
        <p:nvSpPr>
          <p:cNvPr id="7" name="Textfeld 7"/>
          <p:cNvSpPr txBox="1"/>
          <p:nvPr/>
        </p:nvSpPr>
        <p:spPr>
          <a:xfrm>
            <a:off x="2529840" y="5621178"/>
            <a:ext cx="4202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Send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control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signals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according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to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the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ranking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table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(„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first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in –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first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out“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principle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)</a:t>
            </a:r>
          </a:p>
        </p:txBody>
      </p:sp>
      <p:cxnSp>
        <p:nvCxnSpPr>
          <p:cNvPr id="18" name="Gerade Verbindung mit Pfeil 55"/>
          <p:cNvCxnSpPr/>
          <p:nvPr/>
        </p:nvCxnSpPr>
        <p:spPr bwMode="auto">
          <a:xfrm rot="5400000">
            <a:off x="3817620" y="5486722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aute 53"/>
          <p:cNvSpPr/>
          <p:nvPr/>
        </p:nvSpPr>
        <p:spPr bwMode="auto">
          <a:xfrm>
            <a:off x="3000752" y="5013176"/>
            <a:ext cx="1859280" cy="396240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+mj-lt"/>
            </a:endParaRPr>
          </a:p>
        </p:txBody>
      </p:sp>
      <p:sp>
        <p:nvSpPr>
          <p:cNvPr id="17" name="Textfeld 54"/>
          <p:cNvSpPr txBox="1"/>
          <p:nvPr/>
        </p:nvSpPr>
        <p:spPr>
          <a:xfrm>
            <a:off x="3131840" y="5085184"/>
            <a:ext cx="15377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Any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TR Request ?</a:t>
            </a:r>
          </a:p>
        </p:txBody>
      </p:sp>
      <p:cxnSp>
        <p:nvCxnSpPr>
          <p:cNvPr id="71" name="Connecteur droit avec flèche 70"/>
          <p:cNvCxnSpPr/>
          <p:nvPr/>
        </p:nvCxnSpPr>
        <p:spPr bwMode="auto">
          <a:xfrm>
            <a:off x="5148064" y="4221088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feld 20"/>
          <p:cNvSpPr txBox="1"/>
          <p:nvPr/>
        </p:nvSpPr>
        <p:spPr>
          <a:xfrm>
            <a:off x="2699792" y="4077072"/>
            <a:ext cx="24623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Combine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Water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Heater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Groups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73" name="Gerade Verbindung mit Pfeil 62"/>
          <p:cNvCxnSpPr/>
          <p:nvPr/>
        </p:nvCxnSpPr>
        <p:spPr bwMode="auto">
          <a:xfrm rot="5400000">
            <a:off x="3810422" y="3470498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Gerade Verbindung mit Pfeil 79"/>
          <p:cNvCxnSpPr/>
          <p:nvPr/>
        </p:nvCxnSpPr>
        <p:spPr bwMode="auto">
          <a:xfrm>
            <a:off x="2915816" y="2708920"/>
            <a:ext cx="35890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feld 65"/>
          <p:cNvSpPr txBox="1"/>
          <p:nvPr/>
        </p:nvSpPr>
        <p:spPr>
          <a:xfrm>
            <a:off x="1259632" y="2492896"/>
            <a:ext cx="1664216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Boiler-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Dispatch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Update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84" name="Gerade Verbindung mit Pfeil 79"/>
          <p:cNvCxnSpPr/>
          <p:nvPr/>
        </p:nvCxnSpPr>
        <p:spPr bwMode="auto">
          <a:xfrm>
            <a:off x="899592" y="2708920"/>
            <a:ext cx="35890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Connecteur droit 90"/>
          <p:cNvCxnSpPr/>
          <p:nvPr/>
        </p:nvCxnSpPr>
        <p:spPr bwMode="auto">
          <a:xfrm rot="5400000">
            <a:off x="7524328" y="4293096"/>
            <a:ext cx="15841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itre 1"/>
          <p:cNvSpPr>
            <a:spLocks noGrp="1"/>
          </p:cNvSpPr>
          <p:nvPr>
            <p:ph type="title"/>
          </p:nvPr>
        </p:nvSpPr>
        <p:spPr>
          <a:xfrm>
            <a:off x="611560" y="1200150"/>
            <a:ext cx="8229600" cy="590550"/>
          </a:xfrm>
        </p:spPr>
        <p:txBody>
          <a:bodyPr/>
          <a:lstStyle/>
          <a:p>
            <a:r>
              <a:rPr lang="fr-CH" dirty="0" smtClean="0"/>
              <a:t>Water </a:t>
            </a:r>
            <a:r>
              <a:rPr lang="fr-CH" dirty="0" err="1" smtClean="0"/>
              <a:t>heater</a:t>
            </a:r>
            <a:r>
              <a:rPr lang="fr-CH" dirty="0" smtClean="0"/>
              <a:t> </a:t>
            </a:r>
            <a:r>
              <a:rPr lang="fr-CH" dirty="0" err="1" smtClean="0"/>
              <a:t>load</a:t>
            </a:r>
            <a:r>
              <a:rPr lang="fr-CH" dirty="0" smtClean="0"/>
              <a:t> control </a:t>
            </a:r>
            <a:r>
              <a:rPr lang="fr-CH" dirty="0" err="1" smtClean="0"/>
              <a:t>algorithm</a:t>
            </a:r>
            <a:endParaRPr lang="fr-CH" dirty="0"/>
          </a:p>
        </p:txBody>
      </p:sp>
      <p:cxnSp>
        <p:nvCxnSpPr>
          <p:cNvPr id="99" name="Connecteur droit avec flèche 98"/>
          <p:cNvCxnSpPr/>
          <p:nvPr/>
        </p:nvCxnSpPr>
        <p:spPr bwMode="auto">
          <a:xfrm rot="10800000">
            <a:off x="2987824" y="6451748"/>
            <a:ext cx="43204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feld 8"/>
          <p:cNvSpPr txBox="1"/>
          <p:nvPr/>
        </p:nvSpPr>
        <p:spPr>
          <a:xfrm>
            <a:off x="3275856" y="6279703"/>
            <a:ext cx="124548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Measure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actual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power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5" name="Textfeld 39"/>
          <p:cNvSpPr txBox="1"/>
          <p:nvPr/>
        </p:nvSpPr>
        <p:spPr>
          <a:xfrm>
            <a:off x="2234952" y="3614827"/>
            <a:ext cx="34171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For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t=[t : t+16] :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calculate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max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TR-Potenzial 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51816" y="3110771"/>
            <a:ext cx="4820384" cy="27699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TR-Potential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Calculation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for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96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Intervals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 (15min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samples</a:t>
            </a:r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)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1" name="Textfeld 59"/>
          <p:cNvSpPr txBox="1"/>
          <p:nvPr/>
        </p:nvSpPr>
        <p:spPr>
          <a:xfrm>
            <a:off x="2843808" y="4550931"/>
            <a:ext cx="2240280" cy="27699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 smtClean="0">
                <a:solidFill>
                  <a:srgbClr val="002060"/>
                </a:solidFill>
                <a:latin typeface="+mj-lt"/>
              </a:rPr>
              <a:t>Boiler-Ranking </a:t>
            </a:r>
            <a:r>
              <a:rPr lang="de-CH" sz="1200" b="1" dirty="0" err="1" smtClean="0">
                <a:solidFill>
                  <a:srgbClr val="002060"/>
                </a:solidFill>
                <a:latin typeface="+mj-lt"/>
              </a:rPr>
              <a:t>calculation</a:t>
            </a:r>
            <a:endParaRPr lang="de-CH" sz="12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229600" cy="788690"/>
          </a:xfrm>
        </p:spPr>
        <p:txBody>
          <a:bodyPr/>
          <a:lstStyle/>
          <a:p>
            <a:r>
              <a:rPr lang="fr-CH" sz="3000" dirty="0" smtClean="0"/>
              <a:t>Tank </a:t>
            </a:r>
            <a:r>
              <a:rPr lang="fr-CH" sz="3000" dirty="0" err="1" smtClean="0"/>
              <a:t>temperature</a:t>
            </a:r>
            <a:r>
              <a:rPr lang="fr-CH" sz="3000" dirty="0" smtClean="0"/>
              <a:t> estimation for water </a:t>
            </a:r>
            <a:r>
              <a:rPr lang="fr-CH" sz="3000" dirty="0" err="1" smtClean="0"/>
              <a:t>heater</a:t>
            </a:r>
            <a:r>
              <a:rPr lang="fr-CH" sz="3000" dirty="0" smtClean="0"/>
              <a:t> </a:t>
            </a:r>
            <a:r>
              <a:rPr lang="fr-CH" sz="3000" dirty="0" err="1" smtClean="0"/>
              <a:t>dispatch</a:t>
            </a:r>
            <a:endParaRPr lang="fr-CH" sz="3000" dirty="0"/>
          </a:p>
        </p:txBody>
      </p:sp>
      <p:grpSp>
        <p:nvGrpSpPr>
          <p:cNvPr id="3" name="Gruppieren 43"/>
          <p:cNvGrpSpPr/>
          <p:nvPr/>
        </p:nvGrpSpPr>
        <p:grpSpPr>
          <a:xfrm>
            <a:off x="1849408" y="2665472"/>
            <a:ext cx="6862856" cy="1051560"/>
            <a:chOff x="955264" y="1920240"/>
            <a:chExt cx="6862856" cy="777240"/>
          </a:xfrm>
          <a:solidFill>
            <a:schemeClr val="bg1">
              <a:lumMod val="95000"/>
            </a:schemeClr>
          </a:solidFill>
        </p:grpSpPr>
        <p:sp>
          <p:nvSpPr>
            <p:cNvPr id="4" name="Rechteck 5"/>
            <p:cNvSpPr/>
            <p:nvPr/>
          </p:nvSpPr>
          <p:spPr bwMode="auto">
            <a:xfrm>
              <a:off x="955264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hteck 12"/>
            <p:cNvSpPr/>
            <p:nvPr/>
          </p:nvSpPr>
          <p:spPr bwMode="auto">
            <a:xfrm>
              <a:off x="1249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hteck 13"/>
            <p:cNvSpPr/>
            <p:nvPr/>
          </p:nvSpPr>
          <p:spPr bwMode="auto">
            <a:xfrm>
              <a:off x="1539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hteck 14"/>
            <p:cNvSpPr/>
            <p:nvPr/>
          </p:nvSpPr>
          <p:spPr bwMode="auto">
            <a:xfrm>
              <a:off x="1828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hteck 15"/>
            <p:cNvSpPr/>
            <p:nvPr/>
          </p:nvSpPr>
          <p:spPr bwMode="auto">
            <a:xfrm>
              <a:off x="2118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hteck 16"/>
            <p:cNvSpPr/>
            <p:nvPr/>
          </p:nvSpPr>
          <p:spPr bwMode="auto">
            <a:xfrm>
              <a:off x="2407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hteck 17"/>
            <p:cNvSpPr/>
            <p:nvPr/>
          </p:nvSpPr>
          <p:spPr bwMode="auto">
            <a:xfrm>
              <a:off x="2682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hteck 18"/>
            <p:cNvSpPr/>
            <p:nvPr/>
          </p:nvSpPr>
          <p:spPr bwMode="auto">
            <a:xfrm>
              <a:off x="2971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hteck 19"/>
            <p:cNvSpPr/>
            <p:nvPr/>
          </p:nvSpPr>
          <p:spPr bwMode="auto">
            <a:xfrm>
              <a:off x="3261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hteck 20"/>
            <p:cNvSpPr/>
            <p:nvPr/>
          </p:nvSpPr>
          <p:spPr bwMode="auto">
            <a:xfrm>
              <a:off x="3535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21"/>
            <p:cNvSpPr/>
            <p:nvPr/>
          </p:nvSpPr>
          <p:spPr bwMode="auto">
            <a:xfrm>
              <a:off x="3825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hteck 22"/>
            <p:cNvSpPr/>
            <p:nvPr/>
          </p:nvSpPr>
          <p:spPr bwMode="auto">
            <a:xfrm>
              <a:off x="4114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hteck 23"/>
            <p:cNvSpPr/>
            <p:nvPr/>
          </p:nvSpPr>
          <p:spPr bwMode="auto">
            <a:xfrm>
              <a:off x="43891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24"/>
            <p:cNvSpPr/>
            <p:nvPr/>
          </p:nvSpPr>
          <p:spPr bwMode="auto">
            <a:xfrm>
              <a:off x="4678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25"/>
            <p:cNvSpPr/>
            <p:nvPr/>
          </p:nvSpPr>
          <p:spPr bwMode="auto">
            <a:xfrm>
              <a:off x="4968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26"/>
            <p:cNvSpPr/>
            <p:nvPr/>
          </p:nvSpPr>
          <p:spPr bwMode="auto">
            <a:xfrm>
              <a:off x="5257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hteck 27"/>
            <p:cNvSpPr/>
            <p:nvPr/>
          </p:nvSpPr>
          <p:spPr bwMode="auto">
            <a:xfrm>
              <a:off x="5547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hteck 28"/>
            <p:cNvSpPr/>
            <p:nvPr/>
          </p:nvSpPr>
          <p:spPr bwMode="auto">
            <a:xfrm>
              <a:off x="583692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9"/>
            <p:cNvSpPr/>
            <p:nvPr/>
          </p:nvSpPr>
          <p:spPr bwMode="auto">
            <a:xfrm>
              <a:off x="6111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30"/>
            <p:cNvSpPr/>
            <p:nvPr/>
          </p:nvSpPr>
          <p:spPr bwMode="auto">
            <a:xfrm>
              <a:off x="6400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hteck 31"/>
            <p:cNvSpPr/>
            <p:nvPr/>
          </p:nvSpPr>
          <p:spPr bwMode="auto">
            <a:xfrm>
              <a:off x="669036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32"/>
            <p:cNvSpPr/>
            <p:nvPr/>
          </p:nvSpPr>
          <p:spPr bwMode="auto">
            <a:xfrm>
              <a:off x="696468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33"/>
            <p:cNvSpPr/>
            <p:nvPr/>
          </p:nvSpPr>
          <p:spPr bwMode="auto">
            <a:xfrm>
              <a:off x="725424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34"/>
            <p:cNvSpPr/>
            <p:nvPr/>
          </p:nvSpPr>
          <p:spPr bwMode="auto">
            <a:xfrm>
              <a:off x="7543800" y="1920240"/>
              <a:ext cx="274320" cy="777240"/>
            </a:xfrm>
            <a:prstGeom prst="rect">
              <a:avLst/>
            </a:prstGeom>
            <a:grp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8" name="Gerade Verbindung mit Pfeil 4"/>
          <p:cNvCxnSpPr/>
          <p:nvPr/>
        </p:nvCxnSpPr>
        <p:spPr bwMode="auto">
          <a:xfrm>
            <a:off x="1625664" y="3732262"/>
            <a:ext cx="748284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Gerade Verbindung mit Pfeil 36"/>
          <p:cNvCxnSpPr/>
          <p:nvPr/>
        </p:nvCxnSpPr>
        <p:spPr bwMode="auto">
          <a:xfrm rot="16200000" flipV="1">
            <a:off x="842935" y="2981601"/>
            <a:ext cx="1558672" cy="51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feld 37"/>
          <p:cNvSpPr txBox="1"/>
          <p:nvPr/>
        </p:nvSpPr>
        <p:spPr>
          <a:xfrm>
            <a:off x="899592" y="2132856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</a:rPr>
              <a:t>T,°C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31" name="Gerade Verbindung 39"/>
          <p:cNvCxnSpPr/>
          <p:nvPr/>
        </p:nvCxnSpPr>
        <p:spPr bwMode="auto">
          <a:xfrm>
            <a:off x="1610424" y="269594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Gerade Verbindung 40"/>
          <p:cNvCxnSpPr/>
          <p:nvPr/>
        </p:nvCxnSpPr>
        <p:spPr bwMode="auto">
          <a:xfrm>
            <a:off x="1625664" y="2939782"/>
            <a:ext cx="7315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Gerade Verbindung 41"/>
          <p:cNvCxnSpPr/>
          <p:nvPr/>
        </p:nvCxnSpPr>
        <p:spPr bwMode="auto">
          <a:xfrm>
            <a:off x="1625664" y="321410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Gerade Verbindung 42"/>
          <p:cNvCxnSpPr/>
          <p:nvPr/>
        </p:nvCxnSpPr>
        <p:spPr bwMode="auto">
          <a:xfrm>
            <a:off x="1640904" y="3488422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feld 46"/>
          <p:cNvSpPr txBox="1"/>
          <p:nvPr/>
        </p:nvSpPr>
        <p:spPr>
          <a:xfrm>
            <a:off x="1763688" y="380846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2060"/>
                </a:solidFill>
                <a:latin typeface="+mj-lt"/>
              </a:rPr>
              <a:t>0      2       4      6       8      10     12     14     16     18     20      22     24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6" name="Gerade Verbindung 48"/>
          <p:cNvCxnSpPr/>
          <p:nvPr/>
        </p:nvCxnSpPr>
        <p:spPr bwMode="auto">
          <a:xfrm flipV="1">
            <a:off x="1854264" y="2924542"/>
            <a:ext cx="838200" cy="57912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Gerade Verbindung 50"/>
          <p:cNvCxnSpPr/>
          <p:nvPr/>
        </p:nvCxnSpPr>
        <p:spPr bwMode="auto">
          <a:xfrm>
            <a:off x="3561144" y="2924542"/>
            <a:ext cx="59436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Gerade Verbindung 52"/>
          <p:cNvCxnSpPr/>
          <p:nvPr/>
        </p:nvCxnSpPr>
        <p:spPr bwMode="auto">
          <a:xfrm rot="10800000" flipH="1" flipV="1">
            <a:off x="7005384" y="320648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Gerade Verbindung 54"/>
          <p:cNvCxnSpPr/>
          <p:nvPr/>
        </p:nvCxnSpPr>
        <p:spPr bwMode="auto">
          <a:xfrm>
            <a:off x="2661984" y="2939782"/>
            <a:ext cx="9296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Gerade Verbindung 56"/>
          <p:cNvCxnSpPr/>
          <p:nvPr/>
        </p:nvCxnSpPr>
        <p:spPr bwMode="auto">
          <a:xfrm rot="10800000" flipH="1">
            <a:off x="4155504" y="3206482"/>
            <a:ext cx="284988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Gerade Verbindung 60"/>
          <p:cNvCxnSpPr/>
          <p:nvPr/>
        </p:nvCxnSpPr>
        <p:spPr bwMode="auto">
          <a:xfrm>
            <a:off x="7828344" y="350366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feld 64"/>
          <p:cNvSpPr txBox="1"/>
          <p:nvPr/>
        </p:nvSpPr>
        <p:spPr>
          <a:xfrm>
            <a:off x="406464" y="2543543"/>
            <a:ext cx="1429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Tmax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OFF=60°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3" name="Textfeld 65"/>
          <p:cNvSpPr txBox="1"/>
          <p:nvPr/>
        </p:nvSpPr>
        <p:spPr>
          <a:xfrm>
            <a:off x="193104" y="2817862"/>
            <a:ext cx="143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  <a:latin typeface="+mj-lt"/>
              </a:rPr>
              <a:t>Tmin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de-CH" sz="1200" dirty="0">
                <a:solidFill>
                  <a:srgbClr val="002060"/>
                </a:solidFill>
                <a:latin typeface="+mj-lt"/>
              </a:rPr>
              <a:t>O</a:t>
            </a:r>
            <a:r>
              <a:rPr lang="de-CH" sz="1200" dirty="0" smtClean="0">
                <a:solidFill>
                  <a:srgbClr val="002060"/>
                </a:solidFill>
                <a:latin typeface="+mj-lt"/>
              </a:rPr>
              <a:t>N=55°</a:t>
            </a:r>
            <a:endParaRPr lang="de-CH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4" name="Textfeld 66"/>
          <p:cNvSpPr txBox="1"/>
          <p:nvPr/>
        </p:nvSpPr>
        <p:spPr>
          <a:xfrm>
            <a:off x="619824" y="310742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smtClean="0">
                <a:solidFill>
                  <a:srgbClr val="002060"/>
                </a:solidFill>
              </a:rPr>
              <a:t>T (t)</a:t>
            </a:r>
            <a:endParaRPr lang="de-CH" sz="1200" dirty="0">
              <a:solidFill>
                <a:srgbClr val="002060"/>
              </a:solidFill>
            </a:endParaRPr>
          </a:p>
        </p:txBody>
      </p:sp>
      <p:sp>
        <p:nvSpPr>
          <p:cNvPr id="45" name="Textfeld 67"/>
          <p:cNvSpPr txBox="1"/>
          <p:nvPr/>
        </p:nvSpPr>
        <p:spPr>
          <a:xfrm>
            <a:off x="467544" y="3381743"/>
            <a:ext cx="114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200" dirty="0" err="1" smtClean="0">
                <a:solidFill>
                  <a:srgbClr val="002060"/>
                </a:solidFill>
              </a:rPr>
              <a:t>Tmin</a:t>
            </a:r>
            <a:r>
              <a:rPr lang="de-CH" sz="1200" dirty="0" smtClean="0">
                <a:solidFill>
                  <a:srgbClr val="002060"/>
                </a:solidFill>
              </a:rPr>
              <a:t> =45°</a:t>
            </a:r>
            <a:endParaRPr lang="de-CH" sz="1200" dirty="0">
              <a:solidFill>
                <a:srgbClr val="002060"/>
              </a:solidFill>
            </a:endParaRPr>
          </a:p>
        </p:txBody>
      </p:sp>
      <p:cxnSp>
        <p:nvCxnSpPr>
          <p:cNvPr id="46" name="Gerade Verbindung 70"/>
          <p:cNvCxnSpPr/>
          <p:nvPr/>
        </p:nvCxnSpPr>
        <p:spPr bwMode="auto">
          <a:xfrm rot="5400000">
            <a:off x="1153224" y="4174222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Gerade Verbindung 73"/>
          <p:cNvCxnSpPr/>
          <p:nvPr/>
        </p:nvCxnSpPr>
        <p:spPr bwMode="auto">
          <a:xfrm rot="5400000">
            <a:off x="2090484" y="4410442"/>
            <a:ext cx="297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Gerade Verbindung 74"/>
          <p:cNvCxnSpPr/>
          <p:nvPr/>
        </p:nvCxnSpPr>
        <p:spPr bwMode="auto">
          <a:xfrm rot="5400000">
            <a:off x="2411761" y="4077073"/>
            <a:ext cx="3456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Gerade Verbindung 76"/>
          <p:cNvCxnSpPr/>
          <p:nvPr/>
        </p:nvCxnSpPr>
        <p:spPr bwMode="auto">
          <a:xfrm rot="16200000" flipH="1">
            <a:off x="5529044" y="4386044"/>
            <a:ext cx="2952328" cy="301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Gerade Verbindung 77"/>
          <p:cNvCxnSpPr/>
          <p:nvPr/>
        </p:nvCxnSpPr>
        <p:spPr bwMode="auto">
          <a:xfrm rot="16200000" flipH="1">
            <a:off x="6539448" y="4532351"/>
            <a:ext cx="2664297" cy="255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Gerade Verbindung 79"/>
          <p:cNvCxnSpPr/>
          <p:nvPr/>
        </p:nvCxnSpPr>
        <p:spPr bwMode="auto">
          <a:xfrm>
            <a:off x="1823784" y="4653136"/>
            <a:ext cx="8760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55" name="Textfeld 85"/>
          <p:cNvSpPr txBox="1"/>
          <p:nvPr/>
        </p:nvSpPr>
        <p:spPr>
          <a:xfrm>
            <a:off x="4860032" y="5723964"/>
            <a:ext cx="127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Standby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59" name="Gerade Verbindung 95"/>
          <p:cNvCxnSpPr/>
          <p:nvPr/>
        </p:nvCxnSpPr>
        <p:spPr bwMode="auto">
          <a:xfrm rot="5400000">
            <a:off x="7337297" y="4603183"/>
            <a:ext cx="27804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Gerade Verbindung mit Pfeil 100"/>
          <p:cNvCxnSpPr/>
          <p:nvPr/>
        </p:nvCxnSpPr>
        <p:spPr bwMode="auto">
          <a:xfrm>
            <a:off x="4094544" y="2467342"/>
            <a:ext cx="35052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2" name="Textfeld 101"/>
          <p:cNvSpPr txBox="1"/>
          <p:nvPr/>
        </p:nvSpPr>
        <p:spPr>
          <a:xfrm>
            <a:off x="2771800" y="206084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>
                <a:solidFill>
                  <a:srgbClr val="002060"/>
                </a:solidFill>
              </a:rPr>
              <a:t>Heating</a:t>
            </a:r>
            <a:r>
              <a:rPr lang="de-CH" sz="1600" dirty="0" smtClean="0">
                <a:solidFill>
                  <a:srgbClr val="002060"/>
                </a:solidFill>
              </a:rPr>
              <a:t> Cycle=50 min</a:t>
            </a:r>
            <a:endParaRPr lang="de-CH" sz="1600" dirty="0">
              <a:solidFill>
                <a:srgbClr val="002060"/>
              </a:solidFill>
            </a:endParaRPr>
          </a:p>
        </p:txBody>
      </p:sp>
      <p:cxnSp>
        <p:nvCxnSpPr>
          <p:cNvPr id="64" name="Gerade Verbindung 105"/>
          <p:cNvCxnSpPr/>
          <p:nvPr/>
        </p:nvCxnSpPr>
        <p:spPr bwMode="auto">
          <a:xfrm rot="5400000" flipH="1" flipV="1">
            <a:off x="4307904" y="2558782"/>
            <a:ext cx="2743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Gerade Verbindung 106"/>
          <p:cNvCxnSpPr/>
          <p:nvPr/>
        </p:nvCxnSpPr>
        <p:spPr bwMode="auto">
          <a:xfrm>
            <a:off x="3561144" y="2680702"/>
            <a:ext cx="59436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Gerade Verbindung 109"/>
          <p:cNvCxnSpPr/>
          <p:nvPr/>
        </p:nvCxnSpPr>
        <p:spPr bwMode="auto">
          <a:xfrm rot="10800000" flipH="1">
            <a:off x="4125024" y="2932162"/>
            <a:ext cx="284988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Gerade Verbindung 98"/>
          <p:cNvCxnSpPr/>
          <p:nvPr/>
        </p:nvCxnSpPr>
        <p:spPr bwMode="auto">
          <a:xfrm rot="10800000" flipH="1">
            <a:off x="4155504" y="2711182"/>
            <a:ext cx="259080" cy="49530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8" name="Textfeld 111"/>
          <p:cNvSpPr txBox="1"/>
          <p:nvPr/>
        </p:nvSpPr>
        <p:spPr>
          <a:xfrm>
            <a:off x="5423088" y="2060848"/>
            <a:ext cx="3109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>
                <a:solidFill>
                  <a:srgbClr val="002060"/>
                </a:solidFill>
              </a:rPr>
              <a:t>Heating</a:t>
            </a:r>
            <a:r>
              <a:rPr lang="de-CH" sz="1600" dirty="0" smtClean="0">
                <a:solidFill>
                  <a:srgbClr val="002060"/>
                </a:solidFill>
              </a:rPr>
              <a:t> Cycle=15 min</a:t>
            </a:r>
            <a:endParaRPr lang="de-CH" sz="1600" dirty="0">
              <a:solidFill>
                <a:srgbClr val="002060"/>
              </a:solidFill>
            </a:endParaRPr>
          </a:p>
        </p:txBody>
      </p:sp>
      <p:cxnSp>
        <p:nvCxnSpPr>
          <p:cNvPr id="69" name="Gerade Verbindung 112"/>
          <p:cNvCxnSpPr/>
          <p:nvPr/>
        </p:nvCxnSpPr>
        <p:spPr bwMode="auto">
          <a:xfrm rot="5400000" flipH="1" flipV="1">
            <a:off x="5428044" y="2551162"/>
            <a:ext cx="259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Gerade Verbindung 113"/>
          <p:cNvCxnSpPr/>
          <p:nvPr/>
        </p:nvCxnSpPr>
        <p:spPr bwMode="auto">
          <a:xfrm rot="5400000" flipH="1" flipV="1">
            <a:off x="5618544" y="2558782"/>
            <a:ext cx="2743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Gerade Verbindung mit Pfeil 115"/>
          <p:cNvCxnSpPr/>
          <p:nvPr/>
        </p:nvCxnSpPr>
        <p:spPr bwMode="auto">
          <a:xfrm rot="10800000">
            <a:off x="5755704" y="2467342"/>
            <a:ext cx="18288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Gerade Verbindung mit Pfeil 117"/>
          <p:cNvCxnSpPr/>
          <p:nvPr/>
        </p:nvCxnSpPr>
        <p:spPr bwMode="auto">
          <a:xfrm>
            <a:off x="5313744" y="2467342"/>
            <a:ext cx="25908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Gerade Verbindung 107"/>
          <p:cNvCxnSpPr/>
          <p:nvPr/>
        </p:nvCxnSpPr>
        <p:spPr bwMode="auto">
          <a:xfrm rot="5400000" flipH="1" flipV="1">
            <a:off x="5542344" y="2695942"/>
            <a:ext cx="304800" cy="18288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74" name="Gerade Verbindung 118"/>
          <p:cNvCxnSpPr/>
          <p:nvPr/>
        </p:nvCxnSpPr>
        <p:spPr bwMode="auto">
          <a:xfrm>
            <a:off x="2692464" y="2680702"/>
            <a:ext cx="92964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Gerade Verbindung 119"/>
          <p:cNvCxnSpPr/>
          <p:nvPr/>
        </p:nvCxnSpPr>
        <p:spPr bwMode="auto">
          <a:xfrm flipV="1">
            <a:off x="1854264" y="2665462"/>
            <a:ext cx="838200" cy="57912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Gerade Verbindung 120"/>
          <p:cNvCxnSpPr/>
          <p:nvPr/>
        </p:nvCxnSpPr>
        <p:spPr bwMode="auto">
          <a:xfrm rot="10800000" flipH="1" flipV="1">
            <a:off x="6974904" y="2932162"/>
            <a:ext cx="838200" cy="2819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Gerade Verbindung 121"/>
          <p:cNvCxnSpPr/>
          <p:nvPr/>
        </p:nvCxnSpPr>
        <p:spPr bwMode="auto">
          <a:xfrm>
            <a:off x="7797864" y="3229342"/>
            <a:ext cx="89916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Gerade Verbindung mit Pfeil 136"/>
          <p:cNvCxnSpPr/>
          <p:nvPr/>
        </p:nvCxnSpPr>
        <p:spPr bwMode="auto">
          <a:xfrm>
            <a:off x="2686439" y="5624149"/>
            <a:ext cx="89916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4" name="Gerade Verbindung mit Pfeil 150"/>
          <p:cNvCxnSpPr/>
          <p:nvPr/>
        </p:nvCxnSpPr>
        <p:spPr bwMode="auto">
          <a:xfrm>
            <a:off x="4159048" y="5667729"/>
            <a:ext cx="2841729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3" name="Textfeld 82"/>
          <p:cNvSpPr txBox="1"/>
          <p:nvPr/>
        </p:nvSpPr>
        <p:spPr>
          <a:xfrm>
            <a:off x="1547664" y="4725144"/>
            <a:ext cx="12961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err="1" smtClean="0">
                <a:solidFill>
                  <a:srgbClr val="002060"/>
                </a:solidFill>
              </a:rPr>
              <a:t>Heating</a:t>
            </a:r>
            <a:r>
              <a:rPr lang="de-CH" dirty="0" smtClean="0">
                <a:solidFill>
                  <a:srgbClr val="002060"/>
                </a:solidFill>
              </a:rPr>
              <a:t> Cycle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99" name="Gerade Verbindung 79"/>
          <p:cNvCxnSpPr/>
          <p:nvPr/>
        </p:nvCxnSpPr>
        <p:spPr bwMode="auto">
          <a:xfrm>
            <a:off x="3563888" y="4653136"/>
            <a:ext cx="6480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57" name="Textfeld 87"/>
          <p:cNvSpPr txBox="1"/>
          <p:nvPr/>
        </p:nvSpPr>
        <p:spPr>
          <a:xfrm>
            <a:off x="7668344" y="5723964"/>
            <a:ext cx="1262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Standby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8" name="Textfeld 82"/>
          <p:cNvSpPr txBox="1"/>
          <p:nvPr/>
        </p:nvSpPr>
        <p:spPr>
          <a:xfrm>
            <a:off x="3059832" y="4725144"/>
            <a:ext cx="17281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</a:rPr>
              <a:t>Hot </a:t>
            </a:r>
            <a:r>
              <a:rPr lang="de-CH" dirty="0" err="1">
                <a:solidFill>
                  <a:srgbClr val="002060"/>
                </a:solidFill>
              </a:rPr>
              <a:t>W</a:t>
            </a:r>
            <a:r>
              <a:rPr lang="de-CH" dirty="0" err="1" smtClean="0">
                <a:solidFill>
                  <a:srgbClr val="002060"/>
                </a:solidFill>
              </a:rPr>
              <a:t>ater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U</a:t>
            </a:r>
            <a:r>
              <a:rPr lang="de-CH" dirty="0" err="1" smtClean="0">
                <a:solidFill>
                  <a:srgbClr val="002060"/>
                </a:solidFill>
              </a:rPr>
              <a:t>sage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endParaRPr lang="de-CH" dirty="0">
              <a:solidFill>
                <a:srgbClr val="002060"/>
              </a:solidFill>
            </a:endParaRPr>
          </a:p>
        </p:txBody>
      </p:sp>
      <p:sp>
        <p:nvSpPr>
          <p:cNvPr id="109" name="Textfeld 82"/>
          <p:cNvSpPr txBox="1"/>
          <p:nvPr/>
        </p:nvSpPr>
        <p:spPr>
          <a:xfrm>
            <a:off x="6588224" y="4798893"/>
            <a:ext cx="17281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</a:rPr>
              <a:t>Hot </a:t>
            </a:r>
            <a:r>
              <a:rPr lang="de-CH" dirty="0" err="1">
                <a:solidFill>
                  <a:srgbClr val="002060"/>
                </a:solidFill>
              </a:rPr>
              <a:t>W</a:t>
            </a:r>
            <a:r>
              <a:rPr lang="de-CH" dirty="0" err="1" smtClean="0">
                <a:solidFill>
                  <a:srgbClr val="002060"/>
                </a:solidFill>
              </a:rPr>
              <a:t>ater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U</a:t>
            </a:r>
            <a:r>
              <a:rPr lang="de-CH" dirty="0" err="1" smtClean="0">
                <a:solidFill>
                  <a:srgbClr val="002060"/>
                </a:solidFill>
              </a:rPr>
              <a:t>sage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endParaRPr lang="de-CH" dirty="0">
              <a:solidFill>
                <a:srgbClr val="002060"/>
              </a:solidFill>
            </a:endParaRPr>
          </a:p>
        </p:txBody>
      </p:sp>
      <p:cxnSp>
        <p:nvCxnSpPr>
          <p:cNvPr id="110" name="Gerade Verbindung 79"/>
          <p:cNvCxnSpPr/>
          <p:nvPr/>
        </p:nvCxnSpPr>
        <p:spPr bwMode="auto">
          <a:xfrm>
            <a:off x="7020272" y="4725144"/>
            <a:ext cx="864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83" name="Gerade Verbindung mit Pfeil 144"/>
          <p:cNvCxnSpPr/>
          <p:nvPr/>
        </p:nvCxnSpPr>
        <p:spPr bwMode="auto">
          <a:xfrm>
            <a:off x="7859178" y="5634243"/>
            <a:ext cx="87470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Gerade Verbindung 71"/>
          <p:cNvCxnSpPr/>
          <p:nvPr/>
        </p:nvCxnSpPr>
        <p:spPr bwMode="auto">
          <a:xfrm rot="5400000">
            <a:off x="1052215" y="4364410"/>
            <a:ext cx="33109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feld 83"/>
          <p:cNvSpPr txBox="1"/>
          <p:nvPr/>
        </p:nvSpPr>
        <p:spPr>
          <a:xfrm>
            <a:off x="2051720" y="5723964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002060"/>
                </a:solidFill>
                <a:latin typeface="+mj-lt"/>
              </a:rPr>
              <a:t>Thermal </a:t>
            </a:r>
            <a:r>
              <a:rPr lang="de-CH" dirty="0" err="1" smtClean="0">
                <a:solidFill>
                  <a:srgbClr val="002060"/>
                </a:solidFill>
                <a:latin typeface="+mj-lt"/>
              </a:rPr>
              <a:t>Losses</a:t>
            </a:r>
            <a:r>
              <a:rPr lang="de-CH" dirty="0" smtClean="0">
                <a:solidFill>
                  <a:srgbClr val="002060"/>
                </a:solidFill>
                <a:latin typeface="+mj-lt"/>
              </a:rPr>
              <a:t> (Standby)</a:t>
            </a:r>
            <a:endParaRPr lang="de-CH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5" name="Text Box 6"/>
          <p:cNvSpPr txBox="1">
            <a:spLocks noChangeArrowheads="1"/>
          </p:cNvSpPr>
          <p:nvPr/>
        </p:nvSpPr>
        <p:spPr bwMode="auto">
          <a:xfrm>
            <a:off x="468313" y="6404818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Elvira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K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aegi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 smtClean="0">
                <a:solidFill>
                  <a:srgbClr val="002060"/>
                </a:solidFill>
                <a:latin typeface="Arial" pitchFamily="34" charset="0"/>
              </a:rPr>
              <a:t>Switzerland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Session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4 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– </a:t>
            </a:r>
            <a:r>
              <a:rPr lang="fr-BE" sz="1600" dirty="0" err="1">
                <a:solidFill>
                  <a:srgbClr val="002060"/>
                </a:solidFill>
                <a:latin typeface="Arial" pitchFamily="34" charset="0"/>
              </a:rPr>
              <a:t>Paper</a:t>
            </a:r>
            <a:r>
              <a:rPr lang="fr-BE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fr-BE" sz="1600" dirty="0" smtClean="0">
                <a:solidFill>
                  <a:srgbClr val="002060"/>
                </a:solidFill>
                <a:latin typeface="Arial" pitchFamily="34" charset="0"/>
              </a:rPr>
              <a:t>0481</a:t>
            </a:r>
            <a:endParaRPr lang="fr-FR" sz="16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Macintosh PowerPoint</Application>
  <PresentationFormat>Bildschirmpräsentation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CIRED2011</vt:lpstr>
      <vt:lpstr>FLEXIBLE THERMAL LOAD MANAGEMENT FOR ANCILLARY SERVICES MARKET:   EXPERIENCE OF SWISS SMART GRID PILOT PROJECT</vt:lpstr>
      <vt:lpstr>Smart Grid Pilot-Project iSMART</vt:lpstr>
      <vt:lpstr>Product FLEX:  loads provide ancillary services</vt:lpstr>
      <vt:lpstr>Participation in Swiss Tertiary Reserve Market</vt:lpstr>
      <vt:lpstr>Smart Grid Approach to Thermal Appliances Management</vt:lpstr>
      <vt:lpstr>Water heater Load Control Principle</vt:lpstr>
      <vt:lpstr>Definition of Tertiary Reserve Potential</vt:lpstr>
      <vt:lpstr>Water heater load control algorithm</vt:lpstr>
      <vt:lpstr>Tank temperature estimation for water heater dispatch</vt:lpstr>
      <vt:lpstr>Tank temperature estimation for water heater dispatch</vt:lpstr>
      <vt:lpstr>Example: Water Heater 300l, 6kW  TR-Bid Block 10:00-11:00 a.m.</vt:lpstr>
      <vt:lpstr>Current State of the Implementation</vt:lpstr>
      <vt:lpstr>Thank you for your attention!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210</cp:revision>
  <dcterms:created xsi:type="dcterms:W3CDTF">2010-04-09T10:19:13Z</dcterms:created>
  <dcterms:modified xsi:type="dcterms:W3CDTF">2011-07-14T17:31:51Z</dcterms:modified>
</cp:coreProperties>
</file>