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8"/>
  </p:notesMasterIdLst>
  <p:sldIdLst>
    <p:sldId id="257" r:id="rId2"/>
    <p:sldId id="258" r:id="rId3"/>
    <p:sldId id="259" r:id="rId4"/>
    <p:sldId id="260" r:id="rId5"/>
    <p:sldId id="261" r:id="rId6"/>
    <p:sldId id="262" r:id="rId7"/>
    <p:sldId id="268" r:id="rId8"/>
    <p:sldId id="263" r:id="rId9"/>
    <p:sldId id="270" r:id="rId10"/>
    <p:sldId id="266" r:id="rId11"/>
    <p:sldId id="265" r:id="rId12"/>
    <p:sldId id="264" r:id="rId13"/>
    <p:sldId id="267" r:id="rId14"/>
    <p:sldId id="272" r:id="rId15"/>
    <p:sldId id="271" r:id="rId16"/>
    <p:sldId id="273" r:id="rId17"/>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2222" autoAdjust="0"/>
  </p:normalViewPr>
  <p:slideViewPr>
    <p:cSldViewPr>
      <p:cViewPr>
        <p:scale>
          <a:sx n="28" d="100"/>
          <a:sy n="28" d="100"/>
        </p:scale>
        <p:origin x="-3664" y="-13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ppe1"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60"/>
      <c:rotY val="40"/>
      <c:rAngAx val="0"/>
      <c:perspective val="30"/>
    </c:view3D>
    <c:floor>
      <c:thickness val="0"/>
    </c:floor>
    <c:sideWall>
      <c:thickness val="0"/>
    </c:sideWall>
    <c:backWall>
      <c:thickness val="0"/>
    </c:backWall>
    <c:plotArea>
      <c:layout/>
      <c:pie3DChart>
        <c:varyColors val="1"/>
        <c:ser>
          <c:idx val="0"/>
          <c:order val="0"/>
          <c:explosion val="25"/>
          <c:dPt>
            <c:idx val="0"/>
            <c:bubble3D val="0"/>
            <c:explosion val="30"/>
            <c:spPr>
              <a:solidFill>
                <a:srgbClr val="FFC000"/>
              </a:solidFill>
            </c:spPr>
          </c:dPt>
          <c:dPt>
            <c:idx val="1"/>
            <c:bubble3D val="0"/>
            <c:explosion val="0"/>
            <c:spPr>
              <a:solidFill>
                <a:schemeClr val="bg1">
                  <a:lumMod val="75000"/>
                </a:schemeClr>
              </a:solidFill>
            </c:spPr>
          </c:dPt>
          <c:val>
            <c:numRef>
              <c:f>Tabelle1!$A$1:$B$1</c:f>
              <c:numCache>
                <c:formatCode>General</c:formatCode>
                <c:ptCount val="2"/>
                <c:pt idx="0">
                  <c:v>25.0</c:v>
                </c:pt>
                <c:pt idx="1">
                  <c:v>75.0</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60"/>
      <c:rotY val="40"/>
      <c:rAngAx val="0"/>
      <c:perspective val="30"/>
    </c:view3D>
    <c:floor>
      <c:thickness val="0"/>
    </c:floor>
    <c:sideWall>
      <c:thickness val="0"/>
    </c:sideWall>
    <c:backWall>
      <c:thickness val="0"/>
    </c:backWall>
    <c:plotArea>
      <c:layout/>
      <c:pie3DChart>
        <c:varyColors val="1"/>
        <c:ser>
          <c:idx val="0"/>
          <c:order val="0"/>
          <c:explosion val="25"/>
          <c:dPt>
            <c:idx val="0"/>
            <c:bubble3D val="0"/>
            <c:explosion val="30"/>
            <c:spPr>
              <a:solidFill>
                <a:srgbClr val="00CCFF"/>
              </a:solidFill>
            </c:spPr>
          </c:dPt>
          <c:dPt>
            <c:idx val="1"/>
            <c:bubble3D val="0"/>
            <c:explosion val="0"/>
            <c:spPr>
              <a:solidFill>
                <a:schemeClr val="bg1">
                  <a:lumMod val="75000"/>
                </a:schemeClr>
              </a:solidFill>
            </c:spPr>
          </c:dPt>
          <c:val>
            <c:numRef>
              <c:f>Tabelle1!$A$1:$B$1</c:f>
              <c:numCache>
                <c:formatCode>General</c:formatCode>
                <c:ptCount val="2"/>
                <c:pt idx="0">
                  <c:v>25.0</c:v>
                </c:pt>
                <c:pt idx="1">
                  <c:v>75.0</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60"/>
      <c:rotY val="180"/>
      <c:rAngAx val="0"/>
      <c:perspective val="30"/>
    </c:view3D>
    <c:floor>
      <c:thickness val="0"/>
    </c:floor>
    <c:sideWall>
      <c:thickness val="0"/>
    </c:sideWall>
    <c:backWall>
      <c:thickness val="0"/>
    </c:backWall>
    <c:plotArea>
      <c:layout/>
      <c:pie3DChart>
        <c:varyColors val="1"/>
        <c:ser>
          <c:idx val="0"/>
          <c:order val="0"/>
          <c:explosion val="25"/>
          <c:dPt>
            <c:idx val="0"/>
            <c:bubble3D val="0"/>
            <c:spPr>
              <a:solidFill>
                <a:schemeClr val="bg1">
                  <a:lumMod val="75000"/>
                </a:schemeClr>
              </a:solidFill>
            </c:spPr>
          </c:dPt>
          <c:dPt>
            <c:idx val="1"/>
            <c:bubble3D val="0"/>
            <c:spPr>
              <a:solidFill>
                <a:srgbClr val="FFFF00"/>
              </a:solidFill>
            </c:spPr>
          </c:dPt>
          <c:val>
            <c:numRef>
              <c:f>Tabelle1!$A$3:$B$3</c:f>
              <c:numCache>
                <c:formatCode>General</c:formatCode>
                <c:ptCount val="2"/>
                <c:pt idx="0">
                  <c:v>50.0</c:v>
                </c:pt>
                <c:pt idx="1">
                  <c:v>50.0</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smtClean="0">
                <a:latin typeface="Arial" charset="0"/>
              </a:defRPr>
            </a:lvl1pPr>
          </a:lstStyle>
          <a:p>
            <a:pPr>
              <a:defRPr/>
            </a:pPr>
            <a:endParaRPr lang="fr-FR"/>
          </a:p>
        </p:txBody>
      </p:sp>
      <p:sp>
        <p:nvSpPr>
          <p:cNvPr id="28675"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smtClean="0">
                <a:latin typeface="Arial" charset="0"/>
              </a:defRPr>
            </a:lvl1pPr>
          </a:lstStyle>
          <a:p>
            <a:pPr>
              <a:defRPr/>
            </a:pPr>
            <a:endParaRPr lang="fr-FR"/>
          </a:p>
        </p:txBody>
      </p:sp>
      <p:sp>
        <p:nvSpPr>
          <p:cNvPr id="1434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8678"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smtClean="0">
                <a:latin typeface="Arial" charset="0"/>
              </a:defRPr>
            </a:lvl1pPr>
          </a:lstStyle>
          <a:p>
            <a:pPr>
              <a:defRPr/>
            </a:pPr>
            <a:endParaRPr lang="fr-FR"/>
          </a:p>
        </p:txBody>
      </p:sp>
      <p:sp>
        <p:nvSpPr>
          <p:cNvPr id="28679"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smtClean="0">
                <a:latin typeface="Arial" charset="0"/>
              </a:defRPr>
            </a:lvl1pPr>
          </a:lstStyle>
          <a:p>
            <a:pPr>
              <a:defRPr/>
            </a:pPr>
            <a:fld id="{7CEEFCE8-00B6-470F-BC39-514EEEED0FAB}" type="slidenum">
              <a:rPr lang="fr-FR"/>
              <a:pPr>
                <a:defRPr/>
              </a:pPr>
              <a:t>‹Nr.›</a:t>
            </a:fld>
            <a:endParaRPr lang="fr-FR"/>
          </a:p>
        </p:txBody>
      </p:sp>
    </p:spTree>
    <p:extLst>
      <p:ext uri="{BB962C8B-B14F-4D97-AF65-F5344CB8AC3E}">
        <p14:creationId xmlns:p14="http://schemas.microsoft.com/office/powerpoint/2010/main" val="1200990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The</a:t>
            </a:r>
            <a:r>
              <a:rPr lang="en-US" baseline="0" noProof="0" dirty="0" smtClean="0"/>
              <a:t> European Union aims for a significant increase of decentralized generation, mainly based on renewable generation. Regarding the EU SET Plan the installed capacity will increase up to 650GW by 2020. For power system stability two main scenarios can be considered here. First the load exceeds the generation and conventional power plants are needed to balance the system. Assuming that there are sufficient transmission capacity, especially for cross-border trading, this scenario can be handled with the current control regime. But if there is a low load condition there will be times, in particular in the morning, when generation exceeds demand. That would lead to an unstable situation in the power system due to an increasing frequency. In this case new control strategies have to be implemented if the large-scale reduction of renewable generation shall be avoided. Main issue is how the demand can follow the generation. The presented work focuses on the potential for load management in Germany.</a:t>
            </a:r>
            <a:endParaRPr lang="en-US" noProof="0" dirty="0"/>
          </a:p>
        </p:txBody>
      </p:sp>
      <p:sp>
        <p:nvSpPr>
          <p:cNvPr id="4" name="Slide Number Placeholder 3"/>
          <p:cNvSpPr>
            <a:spLocks noGrp="1"/>
          </p:cNvSpPr>
          <p:nvPr>
            <p:ph type="sldNum" sz="quarter" idx="10"/>
          </p:nvPr>
        </p:nvSpPr>
        <p:spPr/>
        <p:txBody>
          <a:bodyPr/>
          <a:lstStyle/>
          <a:p>
            <a:pPr>
              <a:defRPr/>
            </a:pPr>
            <a:fld id="{7CEEFCE8-00B6-470F-BC39-514EEEED0FAB}" type="slidenum">
              <a:rPr lang="fr-FR" smtClean="0"/>
              <a:pPr>
                <a:defRPr/>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All </a:t>
            </a:r>
            <a:r>
              <a:rPr lang="de-DE" dirty="0" err="1" smtClean="0"/>
              <a:t>three</a:t>
            </a:r>
            <a:r>
              <a:rPr lang="de-DE" baseline="0" dirty="0" smtClean="0"/>
              <a:t> </a:t>
            </a:r>
            <a:r>
              <a:rPr lang="de-DE" baseline="0" dirty="0" err="1" smtClean="0"/>
              <a:t>main</a:t>
            </a:r>
            <a:r>
              <a:rPr lang="de-DE" baseline="0" dirty="0" smtClean="0"/>
              <a:t> </a:t>
            </a:r>
            <a:r>
              <a:rPr lang="de-DE" baseline="0" dirty="0" err="1" smtClean="0"/>
              <a:t>classes</a:t>
            </a:r>
            <a:r>
              <a:rPr lang="de-DE" baseline="0" dirty="0" smtClean="0"/>
              <a:t> </a:t>
            </a:r>
            <a:r>
              <a:rPr lang="de-DE" baseline="0" dirty="0" err="1" smtClean="0"/>
              <a:t>of</a:t>
            </a:r>
            <a:r>
              <a:rPr lang="de-DE" baseline="0" dirty="0" smtClean="0"/>
              <a:t> </a:t>
            </a:r>
            <a:r>
              <a:rPr lang="de-DE" baseline="0" dirty="0" err="1" smtClean="0"/>
              <a:t>demand</a:t>
            </a:r>
            <a:r>
              <a:rPr lang="de-DE" baseline="0" dirty="0" smtClean="0"/>
              <a:t> </a:t>
            </a:r>
            <a:r>
              <a:rPr lang="de-DE" baseline="0" dirty="0" err="1" smtClean="0"/>
              <a:t>are</a:t>
            </a:r>
            <a:r>
              <a:rPr lang="de-DE" baseline="0" dirty="0" smtClean="0"/>
              <a:t> </a:t>
            </a:r>
            <a:r>
              <a:rPr lang="de-DE" baseline="0" dirty="0" err="1" smtClean="0"/>
              <a:t>considered</a:t>
            </a:r>
            <a:r>
              <a:rPr lang="de-DE" baseline="0" dirty="0" smtClean="0"/>
              <a:t> in </a:t>
            </a:r>
            <a:r>
              <a:rPr lang="de-DE" baseline="0" dirty="0" err="1" smtClean="0"/>
              <a:t>the</a:t>
            </a:r>
            <a:r>
              <a:rPr lang="de-DE" baseline="0" dirty="0" smtClean="0"/>
              <a:t> </a:t>
            </a:r>
            <a:r>
              <a:rPr lang="de-DE" baseline="0" dirty="0" err="1" smtClean="0"/>
              <a:t>study</a:t>
            </a:r>
            <a:r>
              <a:rPr lang="de-DE" baseline="0" dirty="0" smtClean="0"/>
              <a:t>. Main </a:t>
            </a:r>
            <a:r>
              <a:rPr lang="de-DE" baseline="0" dirty="0" err="1" smtClean="0"/>
              <a:t>part</a:t>
            </a:r>
            <a:r>
              <a:rPr lang="de-DE" baseline="0" dirty="0" smtClean="0"/>
              <a:t> </a:t>
            </a:r>
            <a:r>
              <a:rPr lang="de-DE" baseline="0" dirty="0" err="1" smtClean="0"/>
              <a:t>of</a:t>
            </a:r>
            <a:r>
              <a:rPr lang="de-DE" baseline="0" dirty="0" smtClean="0"/>
              <a:t> </a:t>
            </a:r>
            <a:r>
              <a:rPr lang="de-DE" baseline="0" dirty="0" err="1" smtClean="0"/>
              <a:t>the</a:t>
            </a:r>
            <a:r>
              <a:rPr lang="de-DE" baseline="0" dirty="0" smtClean="0"/>
              <a:t> German </a:t>
            </a:r>
            <a:r>
              <a:rPr lang="de-DE" baseline="0" dirty="0" err="1" smtClean="0"/>
              <a:t>demand</a:t>
            </a:r>
            <a:r>
              <a:rPr lang="de-DE" baseline="0" dirty="0" smtClean="0"/>
              <a:t> </a:t>
            </a:r>
            <a:r>
              <a:rPr lang="de-DE" baseline="0" dirty="0" err="1" smtClean="0"/>
              <a:t>is</a:t>
            </a:r>
            <a:r>
              <a:rPr lang="de-DE" baseline="0" dirty="0" smtClean="0"/>
              <a:t> </a:t>
            </a:r>
            <a:r>
              <a:rPr lang="de-DE" baseline="0" dirty="0" err="1" smtClean="0"/>
              <a:t>covered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industry</a:t>
            </a:r>
            <a:r>
              <a:rPr lang="de-DE" baseline="0" dirty="0" smtClean="0"/>
              <a:t>. </a:t>
            </a:r>
            <a:r>
              <a:rPr lang="de-DE" baseline="0" dirty="0" err="1" smtClean="0"/>
              <a:t>It</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expected</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highest</a:t>
            </a:r>
            <a:r>
              <a:rPr lang="de-DE" baseline="0" dirty="0" smtClean="0"/>
              <a:t> DSM potential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found</a:t>
            </a:r>
            <a:r>
              <a:rPr lang="de-DE" baseline="0" dirty="0" smtClean="0"/>
              <a:t> </a:t>
            </a:r>
            <a:r>
              <a:rPr lang="de-DE" baseline="0" dirty="0" err="1" smtClean="0"/>
              <a:t>there</a:t>
            </a:r>
            <a:r>
              <a:rPr lang="de-DE" baseline="0" dirty="0" smtClean="0"/>
              <a:t>.</a:t>
            </a:r>
            <a:endParaRPr lang="de-DE" dirty="0"/>
          </a:p>
        </p:txBody>
      </p:sp>
      <p:sp>
        <p:nvSpPr>
          <p:cNvPr id="4" name="Slide Number Placeholder 3"/>
          <p:cNvSpPr>
            <a:spLocks noGrp="1"/>
          </p:cNvSpPr>
          <p:nvPr>
            <p:ph type="sldNum" sz="quarter" idx="10"/>
          </p:nvPr>
        </p:nvSpPr>
        <p:spPr/>
        <p:txBody>
          <a:bodyPr/>
          <a:lstStyle/>
          <a:p>
            <a:pPr>
              <a:defRPr/>
            </a:pPr>
            <a:fld id="{7CEEFCE8-00B6-470F-BC39-514EEEED0FAB}" type="slidenum">
              <a:rPr lang="fr-FR" smtClean="0"/>
              <a:pPr>
                <a:defRPr/>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Most </a:t>
            </a:r>
            <a:r>
              <a:rPr lang="de-DE" dirty="0" err="1" smtClean="0"/>
              <a:t>studies</a:t>
            </a:r>
            <a:r>
              <a:rPr lang="de-DE" dirty="0" smtClean="0"/>
              <a:t> </a:t>
            </a:r>
            <a:r>
              <a:rPr lang="de-DE" dirty="0" err="1" smtClean="0"/>
              <a:t>that</a:t>
            </a:r>
            <a:r>
              <a:rPr lang="de-DE" dirty="0" smtClean="0"/>
              <a:t> </a:t>
            </a:r>
            <a:r>
              <a:rPr lang="de-DE" dirty="0" err="1" smtClean="0"/>
              <a:t>have</a:t>
            </a:r>
            <a:r>
              <a:rPr lang="de-DE" baseline="0" dirty="0" smtClean="0"/>
              <a:t> </a:t>
            </a:r>
            <a:r>
              <a:rPr lang="de-DE" baseline="0" dirty="0" err="1" smtClean="0"/>
              <a:t>been</a:t>
            </a:r>
            <a:r>
              <a:rPr lang="de-DE" baseline="0" dirty="0" smtClean="0"/>
              <a:t> </a:t>
            </a:r>
            <a:r>
              <a:rPr lang="de-DE" baseline="0" dirty="0" err="1" smtClean="0"/>
              <a:t>carried</a:t>
            </a:r>
            <a:r>
              <a:rPr lang="de-DE" baseline="0" dirty="0" smtClean="0"/>
              <a:t> out in </a:t>
            </a:r>
            <a:r>
              <a:rPr lang="de-DE" baseline="0" dirty="0" err="1" smtClean="0"/>
              <a:t>the</a:t>
            </a:r>
            <a:r>
              <a:rPr lang="de-DE" baseline="0" dirty="0" smtClean="0"/>
              <a:t> </a:t>
            </a:r>
            <a:r>
              <a:rPr lang="de-DE" baseline="0" dirty="0" err="1" smtClean="0"/>
              <a:t>past</a:t>
            </a:r>
            <a:r>
              <a:rPr lang="de-DE" baseline="0" dirty="0" smtClean="0"/>
              <a:t> </a:t>
            </a:r>
            <a:r>
              <a:rPr lang="de-DE" baseline="0" dirty="0" err="1" smtClean="0"/>
              <a:t>years</a:t>
            </a:r>
            <a:r>
              <a:rPr lang="de-DE" baseline="0" dirty="0" smtClean="0"/>
              <a:t> </a:t>
            </a:r>
            <a:r>
              <a:rPr lang="de-DE" baseline="0" dirty="0" err="1" smtClean="0"/>
              <a:t>calculated</a:t>
            </a:r>
            <a:r>
              <a:rPr lang="de-DE" baseline="0" dirty="0" smtClean="0"/>
              <a:t> </a:t>
            </a:r>
            <a:r>
              <a:rPr lang="de-DE" baseline="0" dirty="0" err="1" smtClean="0"/>
              <a:t>only</a:t>
            </a:r>
            <a:r>
              <a:rPr lang="de-DE" baseline="0" dirty="0" smtClean="0"/>
              <a:t> </a:t>
            </a:r>
            <a:r>
              <a:rPr lang="de-DE" baseline="0" dirty="0" err="1" smtClean="0"/>
              <a:t>the</a:t>
            </a:r>
            <a:r>
              <a:rPr lang="de-DE" baseline="0" dirty="0" smtClean="0"/>
              <a:t> total DSM potential. These </a:t>
            </a:r>
            <a:r>
              <a:rPr lang="de-DE" baseline="0" dirty="0" err="1" smtClean="0"/>
              <a:t>published</a:t>
            </a:r>
            <a:r>
              <a:rPr lang="de-DE" baseline="0" dirty="0" smtClean="0"/>
              <a:t> </a:t>
            </a:r>
            <a:r>
              <a:rPr lang="de-DE" baseline="0" dirty="0" err="1" smtClean="0"/>
              <a:t>numbers</a:t>
            </a:r>
            <a:r>
              <a:rPr lang="de-DE" baseline="0" dirty="0" smtClean="0"/>
              <a:t> </a:t>
            </a:r>
            <a:r>
              <a:rPr lang="de-DE" baseline="0" dirty="0" err="1" smtClean="0"/>
              <a:t>seemed</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very</a:t>
            </a:r>
            <a:r>
              <a:rPr lang="de-DE" baseline="0" dirty="0" smtClean="0"/>
              <a:t> </a:t>
            </a:r>
            <a:r>
              <a:rPr lang="de-DE" baseline="0" dirty="0" err="1" smtClean="0"/>
              <a:t>high</a:t>
            </a:r>
            <a:r>
              <a:rPr lang="de-DE" baseline="0" dirty="0" smtClean="0"/>
              <a:t> </a:t>
            </a:r>
            <a:r>
              <a:rPr lang="de-DE" baseline="0" dirty="0" err="1" smtClean="0"/>
              <a:t>and</a:t>
            </a:r>
            <a:r>
              <a:rPr lang="de-DE" baseline="0" dirty="0" smtClean="0"/>
              <a:t> </a:t>
            </a:r>
            <a:r>
              <a:rPr lang="de-DE" baseline="0" dirty="0" err="1" smtClean="0"/>
              <a:t>one</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believe</a:t>
            </a:r>
            <a:r>
              <a:rPr lang="de-DE" baseline="0" dirty="0" smtClean="0"/>
              <a:t> </a:t>
            </a:r>
            <a:r>
              <a:rPr lang="de-DE" baseline="0" dirty="0" err="1" smtClean="0"/>
              <a:t>that</a:t>
            </a:r>
            <a:r>
              <a:rPr lang="de-DE" baseline="0" dirty="0" smtClean="0"/>
              <a:t> </a:t>
            </a:r>
            <a:r>
              <a:rPr lang="de-DE" baseline="0" dirty="0" err="1" smtClean="0"/>
              <a:t>demand</a:t>
            </a:r>
            <a:r>
              <a:rPr lang="de-DE" baseline="0" dirty="0" smtClean="0"/>
              <a:t> </a:t>
            </a:r>
            <a:r>
              <a:rPr lang="de-DE" baseline="0" dirty="0" err="1" smtClean="0"/>
              <a:t>response</a:t>
            </a:r>
            <a:r>
              <a:rPr lang="de-DE" baseline="0" dirty="0" smtClean="0"/>
              <a:t> </a:t>
            </a:r>
            <a:r>
              <a:rPr lang="de-DE" baseline="0" dirty="0" err="1" smtClean="0"/>
              <a:t>itself</a:t>
            </a:r>
            <a:r>
              <a:rPr lang="de-DE" baseline="0" dirty="0" smtClean="0"/>
              <a:t> </a:t>
            </a:r>
            <a:r>
              <a:rPr lang="de-DE" baseline="0" dirty="0" err="1" smtClean="0"/>
              <a:t>can</a:t>
            </a:r>
            <a:r>
              <a:rPr lang="de-DE" baseline="0" dirty="0" smtClean="0"/>
              <a:t> </a:t>
            </a:r>
            <a:r>
              <a:rPr lang="de-DE" baseline="0" dirty="0" err="1" smtClean="0"/>
              <a:t>address</a:t>
            </a:r>
            <a:r>
              <a:rPr lang="de-DE" baseline="0" dirty="0" smtClean="0"/>
              <a:t> </a:t>
            </a:r>
            <a:r>
              <a:rPr lang="de-DE" baseline="0" dirty="0" err="1" smtClean="0"/>
              <a:t>the</a:t>
            </a:r>
            <a:r>
              <a:rPr lang="de-DE" baseline="0" dirty="0" smtClean="0"/>
              <a:t> </a:t>
            </a:r>
            <a:r>
              <a:rPr lang="de-DE" baseline="0" dirty="0" err="1" smtClean="0"/>
              <a:t>challenges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integration</a:t>
            </a:r>
            <a:r>
              <a:rPr lang="de-DE" baseline="0" dirty="0" smtClean="0"/>
              <a:t> </a:t>
            </a:r>
            <a:r>
              <a:rPr lang="de-DE" baseline="0" dirty="0" err="1" smtClean="0"/>
              <a:t>of</a:t>
            </a:r>
            <a:r>
              <a:rPr lang="de-DE" baseline="0" dirty="0" smtClean="0"/>
              <a:t> </a:t>
            </a:r>
            <a:r>
              <a:rPr lang="de-DE" baseline="0" dirty="0" err="1" smtClean="0"/>
              <a:t>renewable</a:t>
            </a:r>
            <a:r>
              <a:rPr lang="de-DE" baseline="0" dirty="0" smtClean="0"/>
              <a:t> </a:t>
            </a:r>
            <a:r>
              <a:rPr lang="de-DE" baseline="0" dirty="0" err="1" smtClean="0"/>
              <a:t>generation</a:t>
            </a:r>
            <a:r>
              <a:rPr lang="de-DE" baseline="0" dirty="0" smtClean="0"/>
              <a:t> </a:t>
            </a:r>
            <a:r>
              <a:rPr lang="de-DE" baseline="0" dirty="0" err="1" smtClean="0"/>
              <a:t>into</a:t>
            </a:r>
            <a:r>
              <a:rPr lang="de-DE" baseline="0" dirty="0" smtClean="0"/>
              <a:t> </a:t>
            </a:r>
            <a:r>
              <a:rPr lang="de-DE" baseline="0" dirty="0" err="1" smtClean="0"/>
              <a:t>the</a:t>
            </a:r>
            <a:r>
              <a:rPr lang="de-DE" baseline="0" dirty="0" smtClean="0"/>
              <a:t> </a:t>
            </a:r>
            <a:r>
              <a:rPr lang="de-DE" baseline="0" dirty="0" err="1" smtClean="0"/>
              <a:t>grid</a:t>
            </a:r>
            <a:r>
              <a:rPr lang="de-DE" baseline="0" dirty="0" smtClean="0"/>
              <a:t>. In </a:t>
            </a:r>
            <a:r>
              <a:rPr lang="de-DE" baseline="0" dirty="0" err="1" smtClean="0"/>
              <a:t>this</a:t>
            </a:r>
            <a:r>
              <a:rPr lang="de-DE" baseline="0" dirty="0" smtClean="0"/>
              <a:t> </a:t>
            </a:r>
            <a:r>
              <a:rPr lang="de-DE" baseline="0" dirty="0" err="1" smtClean="0"/>
              <a:t>study</a:t>
            </a:r>
            <a:r>
              <a:rPr lang="de-DE" baseline="0" dirty="0" smtClean="0"/>
              <a:t> a </a:t>
            </a:r>
            <a:r>
              <a:rPr lang="de-DE" baseline="0" dirty="0" err="1" smtClean="0"/>
              <a:t>synthetic</a:t>
            </a:r>
            <a:r>
              <a:rPr lang="de-DE" baseline="0" dirty="0" smtClean="0"/>
              <a:t> model </a:t>
            </a:r>
            <a:r>
              <a:rPr lang="de-DE" baseline="0" dirty="0" err="1" smtClean="0"/>
              <a:t>region</a:t>
            </a:r>
            <a:r>
              <a:rPr lang="de-DE" baseline="0" dirty="0" smtClean="0"/>
              <a:t> </a:t>
            </a:r>
            <a:r>
              <a:rPr lang="de-DE" baseline="0" dirty="0" err="1" smtClean="0"/>
              <a:t>is</a:t>
            </a:r>
            <a:r>
              <a:rPr lang="de-DE" baseline="0" dirty="0" smtClean="0"/>
              <a:t> </a:t>
            </a:r>
            <a:r>
              <a:rPr lang="de-DE" baseline="0" dirty="0" err="1" smtClean="0"/>
              <a:t>defined</a:t>
            </a:r>
            <a:r>
              <a:rPr lang="de-DE" baseline="0" dirty="0" smtClean="0"/>
              <a:t> </a:t>
            </a:r>
            <a:r>
              <a:rPr lang="de-DE" baseline="0" dirty="0" err="1" smtClean="0"/>
              <a:t>presenting</a:t>
            </a:r>
            <a:r>
              <a:rPr lang="de-DE" baseline="0" dirty="0" smtClean="0"/>
              <a:t> a </a:t>
            </a:r>
            <a:r>
              <a:rPr lang="de-DE" baseline="0" dirty="0" err="1" smtClean="0"/>
              <a:t>typical</a:t>
            </a:r>
            <a:r>
              <a:rPr lang="de-DE" baseline="0" dirty="0" smtClean="0"/>
              <a:t> large-</a:t>
            </a:r>
            <a:r>
              <a:rPr lang="de-DE" baseline="0" dirty="0" err="1" smtClean="0"/>
              <a:t>scale</a:t>
            </a:r>
            <a:r>
              <a:rPr lang="de-DE" baseline="0" dirty="0" smtClean="0"/>
              <a:t> </a:t>
            </a:r>
            <a:r>
              <a:rPr lang="de-DE" baseline="0" dirty="0" err="1" smtClean="0"/>
              <a:t>city</a:t>
            </a:r>
            <a:r>
              <a:rPr lang="de-DE" baseline="0" dirty="0" smtClean="0"/>
              <a:t> in Germany. </a:t>
            </a:r>
            <a:r>
              <a:rPr lang="de-DE" baseline="0" dirty="0" err="1" smtClean="0"/>
              <a:t>Within</a:t>
            </a:r>
            <a:r>
              <a:rPr lang="de-DE" baseline="0" dirty="0" smtClean="0"/>
              <a:t> </a:t>
            </a:r>
            <a:r>
              <a:rPr lang="de-DE" baseline="0" dirty="0" err="1" smtClean="0"/>
              <a:t>that</a:t>
            </a:r>
            <a:r>
              <a:rPr lang="de-DE" baseline="0" dirty="0" smtClean="0"/>
              <a:t> model </a:t>
            </a:r>
            <a:r>
              <a:rPr lang="de-DE" baseline="0" dirty="0" err="1" smtClean="0"/>
              <a:t>region</a:t>
            </a:r>
            <a:r>
              <a:rPr lang="de-DE" baseline="0" dirty="0" smtClean="0"/>
              <a:t> </a:t>
            </a:r>
            <a:r>
              <a:rPr lang="de-DE" baseline="0" dirty="0" err="1" smtClean="0"/>
              <a:t>the</a:t>
            </a:r>
            <a:r>
              <a:rPr lang="de-DE" baseline="0" dirty="0" smtClean="0"/>
              <a:t> </a:t>
            </a:r>
            <a:r>
              <a:rPr lang="de-DE" baseline="0" dirty="0" err="1" smtClean="0"/>
              <a:t>typical</a:t>
            </a:r>
            <a:r>
              <a:rPr lang="de-DE" baseline="0" dirty="0" smtClean="0"/>
              <a:t> </a:t>
            </a:r>
            <a:r>
              <a:rPr lang="de-DE" baseline="0" dirty="0" err="1" smtClean="0"/>
              <a:t>distribution</a:t>
            </a:r>
            <a:r>
              <a:rPr lang="de-DE" baseline="0" dirty="0" smtClean="0"/>
              <a:t> </a:t>
            </a:r>
            <a:r>
              <a:rPr lang="de-DE" baseline="0" dirty="0" err="1" smtClean="0"/>
              <a:t>of</a:t>
            </a:r>
            <a:r>
              <a:rPr lang="de-DE" baseline="0" dirty="0" smtClean="0"/>
              <a:t> </a:t>
            </a:r>
            <a:r>
              <a:rPr lang="de-DE" baseline="0" dirty="0" err="1" smtClean="0"/>
              <a:t>residential</a:t>
            </a:r>
            <a:r>
              <a:rPr lang="de-DE" baseline="0" dirty="0" smtClean="0"/>
              <a:t> </a:t>
            </a:r>
            <a:r>
              <a:rPr lang="de-DE" baseline="0" dirty="0" err="1" smtClean="0"/>
              <a:t>and</a:t>
            </a:r>
            <a:r>
              <a:rPr lang="de-DE" baseline="0" dirty="0" smtClean="0"/>
              <a:t> </a:t>
            </a:r>
            <a:r>
              <a:rPr lang="de-DE" baseline="0" dirty="0" err="1" smtClean="0"/>
              <a:t>commercial</a:t>
            </a:r>
            <a:r>
              <a:rPr lang="de-DE" baseline="0" dirty="0" smtClean="0"/>
              <a:t> </a:t>
            </a:r>
            <a:r>
              <a:rPr lang="de-DE" baseline="0" dirty="0" err="1" smtClean="0"/>
              <a:t>demand</a:t>
            </a:r>
            <a:r>
              <a:rPr lang="de-DE" baseline="0" dirty="0" smtClean="0"/>
              <a:t> in Germany </a:t>
            </a:r>
            <a:r>
              <a:rPr lang="de-DE" baseline="0" dirty="0" err="1" smtClean="0"/>
              <a:t>is</a:t>
            </a:r>
            <a:r>
              <a:rPr lang="de-DE" baseline="0" dirty="0" smtClean="0"/>
              <a:t> </a:t>
            </a:r>
            <a:r>
              <a:rPr lang="de-DE" baseline="0" dirty="0" err="1" smtClean="0"/>
              <a:t>applied</a:t>
            </a:r>
            <a:r>
              <a:rPr lang="de-DE" baseline="0" dirty="0" smtClean="0"/>
              <a:t> </a:t>
            </a:r>
            <a:r>
              <a:rPr lang="de-DE" baseline="0" dirty="0" err="1" smtClean="0"/>
              <a:t>to</a:t>
            </a:r>
            <a:r>
              <a:rPr lang="de-DE" baseline="0" dirty="0" smtClean="0"/>
              <a:t> </a:t>
            </a:r>
            <a:r>
              <a:rPr lang="de-DE" baseline="0" dirty="0" err="1" smtClean="0"/>
              <a:t>estimate</a:t>
            </a:r>
            <a:r>
              <a:rPr lang="de-DE" baseline="0" dirty="0" smtClean="0"/>
              <a:t> </a:t>
            </a:r>
            <a:r>
              <a:rPr lang="de-DE" baseline="0" dirty="0" err="1" smtClean="0"/>
              <a:t>the</a:t>
            </a:r>
            <a:r>
              <a:rPr lang="de-DE" baseline="0" dirty="0" smtClean="0"/>
              <a:t> </a:t>
            </a:r>
            <a:r>
              <a:rPr lang="de-DE" baseline="0" dirty="0" err="1" smtClean="0"/>
              <a:t>load</a:t>
            </a:r>
            <a:r>
              <a:rPr lang="de-DE" baseline="0" dirty="0" smtClean="0"/>
              <a:t> </a:t>
            </a:r>
            <a:r>
              <a:rPr lang="de-DE" baseline="0" dirty="0" err="1" smtClean="0"/>
              <a:t>profile</a:t>
            </a:r>
            <a:r>
              <a:rPr lang="de-DE" baseline="0" dirty="0" smtClean="0"/>
              <a:t>. </a:t>
            </a:r>
            <a:r>
              <a:rPr lang="de-DE" baseline="0" dirty="0" err="1" smtClean="0"/>
              <a:t>Industry</a:t>
            </a:r>
            <a:r>
              <a:rPr lang="de-DE" baseline="0" dirty="0" smtClean="0"/>
              <a:t> </a:t>
            </a:r>
            <a:r>
              <a:rPr lang="de-DE" baseline="0" dirty="0" err="1" smtClean="0"/>
              <a:t>stands</a:t>
            </a:r>
            <a:r>
              <a:rPr lang="de-DE" baseline="0" dirty="0" smtClean="0"/>
              <a:t> apart due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very</a:t>
            </a:r>
            <a:r>
              <a:rPr lang="de-DE" baseline="0" dirty="0" smtClean="0"/>
              <a:t> </a:t>
            </a:r>
            <a:r>
              <a:rPr lang="de-DE" baseline="0" dirty="0" err="1" smtClean="0"/>
              <a:t>unequal</a:t>
            </a:r>
            <a:r>
              <a:rPr lang="de-DE" baseline="0" dirty="0" smtClean="0"/>
              <a:t> </a:t>
            </a:r>
            <a:r>
              <a:rPr lang="de-DE" baseline="0" dirty="0" err="1" smtClean="0"/>
              <a:t>distribution</a:t>
            </a:r>
            <a:r>
              <a:rPr lang="de-DE" baseline="0" dirty="0" smtClean="0"/>
              <a:t> </a:t>
            </a:r>
            <a:r>
              <a:rPr lang="de-DE" baseline="0" dirty="0" err="1" smtClean="0"/>
              <a:t>of</a:t>
            </a:r>
            <a:r>
              <a:rPr lang="de-DE" baseline="0" dirty="0" smtClean="0"/>
              <a:t> </a:t>
            </a:r>
            <a:r>
              <a:rPr lang="de-DE" baseline="0" dirty="0" err="1" smtClean="0"/>
              <a:t>sites</a:t>
            </a:r>
            <a:r>
              <a:rPr lang="de-DE" baseline="0" dirty="0" smtClean="0"/>
              <a:t>. </a:t>
            </a:r>
            <a:endParaRPr lang="de-DE" dirty="0"/>
          </a:p>
        </p:txBody>
      </p:sp>
      <p:sp>
        <p:nvSpPr>
          <p:cNvPr id="4" name="Slide Number Placeholder 3"/>
          <p:cNvSpPr>
            <a:spLocks noGrp="1"/>
          </p:cNvSpPr>
          <p:nvPr>
            <p:ph type="sldNum" sz="quarter" idx="10"/>
          </p:nvPr>
        </p:nvSpPr>
        <p:spPr/>
        <p:txBody>
          <a:bodyPr/>
          <a:lstStyle/>
          <a:p>
            <a:pPr>
              <a:defRPr/>
            </a:pPr>
            <a:fld id="{7CEEFCE8-00B6-470F-BC39-514EEEED0FAB}" type="slidenum">
              <a:rPr lang="fr-FR" smtClean="0"/>
              <a:pPr>
                <a:defRPr/>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For</a:t>
            </a:r>
            <a:r>
              <a:rPr lang="en-US" baseline="0" noProof="0" dirty="0" smtClean="0"/>
              <a:t> households all applications are taken into account that </a:t>
            </a:r>
            <a:r>
              <a:rPr lang="en-US" baseline="0" noProof="0" dirty="0" err="1" smtClean="0"/>
              <a:t>fulfil</a:t>
            </a:r>
            <a:r>
              <a:rPr lang="en-US" baseline="0" noProof="0" dirty="0" smtClean="0"/>
              <a:t> the requirement of DSM. They have to be </a:t>
            </a:r>
            <a:r>
              <a:rPr lang="en-US" baseline="0" noProof="0" dirty="0" err="1" smtClean="0"/>
              <a:t>shiftable</a:t>
            </a:r>
            <a:r>
              <a:rPr lang="en-US" baseline="0" noProof="0" dirty="0" smtClean="0"/>
              <a:t> in terms of thermal storage or </a:t>
            </a:r>
            <a:r>
              <a:rPr lang="en-US" baseline="0" noProof="0" dirty="0" err="1" smtClean="0"/>
              <a:t>interupting</a:t>
            </a:r>
            <a:r>
              <a:rPr lang="en-US" baseline="0" noProof="0" dirty="0" smtClean="0"/>
              <a:t> the process as well as by shifting the start of the not </a:t>
            </a:r>
            <a:r>
              <a:rPr lang="en-US" baseline="0" noProof="0" dirty="0" err="1" smtClean="0"/>
              <a:t>interuptable</a:t>
            </a:r>
            <a:r>
              <a:rPr lang="en-US" baseline="0" noProof="0" dirty="0" smtClean="0"/>
              <a:t> process. To calculate the theoretical technical potential the typical applications and concurrencies are considered here. For the summer case the total potential is estimated to about 18GW. Main application are all kind of cooling devices although the potential seems to be low in case of </a:t>
            </a:r>
            <a:r>
              <a:rPr lang="en-US" baseline="0" noProof="0" dirty="0" err="1" smtClean="0"/>
              <a:t>Refigerators</a:t>
            </a:r>
            <a:r>
              <a:rPr lang="en-US" baseline="0" noProof="0" dirty="0" smtClean="0"/>
              <a:t> and Freezer but it is possible to offer positive as well as negative reserve energy. Dish washer and washing machines have a higher potential but they can only provide negative reserve energy. Until 2020 it is expected that more electrified air conditioning systems will be installed in residential areas. That offers a significant potential for DSM.</a:t>
            </a:r>
            <a:endParaRPr lang="en-US" noProof="0" dirty="0"/>
          </a:p>
        </p:txBody>
      </p:sp>
      <p:sp>
        <p:nvSpPr>
          <p:cNvPr id="4" name="Slide Number Placeholder 3"/>
          <p:cNvSpPr>
            <a:spLocks noGrp="1"/>
          </p:cNvSpPr>
          <p:nvPr>
            <p:ph type="sldNum" sz="quarter" idx="10"/>
          </p:nvPr>
        </p:nvSpPr>
        <p:spPr/>
        <p:txBody>
          <a:bodyPr/>
          <a:lstStyle/>
          <a:p>
            <a:pPr>
              <a:defRPr/>
            </a:pPr>
            <a:fld id="{7CEEFCE8-00B6-470F-BC39-514EEEED0FAB}" type="slidenum">
              <a:rPr lang="fr-FR" smtClean="0"/>
              <a:pPr>
                <a:defRPr/>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err="1" smtClean="0"/>
              <a:t>During</a:t>
            </a:r>
            <a:r>
              <a:rPr lang="de-DE" baseline="0" dirty="0" smtClean="0"/>
              <a:t> </a:t>
            </a:r>
            <a:r>
              <a:rPr lang="de-DE" baseline="0" dirty="0" err="1" smtClean="0"/>
              <a:t>the</a:t>
            </a:r>
            <a:r>
              <a:rPr lang="de-DE" baseline="0" dirty="0" smtClean="0"/>
              <a:t> winter </a:t>
            </a:r>
            <a:r>
              <a:rPr lang="de-DE" baseline="0" dirty="0" err="1" smtClean="0"/>
              <a:t>the</a:t>
            </a:r>
            <a:r>
              <a:rPr lang="de-DE" baseline="0" dirty="0" smtClean="0"/>
              <a:t> </a:t>
            </a:r>
            <a:r>
              <a:rPr lang="de-DE" baseline="0" dirty="0" err="1" smtClean="0"/>
              <a:t>load</a:t>
            </a:r>
            <a:r>
              <a:rPr lang="de-DE" baseline="0" dirty="0" smtClean="0"/>
              <a:t> </a:t>
            </a:r>
            <a:r>
              <a:rPr lang="de-DE" baseline="0" dirty="0" err="1" smtClean="0"/>
              <a:t>is</a:t>
            </a:r>
            <a:r>
              <a:rPr lang="de-DE" baseline="0" dirty="0" smtClean="0"/>
              <a:t> </a:t>
            </a:r>
            <a:r>
              <a:rPr lang="de-DE" baseline="0" dirty="0" err="1" smtClean="0"/>
              <a:t>typical</a:t>
            </a:r>
            <a:r>
              <a:rPr lang="de-DE" baseline="0" dirty="0" smtClean="0"/>
              <a:t> </a:t>
            </a:r>
            <a:r>
              <a:rPr lang="de-DE" baseline="0" dirty="0" err="1" smtClean="0"/>
              <a:t>higher</a:t>
            </a:r>
            <a:r>
              <a:rPr lang="de-DE" baseline="0" dirty="0" smtClean="0"/>
              <a:t> </a:t>
            </a:r>
            <a:r>
              <a:rPr lang="de-DE" baseline="0" dirty="0" err="1" smtClean="0"/>
              <a:t>than</a:t>
            </a:r>
            <a:r>
              <a:rPr lang="de-DE" baseline="0" dirty="0" smtClean="0"/>
              <a:t> in </a:t>
            </a:r>
            <a:r>
              <a:rPr lang="de-DE" baseline="0" dirty="0" err="1" smtClean="0"/>
              <a:t>the</a:t>
            </a:r>
            <a:r>
              <a:rPr lang="de-DE" baseline="0" dirty="0" smtClean="0"/>
              <a:t> </a:t>
            </a:r>
            <a:r>
              <a:rPr lang="de-DE" baseline="0" dirty="0" err="1" smtClean="0"/>
              <a:t>summer</a:t>
            </a:r>
            <a:r>
              <a:rPr lang="de-DE" baseline="0" dirty="0" smtClean="0"/>
              <a:t> due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high</a:t>
            </a:r>
            <a:r>
              <a:rPr lang="de-DE" baseline="0" dirty="0" smtClean="0"/>
              <a:t> </a:t>
            </a:r>
            <a:r>
              <a:rPr lang="de-DE" baseline="0" dirty="0" err="1" smtClean="0"/>
              <a:t>demand</a:t>
            </a:r>
            <a:r>
              <a:rPr lang="de-DE" baseline="0" dirty="0" smtClean="0"/>
              <a:t> </a:t>
            </a:r>
            <a:r>
              <a:rPr lang="de-DE" baseline="0" dirty="0" err="1" smtClean="0"/>
              <a:t>for</a:t>
            </a:r>
            <a:r>
              <a:rPr lang="de-DE" baseline="0" dirty="0" smtClean="0"/>
              <a:t> </a:t>
            </a:r>
            <a:r>
              <a:rPr lang="de-DE" baseline="0" dirty="0" err="1" smtClean="0"/>
              <a:t>heating</a:t>
            </a:r>
            <a:r>
              <a:rPr lang="de-DE" baseline="0" dirty="0" smtClean="0"/>
              <a:t>. So </a:t>
            </a:r>
            <a:r>
              <a:rPr lang="de-DE" baseline="0" dirty="0" err="1" smtClean="0"/>
              <a:t>the</a:t>
            </a:r>
            <a:r>
              <a:rPr lang="de-DE" baseline="0" dirty="0" smtClean="0"/>
              <a:t> DSM potential </a:t>
            </a:r>
            <a:r>
              <a:rPr lang="de-DE" baseline="0" dirty="0" err="1" smtClean="0"/>
              <a:t>increases</a:t>
            </a:r>
            <a:r>
              <a:rPr lang="de-DE" baseline="0" dirty="0" smtClean="0"/>
              <a:t> </a:t>
            </a:r>
            <a:r>
              <a:rPr lang="de-DE" baseline="0" dirty="0" err="1" smtClean="0"/>
              <a:t>compared</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summer</a:t>
            </a:r>
            <a:r>
              <a:rPr lang="de-DE" baseline="0" dirty="0" smtClean="0"/>
              <a:t>. Main </a:t>
            </a:r>
            <a:r>
              <a:rPr lang="de-DE" baseline="0" dirty="0" err="1" smtClean="0"/>
              <a:t>applications</a:t>
            </a:r>
            <a:r>
              <a:rPr lang="de-DE" baseline="0" dirty="0" smtClean="0"/>
              <a:t> </a:t>
            </a:r>
            <a:r>
              <a:rPr lang="de-DE" baseline="0" dirty="0" err="1" smtClean="0"/>
              <a:t>are</a:t>
            </a:r>
            <a:r>
              <a:rPr lang="de-DE" baseline="0" dirty="0" smtClean="0"/>
              <a:t> all </a:t>
            </a:r>
            <a:r>
              <a:rPr lang="de-DE" baseline="0" dirty="0" err="1" smtClean="0"/>
              <a:t>heating</a:t>
            </a:r>
            <a:r>
              <a:rPr lang="de-DE" baseline="0" dirty="0" smtClean="0"/>
              <a:t> </a:t>
            </a:r>
            <a:r>
              <a:rPr lang="de-DE" baseline="0" dirty="0" err="1" smtClean="0"/>
              <a:t>devices</a:t>
            </a:r>
            <a:r>
              <a:rPr lang="de-DE" baseline="0" dirty="0" smtClean="0"/>
              <a:t> </a:t>
            </a:r>
            <a:r>
              <a:rPr lang="de-DE" baseline="0" dirty="0" err="1" smtClean="0"/>
              <a:t>with</a:t>
            </a:r>
            <a:r>
              <a:rPr lang="de-DE" baseline="0" dirty="0" smtClean="0"/>
              <a:t> </a:t>
            </a:r>
            <a:r>
              <a:rPr lang="de-DE" baseline="0" dirty="0" err="1" smtClean="0"/>
              <a:t>and</a:t>
            </a:r>
            <a:r>
              <a:rPr lang="de-DE" baseline="0" dirty="0" smtClean="0"/>
              <a:t> </a:t>
            </a:r>
            <a:r>
              <a:rPr lang="de-DE" baseline="0" dirty="0" err="1" smtClean="0"/>
              <a:t>without</a:t>
            </a:r>
            <a:r>
              <a:rPr lang="de-DE" baseline="0" dirty="0" smtClean="0"/>
              <a:t> </a:t>
            </a:r>
            <a:r>
              <a:rPr lang="de-DE" baseline="0" dirty="0" err="1" smtClean="0"/>
              <a:t>storage</a:t>
            </a:r>
            <a:r>
              <a:rPr lang="de-DE" baseline="0" dirty="0" smtClean="0"/>
              <a:t> </a:t>
            </a:r>
            <a:r>
              <a:rPr lang="de-DE" baseline="0" dirty="0" err="1" smtClean="0"/>
              <a:t>capacities</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expected</a:t>
            </a:r>
            <a:r>
              <a:rPr lang="de-DE" baseline="0" dirty="0" smtClean="0"/>
              <a:t> </a:t>
            </a:r>
            <a:r>
              <a:rPr lang="de-DE" baseline="0" dirty="0" err="1" smtClean="0"/>
              <a:t>that</a:t>
            </a:r>
            <a:r>
              <a:rPr lang="de-DE" baseline="0" dirty="0" smtClean="0"/>
              <a:t> </a:t>
            </a:r>
            <a:r>
              <a:rPr lang="de-DE" baseline="0" dirty="0" err="1" smtClean="0"/>
              <a:t>conventional</a:t>
            </a:r>
            <a:r>
              <a:rPr lang="de-DE" baseline="0" dirty="0" smtClean="0"/>
              <a:t> </a:t>
            </a:r>
            <a:r>
              <a:rPr lang="de-DE" baseline="0" dirty="0" err="1" smtClean="0"/>
              <a:t>heating</a:t>
            </a:r>
            <a:r>
              <a:rPr lang="de-DE" baseline="0" dirty="0" smtClean="0"/>
              <a:t> </a:t>
            </a:r>
            <a:r>
              <a:rPr lang="de-DE" baseline="0" dirty="0" err="1" smtClean="0"/>
              <a:t>by</a:t>
            </a:r>
            <a:r>
              <a:rPr lang="de-DE" baseline="0" dirty="0" smtClean="0"/>
              <a:t> </a:t>
            </a:r>
            <a:r>
              <a:rPr lang="de-DE" baseline="0" dirty="0" err="1" smtClean="0"/>
              <a:t>oil</a:t>
            </a:r>
            <a:r>
              <a:rPr lang="de-DE" baseline="0" dirty="0" smtClean="0"/>
              <a:t> will </a:t>
            </a:r>
            <a:r>
              <a:rPr lang="de-DE" baseline="0" dirty="0" err="1" smtClean="0"/>
              <a:t>be</a:t>
            </a:r>
            <a:r>
              <a:rPr lang="de-DE" baseline="0" dirty="0" smtClean="0"/>
              <a:t> </a:t>
            </a:r>
            <a:r>
              <a:rPr lang="de-DE" baseline="0" dirty="0" err="1" smtClean="0"/>
              <a:t>substituted</a:t>
            </a:r>
            <a:r>
              <a:rPr lang="de-DE" baseline="0" dirty="0" smtClean="0"/>
              <a:t> </a:t>
            </a:r>
            <a:r>
              <a:rPr lang="de-DE" baseline="0" dirty="0" err="1" smtClean="0"/>
              <a:t>by</a:t>
            </a:r>
            <a:r>
              <a:rPr lang="de-DE" baseline="0" dirty="0" smtClean="0"/>
              <a:t> </a:t>
            </a:r>
            <a:r>
              <a:rPr lang="de-DE" baseline="0" dirty="0" err="1" smtClean="0"/>
              <a:t>heat</a:t>
            </a:r>
            <a:r>
              <a:rPr lang="de-DE" baseline="0" dirty="0" smtClean="0"/>
              <a:t> </a:t>
            </a:r>
            <a:r>
              <a:rPr lang="de-DE" baseline="0" dirty="0" err="1" smtClean="0"/>
              <a:t>pumps</a:t>
            </a:r>
            <a:r>
              <a:rPr lang="de-DE" baseline="0" dirty="0" smtClean="0"/>
              <a:t> in </a:t>
            </a:r>
            <a:r>
              <a:rPr lang="de-DE" baseline="0" dirty="0" err="1" smtClean="0"/>
              <a:t>the</a:t>
            </a:r>
            <a:r>
              <a:rPr lang="de-DE" baseline="0" dirty="0" smtClean="0"/>
              <a:t> </a:t>
            </a:r>
            <a:r>
              <a:rPr lang="de-DE" baseline="0" dirty="0" err="1" smtClean="0"/>
              <a:t>coming</a:t>
            </a:r>
            <a:r>
              <a:rPr lang="de-DE" baseline="0" dirty="0" smtClean="0"/>
              <a:t> </a:t>
            </a:r>
            <a:r>
              <a:rPr lang="de-DE" baseline="0" dirty="0" err="1" smtClean="0"/>
              <a:t>years</a:t>
            </a:r>
            <a:r>
              <a:rPr lang="de-DE" baseline="0" dirty="0" smtClean="0"/>
              <a:t>. </a:t>
            </a:r>
            <a:r>
              <a:rPr lang="de-DE" baseline="0" dirty="0" err="1" smtClean="0"/>
              <a:t>That</a:t>
            </a:r>
            <a:r>
              <a:rPr lang="de-DE" baseline="0" dirty="0" smtClean="0"/>
              <a:t> </a:t>
            </a:r>
            <a:r>
              <a:rPr lang="de-DE" baseline="0" dirty="0" err="1" smtClean="0"/>
              <a:t>devices</a:t>
            </a:r>
            <a:r>
              <a:rPr lang="de-DE" baseline="0" dirty="0" smtClean="0"/>
              <a:t> will </a:t>
            </a:r>
            <a:r>
              <a:rPr lang="de-DE" baseline="0" dirty="0" err="1" smtClean="0"/>
              <a:t>represent</a:t>
            </a:r>
            <a:r>
              <a:rPr lang="de-DE" baseline="0" dirty="0" smtClean="0"/>
              <a:t> a </a:t>
            </a:r>
            <a:r>
              <a:rPr lang="de-DE" baseline="0" dirty="0" err="1" smtClean="0"/>
              <a:t>main</a:t>
            </a:r>
            <a:r>
              <a:rPr lang="de-DE" baseline="0" dirty="0" smtClean="0"/>
              <a:t> </a:t>
            </a:r>
            <a:r>
              <a:rPr lang="de-DE" baseline="0" dirty="0" err="1" smtClean="0"/>
              <a:t>part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available</a:t>
            </a:r>
            <a:r>
              <a:rPr lang="de-DE" baseline="0" dirty="0" smtClean="0"/>
              <a:t> </a:t>
            </a:r>
            <a:r>
              <a:rPr lang="de-DE" baseline="0" dirty="0" err="1" smtClean="0"/>
              <a:t>load</a:t>
            </a:r>
            <a:r>
              <a:rPr lang="de-DE" baseline="0" dirty="0" smtClean="0"/>
              <a:t> </a:t>
            </a:r>
            <a:r>
              <a:rPr lang="de-DE" baseline="0" dirty="0" err="1" smtClean="0"/>
              <a:t>that</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shifted</a:t>
            </a:r>
            <a:r>
              <a:rPr lang="de-DE" baseline="0" dirty="0" smtClean="0"/>
              <a:t>. The </a:t>
            </a:r>
            <a:r>
              <a:rPr lang="de-DE" baseline="0" dirty="0" err="1" smtClean="0"/>
              <a:t>part</a:t>
            </a:r>
            <a:r>
              <a:rPr lang="de-DE" baseline="0" dirty="0" smtClean="0"/>
              <a:t> </a:t>
            </a:r>
            <a:r>
              <a:rPr lang="de-DE" baseline="0" dirty="0" err="1" smtClean="0"/>
              <a:t>of</a:t>
            </a:r>
            <a:r>
              <a:rPr lang="de-DE" baseline="0" dirty="0" smtClean="0"/>
              <a:t> </a:t>
            </a:r>
            <a:r>
              <a:rPr lang="de-DE" baseline="0" dirty="0" err="1" smtClean="0"/>
              <a:t>night-storage</a:t>
            </a:r>
            <a:r>
              <a:rPr lang="de-DE" baseline="0" dirty="0" smtClean="0"/>
              <a:t> </a:t>
            </a:r>
            <a:r>
              <a:rPr lang="de-DE" baseline="0" dirty="0" err="1" smtClean="0"/>
              <a:t>heating</a:t>
            </a:r>
            <a:r>
              <a:rPr lang="de-DE" baseline="0" dirty="0" smtClean="0"/>
              <a:t> will </a:t>
            </a:r>
            <a:r>
              <a:rPr lang="de-DE" baseline="0" dirty="0" err="1" smtClean="0"/>
              <a:t>decrease</a:t>
            </a:r>
            <a:r>
              <a:rPr lang="de-DE" baseline="0" dirty="0" smtClean="0"/>
              <a:t> </a:t>
            </a:r>
            <a:r>
              <a:rPr lang="de-DE" baseline="0" dirty="0" err="1" smtClean="0"/>
              <a:t>probably</a:t>
            </a:r>
            <a:r>
              <a:rPr lang="de-DE" baseline="0" dirty="0" smtClean="0"/>
              <a:t> due </a:t>
            </a:r>
            <a:r>
              <a:rPr lang="de-DE" baseline="0" dirty="0" err="1" smtClean="0"/>
              <a:t>to</a:t>
            </a:r>
            <a:r>
              <a:rPr lang="de-DE" baseline="0" dirty="0" smtClean="0"/>
              <a:t> legal </a:t>
            </a:r>
            <a:r>
              <a:rPr lang="de-DE" baseline="0" dirty="0" err="1" smtClean="0"/>
              <a:t>adjustments</a:t>
            </a:r>
            <a:r>
              <a:rPr lang="de-DE" baseline="0" dirty="0" smtClean="0"/>
              <a:t>.</a:t>
            </a:r>
            <a:endParaRPr lang="de-DE" dirty="0"/>
          </a:p>
        </p:txBody>
      </p:sp>
      <p:sp>
        <p:nvSpPr>
          <p:cNvPr id="4" name="Slide Number Placeholder 3"/>
          <p:cNvSpPr>
            <a:spLocks noGrp="1"/>
          </p:cNvSpPr>
          <p:nvPr>
            <p:ph type="sldNum" sz="quarter" idx="10"/>
          </p:nvPr>
        </p:nvSpPr>
        <p:spPr/>
        <p:txBody>
          <a:bodyPr/>
          <a:lstStyle/>
          <a:p>
            <a:pPr>
              <a:defRPr/>
            </a:pPr>
            <a:fld id="{7CEEFCE8-00B6-470F-BC39-514EEEED0FAB}" type="slidenum">
              <a:rPr lang="fr-FR" smtClean="0"/>
              <a:pPr>
                <a:defRPr/>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In </a:t>
            </a:r>
            <a:r>
              <a:rPr lang="de-DE" dirty="0" err="1" smtClean="0"/>
              <a:t>the</a:t>
            </a:r>
            <a:r>
              <a:rPr lang="de-DE" dirty="0" smtClean="0"/>
              <a:t> </a:t>
            </a:r>
            <a:r>
              <a:rPr lang="de-DE" dirty="0" err="1" smtClean="0"/>
              <a:t>demand</a:t>
            </a:r>
            <a:r>
              <a:rPr lang="de-DE" baseline="0" dirty="0" smtClean="0"/>
              <a:t> </a:t>
            </a:r>
            <a:r>
              <a:rPr lang="de-DE" baseline="0" dirty="0" err="1" smtClean="0"/>
              <a:t>class</a:t>
            </a:r>
            <a:r>
              <a:rPr lang="de-DE" baseline="0" dirty="0" smtClean="0"/>
              <a:t> </a:t>
            </a:r>
            <a:r>
              <a:rPr lang="de-DE" baseline="0" dirty="0" err="1" smtClean="0"/>
              <a:t>trade</a:t>
            </a:r>
            <a:r>
              <a:rPr lang="de-DE" baseline="0" dirty="0" smtClean="0"/>
              <a:t>, </a:t>
            </a:r>
            <a:r>
              <a:rPr lang="de-DE" baseline="0" dirty="0" err="1" smtClean="0"/>
              <a:t>commercial</a:t>
            </a:r>
            <a:r>
              <a:rPr lang="de-DE" baseline="0" dirty="0" smtClean="0"/>
              <a:t> </a:t>
            </a:r>
            <a:r>
              <a:rPr lang="de-DE" baseline="0" dirty="0" err="1" smtClean="0"/>
              <a:t>and</a:t>
            </a:r>
            <a:r>
              <a:rPr lang="de-DE" baseline="0" dirty="0" smtClean="0"/>
              <a:t> </a:t>
            </a:r>
            <a:r>
              <a:rPr lang="de-DE" baseline="0" dirty="0" err="1" smtClean="0"/>
              <a:t>services</a:t>
            </a:r>
            <a:r>
              <a:rPr lang="de-DE" baseline="0" dirty="0" smtClean="0"/>
              <a:t> </a:t>
            </a:r>
            <a:r>
              <a:rPr lang="de-DE" baseline="0" dirty="0" err="1" smtClean="0"/>
              <a:t>the</a:t>
            </a:r>
            <a:r>
              <a:rPr lang="de-DE" baseline="0" dirty="0" smtClean="0"/>
              <a:t> </a:t>
            </a:r>
            <a:r>
              <a:rPr lang="de-DE" baseline="0" dirty="0" err="1" smtClean="0"/>
              <a:t>most</a:t>
            </a:r>
            <a:r>
              <a:rPr lang="de-DE" baseline="0" dirty="0" smtClean="0"/>
              <a:t> </a:t>
            </a:r>
            <a:r>
              <a:rPr lang="de-DE" baseline="0" dirty="0" err="1" smtClean="0"/>
              <a:t>important</a:t>
            </a:r>
            <a:r>
              <a:rPr lang="de-DE" baseline="0" dirty="0" smtClean="0"/>
              <a:t> </a:t>
            </a:r>
            <a:r>
              <a:rPr lang="de-DE" baseline="0" dirty="0" err="1" smtClean="0"/>
              <a:t>types</a:t>
            </a:r>
            <a:r>
              <a:rPr lang="de-DE" baseline="0" dirty="0" smtClean="0"/>
              <a:t> </a:t>
            </a:r>
            <a:r>
              <a:rPr lang="de-DE" baseline="0" dirty="0" err="1" smtClean="0"/>
              <a:t>are</a:t>
            </a:r>
            <a:r>
              <a:rPr lang="de-DE" baseline="0" dirty="0" smtClean="0"/>
              <a:t> </a:t>
            </a:r>
            <a:r>
              <a:rPr lang="de-DE" baseline="0" dirty="0" err="1" smtClean="0"/>
              <a:t>chosen</a:t>
            </a:r>
            <a:r>
              <a:rPr lang="de-DE" baseline="0" dirty="0" smtClean="0"/>
              <a:t> </a:t>
            </a:r>
            <a:r>
              <a:rPr lang="de-DE" baseline="0" dirty="0" err="1" smtClean="0"/>
              <a:t>firstly</a:t>
            </a:r>
            <a:r>
              <a:rPr lang="de-DE" baseline="0" dirty="0" smtClean="0"/>
              <a:t>. The </a:t>
            </a:r>
            <a:r>
              <a:rPr lang="de-DE" baseline="0" dirty="0" err="1" smtClean="0"/>
              <a:t>basis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choice</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kind</a:t>
            </a:r>
            <a:r>
              <a:rPr lang="de-DE" baseline="0" dirty="0" smtClean="0"/>
              <a:t> </a:t>
            </a:r>
            <a:r>
              <a:rPr lang="de-DE" baseline="0" dirty="0" err="1" smtClean="0"/>
              <a:t>of</a:t>
            </a:r>
            <a:r>
              <a:rPr lang="de-DE" baseline="0" dirty="0" smtClean="0"/>
              <a:t> end </a:t>
            </a:r>
            <a:r>
              <a:rPr lang="de-DE" baseline="0" dirty="0" err="1" smtClean="0"/>
              <a:t>energy</a:t>
            </a:r>
            <a:r>
              <a:rPr lang="de-DE" baseline="0" dirty="0" smtClean="0"/>
              <a:t> </a:t>
            </a:r>
            <a:r>
              <a:rPr lang="de-DE" baseline="0" dirty="0" err="1" smtClean="0"/>
              <a:t>that</a:t>
            </a:r>
            <a:r>
              <a:rPr lang="de-DE" baseline="0" dirty="0" smtClean="0"/>
              <a:t> </a:t>
            </a:r>
            <a:r>
              <a:rPr lang="de-DE" baseline="0" dirty="0" err="1" smtClean="0"/>
              <a:t>is</a:t>
            </a:r>
            <a:r>
              <a:rPr lang="de-DE" baseline="0" dirty="0" smtClean="0"/>
              <a:t> </a:t>
            </a:r>
            <a:r>
              <a:rPr lang="de-DE" baseline="0" dirty="0" err="1" smtClean="0"/>
              <a:t>used</a:t>
            </a:r>
            <a:r>
              <a:rPr lang="de-DE" baseline="0" dirty="0" smtClean="0"/>
              <a:t>. </a:t>
            </a:r>
            <a:r>
              <a:rPr lang="de-DE" baseline="0" dirty="0" err="1" smtClean="0"/>
              <a:t>Here</a:t>
            </a:r>
            <a:r>
              <a:rPr lang="de-DE" baseline="0" dirty="0" smtClean="0"/>
              <a:t>, </a:t>
            </a:r>
            <a:r>
              <a:rPr lang="de-DE" baseline="0" dirty="0" err="1" smtClean="0"/>
              <a:t>the</a:t>
            </a:r>
            <a:r>
              <a:rPr lang="de-DE" baseline="0" dirty="0" smtClean="0"/>
              <a:t> </a:t>
            </a:r>
            <a:r>
              <a:rPr lang="de-DE" baseline="0" dirty="0" err="1" smtClean="0"/>
              <a:t>already</a:t>
            </a:r>
            <a:r>
              <a:rPr lang="de-DE" baseline="0" dirty="0" smtClean="0"/>
              <a:t> </a:t>
            </a:r>
            <a:r>
              <a:rPr lang="de-DE" baseline="0" dirty="0" err="1" smtClean="0"/>
              <a:t>mentioned</a:t>
            </a:r>
            <a:r>
              <a:rPr lang="de-DE" baseline="0" dirty="0" smtClean="0"/>
              <a:t> </a:t>
            </a:r>
            <a:r>
              <a:rPr lang="de-DE" baseline="0" dirty="0" err="1" smtClean="0"/>
              <a:t>requirements</a:t>
            </a:r>
            <a:r>
              <a:rPr lang="de-DE" baseline="0" dirty="0" smtClean="0"/>
              <a:t> </a:t>
            </a:r>
            <a:r>
              <a:rPr lang="de-DE" baseline="0" dirty="0" err="1" smtClean="0"/>
              <a:t>for</a:t>
            </a:r>
            <a:r>
              <a:rPr lang="de-DE" baseline="0" dirty="0" smtClean="0"/>
              <a:t> DSM </a:t>
            </a:r>
            <a:r>
              <a:rPr lang="de-DE" baseline="0" dirty="0" err="1" smtClean="0"/>
              <a:t>ready</a:t>
            </a:r>
            <a:r>
              <a:rPr lang="de-DE" baseline="0" dirty="0" smtClean="0"/>
              <a:t> </a:t>
            </a:r>
            <a:r>
              <a:rPr lang="de-DE" baseline="0" dirty="0" err="1" smtClean="0"/>
              <a:t>applications</a:t>
            </a:r>
            <a:r>
              <a:rPr lang="de-DE" baseline="0" dirty="0" smtClean="0"/>
              <a:t> </a:t>
            </a:r>
            <a:r>
              <a:rPr lang="de-DE" baseline="0" dirty="0" err="1" smtClean="0"/>
              <a:t>is</a:t>
            </a:r>
            <a:r>
              <a:rPr lang="de-DE" baseline="0" dirty="0" smtClean="0"/>
              <a:t> </a:t>
            </a:r>
            <a:r>
              <a:rPr lang="de-DE" baseline="0" dirty="0" err="1" smtClean="0"/>
              <a:t>taken</a:t>
            </a:r>
            <a:r>
              <a:rPr lang="de-DE" baseline="0" dirty="0" smtClean="0"/>
              <a:t> </a:t>
            </a:r>
            <a:r>
              <a:rPr lang="de-DE" baseline="0" dirty="0" err="1" smtClean="0"/>
              <a:t>into</a:t>
            </a:r>
            <a:r>
              <a:rPr lang="de-DE" baseline="0" dirty="0" smtClean="0"/>
              <a:t> </a:t>
            </a:r>
            <a:r>
              <a:rPr lang="de-DE" baseline="0" dirty="0" err="1" smtClean="0"/>
              <a:t>account</a:t>
            </a:r>
            <a:r>
              <a:rPr lang="de-DE" baseline="0" dirty="0" smtClean="0"/>
              <a:t>. So, </a:t>
            </a:r>
            <a:r>
              <a:rPr lang="de-DE" baseline="0" dirty="0" err="1" smtClean="0"/>
              <a:t>process</a:t>
            </a:r>
            <a:r>
              <a:rPr lang="de-DE" baseline="0" dirty="0" smtClean="0"/>
              <a:t> </a:t>
            </a:r>
            <a:r>
              <a:rPr lang="de-DE" baseline="0" dirty="0" err="1" smtClean="0"/>
              <a:t>that</a:t>
            </a:r>
            <a:r>
              <a:rPr lang="de-DE" baseline="0" dirty="0" smtClean="0"/>
              <a:t> </a:t>
            </a:r>
            <a:r>
              <a:rPr lang="de-DE" baseline="0" dirty="0" err="1" smtClean="0"/>
              <a:t>need</a:t>
            </a:r>
            <a:r>
              <a:rPr lang="de-DE" baseline="0" dirty="0" smtClean="0"/>
              <a:t> </a:t>
            </a:r>
            <a:r>
              <a:rPr lang="de-DE" baseline="0" dirty="0" err="1" smtClean="0"/>
              <a:t>cooling</a:t>
            </a:r>
            <a:r>
              <a:rPr lang="de-DE" baseline="0" dirty="0" smtClean="0"/>
              <a:t> </a:t>
            </a:r>
            <a:r>
              <a:rPr lang="de-DE" baseline="0" dirty="0" err="1" smtClean="0"/>
              <a:t>and</a:t>
            </a:r>
            <a:r>
              <a:rPr lang="de-DE" baseline="0" dirty="0" smtClean="0"/>
              <a:t> </a:t>
            </a:r>
            <a:r>
              <a:rPr lang="de-DE" baseline="0" dirty="0" err="1" smtClean="0"/>
              <a:t>heating</a:t>
            </a:r>
            <a:r>
              <a:rPr lang="de-DE" baseline="0" dirty="0" smtClean="0"/>
              <a:t> </a:t>
            </a:r>
            <a:r>
              <a:rPr lang="de-DE" baseline="0" dirty="0" err="1" smtClean="0"/>
              <a:t>are</a:t>
            </a:r>
            <a:r>
              <a:rPr lang="de-DE" baseline="0" dirty="0" smtClean="0"/>
              <a:t> </a:t>
            </a:r>
            <a:r>
              <a:rPr lang="de-DE" baseline="0" dirty="0" err="1" smtClean="0"/>
              <a:t>prefered</a:t>
            </a:r>
            <a:r>
              <a:rPr lang="de-DE" baseline="0" dirty="0" smtClean="0"/>
              <a:t> </a:t>
            </a:r>
            <a:r>
              <a:rPr lang="de-DE" baseline="0" dirty="0" err="1" smtClean="0"/>
              <a:t>for</a:t>
            </a:r>
            <a:r>
              <a:rPr lang="de-DE" baseline="0" dirty="0" smtClean="0"/>
              <a:t> </a:t>
            </a:r>
            <a:r>
              <a:rPr lang="de-DE" baseline="0" dirty="0" err="1" smtClean="0"/>
              <a:t>load</a:t>
            </a:r>
            <a:r>
              <a:rPr lang="de-DE" baseline="0" dirty="0" smtClean="0"/>
              <a:t> </a:t>
            </a:r>
            <a:r>
              <a:rPr lang="de-DE" baseline="0" dirty="0" err="1" smtClean="0"/>
              <a:t>shifting</a:t>
            </a:r>
            <a:r>
              <a:rPr lang="de-DE" baseline="0" dirty="0" smtClean="0"/>
              <a:t>. Further </a:t>
            </a:r>
            <a:r>
              <a:rPr lang="de-DE" baseline="0" dirty="0" err="1" smtClean="0"/>
              <a:t>there</a:t>
            </a:r>
            <a:r>
              <a:rPr lang="de-DE" baseline="0" dirty="0" smtClean="0"/>
              <a:t> </a:t>
            </a:r>
            <a:r>
              <a:rPr lang="de-DE" baseline="0" dirty="0" err="1" smtClean="0"/>
              <a:t>is</a:t>
            </a:r>
            <a:r>
              <a:rPr lang="de-DE" baseline="0" dirty="0" smtClean="0"/>
              <a:t> a potential in </a:t>
            </a:r>
            <a:r>
              <a:rPr lang="de-DE" baseline="0" dirty="0" err="1" smtClean="0"/>
              <a:t>processes</a:t>
            </a:r>
            <a:r>
              <a:rPr lang="de-DE" baseline="0" dirty="0" smtClean="0"/>
              <a:t> </a:t>
            </a:r>
            <a:r>
              <a:rPr lang="de-DE" baseline="0" dirty="0" err="1" smtClean="0"/>
              <a:t>that</a:t>
            </a:r>
            <a:r>
              <a:rPr lang="de-DE" baseline="0" dirty="0" smtClean="0"/>
              <a:t> </a:t>
            </a:r>
            <a:r>
              <a:rPr lang="de-DE" baseline="0" dirty="0" err="1" smtClean="0"/>
              <a:t>need</a:t>
            </a:r>
            <a:r>
              <a:rPr lang="de-DE" baseline="0" dirty="0" smtClean="0"/>
              <a:t> </a:t>
            </a:r>
            <a:r>
              <a:rPr lang="de-DE" baseline="0" dirty="0" err="1" smtClean="0"/>
              <a:t>sort</a:t>
            </a:r>
            <a:r>
              <a:rPr lang="de-DE" baseline="0" dirty="0" smtClean="0"/>
              <a:t> </a:t>
            </a:r>
            <a:r>
              <a:rPr lang="de-DE" baseline="0" dirty="0" err="1" smtClean="0"/>
              <a:t>of</a:t>
            </a:r>
            <a:r>
              <a:rPr lang="de-DE" baseline="0" dirty="0" smtClean="0"/>
              <a:t> </a:t>
            </a:r>
            <a:r>
              <a:rPr lang="de-DE" baseline="0" dirty="0" err="1" smtClean="0"/>
              <a:t>mechanical</a:t>
            </a:r>
            <a:r>
              <a:rPr lang="de-DE" baseline="0" dirty="0" smtClean="0"/>
              <a:t> </a:t>
            </a:r>
            <a:r>
              <a:rPr lang="de-DE" baseline="0" dirty="0" err="1" smtClean="0"/>
              <a:t>energy</a:t>
            </a:r>
            <a:r>
              <a:rPr lang="de-DE" baseline="0" dirty="0" smtClean="0"/>
              <a:t>. </a:t>
            </a:r>
            <a:r>
              <a:rPr lang="de-DE" baseline="0" dirty="0" err="1" smtClean="0"/>
              <a:t>Finally</a:t>
            </a:r>
            <a:r>
              <a:rPr lang="de-DE" baseline="0" dirty="0" smtClean="0"/>
              <a:t> </a:t>
            </a:r>
            <a:r>
              <a:rPr lang="de-DE" baseline="0" dirty="0" err="1" smtClean="0"/>
              <a:t>electrical</a:t>
            </a:r>
            <a:r>
              <a:rPr lang="de-DE" baseline="0" dirty="0" smtClean="0"/>
              <a:t> </a:t>
            </a:r>
            <a:r>
              <a:rPr lang="de-DE" baseline="0" dirty="0" err="1" smtClean="0"/>
              <a:t>heating</a:t>
            </a:r>
            <a:r>
              <a:rPr lang="de-DE" baseline="0" dirty="0" smtClean="0"/>
              <a:t> </a:t>
            </a:r>
            <a:r>
              <a:rPr lang="de-DE" baseline="0" dirty="0" err="1" smtClean="0"/>
              <a:t>is</a:t>
            </a:r>
            <a:r>
              <a:rPr lang="de-DE" baseline="0" dirty="0" smtClean="0"/>
              <a:t> an </a:t>
            </a:r>
            <a:r>
              <a:rPr lang="de-DE" baseline="0" dirty="0" err="1" smtClean="0"/>
              <a:t>important</a:t>
            </a:r>
            <a:r>
              <a:rPr lang="de-DE" baseline="0" dirty="0" smtClean="0"/>
              <a:t> </a:t>
            </a:r>
            <a:r>
              <a:rPr lang="de-DE" baseline="0" dirty="0" err="1" smtClean="0"/>
              <a:t>issue</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summer</a:t>
            </a:r>
            <a:r>
              <a:rPr lang="de-DE" baseline="0" dirty="0" smtClean="0"/>
              <a:t> </a:t>
            </a:r>
            <a:r>
              <a:rPr lang="de-DE" baseline="0" dirty="0" err="1" smtClean="0"/>
              <a:t>case</a:t>
            </a:r>
            <a:r>
              <a:rPr lang="de-DE" baseline="0" dirty="0" smtClean="0"/>
              <a:t> </a:t>
            </a:r>
            <a:r>
              <a:rPr lang="de-DE" baseline="0" dirty="0" err="1" smtClean="0"/>
              <a:t>the</a:t>
            </a:r>
            <a:r>
              <a:rPr lang="de-DE" baseline="0" dirty="0" smtClean="0"/>
              <a:t> total DSM potential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estimated</a:t>
            </a:r>
            <a:r>
              <a:rPr lang="de-DE" baseline="0" dirty="0" smtClean="0"/>
              <a:t> </a:t>
            </a:r>
            <a:r>
              <a:rPr lang="de-DE" baseline="0" dirty="0" err="1" smtClean="0"/>
              <a:t>up</a:t>
            </a:r>
            <a:r>
              <a:rPr lang="de-DE" baseline="0" dirty="0" smtClean="0"/>
              <a:t> </a:t>
            </a:r>
            <a:r>
              <a:rPr lang="de-DE" baseline="0" dirty="0" err="1" smtClean="0"/>
              <a:t>to</a:t>
            </a:r>
            <a:r>
              <a:rPr lang="de-DE" baseline="0" dirty="0" smtClean="0"/>
              <a:t> 4.6GW. </a:t>
            </a:r>
            <a:r>
              <a:rPr lang="de-DE" baseline="0" dirty="0" err="1" smtClean="0"/>
              <a:t>Taken</a:t>
            </a:r>
            <a:r>
              <a:rPr lang="de-DE" baseline="0" dirty="0" smtClean="0"/>
              <a:t> </a:t>
            </a:r>
            <a:r>
              <a:rPr lang="de-DE" baseline="0" dirty="0" err="1" smtClean="0"/>
              <a:t>into</a:t>
            </a:r>
            <a:r>
              <a:rPr lang="de-DE" baseline="0" dirty="0" smtClean="0"/>
              <a:t> </a:t>
            </a:r>
            <a:r>
              <a:rPr lang="de-DE" baseline="0" dirty="0" err="1" smtClean="0"/>
              <a:t>account</a:t>
            </a:r>
            <a:r>
              <a:rPr lang="de-DE" baseline="0" dirty="0" smtClean="0"/>
              <a:t> </a:t>
            </a:r>
            <a:r>
              <a:rPr lang="de-DE" baseline="0" dirty="0" err="1" smtClean="0"/>
              <a:t>the</a:t>
            </a:r>
            <a:r>
              <a:rPr lang="de-DE" baseline="0" dirty="0" smtClean="0"/>
              <a:t> </a:t>
            </a:r>
            <a:r>
              <a:rPr lang="de-DE" baseline="0" dirty="0" err="1" smtClean="0"/>
              <a:t>increasing</a:t>
            </a:r>
            <a:r>
              <a:rPr lang="de-DE" baseline="0" dirty="0" smtClean="0"/>
              <a:t> </a:t>
            </a:r>
            <a:r>
              <a:rPr lang="de-DE" baseline="0" dirty="0" err="1" smtClean="0"/>
              <a:t>part</a:t>
            </a:r>
            <a:r>
              <a:rPr lang="de-DE" baseline="0" dirty="0" smtClean="0"/>
              <a:t> </a:t>
            </a:r>
            <a:r>
              <a:rPr lang="de-DE" baseline="0" dirty="0" err="1" smtClean="0"/>
              <a:t>of</a:t>
            </a:r>
            <a:r>
              <a:rPr lang="de-DE" baseline="0" dirty="0" smtClean="0"/>
              <a:t> </a:t>
            </a:r>
            <a:r>
              <a:rPr lang="de-DE" baseline="0" dirty="0" err="1" smtClean="0"/>
              <a:t>electrified</a:t>
            </a:r>
            <a:r>
              <a:rPr lang="de-DE" baseline="0" dirty="0" smtClean="0"/>
              <a:t> </a:t>
            </a:r>
            <a:r>
              <a:rPr lang="de-DE" baseline="0" dirty="0" err="1" smtClean="0"/>
              <a:t>heating</a:t>
            </a:r>
            <a:r>
              <a:rPr lang="de-DE" baseline="0" dirty="0" smtClean="0"/>
              <a:t> </a:t>
            </a:r>
            <a:r>
              <a:rPr lang="de-DE" baseline="0" dirty="0" err="1" smtClean="0"/>
              <a:t>and</a:t>
            </a:r>
            <a:r>
              <a:rPr lang="de-DE" baseline="0" dirty="0" smtClean="0"/>
              <a:t> </a:t>
            </a:r>
            <a:r>
              <a:rPr lang="de-DE" baseline="0" dirty="0" err="1" smtClean="0"/>
              <a:t>cooling</a:t>
            </a:r>
            <a:r>
              <a:rPr lang="de-DE" baseline="0" dirty="0" smtClean="0"/>
              <a:t> (</a:t>
            </a:r>
            <a:r>
              <a:rPr lang="de-DE" baseline="0" dirty="0" err="1" smtClean="0"/>
              <a:t>heat</a:t>
            </a:r>
            <a:r>
              <a:rPr lang="de-DE" baseline="0" dirty="0" smtClean="0"/>
              <a:t> </a:t>
            </a:r>
            <a:r>
              <a:rPr lang="de-DE" baseline="0" dirty="0" err="1" smtClean="0"/>
              <a:t>pumps</a:t>
            </a:r>
            <a:r>
              <a:rPr lang="de-DE" baseline="0" dirty="0" smtClean="0"/>
              <a:t> </a:t>
            </a:r>
            <a:r>
              <a:rPr lang="de-DE" baseline="0" dirty="0" err="1" smtClean="0"/>
              <a:t>and</a:t>
            </a:r>
            <a:r>
              <a:rPr lang="de-DE" baseline="0" dirty="0" smtClean="0"/>
              <a:t> </a:t>
            </a:r>
            <a:r>
              <a:rPr lang="de-DE" baseline="0" dirty="0" err="1" smtClean="0"/>
              <a:t>air</a:t>
            </a:r>
            <a:r>
              <a:rPr lang="de-DE" baseline="0" dirty="0" smtClean="0"/>
              <a:t> </a:t>
            </a:r>
            <a:r>
              <a:rPr lang="de-DE" baseline="0" dirty="0" err="1" smtClean="0"/>
              <a:t>conditioning</a:t>
            </a:r>
            <a:r>
              <a:rPr lang="de-DE" baseline="0" dirty="0" smtClean="0"/>
              <a:t>)  in </a:t>
            </a:r>
            <a:r>
              <a:rPr lang="de-DE" baseline="0" dirty="0" err="1" smtClean="0"/>
              <a:t>contrast</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increasing</a:t>
            </a:r>
            <a:r>
              <a:rPr lang="de-DE" baseline="0" dirty="0" smtClean="0"/>
              <a:t> </a:t>
            </a:r>
            <a:r>
              <a:rPr lang="de-DE" baseline="0" dirty="0" err="1" smtClean="0"/>
              <a:t>efficiency</a:t>
            </a:r>
            <a:r>
              <a:rPr lang="de-DE" baseline="0" dirty="0" smtClean="0"/>
              <a:t> </a:t>
            </a:r>
            <a:r>
              <a:rPr lang="de-DE" baseline="0" dirty="0" err="1" smtClean="0"/>
              <a:t>of</a:t>
            </a:r>
            <a:r>
              <a:rPr lang="de-DE" baseline="0" dirty="0" smtClean="0"/>
              <a:t> </a:t>
            </a:r>
            <a:r>
              <a:rPr lang="de-DE" baseline="0" dirty="0" err="1" smtClean="0"/>
              <a:t>consumption</a:t>
            </a:r>
            <a:r>
              <a:rPr lang="de-DE" baseline="0" dirty="0" smtClean="0"/>
              <a:t> </a:t>
            </a:r>
            <a:r>
              <a:rPr lang="de-DE" baseline="0" dirty="0" err="1" smtClean="0"/>
              <a:t>the</a:t>
            </a:r>
            <a:r>
              <a:rPr lang="de-DE" baseline="0" dirty="0" smtClean="0"/>
              <a:t> DSM potential will </a:t>
            </a:r>
            <a:r>
              <a:rPr lang="de-DE" baseline="0" dirty="0" err="1" smtClean="0"/>
              <a:t>increase</a:t>
            </a:r>
            <a:r>
              <a:rPr lang="de-DE" baseline="0" dirty="0" smtClean="0"/>
              <a:t> </a:t>
            </a:r>
            <a:r>
              <a:rPr lang="de-DE" baseline="0" dirty="0" err="1" smtClean="0"/>
              <a:t>at</a:t>
            </a:r>
            <a:r>
              <a:rPr lang="de-DE" baseline="0" dirty="0" smtClean="0"/>
              <a:t> </a:t>
            </a:r>
            <a:r>
              <a:rPr lang="de-DE" baseline="0" dirty="0" err="1" smtClean="0"/>
              <a:t>about</a:t>
            </a:r>
            <a:r>
              <a:rPr lang="de-DE" baseline="0" dirty="0" smtClean="0"/>
              <a:t> 6.4GW. </a:t>
            </a:r>
            <a:endParaRPr lang="de-DE" dirty="0"/>
          </a:p>
        </p:txBody>
      </p:sp>
      <p:sp>
        <p:nvSpPr>
          <p:cNvPr id="4" name="Slide Number Placeholder 3"/>
          <p:cNvSpPr>
            <a:spLocks noGrp="1"/>
          </p:cNvSpPr>
          <p:nvPr>
            <p:ph type="sldNum" sz="quarter" idx="10"/>
          </p:nvPr>
        </p:nvSpPr>
        <p:spPr/>
        <p:txBody>
          <a:bodyPr/>
          <a:lstStyle/>
          <a:p>
            <a:pPr>
              <a:defRPr/>
            </a:pPr>
            <a:fld id="{7CEEFCE8-00B6-470F-BC39-514EEEED0FAB}" type="slidenum">
              <a:rPr lang="fr-FR" smtClean="0"/>
              <a:pPr>
                <a:defRPr/>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err="1" smtClean="0"/>
              <a:t>Using</a:t>
            </a:r>
            <a:r>
              <a:rPr lang="de-DE" baseline="0" dirty="0" smtClean="0"/>
              <a:t> </a:t>
            </a:r>
            <a:r>
              <a:rPr lang="de-DE" baseline="0" dirty="0" err="1" smtClean="0"/>
              <a:t>the</a:t>
            </a:r>
            <a:r>
              <a:rPr lang="de-DE" baseline="0" dirty="0" smtClean="0"/>
              <a:t> same </a:t>
            </a:r>
            <a:r>
              <a:rPr lang="de-DE" baseline="0" dirty="0" err="1" smtClean="0"/>
              <a:t>conditions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winter </a:t>
            </a:r>
            <a:r>
              <a:rPr lang="de-DE" baseline="0" dirty="0" err="1" smtClean="0"/>
              <a:t>case</a:t>
            </a:r>
            <a:r>
              <a:rPr lang="de-DE" baseline="0" dirty="0" smtClean="0"/>
              <a:t> </a:t>
            </a:r>
            <a:r>
              <a:rPr lang="de-DE" baseline="0" dirty="0" err="1" smtClean="0"/>
              <a:t>the</a:t>
            </a:r>
            <a:r>
              <a:rPr lang="de-DE" baseline="0" dirty="0" smtClean="0"/>
              <a:t> DSM potential will </a:t>
            </a:r>
            <a:r>
              <a:rPr lang="de-DE" baseline="0" dirty="0" err="1" smtClean="0"/>
              <a:t>increase</a:t>
            </a:r>
            <a:r>
              <a:rPr lang="de-DE" baseline="0" dirty="0" smtClean="0"/>
              <a:t> </a:t>
            </a:r>
            <a:r>
              <a:rPr lang="de-DE" baseline="0" dirty="0" err="1" smtClean="0"/>
              <a:t>at</a:t>
            </a:r>
            <a:r>
              <a:rPr lang="de-DE" baseline="0" dirty="0" smtClean="0"/>
              <a:t> </a:t>
            </a:r>
            <a:r>
              <a:rPr lang="de-DE" baseline="0" dirty="0" err="1" smtClean="0"/>
              <a:t>about</a:t>
            </a:r>
            <a:r>
              <a:rPr lang="de-DE" baseline="0" dirty="0" smtClean="0"/>
              <a:t> 10.8GW </a:t>
            </a:r>
            <a:r>
              <a:rPr lang="de-DE" baseline="0" dirty="0" err="1" smtClean="0"/>
              <a:t>by</a:t>
            </a:r>
            <a:r>
              <a:rPr lang="de-DE" baseline="0" dirty="0" smtClean="0"/>
              <a:t> 2020. Most </a:t>
            </a:r>
            <a:r>
              <a:rPr lang="de-DE" baseline="0" dirty="0" err="1" smtClean="0"/>
              <a:t>interesting</a:t>
            </a:r>
            <a:r>
              <a:rPr lang="de-DE" baseline="0" dirty="0" smtClean="0"/>
              <a:t> </a:t>
            </a:r>
            <a:r>
              <a:rPr lang="de-DE" baseline="0" dirty="0" err="1" smtClean="0"/>
              <a:t>types</a:t>
            </a:r>
            <a:r>
              <a:rPr lang="de-DE" baseline="0" dirty="0" smtClean="0"/>
              <a:t> </a:t>
            </a:r>
            <a:r>
              <a:rPr lang="de-DE" baseline="0" dirty="0" err="1" smtClean="0"/>
              <a:t>of</a:t>
            </a:r>
            <a:r>
              <a:rPr lang="de-DE" baseline="0" dirty="0" smtClean="0"/>
              <a:t> </a:t>
            </a:r>
            <a:r>
              <a:rPr lang="de-DE" baseline="0" dirty="0" err="1" smtClean="0"/>
              <a:t>commerce</a:t>
            </a:r>
            <a:r>
              <a:rPr lang="de-DE" baseline="0" dirty="0" smtClean="0"/>
              <a:t> </a:t>
            </a:r>
            <a:r>
              <a:rPr lang="de-DE" baseline="0" dirty="0" err="1" smtClean="0"/>
              <a:t>are</a:t>
            </a:r>
            <a:r>
              <a:rPr lang="de-DE" baseline="0" dirty="0" smtClean="0"/>
              <a:t> </a:t>
            </a:r>
            <a:r>
              <a:rPr lang="de-DE" baseline="0" dirty="0" err="1" smtClean="0"/>
              <a:t>trade</a:t>
            </a:r>
            <a:r>
              <a:rPr lang="de-DE" baseline="0" dirty="0" smtClean="0"/>
              <a:t> (</a:t>
            </a:r>
            <a:r>
              <a:rPr lang="de-DE" baseline="0" dirty="0" err="1" smtClean="0"/>
              <a:t>refigerated</a:t>
            </a:r>
            <a:r>
              <a:rPr lang="de-DE" baseline="0" dirty="0" smtClean="0"/>
              <a:t> </a:t>
            </a:r>
            <a:r>
              <a:rPr lang="de-DE" baseline="0" dirty="0" err="1" smtClean="0"/>
              <a:t>warehouse</a:t>
            </a:r>
            <a:r>
              <a:rPr lang="de-DE" baseline="0" dirty="0" smtClean="0"/>
              <a:t>), </a:t>
            </a:r>
            <a:r>
              <a:rPr lang="de-DE" baseline="0" dirty="0" err="1" smtClean="0"/>
              <a:t>public</a:t>
            </a:r>
            <a:r>
              <a:rPr lang="de-DE" baseline="0" dirty="0" smtClean="0"/>
              <a:t> </a:t>
            </a:r>
            <a:r>
              <a:rPr lang="de-DE" baseline="0" dirty="0" err="1" smtClean="0"/>
              <a:t>baths</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producing</a:t>
            </a:r>
            <a:r>
              <a:rPr lang="de-DE" baseline="0" dirty="0" smtClean="0"/>
              <a:t> </a:t>
            </a:r>
            <a:r>
              <a:rPr lang="de-DE" baseline="0" dirty="0" err="1" smtClean="0"/>
              <a:t>business</a:t>
            </a:r>
            <a:r>
              <a:rPr lang="de-DE" baseline="0" dirty="0" smtClean="0"/>
              <a:t>.</a:t>
            </a:r>
            <a:endParaRPr lang="de-DE" dirty="0"/>
          </a:p>
        </p:txBody>
      </p:sp>
      <p:sp>
        <p:nvSpPr>
          <p:cNvPr id="4" name="Slide Number Placeholder 3"/>
          <p:cNvSpPr>
            <a:spLocks noGrp="1"/>
          </p:cNvSpPr>
          <p:nvPr>
            <p:ph type="sldNum" sz="quarter" idx="10"/>
          </p:nvPr>
        </p:nvSpPr>
        <p:spPr/>
        <p:txBody>
          <a:bodyPr/>
          <a:lstStyle/>
          <a:p>
            <a:pPr>
              <a:defRPr/>
            </a:pPr>
            <a:fld id="{7CEEFCE8-00B6-470F-BC39-514EEEED0FAB}" type="slidenum">
              <a:rPr lang="fr-FR" smtClean="0"/>
              <a:pPr>
                <a:defRPr/>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As I mentioned before a</a:t>
            </a:r>
            <a:r>
              <a:rPr lang="en-US" baseline="0" noProof="0" dirty="0" smtClean="0"/>
              <a:t> model region has been defined to interpret the findings of the large DSM potentials . Therefore an optimization tools was developed that is used to optimize the daily load profile with focus on filling  the valley in the morning ours. In the same context the peak load shall be reduced. Every type of consumer is </a:t>
            </a:r>
            <a:r>
              <a:rPr lang="en-US" baseline="0" noProof="0" dirty="0" err="1" smtClean="0"/>
              <a:t>modelled</a:t>
            </a:r>
            <a:r>
              <a:rPr lang="en-US" baseline="0" noProof="0" dirty="0" smtClean="0"/>
              <a:t> as load block and the </a:t>
            </a:r>
            <a:r>
              <a:rPr lang="en-US" baseline="0" noProof="0" dirty="0" err="1" smtClean="0"/>
              <a:t>behaviour</a:t>
            </a:r>
            <a:r>
              <a:rPr lang="en-US" baseline="0" noProof="0" dirty="0" smtClean="0"/>
              <a:t> is defined by setting the time of use, the time of interruption and the break after an interruption of shifting. The tool is now trying to create the load profile based on the new conditions.</a:t>
            </a:r>
          </a:p>
          <a:p>
            <a:r>
              <a:rPr lang="en-US" baseline="0" noProof="0" dirty="0" smtClean="0"/>
              <a:t>Here you can see, that the promising DSM potential has less impact on the load profile as widely expected. The load valley in the morning can be increased by 10 MW or 1.6GW for Germany. The peak load can be constantly reduced by 5MW or 0.8 GW for Germany. So it shall be possible to homogenize </a:t>
            </a:r>
            <a:r>
              <a:rPr lang="en-US" baseline="0" noProof="0" dirty="0" err="1" smtClean="0"/>
              <a:t>slighty</a:t>
            </a:r>
            <a:r>
              <a:rPr lang="en-US" baseline="0" noProof="0" dirty="0" smtClean="0"/>
              <a:t> the current load profile. I can be assumed that the usage of DSM on a certain period of daytime has a more remarkable impact on reducing or increasing the load taken the individual comfort requirements into account. I have to mention that industry is not included in that model. </a:t>
            </a:r>
          </a:p>
          <a:p>
            <a:endParaRPr lang="en-US" noProof="0" dirty="0"/>
          </a:p>
        </p:txBody>
      </p:sp>
      <p:sp>
        <p:nvSpPr>
          <p:cNvPr id="4" name="Slide Number Placeholder 3"/>
          <p:cNvSpPr>
            <a:spLocks noGrp="1"/>
          </p:cNvSpPr>
          <p:nvPr>
            <p:ph type="sldNum" sz="quarter" idx="10"/>
          </p:nvPr>
        </p:nvSpPr>
        <p:spPr/>
        <p:txBody>
          <a:bodyPr/>
          <a:lstStyle/>
          <a:p>
            <a:pPr>
              <a:defRPr/>
            </a:pPr>
            <a:fld id="{7CEEFCE8-00B6-470F-BC39-514EEEED0FAB}" type="slidenum">
              <a:rPr lang="fr-FR" smtClean="0"/>
              <a:pPr>
                <a:defRPr/>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The study</a:t>
            </a:r>
            <a:r>
              <a:rPr lang="en-US" baseline="0" noProof="0" dirty="0" smtClean="0"/>
              <a:t> and analysis of the DSM potential in the industry is still in process. Industrial facilities are quite heterogeneous even within the same type of industry, so it is hardly possible to estimate the DSM potential precisely by a general approach. In the past the facilities has been optimized on maximal operating hours. So actually there is currently no real potential for load shifting because it is more profitable to produce goods than shifting the electricity demand. The approach in this case would be to add further storage devices that allow to shift the electricity demand without reducing the production output. That would lead to less optimized facilities but the load shifting can be major income of the high demand customers in the future, such as metal and chemical industry. The study group is now in discussion with experts from industry to find a technical and economical potential for DSM. Former studies found a DSM potential of nearly 3 </a:t>
            </a:r>
            <a:r>
              <a:rPr lang="en-US" baseline="0" noProof="0" smtClean="0"/>
              <a:t>GW.</a:t>
            </a:r>
            <a:endParaRPr lang="en-US" noProof="0" dirty="0"/>
          </a:p>
        </p:txBody>
      </p:sp>
      <p:sp>
        <p:nvSpPr>
          <p:cNvPr id="4" name="Slide Number Placeholder 3"/>
          <p:cNvSpPr>
            <a:spLocks noGrp="1"/>
          </p:cNvSpPr>
          <p:nvPr>
            <p:ph type="sldNum" sz="quarter" idx="10"/>
          </p:nvPr>
        </p:nvSpPr>
        <p:spPr/>
        <p:txBody>
          <a:bodyPr/>
          <a:lstStyle/>
          <a:p>
            <a:pPr>
              <a:defRPr/>
            </a:pPr>
            <a:fld id="{7CEEFCE8-00B6-470F-BC39-514EEEED0FAB}" type="slidenum">
              <a:rPr lang="fr-FR" smtClean="0"/>
              <a:pPr>
                <a:defRPr/>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de-DE"/>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de-DE"/>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de-DE"/>
            </a:p>
          </p:txBody>
        </p:sp>
      </p:grpSp>
      <p:sp>
        <p:nvSpPr>
          <p:cNvPr id="33794" name="Rectangle 2"/>
          <p:cNvSpPr>
            <a:spLocks noGrp="1" noChangeArrowheads="1"/>
          </p:cNvSpPr>
          <p:nvPr>
            <p:ph type="ctrTitle"/>
          </p:nvPr>
        </p:nvSpPr>
        <p:spPr>
          <a:xfrm>
            <a:off x="685800" y="685800"/>
            <a:ext cx="7772400" cy="2127250"/>
          </a:xfrm>
        </p:spPr>
        <p:txBody>
          <a:bodyPr anchor="b"/>
          <a:lstStyle>
            <a:lvl1pPr algn="ctr">
              <a:defRPr sz="4300"/>
            </a:lvl1pPr>
          </a:lstStyle>
          <a:p>
            <a:r>
              <a:rPr lang="fr-FR"/>
              <a:t>Cliquez pour modifier le style du titre</a:t>
            </a:r>
          </a:p>
        </p:txBody>
      </p:sp>
      <p:sp>
        <p:nvSpPr>
          <p:cNvPr id="3379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fr-FR"/>
              <a:t>Cliquez pour modifier le style des sous-titres du masque</a:t>
            </a:r>
          </a:p>
        </p:txBody>
      </p:sp>
      <p:sp>
        <p:nvSpPr>
          <p:cNvPr id="8" name="Rectangle 4"/>
          <p:cNvSpPr>
            <a:spLocks noGrp="1" noChangeArrowheads="1"/>
          </p:cNvSpPr>
          <p:nvPr>
            <p:ph type="dt" sz="half" idx="10"/>
          </p:nvPr>
        </p:nvSpPr>
        <p:spPr/>
        <p:txBody>
          <a:bodyPr/>
          <a:lstStyle>
            <a:lvl1pPr>
              <a:defRPr smtClean="0"/>
            </a:lvl1pPr>
          </a:lstStyle>
          <a:p>
            <a:pPr>
              <a:defRPr/>
            </a:pPr>
            <a:endParaRPr lang="fr-FR"/>
          </a:p>
        </p:txBody>
      </p:sp>
      <p:sp>
        <p:nvSpPr>
          <p:cNvPr id="9" name="Rectangle 5"/>
          <p:cNvSpPr>
            <a:spLocks noGrp="1" noChangeArrowheads="1"/>
          </p:cNvSpPr>
          <p:nvPr>
            <p:ph type="ftr" sz="quarter" idx="11"/>
          </p:nvPr>
        </p:nvSpPr>
        <p:spPr/>
        <p:txBody>
          <a:bodyPr/>
          <a:lstStyle>
            <a:lvl1pPr>
              <a:defRPr smtClean="0"/>
            </a:lvl1pPr>
          </a:lstStyle>
          <a:p>
            <a:pPr>
              <a:defRPr/>
            </a:pPr>
            <a:r>
              <a:rPr lang="fr-FR"/>
              <a:t>test</a:t>
            </a:r>
          </a:p>
        </p:txBody>
      </p:sp>
      <p:sp>
        <p:nvSpPr>
          <p:cNvPr id="10" name="Rectangle 6"/>
          <p:cNvSpPr>
            <a:spLocks noGrp="1" noChangeArrowheads="1"/>
          </p:cNvSpPr>
          <p:nvPr>
            <p:ph type="sldNum" sz="quarter" idx="12"/>
          </p:nvPr>
        </p:nvSpPr>
        <p:spPr/>
        <p:txBody>
          <a:bodyPr/>
          <a:lstStyle>
            <a:lvl1pPr>
              <a:defRPr smtClean="0"/>
            </a:lvl1pPr>
          </a:lstStyle>
          <a:p>
            <a:pPr>
              <a:defRPr/>
            </a:pPr>
            <a:fld id="{6F82E087-ECB5-429C-BAA6-657CD796A096}" type="slidenum">
              <a:rPr lang="fr-FR"/>
              <a:pPr>
                <a:defRPr/>
              </a:pPr>
              <a:t>‹Nr.›</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5D44D0DF-6722-42E5-970E-F782F7C70FB7}" type="slidenum">
              <a:rPr lang="fr-FR"/>
              <a:pPr>
                <a:defRPr/>
              </a:pPr>
              <a:t>‹Nr.›</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8288" y="1200150"/>
            <a:ext cx="2068512" cy="49307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12750" y="1200150"/>
            <a:ext cx="6053138" cy="49307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6F1815CE-0CEC-4E8E-B232-9BA506868012}" type="slidenum">
              <a:rPr lang="fr-FR"/>
              <a:pPr>
                <a:defRPr/>
              </a:pPr>
              <a:t>‹Nr.›</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68B72C9C-718E-4718-B747-06A567F4B599}" type="slidenum">
              <a:rPr lang="fr-FR"/>
              <a:pPr>
                <a:defRPr/>
              </a:pPr>
              <a:t>‹Nr.›</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6" name="Rectangle 5"/>
          <p:cNvSpPr>
            <a:spLocks noGrp="1" noChangeArrowheads="1"/>
          </p:cNvSpPr>
          <p:nvPr>
            <p:ph type="sldNum" sz="quarter" idx="12"/>
          </p:nvPr>
        </p:nvSpPr>
        <p:spPr>
          <a:ln/>
        </p:spPr>
        <p:txBody>
          <a:bodyPr/>
          <a:lstStyle>
            <a:lvl1pPr>
              <a:defRPr/>
            </a:lvl1pPr>
          </a:lstStyle>
          <a:p>
            <a:pPr>
              <a:defRPr/>
            </a:pPr>
            <a:fld id="{E9E39FCA-37BC-49C2-A10A-1C19FEA19C7B}" type="slidenum">
              <a:rPr lang="fr-FR"/>
              <a:pPr>
                <a:defRPr/>
              </a:pPr>
              <a:t>‹Nr.›</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2008188"/>
            <a:ext cx="4038600" cy="4122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008188"/>
            <a:ext cx="4038600" cy="4122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dt" sz="half" idx="10"/>
          </p:nvPr>
        </p:nvSpPr>
        <p:spPr>
          <a:ln/>
        </p:spPr>
        <p:txBody>
          <a:bodyPr/>
          <a:lstStyle>
            <a:lvl1pPr>
              <a:defRPr/>
            </a:lvl1pPr>
          </a:lstStyle>
          <a:p>
            <a:pPr>
              <a:defRPr/>
            </a:pPr>
            <a:endParaRPr lang="fr-FR"/>
          </a:p>
        </p:txBody>
      </p:sp>
      <p:sp>
        <p:nvSpPr>
          <p:cNvPr id="6"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7" name="Rectangle 5"/>
          <p:cNvSpPr>
            <a:spLocks noGrp="1" noChangeArrowheads="1"/>
          </p:cNvSpPr>
          <p:nvPr>
            <p:ph type="sldNum" sz="quarter" idx="12"/>
          </p:nvPr>
        </p:nvSpPr>
        <p:spPr>
          <a:ln/>
        </p:spPr>
        <p:txBody>
          <a:bodyPr/>
          <a:lstStyle>
            <a:lvl1pPr>
              <a:defRPr/>
            </a:lvl1pPr>
          </a:lstStyle>
          <a:p>
            <a:pPr>
              <a:defRPr/>
            </a:pPr>
            <a:fld id="{2EEB68DB-D977-4366-AEDE-909468193BE3}" type="slidenum">
              <a:rPr lang="fr-FR"/>
              <a:pPr>
                <a:defRPr/>
              </a:pPr>
              <a:t>‹Nr.›</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3"/>
          <p:cNvSpPr>
            <a:spLocks noGrp="1" noChangeArrowheads="1"/>
          </p:cNvSpPr>
          <p:nvPr>
            <p:ph type="dt" sz="half" idx="10"/>
          </p:nvPr>
        </p:nvSpPr>
        <p:spPr>
          <a:ln/>
        </p:spPr>
        <p:txBody>
          <a:bodyPr/>
          <a:lstStyle>
            <a:lvl1pPr>
              <a:defRPr/>
            </a:lvl1pPr>
          </a:lstStyle>
          <a:p>
            <a:pPr>
              <a:defRPr/>
            </a:pPr>
            <a:endParaRPr lang="fr-FR"/>
          </a:p>
        </p:txBody>
      </p:sp>
      <p:sp>
        <p:nvSpPr>
          <p:cNvPr id="8"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9" name="Rectangle 5"/>
          <p:cNvSpPr>
            <a:spLocks noGrp="1" noChangeArrowheads="1"/>
          </p:cNvSpPr>
          <p:nvPr>
            <p:ph type="sldNum" sz="quarter" idx="12"/>
          </p:nvPr>
        </p:nvSpPr>
        <p:spPr>
          <a:ln/>
        </p:spPr>
        <p:txBody>
          <a:bodyPr/>
          <a:lstStyle>
            <a:lvl1pPr>
              <a:defRPr/>
            </a:lvl1pPr>
          </a:lstStyle>
          <a:p>
            <a:pPr>
              <a:defRPr/>
            </a:pPr>
            <a:fld id="{56AEFF9B-B7CA-4FDB-8F7D-2327B56053E3}" type="slidenum">
              <a:rPr lang="fr-FR"/>
              <a:pPr>
                <a:defRPr/>
              </a:pPr>
              <a:t>‹Nr.›</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3"/>
          <p:cNvSpPr>
            <a:spLocks noGrp="1" noChangeArrowheads="1"/>
          </p:cNvSpPr>
          <p:nvPr>
            <p:ph type="dt" sz="half" idx="10"/>
          </p:nvPr>
        </p:nvSpPr>
        <p:spPr>
          <a:ln/>
        </p:spPr>
        <p:txBody>
          <a:bodyPr/>
          <a:lstStyle>
            <a:lvl1pPr>
              <a:defRPr/>
            </a:lvl1pPr>
          </a:lstStyle>
          <a:p>
            <a:pPr>
              <a:defRPr/>
            </a:pPr>
            <a:endParaRPr lang="fr-FR"/>
          </a:p>
        </p:txBody>
      </p:sp>
      <p:sp>
        <p:nvSpPr>
          <p:cNvPr id="4"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5" name="Rectangle 5"/>
          <p:cNvSpPr>
            <a:spLocks noGrp="1" noChangeArrowheads="1"/>
          </p:cNvSpPr>
          <p:nvPr>
            <p:ph type="sldNum" sz="quarter" idx="12"/>
          </p:nvPr>
        </p:nvSpPr>
        <p:spPr>
          <a:ln/>
        </p:spPr>
        <p:txBody>
          <a:bodyPr/>
          <a:lstStyle>
            <a:lvl1pPr>
              <a:defRPr/>
            </a:lvl1pPr>
          </a:lstStyle>
          <a:p>
            <a:pPr>
              <a:defRPr/>
            </a:pPr>
            <a:fld id="{9C1E2C30-AD6B-463C-85DA-33F687F8457A}" type="slidenum">
              <a:rPr lang="fr-FR"/>
              <a:pPr>
                <a:defRPr/>
              </a:pPr>
              <a:t>‹Nr.›</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fr-FR"/>
          </a:p>
        </p:txBody>
      </p:sp>
      <p:sp>
        <p:nvSpPr>
          <p:cNvPr id="3"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4" name="Rectangle 5"/>
          <p:cNvSpPr>
            <a:spLocks noGrp="1" noChangeArrowheads="1"/>
          </p:cNvSpPr>
          <p:nvPr>
            <p:ph type="sldNum" sz="quarter" idx="12"/>
          </p:nvPr>
        </p:nvSpPr>
        <p:spPr>
          <a:ln/>
        </p:spPr>
        <p:txBody>
          <a:bodyPr/>
          <a:lstStyle>
            <a:lvl1pPr>
              <a:defRPr/>
            </a:lvl1pPr>
          </a:lstStyle>
          <a:p>
            <a:pPr>
              <a:defRPr/>
            </a:pPr>
            <a:fld id="{824EC14C-A099-4122-A4B9-1DFA2F797F1F}" type="slidenum">
              <a:rPr lang="fr-FR"/>
              <a:pPr>
                <a:defRPr/>
              </a:pPr>
              <a:t>‹Nr.›</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3"/>
          <p:cNvSpPr>
            <a:spLocks noGrp="1" noChangeArrowheads="1"/>
          </p:cNvSpPr>
          <p:nvPr>
            <p:ph type="dt" sz="half" idx="10"/>
          </p:nvPr>
        </p:nvSpPr>
        <p:spPr>
          <a:ln/>
        </p:spPr>
        <p:txBody>
          <a:bodyPr/>
          <a:lstStyle>
            <a:lvl1pPr>
              <a:defRPr/>
            </a:lvl1pPr>
          </a:lstStyle>
          <a:p>
            <a:pPr>
              <a:defRPr/>
            </a:pPr>
            <a:endParaRPr lang="fr-FR"/>
          </a:p>
        </p:txBody>
      </p:sp>
      <p:sp>
        <p:nvSpPr>
          <p:cNvPr id="6"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7" name="Rectangle 5"/>
          <p:cNvSpPr>
            <a:spLocks noGrp="1" noChangeArrowheads="1"/>
          </p:cNvSpPr>
          <p:nvPr>
            <p:ph type="sldNum" sz="quarter" idx="12"/>
          </p:nvPr>
        </p:nvSpPr>
        <p:spPr>
          <a:ln/>
        </p:spPr>
        <p:txBody>
          <a:bodyPr/>
          <a:lstStyle>
            <a:lvl1pPr>
              <a:defRPr/>
            </a:lvl1pPr>
          </a:lstStyle>
          <a:p>
            <a:pPr>
              <a:defRPr/>
            </a:pPr>
            <a:fld id="{5E867BD9-CB81-4D30-B365-343DFF525405}" type="slidenum">
              <a:rPr lang="fr-FR"/>
              <a:pPr>
                <a:defRPr/>
              </a:pPr>
              <a:t>‹Nr.›</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3"/>
          <p:cNvSpPr>
            <a:spLocks noGrp="1" noChangeArrowheads="1"/>
          </p:cNvSpPr>
          <p:nvPr>
            <p:ph type="dt" sz="half" idx="10"/>
          </p:nvPr>
        </p:nvSpPr>
        <p:spPr>
          <a:ln/>
        </p:spPr>
        <p:txBody>
          <a:bodyPr/>
          <a:lstStyle>
            <a:lvl1pPr>
              <a:defRPr/>
            </a:lvl1pPr>
          </a:lstStyle>
          <a:p>
            <a:pPr>
              <a:defRPr/>
            </a:pPr>
            <a:endParaRPr lang="fr-FR"/>
          </a:p>
        </p:txBody>
      </p:sp>
      <p:sp>
        <p:nvSpPr>
          <p:cNvPr id="6" name="Rectangle 4"/>
          <p:cNvSpPr>
            <a:spLocks noGrp="1" noChangeArrowheads="1"/>
          </p:cNvSpPr>
          <p:nvPr>
            <p:ph type="ftr" sz="quarter" idx="11"/>
          </p:nvPr>
        </p:nvSpPr>
        <p:spPr>
          <a:ln/>
        </p:spPr>
        <p:txBody>
          <a:bodyPr/>
          <a:lstStyle>
            <a:lvl1pPr>
              <a:defRPr/>
            </a:lvl1pPr>
          </a:lstStyle>
          <a:p>
            <a:pPr>
              <a:defRPr/>
            </a:pPr>
            <a:r>
              <a:rPr lang="fr-FR"/>
              <a:t>test</a:t>
            </a:r>
          </a:p>
        </p:txBody>
      </p:sp>
      <p:sp>
        <p:nvSpPr>
          <p:cNvPr id="7" name="Rectangle 5"/>
          <p:cNvSpPr>
            <a:spLocks noGrp="1" noChangeArrowheads="1"/>
          </p:cNvSpPr>
          <p:nvPr>
            <p:ph type="sldNum" sz="quarter" idx="12"/>
          </p:nvPr>
        </p:nvSpPr>
        <p:spPr>
          <a:ln/>
        </p:spPr>
        <p:txBody>
          <a:bodyPr/>
          <a:lstStyle>
            <a:lvl1pPr>
              <a:defRPr/>
            </a:lvl1pPr>
          </a:lstStyle>
          <a:p>
            <a:pPr>
              <a:defRPr/>
            </a:pPr>
            <a:fld id="{69285AA7-7EDE-4D29-A956-2CB724756AB2}" type="slidenum">
              <a:rPr lang="fr-FR"/>
              <a:pPr>
                <a:defRPr/>
              </a:pPr>
              <a:t>‹Nr.›</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2008188"/>
            <a:ext cx="8229600" cy="412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2771" name="Rectangle 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fr-FR"/>
          </a:p>
        </p:txBody>
      </p:sp>
      <p:sp>
        <p:nvSpPr>
          <p:cNvPr id="3277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r>
              <a:rPr lang="fr-FR"/>
              <a:t>test</a:t>
            </a:r>
          </a:p>
        </p:txBody>
      </p:sp>
      <p:sp>
        <p:nvSpPr>
          <p:cNvPr id="32773"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1D4C32D0-ACEB-40A1-B1C1-4AAE1FC87438}" type="slidenum">
              <a:rPr lang="fr-FR"/>
              <a:pPr>
                <a:defRPr/>
              </a:pPr>
              <a:t>‹Nr.›</a:t>
            </a:fld>
            <a:endParaRPr lang="fr-FR"/>
          </a:p>
        </p:txBody>
      </p:sp>
      <p:sp>
        <p:nvSpPr>
          <p:cNvPr id="32774" name="Rectangle 6"/>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de-DE" sz="2400">
              <a:latin typeface="Times New Roman" pitchFamily="18" charset="0"/>
            </a:endParaRPr>
          </a:p>
        </p:txBody>
      </p:sp>
      <p:sp>
        <p:nvSpPr>
          <p:cNvPr id="32775" name="Rectangle 7"/>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de-DE" sz="2400">
              <a:latin typeface="Times New Roman" pitchFamily="18" charset="0"/>
            </a:endParaRPr>
          </a:p>
        </p:txBody>
      </p:sp>
      <p:sp>
        <p:nvSpPr>
          <p:cNvPr id="32776" name="Rectangle 8"/>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de-DE" sz="2400">
              <a:latin typeface="Times New Roman" pitchFamily="18" charset="0"/>
            </a:endParaRPr>
          </a:p>
        </p:txBody>
      </p:sp>
      <p:pic>
        <p:nvPicPr>
          <p:cNvPr id="1033" name="Picture 9" descr="CIRED_2011_logo_sans_date"/>
          <p:cNvPicPr>
            <a:picLocks noChangeAspect="1" noChangeArrowheads="1"/>
          </p:cNvPicPr>
          <p:nvPr/>
        </p:nvPicPr>
        <p:blipFill>
          <a:blip r:embed="rId13" cstate="print"/>
          <a:srcRect/>
          <a:stretch>
            <a:fillRect/>
          </a:stretch>
        </p:blipFill>
        <p:spPr bwMode="auto">
          <a:xfrm>
            <a:off x="566738" y="327025"/>
            <a:ext cx="1312862" cy="719138"/>
          </a:xfrm>
          <a:prstGeom prst="rect">
            <a:avLst/>
          </a:prstGeom>
          <a:noFill/>
          <a:ln w="9525">
            <a:noFill/>
            <a:miter lim="800000"/>
            <a:headEnd/>
            <a:tailEnd/>
          </a:ln>
        </p:spPr>
      </p:pic>
      <p:graphicFrame>
        <p:nvGraphicFramePr>
          <p:cNvPr id="32778" name="Group 10"/>
          <p:cNvGraphicFramePr>
            <a:graphicFrameLocks noGrp="1"/>
          </p:cNvGraphicFramePr>
          <p:nvPr/>
        </p:nvGraphicFramePr>
        <p:xfrm>
          <a:off x="495300" y="979488"/>
          <a:ext cx="8196263" cy="182879"/>
        </p:xfrm>
        <a:graphic>
          <a:graphicData uri="http://schemas.openxmlformats.org/drawingml/2006/table">
            <a:tbl>
              <a:tblPr/>
              <a:tblGrid>
                <a:gridCol w="8196263"/>
              </a:tblGrid>
              <a:tr h="1809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600" b="0" i="0" u="none" strike="noStrike" cap="none" normalizeH="0" baseline="0" smtClean="0">
                        <a:ln>
                          <a:noFill/>
                        </a:ln>
                        <a:solidFill>
                          <a:schemeClr val="tx1"/>
                        </a:solidFill>
                        <a:effectLst/>
                        <a:latin typeface="Verdana" pitchFamily="34" charset="0"/>
                        <a:cs typeface="Arial" charset="0"/>
                      </a:endParaRPr>
                    </a:p>
                  </a:txBody>
                  <a:tcPr horzOverflow="overflow">
                    <a:lnL cap="flat">
                      <a:noFill/>
                    </a:lnL>
                    <a:lnR cap="flat">
                      <a:noFill/>
                    </a:lnR>
                    <a:lnT cap="flat">
                      <a:noFill/>
                    </a:lnT>
                    <a:lnB w="28575" cap="flat" cmpd="sng" algn="ctr">
                      <a:solidFill>
                        <a:srgbClr val="0E318D"/>
                      </a:solidFill>
                      <a:prstDash val="solid"/>
                      <a:round/>
                      <a:headEnd type="none" w="med" len="med"/>
                      <a:tailEnd type="none" w="med" len="med"/>
                    </a:lnB>
                    <a:lnTlToBr>
                      <a:noFill/>
                    </a:lnTlToBr>
                    <a:lnBlToTr>
                      <a:noFill/>
                    </a:lnBlToTr>
                    <a:noFill/>
                  </a:tcPr>
                </a:tc>
              </a:tr>
            </a:tbl>
          </a:graphicData>
        </a:graphic>
      </p:graphicFrame>
      <p:sp>
        <p:nvSpPr>
          <p:cNvPr id="32784" name="Text Box 16"/>
          <p:cNvSpPr txBox="1">
            <a:spLocks noChangeArrowheads="1"/>
          </p:cNvSpPr>
          <p:nvPr/>
        </p:nvSpPr>
        <p:spPr bwMode="auto">
          <a:xfrm>
            <a:off x="2209800" y="508000"/>
            <a:ext cx="6018213" cy="457200"/>
          </a:xfrm>
          <a:prstGeom prst="rect">
            <a:avLst/>
          </a:prstGeom>
          <a:noFill/>
          <a:ln w="9525">
            <a:noFill/>
            <a:miter lim="800000"/>
            <a:headEnd/>
            <a:tailEnd/>
          </a:ln>
          <a:effectLst/>
        </p:spPr>
        <p:txBody>
          <a:bodyPr>
            <a:spAutoFit/>
          </a:bodyPr>
          <a:lstStyle/>
          <a:p>
            <a:pPr>
              <a:defRPr/>
            </a:pPr>
            <a:r>
              <a:rPr lang="fr-FR" sz="2400">
                <a:solidFill>
                  <a:srgbClr val="0E318D"/>
                </a:solidFill>
              </a:rPr>
              <a:t>Frankfurt (Germany), 6-9 June 2011</a:t>
            </a:r>
          </a:p>
        </p:txBody>
      </p:sp>
      <p:sp>
        <p:nvSpPr>
          <p:cNvPr id="1038" name="Rectangle 17"/>
          <p:cNvSpPr>
            <a:spLocks noGrp="1" noChangeArrowheads="1"/>
          </p:cNvSpPr>
          <p:nvPr>
            <p:ph type="title"/>
          </p:nvPr>
        </p:nvSpPr>
        <p:spPr bwMode="auto">
          <a:xfrm>
            <a:off x="412750" y="1200150"/>
            <a:ext cx="82296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Tree>
  </p:cSld>
  <p:clrMap bg1="lt1" tx1="dk1" bg2="lt2" tx2="dk2" accent1="accent1" accent2="accent2" accent3="accent3" accent4="accent4" accent5="accent5" accent6="accent6" hlink="hlink" folHlink="folHlink"/>
  <p:sldLayoutIdLst>
    <p:sldLayoutId id="2147483682"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0E318D"/>
          </a:solidFill>
          <a:latin typeface="+mj-lt"/>
          <a:ea typeface="+mj-ea"/>
          <a:cs typeface="+mj-cs"/>
        </a:defRPr>
      </a:lvl1pPr>
      <a:lvl2pPr algn="l" rtl="0" eaLnBrk="0" fontAlgn="base" hangingPunct="0">
        <a:spcBef>
          <a:spcPct val="0"/>
        </a:spcBef>
        <a:spcAft>
          <a:spcPct val="0"/>
        </a:spcAft>
        <a:defRPr sz="3200" b="1">
          <a:solidFill>
            <a:srgbClr val="0E318D"/>
          </a:solidFill>
          <a:latin typeface="Arial" charset="0"/>
          <a:cs typeface="Arial" charset="0"/>
        </a:defRPr>
      </a:lvl2pPr>
      <a:lvl3pPr algn="l" rtl="0" eaLnBrk="0" fontAlgn="base" hangingPunct="0">
        <a:spcBef>
          <a:spcPct val="0"/>
        </a:spcBef>
        <a:spcAft>
          <a:spcPct val="0"/>
        </a:spcAft>
        <a:defRPr sz="3200" b="1">
          <a:solidFill>
            <a:srgbClr val="0E318D"/>
          </a:solidFill>
          <a:latin typeface="Arial" charset="0"/>
          <a:cs typeface="Arial" charset="0"/>
        </a:defRPr>
      </a:lvl3pPr>
      <a:lvl4pPr algn="l" rtl="0" eaLnBrk="0" fontAlgn="base" hangingPunct="0">
        <a:spcBef>
          <a:spcPct val="0"/>
        </a:spcBef>
        <a:spcAft>
          <a:spcPct val="0"/>
        </a:spcAft>
        <a:defRPr sz="3200" b="1">
          <a:solidFill>
            <a:srgbClr val="0E318D"/>
          </a:solidFill>
          <a:latin typeface="Arial" charset="0"/>
          <a:cs typeface="Arial" charset="0"/>
        </a:defRPr>
      </a:lvl4pPr>
      <a:lvl5pPr algn="l" rtl="0" eaLnBrk="0" fontAlgn="base" hangingPunct="0">
        <a:spcBef>
          <a:spcPct val="0"/>
        </a:spcBef>
        <a:spcAft>
          <a:spcPct val="0"/>
        </a:spcAft>
        <a:defRPr sz="3200" b="1">
          <a:solidFill>
            <a:srgbClr val="0E318D"/>
          </a:solidFill>
          <a:latin typeface="Arial" charset="0"/>
          <a:cs typeface="Arial" charset="0"/>
        </a:defRPr>
      </a:lvl5pPr>
      <a:lvl6pPr marL="457200" algn="l" rtl="0" fontAlgn="base">
        <a:spcBef>
          <a:spcPct val="0"/>
        </a:spcBef>
        <a:spcAft>
          <a:spcPct val="0"/>
        </a:spcAft>
        <a:defRPr sz="3200" b="1">
          <a:solidFill>
            <a:srgbClr val="0E318D"/>
          </a:solidFill>
          <a:latin typeface="Arial" charset="0"/>
          <a:cs typeface="Arial" charset="0"/>
        </a:defRPr>
      </a:lvl6pPr>
      <a:lvl7pPr marL="914400" algn="l" rtl="0" fontAlgn="base">
        <a:spcBef>
          <a:spcPct val="0"/>
        </a:spcBef>
        <a:spcAft>
          <a:spcPct val="0"/>
        </a:spcAft>
        <a:defRPr sz="3200" b="1">
          <a:solidFill>
            <a:srgbClr val="0E318D"/>
          </a:solidFill>
          <a:latin typeface="Arial" charset="0"/>
          <a:cs typeface="Arial" charset="0"/>
        </a:defRPr>
      </a:lvl7pPr>
      <a:lvl8pPr marL="1371600" algn="l" rtl="0" fontAlgn="base">
        <a:spcBef>
          <a:spcPct val="0"/>
        </a:spcBef>
        <a:spcAft>
          <a:spcPct val="0"/>
        </a:spcAft>
        <a:defRPr sz="3200" b="1">
          <a:solidFill>
            <a:srgbClr val="0E318D"/>
          </a:solidFill>
          <a:latin typeface="Arial" charset="0"/>
          <a:cs typeface="Arial" charset="0"/>
        </a:defRPr>
      </a:lvl8pPr>
      <a:lvl9pPr marL="1828800" algn="l" rtl="0" fontAlgn="base">
        <a:spcBef>
          <a:spcPct val="0"/>
        </a:spcBef>
        <a:spcAft>
          <a:spcPct val="0"/>
        </a:spcAft>
        <a:defRPr sz="3200" b="1">
          <a:solidFill>
            <a:srgbClr val="0E318D"/>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certs.lbl.gov/pdf/spinning-reserves.pdf" TargetMode="External"/><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chart" Target="../charts/chart2.xml"/><Relationship Id="rId8" Type="http://schemas.openxmlformats.org/officeDocument/2006/relationships/chart" Target="../charts/chart3.xm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eaLnBrk="1" hangingPunct="1">
              <a:defRPr/>
            </a:pPr>
            <a:r>
              <a:rPr lang="en-US" sz="3600" cap="all" dirty="0" smtClean="0"/>
              <a:t>Demand Side Management potential - </a:t>
            </a:r>
            <a:r>
              <a:rPr lang="de-DE" sz="3600" cap="all" dirty="0" smtClean="0">
                <a:effectLst>
                  <a:outerShdw blurRad="50800" dist="38100" algn="tr" rotWithShape="0">
                    <a:prstClr val="black">
                      <a:alpha val="40000"/>
                    </a:prstClr>
                  </a:outerShdw>
                </a:effectLst>
              </a:rPr>
              <a:t/>
            </a:r>
            <a:br>
              <a:rPr lang="de-DE" sz="3600" cap="all" dirty="0" smtClean="0">
                <a:effectLst>
                  <a:outerShdw blurRad="50800" dist="38100" algn="tr" rotWithShape="0">
                    <a:prstClr val="black">
                      <a:alpha val="40000"/>
                    </a:prstClr>
                  </a:outerShdw>
                </a:effectLst>
              </a:rPr>
            </a:br>
            <a:r>
              <a:rPr lang="en-US" sz="3600" cap="all" dirty="0" smtClean="0"/>
              <a:t>a case study for </a:t>
            </a:r>
            <a:r>
              <a:rPr lang="en-US" sz="3600" cap="all" dirty="0" err="1" smtClean="0"/>
              <a:t>germany</a:t>
            </a:r>
            <a:endParaRPr lang="de-DE" sz="3600" dirty="0" smtClean="0"/>
          </a:p>
        </p:txBody>
      </p:sp>
      <p:sp>
        <p:nvSpPr>
          <p:cNvPr id="3075" name="Untertitel 4"/>
          <p:cNvSpPr>
            <a:spLocks noGrp="1"/>
          </p:cNvSpPr>
          <p:nvPr>
            <p:ph type="subTitle" idx="1"/>
          </p:nvPr>
        </p:nvSpPr>
        <p:spPr/>
        <p:txBody>
          <a:bodyPr/>
          <a:lstStyle/>
          <a:p>
            <a:pPr eaLnBrk="1" hangingPunct="1"/>
            <a:r>
              <a:rPr lang="de-DE" smtClean="0"/>
              <a:t>Martin Stötzer*</a:t>
            </a:r>
          </a:p>
          <a:p>
            <a:pPr eaLnBrk="1" hangingPunct="1"/>
            <a:r>
              <a:rPr lang="de-DE" smtClean="0"/>
              <a:t>Phillip Gronstedt**</a:t>
            </a:r>
          </a:p>
          <a:p>
            <a:pPr eaLnBrk="1" hangingPunct="1"/>
            <a:r>
              <a:rPr lang="de-DE" smtClean="0"/>
              <a:t>Prof. Dr. Zbigniew Styczynski*</a:t>
            </a:r>
          </a:p>
        </p:txBody>
      </p:sp>
      <p:sp>
        <p:nvSpPr>
          <p:cNvPr id="6" name="Untertitel 4"/>
          <p:cNvSpPr txBox="1">
            <a:spLocks/>
          </p:cNvSpPr>
          <p:nvPr/>
        </p:nvSpPr>
        <p:spPr bwMode="auto">
          <a:xfrm>
            <a:off x="1366838" y="5934075"/>
            <a:ext cx="6400800" cy="709613"/>
          </a:xfrm>
          <a:prstGeom prst="rect">
            <a:avLst/>
          </a:prstGeom>
          <a:noFill/>
          <a:ln w="9525">
            <a:noFill/>
            <a:miter lim="800000"/>
            <a:headEnd/>
            <a:tailEnd/>
          </a:ln>
          <a:effectLst/>
        </p:spPr>
        <p:txBody>
          <a:bodyPr/>
          <a:lstStyle/>
          <a:p>
            <a:pPr algn="ctr">
              <a:spcBef>
                <a:spcPct val="20000"/>
              </a:spcBef>
              <a:buClr>
                <a:schemeClr val="bg2"/>
              </a:buClr>
              <a:buSzPct val="75000"/>
              <a:buFont typeface="Wingdings" pitchFamily="2" charset="2"/>
              <a:buNone/>
              <a:defRPr/>
            </a:pPr>
            <a:r>
              <a:rPr lang="de-DE" sz="2000" kern="0" dirty="0">
                <a:latin typeface="+mn-lt"/>
                <a:cs typeface="+mn-cs"/>
              </a:rPr>
              <a:t>* Otto-von-Guericke University Magdeburg</a:t>
            </a:r>
          </a:p>
          <a:p>
            <a:pPr algn="ctr">
              <a:spcBef>
                <a:spcPct val="20000"/>
              </a:spcBef>
              <a:buClr>
                <a:schemeClr val="bg2"/>
              </a:buClr>
              <a:buSzPct val="75000"/>
              <a:buFont typeface="Wingdings" pitchFamily="2" charset="2"/>
              <a:buNone/>
              <a:defRPr/>
            </a:pPr>
            <a:r>
              <a:rPr lang="de-DE" sz="2000" kern="0" dirty="0">
                <a:latin typeface="+mn-lt"/>
                <a:cs typeface="+mn-cs"/>
              </a:rPr>
              <a:t>** TU Braunschweig</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en-US" smtClean="0"/>
              <a:t>Results</a:t>
            </a:r>
          </a:p>
        </p:txBody>
      </p:sp>
      <p:sp>
        <p:nvSpPr>
          <p:cNvPr id="11267" name="TextBox 12"/>
          <p:cNvSpPr txBox="1">
            <a:spLocks noChangeArrowheads="1"/>
          </p:cNvSpPr>
          <p:nvPr/>
        </p:nvSpPr>
        <p:spPr bwMode="auto">
          <a:xfrm>
            <a:off x="7020273" y="4595813"/>
            <a:ext cx="2123728" cy="1200329"/>
          </a:xfrm>
          <a:prstGeom prst="rect">
            <a:avLst/>
          </a:prstGeom>
          <a:noFill/>
          <a:ln w="9525">
            <a:noFill/>
            <a:miter lim="800000"/>
            <a:headEnd/>
            <a:tailEnd/>
          </a:ln>
        </p:spPr>
        <p:txBody>
          <a:bodyPr wrap="square">
            <a:spAutoFit/>
          </a:bodyPr>
          <a:lstStyle/>
          <a:p>
            <a:r>
              <a:rPr lang="en-US" dirty="0" smtClean="0"/>
              <a:t>Increase by max. 10MW</a:t>
            </a:r>
          </a:p>
          <a:p>
            <a:r>
              <a:rPr lang="en-US" b="1" dirty="0" smtClean="0">
                <a:solidFill>
                  <a:srgbClr val="FF4343"/>
                </a:solidFill>
                <a:sym typeface="Wingdings" pitchFamily="2" charset="2"/>
              </a:rPr>
              <a:t> </a:t>
            </a:r>
            <a:r>
              <a:rPr lang="en-US" b="1" dirty="0" smtClean="0">
                <a:solidFill>
                  <a:srgbClr val="FF4343"/>
                </a:solidFill>
              </a:rPr>
              <a:t>Germany: 1,6 GW</a:t>
            </a:r>
            <a:endParaRPr lang="en-US" b="1" dirty="0">
              <a:solidFill>
                <a:srgbClr val="FF4343"/>
              </a:solidFill>
            </a:endParaRPr>
          </a:p>
        </p:txBody>
      </p:sp>
      <p:sp>
        <p:nvSpPr>
          <p:cNvPr id="11268" name="TextBox 18"/>
          <p:cNvSpPr txBox="1">
            <a:spLocks noChangeArrowheads="1"/>
          </p:cNvSpPr>
          <p:nvPr/>
        </p:nvSpPr>
        <p:spPr bwMode="auto">
          <a:xfrm>
            <a:off x="6857952" y="3155950"/>
            <a:ext cx="2376264" cy="369332"/>
          </a:xfrm>
          <a:prstGeom prst="rect">
            <a:avLst/>
          </a:prstGeom>
          <a:noFill/>
          <a:ln w="9525">
            <a:noFill/>
            <a:miter lim="800000"/>
            <a:headEnd/>
            <a:tailEnd/>
          </a:ln>
        </p:spPr>
        <p:txBody>
          <a:bodyPr wrap="square">
            <a:spAutoFit/>
          </a:bodyPr>
          <a:lstStyle/>
          <a:p>
            <a:r>
              <a:rPr lang="en-US" dirty="0" smtClean="0"/>
              <a:t>Reduction by 5MW</a:t>
            </a:r>
            <a:endParaRPr lang="en-US" dirty="0"/>
          </a:p>
        </p:txBody>
      </p:sp>
      <p:pic>
        <p:nvPicPr>
          <p:cNvPr id="11269" name="Grafik 23" descr="DSM_Sim_v1.emf"/>
          <p:cNvPicPr>
            <a:picLocks noChangeAspect="1"/>
          </p:cNvPicPr>
          <p:nvPr/>
        </p:nvPicPr>
        <p:blipFill>
          <a:blip r:embed="rId3" cstate="print">
            <a:clrChange>
              <a:clrFrom>
                <a:srgbClr val="FFFFFF"/>
              </a:clrFrom>
              <a:clrTo>
                <a:srgbClr val="FFFFFF">
                  <a:alpha val="0"/>
                </a:srgbClr>
              </a:clrTo>
            </a:clrChange>
          </a:blip>
          <a:srcRect r="7475" b="3264"/>
          <a:stretch>
            <a:fillRect/>
          </a:stretch>
        </p:blipFill>
        <p:spPr bwMode="auto">
          <a:xfrm>
            <a:off x="278722" y="2420888"/>
            <a:ext cx="6741550" cy="3786816"/>
          </a:xfrm>
          <a:prstGeom prst="rect">
            <a:avLst/>
          </a:prstGeom>
          <a:noFill/>
          <a:ln w="9525">
            <a:noFill/>
            <a:miter lim="800000"/>
            <a:headEnd/>
            <a:tailEnd/>
          </a:ln>
        </p:spPr>
      </p:pic>
      <p:cxnSp>
        <p:nvCxnSpPr>
          <p:cNvPr id="11270" name="Straight Arrow Connector 8"/>
          <p:cNvCxnSpPr>
            <a:cxnSpLocks noChangeShapeType="1"/>
          </p:cNvCxnSpPr>
          <p:nvPr/>
        </p:nvCxnSpPr>
        <p:spPr bwMode="auto">
          <a:xfrm rot="10800000" flipV="1">
            <a:off x="1979712" y="4941166"/>
            <a:ext cx="5112568" cy="576065"/>
          </a:xfrm>
          <a:prstGeom prst="straightConnector1">
            <a:avLst/>
          </a:prstGeom>
          <a:noFill/>
          <a:ln w="28575" algn="ctr">
            <a:solidFill>
              <a:schemeClr val="tx1"/>
            </a:solidFill>
            <a:round/>
            <a:headEnd/>
            <a:tailEnd type="arrow" w="med" len="med"/>
          </a:ln>
        </p:spPr>
      </p:cxnSp>
      <p:cxnSp>
        <p:nvCxnSpPr>
          <p:cNvPr id="11271" name="Straight Arrow Connector 15"/>
          <p:cNvCxnSpPr>
            <a:cxnSpLocks noChangeShapeType="1"/>
            <a:stCxn id="11268" idx="1"/>
          </p:cNvCxnSpPr>
          <p:nvPr/>
        </p:nvCxnSpPr>
        <p:spPr bwMode="auto">
          <a:xfrm rot="10800000">
            <a:off x="4139952" y="3068960"/>
            <a:ext cx="2718000" cy="271656"/>
          </a:xfrm>
          <a:prstGeom prst="straightConnector1">
            <a:avLst/>
          </a:prstGeom>
          <a:noFill/>
          <a:ln w="28575" algn="ctr">
            <a:solidFill>
              <a:schemeClr val="tx1"/>
            </a:solidFill>
            <a:round/>
            <a:headEnd/>
            <a:tailEnd type="arrow" w="med" len="med"/>
          </a:ln>
        </p:spPr>
      </p:cxnSp>
      <p:sp>
        <p:nvSpPr>
          <p:cNvPr id="9" name="Textfeld 8"/>
          <p:cNvSpPr txBox="1"/>
          <p:nvPr/>
        </p:nvSpPr>
        <p:spPr>
          <a:xfrm>
            <a:off x="3357563" y="6448425"/>
            <a:ext cx="2143125" cy="338138"/>
          </a:xfrm>
          <a:prstGeom prst="rect">
            <a:avLst/>
          </a:prstGeom>
          <a:solidFill>
            <a:schemeClr val="bg1"/>
          </a:solidFill>
        </p:spPr>
        <p:txBody>
          <a:bodyPr>
            <a:spAutoFit/>
          </a:bodyPr>
          <a:lstStyle/>
          <a:p>
            <a:pPr>
              <a:defRPr/>
            </a:pPr>
            <a:r>
              <a:rPr lang="en-US" sz="1600" smtClean="0">
                <a:latin typeface="+mj-lt"/>
              </a:rPr>
              <a:t>Time in 15min blocks</a:t>
            </a:r>
            <a:endParaRPr lang="en-US" sz="1600">
              <a:latin typeface="+mj-lt"/>
            </a:endParaRPr>
          </a:p>
        </p:txBody>
      </p:sp>
      <p:sp>
        <p:nvSpPr>
          <p:cNvPr id="10" name="Textfeld 9"/>
          <p:cNvSpPr txBox="1"/>
          <p:nvPr/>
        </p:nvSpPr>
        <p:spPr>
          <a:xfrm rot="16200000">
            <a:off x="-479583" y="3925098"/>
            <a:ext cx="1776412" cy="338138"/>
          </a:xfrm>
          <a:prstGeom prst="rect">
            <a:avLst/>
          </a:prstGeom>
          <a:solidFill>
            <a:schemeClr val="bg1"/>
          </a:solidFill>
        </p:spPr>
        <p:txBody>
          <a:bodyPr>
            <a:spAutoFit/>
          </a:bodyPr>
          <a:lstStyle/>
          <a:p>
            <a:pPr algn="ctr">
              <a:defRPr/>
            </a:pPr>
            <a:r>
              <a:rPr lang="en-US" sz="1600" dirty="0" smtClean="0">
                <a:latin typeface="+mj-lt"/>
              </a:rPr>
              <a:t>Power [MW]</a:t>
            </a:r>
            <a:endParaRPr lang="en-US" sz="1600" dirty="0">
              <a:latin typeface="+mj-lt"/>
            </a:endParaRPr>
          </a:p>
        </p:txBody>
      </p:sp>
      <p:sp>
        <p:nvSpPr>
          <p:cNvPr id="16" name="Titel 1"/>
          <p:cNvSpPr txBox="1">
            <a:spLocks/>
          </p:cNvSpPr>
          <p:nvPr/>
        </p:nvSpPr>
        <p:spPr bwMode="auto">
          <a:xfrm>
            <a:off x="755576" y="1857375"/>
            <a:ext cx="8031237" cy="520700"/>
          </a:xfrm>
          <a:prstGeom prst="rect">
            <a:avLst/>
          </a:prstGeom>
          <a:noFill/>
          <a:ln w="9525">
            <a:noFill/>
            <a:miter lim="800000"/>
            <a:headEnd/>
            <a:tailEnd/>
          </a:ln>
          <a:effectLst/>
        </p:spPr>
        <p:txBody>
          <a:bodyPr anchor="ctr"/>
          <a:lstStyle/>
          <a:p>
            <a:pPr algn="ctr">
              <a:defRPr/>
            </a:pPr>
            <a:r>
              <a:rPr lang="en-US" sz="2400" b="1" kern="0" dirty="0" smtClean="0">
                <a:solidFill>
                  <a:srgbClr val="0E318D"/>
                </a:solidFill>
                <a:latin typeface="+mj-lt"/>
                <a:ea typeface="+mj-ea"/>
                <a:cs typeface="+mj-cs"/>
              </a:rPr>
              <a:t>Optimized load profile – Summer, working day (2010)</a:t>
            </a:r>
            <a:endParaRPr lang="en-US" sz="2400" b="1" kern="0" dirty="0">
              <a:solidFill>
                <a:srgbClr val="0E318D"/>
              </a:solidFill>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r>
              <a:rPr lang="de-DE" smtClean="0"/>
              <a:t>Results</a:t>
            </a:r>
          </a:p>
        </p:txBody>
      </p:sp>
      <p:sp>
        <p:nvSpPr>
          <p:cNvPr id="3" name="Titel 1"/>
          <p:cNvSpPr txBox="1">
            <a:spLocks/>
          </p:cNvSpPr>
          <p:nvPr/>
        </p:nvSpPr>
        <p:spPr bwMode="auto">
          <a:xfrm>
            <a:off x="1000125" y="1857375"/>
            <a:ext cx="7786688" cy="520700"/>
          </a:xfrm>
          <a:prstGeom prst="rect">
            <a:avLst/>
          </a:prstGeom>
          <a:noFill/>
          <a:ln w="9525">
            <a:noFill/>
            <a:miter lim="800000"/>
            <a:headEnd/>
            <a:tailEnd/>
          </a:ln>
          <a:effectLst/>
        </p:spPr>
        <p:txBody>
          <a:bodyPr anchor="ctr"/>
          <a:lstStyle/>
          <a:p>
            <a:pPr algn="ctr">
              <a:defRPr/>
            </a:pPr>
            <a:r>
              <a:rPr lang="de-DE" sz="2400" b="1" kern="0" dirty="0">
                <a:solidFill>
                  <a:srgbClr val="0E318D"/>
                </a:solidFill>
                <a:latin typeface="+mj-lt"/>
                <a:ea typeface="+mj-ea"/>
                <a:cs typeface="+mj-cs"/>
              </a:rPr>
              <a:t>Total potential in </a:t>
            </a:r>
            <a:r>
              <a:rPr lang="de-DE" sz="2400" b="1" kern="0" dirty="0" err="1" smtClean="0">
                <a:solidFill>
                  <a:srgbClr val="0E318D"/>
                </a:solidFill>
                <a:latin typeface="+mj-lt"/>
                <a:ea typeface="+mj-ea"/>
                <a:cs typeface="+mj-cs"/>
              </a:rPr>
              <a:t>the</a:t>
            </a:r>
            <a:r>
              <a:rPr lang="de-DE" sz="2400" b="1" kern="0" dirty="0" smtClean="0">
                <a:solidFill>
                  <a:srgbClr val="0E318D"/>
                </a:solidFill>
                <a:latin typeface="+mj-lt"/>
                <a:ea typeface="+mj-ea"/>
                <a:cs typeface="+mj-cs"/>
              </a:rPr>
              <a:t> </a:t>
            </a:r>
            <a:r>
              <a:rPr lang="de-DE" sz="2400" b="1" kern="0" dirty="0" err="1" smtClean="0">
                <a:solidFill>
                  <a:srgbClr val="0E318D"/>
                </a:solidFill>
                <a:latin typeface="+mj-lt"/>
                <a:ea typeface="+mj-ea"/>
                <a:cs typeface="+mj-cs"/>
              </a:rPr>
              <a:t>industry</a:t>
            </a:r>
            <a:endParaRPr lang="de-DE" sz="2400" b="1" kern="0" dirty="0">
              <a:solidFill>
                <a:srgbClr val="0E318D"/>
              </a:solidFill>
              <a:latin typeface="+mj-lt"/>
              <a:ea typeface="+mj-ea"/>
              <a:cs typeface="+mj-cs"/>
            </a:endParaRPr>
          </a:p>
        </p:txBody>
      </p:sp>
      <p:pic>
        <p:nvPicPr>
          <p:cNvPr id="4" name="Grafik 3" descr="Industry.png"/>
          <p:cNvPicPr>
            <a:picLocks/>
          </p:cNvPicPr>
          <p:nvPr/>
        </p:nvPicPr>
        <p:blipFill>
          <a:blip r:embed="rId3" cstate="print">
            <a:clrChange>
              <a:clrFrom>
                <a:srgbClr val="FFFFFF"/>
              </a:clrFrom>
              <a:clrTo>
                <a:srgbClr val="FFFFFF">
                  <a:alpha val="0"/>
                </a:srgbClr>
              </a:clrTo>
            </a:clrChange>
          </a:blip>
          <a:srcRect l="4326" t="2100" r="1963" b="5521"/>
          <a:stretch>
            <a:fillRect/>
          </a:stretch>
        </p:blipFill>
        <p:spPr>
          <a:xfrm>
            <a:off x="252000" y="2384532"/>
            <a:ext cx="8640000" cy="3960000"/>
          </a:xfrm>
          <a:prstGeom prst="rect">
            <a:avLst/>
          </a:prstGeom>
        </p:spPr>
      </p:pic>
      <p:sp>
        <p:nvSpPr>
          <p:cNvPr id="5" name="Textfeld 4"/>
          <p:cNvSpPr txBox="1"/>
          <p:nvPr/>
        </p:nvSpPr>
        <p:spPr>
          <a:xfrm>
            <a:off x="5148064" y="2915652"/>
            <a:ext cx="2937022" cy="369332"/>
          </a:xfrm>
          <a:prstGeom prst="rect">
            <a:avLst/>
          </a:prstGeom>
          <a:noFill/>
        </p:spPr>
        <p:txBody>
          <a:bodyPr wrap="none">
            <a:spAutoFit/>
          </a:bodyPr>
          <a:lstStyle/>
          <a:p>
            <a:pPr>
              <a:buFont typeface="Wingdings" pitchFamily="2" charset="2"/>
              <a:buChar char="à"/>
              <a:defRPr/>
            </a:pPr>
            <a:r>
              <a:rPr lang="de-DE" b="1" dirty="0" smtClean="0">
                <a:latin typeface="+mj-lt"/>
                <a:sym typeface="Wingdings" pitchFamily="2" charset="2"/>
              </a:rPr>
              <a:t>   2.8 </a:t>
            </a:r>
            <a:r>
              <a:rPr lang="de-DE" b="1" dirty="0">
                <a:latin typeface="+mj-lt"/>
                <a:sym typeface="Wingdings" pitchFamily="2" charset="2"/>
              </a:rPr>
              <a:t>GW in </a:t>
            </a:r>
            <a:r>
              <a:rPr lang="de-DE" b="1" dirty="0" smtClean="0">
                <a:latin typeface="+mj-lt"/>
                <a:sym typeface="Wingdings" pitchFamily="2" charset="2"/>
              </a:rPr>
              <a:t>total (2010)</a:t>
            </a:r>
          </a:p>
        </p:txBody>
      </p:sp>
      <p:grpSp>
        <p:nvGrpSpPr>
          <p:cNvPr id="6" name="Gruppieren 17"/>
          <p:cNvGrpSpPr>
            <a:grpSpLocks noChangeAspect="1"/>
          </p:cNvGrpSpPr>
          <p:nvPr/>
        </p:nvGrpSpPr>
        <p:grpSpPr bwMode="auto">
          <a:xfrm>
            <a:off x="7956376" y="1268760"/>
            <a:ext cx="809256" cy="720000"/>
            <a:chOff x="7010940" y="2480210"/>
            <a:chExt cx="1857388" cy="1857388"/>
          </a:xfrm>
        </p:grpSpPr>
        <p:sp>
          <p:nvSpPr>
            <p:cNvPr id="7" name="Abgerundetes Rechteck 18"/>
            <p:cNvSpPr>
              <a:spLocks noChangeArrowheads="1"/>
            </p:cNvSpPr>
            <p:nvPr/>
          </p:nvSpPr>
          <p:spPr bwMode="auto">
            <a:xfrm>
              <a:off x="7010940" y="2480210"/>
              <a:ext cx="1857388" cy="1857388"/>
            </a:xfrm>
            <a:prstGeom prst="roundRect">
              <a:avLst>
                <a:gd name="adj" fmla="val 16667"/>
              </a:avLst>
            </a:prstGeom>
            <a:solidFill>
              <a:srgbClr val="FFFF00"/>
            </a:solidFill>
            <a:ln w="9525" algn="ctr">
              <a:noFill/>
              <a:round/>
              <a:headEnd/>
              <a:tailEnd/>
            </a:ln>
          </p:spPr>
          <p:txBody>
            <a:bodyPr/>
            <a:lstStyle/>
            <a:p>
              <a:pPr eaLnBrk="0" hangingPunct="0"/>
              <a:endParaRPr lang="de-DE"/>
            </a:p>
          </p:txBody>
        </p:sp>
        <p:pic>
          <p:nvPicPr>
            <p:cNvPr id="8" name="Picture 15" descr="C:\Users\MartinSt\Desktop\Industrie_grau.png"/>
            <p:cNvPicPr>
              <a:picLocks noChangeAspect="1" noChangeArrowheads="1"/>
            </p:cNvPicPr>
            <p:nvPr/>
          </p:nvPicPr>
          <p:blipFill>
            <a:blip r:embed="rId4" cstate="print"/>
            <a:srcRect/>
            <a:stretch>
              <a:fillRect/>
            </a:stretch>
          </p:blipFill>
          <p:spPr bwMode="auto">
            <a:xfrm>
              <a:off x="7031037" y="2540498"/>
              <a:ext cx="1770103" cy="1764000"/>
            </a:xfrm>
            <a:prstGeom prst="rect">
              <a:avLst/>
            </a:prstGeom>
            <a:noFill/>
            <a:ln w="9525">
              <a:noFill/>
              <a:miter lim="800000"/>
              <a:headEnd/>
              <a:tailEnd/>
            </a:ln>
          </p:spPr>
        </p:pic>
      </p:grpSp>
      <p:sp>
        <p:nvSpPr>
          <p:cNvPr id="9" name="Rechteck 8"/>
          <p:cNvSpPr/>
          <p:nvPr/>
        </p:nvSpPr>
        <p:spPr>
          <a:xfrm>
            <a:off x="1899156" y="6460351"/>
            <a:ext cx="7200800" cy="400110"/>
          </a:xfrm>
          <a:prstGeom prst="rect">
            <a:avLst/>
          </a:prstGeom>
        </p:spPr>
        <p:txBody>
          <a:bodyPr wrap="square">
            <a:spAutoFit/>
          </a:bodyPr>
          <a:lstStyle/>
          <a:p>
            <a:pPr lvl="0"/>
            <a:r>
              <a:rPr lang="en-US" sz="1000" dirty="0" smtClean="0">
                <a:latin typeface="+mj-lt"/>
              </a:rPr>
              <a:t>Source: </a:t>
            </a:r>
            <a:r>
              <a:rPr lang="en-US" sz="1000" dirty="0">
                <a:latin typeface="+mj-lt"/>
              </a:rPr>
              <a:t>M. </a:t>
            </a:r>
            <a:r>
              <a:rPr lang="en-US" sz="1000" dirty="0" err="1">
                <a:latin typeface="+mj-lt"/>
              </a:rPr>
              <a:t>Klobasa</a:t>
            </a:r>
            <a:r>
              <a:rPr lang="en-US" sz="1000" dirty="0">
                <a:latin typeface="+mj-lt"/>
              </a:rPr>
              <a:t>, 2007, </a:t>
            </a:r>
            <a:r>
              <a:rPr lang="en-US" sz="1000" i="1" dirty="0" err="1">
                <a:latin typeface="+mj-lt"/>
              </a:rPr>
              <a:t>Dynamische</a:t>
            </a:r>
            <a:r>
              <a:rPr lang="en-US" sz="1000" i="1" dirty="0">
                <a:latin typeface="+mj-lt"/>
              </a:rPr>
              <a:t> Simulation </a:t>
            </a:r>
            <a:r>
              <a:rPr lang="en-US" sz="1000" i="1" dirty="0" err="1">
                <a:latin typeface="+mj-lt"/>
              </a:rPr>
              <a:t>eines</a:t>
            </a:r>
            <a:r>
              <a:rPr lang="en-US" sz="1000" i="1" dirty="0">
                <a:latin typeface="+mj-lt"/>
              </a:rPr>
              <a:t> </a:t>
            </a:r>
            <a:r>
              <a:rPr lang="en-US" sz="1000" i="1" dirty="0" err="1">
                <a:latin typeface="+mj-lt"/>
              </a:rPr>
              <a:t>Lastmanagements</a:t>
            </a:r>
            <a:r>
              <a:rPr lang="en-US" sz="1000" i="1" dirty="0">
                <a:latin typeface="+mj-lt"/>
              </a:rPr>
              <a:t> und Integration von </a:t>
            </a:r>
            <a:r>
              <a:rPr lang="en-US" sz="1000" i="1" dirty="0" err="1">
                <a:latin typeface="+mj-lt"/>
              </a:rPr>
              <a:t>Windenergie</a:t>
            </a:r>
            <a:r>
              <a:rPr lang="en-US" sz="1000" i="1" dirty="0">
                <a:latin typeface="+mj-lt"/>
              </a:rPr>
              <a:t> in </a:t>
            </a:r>
            <a:r>
              <a:rPr lang="en-US" sz="1000" i="1" dirty="0" err="1">
                <a:latin typeface="+mj-lt"/>
              </a:rPr>
              <a:t>ein</a:t>
            </a:r>
            <a:r>
              <a:rPr lang="en-US" sz="1000" i="1" dirty="0">
                <a:latin typeface="+mj-lt"/>
              </a:rPr>
              <a:t> </a:t>
            </a:r>
            <a:r>
              <a:rPr lang="en-US" sz="1000" i="1" dirty="0" err="1">
                <a:latin typeface="+mj-lt"/>
              </a:rPr>
              <a:t>Elektrizitätsnetz</a:t>
            </a:r>
            <a:r>
              <a:rPr lang="en-US" sz="1000" i="1" dirty="0">
                <a:latin typeface="+mj-lt"/>
              </a:rPr>
              <a:t> auf </a:t>
            </a:r>
            <a:r>
              <a:rPr lang="en-US" sz="1000" i="1" dirty="0" err="1">
                <a:latin typeface="+mj-lt"/>
              </a:rPr>
              <a:t>Landesebene</a:t>
            </a:r>
            <a:r>
              <a:rPr lang="en-US" sz="1000" i="1" dirty="0">
                <a:latin typeface="+mj-lt"/>
              </a:rPr>
              <a:t> </a:t>
            </a:r>
            <a:r>
              <a:rPr lang="en-US" sz="1000" i="1" dirty="0" err="1">
                <a:latin typeface="+mj-lt"/>
              </a:rPr>
              <a:t>unter</a:t>
            </a:r>
            <a:r>
              <a:rPr lang="en-US" sz="1000" i="1" dirty="0">
                <a:latin typeface="+mj-lt"/>
              </a:rPr>
              <a:t> </a:t>
            </a:r>
            <a:r>
              <a:rPr lang="en-US" sz="1000" i="1" dirty="0" err="1">
                <a:latin typeface="+mj-lt"/>
              </a:rPr>
              <a:t>regelungstechnischen</a:t>
            </a:r>
            <a:r>
              <a:rPr lang="en-US" sz="1000" i="1" dirty="0">
                <a:latin typeface="+mj-lt"/>
              </a:rPr>
              <a:t> und </a:t>
            </a:r>
            <a:r>
              <a:rPr lang="en-US" sz="1000" i="1" dirty="0" err="1">
                <a:latin typeface="+mj-lt"/>
              </a:rPr>
              <a:t>Kostengesichtspunkten</a:t>
            </a:r>
            <a:r>
              <a:rPr lang="en-US" sz="1000" dirty="0">
                <a:latin typeface="+mj-lt"/>
              </a:rPr>
              <a:t>, ETH Zurich, Zurich, </a:t>
            </a:r>
            <a:r>
              <a:rPr lang="en-US" sz="1000" dirty="0" smtClean="0">
                <a:latin typeface="+mj-lt"/>
              </a:rPr>
              <a:t>Switzerland</a:t>
            </a:r>
            <a:endParaRPr lang="de-DE" sz="10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eaLnBrk="1" hangingPunct="1"/>
            <a:r>
              <a:rPr lang="de-DE" smtClean="0"/>
              <a:t>Conclusion</a:t>
            </a:r>
          </a:p>
        </p:txBody>
      </p:sp>
      <p:sp>
        <p:nvSpPr>
          <p:cNvPr id="3" name="Titel 1"/>
          <p:cNvSpPr txBox="1">
            <a:spLocks/>
          </p:cNvSpPr>
          <p:nvPr/>
        </p:nvSpPr>
        <p:spPr bwMode="auto">
          <a:xfrm>
            <a:off x="1000125" y="1857375"/>
            <a:ext cx="7786688" cy="520700"/>
          </a:xfrm>
          <a:prstGeom prst="rect">
            <a:avLst/>
          </a:prstGeom>
          <a:noFill/>
          <a:ln w="9525">
            <a:noFill/>
            <a:miter lim="800000"/>
            <a:headEnd/>
            <a:tailEnd/>
          </a:ln>
          <a:effectLst/>
        </p:spPr>
        <p:txBody>
          <a:bodyPr anchor="ctr"/>
          <a:lstStyle/>
          <a:p>
            <a:pPr algn="ctr">
              <a:defRPr/>
            </a:pPr>
            <a:r>
              <a:rPr lang="de-DE" sz="2400" b="1" kern="0" dirty="0">
                <a:solidFill>
                  <a:srgbClr val="0E318D"/>
                </a:solidFill>
                <a:latin typeface="+mj-lt"/>
                <a:ea typeface="+mj-ea"/>
                <a:cs typeface="+mj-cs"/>
              </a:rPr>
              <a:t>Potential </a:t>
            </a:r>
            <a:r>
              <a:rPr lang="de-DE" sz="2400" b="1" kern="0" dirty="0" err="1">
                <a:solidFill>
                  <a:srgbClr val="0E318D"/>
                </a:solidFill>
                <a:latin typeface="+mj-lt"/>
                <a:ea typeface="+mj-ea"/>
                <a:cs typeface="+mj-cs"/>
              </a:rPr>
              <a:t>for</a:t>
            </a:r>
            <a:r>
              <a:rPr lang="de-DE" sz="2400" b="1" kern="0" dirty="0">
                <a:solidFill>
                  <a:srgbClr val="0E318D"/>
                </a:solidFill>
                <a:latin typeface="+mj-lt"/>
                <a:ea typeface="+mj-ea"/>
                <a:cs typeface="+mj-cs"/>
              </a:rPr>
              <a:t> power </a:t>
            </a:r>
            <a:r>
              <a:rPr lang="de-DE" sz="2400" b="1" kern="0" dirty="0" err="1">
                <a:solidFill>
                  <a:srgbClr val="0E318D"/>
                </a:solidFill>
                <a:latin typeface="+mj-lt"/>
                <a:ea typeface="+mj-ea"/>
                <a:cs typeface="+mj-cs"/>
              </a:rPr>
              <a:t>grid</a:t>
            </a:r>
            <a:r>
              <a:rPr lang="de-DE" sz="2400" b="1" kern="0" dirty="0">
                <a:solidFill>
                  <a:srgbClr val="0E318D"/>
                </a:solidFill>
                <a:latin typeface="+mj-lt"/>
                <a:ea typeface="+mj-ea"/>
                <a:cs typeface="+mj-cs"/>
              </a:rPr>
              <a:t> </a:t>
            </a:r>
            <a:r>
              <a:rPr lang="de-DE" sz="2400" b="1" kern="0" dirty="0" err="1">
                <a:solidFill>
                  <a:srgbClr val="0E318D"/>
                </a:solidFill>
                <a:latin typeface="+mj-lt"/>
                <a:ea typeface="+mj-ea"/>
                <a:cs typeface="+mj-cs"/>
              </a:rPr>
              <a:t>control</a:t>
            </a:r>
            <a:endParaRPr lang="de-DE" sz="2400" b="1" kern="0" dirty="0">
              <a:solidFill>
                <a:srgbClr val="0E318D"/>
              </a:solidFill>
              <a:latin typeface="+mj-lt"/>
              <a:ea typeface="+mj-ea"/>
              <a:cs typeface="+mj-cs"/>
            </a:endParaRPr>
          </a:p>
        </p:txBody>
      </p:sp>
      <p:pic>
        <p:nvPicPr>
          <p:cNvPr id="4" name="Grafik 3" descr="Reservepower_grphic.png"/>
          <p:cNvPicPr>
            <a:picLocks noChangeAspect="1"/>
          </p:cNvPicPr>
          <p:nvPr/>
        </p:nvPicPr>
        <p:blipFill>
          <a:blip r:embed="rId2" cstate="print">
            <a:clrChange>
              <a:clrFrom>
                <a:srgbClr val="FFFFFF"/>
              </a:clrFrom>
              <a:clrTo>
                <a:srgbClr val="FFFFFF">
                  <a:alpha val="0"/>
                </a:srgbClr>
              </a:clrTo>
            </a:clrChange>
          </a:blip>
          <a:srcRect l="5023" t="4527" r="5023" b="4527"/>
          <a:stretch>
            <a:fillRect/>
          </a:stretch>
        </p:blipFill>
        <p:spPr>
          <a:xfrm>
            <a:off x="5220072" y="2348880"/>
            <a:ext cx="3701661" cy="2520280"/>
          </a:xfrm>
          <a:prstGeom prst="rect">
            <a:avLst/>
          </a:prstGeom>
        </p:spPr>
      </p:pic>
      <p:sp>
        <p:nvSpPr>
          <p:cNvPr id="5" name="Rechteck 4"/>
          <p:cNvSpPr/>
          <p:nvPr/>
        </p:nvSpPr>
        <p:spPr>
          <a:xfrm>
            <a:off x="6732240" y="6150114"/>
            <a:ext cx="2411760" cy="707886"/>
          </a:xfrm>
          <a:prstGeom prst="rect">
            <a:avLst/>
          </a:prstGeom>
        </p:spPr>
        <p:txBody>
          <a:bodyPr wrap="square">
            <a:spAutoFit/>
          </a:bodyPr>
          <a:lstStyle/>
          <a:p>
            <a:r>
              <a:rPr lang="en-US" sz="1000" dirty="0" smtClean="0">
                <a:latin typeface="+mj-lt"/>
              </a:rPr>
              <a:t>[1] Source: B. J. Kirby, </a:t>
            </a:r>
            <a:r>
              <a:rPr lang="en-US" sz="1000" dirty="0" smtClean="0">
                <a:latin typeface="+mj-lt"/>
                <a:hlinkClick r:id="rId3"/>
              </a:rPr>
              <a:t>Spinning Reserve From Responsive Loads</a:t>
            </a:r>
            <a:r>
              <a:rPr lang="en-US" sz="1000" dirty="0" smtClean="0">
                <a:latin typeface="+mj-lt"/>
              </a:rPr>
              <a:t>, Oak Ridge National Laboratory, March 2003.</a:t>
            </a:r>
            <a:endParaRPr lang="de-DE" sz="1000" dirty="0">
              <a:latin typeface="+mj-lt"/>
            </a:endParaRPr>
          </a:p>
        </p:txBody>
      </p:sp>
      <p:sp>
        <p:nvSpPr>
          <p:cNvPr id="6" name="Rechteck 5"/>
          <p:cNvSpPr/>
          <p:nvPr/>
        </p:nvSpPr>
        <p:spPr>
          <a:xfrm>
            <a:off x="8532440" y="4725144"/>
            <a:ext cx="360040" cy="276999"/>
          </a:xfrm>
          <a:prstGeom prst="rect">
            <a:avLst/>
          </a:prstGeom>
        </p:spPr>
        <p:txBody>
          <a:bodyPr wrap="square">
            <a:spAutoFit/>
          </a:bodyPr>
          <a:lstStyle/>
          <a:p>
            <a:r>
              <a:rPr lang="en-US" sz="1200" dirty="0" smtClean="0">
                <a:latin typeface="+mj-lt"/>
              </a:rPr>
              <a:t>[1]</a:t>
            </a:r>
            <a:endParaRPr lang="de-DE" sz="1200" dirty="0">
              <a:latin typeface="+mj-lt"/>
            </a:endParaRPr>
          </a:p>
        </p:txBody>
      </p:sp>
      <p:cxnSp>
        <p:nvCxnSpPr>
          <p:cNvPr id="8" name="Gerade Verbindung 7"/>
          <p:cNvCxnSpPr/>
          <p:nvPr/>
        </p:nvCxnSpPr>
        <p:spPr bwMode="auto">
          <a:xfrm rot="5400000">
            <a:off x="5328084" y="3537012"/>
            <a:ext cx="18002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9" name="Gerade Verbindung 8"/>
          <p:cNvCxnSpPr/>
          <p:nvPr/>
        </p:nvCxnSpPr>
        <p:spPr bwMode="auto">
          <a:xfrm rot="5400000">
            <a:off x="5904148" y="3537012"/>
            <a:ext cx="1800200" cy="0"/>
          </a:xfrm>
          <a:prstGeom prst="line">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0" name="Gerade Verbindung 9"/>
          <p:cNvCxnSpPr/>
          <p:nvPr/>
        </p:nvCxnSpPr>
        <p:spPr bwMode="auto">
          <a:xfrm rot="5400000">
            <a:off x="6768244" y="3537012"/>
            <a:ext cx="1800200" cy="0"/>
          </a:xfrm>
          <a:prstGeom prst="line">
            <a:avLst/>
          </a:prstGeom>
          <a:solidFill>
            <a:schemeClr val="accent1"/>
          </a:solidFill>
          <a:ln w="19050" cap="flat" cmpd="sng" algn="ctr">
            <a:solidFill>
              <a:srgbClr val="92D050"/>
            </a:solidFill>
            <a:prstDash val="solid"/>
            <a:round/>
            <a:headEnd type="none" w="med" len="med"/>
            <a:tailEnd type="none" w="med" len="med"/>
          </a:ln>
          <a:effectLst/>
        </p:spPr>
      </p:cxnSp>
      <p:cxnSp>
        <p:nvCxnSpPr>
          <p:cNvPr id="12" name="Gerade Verbindung mit Pfeil 11"/>
          <p:cNvCxnSpPr/>
          <p:nvPr/>
        </p:nvCxnSpPr>
        <p:spPr bwMode="auto">
          <a:xfrm>
            <a:off x="5868144" y="2924944"/>
            <a:ext cx="36004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3" name="Rechteck 12"/>
          <p:cNvSpPr/>
          <p:nvPr/>
        </p:nvSpPr>
        <p:spPr>
          <a:xfrm>
            <a:off x="6732240" y="5013176"/>
            <a:ext cx="2088232" cy="338554"/>
          </a:xfrm>
          <a:prstGeom prst="rect">
            <a:avLst/>
          </a:prstGeom>
          <a:solidFill>
            <a:srgbClr val="0070C0"/>
          </a:solidFill>
        </p:spPr>
        <p:txBody>
          <a:bodyPr wrap="square">
            <a:spAutoFit/>
          </a:bodyPr>
          <a:lstStyle/>
          <a:p>
            <a:r>
              <a:rPr lang="en-US" sz="1600" dirty="0" smtClean="0">
                <a:solidFill>
                  <a:schemeClr val="bg1"/>
                </a:solidFill>
                <a:latin typeface="+mj-lt"/>
              </a:rPr>
              <a:t>1 Primary reserve</a:t>
            </a:r>
            <a:endParaRPr lang="de-DE" sz="1600" dirty="0">
              <a:solidFill>
                <a:schemeClr val="bg1"/>
              </a:solidFill>
              <a:latin typeface="+mj-lt"/>
            </a:endParaRPr>
          </a:p>
        </p:txBody>
      </p:sp>
      <p:sp>
        <p:nvSpPr>
          <p:cNvPr id="14" name="Rechteck 13"/>
          <p:cNvSpPr/>
          <p:nvPr/>
        </p:nvSpPr>
        <p:spPr>
          <a:xfrm>
            <a:off x="6732240" y="5322694"/>
            <a:ext cx="2088232" cy="338554"/>
          </a:xfrm>
          <a:prstGeom prst="rect">
            <a:avLst/>
          </a:prstGeom>
          <a:solidFill>
            <a:srgbClr val="0070C0"/>
          </a:solidFill>
        </p:spPr>
        <p:txBody>
          <a:bodyPr wrap="square">
            <a:spAutoFit/>
          </a:bodyPr>
          <a:lstStyle/>
          <a:p>
            <a:r>
              <a:rPr lang="en-US" sz="1600" dirty="0" smtClean="0">
                <a:solidFill>
                  <a:schemeClr val="bg1"/>
                </a:solidFill>
                <a:latin typeface="+mj-lt"/>
              </a:rPr>
              <a:t>2 Secondary reserve</a:t>
            </a:r>
            <a:endParaRPr lang="de-DE" sz="1600" dirty="0">
              <a:solidFill>
                <a:schemeClr val="bg1"/>
              </a:solidFill>
              <a:latin typeface="+mj-lt"/>
            </a:endParaRPr>
          </a:p>
        </p:txBody>
      </p:sp>
      <p:sp>
        <p:nvSpPr>
          <p:cNvPr id="15" name="Rechteck 14"/>
          <p:cNvSpPr/>
          <p:nvPr/>
        </p:nvSpPr>
        <p:spPr>
          <a:xfrm>
            <a:off x="6732240" y="5660156"/>
            <a:ext cx="2088232" cy="338554"/>
          </a:xfrm>
          <a:prstGeom prst="rect">
            <a:avLst/>
          </a:prstGeom>
          <a:solidFill>
            <a:srgbClr val="0070C0"/>
          </a:solidFill>
        </p:spPr>
        <p:txBody>
          <a:bodyPr wrap="square">
            <a:spAutoFit/>
          </a:bodyPr>
          <a:lstStyle/>
          <a:p>
            <a:r>
              <a:rPr lang="en-US" sz="1600" dirty="0" smtClean="0">
                <a:solidFill>
                  <a:schemeClr val="bg1"/>
                </a:solidFill>
                <a:latin typeface="+mj-lt"/>
              </a:rPr>
              <a:t>3 Tertiary reserve</a:t>
            </a:r>
            <a:endParaRPr lang="de-DE" sz="1600" dirty="0">
              <a:solidFill>
                <a:schemeClr val="bg1"/>
              </a:solidFill>
              <a:latin typeface="+mj-lt"/>
            </a:endParaRPr>
          </a:p>
        </p:txBody>
      </p:sp>
      <p:sp>
        <p:nvSpPr>
          <p:cNvPr id="16" name="Rechteck 15"/>
          <p:cNvSpPr/>
          <p:nvPr/>
        </p:nvSpPr>
        <p:spPr>
          <a:xfrm>
            <a:off x="5796136" y="2564904"/>
            <a:ext cx="360040" cy="338554"/>
          </a:xfrm>
          <a:prstGeom prst="rect">
            <a:avLst/>
          </a:prstGeom>
        </p:spPr>
        <p:txBody>
          <a:bodyPr wrap="square">
            <a:spAutoFit/>
          </a:bodyPr>
          <a:lstStyle/>
          <a:p>
            <a:r>
              <a:rPr lang="en-US" sz="1600" dirty="0" smtClean="0">
                <a:latin typeface="+mj-lt"/>
              </a:rPr>
              <a:t>1</a:t>
            </a:r>
            <a:endParaRPr lang="de-DE" sz="1600" dirty="0">
              <a:latin typeface="+mj-lt"/>
            </a:endParaRPr>
          </a:p>
        </p:txBody>
      </p:sp>
      <p:cxnSp>
        <p:nvCxnSpPr>
          <p:cNvPr id="18" name="Gerade Verbindung mit Pfeil 17"/>
          <p:cNvCxnSpPr/>
          <p:nvPr/>
        </p:nvCxnSpPr>
        <p:spPr bwMode="auto">
          <a:xfrm>
            <a:off x="6444208" y="2924944"/>
            <a:ext cx="36004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9" name="Rechteck 18"/>
          <p:cNvSpPr/>
          <p:nvPr/>
        </p:nvSpPr>
        <p:spPr>
          <a:xfrm>
            <a:off x="6444208" y="2564904"/>
            <a:ext cx="360040" cy="338554"/>
          </a:xfrm>
          <a:prstGeom prst="rect">
            <a:avLst/>
          </a:prstGeom>
        </p:spPr>
        <p:txBody>
          <a:bodyPr wrap="square">
            <a:spAutoFit/>
          </a:bodyPr>
          <a:lstStyle/>
          <a:p>
            <a:r>
              <a:rPr lang="en-US" sz="1600" dirty="0" smtClean="0">
                <a:latin typeface="+mj-lt"/>
              </a:rPr>
              <a:t>2</a:t>
            </a:r>
            <a:endParaRPr lang="de-DE" sz="1600" dirty="0">
              <a:latin typeface="+mj-lt"/>
            </a:endParaRPr>
          </a:p>
        </p:txBody>
      </p:sp>
      <p:cxnSp>
        <p:nvCxnSpPr>
          <p:cNvPr id="22" name="Gerade Verbindung mit Pfeil 21"/>
          <p:cNvCxnSpPr/>
          <p:nvPr/>
        </p:nvCxnSpPr>
        <p:spPr bwMode="auto">
          <a:xfrm>
            <a:off x="7308304" y="2924944"/>
            <a:ext cx="36004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3" name="Rechteck 22"/>
          <p:cNvSpPr/>
          <p:nvPr/>
        </p:nvSpPr>
        <p:spPr>
          <a:xfrm>
            <a:off x="7236296" y="2564904"/>
            <a:ext cx="360040" cy="338554"/>
          </a:xfrm>
          <a:prstGeom prst="rect">
            <a:avLst/>
          </a:prstGeom>
        </p:spPr>
        <p:txBody>
          <a:bodyPr wrap="square">
            <a:spAutoFit/>
          </a:bodyPr>
          <a:lstStyle/>
          <a:p>
            <a:r>
              <a:rPr lang="en-US" sz="1600" dirty="0" smtClean="0">
                <a:latin typeface="+mj-lt"/>
              </a:rPr>
              <a:t>3</a:t>
            </a:r>
            <a:endParaRPr lang="de-DE" sz="1600" dirty="0">
              <a:latin typeface="+mj-lt"/>
            </a:endParaRPr>
          </a:p>
        </p:txBody>
      </p:sp>
      <p:grpSp>
        <p:nvGrpSpPr>
          <p:cNvPr id="24" name="Gruppieren 21"/>
          <p:cNvGrpSpPr>
            <a:grpSpLocks noChangeAspect="1"/>
          </p:cNvGrpSpPr>
          <p:nvPr/>
        </p:nvGrpSpPr>
        <p:grpSpPr bwMode="auto">
          <a:xfrm>
            <a:off x="560524" y="2701905"/>
            <a:ext cx="809257" cy="720000"/>
            <a:chOff x="255576" y="2530450"/>
            <a:chExt cx="1866890" cy="1785950"/>
          </a:xfrm>
        </p:grpSpPr>
        <p:sp>
          <p:nvSpPr>
            <p:cNvPr id="25" name="Abgerundetes Rechteck 22"/>
            <p:cNvSpPr>
              <a:spLocks noChangeArrowheads="1"/>
            </p:cNvSpPr>
            <p:nvPr/>
          </p:nvSpPr>
          <p:spPr bwMode="auto">
            <a:xfrm>
              <a:off x="255576" y="2530450"/>
              <a:ext cx="1857388" cy="1785950"/>
            </a:xfrm>
            <a:prstGeom prst="roundRect">
              <a:avLst>
                <a:gd name="adj" fmla="val 16667"/>
              </a:avLst>
            </a:prstGeom>
            <a:solidFill>
              <a:srgbClr val="FFC000"/>
            </a:solidFill>
            <a:ln w="9525" algn="ctr">
              <a:noFill/>
              <a:round/>
              <a:headEnd/>
              <a:tailEnd/>
            </a:ln>
          </p:spPr>
          <p:txBody>
            <a:bodyPr/>
            <a:lstStyle/>
            <a:p>
              <a:pPr eaLnBrk="0" hangingPunct="0"/>
              <a:endParaRPr lang="de-DE"/>
            </a:p>
          </p:txBody>
        </p:sp>
        <p:pic>
          <p:nvPicPr>
            <p:cNvPr id="26" name="Picture 14" descr="C:\Users\MartinSt\Desktop\Haushalt_grau.png"/>
            <p:cNvPicPr>
              <a:picLocks noChangeAspect="1" noChangeArrowheads="1"/>
            </p:cNvPicPr>
            <p:nvPr/>
          </p:nvPicPr>
          <p:blipFill>
            <a:blip r:embed="rId4" cstate="print"/>
            <a:srcRect/>
            <a:stretch>
              <a:fillRect/>
            </a:stretch>
          </p:blipFill>
          <p:spPr bwMode="auto">
            <a:xfrm>
              <a:off x="265624" y="2551648"/>
              <a:ext cx="1856842" cy="1764000"/>
            </a:xfrm>
            <a:prstGeom prst="rect">
              <a:avLst/>
            </a:prstGeom>
            <a:noFill/>
            <a:ln w="9525">
              <a:noFill/>
              <a:miter lim="800000"/>
              <a:headEnd/>
              <a:tailEnd/>
            </a:ln>
          </p:spPr>
        </p:pic>
      </p:grpSp>
      <p:grpSp>
        <p:nvGrpSpPr>
          <p:cNvPr id="27" name="Gruppieren 13"/>
          <p:cNvGrpSpPr>
            <a:grpSpLocks noChangeAspect="1"/>
          </p:cNvGrpSpPr>
          <p:nvPr/>
        </p:nvGrpSpPr>
        <p:grpSpPr bwMode="auto">
          <a:xfrm>
            <a:off x="577693" y="4153354"/>
            <a:ext cx="809256" cy="720000"/>
            <a:chOff x="3643306" y="2530450"/>
            <a:chExt cx="1857388" cy="1785950"/>
          </a:xfrm>
        </p:grpSpPr>
        <p:sp>
          <p:nvSpPr>
            <p:cNvPr id="28" name="Abgerundetes Rechteck 14"/>
            <p:cNvSpPr>
              <a:spLocks noChangeArrowheads="1"/>
            </p:cNvSpPr>
            <p:nvPr/>
          </p:nvSpPr>
          <p:spPr bwMode="auto">
            <a:xfrm>
              <a:off x="3643306" y="2530450"/>
              <a:ext cx="1857388" cy="1785950"/>
            </a:xfrm>
            <a:prstGeom prst="roundRect">
              <a:avLst>
                <a:gd name="adj" fmla="val 16667"/>
              </a:avLst>
            </a:prstGeom>
            <a:solidFill>
              <a:srgbClr val="00CCFF"/>
            </a:solidFill>
            <a:ln w="9525" algn="ctr">
              <a:noFill/>
              <a:round/>
              <a:headEnd/>
              <a:tailEnd/>
            </a:ln>
          </p:spPr>
          <p:txBody>
            <a:bodyPr/>
            <a:lstStyle/>
            <a:p>
              <a:pPr eaLnBrk="0" hangingPunct="0"/>
              <a:endParaRPr lang="de-DE"/>
            </a:p>
          </p:txBody>
        </p:sp>
        <p:pic>
          <p:nvPicPr>
            <p:cNvPr id="29" name="Picture 13" descr="C:\Users\MartinSt\Desktop\Gewerbe_grau.png"/>
            <p:cNvPicPr>
              <a:picLocks noChangeAspect="1" noChangeArrowheads="1"/>
            </p:cNvPicPr>
            <p:nvPr/>
          </p:nvPicPr>
          <p:blipFill>
            <a:blip r:embed="rId5" cstate="print"/>
            <a:srcRect/>
            <a:stretch>
              <a:fillRect/>
            </a:stretch>
          </p:blipFill>
          <p:spPr bwMode="auto">
            <a:xfrm>
              <a:off x="3654394" y="2530450"/>
              <a:ext cx="1764000" cy="1764000"/>
            </a:xfrm>
            <a:prstGeom prst="rect">
              <a:avLst/>
            </a:prstGeom>
            <a:noFill/>
            <a:ln w="9525">
              <a:noFill/>
              <a:miter lim="800000"/>
              <a:headEnd/>
              <a:tailEnd/>
            </a:ln>
          </p:spPr>
        </p:pic>
      </p:grpSp>
      <p:grpSp>
        <p:nvGrpSpPr>
          <p:cNvPr id="30" name="Gruppieren 17"/>
          <p:cNvGrpSpPr>
            <a:grpSpLocks noChangeAspect="1"/>
          </p:cNvGrpSpPr>
          <p:nvPr/>
        </p:nvGrpSpPr>
        <p:grpSpPr bwMode="auto">
          <a:xfrm>
            <a:off x="566404" y="5589240"/>
            <a:ext cx="809256" cy="720000"/>
            <a:chOff x="7010940" y="2480210"/>
            <a:chExt cx="1857388" cy="1857388"/>
          </a:xfrm>
        </p:grpSpPr>
        <p:sp>
          <p:nvSpPr>
            <p:cNvPr id="31" name="Abgerundetes Rechteck 18"/>
            <p:cNvSpPr>
              <a:spLocks noChangeArrowheads="1"/>
            </p:cNvSpPr>
            <p:nvPr/>
          </p:nvSpPr>
          <p:spPr bwMode="auto">
            <a:xfrm>
              <a:off x="7010940" y="2480210"/>
              <a:ext cx="1857388" cy="1857388"/>
            </a:xfrm>
            <a:prstGeom prst="roundRect">
              <a:avLst>
                <a:gd name="adj" fmla="val 16667"/>
              </a:avLst>
            </a:prstGeom>
            <a:solidFill>
              <a:srgbClr val="FFFF00"/>
            </a:solidFill>
            <a:ln w="9525" algn="ctr">
              <a:noFill/>
              <a:round/>
              <a:headEnd/>
              <a:tailEnd/>
            </a:ln>
          </p:spPr>
          <p:txBody>
            <a:bodyPr/>
            <a:lstStyle/>
            <a:p>
              <a:pPr eaLnBrk="0" hangingPunct="0"/>
              <a:endParaRPr lang="de-DE"/>
            </a:p>
          </p:txBody>
        </p:sp>
        <p:pic>
          <p:nvPicPr>
            <p:cNvPr id="32" name="Picture 15" descr="C:\Users\MartinSt\Desktop\Industrie_grau.png"/>
            <p:cNvPicPr>
              <a:picLocks noChangeAspect="1" noChangeArrowheads="1"/>
            </p:cNvPicPr>
            <p:nvPr/>
          </p:nvPicPr>
          <p:blipFill>
            <a:blip r:embed="rId6" cstate="print"/>
            <a:srcRect/>
            <a:stretch>
              <a:fillRect/>
            </a:stretch>
          </p:blipFill>
          <p:spPr bwMode="auto">
            <a:xfrm>
              <a:off x="7031037" y="2540498"/>
              <a:ext cx="1770103" cy="1764000"/>
            </a:xfrm>
            <a:prstGeom prst="rect">
              <a:avLst/>
            </a:prstGeom>
            <a:noFill/>
            <a:ln w="9525">
              <a:noFill/>
              <a:miter lim="800000"/>
              <a:headEnd/>
              <a:tailEnd/>
            </a:ln>
          </p:spPr>
        </p:pic>
      </p:grpSp>
      <p:sp>
        <p:nvSpPr>
          <p:cNvPr id="33" name="Rechteck 32"/>
          <p:cNvSpPr/>
          <p:nvPr/>
        </p:nvSpPr>
        <p:spPr>
          <a:xfrm>
            <a:off x="1475656" y="2609617"/>
            <a:ext cx="3816424" cy="1323439"/>
          </a:xfrm>
          <a:prstGeom prst="rect">
            <a:avLst/>
          </a:prstGeom>
          <a:noFill/>
        </p:spPr>
        <p:txBody>
          <a:bodyPr wrap="square">
            <a:spAutoFit/>
          </a:bodyPr>
          <a:lstStyle/>
          <a:p>
            <a:pPr>
              <a:buFont typeface="Arial" pitchFamily="34" charset="0"/>
              <a:buChar char="•"/>
            </a:pPr>
            <a:r>
              <a:rPr lang="en-US" sz="1600" dirty="0" smtClean="0">
                <a:latin typeface="+mj-lt"/>
              </a:rPr>
              <a:t> High theoretical DSM potential</a:t>
            </a:r>
          </a:p>
          <a:p>
            <a:pPr>
              <a:buFont typeface="Arial" pitchFamily="34" charset="0"/>
              <a:buChar char="•"/>
            </a:pPr>
            <a:r>
              <a:rPr lang="en-US" sz="1600" dirty="0">
                <a:latin typeface="+mj-lt"/>
              </a:rPr>
              <a:t> </a:t>
            </a:r>
            <a:r>
              <a:rPr lang="en-US" sz="1600" dirty="0" smtClean="0">
                <a:latin typeface="+mj-lt"/>
              </a:rPr>
              <a:t>High uncertainty of availability in case of grid instability</a:t>
            </a:r>
          </a:p>
          <a:p>
            <a:pPr>
              <a:buFont typeface="Arial" pitchFamily="34" charset="0"/>
              <a:buChar char="•"/>
            </a:pPr>
            <a:r>
              <a:rPr lang="en-US" sz="1600" dirty="0">
                <a:latin typeface="+mj-lt"/>
              </a:rPr>
              <a:t> </a:t>
            </a:r>
            <a:r>
              <a:rPr lang="en-US" sz="1600" dirty="0" smtClean="0">
                <a:latin typeface="+mj-lt"/>
              </a:rPr>
              <a:t>Aggregation of multiple home applications necessary</a:t>
            </a:r>
            <a:endParaRPr lang="de-DE" sz="1600" dirty="0">
              <a:latin typeface="+mj-lt"/>
            </a:endParaRPr>
          </a:p>
        </p:txBody>
      </p:sp>
      <p:sp>
        <p:nvSpPr>
          <p:cNvPr id="34" name="Rechteck 33"/>
          <p:cNvSpPr/>
          <p:nvPr/>
        </p:nvSpPr>
        <p:spPr>
          <a:xfrm>
            <a:off x="1475656" y="4077072"/>
            <a:ext cx="3816424" cy="830997"/>
          </a:xfrm>
          <a:prstGeom prst="rect">
            <a:avLst/>
          </a:prstGeom>
          <a:noFill/>
        </p:spPr>
        <p:txBody>
          <a:bodyPr wrap="square">
            <a:spAutoFit/>
          </a:bodyPr>
          <a:lstStyle/>
          <a:p>
            <a:pPr>
              <a:buFont typeface="Arial" pitchFamily="34" charset="0"/>
              <a:buChar char="•"/>
            </a:pPr>
            <a:r>
              <a:rPr lang="en-US" sz="1600" dirty="0" smtClean="0">
                <a:latin typeface="+mj-lt"/>
              </a:rPr>
              <a:t> Less theoretical DSM potential</a:t>
            </a:r>
          </a:p>
          <a:p>
            <a:pPr>
              <a:buFont typeface="Arial" pitchFamily="34" charset="0"/>
              <a:buChar char="•"/>
            </a:pPr>
            <a:r>
              <a:rPr lang="en-US" sz="1600" dirty="0">
                <a:latin typeface="+mj-lt"/>
              </a:rPr>
              <a:t> </a:t>
            </a:r>
            <a:r>
              <a:rPr lang="en-US" sz="1600" dirty="0" smtClean="0">
                <a:latin typeface="+mj-lt"/>
              </a:rPr>
              <a:t>Better forecast about availability </a:t>
            </a:r>
          </a:p>
          <a:p>
            <a:pPr>
              <a:buFont typeface="Arial" pitchFamily="34" charset="0"/>
              <a:buChar char="•"/>
            </a:pPr>
            <a:r>
              <a:rPr lang="en-US" sz="1600" dirty="0">
                <a:latin typeface="+mj-lt"/>
              </a:rPr>
              <a:t> </a:t>
            </a:r>
            <a:r>
              <a:rPr lang="en-US" sz="1600" dirty="0" smtClean="0">
                <a:latin typeface="+mj-lt"/>
              </a:rPr>
              <a:t>Aggregation of the loads necessary</a:t>
            </a:r>
            <a:endParaRPr lang="de-DE" sz="1600" dirty="0">
              <a:latin typeface="+mj-lt"/>
            </a:endParaRPr>
          </a:p>
        </p:txBody>
      </p:sp>
      <p:sp>
        <p:nvSpPr>
          <p:cNvPr id="35" name="Rechteck 34"/>
          <p:cNvSpPr/>
          <p:nvPr/>
        </p:nvSpPr>
        <p:spPr>
          <a:xfrm>
            <a:off x="1475656" y="5517232"/>
            <a:ext cx="4536504" cy="1077218"/>
          </a:xfrm>
          <a:prstGeom prst="rect">
            <a:avLst/>
          </a:prstGeom>
          <a:noFill/>
        </p:spPr>
        <p:txBody>
          <a:bodyPr wrap="square">
            <a:spAutoFit/>
          </a:bodyPr>
          <a:lstStyle/>
          <a:p>
            <a:pPr>
              <a:buFont typeface="Arial" pitchFamily="34" charset="0"/>
              <a:buChar char="•"/>
            </a:pPr>
            <a:r>
              <a:rPr lang="en-US" sz="1600" dirty="0" smtClean="0">
                <a:latin typeface="+mj-lt"/>
              </a:rPr>
              <a:t> Comparable low DSM potential</a:t>
            </a:r>
          </a:p>
          <a:p>
            <a:pPr>
              <a:buFont typeface="Arial" pitchFamily="34" charset="0"/>
              <a:buChar char="•"/>
            </a:pPr>
            <a:r>
              <a:rPr lang="de-DE" sz="1600" dirty="0" smtClean="0">
                <a:latin typeface="+mj-lt"/>
              </a:rPr>
              <a:t> </a:t>
            </a:r>
            <a:r>
              <a:rPr lang="de-DE" sz="1600" dirty="0" err="1" smtClean="0">
                <a:latin typeface="+mj-lt"/>
              </a:rPr>
              <a:t>Already</a:t>
            </a:r>
            <a:r>
              <a:rPr lang="de-DE" sz="1600" dirty="0" smtClean="0">
                <a:latin typeface="+mj-lt"/>
              </a:rPr>
              <a:t> in </a:t>
            </a:r>
            <a:r>
              <a:rPr lang="de-DE" sz="1600" dirty="0" err="1" smtClean="0">
                <a:latin typeface="+mj-lt"/>
              </a:rPr>
              <a:t>use</a:t>
            </a:r>
            <a:r>
              <a:rPr lang="de-DE" sz="1600" dirty="0" smtClean="0">
                <a:latin typeface="+mj-lt"/>
              </a:rPr>
              <a:t> </a:t>
            </a:r>
            <a:r>
              <a:rPr lang="de-DE" sz="1600" dirty="0" err="1" smtClean="0">
                <a:latin typeface="+mj-lt"/>
              </a:rPr>
              <a:t>for</a:t>
            </a:r>
            <a:r>
              <a:rPr lang="de-DE" sz="1600" dirty="0" smtClean="0">
                <a:latin typeface="+mj-lt"/>
              </a:rPr>
              <a:t> </a:t>
            </a:r>
            <a:r>
              <a:rPr lang="de-DE" sz="1600" dirty="0" err="1" smtClean="0">
                <a:latin typeface="+mj-lt"/>
              </a:rPr>
              <a:t>tertiary</a:t>
            </a:r>
            <a:r>
              <a:rPr lang="de-DE" sz="1600" dirty="0" smtClean="0">
                <a:latin typeface="+mj-lt"/>
              </a:rPr>
              <a:t> </a:t>
            </a:r>
            <a:r>
              <a:rPr lang="de-DE" sz="1600" dirty="0" err="1" smtClean="0">
                <a:latin typeface="+mj-lt"/>
              </a:rPr>
              <a:t>control</a:t>
            </a:r>
            <a:r>
              <a:rPr lang="de-DE" sz="1600" dirty="0" smtClean="0">
                <a:latin typeface="+mj-lt"/>
              </a:rPr>
              <a:t> (</a:t>
            </a:r>
            <a:r>
              <a:rPr lang="de-DE" sz="1600" dirty="0" err="1" smtClean="0">
                <a:latin typeface="+mj-lt"/>
              </a:rPr>
              <a:t>very</a:t>
            </a:r>
            <a:r>
              <a:rPr lang="de-DE" sz="1600" dirty="0" smtClean="0">
                <a:latin typeface="+mj-lt"/>
              </a:rPr>
              <a:t> </a:t>
            </a:r>
            <a:r>
              <a:rPr lang="de-DE" sz="1600" dirty="0" err="1" smtClean="0">
                <a:latin typeface="+mj-lt"/>
              </a:rPr>
              <a:t>good</a:t>
            </a:r>
            <a:r>
              <a:rPr lang="de-DE" sz="1600" dirty="0" smtClean="0">
                <a:latin typeface="+mj-lt"/>
              </a:rPr>
              <a:t> </a:t>
            </a:r>
            <a:r>
              <a:rPr lang="de-DE" sz="1600" dirty="0" err="1" smtClean="0">
                <a:latin typeface="+mj-lt"/>
              </a:rPr>
              <a:t>forecast</a:t>
            </a:r>
            <a:r>
              <a:rPr lang="de-DE" sz="1600" dirty="0" smtClean="0">
                <a:latin typeface="+mj-lt"/>
              </a:rPr>
              <a:t> </a:t>
            </a:r>
            <a:r>
              <a:rPr lang="de-DE" sz="1600" dirty="0" err="1" smtClean="0">
                <a:latin typeface="+mj-lt"/>
              </a:rPr>
              <a:t>of</a:t>
            </a:r>
            <a:r>
              <a:rPr lang="de-DE" sz="1600" dirty="0" smtClean="0">
                <a:latin typeface="+mj-lt"/>
              </a:rPr>
              <a:t> </a:t>
            </a:r>
            <a:r>
              <a:rPr lang="de-DE" sz="1600" dirty="0" err="1" smtClean="0">
                <a:latin typeface="+mj-lt"/>
              </a:rPr>
              <a:t>available</a:t>
            </a:r>
            <a:r>
              <a:rPr lang="de-DE" sz="1600" dirty="0" smtClean="0">
                <a:latin typeface="+mj-lt"/>
              </a:rPr>
              <a:t> DSM potential)</a:t>
            </a:r>
          </a:p>
          <a:p>
            <a:pPr>
              <a:buFont typeface="Arial" pitchFamily="34" charset="0"/>
              <a:buChar char="•"/>
            </a:pPr>
            <a:r>
              <a:rPr lang="de-DE" sz="1600" dirty="0">
                <a:latin typeface="+mj-lt"/>
              </a:rPr>
              <a:t> </a:t>
            </a:r>
            <a:r>
              <a:rPr lang="de-DE" sz="1600" dirty="0" err="1" smtClean="0">
                <a:latin typeface="+mj-lt"/>
              </a:rPr>
              <a:t>Able</a:t>
            </a:r>
            <a:r>
              <a:rPr lang="de-DE" sz="1600" dirty="0" smtClean="0">
                <a:latin typeface="+mj-lt"/>
              </a:rPr>
              <a:t> </a:t>
            </a:r>
            <a:r>
              <a:rPr lang="de-DE" sz="1600" dirty="0" err="1" smtClean="0">
                <a:latin typeface="+mj-lt"/>
              </a:rPr>
              <a:t>to</a:t>
            </a:r>
            <a:r>
              <a:rPr lang="de-DE" sz="1600" dirty="0" smtClean="0">
                <a:latin typeface="+mj-lt"/>
              </a:rPr>
              <a:t> </a:t>
            </a:r>
            <a:r>
              <a:rPr lang="de-DE" sz="1600" dirty="0" err="1" smtClean="0">
                <a:latin typeface="+mj-lt"/>
              </a:rPr>
              <a:t>provide</a:t>
            </a:r>
            <a:r>
              <a:rPr lang="de-DE" sz="1600" dirty="0" smtClean="0">
                <a:latin typeface="+mj-lt"/>
              </a:rPr>
              <a:t> </a:t>
            </a:r>
            <a:r>
              <a:rPr lang="de-DE" sz="1600" dirty="0" err="1" smtClean="0">
                <a:latin typeface="+mj-lt"/>
              </a:rPr>
              <a:t>other</a:t>
            </a:r>
            <a:r>
              <a:rPr lang="de-DE" sz="1600" dirty="0" smtClean="0">
                <a:latin typeface="+mj-lt"/>
              </a:rPr>
              <a:t> </a:t>
            </a:r>
            <a:r>
              <a:rPr lang="de-DE" sz="1600" dirty="0" err="1" smtClean="0">
                <a:latin typeface="+mj-lt"/>
              </a:rPr>
              <a:t>ancillary</a:t>
            </a:r>
            <a:r>
              <a:rPr lang="de-DE" sz="1600" dirty="0" smtClean="0">
                <a:latin typeface="+mj-lt"/>
              </a:rPr>
              <a:t> </a:t>
            </a:r>
            <a:r>
              <a:rPr lang="de-DE" sz="1600" dirty="0" err="1" smtClean="0">
                <a:latin typeface="+mj-lt"/>
              </a:rPr>
              <a:t>services</a:t>
            </a:r>
            <a:endParaRPr lang="de-DE" sz="16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eaLnBrk="1" hangingPunct="1"/>
            <a:r>
              <a:rPr lang="de-DE" smtClean="0"/>
              <a:t>Conclusion</a:t>
            </a:r>
          </a:p>
        </p:txBody>
      </p:sp>
      <p:sp>
        <p:nvSpPr>
          <p:cNvPr id="3" name="Inhaltsplatzhalter 2"/>
          <p:cNvSpPr>
            <a:spLocks noGrp="1"/>
          </p:cNvSpPr>
          <p:nvPr>
            <p:ph idx="1"/>
          </p:nvPr>
        </p:nvSpPr>
        <p:spPr/>
        <p:txBody>
          <a:bodyPr/>
          <a:lstStyle/>
          <a:p>
            <a:r>
              <a:rPr lang="en-US" sz="2400" dirty="0" smtClean="0"/>
              <a:t>High theoretical and technical DSM potential in Germany (up to </a:t>
            </a:r>
            <a:r>
              <a:rPr lang="en-US" sz="2400" b="1" dirty="0" smtClean="0">
                <a:solidFill>
                  <a:srgbClr val="FF0000"/>
                </a:solidFill>
              </a:rPr>
              <a:t>30GW</a:t>
            </a:r>
            <a:r>
              <a:rPr lang="en-US" sz="2400" dirty="0" smtClean="0"/>
              <a:t> in 2010)</a:t>
            </a:r>
          </a:p>
          <a:p>
            <a:r>
              <a:rPr lang="en-US" sz="2400" dirty="0" smtClean="0"/>
              <a:t>Practical potential about </a:t>
            </a:r>
            <a:r>
              <a:rPr lang="en-US" sz="2400" b="1" dirty="0" smtClean="0">
                <a:solidFill>
                  <a:srgbClr val="FF0000"/>
                </a:solidFill>
              </a:rPr>
              <a:t>3.6GW</a:t>
            </a:r>
            <a:r>
              <a:rPr lang="en-US" sz="2400" dirty="0" smtClean="0"/>
              <a:t> (2010)</a:t>
            </a:r>
          </a:p>
          <a:p>
            <a:r>
              <a:rPr lang="en-US" sz="2400" dirty="0" smtClean="0"/>
              <a:t>Increasing DSM potential in 2020 and later due to substitution of fossil fuels (for heating, etc.)</a:t>
            </a:r>
          </a:p>
          <a:p>
            <a:r>
              <a:rPr lang="en-US" sz="2400" dirty="0" smtClean="0"/>
              <a:t>Home application usable for balancing group management</a:t>
            </a:r>
          </a:p>
          <a:p>
            <a:r>
              <a:rPr lang="en-US" sz="2400" dirty="0" smtClean="0"/>
              <a:t>Commercial and industrial loads able to provide further ancillary services</a:t>
            </a:r>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429000"/>
            <a:ext cx="8229600" cy="590550"/>
          </a:xfrm>
        </p:spPr>
        <p:txBody>
          <a:bodyPr/>
          <a:lstStyle/>
          <a:p>
            <a:pPr algn="ctr"/>
            <a:r>
              <a:rPr lang="en-US" dirty="0" smtClean="0">
                <a:solidFill>
                  <a:schemeClr val="tx1"/>
                </a:solidFill>
              </a:rPr>
              <a:t>Thank you for your kind attention.</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Back-up – 1</a:t>
            </a:r>
            <a:endParaRPr lang="de-DE" dirty="0"/>
          </a:p>
        </p:txBody>
      </p:sp>
      <p:pic>
        <p:nvPicPr>
          <p:cNvPr id="3" name="Grafik 2" descr="HH_Gerätespezifisch2.emf"/>
          <p:cNvPicPr>
            <a:picLocks noChangeAspect="1"/>
          </p:cNvPicPr>
          <p:nvPr/>
        </p:nvPicPr>
        <p:blipFill>
          <a:blip r:embed="rId2" cstate="print">
            <a:clrChange>
              <a:clrFrom>
                <a:srgbClr val="FFFFFF"/>
              </a:clrFrom>
              <a:clrTo>
                <a:srgbClr val="FFFFFF">
                  <a:alpha val="0"/>
                </a:srgbClr>
              </a:clrTo>
            </a:clrChange>
          </a:blip>
          <a:srcRect l="1679" t="1562" r="1779"/>
          <a:stretch>
            <a:fillRect/>
          </a:stretch>
        </p:blipFill>
        <p:spPr>
          <a:xfrm>
            <a:off x="323528" y="2060848"/>
            <a:ext cx="8568952" cy="4694296"/>
          </a:xfrm>
          <a:prstGeom prst="rect">
            <a:avLst/>
          </a:prstGeom>
        </p:spPr>
      </p:pic>
      <p:sp>
        <p:nvSpPr>
          <p:cNvPr id="4" name="Textfeld 3"/>
          <p:cNvSpPr txBox="1"/>
          <p:nvPr/>
        </p:nvSpPr>
        <p:spPr>
          <a:xfrm rot="16200000">
            <a:off x="-479583" y="3925098"/>
            <a:ext cx="1776412" cy="338138"/>
          </a:xfrm>
          <a:prstGeom prst="rect">
            <a:avLst/>
          </a:prstGeom>
          <a:solidFill>
            <a:schemeClr val="bg1"/>
          </a:solidFill>
        </p:spPr>
        <p:txBody>
          <a:bodyPr>
            <a:spAutoFit/>
          </a:bodyPr>
          <a:lstStyle/>
          <a:p>
            <a:pPr algn="ctr">
              <a:defRPr/>
            </a:pPr>
            <a:r>
              <a:rPr lang="en-US" sz="1600" dirty="0" smtClean="0">
                <a:latin typeface="+mj-lt"/>
              </a:rPr>
              <a:t>Power [MW]</a:t>
            </a:r>
            <a:endParaRPr lang="en-US" sz="1600" dirty="0">
              <a:latin typeface="+mj-lt"/>
            </a:endParaRPr>
          </a:p>
        </p:txBody>
      </p:sp>
      <p:sp>
        <p:nvSpPr>
          <p:cNvPr id="5" name="Textfeld 4"/>
          <p:cNvSpPr txBox="1"/>
          <p:nvPr/>
        </p:nvSpPr>
        <p:spPr>
          <a:xfrm>
            <a:off x="6743529" y="2162449"/>
            <a:ext cx="1660458" cy="261610"/>
          </a:xfrm>
          <a:prstGeom prst="rect">
            <a:avLst/>
          </a:prstGeom>
          <a:solidFill>
            <a:schemeClr val="bg1"/>
          </a:solidFill>
        </p:spPr>
        <p:txBody>
          <a:bodyPr wrap="square">
            <a:spAutoFit/>
          </a:bodyPr>
          <a:lstStyle/>
          <a:p>
            <a:pPr>
              <a:defRPr/>
            </a:pPr>
            <a:r>
              <a:rPr lang="en-US" sz="1100" dirty="0" smtClean="0">
                <a:latin typeface="+mj-lt"/>
              </a:rPr>
              <a:t>Air cond.</a:t>
            </a:r>
            <a:endParaRPr lang="en-US" sz="1100" dirty="0">
              <a:latin typeface="+mj-lt"/>
            </a:endParaRPr>
          </a:p>
        </p:txBody>
      </p:sp>
      <p:sp>
        <p:nvSpPr>
          <p:cNvPr id="7" name="Textfeld 6"/>
          <p:cNvSpPr txBox="1"/>
          <p:nvPr/>
        </p:nvSpPr>
        <p:spPr>
          <a:xfrm>
            <a:off x="6732240" y="2546170"/>
            <a:ext cx="2016224" cy="261610"/>
          </a:xfrm>
          <a:prstGeom prst="rect">
            <a:avLst/>
          </a:prstGeom>
          <a:solidFill>
            <a:schemeClr val="bg1"/>
          </a:solidFill>
        </p:spPr>
        <p:txBody>
          <a:bodyPr wrap="square">
            <a:spAutoFit/>
          </a:bodyPr>
          <a:lstStyle/>
          <a:p>
            <a:pPr>
              <a:defRPr/>
            </a:pPr>
            <a:r>
              <a:rPr lang="en-US" sz="1100" dirty="0" smtClean="0">
                <a:latin typeface="+mj-lt"/>
              </a:rPr>
              <a:t>Hot water</a:t>
            </a:r>
            <a:endParaRPr lang="en-US" sz="1100" dirty="0">
              <a:latin typeface="+mj-lt"/>
            </a:endParaRPr>
          </a:p>
        </p:txBody>
      </p:sp>
      <p:sp>
        <p:nvSpPr>
          <p:cNvPr id="8" name="Textfeld 7"/>
          <p:cNvSpPr txBox="1"/>
          <p:nvPr/>
        </p:nvSpPr>
        <p:spPr>
          <a:xfrm>
            <a:off x="6732240" y="2766304"/>
            <a:ext cx="2016224" cy="261610"/>
          </a:xfrm>
          <a:prstGeom prst="rect">
            <a:avLst/>
          </a:prstGeom>
          <a:solidFill>
            <a:schemeClr val="bg1"/>
          </a:solidFill>
        </p:spPr>
        <p:txBody>
          <a:bodyPr wrap="square">
            <a:spAutoFit/>
          </a:bodyPr>
          <a:lstStyle/>
          <a:p>
            <a:pPr>
              <a:defRPr/>
            </a:pPr>
            <a:r>
              <a:rPr lang="en-US" sz="1100" dirty="0" smtClean="0">
                <a:latin typeface="+mj-lt"/>
              </a:rPr>
              <a:t>Freezer</a:t>
            </a:r>
            <a:endParaRPr lang="en-US" sz="1100" dirty="0">
              <a:latin typeface="+mj-lt"/>
            </a:endParaRPr>
          </a:p>
        </p:txBody>
      </p:sp>
      <p:sp>
        <p:nvSpPr>
          <p:cNvPr id="6" name="Textfeld 5"/>
          <p:cNvSpPr txBox="1"/>
          <p:nvPr/>
        </p:nvSpPr>
        <p:spPr>
          <a:xfrm>
            <a:off x="6736514" y="2352724"/>
            <a:ext cx="1660458" cy="261610"/>
          </a:xfrm>
          <a:prstGeom prst="rect">
            <a:avLst/>
          </a:prstGeom>
          <a:solidFill>
            <a:schemeClr val="bg1"/>
          </a:solidFill>
        </p:spPr>
        <p:txBody>
          <a:bodyPr wrap="square">
            <a:spAutoFit/>
          </a:bodyPr>
          <a:lstStyle/>
          <a:p>
            <a:pPr>
              <a:defRPr/>
            </a:pPr>
            <a:r>
              <a:rPr lang="en-US" sz="1100" dirty="0" smtClean="0">
                <a:latin typeface="+mj-lt"/>
              </a:rPr>
              <a:t>Fridge-freezer</a:t>
            </a:r>
            <a:endParaRPr lang="en-US" sz="11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Back-up 2</a:t>
            </a:r>
            <a:endParaRPr lang="en-US"/>
          </a:p>
        </p:txBody>
      </p:sp>
      <p:cxnSp>
        <p:nvCxnSpPr>
          <p:cNvPr id="3" name="Gerade Verbindung mit Pfeil 2"/>
          <p:cNvCxnSpPr>
            <a:stCxn id="11" idx="2"/>
            <a:endCxn id="10" idx="0"/>
          </p:cNvCxnSpPr>
          <p:nvPr/>
        </p:nvCxnSpPr>
        <p:spPr>
          <a:xfrm rot="16200000" flipH="1">
            <a:off x="1905000" y="5597525"/>
            <a:ext cx="561975"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Gerade Verbindung mit Pfeil 3"/>
          <p:cNvCxnSpPr>
            <a:stCxn id="6" idx="2"/>
          </p:cNvCxnSpPr>
          <p:nvPr/>
        </p:nvCxnSpPr>
        <p:spPr>
          <a:xfrm rot="5400000">
            <a:off x="1886744" y="4728369"/>
            <a:ext cx="593725"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hteck 4"/>
          <p:cNvSpPr/>
          <p:nvPr/>
        </p:nvSpPr>
        <p:spPr>
          <a:xfrm>
            <a:off x="28575" y="2759075"/>
            <a:ext cx="4311650" cy="32226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smtClean="0">
                <a:solidFill>
                  <a:schemeClr val="tx1"/>
                </a:solidFill>
                <a:latin typeface="Verdana" pitchFamily="34" charset="0"/>
                <a:ea typeface="Verdana" pitchFamily="34" charset="0"/>
                <a:cs typeface="Verdana" pitchFamily="34" charset="0"/>
              </a:rPr>
              <a:t>Average Power demand of the single applications [W]</a:t>
            </a:r>
            <a:endParaRPr lang="en-US" sz="1200">
              <a:solidFill>
                <a:schemeClr val="tx1"/>
              </a:solidFill>
              <a:latin typeface="Verdana" pitchFamily="34" charset="0"/>
              <a:ea typeface="Verdana" pitchFamily="34" charset="0"/>
              <a:cs typeface="Verdana" pitchFamily="34" charset="0"/>
            </a:endParaRPr>
          </a:p>
        </p:txBody>
      </p:sp>
      <p:sp>
        <p:nvSpPr>
          <p:cNvPr id="6" name="Rechteck 5"/>
          <p:cNvSpPr/>
          <p:nvPr/>
        </p:nvSpPr>
        <p:spPr>
          <a:xfrm>
            <a:off x="28575" y="4162425"/>
            <a:ext cx="4311650" cy="26987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smtClean="0">
                <a:solidFill>
                  <a:schemeClr val="tx1"/>
                </a:solidFill>
                <a:latin typeface="Verdana" pitchFamily="34" charset="0"/>
                <a:ea typeface="Verdana" pitchFamily="34" charset="0"/>
                <a:cs typeface="Verdana" pitchFamily="34" charset="0"/>
              </a:rPr>
              <a:t>Part on the total load profile</a:t>
            </a:r>
            <a:endParaRPr lang="en-US" sz="1200">
              <a:solidFill>
                <a:schemeClr val="tx1"/>
              </a:solidFill>
              <a:latin typeface="Verdana" pitchFamily="34" charset="0"/>
              <a:ea typeface="Verdana" pitchFamily="34" charset="0"/>
              <a:cs typeface="Verdana" pitchFamily="34" charset="0"/>
            </a:endParaRPr>
          </a:p>
        </p:txBody>
      </p:sp>
      <p:cxnSp>
        <p:nvCxnSpPr>
          <p:cNvPr id="7" name="Gerade Verbindung mit Pfeil 6"/>
          <p:cNvCxnSpPr>
            <a:stCxn id="8" idx="2"/>
            <a:endCxn id="6" idx="0"/>
          </p:cNvCxnSpPr>
          <p:nvPr/>
        </p:nvCxnSpPr>
        <p:spPr>
          <a:xfrm rot="5400000">
            <a:off x="1993901" y="3971925"/>
            <a:ext cx="3810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28575" y="3459163"/>
            <a:ext cx="4311650" cy="32385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smtClean="0">
                <a:solidFill>
                  <a:schemeClr val="tx1"/>
                </a:solidFill>
                <a:latin typeface="Verdana" pitchFamily="34" charset="0"/>
                <a:ea typeface="Verdana" pitchFamily="34" charset="0"/>
                <a:cs typeface="Verdana" pitchFamily="34" charset="0"/>
              </a:rPr>
              <a:t>Application with DSM potential</a:t>
            </a:r>
            <a:endParaRPr lang="en-US" sz="1200">
              <a:solidFill>
                <a:schemeClr val="tx1"/>
              </a:solidFill>
              <a:latin typeface="Verdana" pitchFamily="34" charset="0"/>
              <a:ea typeface="Verdana" pitchFamily="34" charset="0"/>
              <a:cs typeface="Verdana" pitchFamily="34" charset="0"/>
            </a:endParaRPr>
          </a:p>
        </p:txBody>
      </p:sp>
      <p:cxnSp>
        <p:nvCxnSpPr>
          <p:cNvPr id="9" name="Gerade Verbindung mit Pfeil 8"/>
          <p:cNvCxnSpPr>
            <a:stCxn id="5" idx="2"/>
            <a:endCxn id="8" idx="0"/>
          </p:cNvCxnSpPr>
          <p:nvPr/>
        </p:nvCxnSpPr>
        <p:spPr>
          <a:xfrm rot="5400000">
            <a:off x="1995488" y="3270250"/>
            <a:ext cx="376238"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30163" y="5880100"/>
            <a:ext cx="4313237" cy="32385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smtClean="0">
                <a:solidFill>
                  <a:schemeClr val="tx1"/>
                </a:solidFill>
                <a:latin typeface="Verdana" pitchFamily="34" charset="0"/>
                <a:ea typeface="Verdana" pitchFamily="34" charset="0"/>
                <a:cs typeface="Verdana" pitchFamily="34" charset="0"/>
              </a:rPr>
              <a:t>Load block</a:t>
            </a:r>
            <a:endParaRPr lang="en-US" sz="1200" b="1">
              <a:solidFill>
                <a:schemeClr val="tx1"/>
              </a:solidFill>
              <a:latin typeface="Verdana" pitchFamily="34" charset="0"/>
              <a:ea typeface="Verdana" pitchFamily="34" charset="0"/>
              <a:cs typeface="Verdana" pitchFamily="34" charset="0"/>
            </a:endParaRPr>
          </a:p>
        </p:txBody>
      </p:sp>
      <p:sp>
        <p:nvSpPr>
          <p:cNvPr id="11" name="Rechteck 10"/>
          <p:cNvSpPr/>
          <p:nvPr/>
        </p:nvSpPr>
        <p:spPr>
          <a:xfrm>
            <a:off x="28575" y="5048250"/>
            <a:ext cx="4311650" cy="26987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smtClean="0">
                <a:solidFill>
                  <a:schemeClr val="tx1"/>
                </a:solidFill>
                <a:latin typeface="Verdana" pitchFamily="34" charset="0"/>
                <a:ea typeface="Verdana" pitchFamily="34" charset="0"/>
                <a:cs typeface="Verdana" pitchFamily="34" charset="0"/>
              </a:rPr>
              <a:t>Limitations</a:t>
            </a:r>
            <a:endParaRPr lang="en-US" sz="1200">
              <a:solidFill>
                <a:schemeClr val="tx1"/>
              </a:solidFill>
              <a:latin typeface="Verdana" pitchFamily="34" charset="0"/>
              <a:ea typeface="Verdana" pitchFamily="34" charset="0"/>
              <a:cs typeface="Verdana" pitchFamily="34" charset="0"/>
            </a:endParaRPr>
          </a:p>
        </p:txBody>
      </p:sp>
      <p:sp>
        <p:nvSpPr>
          <p:cNvPr id="12" name="Rechteck 11"/>
          <p:cNvSpPr/>
          <p:nvPr/>
        </p:nvSpPr>
        <p:spPr>
          <a:xfrm>
            <a:off x="28575" y="5302250"/>
            <a:ext cx="1087438" cy="27781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smtClean="0">
                <a:solidFill>
                  <a:schemeClr val="tx1"/>
                </a:solidFill>
                <a:latin typeface="Verdana" pitchFamily="34" charset="0"/>
                <a:ea typeface="Verdana" pitchFamily="34" charset="0"/>
                <a:cs typeface="Verdana" pitchFamily="34" charset="0"/>
              </a:rPr>
              <a:t>Time to shift</a:t>
            </a:r>
            <a:endParaRPr lang="en-US" sz="800" b="1">
              <a:solidFill>
                <a:schemeClr val="tx1"/>
              </a:solidFill>
              <a:latin typeface="Verdana" pitchFamily="34" charset="0"/>
              <a:ea typeface="Verdana" pitchFamily="34" charset="0"/>
              <a:cs typeface="Verdana" pitchFamily="34" charset="0"/>
            </a:endParaRPr>
          </a:p>
        </p:txBody>
      </p:sp>
      <p:sp>
        <p:nvSpPr>
          <p:cNvPr id="13" name="Rechteck 12"/>
          <p:cNvSpPr/>
          <p:nvPr/>
        </p:nvSpPr>
        <p:spPr>
          <a:xfrm>
            <a:off x="1116013" y="5302250"/>
            <a:ext cx="1065212" cy="2762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smtClean="0">
                <a:solidFill>
                  <a:schemeClr val="tx1"/>
                </a:solidFill>
                <a:latin typeface="Verdana" pitchFamily="34" charset="0"/>
                <a:ea typeface="Verdana" pitchFamily="34" charset="0"/>
                <a:cs typeface="Verdana" pitchFamily="34" charset="0"/>
              </a:rPr>
              <a:t>Break after shifting</a:t>
            </a:r>
            <a:endParaRPr lang="en-US" sz="800" b="1">
              <a:solidFill>
                <a:schemeClr val="tx1"/>
              </a:solidFill>
              <a:latin typeface="Verdana" pitchFamily="34" charset="0"/>
              <a:ea typeface="Verdana" pitchFamily="34" charset="0"/>
              <a:cs typeface="Verdana" pitchFamily="34" charset="0"/>
            </a:endParaRPr>
          </a:p>
        </p:txBody>
      </p:sp>
      <p:sp>
        <p:nvSpPr>
          <p:cNvPr id="14" name="Rechteck 13"/>
          <p:cNvSpPr/>
          <p:nvPr/>
        </p:nvSpPr>
        <p:spPr>
          <a:xfrm>
            <a:off x="2195513" y="5302250"/>
            <a:ext cx="1223962" cy="2762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smtClean="0">
                <a:solidFill>
                  <a:schemeClr val="tx1"/>
                </a:solidFill>
                <a:latin typeface="Verdana" pitchFamily="34" charset="0"/>
                <a:ea typeface="Verdana" pitchFamily="34" charset="0"/>
                <a:cs typeface="Verdana" pitchFamily="34" charset="0"/>
              </a:rPr>
              <a:t>Average daily usage</a:t>
            </a:r>
            <a:endParaRPr lang="en-US" sz="800" b="1">
              <a:solidFill>
                <a:schemeClr val="tx1"/>
              </a:solidFill>
              <a:latin typeface="Verdana" pitchFamily="34" charset="0"/>
              <a:ea typeface="Verdana" pitchFamily="34" charset="0"/>
              <a:cs typeface="Verdana" pitchFamily="34" charset="0"/>
            </a:endParaRPr>
          </a:p>
        </p:txBody>
      </p:sp>
      <p:sp>
        <p:nvSpPr>
          <p:cNvPr id="15" name="Rechteck 14"/>
          <p:cNvSpPr/>
          <p:nvPr/>
        </p:nvSpPr>
        <p:spPr>
          <a:xfrm>
            <a:off x="3409950" y="5302250"/>
            <a:ext cx="925513" cy="2762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smtClean="0">
                <a:solidFill>
                  <a:schemeClr val="tx1"/>
                </a:solidFill>
                <a:latin typeface="Verdana" pitchFamily="34" charset="0"/>
                <a:ea typeface="Verdana" pitchFamily="34" charset="0"/>
                <a:cs typeface="Verdana" pitchFamily="34" charset="0"/>
              </a:rPr>
              <a:t>Concurrency factor</a:t>
            </a:r>
            <a:endParaRPr lang="en-US" sz="800" b="1">
              <a:solidFill>
                <a:schemeClr val="tx1"/>
              </a:solidFill>
              <a:latin typeface="Verdana" pitchFamily="34" charset="0"/>
              <a:ea typeface="Verdana" pitchFamily="34" charset="0"/>
              <a:cs typeface="Verdana" pitchFamily="34" charset="0"/>
            </a:endParaRPr>
          </a:p>
        </p:txBody>
      </p:sp>
      <p:cxnSp>
        <p:nvCxnSpPr>
          <p:cNvPr id="16" name="Gerade Verbindung mit Pfeil 15"/>
          <p:cNvCxnSpPr>
            <a:stCxn id="24" idx="2"/>
            <a:endCxn id="23" idx="0"/>
          </p:cNvCxnSpPr>
          <p:nvPr/>
        </p:nvCxnSpPr>
        <p:spPr>
          <a:xfrm rot="16200000" flipH="1">
            <a:off x="6679407" y="5596731"/>
            <a:ext cx="563562"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19" idx="2"/>
          </p:cNvCxnSpPr>
          <p:nvPr/>
        </p:nvCxnSpPr>
        <p:spPr>
          <a:xfrm rot="5400000">
            <a:off x="6661944" y="4728369"/>
            <a:ext cx="593725"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4803775" y="2757488"/>
            <a:ext cx="4311650" cy="322262"/>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chemeClr val="tx1"/>
                </a:solidFill>
                <a:latin typeface="Verdana" pitchFamily="34" charset="0"/>
                <a:ea typeface="Verdana" pitchFamily="34" charset="0"/>
                <a:cs typeface="Verdana" pitchFamily="34" charset="0"/>
              </a:rPr>
              <a:t>Annual energy demand [</a:t>
            </a:r>
            <a:r>
              <a:rPr lang="en-US" sz="1200" dirty="0" err="1" smtClean="0">
                <a:solidFill>
                  <a:schemeClr val="tx1"/>
                </a:solidFill>
                <a:latin typeface="Verdana" pitchFamily="34" charset="0"/>
                <a:ea typeface="Verdana" pitchFamily="34" charset="0"/>
                <a:cs typeface="Verdana" pitchFamily="34" charset="0"/>
              </a:rPr>
              <a:t>TWh</a:t>
            </a:r>
            <a:r>
              <a:rPr lang="en-US" sz="1200" dirty="0" smtClean="0">
                <a:solidFill>
                  <a:schemeClr val="tx1"/>
                </a:solidFill>
                <a:latin typeface="Verdana" pitchFamily="34" charset="0"/>
                <a:ea typeface="Verdana" pitchFamily="34" charset="0"/>
                <a:cs typeface="Verdana" pitchFamily="34" charset="0"/>
              </a:rPr>
              <a:t>/a)</a:t>
            </a:r>
            <a:endParaRPr lang="en-US" sz="1200" dirty="0">
              <a:solidFill>
                <a:schemeClr val="tx1"/>
              </a:solidFill>
              <a:latin typeface="Verdana" pitchFamily="34" charset="0"/>
              <a:ea typeface="Verdana" pitchFamily="34" charset="0"/>
              <a:cs typeface="Verdana" pitchFamily="34" charset="0"/>
            </a:endParaRPr>
          </a:p>
        </p:txBody>
      </p:sp>
      <p:sp>
        <p:nvSpPr>
          <p:cNvPr id="19" name="Rechteck 18"/>
          <p:cNvSpPr/>
          <p:nvPr/>
        </p:nvSpPr>
        <p:spPr>
          <a:xfrm>
            <a:off x="4803775" y="4162425"/>
            <a:ext cx="4311650" cy="269875"/>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smtClean="0">
                <a:solidFill>
                  <a:schemeClr val="tx1"/>
                </a:solidFill>
                <a:latin typeface="Verdana" pitchFamily="34" charset="0"/>
                <a:ea typeface="Verdana" pitchFamily="34" charset="0"/>
                <a:cs typeface="Verdana" pitchFamily="34" charset="0"/>
              </a:rPr>
              <a:t>final energy [%]</a:t>
            </a:r>
            <a:endParaRPr lang="en-US" sz="1200">
              <a:solidFill>
                <a:schemeClr val="tx1"/>
              </a:solidFill>
              <a:latin typeface="Verdana" pitchFamily="34" charset="0"/>
              <a:ea typeface="Verdana" pitchFamily="34" charset="0"/>
              <a:cs typeface="Verdana" pitchFamily="34" charset="0"/>
            </a:endParaRPr>
          </a:p>
        </p:txBody>
      </p:sp>
      <p:cxnSp>
        <p:nvCxnSpPr>
          <p:cNvPr id="20" name="Gerade Verbindung mit Pfeil 19"/>
          <p:cNvCxnSpPr>
            <a:stCxn id="21" idx="2"/>
            <a:endCxn id="19" idx="0"/>
          </p:cNvCxnSpPr>
          <p:nvPr/>
        </p:nvCxnSpPr>
        <p:spPr>
          <a:xfrm rot="5400000">
            <a:off x="6769894" y="3972719"/>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803775" y="3457575"/>
            <a:ext cx="4311650" cy="323850"/>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smtClean="0">
                <a:solidFill>
                  <a:schemeClr val="tx1"/>
                </a:solidFill>
                <a:latin typeface="Verdana" pitchFamily="34" charset="0"/>
                <a:ea typeface="Verdana" pitchFamily="34" charset="0"/>
                <a:cs typeface="Verdana" pitchFamily="34" charset="0"/>
              </a:rPr>
              <a:t>Energy demand of the customer classes [%]</a:t>
            </a:r>
            <a:endParaRPr lang="en-US" sz="1200">
              <a:solidFill>
                <a:schemeClr val="tx1"/>
              </a:solidFill>
              <a:latin typeface="Verdana" pitchFamily="34" charset="0"/>
              <a:ea typeface="Verdana" pitchFamily="34" charset="0"/>
              <a:cs typeface="Verdana" pitchFamily="34" charset="0"/>
            </a:endParaRPr>
          </a:p>
        </p:txBody>
      </p:sp>
      <p:cxnSp>
        <p:nvCxnSpPr>
          <p:cNvPr id="22" name="Gerade Verbindung mit Pfeil 21"/>
          <p:cNvCxnSpPr>
            <a:stCxn id="18" idx="2"/>
            <a:endCxn id="21" idx="0"/>
          </p:cNvCxnSpPr>
          <p:nvPr/>
        </p:nvCxnSpPr>
        <p:spPr>
          <a:xfrm rot="5400000">
            <a:off x="6770688" y="3268663"/>
            <a:ext cx="376237"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4805363" y="5880100"/>
            <a:ext cx="4313237" cy="323850"/>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smtClean="0">
                <a:solidFill>
                  <a:schemeClr val="tx1"/>
                </a:solidFill>
                <a:latin typeface="Verdana" pitchFamily="34" charset="0"/>
                <a:ea typeface="Verdana" pitchFamily="34" charset="0"/>
                <a:cs typeface="Verdana" pitchFamily="34" charset="0"/>
              </a:rPr>
              <a:t>Load block</a:t>
            </a:r>
            <a:endParaRPr lang="en-US" sz="1200" b="1">
              <a:solidFill>
                <a:schemeClr val="tx1"/>
              </a:solidFill>
              <a:latin typeface="Verdana" pitchFamily="34" charset="0"/>
              <a:ea typeface="Verdana" pitchFamily="34" charset="0"/>
              <a:cs typeface="Verdana" pitchFamily="34" charset="0"/>
            </a:endParaRPr>
          </a:p>
        </p:txBody>
      </p:sp>
      <p:sp>
        <p:nvSpPr>
          <p:cNvPr id="24" name="Rechteck 23"/>
          <p:cNvSpPr/>
          <p:nvPr/>
        </p:nvSpPr>
        <p:spPr>
          <a:xfrm>
            <a:off x="4803775" y="5046663"/>
            <a:ext cx="4311650" cy="269875"/>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smtClean="0">
                <a:solidFill>
                  <a:schemeClr val="tx1"/>
                </a:solidFill>
                <a:latin typeface="Verdana" pitchFamily="34" charset="0"/>
                <a:ea typeface="Verdana" pitchFamily="34" charset="0"/>
                <a:cs typeface="Verdana" pitchFamily="34" charset="0"/>
              </a:rPr>
              <a:t>Begrenzungen</a:t>
            </a:r>
            <a:endParaRPr lang="en-US" sz="1200">
              <a:solidFill>
                <a:schemeClr val="tx1"/>
              </a:solidFill>
              <a:latin typeface="Verdana" pitchFamily="34" charset="0"/>
              <a:ea typeface="Verdana" pitchFamily="34" charset="0"/>
              <a:cs typeface="Verdana" pitchFamily="34" charset="0"/>
            </a:endParaRPr>
          </a:p>
        </p:txBody>
      </p:sp>
      <p:sp>
        <p:nvSpPr>
          <p:cNvPr id="25" name="Rechteck 24"/>
          <p:cNvSpPr/>
          <p:nvPr/>
        </p:nvSpPr>
        <p:spPr>
          <a:xfrm>
            <a:off x="4803775" y="5311775"/>
            <a:ext cx="992188" cy="27781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smtClean="0">
                <a:solidFill>
                  <a:schemeClr val="tx1"/>
                </a:solidFill>
                <a:latin typeface="Verdana" pitchFamily="34" charset="0"/>
                <a:ea typeface="Verdana" pitchFamily="34" charset="0"/>
                <a:cs typeface="Verdana" pitchFamily="34" charset="0"/>
              </a:rPr>
              <a:t>Time to shift</a:t>
            </a:r>
            <a:endParaRPr lang="en-US" sz="800" b="1">
              <a:solidFill>
                <a:schemeClr val="tx1"/>
              </a:solidFill>
              <a:latin typeface="Verdana" pitchFamily="34" charset="0"/>
              <a:ea typeface="Verdana" pitchFamily="34" charset="0"/>
              <a:cs typeface="Verdana" pitchFamily="34" charset="0"/>
            </a:endParaRPr>
          </a:p>
        </p:txBody>
      </p:sp>
      <p:sp>
        <p:nvSpPr>
          <p:cNvPr id="26" name="Rechteck 25"/>
          <p:cNvSpPr/>
          <p:nvPr/>
        </p:nvSpPr>
        <p:spPr>
          <a:xfrm>
            <a:off x="5807075" y="5314950"/>
            <a:ext cx="1160463" cy="2762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smtClean="0">
                <a:solidFill>
                  <a:schemeClr val="tx1"/>
                </a:solidFill>
                <a:latin typeface="Verdana" pitchFamily="34" charset="0"/>
                <a:ea typeface="Verdana" pitchFamily="34" charset="0"/>
                <a:cs typeface="Verdana" pitchFamily="34" charset="0"/>
              </a:rPr>
              <a:t>Break after shifting</a:t>
            </a:r>
            <a:endParaRPr lang="en-US" sz="800" b="1">
              <a:solidFill>
                <a:schemeClr val="tx1"/>
              </a:solidFill>
              <a:latin typeface="Verdana" pitchFamily="34" charset="0"/>
              <a:ea typeface="Verdana" pitchFamily="34" charset="0"/>
              <a:cs typeface="Verdana" pitchFamily="34" charset="0"/>
            </a:endParaRPr>
          </a:p>
        </p:txBody>
      </p:sp>
      <p:sp>
        <p:nvSpPr>
          <p:cNvPr id="27" name="Rechteck 26"/>
          <p:cNvSpPr/>
          <p:nvPr/>
        </p:nvSpPr>
        <p:spPr>
          <a:xfrm>
            <a:off x="6970713" y="5314950"/>
            <a:ext cx="1201737" cy="2762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smtClean="0">
                <a:solidFill>
                  <a:schemeClr val="tx1"/>
                </a:solidFill>
                <a:latin typeface="Verdana" pitchFamily="34" charset="0"/>
                <a:ea typeface="Verdana" pitchFamily="34" charset="0"/>
                <a:cs typeface="Verdana" pitchFamily="34" charset="0"/>
              </a:rPr>
              <a:t>Average daily usage</a:t>
            </a:r>
            <a:endParaRPr lang="en-US" sz="800" b="1">
              <a:solidFill>
                <a:schemeClr val="tx1"/>
              </a:solidFill>
              <a:latin typeface="Verdana" pitchFamily="34" charset="0"/>
              <a:ea typeface="Verdana" pitchFamily="34" charset="0"/>
              <a:cs typeface="Verdana" pitchFamily="34" charset="0"/>
            </a:endParaRPr>
          </a:p>
        </p:txBody>
      </p:sp>
      <p:sp>
        <p:nvSpPr>
          <p:cNvPr id="28" name="Rechteck 27"/>
          <p:cNvSpPr/>
          <p:nvPr/>
        </p:nvSpPr>
        <p:spPr>
          <a:xfrm>
            <a:off x="8174038" y="5314950"/>
            <a:ext cx="947737" cy="2762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smtClean="0">
                <a:solidFill>
                  <a:schemeClr val="tx1"/>
                </a:solidFill>
                <a:latin typeface="Verdana" pitchFamily="34" charset="0"/>
                <a:ea typeface="Verdana" pitchFamily="34" charset="0"/>
                <a:cs typeface="Verdana" pitchFamily="34" charset="0"/>
              </a:rPr>
              <a:t>Concurrency factor</a:t>
            </a:r>
            <a:endParaRPr lang="en-US" sz="800" b="1">
              <a:solidFill>
                <a:schemeClr val="tx1"/>
              </a:solidFill>
              <a:latin typeface="Verdana" pitchFamily="34" charset="0"/>
              <a:ea typeface="Verdana" pitchFamily="34" charset="0"/>
              <a:cs typeface="Verdana" pitchFamily="34" charset="0"/>
            </a:endParaRPr>
          </a:p>
        </p:txBody>
      </p:sp>
      <p:sp>
        <p:nvSpPr>
          <p:cNvPr id="29" name="Rechteck 28"/>
          <p:cNvSpPr/>
          <p:nvPr/>
        </p:nvSpPr>
        <p:spPr>
          <a:xfrm>
            <a:off x="4808538" y="4432300"/>
            <a:ext cx="1128712" cy="2921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smtClean="0">
                <a:solidFill>
                  <a:schemeClr val="tx1"/>
                </a:solidFill>
                <a:latin typeface="Verdana" pitchFamily="34" charset="0"/>
                <a:ea typeface="Verdana" pitchFamily="34" charset="0"/>
                <a:cs typeface="Verdana" pitchFamily="34" charset="0"/>
              </a:rPr>
              <a:t>Process heat</a:t>
            </a:r>
            <a:endParaRPr lang="en-US" sz="800" b="1">
              <a:solidFill>
                <a:schemeClr val="tx1"/>
              </a:solidFill>
              <a:latin typeface="Verdana" pitchFamily="34" charset="0"/>
              <a:ea typeface="Verdana" pitchFamily="34" charset="0"/>
              <a:cs typeface="Verdana" pitchFamily="34" charset="0"/>
            </a:endParaRPr>
          </a:p>
        </p:txBody>
      </p:sp>
      <p:sp>
        <p:nvSpPr>
          <p:cNvPr id="30" name="Rechteck 29"/>
          <p:cNvSpPr/>
          <p:nvPr/>
        </p:nvSpPr>
        <p:spPr>
          <a:xfrm>
            <a:off x="5937250" y="4432300"/>
            <a:ext cx="1031875" cy="2921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smtClean="0">
                <a:solidFill>
                  <a:schemeClr val="tx1"/>
                </a:solidFill>
                <a:latin typeface="Verdana" pitchFamily="34" charset="0"/>
                <a:ea typeface="Verdana" pitchFamily="34" charset="0"/>
                <a:cs typeface="Verdana" pitchFamily="34" charset="0"/>
              </a:rPr>
              <a:t>Process cooling</a:t>
            </a:r>
            <a:endParaRPr lang="en-US" sz="800" b="1">
              <a:solidFill>
                <a:schemeClr val="tx1"/>
              </a:solidFill>
              <a:latin typeface="Verdana" pitchFamily="34" charset="0"/>
              <a:ea typeface="Verdana" pitchFamily="34" charset="0"/>
              <a:cs typeface="Verdana" pitchFamily="34" charset="0"/>
            </a:endParaRPr>
          </a:p>
        </p:txBody>
      </p:sp>
      <p:sp>
        <p:nvSpPr>
          <p:cNvPr id="31" name="Rechteck 30"/>
          <p:cNvSpPr/>
          <p:nvPr/>
        </p:nvSpPr>
        <p:spPr>
          <a:xfrm>
            <a:off x="6967538" y="4432300"/>
            <a:ext cx="1128712" cy="2921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smtClean="0">
                <a:solidFill>
                  <a:schemeClr val="tx1"/>
                </a:solidFill>
                <a:latin typeface="Verdana" pitchFamily="34" charset="0"/>
                <a:ea typeface="Verdana" pitchFamily="34" charset="0"/>
                <a:cs typeface="Verdana" pitchFamily="34" charset="0"/>
              </a:rPr>
              <a:t>El. heating</a:t>
            </a:r>
            <a:endParaRPr lang="en-US" sz="800" b="1">
              <a:solidFill>
                <a:schemeClr val="tx1"/>
              </a:solidFill>
              <a:latin typeface="Verdana" pitchFamily="34" charset="0"/>
              <a:ea typeface="Verdana" pitchFamily="34" charset="0"/>
              <a:cs typeface="Verdana" pitchFamily="34" charset="0"/>
            </a:endParaRPr>
          </a:p>
        </p:txBody>
      </p:sp>
      <p:sp>
        <p:nvSpPr>
          <p:cNvPr id="32" name="Rechteck 31"/>
          <p:cNvSpPr/>
          <p:nvPr/>
        </p:nvSpPr>
        <p:spPr>
          <a:xfrm>
            <a:off x="8086725" y="4432300"/>
            <a:ext cx="1030288" cy="2921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smtClean="0">
                <a:solidFill>
                  <a:schemeClr val="tx1"/>
                </a:solidFill>
                <a:latin typeface="Verdana" pitchFamily="34" charset="0"/>
                <a:ea typeface="Verdana" pitchFamily="34" charset="0"/>
                <a:cs typeface="Verdana" pitchFamily="34" charset="0"/>
              </a:rPr>
              <a:t>Mechanical energy</a:t>
            </a:r>
            <a:endParaRPr lang="en-US" sz="800" b="1">
              <a:solidFill>
                <a:schemeClr val="tx1"/>
              </a:solidFill>
              <a:latin typeface="Verdana" pitchFamily="34" charset="0"/>
              <a:ea typeface="Verdana" pitchFamily="34" charset="0"/>
              <a:cs typeface="Verdana" pitchFamily="34" charset="0"/>
            </a:endParaRPr>
          </a:p>
        </p:txBody>
      </p:sp>
      <p:grpSp>
        <p:nvGrpSpPr>
          <p:cNvPr id="33" name="Gruppieren 50"/>
          <p:cNvGrpSpPr>
            <a:grpSpLocks/>
          </p:cNvGrpSpPr>
          <p:nvPr/>
        </p:nvGrpSpPr>
        <p:grpSpPr bwMode="auto">
          <a:xfrm>
            <a:off x="1657350" y="1790700"/>
            <a:ext cx="1039813" cy="936625"/>
            <a:chOff x="255576" y="2530450"/>
            <a:chExt cx="1866890" cy="1785950"/>
          </a:xfrm>
        </p:grpSpPr>
        <p:sp>
          <p:nvSpPr>
            <p:cNvPr id="34" name="Abgerundetes Rechteck 51"/>
            <p:cNvSpPr>
              <a:spLocks noChangeArrowheads="1"/>
            </p:cNvSpPr>
            <p:nvPr/>
          </p:nvSpPr>
          <p:spPr bwMode="auto">
            <a:xfrm>
              <a:off x="255576" y="2530450"/>
              <a:ext cx="1857388" cy="1785950"/>
            </a:xfrm>
            <a:prstGeom prst="roundRect">
              <a:avLst>
                <a:gd name="adj" fmla="val 16667"/>
              </a:avLst>
            </a:prstGeom>
            <a:solidFill>
              <a:srgbClr val="FFC000"/>
            </a:solidFill>
            <a:ln w="9525" algn="ctr">
              <a:noFill/>
              <a:round/>
              <a:headEnd/>
              <a:tailEnd/>
            </a:ln>
          </p:spPr>
          <p:txBody>
            <a:bodyPr/>
            <a:lstStyle/>
            <a:p>
              <a:pPr eaLnBrk="0" hangingPunct="0"/>
              <a:endParaRPr lang="en-US"/>
            </a:p>
          </p:txBody>
        </p:sp>
        <p:pic>
          <p:nvPicPr>
            <p:cNvPr id="35" name="Picture 14" descr="C:\Users\MartinSt\Desktop\Haushalt_grau.png"/>
            <p:cNvPicPr>
              <a:picLocks noChangeAspect="1" noChangeArrowheads="1"/>
            </p:cNvPicPr>
            <p:nvPr/>
          </p:nvPicPr>
          <p:blipFill>
            <a:blip r:embed="rId2" cstate="print"/>
            <a:srcRect/>
            <a:stretch>
              <a:fillRect/>
            </a:stretch>
          </p:blipFill>
          <p:spPr bwMode="auto">
            <a:xfrm>
              <a:off x="265624" y="2551648"/>
              <a:ext cx="1856842" cy="1764000"/>
            </a:xfrm>
            <a:prstGeom prst="rect">
              <a:avLst/>
            </a:prstGeom>
            <a:noFill/>
            <a:ln w="9525">
              <a:noFill/>
              <a:miter lim="800000"/>
              <a:headEnd/>
              <a:tailEnd/>
            </a:ln>
          </p:spPr>
        </p:pic>
      </p:grpSp>
      <p:grpSp>
        <p:nvGrpSpPr>
          <p:cNvPr id="36" name="Gruppieren 53"/>
          <p:cNvGrpSpPr>
            <a:grpSpLocks/>
          </p:cNvGrpSpPr>
          <p:nvPr/>
        </p:nvGrpSpPr>
        <p:grpSpPr bwMode="auto">
          <a:xfrm>
            <a:off x="6451600" y="1795463"/>
            <a:ext cx="1039813" cy="936625"/>
            <a:chOff x="3643306" y="2530450"/>
            <a:chExt cx="1857388" cy="1785950"/>
          </a:xfrm>
        </p:grpSpPr>
        <p:sp>
          <p:nvSpPr>
            <p:cNvPr id="37" name="Abgerundetes Rechteck 54"/>
            <p:cNvSpPr>
              <a:spLocks noChangeArrowheads="1"/>
            </p:cNvSpPr>
            <p:nvPr/>
          </p:nvSpPr>
          <p:spPr bwMode="auto">
            <a:xfrm>
              <a:off x="3643306" y="2530450"/>
              <a:ext cx="1857388" cy="1785950"/>
            </a:xfrm>
            <a:prstGeom prst="roundRect">
              <a:avLst>
                <a:gd name="adj" fmla="val 16667"/>
              </a:avLst>
            </a:prstGeom>
            <a:solidFill>
              <a:srgbClr val="00CCFF"/>
            </a:solidFill>
            <a:ln w="9525" algn="ctr">
              <a:noFill/>
              <a:round/>
              <a:headEnd/>
              <a:tailEnd/>
            </a:ln>
          </p:spPr>
          <p:txBody>
            <a:bodyPr/>
            <a:lstStyle/>
            <a:p>
              <a:pPr eaLnBrk="0" hangingPunct="0"/>
              <a:endParaRPr lang="en-US"/>
            </a:p>
          </p:txBody>
        </p:sp>
        <p:pic>
          <p:nvPicPr>
            <p:cNvPr id="38" name="Picture 13" descr="C:\Users\MartinSt\Desktop\Gewerbe_grau.png"/>
            <p:cNvPicPr>
              <a:picLocks noChangeAspect="1" noChangeArrowheads="1"/>
            </p:cNvPicPr>
            <p:nvPr/>
          </p:nvPicPr>
          <p:blipFill>
            <a:blip r:embed="rId3" cstate="print"/>
            <a:srcRect/>
            <a:stretch>
              <a:fillRect/>
            </a:stretch>
          </p:blipFill>
          <p:spPr bwMode="auto">
            <a:xfrm>
              <a:off x="3654394" y="2530450"/>
              <a:ext cx="1764000" cy="1764000"/>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pPr eaLnBrk="1" hangingPunct="1"/>
            <a:r>
              <a:rPr lang="de-DE" smtClean="0"/>
              <a:t>Outline</a:t>
            </a:r>
          </a:p>
        </p:txBody>
      </p:sp>
      <p:sp>
        <p:nvSpPr>
          <p:cNvPr id="4099" name="Inhaltsplatzhalter 2"/>
          <p:cNvSpPr>
            <a:spLocks noGrp="1"/>
          </p:cNvSpPr>
          <p:nvPr>
            <p:ph idx="1"/>
          </p:nvPr>
        </p:nvSpPr>
        <p:spPr/>
        <p:txBody>
          <a:bodyPr/>
          <a:lstStyle/>
          <a:p>
            <a:pPr eaLnBrk="1" hangingPunct="1"/>
            <a:r>
              <a:rPr lang="de-DE" smtClean="0"/>
              <a:t>Motivation</a:t>
            </a:r>
          </a:p>
          <a:p>
            <a:pPr eaLnBrk="1" hangingPunct="1"/>
            <a:r>
              <a:rPr lang="de-DE" smtClean="0"/>
              <a:t>Objectives of the ETG Task Force DSM</a:t>
            </a:r>
          </a:p>
          <a:p>
            <a:pPr eaLnBrk="1" hangingPunct="1"/>
            <a:r>
              <a:rPr lang="de-DE" smtClean="0"/>
              <a:t>Methodology</a:t>
            </a:r>
          </a:p>
          <a:p>
            <a:pPr eaLnBrk="1" hangingPunct="1"/>
            <a:r>
              <a:rPr lang="de-DE" smtClean="0"/>
              <a:t>Results</a:t>
            </a:r>
          </a:p>
          <a:p>
            <a:pPr eaLnBrk="1" hangingPunct="1"/>
            <a:r>
              <a:rPr lang="de-DE" smtClean="0"/>
              <a:t>Conclusion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3"/>
          <p:cNvSpPr>
            <a:spLocks noGrp="1"/>
          </p:cNvSpPr>
          <p:nvPr>
            <p:ph type="title"/>
          </p:nvPr>
        </p:nvSpPr>
        <p:spPr/>
        <p:txBody>
          <a:bodyPr/>
          <a:lstStyle/>
          <a:p>
            <a:pPr eaLnBrk="1" hangingPunct="1"/>
            <a:r>
              <a:rPr lang="de-DE" smtClean="0"/>
              <a:t>Motivation</a:t>
            </a:r>
          </a:p>
        </p:txBody>
      </p:sp>
      <p:sp>
        <p:nvSpPr>
          <p:cNvPr id="6" name="Rectangle 234"/>
          <p:cNvSpPr>
            <a:spLocks noChangeArrowheads="1"/>
          </p:cNvSpPr>
          <p:nvPr/>
        </p:nvSpPr>
        <p:spPr bwMode="auto">
          <a:xfrm>
            <a:off x="980194" y="5394325"/>
            <a:ext cx="914400" cy="914400"/>
          </a:xfrm>
          <a:prstGeom prst="rect">
            <a:avLst/>
          </a:prstGeom>
          <a:noFill/>
          <a:ln w="9525" algn="ctr">
            <a:noFill/>
            <a:miter lim="800000"/>
            <a:headEnd/>
            <a:tailEnd/>
          </a:ln>
        </p:spPr>
        <p:txBody>
          <a:bodyPr wrap="none" anchor="ctr"/>
          <a:lstStyle/>
          <a:p>
            <a:pPr>
              <a:defRPr/>
            </a:pPr>
            <a:endParaRPr lang="it-IT">
              <a:latin typeface="+mj-lt"/>
            </a:endParaRPr>
          </a:p>
        </p:txBody>
      </p:sp>
      <p:grpSp>
        <p:nvGrpSpPr>
          <p:cNvPr id="5124" name="Group 237"/>
          <p:cNvGrpSpPr>
            <a:grpSpLocks/>
          </p:cNvGrpSpPr>
          <p:nvPr/>
        </p:nvGrpSpPr>
        <p:grpSpPr bwMode="auto">
          <a:xfrm>
            <a:off x="141994" y="2232025"/>
            <a:ext cx="4427537" cy="3736975"/>
            <a:chOff x="0" y="936"/>
            <a:chExt cx="2789" cy="2354"/>
          </a:xfrm>
        </p:grpSpPr>
        <p:sp>
          <p:nvSpPr>
            <p:cNvPr id="9" name="Rectangle 238"/>
            <p:cNvSpPr>
              <a:spLocks noChangeArrowheads="1"/>
            </p:cNvSpPr>
            <p:nvPr/>
          </p:nvSpPr>
          <p:spPr bwMode="auto">
            <a:xfrm>
              <a:off x="249" y="1781"/>
              <a:ext cx="2404" cy="233"/>
            </a:xfrm>
            <a:prstGeom prst="rect">
              <a:avLst/>
            </a:prstGeom>
            <a:pattFill prst="dotGrid">
              <a:fgClr>
                <a:schemeClr val="tx1"/>
              </a:fgClr>
              <a:bgClr>
                <a:schemeClr val="bg1"/>
              </a:bgClr>
            </a:pattFill>
            <a:ln w="9525" algn="ctr">
              <a:noFill/>
              <a:miter lim="800000"/>
              <a:headEnd/>
              <a:tailEnd/>
            </a:ln>
          </p:spPr>
          <p:txBody>
            <a:bodyPr anchor="ctr">
              <a:spAutoFit/>
            </a:bodyPr>
            <a:lstStyle/>
            <a:p>
              <a:pPr>
                <a:defRPr/>
              </a:pPr>
              <a:endParaRPr lang="it-IT">
                <a:latin typeface="+mj-lt"/>
              </a:endParaRPr>
            </a:p>
          </p:txBody>
        </p:sp>
        <p:sp>
          <p:nvSpPr>
            <p:cNvPr id="10" name="Text Box 239"/>
            <p:cNvSpPr txBox="1">
              <a:spLocks noChangeArrowheads="1"/>
            </p:cNvSpPr>
            <p:nvPr/>
          </p:nvSpPr>
          <p:spPr bwMode="auto">
            <a:xfrm>
              <a:off x="2562" y="2659"/>
              <a:ext cx="227" cy="181"/>
            </a:xfrm>
            <a:prstGeom prst="rect">
              <a:avLst/>
            </a:prstGeom>
            <a:noFill/>
            <a:ln w="9525">
              <a:noFill/>
              <a:miter lim="800000"/>
              <a:headEnd/>
              <a:tailEnd/>
            </a:ln>
          </p:spPr>
          <p:txBody>
            <a:bodyPr lIns="110377" tIns="55189" rIns="110377" bIns="55189"/>
            <a:lstStyle/>
            <a:p>
              <a:pPr>
                <a:defRPr/>
              </a:pPr>
              <a:r>
                <a:rPr lang="de-DE" altLang="zh-CN" sz="1000">
                  <a:solidFill>
                    <a:srgbClr val="000000"/>
                  </a:solidFill>
                  <a:latin typeface="+mj-lt"/>
                  <a:ea typeface="SimSun" pitchFamily="2" charset="-122"/>
                </a:rPr>
                <a:t>h</a:t>
              </a:r>
              <a:endParaRPr lang="de-DE" sz="1000" b="1" u="sng">
                <a:latin typeface="+mj-lt"/>
              </a:endParaRPr>
            </a:p>
          </p:txBody>
        </p:sp>
        <p:sp>
          <p:nvSpPr>
            <p:cNvPr id="11" name="Text Box 240"/>
            <p:cNvSpPr txBox="1">
              <a:spLocks noChangeArrowheads="1"/>
            </p:cNvSpPr>
            <p:nvPr/>
          </p:nvSpPr>
          <p:spPr bwMode="auto">
            <a:xfrm>
              <a:off x="0" y="1162"/>
              <a:ext cx="295" cy="136"/>
            </a:xfrm>
            <a:prstGeom prst="rect">
              <a:avLst/>
            </a:prstGeom>
            <a:noFill/>
            <a:ln w="9525">
              <a:noFill/>
              <a:miter lim="800000"/>
              <a:headEnd/>
              <a:tailEnd/>
            </a:ln>
          </p:spPr>
          <p:txBody>
            <a:bodyPr/>
            <a:lstStyle/>
            <a:p>
              <a:pPr>
                <a:defRPr/>
              </a:pPr>
              <a:r>
                <a:rPr lang="de-DE" altLang="zh-CN" sz="1000">
                  <a:solidFill>
                    <a:srgbClr val="000000"/>
                  </a:solidFill>
                  <a:latin typeface="+mj-lt"/>
                  <a:ea typeface="SimSun" pitchFamily="2" charset="-122"/>
                </a:rPr>
                <a:t>100</a:t>
              </a:r>
              <a:endParaRPr lang="de-DE" sz="1000" b="1" u="sng">
                <a:latin typeface="+mj-lt"/>
              </a:endParaRPr>
            </a:p>
          </p:txBody>
        </p:sp>
        <p:sp>
          <p:nvSpPr>
            <p:cNvPr id="12" name="Line 241"/>
            <p:cNvSpPr>
              <a:spLocks noChangeShapeType="1"/>
            </p:cNvSpPr>
            <p:nvPr/>
          </p:nvSpPr>
          <p:spPr bwMode="auto">
            <a:xfrm>
              <a:off x="244" y="1249"/>
              <a:ext cx="48" cy="0"/>
            </a:xfrm>
            <a:prstGeom prst="line">
              <a:avLst/>
            </a:prstGeom>
            <a:noFill/>
            <a:ln w="28575">
              <a:solidFill>
                <a:srgbClr val="000000"/>
              </a:solidFill>
              <a:round/>
              <a:headEnd/>
              <a:tailEnd/>
            </a:ln>
          </p:spPr>
          <p:txBody>
            <a:bodyPr/>
            <a:lstStyle/>
            <a:p>
              <a:pPr>
                <a:defRPr/>
              </a:pPr>
              <a:endParaRPr lang="de-DE">
                <a:latin typeface="+mj-lt"/>
              </a:endParaRPr>
            </a:p>
          </p:txBody>
        </p:sp>
        <p:sp>
          <p:nvSpPr>
            <p:cNvPr id="13" name="Line 242"/>
            <p:cNvSpPr>
              <a:spLocks noChangeShapeType="1"/>
            </p:cNvSpPr>
            <p:nvPr/>
          </p:nvSpPr>
          <p:spPr bwMode="auto">
            <a:xfrm>
              <a:off x="244" y="1608"/>
              <a:ext cx="48" cy="0"/>
            </a:xfrm>
            <a:prstGeom prst="line">
              <a:avLst/>
            </a:prstGeom>
            <a:noFill/>
            <a:ln w="28575">
              <a:solidFill>
                <a:srgbClr val="000000"/>
              </a:solidFill>
              <a:round/>
              <a:headEnd/>
              <a:tailEnd/>
            </a:ln>
          </p:spPr>
          <p:txBody>
            <a:bodyPr/>
            <a:lstStyle/>
            <a:p>
              <a:pPr>
                <a:defRPr/>
              </a:pPr>
              <a:endParaRPr lang="de-DE">
                <a:latin typeface="+mj-lt"/>
              </a:endParaRPr>
            </a:p>
          </p:txBody>
        </p:sp>
        <p:sp>
          <p:nvSpPr>
            <p:cNvPr id="14" name="Line 243"/>
            <p:cNvSpPr>
              <a:spLocks noChangeShapeType="1"/>
            </p:cNvSpPr>
            <p:nvPr/>
          </p:nvSpPr>
          <p:spPr bwMode="auto">
            <a:xfrm>
              <a:off x="244" y="2345"/>
              <a:ext cx="48" cy="0"/>
            </a:xfrm>
            <a:prstGeom prst="line">
              <a:avLst/>
            </a:prstGeom>
            <a:noFill/>
            <a:ln w="28575">
              <a:solidFill>
                <a:srgbClr val="33CC33"/>
              </a:solidFill>
              <a:round/>
              <a:headEnd/>
              <a:tailEnd/>
            </a:ln>
          </p:spPr>
          <p:txBody>
            <a:bodyPr/>
            <a:lstStyle/>
            <a:p>
              <a:pPr>
                <a:defRPr/>
              </a:pPr>
              <a:endParaRPr lang="de-DE">
                <a:latin typeface="+mj-lt"/>
              </a:endParaRPr>
            </a:p>
          </p:txBody>
        </p:sp>
        <p:sp>
          <p:nvSpPr>
            <p:cNvPr id="15" name="Line 244"/>
            <p:cNvSpPr>
              <a:spLocks noChangeShapeType="1"/>
            </p:cNvSpPr>
            <p:nvPr/>
          </p:nvSpPr>
          <p:spPr bwMode="auto">
            <a:xfrm>
              <a:off x="244" y="1967"/>
              <a:ext cx="48" cy="0"/>
            </a:xfrm>
            <a:prstGeom prst="line">
              <a:avLst/>
            </a:prstGeom>
            <a:noFill/>
            <a:ln w="28575">
              <a:solidFill>
                <a:srgbClr val="000000"/>
              </a:solidFill>
              <a:round/>
              <a:headEnd/>
              <a:tailEnd/>
            </a:ln>
          </p:spPr>
          <p:txBody>
            <a:bodyPr/>
            <a:lstStyle/>
            <a:p>
              <a:pPr>
                <a:defRPr/>
              </a:pPr>
              <a:endParaRPr lang="de-DE">
                <a:latin typeface="+mj-lt"/>
              </a:endParaRPr>
            </a:p>
          </p:txBody>
        </p:sp>
        <p:sp>
          <p:nvSpPr>
            <p:cNvPr id="16" name="Text Box 245"/>
            <p:cNvSpPr txBox="1">
              <a:spLocks noChangeArrowheads="1"/>
            </p:cNvSpPr>
            <p:nvPr/>
          </p:nvSpPr>
          <p:spPr bwMode="auto">
            <a:xfrm>
              <a:off x="22" y="2296"/>
              <a:ext cx="227" cy="136"/>
            </a:xfrm>
            <a:prstGeom prst="rect">
              <a:avLst/>
            </a:prstGeom>
            <a:noFill/>
            <a:ln w="9525">
              <a:noFill/>
              <a:miter lim="800000"/>
              <a:headEnd/>
              <a:tailEnd/>
            </a:ln>
          </p:spPr>
          <p:txBody>
            <a:bodyPr/>
            <a:lstStyle/>
            <a:p>
              <a:pPr>
                <a:defRPr/>
              </a:pPr>
              <a:r>
                <a:rPr lang="de-DE" altLang="zh-CN" sz="1000">
                  <a:solidFill>
                    <a:srgbClr val="000000"/>
                  </a:solidFill>
                  <a:latin typeface="+mj-lt"/>
                  <a:ea typeface="SimSun" pitchFamily="2" charset="-122"/>
                </a:rPr>
                <a:t>25</a:t>
              </a:r>
              <a:endParaRPr lang="de-DE" sz="1000" b="1" u="sng">
                <a:latin typeface="+mj-lt"/>
              </a:endParaRPr>
            </a:p>
          </p:txBody>
        </p:sp>
        <p:sp>
          <p:nvSpPr>
            <p:cNvPr id="17" name="Text Box 246"/>
            <p:cNvSpPr txBox="1">
              <a:spLocks noChangeArrowheads="1"/>
            </p:cNvSpPr>
            <p:nvPr/>
          </p:nvSpPr>
          <p:spPr bwMode="auto">
            <a:xfrm>
              <a:off x="22" y="1888"/>
              <a:ext cx="256" cy="157"/>
            </a:xfrm>
            <a:prstGeom prst="rect">
              <a:avLst/>
            </a:prstGeom>
            <a:noFill/>
            <a:ln w="9525">
              <a:noFill/>
              <a:miter lim="800000"/>
              <a:headEnd/>
              <a:tailEnd/>
            </a:ln>
          </p:spPr>
          <p:txBody>
            <a:bodyPr/>
            <a:lstStyle/>
            <a:p>
              <a:pPr>
                <a:defRPr/>
              </a:pPr>
              <a:r>
                <a:rPr lang="de-DE" altLang="zh-CN" sz="1000">
                  <a:solidFill>
                    <a:srgbClr val="000000"/>
                  </a:solidFill>
                  <a:latin typeface="+mj-lt"/>
                  <a:ea typeface="SimSun" pitchFamily="2" charset="-122"/>
                </a:rPr>
                <a:t>50</a:t>
              </a:r>
              <a:endParaRPr lang="de-DE" sz="1000" b="1" u="sng">
                <a:latin typeface="+mj-lt"/>
              </a:endParaRPr>
            </a:p>
          </p:txBody>
        </p:sp>
        <p:sp>
          <p:nvSpPr>
            <p:cNvPr id="18" name="Text Box 247"/>
            <p:cNvSpPr txBox="1">
              <a:spLocks noChangeArrowheads="1"/>
            </p:cNvSpPr>
            <p:nvPr/>
          </p:nvSpPr>
          <p:spPr bwMode="auto">
            <a:xfrm>
              <a:off x="30" y="1525"/>
              <a:ext cx="219" cy="115"/>
            </a:xfrm>
            <a:prstGeom prst="rect">
              <a:avLst/>
            </a:prstGeom>
            <a:noFill/>
            <a:ln w="9525">
              <a:noFill/>
              <a:miter lim="800000"/>
              <a:headEnd/>
              <a:tailEnd/>
            </a:ln>
          </p:spPr>
          <p:txBody>
            <a:bodyPr/>
            <a:lstStyle/>
            <a:p>
              <a:pPr>
                <a:defRPr/>
              </a:pPr>
              <a:r>
                <a:rPr lang="de-DE" altLang="zh-CN" sz="1000">
                  <a:solidFill>
                    <a:srgbClr val="000000"/>
                  </a:solidFill>
                  <a:latin typeface="+mj-lt"/>
                  <a:ea typeface="SimSun" pitchFamily="2" charset="-122"/>
                </a:rPr>
                <a:t>75</a:t>
              </a:r>
              <a:endParaRPr lang="de-DE" sz="1000" b="1" u="sng">
                <a:latin typeface="+mj-lt"/>
              </a:endParaRPr>
            </a:p>
          </p:txBody>
        </p:sp>
        <p:sp>
          <p:nvSpPr>
            <p:cNvPr id="19" name="Text Box 248"/>
            <p:cNvSpPr txBox="1">
              <a:spLocks noChangeArrowheads="1"/>
            </p:cNvSpPr>
            <p:nvPr/>
          </p:nvSpPr>
          <p:spPr bwMode="auto">
            <a:xfrm>
              <a:off x="0" y="990"/>
              <a:ext cx="385" cy="172"/>
            </a:xfrm>
            <a:prstGeom prst="rect">
              <a:avLst/>
            </a:prstGeom>
            <a:noFill/>
            <a:ln w="9525">
              <a:noFill/>
              <a:miter lim="800000"/>
              <a:headEnd/>
              <a:tailEnd/>
            </a:ln>
          </p:spPr>
          <p:txBody>
            <a:bodyPr lIns="110377" tIns="55189" rIns="110377" bIns="55189"/>
            <a:lstStyle/>
            <a:p>
              <a:pPr>
                <a:defRPr/>
              </a:pPr>
              <a:r>
                <a:rPr lang="de-DE" altLang="zh-CN" sz="1000">
                  <a:solidFill>
                    <a:srgbClr val="000000"/>
                  </a:solidFill>
                  <a:latin typeface="+mj-lt"/>
                  <a:ea typeface="SimSun" pitchFamily="2" charset="-122"/>
                </a:rPr>
                <a:t>P, %</a:t>
              </a:r>
              <a:endParaRPr lang="de-DE" sz="1000" b="1" u="sng">
                <a:latin typeface="+mj-lt"/>
              </a:endParaRPr>
            </a:p>
          </p:txBody>
        </p:sp>
        <p:sp>
          <p:nvSpPr>
            <p:cNvPr id="20" name="Line 249"/>
            <p:cNvSpPr>
              <a:spLocks noChangeShapeType="1"/>
            </p:cNvSpPr>
            <p:nvPr/>
          </p:nvSpPr>
          <p:spPr bwMode="auto">
            <a:xfrm>
              <a:off x="248" y="2612"/>
              <a:ext cx="22" cy="0"/>
            </a:xfrm>
            <a:prstGeom prst="line">
              <a:avLst/>
            </a:prstGeom>
            <a:noFill/>
            <a:ln w="9525">
              <a:solidFill>
                <a:srgbClr val="33CC33"/>
              </a:solidFill>
              <a:round/>
              <a:headEnd/>
              <a:tailEnd/>
            </a:ln>
          </p:spPr>
          <p:txBody>
            <a:bodyPr/>
            <a:lstStyle/>
            <a:p>
              <a:pPr>
                <a:defRPr/>
              </a:pPr>
              <a:endParaRPr lang="de-DE">
                <a:latin typeface="+mj-lt"/>
              </a:endParaRPr>
            </a:p>
          </p:txBody>
        </p:sp>
        <p:sp>
          <p:nvSpPr>
            <p:cNvPr id="21" name="Line 250"/>
            <p:cNvSpPr>
              <a:spLocks noChangeShapeType="1"/>
            </p:cNvSpPr>
            <p:nvPr/>
          </p:nvSpPr>
          <p:spPr bwMode="auto">
            <a:xfrm>
              <a:off x="248" y="2540"/>
              <a:ext cx="22" cy="0"/>
            </a:xfrm>
            <a:prstGeom prst="line">
              <a:avLst/>
            </a:prstGeom>
            <a:noFill/>
            <a:ln w="9525">
              <a:solidFill>
                <a:srgbClr val="33CC33"/>
              </a:solidFill>
              <a:round/>
              <a:headEnd/>
              <a:tailEnd/>
            </a:ln>
          </p:spPr>
          <p:txBody>
            <a:bodyPr/>
            <a:lstStyle/>
            <a:p>
              <a:pPr>
                <a:defRPr/>
              </a:pPr>
              <a:endParaRPr lang="de-DE">
                <a:latin typeface="+mj-lt"/>
              </a:endParaRPr>
            </a:p>
          </p:txBody>
        </p:sp>
        <p:sp>
          <p:nvSpPr>
            <p:cNvPr id="22" name="Line 251"/>
            <p:cNvSpPr>
              <a:spLocks noChangeShapeType="1"/>
            </p:cNvSpPr>
            <p:nvPr/>
          </p:nvSpPr>
          <p:spPr bwMode="auto">
            <a:xfrm>
              <a:off x="248" y="2469"/>
              <a:ext cx="22" cy="0"/>
            </a:xfrm>
            <a:prstGeom prst="line">
              <a:avLst/>
            </a:prstGeom>
            <a:noFill/>
            <a:ln w="9525">
              <a:solidFill>
                <a:srgbClr val="33CC33"/>
              </a:solidFill>
              <a:round/>
              <a:headEnd/>
              <a:tailEnd/>
            </a:ln>
          </p:spPr>
          <p:txBody>
            <a:bodyPr/>
            <a:lstStyle/>
            <a:p>
              <a:pPr>
                <a:defRPr/>
              </a:pPr>
              <a:endParaRPr lang="de-DE">
                <a:latin typeface="+mj-lt"/>
              </a:endParaRPr>
            </a:p>
          </p:txBody>
        </p:sp>
        <p:sp>
          <p:nvSpPr>
            <p:cNvPr id="23" name="Line 252"/>
            <p:cNvSpPr>
              <a:spLocks noChangeShapeType="1"/>
            </p:cNvSpPr>
            <p:nvPr/>
          </p:nvSpPr>
          <p:spPr bwMode="auto">
            <a:xfrm>
              <a:off x="248" y="2397"/>
              <a:ext cx="22" cy="0"/>
            </a:xfrm>
            <a:prstGeom prst="line">
              <a:avLst/>
            </a:prstGeom>
            <a:noFill/>
            <a:ln w="9525">
              <a:solidFill>
                <a:srgbClr val="33CC33"/>
              </a:solidFill>
              <a:round/>
              <a:headEnd/>
              <a:tailEnd/>
            </a:ln>
          </p:spPr>
          <p:txBody>
            <a:bodyPr/>
            <a:lstStyle/>
            <a:p>
              <a:pPr>
                <a:defRPr/>
              </a:pPr>
              <a:endParaRPr lang="de-DE">
                <a:latin typeface="+mj-lt"/>
              </a:endParaRPr>
            </a:p>
          </p:txBody>
        </p:sp>
        <p:sp>
          <p:nvSpPr>
            <p:cNvPr id="24" name="Line 253"/>
            <p:cNvSpPr>
              <a:spLocks noChangeShapeType="1"/>
            </p:cNvSpPr>
            <p:nvPr/>
          </p:nvSpPr>
          <p:spPr bwMode="auto">
            <a:xfrm>
              <a:off x="248" y="2253"/>
              <a:ext cx="22" cy="0"/>
            </a:xfrm>
            <a:prstGeom prst="line">
              <a:avLst/>
            </a:prstGeom>
            <a:noFill/>
            <a:ln w="9525">
              <a:solidFill>
                <a:srgbClr val="33CC33"/>
              </a:solidFill>
              <a:round/>
              <a:headEnd/>
              <a:tailEnd/>
            </a:ln>
          </p:spPr>
          <p:txBody>
            <a:bodyPr/>
            <a:lstStyle/>
            <a:p>
              <a:pPr>
                <a:defRPr/>
              </a:pPr>
              <a:endParaRPr lang="de-DE">
                <a:latin typeface="+mj-lt"/>
              </a:endParaRPr>
            </a:p>
          </p:txBody>
        </p:sp>
        <p:sp>
          <p:nvSpPr>
            <p:cNvPr id="25" name="Line 254"/>
            <p:cNvSpPr>
              <a:spLocks noChangeShapeType="1"/>
            </p:cNvSpPr>
            <p:nvPr/>
          </p:nvSpPr>
          <p:spPr bwMode="auto">
            <a:xfrm>
              <a:off x="248" y="2182"/>
              <a:ext cx="22" cy="0"/>
            </a:xfrm>
            <a:prstGeom prst="line">
              <a:avLst/>
            </a:prstGeom>
            <a:noFill/>
            <a:ln w="9525">
              <a:solidFill>
                <a:srgbClr val="33CC33"/>
              </a:solidFill>
              <a:round/>
              <a:headEnd/>
              <a:tailEnd/>
            </a:ln>
          </p:spPr>
          <p:txBody>
            <a:bodyPr/>
            <a:lstStyle/>
            <a:p>
              <a:pPr>
                <a:defRPr/>
              </a:pPr>
              <a:endParaRPr lang="de-DE">
                <a:latin typeface="+mj-lt"/>
              </a:endParaRPr>
            </a:p>
          </p:txBody>
        </p:sp>
        <p:sp>
          <p:nvSpPr>
            <p:cNvPr id="26" name="Line 255"/>
            <p:cNvSpPr>
              <a:spLocks noChangeShapeType="1"/>
            </p:cNvSpPr>
            <p:nvPr/>
          </p:nvSpPr>
          <p:spPr bwMode="auto">
            <a:xfrm>
              <a:off x="248" y="2110"/>
              <a:ext cx="22" cy="0"/>
            </a:xfrm>
            <a:prstGeom prst="line">
              <a:avLst/>
            </a:prstGeom>
            <a:noFill/>
            <a:ln w="9525">
              <a:solidFill>
                <a:srgbClr val="33CC33"/>
              </a:solidFill>
              <a:round/>
              <a:headEnd/>
              <a:tailEnd/>
            </a:ln>
          </p:spPr>
          <p:txBody>
            <a:bodyPr/>
            <a:lstStyle/>
            <a:p>
              <a:pPr>
                <a:defRPr/>
              </a:pPr>
              <a:endParaRPr lang="de-DE">
                <a:latin typeface="+mj-lt"/>
              </a:endParaRPr>
            </a:p>
          </p:txBody>
        </p:sp>
        <p:sp>
          <p:nvSpPr>
            <p:cNvPr id="27" name="Line 256"/>
            <p:cNvSpPr>
              <a:spLocks noChangeShapeType="1"/>
            </p:cNvSpPr>
            <p:nvPr/>
          </p:nvSpPr>
          <p:spPr bwMode="auto">
            <a:xfrm>
              <a:off x="248" y="2038"/>
              <a:ext cx="22" cy="0"/>
            </a:xfrm>
            <a:prstGeom prst="line">
              <a:avLst/>
            </a:prstGeom>
            <a:noFill/>
            <a:ln w="9525">
              <a:solidFill>
                <a:srgbClr val="000000"/>
              </a:solidFill>
              <a:round/>
              <a:headEnd/>
              <a:tailEnd/>
            </a:ln>
          </p:spPr>
          <p:txBody>
            <a:bodyPr/>
            <a:lstStyle/>
            <a:p>
              <a:pPr>
                <a:defRPr/>
              </a:pPr>
              <a:endParaRPr lang="de-DE">
                <a:latin typeface="+mj-lt"/>
              </a:endParaRPr>
            </a:p>
          </p:txBody>
        </p:sp>
        <p:sp>
          <p:nvSpPr>
            <p:cNvPr id="28" name="Line 257"/>
            <p:cNvSpPr>
              <a:spLocks noChangeShapeType="1"/>
            </p:cNvSpPr>
            <p:nvPr/>
          </p:nvSpPr>
          <p:spPr bwMode="auto">
            <a:xfrm>
              <a:off x="248" y="1895"/>
              <a:ext cx="22" cy="0"/>
            </a:xfrm>
            <a:prstGeom prst="line">
              <a:avLst/>
            </a:prstGeom>
            <a:noFill/>
            <a:ln w="9525">
              <a:solidFill>
                <a:srgbClr val="000000"/>
              </a:solidFill>
              <a:round/>
              <a:headEnd/>
              <a:tailEnd/>
            </a:ln>
          </p:spPr>
          <p:txBody>
            <a:bodyPr/>
            <a:lstStyle/>
            <a:p>
              <a:pPr>
                <a:defRPr/>
              </a:pPr>
              <a:endParaRPr lang="de-DE">
                <a:latin typeface="+mj-lt"/>
              </a:endParaRPr>
            </a:p>
          </p:txBody>
        </p:sp>
        <p:sp>
          <p:nvSpPr>
            <p:cNvPr id="29" name="Line 258"/>
            <p:cNvSpPr>
              <a:spLocks noChangeShapeType="1"/>
            </p:cNvSpPr>
            <p:nvPr/>
          </p:nvSpPr>
          <p:spPr bwMode="auto">
            <a:xfrm>
              <a:off x="248" y="1823"/>
              <a:ext cx="22" cy="0"/>
            </a:xfrm>
            <a:prstGeom prst="line">
              <a:avLst/>
            </a:prstGeom>
            <a:noFill/>
            <a:ln w="9525">
              <a:solidFill>
                <a:srgbClr val="000000"/>
              </a:solidFill>
              <a:round/>
              <a:headEnd/>
              <a:tailEnd/>
            </a:ln>
          </p:spPr>
          <p:txBody>
            <a:bodyPr/>
            <a:lstStyle/>
            <a:p>
              <a:pPr>
                <a:defRPr/>
              </a:pPr>
              <a:endParaRPr lang="de-DE">
                <a:latin typeface="+mj-lt"/>
              </a:endParaRPr>
            </a:p>
          </p:txBody>
        </p:sp>
        <p:sp>
          <p:nvSpPr>
            <p:cNvPr id="30" name="Line 259"/>
            <p:cNvSpPr>
              <a:spLocks noChangeShapeType="1"/>
            </p:cNvSpPr>
            <p:nvPr/>
          </p:nvSpPr>
          <p:spPr bwMode="auto">
            <a:xfrm>
              <a:off x="248" y="1751"/>
              <a:ext cx="22" cy="0"/>
            </a:xfrm>
            <a:prstGeom prst="line">
              <a:avLst/>
            </a:prstGeom>
            <a:noFill/>
            <a:ln w="9525">
              <a:solidFill>
                <a:srgbClr val="000000"/>
              </a:solidFill>
              <a:round/>
              <a:headEnd/>
              <a:tailEnd/>
            </a:ln>
          </p:spPr>
          <p:txBody>
            <a:bodyPr/>
            <a:lstStyle/>
            <a:p>
              <a:pPr>
                <a:defRPr/>
              </a:pPr>
              <a:endParaRPr lang="de-DE">
                <a:latin typeface="+mj-lt"/>
              </a:endParaRPr>
            </a:p>
          </p:txBody>
        </p:sp>
        <p:sp>
          <p:nvSpPr>
            <p:cNvPr id="31" name="Line 260"/>
            <p:cNvSpPr>
              <a:spLocks noChangeShapeType="1"/>
            </p:cNvSpPr>
            <p:nvPr/>
          </p:nvSpPr>
          <p:spPr bwMode="auto">
            <a:xfrm>
              <a:off x="248" y="1465"/>
              <a:ext cx="22" cy="0"/>
            </a:xfrm>
            <a:prstGeom prst="line">
              <a:avLst/>
            </a:prstGeom>
            <a:noFill/>
            <a:ln w="9525">
              <a:solidFill>
                <a:srgbClr val="000000"/>
              </a:solidFill>
              <a:round/>
              <a:headEnd/>
              <a:tailEnd/>
            </a:ln>
          </p:spPr>
          <p:txBody>
            <a:bodyPr/>
            <a:lstStyle/>
            <a:p>
              <a:pPr>
                <a:defRPr/>
              </a:pPr>
              <a:endParaRPr lang="de-DE">
                <a:latin typeface="+mj-lt"/>
              </a:endParaRPr>
            </a:p>
          </p:txBody>
        </p:sp>
        <p:sp>
          <p:nvSpPr>
            <p:cNvPr id="32" name="Line 261"/>
            <p:cNvSpPr>
              <a:spLocks noChangeShapeType="1"/>
            </p:cNvSpPr>
            <p:nvPr/>
          </p:nvSpPr>
          <p:spPr bwMode="auto">
            <a:xfrm>
              <a:off x="248" y="1393"/>
              <a:ext cx="22" cy="0"/>
            </a:xfrm>
            <a:prstGeom prst="line">
              <a:avLst/>
            </a:prstGeom>
            <a:noFill/>
            <a:ln w="9525">
              <a:solidFill>
                <a:srgbClr val="000000"/>
              </a:solidFill>
              <a:round/>
              <a:headEnd/>
              <a:tailEnd/>
            </a:ln>
          </p:spPr>
          <p:txBody>
            <a:bodyPr/>
            <a:lstStyle/>
            <a:p>
              <a:pPr>
                <a:defRPr/>
              </a:pPr>
              <a:endParaRPr lang="de-DE">
                <a:latin typeface="+mj-lt"/>
              </a:endParaRPr>
            </a:p>
          </p:txBody>
        </p:sp>
        <p:sp>
          <p:nvSpPr>
            <p:cNvPr id="33" name="Line 262"/>
            <p:cNvSpPr>
              <a:spLocks noChangeShapeType="1"/>
            </p:cNvSpPr>
            <p:nvPr/>
          </p:nvSpPr>
          <p:spPr bwMode="auto">
            <a:xfrm>
              <a:off x="248" y="1321"/>
              <a:ext cx="22" cy="0"/>
            </a:xfrm>
            <a:prstGeom prst="line">
              <a:avLst/>
            </a:prstGeom>
            <a:noFill/>
            <a:ln w="9525">
              <a:solidFill>
                <a:srgbClr val="000000"/>
              </a:solidFill>
              <a:round/>
              <a:headEnd/>
              <a:tailEnd/>
            </a:ln>
          </p:spPr>
          <p:txBody>
            <a:bodyPr/>
            <a:lstStyle/>
            <a:p>
              <a:pPr>
                <a:defRPr/>
              </a:pPr>
              <a:endParaRPr lang="de-DE">
                <a:latin typeface="+mj-lt"/>
              </a:endParaRPr>
            </a:p>
          </p:txBody>
        </p:sp>
        <p:sp>
          <p:nvSpPr>
            <p:cNvPr id="34" name="Line 263"/>
            <p:cNvSpPr>
              <a:spLocks noChangeShapeType="1"/>
            </p:cNvSpPr>
            <p:nvPr/>
          </p:nvSpPr>
          <p:spPr bwMode="auto">
            <a:xfrm>
              <a:off x="248" y="1680"/>
              <a:ext cx="22" cy="0"/>
            </a:xfrm>
            <a:prstGeom prst="line">
              <a:avLst/>
            </a:prstGeom>
            <a:noFill/>
            <a:ln w="9525">
              <a:solidFill>
                <a:srgbClr val="000000"/>
              </a:solidFill>
              <a:round/>
              <a:headEnd/>
              <a:tailEnd/>
            </a:ln>
          </p:spPr>
          <p:txBody>
            <a:bodyPr/>
            <a:lstStyle/>
            <a:p>
              <a:pPr>
                <a:defRPr/>
              </a:pPr>
              <a:endParaRPr lang="de-DE">
                <a:latin typeface="+mj-lt"/>
              </a:endParaRPr>
            </a:p>
          </p:txBody>
        </p:sp>
        <p:sp>
          <p:nvSpPr>
            <p:cNvPr id="35" name="Freeform 264"/>
            <p:cNvSpPr>
              <a:spLocks/>
            </p:cNvSpPr>
            <p:nvPr/>
          </p:nvSpPr>
          <p:spPr bwMode="auto">
            <a:xfrm>
              <a:off x="249" y="1249"/>
              <a:ext cx="2352" cy="1438"/>
            </a:xfrm>
            <a:custGeom>
              <a:avLst/>
              <a:gdLst>
                <a:gd name="T0" fmla="*/ 13 w 4548"/>
                <a:gd name="T1" fmla="*/ 548 h 1819"/>
                <a:gd name="T2" fmla="*/ 37 w 4548"/>
                <a:gd name="T3" fmla="*/ 613 h 1819"/>
                <a:gd name="T4" fmla="*/ 71 w 4548"/>
                <a:gd name="T5" fmla="*/ 647 h 1819"/>
                <a:gd name="T6" fmla="*/ 123 w 4548"/>
                <a:gd name="T7" fmla="*/ 696 h 1819"/>
                <a:gd name="T8" fmla="*/ 165 w 4548"/>
                <a:gd name="T9" fmla="*/ 696 h 1819"/>
                <a:gd name="T10" fmla="*/ 206 w 4548"/>
                <a:gd name="T11" fmla="*/ 681 h 1819"/>
                <a:gd name="T12" fmla="*/ 247 w 4548"/>
                <a:gd name="T13" fmla="*/ 587 h 1819"/>
                <a:gd name="T14" fmla="*/ 298 w 4548"/>
                <a:gd name="T15" fmla="*/ 342 h 1819"/>
                <a:gd name="T16" fmla="*/ 326 w 4548"/>
                <a:gd name="T17" fmla="*/ 163 h 1819"/>
                <a:gd name="T18" fmla="*/ 368 w 4548"/>
                <a:gd name="T19" fmla="*/ 15 h 1819"/>
                <a:gd name="T20" fmla="*/ 408 w 4548"/>
                <a:gd name="T21" fmla="*/ 37 h 1819"/>
                <a:gd name="T22" fmla="*/ 436 w 4548"/>
                <a:gd name="T23" fmla="*/ 55 h 1819"/>
                <a:gd name="T24" fmla="*/ 462 w 4548"/>
                <a:gd name="T25" fmla="*/ 7 h 1819"/>
                <a:gd name="T26" fmla="*/ 502 w 4548"/>
                <a:gd name="T27" fmla="*/ 19 h 1819"/>
                <a:gd name="T28" fmla="*/ 534 w 4548"/>
                <a:gd name="T29" fmla="*/ 64 h 1819"/>
                <a:gd name="T30" fmla="*/ 579 w 4548"/>
                <a:gd name="T31" fmla="*/ 116 h 1819"/>
                <a:gd name="T32" fmla="*/ 614 w 4548"/>
                <a:gd name="T33" fmla="*/ 150 h 1819"/>
                <a:gd name="T34" fmla="*/ 653 w 4548"/>
                <a:gd name="T35" fmla="*/ 187 h 1819"/>
                <a:gd name="T36" fmla="*/ 684 w 4548"/>
                <a:gd name="T37" fmla="*/ 228 h 1819"/>
                <a:gd name="T38" fmla="*/ 717 w 4548"/>
                <a:gd name="T39" fmla="*/ 251 h 1819"/>
                <a:gd name="T40" fmla="*/ 758 w 4548"/>
                <a:gd name="T41" fmla="*/ 249 h 1819"/>
                <a:gd name="T42" fmla="*/ 790 w 4548"/>
                <a:gd name="T43" fmla="*/ 232 h 1819"/>
                <a:gd name="T44" fmla="*/ 818 w 4548"/>
                <a:gd name="T45" fmla="*/ 195 h 1819"/>
                <a:gd name="T46" fmla="*/ 838 w 4548"/>
                <a:gd name="T47" fmla="*/ 161 h 1819"/>
                <a:gd name="T48" fmla="*/ 884 w 4548"/>
                <a:gd name="T49" fmla="*/ 56 h 1819"/>
                <a:gd name="T50" fmla="*/ 929 w 4548"/>
                <a:gd name="T51" fmla="*/ 11 h 1819"/>
                <a:gd name="T52" fmla="*/ 974 w 4548"/>
                <a:gd name="T53" fmla="*/ 41 h 1819"/>
                <a:gd name="T54" fmla="*/ 1019 w 4548"/>
                <a:gd name="T55" fmla="*/ 79 h 1819"/>
                <a:gd name="T56" fmla="*/ 1055 w 4548"/>
                <a:gd name="T57" fmla="*/ 123 h 1819"/>
                <a:gd name="T58" fmla="*/ 1097 w 4548"/>
                <a:gd name="T59" fmla="*/ 209 h 1819"/>
                <a:gd name="T60" fmla="*/ 1136 w 4548"/>
                <a:gd name="T61" fmla="*/ 310 h 1819"/>
                <a:gd name="T62" fmla="*/ 1175 w 4548"/>
                <a:gd name="T63" fmla="*/ 422 h 1819"/>
                <a:gd name="T64" fmla="*/ 1215 w 4548"/>
                <a:gd name="T65" fmla="*/ 527 h 1819"/>
                <a:gd name="T66" fmla="*/ 1190 w 4548"/>
                <a:gd name="T67" fmla="*/ 1137 h 1819"/>
                <a:gd name="T68" fmla="*/ 1149 w 4548"/>
                <a:gd name="T69" fmla="*/ 1137 h 1819"/>
                <a:gd name="T70" fmla="*/ 1108 w 4548"/>
                <a:gd name="T71" fmla="*/ 1137 h 1819"/>
                <a:gd name="T72" fmla="*/ 1070 w 4548"/>
                <a:gd name="T73" fmla="*/ 1137 h 1819"/>
                <a:gd name="T74" fmla="*/ 1029 w 4548"/>
                <a:gd name="T75" fmla="*/ 1137 h 1819"/>
                <a:gd name="T76" fmla="*/ 987 w 4548"/>
                <a:gd name="T77" fmla="*/ 1137 h 1819"/>
                <a:gd name="T78" fmla="*/ 946 w 4548"/>
                <a:gd name="T79" fmla="*/ 1137 h 1819"/>
                <a:gd name="T80" fmla="*/ 904 w 4548"/>
                <a:gd name="T81" fmla="*/ 1137 h 1819"/>
                <a:gd name="T82" fmla="*/ 867 w 4548"/>
                <a:gd name="T83" fmla="*/ 1137 h 1819"/>
                <a:gd name="T84" fmla="*/ 825 w 4548"/>
                <a:gd name="T85" fmla="*/ 1137 h 1819"/>
                <a:gd name="T86" fmla="*/ 785 w 4548"/>
                <a:gd name="T87" fmla="*/ 1137 h 1819"/>
                <a:gd name="T88" fmla="*/ 743 w 4548"/>
                <a:gd name="T89" fmla="*/ 1137 h 1819"/>
                <a:gd name="T90" fmla="*/ 705 w 4548"/>
                <a:gd name="T91" fmla="*/ 1137 h 1819"/>
                <a:gd name="T92" fmla="*/ 665 w 4548"/>
                <a:gd name="T93" fmla="*/ 1137 h 1819"/>
                <a:gd name="T94" fmla="*/ 623 w 4548"/>
                <a:gd name="T95" fmla="*/ 1137 h 1819"/>
                <a:gd name="T96" fmla="*/ 582 w 4548"/>
                <a:gd name="T97" fmla="*/ 1137 h 1819"/>
                <a:gd name="T98" fmla="*/ 544 w 4548"/>
                <a:gd name="T99" fmla="*/ 1137 h 1819"/>
                <a:gd name="T100" fmla="*/ 503 w 4548"/>
                <a:gd name="T101" fmla="*/ 1137 h 1819"/>
                <a:gd name="T102" fmla="*/ 461 w 4548"/>
                <a:gd name="T103" fmla="*/ 1137 h 1819"/>
                <a:gd name="T104" fmla="*/ 420 w 4548"/>
                <a:gd name="T105" fmla="*/ 1137 h 1819"/>
                <a:gd name="T106" fmla="*/ 379 w 4548"/>
                <a:gd name="T107" fmla="*/ 1137 h 1819"/>
                <a:gd name="T108" fmla="*/ 341 w 4548"/>
                <a:gd name="T109" fmla="*/ 1137 h 1819"/>
                <a:gd name="T110" fmla="*/ 300 w 4548"/>
                <a:gd name="T111" fmla="*/ 1137 h 1819"/>
                <a:gd name="T112" fmla="*/ 259 w 4548"/>
                <a:gd name="T113" fmla="*/ 1137 h 1819"/>
                <a:gd name="T114" fmla="*/ 217 w 4548"/>
                <a:gd name="T115" fmla="*/ 1137 h 1819"/>
                <a:gd name="T116" fmla="*/ 180 w 4548"/>
                <a:gd name="T117" fmla="*/ 1137 h 1819"/>
                <a:gd name="T118" fmla="*/ 139 w 4548"/>
                <a:gd name="T119" fmla="*/ 1137 h 1819"/>
                <a:gd name="T120" fmla="*/ 97 w 4548"/>
                <a:gd name="T121" fmla="*/ 1137 h 1819"/>
                <a:gd name="T122" fmla="*/ 56 w 4548"/>
                <a:gd name="T123" fmla="*/ 1137 h 1819"/>
                <a:gd name="T124" fmla="*/ 18 w 4548"/>
                <a:gd name="T125" fmla="*/ 1137 h 18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48"/>
                <a:gd name="T190" fmla="*/ 0 h 1819"/>
                <a:gd name="T191" fmla="*/ 4548 w 4548"/>
                <a:gd name="T192" fmla="*/ 1819 h 18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48" h="1819">
                  <a:moveTo>
                    <a:pt x="12" y="1819"/>
                  </a:moveTo>
                  <a:lnTo>
                    <a:pt x="0" y="822"/>
                  </a:lnTo>
                  <a:lnTo>
                    <a:pt x="48" y="876"/>
                  </a:lnTo>
                  <a:lnTo>
                    <a:pt x="96" y="930"/>
                  </a:lnTo>
                  <a:lnTo>
                    <a:pt x="120" y="952"/>
                  </a:lnTo>
                  <a:lnTo>
                    <a:pt x="138" y="982"/>
                  </a:lnTo>
                  <a:lnTo>
                    <a:pt x="168" y="1000"/>
                  </a:lnTo>
                  <a:lnTo>
                    <a:pt x="192" y="1012"/>
                  </a:lnTo>
                  <a:lnTo>
                    <a:pt x="264" y="1036"/>
                  </a:lnTo>
                  <a:lnTo>
                    <a:pt x="336" y="1060"/>
                  </a:lnTo>
                  <a:lnTo>
                    <a:pt x="396" y="1084"/>
                  </a:lnTo>
                  <a:lnTo>
                    <a:pt x="461" y="1115"/>
                  </a:lnTo>
                  <a:lnTo>
                    <a:pt x="518" y="1115"/>
                  </a:lnTo>
                  <a:lnTo>
                    <a:pt x="560" y="1115"/>
                  </a:lnTo>
                  <a:lnTo>
                    <a:pt x="616" y="1115"/>
                  </a:lnTo>
                  <a:lnTo>
                    <a:pt x="672" y="1115"/>
                  </a:lnTo>
                  <a:lnTo>
                    <a:pt x="714" y="1102"/>
                  </a:lnTo>
                  <a:lnTo>
                    <a:pt x="770" y="1090"/>
                  </a:lnTo>
                  <a:lnTo>
                    <a:pt x="812" y="1065"/>
                  </a:lnTo>
                  <a:lnTo>
                    <a:pt x="869" y="1014"/>
                  </a:lnTo>
                  <a:lnTo>
                    <a:pt x="925" y="939"/>
                  </a:lnTo>
                  <a:lnTo>
                    <a:pt x="996" y="816"/>
                  </a:lnTo>
                  <a:lnTo>
                    <a:pt x="1044" y="690"/>
                  </a:lnTo>
                  <a:lnTo>
                    <a:pt x="1116" y="546"/>
                  </a:lnTo>
                  <a:lnTo>
                    <a:pt x="1164" y="420"/>
                  </a:lnTo>
                  <a:lnTo>
                    <a:pt x="1200" y="336"/>
                  </a:lnTo>
                  <a:lnTo>
                    <a:pt x="1220" y="260"/>
                  </a:lnTo>
                  <a:lnTo>
                    <a:pt x="1266" y="114"/>
                  </a:lnTo>
                  <a:lnTo>
                    <a:pt x="1339" y="66"/>
                  </a:lnTo>
                  <a:lnTo>
                    <a:pt x="1374" y="24"/>
                  </a:lnTo>
                  <a:lnTo>
                    <a:pt x="1440" y="6"/>
                  </a:lnTo>
                  <a:lnTo>
                    <a:pt x="1476" y="42"/>
                  </a:lnTo>
                  <a:lnTo>
                    <a:pt x="1524" y="60"/>
                  </a:lnTo>
                  <a:lnTo>
                    <a:pt x="1554" y="96"/>
                  </a:lnTo>
                  <a:lnTo>
                    <a:pt x="1602" y="88"/>
                  </a:lnTo>
                  <a:lnTo>
                    <a:pt x="1632" y="88"/>
                  </a:lnTo>
                  <a:lnTo>
                    <a:pt x="1650" y="72"/>
                  </a:lnTo>
                  <a:lnTo>
                    <a:pt x="1680" y="42"/>
                  </a:lnTo>
                  <a:lnTo>
                    <a:pt x="1728" y="12"/>
                  </a:lnTo>
                  <a:lnTo>
                    <a:pt x="1782" y="18"/>
                  </a:lnTo>
                  <a:lnTo>
                    <a:pt x="1836" y="0"/>
                  </a:lnTo>
                  <a:lnTo>
                    <a:pt x="1878" y="30"/>
                  </a:lnTo>
                  <a:lnTo>
                    <a:pt x="1914" y="60"/>
                  </a:lnTo>
                  <a:lnTo>
                    <a:pt x="1968" y="90"/>
                  </a:lnTo>
                  <a:lnTo>
                    <a:pt x="1998" y="102"/>
                  </a:lnTo>
                  <a:lnTo>
                    <a:pt x="2046" y="132"/>
                  </a:lnTo>
                  <a:lnTo>
                    <a:pt x="2112" y="156"/>
                  </a:lnTo>
                  <a:lnTo>
                    <a:pt x="2166" y="186"/>
                  </a:lnTo>
                  <a:lnTo>
                    <a:pt x="2202" y="192"/>
                  </a:lnTo>
                  <a:lnTo>
                    <a:pt x="2274" y="234"/>
                  </a:lnTo>
                  <a:lnTo>
                    <a:pt x="2298" y="240"/>
                  </a:lnTo>
                  <a:lnTo>
                    <a:pt x="2340" y="252"/>
                  </a:lnTo>
                  <a:lnTo>
                    <a:pt x="2382" y="282"/>
                  </a:lnTo>
                  <a:lnTo>
                    <a:pt x="2442" y="300"/>
                  </a:lnTo>
                  <a:lnTo>
                    <a:pt x="2472" y="336"/>
                  </a:lnTo>
                  <a:lnTo>
                    <a:pt x="2520" y="342"/>
                  </a:lnTo>
                  <a:lnTo>
                    <a:pt x="2556" y="366"/>
                  </a:lnTo>
                  <a:lnTo>
                    <a:pt x="2592" y="384"/>
                  </a:lnTo>
                  <a:lnTo>
                    <a:pt x="2622" y="390"/>
                  </a:lnTo>
                  <a:lnTo>
                    <a:pt x="2682" y="402"/>
                  </a:lnTo>
                  <a:lnTo>
                    <a:pt x="2724" y="408"/>
                  </a:lnTo>
                  <a:lnTo>
                    <a:pt x="2790" y="396"/>
                  </a:lnTo>
                  <a:lnTo>
                    <a:pt x="2835" y="398"/>
                  </a:lnTo>
                  <a:lnTo>
                    <a:pt x="2880" y="396"/>
                  </a:lnTo>
                  <a:lnTo>
                    <a:pt x="2916" y="402"/>
                  </a:lnTo>
                  <a:lnTo>
                    <a:pt x="2952" y="372"/>
                  </a:lnTo>
                  <a:lnTo>
                    <a:pt x="3012" y="336"/>
                  </a:lnTo>
                  <a:lnTo>
                    <a:pt x="3042" y="306"/>
                  </a:lnTo>
                  <a:lnTo>
                    <a:pt x="3060" y="312"/>
                  </a:lnTo>
                  <a:lnTo>
                    <a:pt x="3084" y="288"/>
                  </a:lnTo>
                  <a:lnTo>
                    <a:pt x="3114" y="288"/>
                  </a:lnTo>
                  <a:lnTo>
                    <a:pt x="3132" y="258"/>
                  </a:lnTo>
                  <a:lnTo>
                    <a:pt x="3162" y="240"/>
                  </a:lnTo>
                  <a:lnTo>
                    <a:pt x="3216" y="174"/>
                  </a:lnTo>
                  <a:lnTo>
                    <a:pt x="3306" y="90"/>
                  </a:lnTo>
                  <a:lnTo>
                    <a:pt x="3365" y="37"/>
                  </a:lnTo>
                  <a:lnTo>
                    <a:pt x="3420" y="18"/>
                  </a:lnTo>
                  <a:lnTo>
                    <a:pt x="3474" y="18"/>
                  </a:lnTo>
                  <a:lnTo>
                    <a:pt x="3522" y="6"/>
                  </a:lnTo>
                  <a:lnTo>
                    <a:pt x="3576" y="30"/>
                  </a:lnTo>
                  <a:lnTo>
                    <a:pt x="3642" y="66"/>
                  </a:lnTo>
                  <a:lnTo>
                    <a:pt x="3696" y="72"/>
                  </a:lnTo>
                  <a:lnTo>
                    <a:pt x="3762" y="72"/>
                  </a:lnTo>
                  <a:lnTo>
                    <a:pt x="3810" y="126"/>
                  </a:lnTo>
                  <a:lnTo>
                    <a:pt x="3854" y="172"/>
                  </a:lnTo>
                  <a:lnTo>
                    <a:pt x="3906" y="184"/>
                  </a:lnTo>
                  <a:lnTo>
                    <a:pt x="3944" y="197"/>
                  </a:lnTo>
                  <a:lnTo>
                    <a:pt x="4000" y="222"/>
                  </a:lnTo>
                  <a:lnTo>
                    <a:pt x="4050" y="292"/>
                  </a:lnTo>
                  <a:lnTo>
                    <a:pt x="4104" y="334"/>
                  </a:lnTo>
                  <a:lnTo>
                    <a:pt x="4170" y="394"/>
                  </a:lnTo>
                  <a:lnTo>
                    <a:pt x="4200" y="431"/>
                  </a:lnTo>
                  <a:lnTo>
                    <a:pt x="4248" y="496"/>
                  </a:lnTo>
                  <a:lnTo>
                    <a:pt x="4290" y="544"/>
                  </a:lnTo>
                  <a:lnTo>
                    <a:pt x="4344" y="628"/>
                  </a:lnTo>
                  <a:lnTo>
                    <a:pt x="4394" y="675"/>
                  </a:lnTo>
                  <a:lnTo>
                    <a:pt x="4450" y="763"/>
                  </a:lnTo>
                  <a:lnTo>
                    <a:pt x="4494" y="808"/>
                  </a:lnTo>
                  <a:lnTo>
                    <a:pt x="4542" y="844"/>
                  </a:lnTo>
                  <a:lnTo>
                    <a:pt x="4548" y="1819"/>
                  </a:lnTo>
                  <a:lnTo>
                    <a:pt x="4492" y="1819"/>
                  </a:lnTo>
                  <a:lnTo>
                    <a:pt x="4450" y="1819"/>
                  </a:lnTo>
                  <a:lnTo>
                    <a:pt x="4394" y="1819"/>
                  </a:lnTo>
                  <a:lnTo>
                    <a:pt x="4351" y="1819"/>
                  </a:lnTo>
                  <a:lnTo>
                    <a:pt x="4295" y="1819"/>
                  </a:lnTo>
                  <a:lnTo>
                    <a:pt x="4239" y="1819"/>
                  </a:lnTo>
                  <a:lnTo>
                    <a:pt x="4197" y="1819"/>
                  </a:lnTo>
                  <a:lnTo>
                    <a:pt x="4141" y="1819"/>
                  </a:lnTo>
                  <a:lnTo>
                    <a:pt x="4099" y="1819"/>
                  </a:lnTo>
                  <a:lnTo>
                    <a:pt x="4042" y="1819"/>
                  </a:lnTo>
                  <a:lnTo>
                    <a:pt x="4000" y="1819"/>
                  </a:lnTo>
                  <a:lnTo>
                    <a:pt x="3944" y="1819"/>
                  </a:lnTo>
                  <a:lnTo>
                    <a:pt x="3888" y="1819"/>
                  </a:lnTo>
                  <a:lnTo>
                    <a:pt x="3846" y="1819"/>
                  </a:lnTo>
                  <a:lnTo>
                    <a:pt x="3790" y="1819"/>
                  </a:lnTo>
                  <a:lnTo>
                    <a:pt x="3748" y="1819"/>
                  </a:lnTo>
                  <a:lnTo>
                    <a:pt x="3691" y="1819"/>
                  </a:lnTo>
                  <a:lnTo>
                    <a:pt x="3635" y="1819"/>
                  </a:lnTo>
                  <a:lnTo>
                    <a:pt x="3593" y="1819"/>
                  </a:lnTo>
                  <a:lnTo>
                    <a:pt x="3537" y="1819"/>
                  </a:lnTo>
                  <a:lnTo>
                    <a:pt x="3495" y="1819"/>
                  </a:lnTo>
                  <a:lnTo>
                    <a:pt x="3439" y="1819"/>
                  </a:lnTo>
                  <a:lnTo>
                    <a:pt x="3382" y="1819"/>
                  </a:lnTo>
                  <a:lnTo>
                    <a:pt x="3340" y="1819"/>
                  </a:lnTo>
                  <a:lnTo>
                    <a:pt x="3284" y="1819"/>
                  </a:lnTo>
                  <a:lnTo>
                    <a:pt x="3242" y="1819"/>
                  </a:lnTo>
                  <a:lnTo>
                    <a:pt x="3186" y="1819"/>
                  </a:lnTo>
                  <a:lnTo>
                    <a:pt x="3144" y="1819"/>
                  </a:lnTo>
                  <a:lnTo>
                    <a:pt x="3087" y="1819"/>
                  </a:lnTo>
                  <a:lnTo>
                    <a:pt x="3031" y="1819"/>
                  </a:lnTo>
                  <a:lnTo>
                    <a:pt x="2989" y="1819"/>
                  </a:lnTo>
                  <a:lnTo>
                    <a:pt x="2933" y="1819"/>
                  </a:lnTo>
                  <a:lnTo>
                    <a:pt x="2891" y="1819"/>
                  </a:lnTo>
                  <a:lnTo>
                    <a:pt x="2835" y="1819"/>
                  </a:lnTo>
                  <a:lnTo>
                    <a:pt x="2779" y="1819"/>
                  </a:lnTo>
                  <a:lnTo>
                    <a:pt x="2736" y="1819"/>
                  </a:lnTo>
                  <a:lnTo>
                    <a:pt x="2680" y="1819"/>
                  </a:lnTo>
                  <a:lnTo>
                    <a:pt x="2638" y="1819"/>
                  </a:lnTo>
                  <a:lnTo>
                    <a:pt x="2582" y="1819"/>
                  </a:lnTo>
                  <a:lnTo>
                    <a:pt x="2526" y="1819"/>
                  </a:lnTo>
                  <a:lnTo>
                    <a:pt x="2484" y="1819"/>
                  </a:lnTo>
                  <a:lnTo>
                    <a:pt x="2427" y="1819"/>
                  </a:lnTo>
                  <a:lnTo>
                    <a:pt x="2385" y="1819"/>
                  </a:lnTo>
                  <a:lnTo>
                    <a:pt x="2329" y="1819"/>
                  </a:lnTo>
                  <a:lnTo>
                    <a:pt x="2287" y="1819"/>
                  </a:lnTo>
                  <a:lnTo>
                    <a:pt x="2231" y="1819"/>
                  </a:lnTo>
                  <a:lnTo>
                    <a:pt x="2175" y="1819"/>
                  </a:lnTo>
                  <a:lnTo>
                    <a:pt x="2133" y="1819"/>
                  </a:lnTo>
                  <a:lnTo>
                    <a:pt x="2076" y="1819"/>
                  </a:lnTo>
                  <a:lnTo>
                    <a:pt x="2034" y="1819"/>
                  </a:lnTo>
                  <a:lnTo>
                    <a:pt x="1978" y="1819"/>
                  </a:lnTo>
                  <a:lnTo>
                    <a:pt x="1922" y="1819"/>
                  </a:lnTo>
                  <a:lnTo>
                    <a:pt x="1880" y="1819"/>
                  </a:lnTo>
                  <a:lnTo>
                    <a:pt x="1824" y="1819"/>
                  </a:lnTo>
                  <a:lnTo>
                    <a:pt x="1781" y="1819"/>
                  </a:lnTo>
                  <a:lnTo>
                    <a:pt x="1725" y="1819"/>
                  </a:lnTo>
                  <a:lnTo>
                    <a:pt x="1669" y="1819"/>
                  </a:lnTo>
                  <a:lnTo>
                    <a:pt x="1627" y="1819"/>
                  </a:lnTo>
                  <a:lnTo>
                    <a:pt x="1571" y="1819"/>
                  </a:lnTo>
                  <a:lnTo>
                    <a:pt x="1529" y="1819"/>
                  </a:lnTo>
                  <a:lnTo>
                    <a:pt x="1473" y="1819"/>
                  </a:lnTo>
                  <a:lnTo>
                    <a:pt x="1416" y="1819"/>
                  </a:lnTo>
                  <a:lnTo>
                    <a:pt x="1374" y="1819"/>
                  </a:lnTo>
                  <a:lnTo>
                    <a:pt x="1318" y="1819"/>
                  </a:lnTo>
                  <a:lnTo>
                    <a:pt x="1276" y="1819"/>
                  </a:lnTo>
                  <a:lnTo>
                    <a:pt x="1220" y="1819"/>
                  </a:lnTo>
                  <a:lnTo>
                    <a:pt x="1178" y="1819"/>
                  </a:lnTo>
                  <a:lnTo>
                    <a:pt x="1121" y="1819"/>
                  </a:lnTo>
                  <a:lnTo>
                    <a:pt x="1065" y="1819"/>
                  </a:lnTo>
                  <a:lnTo>
                    <a:pt x="1023" y="1819"/>
                  </a:lnTo>
                  <a:lnTo>
                    <a:pt x="967" y="1819"/>
                  </a:lnTo>
                  <a:lnTo>
                    <a:pt x="925" y="1819"/>
                  </a:lnTo>
                  <a:lnTo>
                    <a:pt x="869" y="1819"/>
                  </a:lnTo>
                  <a:lnTo>
                    <a:pt x="812" y="1819"/>
                  </a:lnTo>
                  <a:lnTo>
                    <a:pt x="770" y="1819"/>
                  </a:lnTo>
                  <a:lnTo>
                    <a:pt x="714" y="1819"/>
                  </a:lnTo>
                  <a:lnTo>
                    <a:pt x="672" y="1819"/>
                  </a:lnTo>
                  <a:lnTo>
                    <a:pt x="616" y="1819"/>
                  </a:lnTo>
                  <a:lnTo>
                    <a:pt x="560" y="1819"/>
                  </a:lnTo>
                  <a:lnTo>
                    <a:pt x="518" y="1819"/>
                  </a:lnTo>
                  <a:lnTo>
                    <a:pt x="461" y="1819"/>
                  </a:lnTo>
                  <a:lnTo>
                    <a:pt x="419" y="1819"/>
                  </a:lnTo>
                  <a:lnTo>
                    <a:pt x="363" y="1819"/>
                  </a:lnTo>
                  <a:lnTo>
                    <a:pt x="321" y="1819"/>
                  </a:lnTo>
                  <a:lnTo>
                    <a:pt x="265" y="1819"/>
                  </a:lnTo>
                  <a:lnTo>
                    <a:pt x="209" y="1819"/>
                  </a:lnTo>
                  <a:lnTo>
                    <a:pt x="166" y="1819"/>
                  </a:lnTo>
                  <a:lnTo>
                    <a:pt x="110" y="1819"/>
                  </a:lnTo>
                  <a:lnTo>
                    <a:pt x="68" y="1819"/>
                  </a:lnTo>
                  <a:lnTo>
                    <a:pt x="12" y="1819"/>
                  </a:lnTo>
                  <a:close/>
                </a:path>
              </a:pathLst>
            </a:custGeom>
            <a:solidFill>
              <a:srgbClr val="008000"/>
            </a:solidFill>
            <a:ln w="9525">
              <a:noFill/>
              <a:round/>
              <a:headEnd/>
              <a:tailEnd/>
            </a:ln>
          </p:spPr>
          <p:txBody>
            <a:bodyPr/>
            <a:lstStyle/>
            <a:p>
              <a:pPr>
                <a:defRPr/>
              </a:pPr>
              <a:endParaRPr lang="de-DE">
                <a:latin typeface="+mj-lt"/>
              </a:endParaRPr>
            </a:p>
          </p:txBody>
        </p:sp>
        <p:sp>
          <p:nvSpPr>
            <p:cNvPr id="36" name="Freeform 265"/>
            <p:cNvSpPr>
              <a:spLocks/>
            </p:cNvSpPr>
            <p:nvPr/>
          </p:nvSpPr>
          <p:spPr bwMode="auto">
            <a:xfrm>
              <a:off x="244" y="1877"/>
              <a:ext cx="2405" cy="816"/>
            </a:xfrm>
            <a:custGeom>
              <a:avLst/>
              <a:gdLst>
                <a:gd name="T0" fmla="*/ 32 w 4670"/>
                <a:gd name="T1" fmla="*/ 354 h 1223"/>
                <a:gd name="T2" fmla="*/ 58 w 4670"/>
                <a:gd name="T3" fmla="*/ 384 h 1223"/>
                <a:gd name="T4" fmla="*/ 129 w 4670"/>
                <a:gd name="T5" fmla="*/ 424 h 1223"/>
                <a:gd name="T6" fmla="*/ 185 w 4670"/>
                <a:gd name="T7" fmla="*/ 424 h 1223"/>
                <a:gd name="T8" fmla="*/ 237 w 4670"/>
                <a:gd name="T9" fmla="*/ 386 h 1223"/>
                <a:gd name="T10" fmla="*/ 313 w 4670"/>
                <a:gd name="T11" fmla="*/ 227 h 1223"/>
                <a:gd name="T12" fmla="*/ 354 w 4670"/>
                <a:gd name="T13" fmla="*/ 65 h 1223"/>
                <a:gd name="T14" fmla="*/ 399 w 4670"/>
                <a:gd name="T15" fmla="*/ 12 h 1223"/>
                <a:gd name="T16" fmla="*/ 440 w 4670"/>
                <a:gd name="T17" fmla="*/ 29 h 1223"/>
                <a:gd name="T18" fmla="*/ 479 w 4670"/>
                <a:gd name="T19" fmla="*/ 3 h 1223"/>
                <a:gd name="T20" fmla="*/ 529 w 4670"/>
                <a:gd name="T21" fmla="*/ 30 h 1223"/>
                <a:gd name="T22" fmla="*/ 581 w 4670"/>
                <a:gd name="T23" fmla="*/ 67 h 1223"/>
                <a:gd name="T24" fmla="*/ 627 w 4670"/>
                <a:gd name="T25" fmla="*/ 93 h 1223"/>
                <a:gd name="T26" fmla="*/ 675 w 4670"/>
                <a:gd name="T27" fmla="*/ 127 h 1223"/>
                <a:gd name="T28" fmla="*/ 718 w 4670"/>
                <a:gd name="T29" fmla="*/ 151 h 1223"/>
                <a:gd name="T30" fmla="*/ 771 w 4670"/>
                <a:gd name="T31" fmla="*/ 148 h 1223"/>
                <a:gd name="T32" fmla="*/ 814 w 4670"/>
                <a:gd name="T33" fmla="*/ 113 h 1223"/>
                <a:gd name="T34" fmla="*/ 837 w 4670"/>
                <a:gd name="T35" fmla="*/ 95 h 1223"/>
                <a:gd name="T36" fmla="*/ 899 w 4670"/>
                <a:gd name="T37" fmla="*/ 10 h 1223"/>
                <a:gd name="T38" fmla="*/ 955 w 4670"/>
                <a:gd name="T39" fmla="*/ 7 h 1223"/>
                <a:gd name="T40" fmla="*/ 1017 w 4670"/>
                <a:gd name="T41" fmla="*/ 44 h 1223"/>
                <a:gd name="T42" fmla="*/ 1068 w 4670"/>
                <a:gd name="T43" fmla="*/ 81 h 1223"/>
                <a:gd name="T44" fmla="*/ 1121 w 4670"/>
                <a:gd name="T45" fmla="*/ 161 h 1223"/>
                <a:gd name="T46" fmla="*/ 1169 w 4670"/>
                <a:gd name="T47" fmla="*/ 283 h 1223"/>
                <a:gd name="T48" fmla="*/ 1212 w 4670"/>
                <a:gd name="T49" fmla="*/ 530 h 1223"/>
                <a:gd name="T50" fmla="*/ 1217 w 4670"/>
                <a:gd name="T51" fmla="*/ 533 h 1223"/>
                <a:gd name="T52" fmla="*/ 1212 w 4670"/>
                <a:gd name="T53" fmla="*/ 544 h 1223"/>
                <a:gd name="T54" fmla="*/ 1217 w 4670"/>
                <a:gd name="T55" fmla="*/ 533 h 1223"/>
                <a:gd name="T56" fmla="*/ 891 w 4670"/>
                <a:gd name="T57" fmla="*/ 544 h 1223"/>
                <a:gd name="T58" fmla="*/ 890 w 4670"/>
                <a:gd name="T59" fmla="*/ 544 h 1223"/>
                <a:gd name="T60" fmla="*/ 888 w 4670"/>
                <a:gd name="T61" fmla="*/ 541 h 1223"/>
                <a:gd name="T62" fmla="*/ 887 w 4670"/>
                <a:gd name="T63" fmla="*/ 540 h 1223"/>
                <a:gd name="T64" fmla="*/ 888 w 4670"/>
                <a:gd name="T65" fmla="*/ 540 h 1223"/>
                <a:gd name="T66" fmla="*/ 889 w 4670"/>
                <a:gd name="T67" fmla="*/ 542 h 1223"/>
                <a:gd name="T68" fmla="*/ 888 w 4670"/>
                <a:gd name="T69" fmla="*/ 541 h 1223"/>
                <a:gd name="T70" fmla="*/ 888 w 4670"/>
                <a:gd name="T71" fmla="*/ 538 h 1223"/>
                <a:gd name="T72" fmla="*/ 888 w 4670"/>
                <a:gd name="T73" fmla="*/ 537 h 1223"/>
                <a:gd name="T74" fmla="*/ 887 w 4670"/>
                <a:gd name="T75" fmla="*/ 540 h 1223"/>
                <a:gd name="T76" fmla="*/ 887 w 4670"/>
                <a:gd name="T77" fmla="*/ 540 h 1223"/>
                <a:gd name="T78" fmla="*/ 3 w 4670"/>
                <a:gd name="T79" fmla="*/ 540 h 1223"/>
                <a:gd name="T80" fmla="*/ 7 w 4670"/>
                <a:gd name="T81" fmla="*/ 540 h 1223"/>
                <a:gd name="T82" fmla="*/ 7 w 4670"/>
                <a:gd name="T83" fmla="*/ 536 h 1223"/>
                <a:gd name="T84" fmla="*/ 5 w 4670"/>
                <a:gd name="T85" fmla="*/ 536 h 1223"/>
                <a:gd name="T86" fmla="*/ 5 w 4670"/>
                <a:gd name="T87" fmla="*/ 533 h 1223"/>
                <a:gd name="T88" fmla="*/ 10 w 4670"/>
                <a:gd name="T89" fmla="*/ 530 h 1223"/>
                <a:gd name="T90" fmla="*/ 3 w 4670"/>
                <a:gd name="T91" fmla="*/ 533 h 1223"/>
                <a:gd name="T92" fmla="*/ 7 w 4670"/>
                <a:gd name="T93" fmla="*/ 530 h 1223"/>
                <a:gd name="T94" fmla="*/ 3 w 4670"/>
                <a:gd name="T95" fmla="*/ 530 h 1223"/>
                <a:gd name="T96" fmla="*/ 5 w 4670"/>
                <a:gd name="T97" fmla="*/ 536 h 12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70"/>
                <a:gd name="T148" fmla="*/ 0 h 1223"/>
                <a:gd name="T149" fmla="*/ 4670 w 4670"/>
                <a:gd name="T150" fmla="*/ 1223 h 12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70" h="1223">
                  <a:moveTo>
                    <a:pt x="19" y="1205"/>
                  </a:moveTo>
                  <a:lnTo>
                    <a:pt x="28" y="765"/>
                  </a:lnTo>
                  <a:lnTo>
                    <a:pt x="76" y="775"/>
                  </a:lnTo>
                  <a:lnTo>
                    <a:pt x="122" y="794"/>
                  </a:lnTo>
                  <a:lnTo>
                    <a:pt x="146" y="813"/>
                  </a:lnTo>
                  <a:lnTo>
                    <a:pt x="164" y="838"/>
                  </a:lnTo>
                  <a:lnTo>
                    <a:pt x="194" y="854"/>
                  </a:lnTo>
                  <a:lnTo>
                    <a:pt x="218" y="864"/>
                  </a:lnTo>
                  <a:lnTo>
                    <a:pt x="290" y="885"/>
                  </a:lnTo>
                  <a:lnTo>
                    <a:pt x="362" y="906"/>
                  </a:lnTo>
                  <a:lnTo>
                    <a:pt x="422" y="926"/>
                  </a:lnTo>
                  <a:lnTo>
                    <a:pt x="487" y="952"/>
                  </a:lnTo>
                  <a:lnTo>
                    <a:pt x="544" y="952"/>
                  </a:lnTo>
                  <a:lnTo>
                    <a:pt x="586" y="952"/>
                  </a:lnTo>
                  <a:lnTo>
                    <a:pt x="642" y="952"/>
                  </a:lnTo>
                  <a:lnTo>
                    <a:pt x="698" y="952"/>
                  </a:lnTo>
                  <a:lnTo>
                    <a:pt x="740" y="941"/>
                  </a:lnTo>
                  <a:lnTo>
                    <a:pt x="796" y="931"/>
                  </a:lnTo>
                  <a:lnTo>
                    <a:pt x="838" y="910"/>
                  </a:lnTo>
                  <a:lnTo>
                    <a:pt x="895" y="866"/>
                  </a:lnTo>
                  <a:lnTo>
                    <a:pt x="951" y="801"/>
                  </a:lnTo>
                  <a:lnTo>
                    <a:pt x="1022" y="695"/>
                  </a:lnTo>
                  <a:lnTo>
                    <a:pt x="1123" y="583"/>
                  </a:lnTo>
                  <a:lnTo>
                    <a:pt x="1180" y="509"/>
                  </a:lnTo>
                  <a:lnTo>
                    <a:pt x="1238" y="402"/>
                  </a:lnTo>
                  <a:lnTo>
                    <a:pt x="1267" y="286"/>
                  </a:lnTo>
                  <a:lnTo>
                    <a:pt x="1305" y="221"/>
                  </a:lnTo>
                  <a:lnTo>
                    <a:pt x="1334" y="147"/>
                  </a:lnTo>
                  <a:lnTo>
                    <a:pt x="1372" y="73"/>
                  </a:lnTo>
                  <a:lnTo>
                    <a:pt x="1411" y="19"/>
                  </a:lnTo>
                  <a:lnTo>
                    <a:pt x="1458" y="30"/>
                  </a:lnTo>
                  <a:lnTo>
                    <a:pt x="1502" y="27"/>
                  </a:lnTo>
                  <a:lnTo>
                    <a:pt x="1550" y="43"/>
                  </a:lnTo>
                  <a:lnTo>
                    <a:pt x="1579" y="68"/>
                  </a:lnTo>
                  <a:lnTo>
                    <a:pt x="1628" y="66"/>
                  </a:lnTo>
                  <a:lnTo>
                    <a:pt x="1658" y="66"/>
                  </a:lnTo>
                  <a:lnTo>
                    <a:pt x="1676" y="53"/>
                  </a:lnTo>
                  <a:lnTo>
                    <a:pt x="1706" y="27"/>
                  </a:lnTo>
                  <a:lnTo>
                    <a:pt x="1754" y="0"/>
                  </a:lnTo>
                  <a:lnTo>
                    <a:pt x="1808" y="6"/>
                  </a:lnTo>
                  <a:lnTo>
                    <a:pt x="1867" y="3"/>
                  </a:lnTo>
                  <a:lnTo>
                    <a:pt x="1904" y="16"/>
                  </a:lnTo>
                  <a:lnTo>
                    <a:pt x="1940" y="43"/>
                  </a:lnTo>
                  <a:lnTo>
                    <a:pt x="1994" y="68"/>
                  </a:lnTo>
                  <a:lnTo>
                    <a:pt x="2024" y="78"/>
                  </a:lnTo>
                  <a:lnTo>
                    <a:pt x="2072" y="105"/>
                  </a:lnTo>
                  <a:lnTo>
                    <a:pt x="2138" y="125"/>
                  </a:lnTo>
                  <a:lnTo>
                    <a:pt x="2192" y="151"/>
                  </a:lnTo>
                  <a:lnTo>
                    <a:pt x="2228" y="156"/>
                  </a:lnTo>
                  <a:lnTo>
                    <a:pt x="2300" y="192"/>
                  </a:lnTo>
                  <a:lnTo>
                    <a:pt x="2324" y="198"/>
                  </a:lnTo>
                  <a:lnTo>
                    <a:pt x="2366" y="208"/>
                  </a:lnTo>
                  <a:lnTo>
                    <a:pt x="2408" y="233"/>
                  </a:lnTo>
                  <a:lnTo>
                    <a:pt x="2468" y="249"/>
                  </a:lnTo>
                  <a:lnTo>
                    <a:pt x="2498" y="280"/>
                  </a:lnTo>
                  <a:lnTo>
                    <a:pt x="2546" y="286"/>
                  </a:lnTo>
                  <a:lnTo>
                    <a:pt x="2582" y="307"/>
                  </a:lnTo>
                  <a:lnTo>
                    <a:pt x="2618" y="322"/>
                  </a:lnTo>
                  <a:lnTo>
                    <a:pt x="2648" y="327"/>
                  </a:lnTo>
                  <a:lnTo>
                    <a:pt x="2708" y="338"/>
                  </a:lnTo>
                  <a:lnTo>
                    <a:pt x="2750" y="342"/>
                  </a:lnTo>
                  <a:lnTo>
                    <a:pt x="2816" y="332"/>
                  </a:lnTo>
                  <a:lnTo>
                    <a:pt x="2861" y="334"/>
                  </a:lnTo>
                  <a:lnTo>
                    <a:pt x="2906" y="332"/>
                  </a:lnTo>
                  <a:lnTo>
                    <a:pt x="2942" y="338"/>
                  </a:lnTo>
                  <a:lnTo>
                    <a:pt x="2978" y="311"/>
                  </a:lnTo>
                  <a:lnTo>
                    <a:pt x="3038" y="280"/>
                  </a:lnTo>
                  <a:lnTo>
                    <a:pt x="3068" y="254"/>
                  </a:lnTo>
                  <a:lnTo>
                    <a:pt x="3086" y="260"/>
                  </a:lnTo>
                  <a:lnTo>
                    <a:pt x="3110" y="239"/>
                  </a:lnTo>
                  <a:lnTo>
                    <a:pt x="3140" y="239"/>
                  </a:lnTo>
                  <a:lnTo>
                    <a:pt x="3158" y="213"/>
                  </a:lnTo>
                  <a:lnTo>
                    <a:pt x="3188" y="198"/>
                  </a:lnTo>
                  <a:lnTo>
                    <a:pt x="3242" y="140"/>
                  </a:lnTo>
                  <a:lnTo>
                    <a:pt x="3332" y="68"/>
                  </a:lnTo>
                  <a:lnTo>
                    <a:pt x="3391" y="23"/>
                  </a:lnTo>
                  <a:lnTo>
                    <a:pt x="3437" y="12"/>
                  </a:lnTo>
                  <a:lnTo>
                    <a:pt x="3500" y="6"/>
                  </a:lnTo>
                  <a:lnTo>
                    <a:pt x="3557" y="12"/>
                  </a:lnTo>
                  <a:lnTo>
                    <a:pt x="3602" y="16"/>
                  </a:lnTo>
                  <a:lnTo>
                    <a:pt x="3668" y="47"/>
                  </a:lnTo>
                  <a:lnTo>
                    <a:pt x="3722" y="53"/>
                  </a:lnTo>
                  <a:lnTo>
                    <a:pt x="3788" y="53"/>
                  </a:lnTo>
                  <a:lnTo>
                    <a:pt x="3836" y="99"/>
                  </a:lnTo>
                  <a:lnTo>
                    <a:pt x="3880" y="139"/>
                  </a:lnTo>
                  <a:lnTo>
                    <a:pt x="3932" y="149"/>
                  </a:lnTo>
                  <a:lnTo>
                    <a:pt x="3970" y="160"/>
                  </a:lnTo>
                  <a:lnTo>
                    <a:pt x="4026" y="182"/>
                  </a:lnTo>
                  <a:lnTo>
                    <a:pt x="4076" y="242"/>
                  </a:lnTo>
                  <a:lnTo>
                    <a:pt x="4130" y="279"/>
                  </a:lnTo>
                  <a:lnTo>
                    <a:pt x="4196" y="331"/>
                  </a:lnTo>
                  <a:lnTo>
                    <a:pt x="4226" y="362"/>
                  </a:lnTo>
                  <a:lnTo>
                    <a:pt x="4300" y="476"/>
                  </a:lnTo>
                  <a:lnTo>
                    <a:pt x="4348" y="530"/>
                  </a:lnTo>
                  <a:lnTo>
                    <a:pt x="4377" y="594"/>
                  </a:lnTo>
                  <a:lnTo>
                    <a:pt x="4406" y="636"/>
                  </a:lnTo>
                  <a:lnTo>
                    <a:pt x="4444" y="679"/>
                  </a:lnTo>
                  <a:lnTo>
                    <a:pt x="4531" y="754"/>
                  </a:lnTo>
                  <a:lnTo>
                    <a:pt x="4569" y="807"/>
                  </a:lnTo>
                  <a:lnTo>
                    <a:pt x="4569" y="1191"/>
                  </a:lnTo>
                  <a:lnTo>
                    <a:pt x="4569" y="1214"/>
                  </a:lnTo>
                  <a:lnTo>
                    <a:pt x="4569" y="1205"/>
                  </a:lnTo>
                  <a:lnTo>
                    <a:pt x="4588" y="1197"/>
                  </a:lnTo>
                  <a:lnTo>
                    <a:pt x="4569" y="1197"/>
                  </a:lnTo>
                  <a:lnTo>
                    <a:pt x="4569" y="1205"/>
                  </a:lnTo>
                  <a:lnTo>
                    <a:pt x="4569" y="1214"/>
                  </a:lnTo>
                  <a:lnTo>
                    <a:pt x="4569" y="1222"/>
                  </a:lnTo>
                  <a:lnTo>
                    <a:pt x="4550" y="1205"/>
                  </a:lnTo>
                  <a:cubicBezTo>
                    <a:pt x="4547" y="1205"/>
                    <a:pt x="4544" y="1215"/>
                    <a:pt x="4550" y="1214"/>
                  </a:cubicBezTo>
                  <a:cubicBezTo>
                    <a:pt x="4539" y="1215"/>
                    <a:pt x="4670" y="1196"/>
                    <a:pt x="4588" y="1197"/>
                  </a:cubicBezTo>
                  <a:cubicBezTo>
                    <a:pt x="4383" y="1201"/>
                    <a:pt x="3564" y="1212"/>
                    <a:pt x="3360" y="1214"/>
                  </a:cubicBezTo>
                  <a:cubicBezTo>
                    <a:pt x="3156" y="1217"/>
                    <a:pt x="3362" y="1215"/>
                    <a:pt x="3362" y="1215"/>
                  </a:cubicBezTo>
                  <a:lnTo>
                    <a:pt x="3359" y="1221"/>
                  </a:lnTo>
                  <a:lnTo>
                    <a:pt x="3365" y="1217"/>
                  </a:lnTo>
                  <a:lnTo>
                    <a:pt x="3359" y="1223"/>
                  </a:lnTo>
                  <a:lnTo>
                    <a:pt x="3356" y="1217"/>
                  </a:lnTo>
                  <a:lnTo>
                    <a:pt x="3356" y="1221"/>
                  </a:lnTo>
                  <a:lnTo>
                    <a:pt x="3350" y="1221"/>
                  </a:lnTo>
                  <a:lnTo>
                    <a:pt x="3356" y="1221"/>
                  </a:lnTo>
                  <a:lnTo>
                    <a:pt x="3359" y="1217"/>
                  </a:lnTo>
                  <a:lnTo>
                    <a:pt x="3350" y="1215"/>
                  </a:lnTo>
                  <a:lnTo>
                    <a:pt x="3353" y="1215"/>
                  </a:lnTo>
                  <a:lnTo>
                    <a:pt x="3344" y="1213"/>
                  </a:lnTo>
                  <a:lnTo>
                    <a:pt x="3347" y="1210"/>
                  </a:lnTo>
                  <a:lnTo>
                    <a:pt x="3344" y="1213"/>
                  </a:lnTo>
                  <a:lnTo>
                    <a:pt x="3350" y="1215"/>
                  </a:lnTo>
                  <a:lnTo>
                    <a:pt x="3344" y="1215"/>
                  </a:lnTo>
                  <a:lnTo>
                    <a:pt x="3344" y="1217"/>
                  </a:lnTo>
                  <a:lnTo>
                    <a:pt x="3347" y="1213"/>
                  </a:lnTo>
                  <a:lnTo>
                    <a:pt x="3350" y="1210"/>
                  </a:lnTo>
                  <a:lnTo>
                    <a:pt x="3353" y="1210"/>
                  </a:lnTo>
                  <a:lnTo>
                    <a:pt x="3353" y="1215"/>
                  </a:lnTo>
                  <a:lnTo>
                    <a:pt x="3353" y="1217"/>
                  </a:lnTo>
                  <a:lnTo>
                    <a:pt x="3353" y="1210"/>
                  </a:lnTo>
                  <a:lnTo>
                    <a:pt x="3347" y="1213"/>
                  </a:lnTo>
                  <a:lnTo>
                    <a:pt x="3347" y="1215"/>
                  </a:lnTo>
                  <a:lnTo>
                    <a:pt x="3353" y="1215"/>
                  </a:lnTo>
                  <a:lnTo>
                    <a:pt x="3350" y="1215"/>
                  </a:lnTo>
                  <a:lnTo>
                    <a:pt x="3347" y="1213"/>
                  </a:lnTo>
                  <a:lnTo>
                    <a:pt x="3350" y="1210"/>
                  </a:lnTo>
                  <a:lnTo>
                    <a:pt x="3347" y="1210"/>
                  </a:lnTo>
                  <a:lnTo>
                    <a:pt x="3350" y="1213"/>
                  </a:lnTo>
                  <a:lnTo>
                    <a:pt x="3350" y="1210"/>
                  </a:lnTo>
                  <a:lnTo>
                    <a:pt x="3347" y="1207"/>
                  </a:lnTo>
                  <a:lnTo>
                    <a:pt x="3350" y="1210"/>
                  </a:lnTo>
                  <a:lnTo>
                    <a:pt x="3353" y="1210"/>
                  </a:lnTo>
                  <a:lnTo>
                    <a:pt x="3341" y="1215"/>
                  </a:lnTo>
                  <a:lnTo>
                    <a:pt x="3344" y="1213"/>
                  </a:lnTo>
                  <a:lnTo>
                    <a:pt x="3347" y="1213"/>
                  </a:lnTo>
                  <a:lnTo>
                    <a:pt x="3350" y="1213"/>
                  </a:lnTo>
                  <a:lnTo>
                    <a:pt x="3353" y="1215"/>
                  </a:lnTo>
                  <a:lnTo>
                    <a:pt x="3344" y="1213"/>
                  </a:lnTo>
                  <a:lnTo>
                    <a:pt x="3347" y="1213"/>
                  </a:lnTo>
                  <a:lnTo>
                    <a:pt x="0" y="1205"/>
                  </a:lnTo>
                  <a:lnTo>
                    <a:pt x="19" y="1205"/>
                  </a:lnTo>
                  <a:lnTo>
                    <a:pt x="9" y="1214"/>
                  </a:lnTo>
                  <a:lnTo>
                    <a:pt x="19" y="1197"/>
                  </a:lnTo>
                  <a:lnTo>
                    <a:pt x="9" y="1222"/>
                  </a:lnTo>
                  <a:lnTo>
                    <a:pt x="9" y="1190"/>
                  </a:lnTo>
                  <a:lnTo>
                    <a:pt x="28" y="1214"/>
                  </a:lnTo>
                  <a:lnTo>
                    <a:pt x="19" y="1197"/>
                  </a:lnTo>
                  <a:lnTo>
                    <a:pt x="38" y="1197"/>
                  </a:lnTo>
                  <a:lnTo>
                    <a:pt x="9" y="1205"/>
                  </a:lnTo>
                  <a:lnTo>
                    <a:pt x="28" y="1205"/>
                  </a:lnTo>
                  <a:lnTo>
                    <a:pt x="28" y="1222"/>
                  </a:lnTo>
                  <a:lnTo>
                    <a:pt x="28" y="1214"/>
                  </a:lnTo>
                  <a:lnTo>
                    <a:pt x="19" y="1197"/>
                  </a:lnTo>
                  <a:lnTo>
                    <a:pt x="19" y="1205"/>
                  </a:lnTo>
                  <a:lnTo>
                    <a:pt x="9" y="1197"/>
                  </a:lnTo>
                  <a:lnTo>
                    <a:pt x="19" y="1197"/>
                  </a:lnTo>
                  <a:lnTo>
                    <a:pt x="38" y="1197"/>
                  </a:lnTo>
                  <a:lnTo>
                    <a:pt x="19" y="1197"/>
                  </a:lnTo>
                  <a:lnTo>
                    <a:pt x="19" y="1205"/>
                  </a:lnTo>
                  <a:lnTo>
                    <a:pt x="19" y="1214"/>
                  </a:lnTo>
                  <a:lnTo>
                    <a:pt x="19" y="1205"/>
                  </a:lnTo>
                  <a:lnTo>
                    <a:pt x="38" y="1190"/>
                  </a:lnTo>
                  <a:lnTo>
                    <a:pt x="19" y="1205"/>
                  </a:lnTo>
                  <a:lnTo>
                    <a:pt x="28" y="1214"/>
                  </a:lnTo>
                  <a:lnTo>
                    <a:pt x="19" y="1197"/>
                  </a:lnTo>
                  <a:lnTo>
                    <a:pt x="9" y="1197"/>
                  </a:lnTo>
                  <a:lnTo>
                    <a:pt x="28" y="1222"/>
                  </a:lnTo>
                  <a:lnTo>
                    <a:pt x="38" y="1205"/>
                  </a:lnTo>
                  <a:lnTo>
                    <a:pt x="38" y="1190"/>
                  </a:lnTo>
                  <a:lnTo>
                    <a:pt x="28" y="1190"/>
                  </a:lnTo>
                  <a:lnTo>
                    <a:pt x="19" y="1190"/>
                  </a:lnTo>
                  <a:lnTo>
                    <a:pt x="28" y="1205"/>
                  </a:lnTo>
                  <a:lnTo>
                    <a:pt x="38" y="1205"/>
                  </a:lnTo>
                  <a:lnTo>
                    <a:pt x="9" y="1190"/>
                  </a:lnTo>
                  <a:lnTo>
                    <a:pt x="28" y="1190"/>
                  </a:lnTo>
                  <a:lnTo>
                    <a:pt x="9" y="1205"/>
                  </a:lnTo>
                  <a:lnTo>
                    <a:pt x="28" y="1197"/>
                  </a:lnTo>
                  <a:lnTo>
                    <a:pt x="19" y="1205"/>
                  </a:lnTo>
                  <a:lnTo>
                    <a:pt x="9" y="1197"/>
                  </a:lnTo>
                  <a:lnTo>
                    <a:pt x="0" y="1190"/>
                  </a:lnTo>
                  <a:lnTo>
                    <a:pt x="19" y="1205"/>
                  </a:lnTo>
                  <a:close/>
                </a:path>
              </a:pathLst>
            </a:custGeom>
            <a:solidFill>
              <a:schemeClr val="tx1"/>
            </a:solidFill>
            <a:ln w="9525">
              <a:noFill/>
              <a:round/>
              <a:headEnd/>
              <a:tailEnd/>
            </a:ln>
          </p:spPr>
          <p:txBody>
            <a:bodyPr/>
            <a:lstStyle/>
            <a:p>
              <a:pPr>
                <a:defRPr/>
              </a:pPr>
              <a:endParaRPr lang="de-DE">
                <a:latin typeface="+mj-lt"/>
              </a:endParaRPr>
            </a:p>
          </p:txBody>
        </p:sp>
        <p:sp>
          <p:nvSpPr>
            <p:cNvPr id="37" name="Freeform 266"/>
            <p:cNvSpPr>
              <a:spLocks/>
            </p:cNvSpPr>
            <p:nvPr/>
          </p:nvSpPr>
          <p:spPr bwMode="auto">
            <a:xfrm>
              <a:off x="884" y="1249"/>
              <a:ext cx="479" cy="146"/>
            </a:xfrm>
            <a:custGeom>
              <a:avLst/>
              <a:gdLst>
                <a:gd name="T0" fmla="*/ 255 w 901"/>
                <a:gd name="T1" fmla="*/ 114 h 185"/>
                <a:gd name="T2" fmla="*/ 0 w 901"/>
                <a:gd name="T3" fmla="*/ 115 h 185"/>
                <a:gd name="T4" fmla="*/ 19 w 901"/>
                <a:gd name="T5" fmla="*/ 50 h 185"/>
                <a:gd name="T6" fmla="*/ 35 w 901"/>
                <a:gd name="T7" fmla="*/ 7 h 185"/>
                <a:gd name="T8" fmla="*/ 60 w 901"/>
                <a:gd name="T9" fmla="*/ 7 h 185"/>
                <a:gd name="T10" fmla="*/ 76 w 901"/>
                <a:gd name="T11" fmla="*/ 25 h 185"/>
                <a:gd name="T12" fmla="*/ 106 w 901"/>
                <a:gd name="T13" fmla="*/ 57 h 185"/>
                <a:gd name="T14" fmla="*/ 133 w 901"/>
                <a:gd name="T15" fmla="*/ 13 h 185"/>
                <a:gd name="T16" fmla="*/ 173 w 901"/>
                <a:gd name="T17" fmla="*/ 0 h 185"/>
                <a:gd name="T18" fmla="*/ 200 w 901"/>
                <a:gd name="T19" fmla="*/ 28 h 185"/>
                <a:gd name="T20" fmla="*/ 228 w 901"/>
                <a:gd name="T21" fmla="*/ 57 h 185"/>
                <a:gd name="T22" fmla="*/ 255 w 901"/>
                <a:gd name="T23" fmla="*/ 114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1"/>
                <a:gd name="T37" fmla="*/ 0 h 185"/>
                <a:gd name="T38" fmla="*/ 901 w 901"/>
                <a:gd name="T39" fmla="*/ 185 h 1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1" h="185">
                  <a:moveTo>
                    <a:pt x="901" y="182"/>
                  </a:moveTo>
                  <a:lnTo>
                    <a:pt x="0" y="185"/>
                  </a:lnTo>
                  <a:lnTo>
                    <a:pt x="67" y="80"/>
                  </a:lnTo>
                  <a:lnTo>
                    <a:pt x="125" y="12"/>
                  </a:lnTo>
                  <a:lnTo>
                    <a:pt x="211" y="12"/>
                  </a:lnTo>
                  <a:lnTo>
                    <a:pt x="269" y="41"/>
                  </a:lnTo>
                  <a:lnTo>
                    <a:pt x="376" y="91"/>
                  </a:lnTo>
                  <a:lnTo>
                    <a:pt x="471" y="22"/>
                  </a:lnTo>
                  <a:lnTo>
                    <a:pt x="614" y="0"/>
                  </a:lnTo>
                  <a:lnTo>
                    <a:pt x="709" y="46"/>
                  </a:lnTo>
                  <a:lnTo>
                    <a:pt x="805" y="91"/>
                  </a:lnTo>
                  <a:lnTo>
                    <a:pt x="901" y="182"/>
                  </a:lnTo>
                  <a:close/>
                </a:path>
              </a:pathLst>
            </a:custGeom>
            <a:solidFill>
              <a:srgbClr val="3333CC"/>
            </a:solidFill>
            <a:ln w="9525">
              <a:noFill/>
              <a:round/>
              <a:headEnd/>
              <a:tailEnd/>
            </a:ln>
          </p:spPr>
          <p:txBody>
            <a:bodyPr/>
            <a:lstStyle/>
            <a:p>
              <a:pPr>
                <a:defRPr/>
              </a:pPr>
              <a:endParaRPr lang="de-DE">
                <a:latin typeface="+mj-lt"/>
              </a:endParaRPr>
            </a:p>
          </p:txBody>
        </p:sp>
        <p:sp>
          <p:nvSpPr>
            <p:cNvPr id="38" name="Freeform 267"/>
            <p:cNvSpPr>
              <a:spLocks/>
            </p:cNvSpPr>
            <p:nvPr/>
          </p:nvSpPr>
          <p:spPr bwMode="auto">
            <a:xfrm>
              <a:off x="265" y="1919"/>
              <a:ext cx="487" cy="306"/>
            </a:xfrm>
            <a:custGeom>
              <a:avLst/>
              <a:gdLst>
                <a:gd name="T0" fmla="*/ 250 w 950"/>
                <a:gd name="T1" fmla="*/ 18 h 387"/>
                <a:gd name="T2" fmla="*/ 212 w 950"/>
                <a:gd name="T3" fmla="*/ 66 h 387"/>
                <a:gd name="T4" fmla="*/ 164 w 950"/>
                <a:gd name="T5" fmla="*/ 108 h 387"/>
                <a:gd name="T6" fmla="*/ 134 w 950"/>
                <a:gd name="T7" fmla="*/ 114 h 387"/>
                <a:gd name="T8" fmla="*/ 76 w 950"/>
                <a:gd name="T9" fmla="*/ 90 h 387"/>
                <a:gd name="T10" fmla="*/ 30 w 950"/>
                <a:gd name="T11" fmla="*/ 48 h 387"/>
                <a:gd name="T12" fmla="*/ 0 w 950"/>
                <a:gd name="T13" fmla="*/ 0 h 387"/>
                <a:gd name="T14" fmla="*/ 40 w 950"/>
                <a:gd name="T15" fmla="*/ 158 h 387"/>
                <a:gd name="T16" fmla="*/ 68 w 950"/>
                <a:gd name="T17" fmla="*/ 204 h 387"/>
                <a:gd name="T18" fmla="*/ 98 w 950"/>
                <a:gd name="T19" fmla="*/ 224 h 387"/>
                <a:gd name="T20" fmla="*/ 121 w 950"/>
                <a:gd name="T21" fmla="*/ 236 h 387"/>
                <a:gd name="T22" fmla="*/ 141 w 950"/>
                <a:gd name="T23" fmla="*/ 242 h 387"/>
                <a:gd name="T24" fmla="*/ 161 w 950"/>
                <a:gd name="T25" fmla="*/ 236 h 387"/>
                <a:gd name="T26" fmla="*/ 184 w 950"/>
                <a:gd name="T27" fmla="*/ 204 h 387"/>
                <a:gd name="T28" fmla="*/ 212 w 950"/>
                <a:gd name="T29" fmla="*/ 144 h 387"/>
                <a:gd name="T30" fmla="*/ 250 w 950"/>
                <a:gd name="T31" fmla="*/ 18 h 3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0"/>
                <a:gd name="T49" fmla="*/ 0 h 387"/>
                <a:gd name="T50" fmla="*/ 950 w 950"/>
                <a:gd name="T51" fmla="*/ 387 h 3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0" h="387">
                  <a:moveTo>
                    <a:pt x="950" y="29"/>
                  </a:moveTo>
                  <a:lnTo>
                    <a:pt x="806" y="106"/>
                  </a:lnTo>
                  <a:lnTo>
                    <a:pt x="624" y="173"/>
                  </a:lnTo>
                  <a:lnTo>
                    <a:pt x="509" y="182"/>
                  </a:lnTo>
                  <a:lnTo>
                    <a:pt x="288" y="144"/>
                  </a:lnTo>
                  <a:lnTo>
                    <a:pt x="115" y="77"/>
                  </a:lnTo>
                  <a:lnTo>
                    <a:pt x="0" y="0"/>
                  </a:lnTo>
                  <a:lnTo>
                    <a:pt x="154" y="253"/>
                  </a:lnTo>
                  <a:lnTo>
                    <a:pt x="259" y="326"/>
                  </a:lnTo>
                  <a:lnTo>
                    <a:pt x="374" y="358"/>
                  </a:lnTo>
                  <a:lnTo>
                    <a:pt x="461" y="377"/>
                  </a:lnTo>
                  <a:lnTo>
                    <a:pt x="538" y="387"/>
                  </a:lnTo>
                  <a:lnTo>
                    <a:pt x="614" y="377"/>
                  </a:lnTo>
                  <a:lnTo>
                    <a:pt x="701" y="326"/>
                  </a:lnTo>
                  <a:lnTo>
                    <a:pt x="806" y="230"/>
                  </a:lnTo>
                  <a:lnTo>
                    <a:pt x="950" y="29"/>
                  </a:lnTo>
                  <a:close/>
                </a:path>
              </a:pathLst>
            </a:custGeom>
            <a:solidFill>
              <a:srgbClr val="FF3300"/>
            </a:solidFill>
            <a:ln w="9525">
              <a:noFill/>
              <a:round/>
              <a:headEnd/>
              <a:tailEnd/>
            </a:ln>
          </p:spPr>
          <p:txBody>
            <a:bodyPr/>
            <a:lstStyle/>
            <a:p>
              <a:pPr>
                <a:defRPr/>
              </a:pPr>
              <a:endParaRPr lang="de-DE">
                <a:latin typeface="+mj-lt"/>
              </a:endParaRPr>
            </a:p>
          </p:txBody>
        </p:sp>
        <p:sp>
          <p:nvSpPr>
            <p:cNvPr id="39" name="Line 268"/>
            <p:cNvSpPr>
              <a:spLocks noChangeShapeType="1"/>
            </p:cNvSpPr>
            <p:nvPr/>
          </p:nvSpPr>
          <p:spPr bwMode="auto">
            <a:xfrm>
              <a:off x="196" y="2684"/>
              <a:ext cx="2469" cy="0"/>
            </a:xfrm>
            <a:prstGeom prst="line">
              <a:avLst/>
            </a:prstGeom>
            <a:noFill/>
            <a:ln w="38100">
              <a:solidFill>
                <a:srgbClr val="000000"/>
              </a:solidFill>
              <a:round/>
              <a:headEnd/>
              <a:tailEnd/>
            </a:ln>
          </p:spPr>
          <p:txBody>
            <a:bodyPr/>
            <a:lstStyle/>
            <a:p>
              <a:pPr>
                <a:defRPr/>
              </a:pPr>
              <a:endParaRPr lang="de-DE">
                <a:latin typeface="+mj-lt"/>
              </a:endParaRPr>
            </a:p>
          </p:txBody>
        </p:sp>
        <p:sp>
          <p:nvSpPr>
            <p:cNvPr id="40" name="Line 269"/>
            <p:cNvSpPr>
              <a:spLocks noChangeShapeType="1"/>
            </p:cNvSpPr>
            <p:nvPr/>
          </p:nvSpPr>
          <p:spPr bwMode="auto">
            <a:xfrm flipH="1">
              <a:off x="244" y="1141"/>
              <a:ext cx="24" cy="1643"/>
            </a:xfrm>
            <a:prstGeom prst="line">
              <a:avLst/>
            </a:prstGeom>
            <a:noFill/>
            <a:ln w="28575">
              <a:solidFill>
                <a:srgbClr val="000000"/>
              </a:solidFill>
              <a:round/>
              <a:headEnd type="triangle" w="med" len="med"/>
              <a:tailEnd/>
            </a:ln>
          </p:spPr>
          <p:txBody>
            <a:bodyPr/>
            <a:lstStyle/>
            <a:p>
              <a:pPr>
                <a:defRPr/>
              </a:pPr>
              <a:endParaRPr lang="de-DE">
                <a:latin typeface="+mj-lt"/>
              </a:endParaRPr>
            </a:p>
          </p:txBody>
        </p:sp>
        <p:sp>
          <p:nvSpPr>
            <p:cNvPr id="41" name="Freeform 270"/>
            <p:cNvSpPr>
              <a:spLocks/>
            </p:cNvSpPr>
            <p:nvPr/>
          </p:nvSpPr>
          <p:spPr bwMode="auto">
            <a:xfrm>
              <a:off x="1912" y="1260"/>
              <a:ext cx="116" cy="233"/>
            </a:xfrm>
            <a:custGeom>
              <a:avLst/>
              <a:gdLst>
                <a:gd name="T0" fmla="*/ 27 w 345"/>
                <a:gd name="T1" fmla="*/ 125 h 127"/>
                <a:gd name="T2" fmla="*/ 340 w 345"/>
                <a:gd name="T3" fmla="*/ 124 h 127"/>
                <a:gd name="T4" fmla="*/ 328 w 345"/>
                <a:gd name="T5" fmla="*/ 116 h 127"/>
                <a:gd name="T6" fmla="*/ 308 w 345"/>
                <a:gd name="T7" fmla="*/ 76 h 127"/>
                <a:gd name="T8" fmla="*/ 228 w 345"/>
                <a:gd name="T9" fmla="*/ 36 h 127"/>
                <a:gd name="T10" fmla="*/ 168 w 345"/>
                <a:gd name="T11" fmla="*/ 0 h 127"/>
                <a:gd name="T12" fmla="*/ 88 w 345"/>
                <a:gd name="T13" fmla="*/ 12 h 127"/>
                <a:gd name="T14" fmla="*/ 80 w 345"/>
                <a:gd name="T15" fmla="*/ 24 h 127"/>
                <a:gd name="T16" fmla="*/ 68 w 345"/>
                <a:gd name="T17" fmla="*/ 32 h 127"/>
                <a:gd name="T18" fmla="*/ 32 w 345"/>
                <a:gd name="T19" fmla="*/ 72 h 127"/>
                <a:gd name="T20" fmla="*/ 8 w 345"/>
                <a:gd name="T21" fmla="*/ 104 h 127"/>
                <a:gd name="T22" fmla="*/ 27 w 345"/>
                <a:gd name="T23" fmla="*/ 125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5"/>
                <a:gd name="T37" fmla="*/ 0 h 127"/>
                <a:gd name="T38" fmla="*/ 345 w 345"/>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5" h="127">
                  <a:moveTo>
                    <a:pt x="27" y="125"/>
                  </a:moveTo>
                  <a:cubicBezTo>
                    <a:pt x="131" y="125"/>
                    <a:pt x="236" y="127"/>
                    <a:pt x="340" y="124"/>
                  </a:cubicBezTo>
                  <a:cubicBezTo>
                    <a:pt x="345" y="124"/>
                    <a:pt x="331" y="120"/>
                    <a:pt x="328" y="116"/>
                  </a:cubicBezTo>
                  <a:cubicBezTo>
                    <a:pt x="320" y="104"/>
                    <a:pt x="308" y="76"/>
                    <a:pt x="308" y="76"/>
                  </a:cubicBezTo>
                  <a:cubicBezTo>
                    <a:pt x="299" y="31"/>
                    <a:pt x="271" y="39"/>
                    <a:pt x="228" y="36"/>
                  </a:cubicBezTo>
                  <a:cubicBezTo>
                    <a:pt x="209" y="23"/>
                    <a:pt x="190" y="7"/>
                    <a:pt x="168" y="0"/>
                  </a:cubicBezTo>
                  <a:cubicBezTo>
                    <a:pt x="135" y="3"/>
                    <a:pt x="118" y="6"/>
                    <a:pt x="88" y="12"/>
                  </a:cubicBezTo>
                  <a:cubicBezTo>
                    <a:pt x="85" y="16"/>
                    <a:pt x="83" y="21"/>
                    <a:pt x="80" y="24"/>
                  </a:cubicBezTo>
                  <a:cubicBezTo>
                    <a:pt x="77" y="27"/>
                    <a:pt x="71" y="28"/>
                    <a:pt x="68" y="32"/>
                  </a:cubicBezTo>
                  <a:cubicBezTo>
                    <a:pt x="52" y="50"/>
                    <a:pt x="54" y="65"/>
                    <a:pt x="32" y="72"/>
                  </a:cubicBezTo>
                  <a:cubicBezTo>
                    <a:pt x="27" y="88"/>
                    <a:pt x="22" y="95"/>
                    <a:pt x="8" y="104"/>
                  </a:cubicBezTo>
                  <a:cubicBezTo>
                    <a:pt x="1" y="124"/>
                    <a:pt x="0" y="114"/>
                    <a:pt x="27" y="125"/>
                  </a:cubicBezTo>
                  <a:close/>
                </a:path>
              </a:pathLst>
            </a:custGeom>
            <a:solidFill>
              <a:srgbClr val="3333CC"/>
            </a:solidFill>
            <a:ln w="9525" cap="flat" cmpd="sng">
              <a:solidFill>
                <a:srgbClr val="3333CC"/>
              </a:solidFill>
              <a:prstDash val="solid"/>
              <a:round/>
              <a:headEnd type="none" w="med" len="med"/>
              <a:tailEnd type="none" w="med" len="med"/>
            </a:ln>
          </p:spPr>
          <p:txBody>
            <a:bodyPr wrap="none">
              <a:spAutoFit/>
            </a:bodyPr>
            <a:lstStyle/>
            <a:p>
              <a:pPr>
                <a:defRPr/>
              </a:pPr>
              <a:endParaRPr lang="de-DE">
                <a:latin typeface="+mj-lt"/>
              </a:endParaRPr>
            </a:p>
          </p:txBody>
        </p:sp>
        <p:sp>
          <p:nvSpPr>
            <p:cNvPr id="42" name="AutoShape 271"/>
            <p:cNvSpPr>
              <a:spLocks noChangeArrowheads="1"/>
            </p:cNvSpPr>
            <p:nvPr/>
          </p:nvSpPr>
          <p:spPr bwMode="auto">
            <a:xfrm>
              <a:off x="1236" y="936"/>
              <a:ext cx="786" cy="171"/>
            </a:xfrm>
            <a:prstGeom prst="flowChartAlternateProcess">
              <a:avLst/>
            </a:prstGeom>
            <a:noFill/>
            <a:ln w="19050" algn="ctr">
              <a:solidFill>
                <a:srgbClr val="3333CC"/>
              </a:solidFill>
              <a:miter lim="800000"/>
              <a:headEnd/>
              <a:tailEnd/>
            </a:ln>
          </p:spPr>
          <p:txBody>
            <a:bodyPr wrap="none" lIns="54000" tIns="10800" rIns="54000" bIns="10800" anchor="ctr">
              <a:spAutoFit/>
            </a:bodyPr>
            <a:lstStyle/>
            <a:p>
              <a:pPr algn="ctr">
                <a:defRPr/>
              </a:pPr>
              <a:r>
                <a:rPr lang="en-US" altLang="zh-CN" sz="1400">
                  <a:solidFill>
                    <a:srgbClr val="3333CC"/>
                  </a:solidFill>
                  <a:latin typeface="+mj-lt"/>
                  <a:ea typeface="SimSun" pitchFamily="2" charset="-122"/>
                </a:rPr>
                <a:t>Pump storage</a:t>
              </a:r>
              <a:endParaRPr lang="de-DE" sz="1400">
                <a:solidFill>
                  <a:srgbClr val="3333CC"/>
                </a:solidFill>
                <a:latin typeface="+mj-lt"/>
              </a:endParaRPr>
            </a:p>
          </p:txBody>
        </p:sp>
        <p:cxnSp>
          <p:nvCxnSpPr>
            <p:cNvPr id="5228" name="AutoShape 272"/>
            <p:cNvCxnSpPr>
              <a:cxnSpLocks noChangeShapeType="1"/>
              <a:stCxn id="42" idx="2"/>
              <a:endCxn id="37" idx="7"/>
            </p:cNvCxnSpPr>
            <p:nvPr/>
          </p:nvCxnSpPr>
          <p:spPr bwMode="auto">
            <a:xfrm rot="5400000">
              <a:off x="1305" y="942"/>
              <a:ext cx="153" cy="495"/>
            </a:xfrm>
            <a:prstGeom prst="bentConnector3">
              <a:avLst>
                <a:gd name="adj1" fmla="val 47056"/>
              </a:avLst>
            </a:prstGeom>
            <a:noFill/>
            <a:ln w="19050">
              <a:solidFill>
                <a:srgbClr val="3333CC"/>
              </a:solidFill>
              <a:miter lim="800000"/>
              <a:headEnd/>
              <a:tailEnd/>
            </a:ln>
          </p:spPr>
        </p:cxnSp>
        <p:cxnSp>
          <p:nvCxnSpPr>
            <p:cNvPr id="5229" name="AutoShape 273"/>
            <p:cNvCxnSpPr>
              <a:cxnSpLocks noChangeShapeType="1"/>
              <a:stCxn id="41" idx="5"/>
              <a:endCxn id="42" idx="2"/>
            </p:cNvCxnSpPr>
            <p:nvPr/>
          </p:nvCxnSpPr>
          <p:spPr bwMode="auto">
            <a:xfrm flipH="1" flipV="1">
              <a:off x="1629" y="1107"/>
              <a:ext cx="340" cy="153"/>
            </a:xfrm>
            <a:prstGeom prst="bentConnector4">
              <a:avLst>
                <a:gd name="adj1" fmla="val -42394"/>
                <a:gd name="adj2" fmla="val 50000"/>
              </a:avLst>
            </a:prstGeom>
            <a:noFill/>
            <a:ln w="19050">
              <a:solidFill>
                <a:srgbClr val="3333CC"/>
              </a:solidFill>
              <a:miter lim="800000"/>
              <a:headEnd/>
              <a:tailEnd/>
            </a:ln>
          </p:spPr>
        </p:cxnSp>
        <p:sp>
          <p:nvSpPr>
            <p:cNvPr id="45" name="AutoShape 274"/>
            <p:cNvSpPr>
              <a:spLocks noChangeArrowheads="1"/>
            </p:cNvSpPr>
            <p:nvPr/>
          </p:nvSpPr>
          <p:spPr bwMode="auto">
            <a:xfrm>
              <a:off x="366" y="939"/>
              <a:ext cx="620" cy="165"/>
            </a:xfrm>
            <a:prstGeom prst="roundRect">
              <a:avLst>
                <a:gd name="adj" fmla="val 16667"/>
              </a:avLst>
            </a:prstGeom>
            <a:noFill/>
            <a:ln w="19050" algn="ctr">
              <a:solidFill>
                <a:srgbClr val="FF3300"/>
              </a:solidFill>
              <a:round/>
              <a:headEnd/>
              <a:tailEnd/>
            </a:ln>
          </p:spPr>
          <p:txBody>
            <a:bodyPr wrap="none" lIns="54000" tIns="10800" rIns="54000" bIns="10800" anchor="ctr">
              <a:spAutoFit/>
            </a:bodyPr>
            <a:lstStyle/>
            <a:p>
              <a:pPr algn="ctr">
                <a:defRPr/>
              </a:pPr>
              <a:r>
                <a:rPr lang="en-US" altLang="zh-CN" sz="1400">
                  <a:solidFill>
                    <a:srgbClr val="FF3300"/>
                  </a:solidFill>
                  <a:latin typeface="+mj-lt"/>
                  <a:ea typeface="SimSun" pitchFamily="2" charset="-122"/>
                </a:rPr>
                <a:t>Pump load</a:t>
              </a:r>
              <a:endParaRPr lang="de-DE" sz="1400">
                <a:latin typeface="+mj-lt"/>
              </a:endParaRPr>
            </a:p>
          </p:txBody>
        </p:sp>
        <p:cxnSp>
          <p:nvCxnSpPr>
            <p:cNvPr id="5231" name="AutoShape 275"/>
            <p:cNvCxnSpPr>
              <a:cxnSpLocks noChangeShapeType="1"/>
              <a:stCxn id="38" idx="3"/>
              <a:endCxn id="45" idx="2"/>
            </p:cNvCxnSpPr>
            <p:nvPr/>
          </p:nvCxnSpPr>
          <p:spPr bwMode="auto">
            <a:xfrm flipV="1">
              <a:off x="334" y="1105"/>
              <a:ext cx="342" cy="904"/>
            </a:xfrm>
            <a:prstGeom prst="bentConnector4">
              <a:avLst>
                <a:gd name="adj1" fmla="val 42069"/>
                <a:gd name="adj2" fmla="val 54981"/>
              </a:avLst>
            </a:prstGeom>
            <a:noFill/>
            <a:ln w="19050">
              <a:solidFill>
                <a:srgbClr val="FF3300"/>
              </a:solidFill>
              <a:miter lim="800000"/>
              <a:headEnd/>
              <a:tailEnd/>
            </a:ln>
          </p:spPr>
        </p:cxnSp>
        <p:sp>
          <p:nvSpPr>
            <p:cNvPr id="47" name="AutoShape 276"/>
            <p:cNvSpPr>
              <a:spLocks noChangeArrowheads="1"/>
            </p:cNvSpPr>
            <p:nvPr/>
          </p:nvSpPr>
          <p:spPr bwMode="auto">
            <a:xfrm>
              <a:off x="1679" y="2886"/>
              <a:ext cx="977" cy="307"/>
            </a:xfrm>
            <a:prstGeom prst="roundRect">
              <a:avLst>
                <a:gd name="adj" fmla="val 16667"/>
              </a:avLst>
            </a:prstGeom>
            <a:noFill/>
            <a:ln w="19050" algn="ctr">
              <a:solidFill>
                <a:schemeClr val="tx1"/>
              </a:solidFill>
              <a:round/>
              <a:headEnd/>
              <a:tailEnd/>
            </a:ln>
          </p:spPr>
          <p:txBody>
            <a:bodyPr wrap="none" anchor="ctr">
              <a:spAutoFit/>
            </a:bodyPr>
            <a:lstStyle/>
            <a:p>
              <a:pPr algn="ctr">
                <a:lnSpc>
                  <a:spcPct val="70000"/>
                </a:lnSpc>
                <a:defRPr/>
              </a:pPr>
              <a:r>
                <a:rPr lang="en-US" altLang="zh-CN" sz="1600" b="1">
                  <a:latin typeface="+mj-lt"/>
                  <a:ea typeface="SimSun" pitchFamily="2" charset="-122"/>
                </a:rPr>
                <a:t>conventional</a:t>
              </a:r>
              <a:r>
                <a:rPr lang="en-US" altLang="zh-CN" sz="1600">
                  <a:latin typeface="+mj-lt"/>
                  <a:ea typeface="SimSun" pitchFamily="2" charset="-122"/>
                </a:rPr>
                <a:t> </a:t>
              </a:r>
            </a:p>
            <a:p>
              <a:pPr algn="ctr">
                <a:lnSpc>
                  <a:spcPct val="70000"/>
                </a:lnSpc>
                <a:defRPr/>
              </a:pPr>
              <a:r>
                <a:rPr lang="en-US" altLang="zh-CN" sz="1600" b="1">
                  <a:latin typeface="+mj-lt"/>
                  <a:ea typeface="SimSun" pitchFamily="2" charset="-122"/>
                </a:rPr>
                <a:t>generation</a:t>
              </a:r>
              <a:endParaRPr lang="de-DE" sz="1600" b="1">
                <a:latin typeface="+mj-lt"/>
              </a:endParaRPr>
            </a:p>
          </p:txBody>
        </p:sp>
        <p:sp>
          <p:nvSpPr>
            <p:cNvPr id="48" name="AutoShape 277"/>
            <p:cNvSpPr>
              <a:spLocks noChangeArrowheads="1"/>
            </p:cNvSpPr>
            <p:nvPr/>
          </p:nvSpPr>
          <p:spPr bwMode="auto">
            <a:xfrm>
              <a:off x="188" y="2889"/>
              <a:ext cx="1349" cy="401"/>
            </a:xfrm>
            <a:prstGeom prst="roundRect">
              <a:avLst>
                <a:gd name="adj" fmla="val 16667"/>
              </a:avLst>
            </a:prstGeom>
            <a:noFill/>
            <a:ln w="19050" algn="ctr">
              <a:solidFill>
                <a:srgbClr val="FFC000"/>
              </a:solidFill>
              <a:round/>
              <a:headEnd/>
              <a:tailEnd/>
            </a:ln>
          </p:spPr>
          <p:txBody>
            <a:bodyPr lIns="54000" tIns="10800" rIns="54000" bIns="10800" anchor="ctr">
              <a:spAutoFit/>
            </a:bodyPr>
            <a:lstStyle/>
            <a:p>
              <a:pPr algn="ctr">
                <a:defRPr/>
              </a:pPr>
              <a:r>
                <a:rPr lang="en-US" altLang="zh-CN" sz="1200" b="1" dirty="0">
                  <a:latin typeface="+mj-lt"/>
                  <a:ea typeface="SimSun" pitchFamily="2" charset="-122"/>
                </a:rPr>
                <a:t>Medium generation </a:t>
              </a:r>
            </a:p>
            <a:p>
              <a:pPr algn="ctr">
                <a:defRPr/>
              </a:pPr>
              <a:r>
                <a:rPr lang="en-US" altLang="zh-CN" sz="1200" b="1" dirty="0">
                  <a:latin typeface="+mj-lt"/>
                  <a:ea typeface="SimSun" pitchFamily="2" charset="-122"/>
                </a:rPr>
                <a:t>from CHPs and renewable </a:t>
              </a:r>
            </a:p>
            <a:p>
              <a:pPr algn="ctr">
                <a:defRPr/>
              </a:pPr>
              <a:r>
                <a:rPr lang="en-US" altLang="zh-CN" sz="1200" b="1" dirty="0">
                  <a:latin typeface="+mj-lt"/>
                  <a:ea typeface="SimSun" pitchFamily="2" charset="-122"/>
                </a:rPr>
                <a:t>generation 50 %</a:t>
              </a:r>
              <a:endParaRPr lang="de-DE" sz="1200" b="1" dirty="0">
                <a:latin typeface="+mj-lt"/>
              </a:endParaRPr>
            </a:p>
          </p:txBody>
        </p:sp>
        <p:cxnSp>
          <p:nvCxnSpPr>
            <p:cNvPr id="5234" name="AutoShape 278"/>
            <p:cNvCxnSpPr>
              <a:cxnSpLocks noChangeShapeType="1"/>
              <a:stCxn id="47" idx="0"/>
            </p:cNvCxnSpPr>
            <p:nvPr/>
          </p:nvCxnSpPr>
          <p:spPr bwMode="auto">
            <a:xfrm rot="16200000" flipV="1">
              <a:off x="1918" y="2636"/>
              <a:ext cx="476" cy="24"/>
            </a:xfrm>
            <a:prstGeom prst="straightConnector1">
              <a:avLst/>
            </a:prstGeom>
            <a:noFill/>
            <a:ln w="19050">
              <a:solidFill>
                <a:schemeClr val="tx1"/>
              </a:solidFill>
              <a:round/>
              <a:headEnd/>
              <a:tailEnd/>
            </a:ln>
          </p:spPr>
        </p:cxnSp>
        <p:cxnSp>
          <p:nvCxnSpPr>
            <p:cNvPr id="5235" name="AutoShape 279"/>
            <p:cNvCxnSpPr>
              <a:cxnSpLocks noChangeShapeType="1"/>
              <a:stCxn id="48" idx="0"/>
            </p:cNvCxnSpPr>
            <p:nvPr/>
          </p:nvCxnSpPr>
          <p:spPr bwMode="auto">
            <a:xfrm rot="16200000" flipV="1">
              <a:off x="470" y="2496"/>
              <a:ext cx="565" cy="220"/>
            </a:xfrm>
            <a:prstGeom prst="straightConnector1">
              <a:avLst/>
            </a:prstGeom>
            <a:noFill/>
            <a:ln w="19050">
              <a:solidFill>
                <a:srgbClr val="FFC000"/>
              </a:solidFill>
              <a:round/>
              <a:headEnd/>
              <a:tailEnd/>
            </a:ln>
          </p:spPr>
        </p:cxnSp>
      </p:grpSp>
      <p:sp>
        <p:nvSpPr>
          <p:cNvPr id="51" name="Rectangle 281"/>
          <p:cNvSpPr>
            <a:spLocks noChangeArrowheads="1"/>
          </p:cNvSpPr>
          <p:nvPr/>
        </p:nvSpPr>
        <p:spPr bwMode="auto">
          <a:xfrm>
            <a:off x="5182306" y="3598863"/>
            <a:ext cx="3816350" cy="369887"/>
          </a:xfrm>
          <a:prstGeom prst="rect">
            <a:avLst/>
          </a:prstGeom>
          <a:pattFill prst="dotGrid">
            <a:fgClr>
              <a:schemeClr val="tx1"/>
            </a:fgClr>
            <a:bgClr>
              <a:schemeClr val="bg1"/>
            </a:bgClr>
          </a:pattFill>
          <a:ln w="9525" algn="ctr">
            <a:noFill/>
            <a:miter lim="800000"/>
            <a:headEnd/>
            <a:tailEnd/>
          </a:ln>
        </p:spPr>
        <p:txBody>
          <a:bodyPr anchor="ctr">
            <a:spAutoFit/>
          </a:bodyPr>
          <a:lstStyle/>
          <a:p>
            <a:pPr>
              <a:defRPr/>
            </a:pPr>
            <a:endParaRPr lang="it-IT">
              <a:latin typeface="+mj-lt"/>
            </a:endParaRPr>
          </a:p>
        </p:txBody>
      </p:sp>
      <p:sp>
        <p:nvSpPr>
          <p:cNvPr id="52" name="Line 282"/>
          <p:cNvSpPr>
            <a:spLocks noChangeShapeType="1"/>
          </p:cNvSpPr>
          <p:nvPr/>
        </p:nvSpPr>
        <p:spPr bwMode="auto">
          <a:xfrm>
            <a:off x="5158494" y="2571750"/>
            <a:ext cx="0" cy="3146425"/>
          </a:xfrm>
          <a:prstGeom prst="line">
            <a:avLst/>
          </a:prstGeom>
          <a:noFill/>
          <a:ln w="28575">
            <a:solidFill>
              <a:srgbClr val="000000"/>
            </a:solidFill>
            <a:round/>
            <a:headEnd type="triangle" w="med" len="med"/>
            <a:tailEnd/>
          </a:ln>
        </p:spPr>
        <p:txBody>
          <a:bodyPr/>
          <a:lstStyle/>
          <a:p>
            <a:pPr>
              <a:defRPr/>
            </a:pPr>
            <a:endParaRPr lang="de-DE">
              <a:latin typeface="+mj-lt"/>
            </a:endParaRPr>
          </a:p>
        </p:txBody>
      </p:sp>
      <p:sp>
        <p:nvSpPr>
          <p:cNvPr id="53" name="Line 283"/>
          <p:cNvSpPr>
            <a:spLocks noChangeShapeType="1"/>
          </p:cNvSpPr>
          <p:nvPr/>
        </p:nvSpPr>
        <p:spPr bwMode="auto">
          <a:xfrm>
            <a:off x="5120394" y="2743200"/>
            <a:ext cx="76200" cy="0"/>
          </a:xfrm>
          <a:prstGeom prst="line">
            <a:avLst/>
          </a:prstGeom>
          <a:noFill/>
          <a:ln w="28575">
            <a:solidFill>
              <a:srgbClr val="000000"/>
            </a:solidFill>
            <a:round/>
            <a:headEnd/>
            <a:tailEnd/>
          </a:ln>
        </p:spPr>
        <p:txBody>
          <a:bodyPr/>
          <a:lstStyle/>
          <a:p>
            <a:pPr>
              <a:defRPr/>
            </a:pPr>
            <a:endParaRPr lang="de-DE">
              <a:latin typeface="+mj-lt"/>
            </a:endParaRPr>
          </a:p>
        </p:txBody>
      </p:sp>
      <p:sp>
        <p:nvSpPr>
          <p:cNvPr id="54" name="Line 284"/>
          <p:cNvSpPr>
            <a:spLocks noChangeShapeType="1"/>
          </p:cNvSpPr>
          <p:nvPr/>
        </p:nvSpPr>
        <p:spPr bwMode="auto">
          <a:xfrm>
            <a:off x="5120394" y="3313113"/>
            <a:ext cx="76200" cy="0"/>
          </a:xfrm>
          <a:prstGeom prst="line">
            <a:avLst/>
          </a:prstGeom>
          <a:noFill/>
          <a:ln w="28575">
            <a:solidFill>
              <a:srgbClr val="000000"/>
            </a:solidFill>
            <a:round/>
            <a:headEnd/>
            <a:tailEnd/>
          </a:ln>
        </p:spPr>
        <p:txBody>
          <a:bodyPr/>
          <a:lstStyle/>
          <a:p>
            <a:pPr>
              <a:defRPr/>
            </a:pPr>
            <a:endParaRPr lang="de-DE">
              <a:latin typeface="+mj-lt"/>
            </a:endParaRPr>
          </a:p>
        </p:txBody>
      </p:sp>
      <p:sp>
        <p:nvSpPr>
          <p:cNvPr id="55" name="Line 285"/>
          <p:cNvSpPr>
            <a:spLocks noChangeShapeType="1"/>
          </p:cNvSpPr>
          <p:nvPr/>
        </p:nvSpPr>
        <p:spPr bwMode="auto">
          <a:xfrm>
            <a:off x="5120394" y="4483100"/>
            <a:ext cx="76200" cy="0"/>
          </a:xfrm>
          <a:prstGeom prst="line">
            <a:avLst/>
          </a:prstGeom>
          <a:noFill/>
          <a:ln w="28575">
            <a:solidFill>
              <a:srgbClr val="33CC33"/>
            </a:solidFill>
            <a:round/>
            <a:headEnd/>
            <a:tailEnd/>
          </a:ln>
        </p:spPr>
        <p:txBody>
          <a:bodyPr/>
          <a:lstStyle/>
          <a:p>
            <a:pPr>
              <a:defRPr/>
            </a:pPr>
            <a:endParaRPr lang="de-DE">
              <a:latin typeface="+mj-lt"/>
            </a:endParaRPr>
          </a:p>
        </p:txBody>
      </p:sp>
      <p:sp>
        <p:nvSpPr>
          <p:cNvPr id="56" name="Line 286"/>
          <p:cNvSpPr>
            <a:spLocks noChangeShapeType="1"/>
          </p:cNvSpPr>
          <p:nvPr/>
        </p:nvSpPr>
        <p:spPr bwMode="auto">
          <a:xfrm>
            <a:off x="5120394" y="3883025"/>
            <a:ext cx="76200" cy="0"/>
          </a:xfrm>
          <a:prstGeom prst="line">
            <a:avLst/>
          </a:prstGeom>
          <a:noFill/>
          <a:ln w="28575">
            <a:solidFill>
              <a:srgbClr val="000000"/>
            </a:solidFill>
            <a:round/>
            <a:headEnd/>
            <a:tailEnd/>
          </a:ln>
        </p:spPr>
        <p:txBody>
          <a:bodyPr/>
          <a:lstStyle/>
          <a:p>
            <a:pPr>
              <a:defRPr/>
            </a:pPr>
            <a:endParaRPr lang="de-DE">
              <a:latin typeface="+mj-lt"/>
            </a:endParaRPr>
          </a:p>
        </p:txBody>
      </p:sp>
      <p:sp>
        <p:nvSpPr>
          <p:cNvPr id="57" name="Line 287"/>
          <p:cNvSpPr>
            <a:spLocks noChangeShapeType="1"/>
          </p:cNvSpPr>
          <p:nvPr/>
        </p:nvSpPr>
        <p:spPr bwMode="auto">
          <a:xfrm>
            <a:off x="6085594" y="4919663"/>
            <a:ext cx="0" cy="204787"/>
          </a:xfrm>
          <a:prstGeom prst="line">
            <a:avLst/>
          </a:prstGeom>
          <a:noFill/>
          <a:ln w="28575">
            <a:solidFill>
              <a:srgbClr val="33CC33"/>
            </a:solidFill>
            <a:round/>
            <a:headEnd/>
            <a:tailEnd/>
          </a:ln>
        </p:spPr>
        <p:txBody>
          <a:bodyPr lIns="110377" tIns="55189" rIns="110377" bIns="55189"/>
          <a:lstStyle/>
          <a:p>
            <a:pPr>
              <a:defRPr/>
            </a:pPr>
            <a:endParaRPr lang="de-DE">
              <a:latin typeface="+mj-lt"/>
            </a:endParaRPr>
          </a:p>
        </p:txBody>
      </p:sp>
      <p:sp>
        <p:nvSpPr>
          <p:cNvPr id="58" name="Line 288"/>
          <p:cNvSpPr>
            <a:spLocks noChangeShapeType="1"/>
          </p:cNvSpPr>
          <p:nvPr/>
        </p:nvSpPr>
        <p:spPr bwMode="auto">
          <a:xfrm>
            <a:off x="8849431" y="4929188"/>
            <a:ext cx="0" cy="206375"/>
          </a:xfrm>
          <a:prstGeom prst="line">
            <a:avLst/>
          </a:prstGeom>
          <a:noFill/>
          <a:ln w="28575">
            <a:solidFill>
              <a:srgbClr val="33CC33"/>
            </a:solidFill>
            <a:round/>
            <a:headEnd/>
            <a:tailEnd/>
          </a:ln>
        </p:spPr>
        <p:txBody>
          <a:bodyPr lIns="110377" tIns="55189" rIns="110377" bIns="55189"/>
          <a:lstStyle/>
          <a:p>
            <a:pPr>
              <a:defRPr/>
            </a:pPr>
            <a:endParaRPr lang="de-DE">
              <a:latin typeface="+mj-lt"/>
            </a:endParaRPr>
          </a:p>
        </p:txBody>
      </p:sp>
      <p:sp>
        <p:nvSpPr>
          <p:cNvPr id="59" name="Line 289"/>
          <p:cNvSpPr>
            <a:spLocks noChangeShapeType="1"/>
          </p:cNvSpPr>
          <p:nvPr/>
        </p:nvSpPr>
        <p:spPr bwMode="auto">
          <a:xfrm>
            <a:off x="5120394" y="5592763"/>
            <a:ext cx="76200" cy="0"/>
          </a:xfrm>
          <a:prstGeom prst="line">
            <a:avLst/>
          </a:prstGeom>
          <a:noFill/>
          <a:ln w="9525">
            <a:solidFill>
              <a:srgbClr val="33CC33"/>
            </a:solidFill>
            <a:round/>
            <a:headEnd/>
            <a:tailEnd/>
          </a:ln>
        </p:spPr>
        <p:txBody>
          <a:bodyPr/>
          <a:lstStyle/>
          <a:p>
            <a:pPr>
              <a:defRPr/>
            </a:pPr>
            <a:endParaRPr lang="de-DE">
              <a:latin typeface="+mj-lt"/>
            </a:endParaRPr>
          </a:p>
        </p:txBody>
      </p:sp>
      <p:sp>
        <p:nvSpPr>
          <p:cNvPr id="60" name="Line 290"/>
          <p:cNvSpPr>
            <a:spLocks noChangeShapeType="1"/>
          </p:cNvSpPr>
          <p:nvPr/>
        </p:nvSpPr>
        <p:spPr bwMode="auto">
          <a:xfrm>
            <a:off x="5126744" y="4792663"/>
            <a:ext cx="34925" cy="0"/>
          </a:xfrm>
          <a:prstGeom prst="line">
            <a:avLst/>
          </a:prstGeom>
          <a:noFill/>
          <a:ln w="9525">
            <a:solidFill>
              <a:srgbClr val="33CC33"/>
            </a:solidFill>
            <a:round/>
            <a:headEnd/>
            <a:tailEnd/>
          </a:ln>
        </p:spPr>
        <p:txBody>
          <a:bodyPr/>
          <a:lstStyle/>
          <a:p>
            <a:pPr>
              <a:defRPr/>
            </a:pPr>
            <a:endParaRPr lang="de-DE">
              <a:latin typeface="+mj-lt"/>
            </a:endParaRPr>
          </a:p>
        </p:txBody>
      </p:sp>
      <p:sp>
        <p:nvSpPr>
          <p:cNvPr id="61" name="Line 291"/>
          <p:cNvSpPr>
            <a:spLocks noChangeShapeType="1"/>
          </p:cNvSpPr>
          <p:nvPr/>
        </p:nvSpPr>
        <p:spPr bwMode="auto">
          <a:xfrm>
            <a:off x="5126744" y="4679950"/>
            <a:ext cx="34925" cy="0"/>
          </a:xfrm>
          <a:prstGeom prst="line">
            <a:avLst/>
          </a:prstGeom>
          <a:noFill/>
          <a:ln w="9525">
            <a:solidFill>
              <a:srgbClr val="33CC33"/>
            </a:solidFill>
            <a:round/>
            <a:headEnd/>
            <a:tailEnd/>
          </a:ln>
        </p:spPr>
        <p:txBody>
          <a:bodyPr/>
          <a:lstStyle/>
          <a:p>
            <a:pPr>
              <a:defRPr/>
            </a:pPr>
            <a:endParaRPr lang="de-DE">
              <a:latin typeface="+mj-lt"/>
            </a:endParaRPr>
          </a:p>
        </p:txBody>
      </p:sp>
      <p:sp>
        <p:nvSpPr>
          <p:cNvPr id="62" name="Line 292"/>
          <p:cNvSpPr>
            <a:spLocks noChangeShapeType="1"/>
          </p:cNvSpPr>
          <p:nvPr/>
        </p:nvSpPr>
        <p:spPr bwMode="auto">
          <a:xfrm>
            <a:off x="5126744" y="4565650"/>
            <a:ext cx="34925" cy="0"/>
          </a:xfrm>
          <a:prstGeom prst="line">
            <a:avLst/>
          </a:prstGeom>
          <a:noFill/>
          <a:ln w="9525">
            <a:solidFill>
              <a:srgbClr val="33CC33"/>
            </a:solidFill>
            <a:round/>
            <a:headEnd/>
            <a:tailEnd/>
          </a:ln>
        </p:spPr>
        <p:txBody>
          <a:bodyPr/>
          <a:lstStyle/>
          <a:p>
            <a:pPr>
              <a:defRPr/>
            </a:pPr>
            <a:endParaRPr lang="de-DE">
              <a:latin typeface="+mj-lt"/>
            </a:endParaRPr>
          </a:p>
        </p:txBody>
      </p:sp>
      <p:sp>
        <p:nvSpPr>
          <p:cNvPr id="63" name="Line 293"/>
          <p:cNvSpPr>
            <a:spLocks noChangeShapeType="1"/>
          </p:cNvSpPr>
          <p:nvPr/>
        </p:nvSpPr>
        <p:spPr bwMode="auto">
          <a:xfrm>
            <a:off x="5126744" y="4337050"/>
            <a:ext cx="34925" cy="0"/>
          </a:xfrm>
          <a:prstGeom prst="line">
            <a:avLst/>
          </a:prstGeom>
          <a:noFill/>
          <a:ln w="9525">
            <a:solidFill>
              <a:srgbClr val="33CC33"/>
            </a:solidFill>
            <a:round/>
            <a:headEnd/>
            <a:tailEnd/>
          </a:ln>
        </p:spPr>
        <p:txBody>
          <a:bodyPr/>
          <a:lstStyle/>
          <a:p>
            <a:pPr>
              <a:defRPr/>
            </a:pPr>
            <a:endParaRPr lang="de-DE">
              <a:latin typeface="+mj-lt"/>
            </a:endParaRPr>
          </a:p>
        </p:txBody>
      </p:sp>
      <p:sp>
        <p:nvSpPr>
          <p:cNvPr id="64" name="Line 294"/>
          <p:cNvSpPr>
            <a:spLocks noChangeShapeType="1"/>
          </p:cNvSpPr>
          <p:nvPr/>
        </p:nvSpPr>
        <p:spPr bwMode="auto">
          <a:xfrm>
            <a:off x="5126744" y="4224338"/>
            <a:ext cx="34925" cy="0"/>
          </a:xfrm>
          <a:prstGeom prst="line">
            <a:avLst/>
          </a:prstGeom>
          <a:noFill/>
          <a:ln w="9525">
            <a:solidFill>
              <a:srgbClr val="33CC33"/>
            </a:solidFill>
            <a:round/>
            <a:headEnd/>
            <a:tailEnd/>
          </a:ln>
        </p:spPr>
        <p:txBody>
          <a:bodyPr/>
          <a:lstStyle/>
          <a:p>
            <a:pPr>
              <a:defRPr/>
            </a:pPr>
            <a:endParaRPr lang="de-DE">
              <a:latin typeface="+mj-lt"/>
            </a:endParaRPr>
          </a:p>
        </p:txBody>
      </p:sp>
      <p:sp>
        <p:nvSpPr>
          <p:cNvPr id="65" name="Line 295"/>
          <p:cNvSpPr>
            <a:spLocks noChangeShapeType="1"/>
          </p:cNvSpPr>
          <p:nvPr/>
        </p:nvSpPr>
        <p:spPr bwMode="auto">
          <a:xfrm>
            <a:off x="5126744" y="4110038"/>
            <a:ext cx="34925" cy="0"/>
          </a:xfrm>
          <a:prstGeom prst="line">
            <a:avLst/>
          </a:prstGeom>
          <a:noFill/>
          <a:ln w="9525">
            <a:solidFill>
              <a:srgbClr val="33CC33"/>
            </a:solidFill>
            <a:round/>
            <a:headEnd/>
            <a:tailEnd/>
          </a:ln>
        </p:spPr>
        <p:txBody>
          <a:bodyPr/>
          <a:lstStyle/>
          <a:p>
            <a:pPr>
              <a:defRPr/>
            </a:pPr>
            <a:endParaRPr lang="de-DE">
              <a:latin typeface="+mj-lt"/>
            </a:endParaRPr>
          </a:p>
        </p:txBody>
      </p:sp>
      <p:sp>
        <p:nvSpPr>
          <p:cNvPr id="66" name="Line 296"/>
          <p:cNvSpPr>
            <a:spLocks noChangeShapeType="1"/>
          </p:cNvSpPr>
          <p:nvPr/>
        </p:nvSpPr>
        <p:spPr bwMode="auto">
          <a:xfrm>
            <a:off x="5126744" y="3995738"/>
            <a:ext cx="34925" cy="0"/>
          </a:xfrm>
          <a:prstGeom prst="line">
            <a:avLst/>
          </a:prstGeom>
          <a:noFill/>
          <a:ln w="9525">
            <a:solidFill>
              <a:srgbClr val="000000"/>
            </a:solidFill>
            <a:round/>
            <a:headEnd/>
            <a:tailEnd/>
          </a:ln>
        </p:spPr>
        <p:txBody>
          <a:bodyPr/>
          <a:lstStyle/>
          <a:p>
            <a:pPr>
              <a:defRPr/>
            </a:pPr>
            <a:endParaRPr lang="de-DE">
              <a:latin typeface="+mj-lt"/>
            </a:endParaRPr>
          </a:p>
        </p:txBody>
      </p:sp>
      <p:sp>
        <p:nvSpPr>
          <p:cNvPr id="67" name="Line 297"/>
          <p:cNvSpPr>
            <a:spLocks noChangeShapeType="1"/>
          </p:cNvSpPr>
          <p:nvPr/>
        </p:nvSpPr>
        <p:spPr bwMode="auto">
          <a:xfrm>
            <a:off x="5126744" y="3768725"/>
            <a:ext cx="34925" cy="0"/>
          </a:xfrm>
          <a:prstGeom prst="line">
            <a:avLst/>
          </a:prstGeom>
          <a:noFill/>
          <a:ln w="9525">
            <a:solidFill>
              <a:srgbClr val="000000"/>
            </a:solidFill>
            <a:round/>
            <a:headEnd/>
            <a:tailEnd/>
          </a:ln>
        </p:spPr>
        <p:txBody>
          <a:bodyPr/>
          <a:lstStyle/>
          <a:p>
            <a:pPr>
              <a:defRPr/>
            </a:pPr>
            <a:endParaRPr lang="de-DE">
              <a:latin typeface="+mj-lt"/>
            </a:endParaRPr>
          </a:p>
        </p:txBody>
      </p:sp>
      <p:sp>
        <p:nvSpPr>
          <p:cNvPr id="68" name="Line 298"/>
          <p:cNvSpPr>
            <a:spLocks noChangeShapeType="1"/>
          </p:cNvSpPr>
          <p:nvPr/>
        </p:nvSpPr>
        <p:spPr bwMode="auto">
          <a:xfrm>
            <a:off x="5126744" y="3654425"/>
            <a:ext cx="34925" cy="0"/>
          </a:xfrm>
          <a:prstGeom prst="line">
            <a:avLst/>
          </a:prstGeom>
          <a:noFill/>
          <a:ln w="9525">
            <a:solidFill>
              <a:srgbClr val="000000"/>
            </a:solidFill>
            <a:round/>
            <a:headEnd/>
            <a:tailEnd/>
          </a:ln>
        </p:spPr>
        <p:txBody>
          <a:bodyPr/>
          <a:lstStyle/>
          <a:p>
            <a:pPr>
              <a:defRPr/>
            </a:pPr>
            <a:endParaRPr lang="de-DE">
              <a:latin typeface="+mj-lt"/>
            </a:endParaRPr>
          </a:p>
        </p:txBody>
      </p:sp>
      <p:sp>
        <p:nvSpPr>
          <p:cNvPr id="69" name="Line 299"/>
          <p:cNvSpPr>
            <a:spLocks noChangeShapeType="1"/>
          </p:cNvSpPr>
          <p:nvPr/>
        </p:nvSpPr>
        <p:spPr bwMode="auto">
          <a:xfrm>
            <a:off x="5126744" y="3540125"/>
            <a:ext cx="34925" cy="0"/>
          </a:xfrm>
          <a:prstGeom prst="line">
            <a:avLst/>
          </a:prstGeom>
          <a:noFill/>
          <a:ln w="9525">
            <a:solidFill>
              <a:srgbClr val="000000"/>
            </a:solidFill>
            <a:round/>
            <a:headEnd/>
            <a:tailEnd/>
          </a:ln>
        </p:spPr>
        <p:txBody>
          <a:bodyPr/>
          <a:lstStyle/>
          <a:p>
            <a:pPr>
              <a:defRPr/>
            </a:pPr>
            <a:endParaRPr lang="de-DE">
              <a:latin typeface="+mj-lt"/>
            </a:endParaRPr>
          </a:p>
        </p:txBody>
      </p:sp>
      <p:sp>
        <p:nvSpPr>
          <p:cNvPr id="70" name="Line 300"/>
          <p:cNvSpPr>
            <a:spLocks noChangeShapeType="1"/>
          </p:cNvSpPr>
          <p:nvPr/>
        </p:nvSpPr>
        <p:spPr bwMode="auto">
          <a:xfrm>
            <a:off x="5126744" y="3086100"/>
            <a:ext cx="34925" cy="0"/>
          </a:xfrm>
          <a:prstGeom prst="line">
            <a:avLst/>
          </a:prstGeom>
          <a:noFill/>
          <a:ln w="9525">
            <a:solidFill>
              <a:srgbClr val="000000"/>
            </a:solidFill>
            <a:round/>
            <a:headEnd/>
            <a:tailEnd/>
          </a:ln>
        </p:spPr>
        <p:txBody>
          <a:bodyPr/>
          <a:lstStyle/>
          <a:p>
            <a:pPr>
              <a:defRPr/>
            </a:pPr>
            <a:endParaRPr lang="de-DE">
              <a:latin typeface="+mj-lt"/>
            </a:endParaRPr>
          </a:p>
        </p:txBody>
      </p:sp>
      <p:sp>
        <p:nvSpPr>
          <p:cNvPr id="71" name="Line 301"/>
          <p:cNvSpPr>
            <a:spLocks noChangeShapeType="1"/>
          </p:cNvSpPr>
          <p:nvPr/>
        </p:nvSpPr>
        <p:spPr bwMode="auto">
          <a:xfrm>
            <a:off x="5126744" y="2971800"/>
            <a:ext cx="34925" cy="0"/>
          </a:xfrm>
          <a:prstGeom prst="line">
            <a:avLst/>
          </a:prstGeom>
          <a:noFill/>
          <a:ln w="9525">
            <a:solidFill>
              <a:srgbClr val="000000"/>
            </a:solidFill>
            <a:round/>
            <a:headEnd/>
            <a:tailEnd/>
          </a:ln>
        </p:spPr>
        <p:txBody>
          <a:bodyPr/>
          <a:lstStyle/>
          <a:p>
            <a:pPr>
              <a:defRPr/>
            </a:pPr>
            <a:endParaRPr lang="de-DE">
              <a:latin typeface="+mj-lt"/>
            </a:endParaRPr>
          </a:p>
        </p:txBody>
      </p:sp>
      <p:sp>
        <p:nvSpPr>
          <p:cNvPr id="72" name="Line 302"/>
          <p:cNvSpPr>
            <a:spLocks noChangeShapeType="1"/>
          </p:cNvSpPr>
          <p:nvPr/>
        </p:nvSpPr>
        <p:spPr bwMode="auto">
          <a:xfrm>
            <a:off x="5126744" y="2857500"/>
            <a:ext cx="34925" cy="0"/>
          </a:xfrm>
          <a:prstGeom prst="line">
            <a:avLst/>
          </a:prstGeom>
          <a:noFill/>
          <a:ln w="9525">
            <a:solidFill>
              <a:srgbClr val="000000"/>
            </a:solidFill>
            <a:round/>
            <a:headEnd/>
            <a:tailEnd/>
          </a:ln>
        </p:spPr>
        <p:txBody>
          <a:bodyPr/>
          <a:lstStyle/>
          <a:p>
            <a:pPr>
              <a:defRPr/>
            </a:pPr>
            <a:endParaRPr lang="de-DE">
              <a:latin typeface="+mj-lt"/>
            </a:endParaRPr>
          </a:p>
        </p:txBody>
      </p:sp>
      <p:sp>
        <p:nvSpPr>
          <p:cNvPr id="73" name="Line 303"/>
          <p:cNvSpPr>
            <a:spLocks noChangeShapeType="1"/>
          </p:cNvSpPr>
          <p:nvPr/>
        </p:nvSpPr>
        <p:spPr bwMode="auto">
          <a:xfrm>
            <a:off x="5126744" y="3427413"/>
            <a:ext cx="34925" cy="0"/>
          </a:xfrm>
          <a:prstGeom prst="line">
            <a:avLst/>
          </a:prstGeom>
          <a:noFill/>
          <a:ln w="9525">
            <a:solidFill>
              <a:srgbClr val="000000"/>
            </a:solidFill>
            <a:round/>
            <a:headEnd/>
            <a:tailEnd/>
          </a:ln>
        </p:spPr>
        <p:txBody>
          <a:bodyPr/>
          <a:lstStyle/>
          <a:p>
            <a:pPr>
              <a:defRPr/>
            </a:pPr>
            <a:endParaRPr lang="de-DE">
              <a:latin typeface="+mj-lt"/>
            </a:endParaRPr>
          </a:p>
        </p:txBody>
      </p:sp>
      <p:sp>
        <p:nvSpPr>
          <p:cNvPr id="74" name="Freeform 304"/>
          <p:cNvSpPr>
            <a:spLocks/>
          </p:cNvSpPr>
          <p:nvPr/>
        </p:nvSpPr>
        <p:spPr bwMode="auto">
          <a:xfrm>
            <a:off x="5161669" y="2743200"/>
            <a:ext cx="3700462" cy="2282825"/>
          </a:xfrm>
          <a:custGeom>
            <a:avLst/>
            <a:gdLst>
              <a:gd name="T0" fmla="*/ 13 w 4548"/>
              <a:gd name="T1" fmla="*/ 548 h 1819"/>
              <a:gd name="T2" fmla="*/ 36 w 4548"/>
              <a:gd name="T3" fmla="*/ 613 h 1819"/>
              <a:gd name="T4" fmla="*/ 69 w 4548"/>
              <a:gd name="T5" fmla="*/ 647 h 1819"/>
              <a:gd name="T6" fmla="*/ 121 w 4548"/>
              <a:gd name="T7" fmla="*/ 696 h 1819"/>
              <a:gd name="T8" fmla="*/ 162 w 4548"/>
              <a:gd name="T9" fmla="*/ 696 h 1819"/>
              <a:gd name="T10" fmla="*/ 202 w 4548"/>
              <a:gd name="T11" fmla="*/ 681 h 1819"/>
              <a:gd name="T12" fmla="*/ 243 w 4548"/>
              <a:gd name="T13" fmla="*/ 587 h 1819"/>
              <a:gd name="T14" fmla="*/ 293 w 4548"/>
              <a:gd name="T15" fmla="*/ 342 h 1819"/>
              <a:gd name="T16" fmla="*/ 320 w 4548"/>
              <a:gd name="T17" fmla="*/ 163 h 1819"/>
              <a:gd name="T18" fmla="*/ 361 w 4548"/>
              <a:gd name="T19" fmla="*/ 15 h 1819"/>
              <a:gd name="T20" fmla="*/ 400 w 4548"/>
              <a:gd name="T21" fmla="*/ 37 h 1819"/>
              <a:gd name="T22" fmla="*/ 428 w 4548"/>
              <a:gd name="T23" fmla="*/ 55 h 1819"/>
              <a:gd name="T24" fmla="*/ 454 w 4548"/>
              <a:gd name="T25" fmla="*/ 7 h 1819"/>
              <a:gd name="T26" fmla="*/ 494 w 4548"/>
              <a:gd name="T27" fmla="*/ 19 h 1819"/>
              <a:gd name="T28" fmla="*/ 525 w 4548"/>
              <a:gd name="T29" fmla="*/ 64 h 1819"/>
              <a:gd name="T30" fmla="*/ 569 w 4548"/>
              <a:gd name="T31" fmla="*/ 116 h 1819"/>
              <a:gd name="T32" fmla="*/ 604 w 4548"/>
              <a:gd name="T33" fmla="*/ 150 h 1819"/>
              <a:gd name="T34" fmla="*/ 642 w 4548"/>
              <a:gd name="T35" fmla="*/ 187 h 1819"/>
              <a:gd name="T36" fmla="*/ 671 w 4548"/>
              <a:gd name="T37" fmla="*/ 228 h 1819"/>
              <a:gd name="T38" fmla="*/ 705 w 4548"/>
              <a:gd name="T39" fmla="*/ 251 h 1819"/>
              <a:gd name="T40" fmla="*/ 745 w 4548"/>
              <a:gd name="T41" fmla="*/ 249 h 1819"/>
              <a:gd name="T42" fmla="*/ 775 w 4548"/>
              <a:gd name="T43" fmla="*/ 232 h 1819"/>
              <a:gd name="T44" fmla="*/ 804 w 4548"/>
              <a:gd name="T45" fmla="*/ 195 h 1819"/>
              <a:gd name="T46" fmla="*/ 823 w 4548"/>
              <a:gd name="T47" fmla="*/ 161 h 1819"/>
              <a:gd name="T48" fmla="*/ 868 w 4548"/>
              <a:gd name="T49" fmla="*/ 56 h 1819"/>
              <a:gd name="T50" fmla="*/ 913 w 4548"/>
              <a:gd name="T51" fmla="*/ 11 h 1819"/>
              <a:gd name="T52" fmla="*/ 957 w 4548"/>
              <a:gd name="T53" fmla="*/ 41 h 1819"/>
              <a:gd name="T54" fmla="*/ 1001 w 4548"/>
              <a:gd name="T55" fmla="*/ 79 h 1819"/>
              <a:gd name="T56" fmla="*/ 1036 w 4548"/>
              <a:gd name="T57" fmla="*/ 123 h 1819"/>
              <a:gd name="T58" fmla="*/ 1078 w 4548"/>
              <a:gd name="T59" fmla="*/ 209 h 1819"/>
              <a:gd name="T60" fmla="*/ 1116 w 4548"/>
              <a:gd name="T61" fmla="*/ 310 h 1819"/>
              <a:gd name="T62" fmla="*/ 1154 w 4548"/>
              <a:gd name="T63" fmla="*/ 422 h 1819"/>
              <a:gd name="T64" fmla="*/ 1193 w 4548"/>
              <a:gd name="T65" fmla="*/ 527 h 1819"/>
              <a:gd name="T66" fmla="*/ 1169 w 4548"/>
              <a:gd name="T67" fmla="*/ 1137 h 1819"/>
              <a:gd name="T68" fmla="*/ 1128 w 4548"/>
              <a:gd name="T69" fmla="*/ 1137 h 1819"/>
              <a:gd name="T70" fmla="*/ 1088 w 4548"/>
              <a:gd name="T71" fmla="*/ 1137 h 1819"/>
              <a:gd name="T72" fmla="*/ 1051 w 4548"/>
              <a:gd name="T73" fmla="*/ 1137 h 1819"/>
              <a:gd name="T74" fmla="*/ 1010 w 4548"/>
              <a:gd name="T75" fmla="*/ 1137 h 1819"/>
              <a:gd name="T76" fmla="*/ 970 w 4548"/>
              <a:gd name="T77" fmla="*/ 1137 h 1819"/>
              <a:gd name="T78" fmla="*/ 929 w 4548"/>
              <a:gd name="T79" fmla="*/ 1137 h 1819"/>
              <a:gd name="T80" fmla="*/ 888 w 4548"/>
              <a:gd name="T81" fmla="*/ 1137 h 1819"/>
              <a:gd name="T82" fmla="*/ 852 w 4548"/>
              <a:gd name="T83" fmla="*/ 1137 h 1819"/>
              <a:gd name="T84" fmla="*/ 811 w 4548"/>
              <a:gd name="T85" fmla="*/ 1137 h 1819"/>
              <a:gd name="T86" fmla="*/ 770 w 4548"/>
              <a:gd name="T87" fmla="*/ 1137 h 1819"/>
              <a:gd name="T88" fmla="*/ 730 w 4548"/>
              <a:gd name="T89" fmla="*/ 1137 h 1819"/>
              <a:gd name="T90" fmla="*/ 693 w 4548"/>
              <a:gd name="T91" fmla="*/ 1137 h 1819"/>
              <a:gd name="T92" fmla="*/ 652 w 4548"/>
              <a:gd name="T93" fmla="*/ 1137 h 1819"/>
              <a:gd name="T94" fmla="*/ 612 w 4548"/>
              <a:gd name="T95" fmla="*/ 1137 h 1819"/>
              <a:gd name="T96" fmla="*/ 571 w 4548"/>
              <a:gd name="T97" fmla="*/ 1137 h 1819"/>
              <a:gd name="T98" fmla="*/ 534 w 4548"/>
              <a:gd name="T99" fmla="*/ 1137 h 1819"/>
              <a:gd name="T100" fmla="*/ 494 w 4548"/>
              <a:gd name="T101" fmla="*/ 1137 h 1819"/>
              <a:gd name="T102" fmla="*/ 453 w 4548"/>
              <a:gd name="T103" fmla="*/ 1137 h 1819"/>
              <a:gd name="T104" fmla="*/ 413 w 4548"/>
              <a:gd name="T105" fmla="*/ 1137 h 1819"/>
              <a:gd name="T106" fmla="*/ 372 w 4548"/>
              <a:gd name="T107" fmla="*/ 1137 h 1819"/>
              <a:gd name="T108" fmla="*/ 335 w 4548"/>
              <a:gd name="T109" fmla="*/ 1137 h 1819"/>
              <a:gd name="T110" fmla="*/ 295 w 4548"/>
              <a:gd name="T111" fmla="*/ 1137 h 1819"/>
              <a:gd name="T112" fmla="*/ 254 w 4548"/>
              <a:gd name="T113" fmla="*/ 1137 h 1819"/>
              <a:gd name="T114" fmla="*/ 213 w 4548"/>
              <a:gd name="T115" fmla="*/ 1137 h 1819"/>
              <a:gd name="T116" fmla="*/ 176 w 4548"/>
              <a:gd name="T117" fmla="*/ 1137 h 1819"/>
              <a:gd name="T118" fmla="*/ 136 w 4548"/>
              <a:gd name="T119" fmla="*/ 1137 h 1819"/>
              <a:gd name="T120" fmla="*/ 95 w 4548"/>
              <a:gd name="T121" fmla="*/ 1137 h 1819"/>
              <a:gd name="T122" fmla="*/ 55 w 4548"/>
              <a:gd name="T123" fmla="*/ 1137 h 1819"/>
              <a:gd name="T124" fmla="*/ 18 w 4548"/>
              <a:gd name="T125" fmla="*/ 1137 h 18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48"/>
              <a:gd name="T190" fmla="*/ 0 h 1819"/>
              <a:gd name="T191" fmla="*/ 4548 w 4548"/>
              <a:gd name="T192" fmla="*/ 1819 h 18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48" h="1819">
                <a:moveTo>
                  <a:pt x="12" y="1819"/>
                </a:moveTo>
                <a:lnTo>
                  <a:pt x="0" y="822"/>
                </a:lnTo>
                <a:lnTo>
                  <a:pt x="48" y="876"/>
                </a:lnTo>
                <a:lnTo>
                  <a:pt x="96" y="930"/>
                </a:lnTo>
                <a:lnTo>
                  <a:pt x="120" y="952"/>
                </a:lnTo>
                <a:lnTo>
                  <a:pt x="138" y="982"/>
                </a:lnTo>
                <a:lnTo>
                  <a:pt x="168" y="1000"/>
                </a:lnTo>
                <a:lnTo>
                  <a:pt x="192" y="1012"/>
                </a:lnTo>
                <a:lnTo>
                  <a:pt x="264" y="1036"/>
                </a:lnTo>
                <a:lnTo>
                  <a:pt x="336" y="1060"/>
                </a:lnTo>
                <a:lnTo>
                  <a:pt x="396" y="1084"/>
                </a:lnTo>
                <a:lnTo>
                  <a:pt x="461" y="1115"/>
                </a:lnTo>
                <a:lnTo>
                  <a:pt x="518" y="1115"/>
                </a:lnTo>
                <a:lnTo>
                  <a:pt x="560" y="1115"/>
                </a:lnTo>
                <a:lnTo>
                  <a:pt x="616" y="1115"/>
                </a:lnTo>
                <a:lnTo>
                  <a:pt x="672" y="1115"/>
                </a:lnTo>
                <a:lnTo>
                  <a:pt x="714" y="1102"/>
                </a:lnTo>
                <a:lnTo>
                  <a:pt x="770" y="1090"/>
                </a:lnTo>
                <a:lnTo>
                  <a:pt x="812" y="1065"/>
                </a:lnTo>
                <a:lnTo>
                  <a:pt x="869" y="1014"/>
                </a:lnTo>
                <a:lnTo>
                  <a:pt x="925" y="939"/>
                </a:lnTo>
                <a:lnTo>
                  <a:pt x="996" y="816"/>
                </a:lnTo>
                <a:lnTo>
                  <a:pt x="1044" y="690"/>
                </a:lnTo>
                <a:lnTo>
                  <a:pt x="1116" y="546"/>
                </a:lnTo>
                <a:lnTo>
                  <a:pt x="1164" y="420"/>
                </a:lnTo>
                <a:lnTo>
                  <a:pt x="1200" y="336"/>
                </a:lnTo>
                <a:lnTo>
                  <a:pt x="1220" y="260"/>
                </a:lnTo>
                <a:lnTo>
                  <a:pt x="1266" y="114"/>
                </a:lnTo>
                <a:lnTo>
                  <a:pt x="1339" y="66"/>
                </a:lnTo>
                <a:lnTo>
                  <a:pt x="1374" y="24"/>
                </a:lnTo>
                <a:lnTo>
                  <a:pt x="1440" y="6"/>
                </a:lnTo>
                <a:lnTo>
                  <a:pt x="1476" y="42"/>
                </a:lnTo>
                <a:lnTo>
                  <a:pt x="1524" y="60"/>
                </a:lnTo>
                <a:lnTo>
                  <a:pt x="1554" y="96"/>
                </a:lnTo>
                <a:lnTo>
                  <a:pt x="1602" y="88"/>
                </a:lnTo>
                <a:lnTo>
                  <a:pt x="1632" y="88"/>
                </a:lnTo>
                <a:lnTo>
                  <a:pt x="1650" y="72"/>
                </a:lnTo>
                <a:lnTo>
                  <a:pt x="1680" y="42"/>
                </a:lnTo>
                <a:lnTo>
                  <a:pt x="1728" y="12"/>
                </a:lnTo>
                <a:lnTo>
                  <a:pt x="1782" y="18"/>
                </a:lnTo>
                <a:lnTo>
                  <a:pt x="1836" y="0"/>
                </a:lnTo>
                <a:lnTo>
                  <a:pt x="1878" y="30"/>
                </a:lnTo>
                <a:lnTo>
                  <a:pt x="1914" y="60"/>
                </a:lnTo>
                <a:lnTo>
                  <a:pt x="1968" y="90"/>
                </a:lnTo>
                <a:lnTo>
                  <a:pt x="1998" y="102"/>
                </a:lnTo>
                <a:lnTo>
                  <a:pt x="2046" y="132"/>
                </a:lnTo>
                <a:lnTo>
                  <a:pt x="2112" y="156"/>
                </a:lnTo>
                <a:lnTo>
                  <a:pt x="2166" y="186"/>
                </a:lnTo>
                <a:lnTo>
                  <a:pt x="2202" y="192"/>
                </a:lnTo>
                <a:lnTo>
                  <a:pt x="2274" y="234"/>
                </a:lnTo>
                <a:lnTo>
                  <a:pt x="2298" y="240"/>
                </a:lnTo>
                <a:lnTo>
                  <a:pt x="2340" y="252"/>
                </a:lnTo>
                <a:lnTo>
                  <a:pt x="2382" y="282"/>
                </a:lnTo>
                <a:lnTo>
                  <a:pt x="2442" y="300"/>
                </a:lnTo>
                <a:lnTo>
                  <a:pt x="2472" y="336"/>
                </a:lnTo>
                <a:lnTo>
                  <a:pt x="2520" y="342"/>
                </a:lnTo>
                <a:lnTo>
                  <a:pt x="2556" y="366"/>
                </a:lnTo>
                <a:lnTo>
                  <a:pt x="2592" y="384"/>
                </a:lnTo>
                <a:lnTo>
                  <a:pt x="2622" y="390"/>
                </a:lnTo>
                <a:lnTo>
                  <a:pt x="2682" y="402"/>
                </a:lnTo>
                <a:lnTo>
                  <a:pt x="2724" y="408"/>
                </a:lnTo>
                <a:lnTo>
                  <a:pt x="2790" y="396"/>
                </a:lnTo>
                <a:lnTo>
                  <a:pt x="2835" y="398"/>
                </a:lnTo>
                <a:lnTo>
                  <a:pt x="2880" y="396"/>
                </a:lnTo>
                <a:lnTo>
                  <a:pt x="2916" y="402"/>
                </a:lnTo>
                <a:lnTo>
                  <a:pt x="2952" y="372"/>
                </a:lnTo>
                <a:lnTo>
                  <a:pt x="3012" y="336"/>
                </a:lnTo>
                <a:lnTo>
                  <a:pt x="3042" y="306"/>
                </a:lnTo>
                <a:lnTo>
                  <a:pt x="3060" y="312"/>
                </a:lnTo>
                <a:lnTo>
                  <a:pt x="3084" y="288"/>
                </a:lnTo>
                <a:lnTo>
                  <a:pt x="3114" y="288"/>
                </a:lnTo>
                <a:lnTo>
                  <a:pt x="3132" y="258"/>
                </a:lnTo>
                <a:lnTo>
                  <a:pt x="3162" y="240"/>
                </a:lnTo>
                <a:lnTo>
                  <a:pt x="3216" y="174"/>
                </a:lnTo>
                <a:lnTo>
                  <a:pt x="3306" y="90"/>
                </a:lnTo>
                <a:lnTo>
                  <a:pt x="3365" y="37"/>
                </a:lnTo>
                <a:lnTo>
                  <a:pt x="3420" y="18"/>
                </a:lnTo>
                <a:lnTo>
                  <a:pt x="3474" y="18"/>
                </a:lnTo>
                <a:lnTo>
                  <a:pt x="3522" y="6"/>
                </a:lnTo>
                <a:lnTo>
                  <a:pt x="3576" y="30"/>
                </a:lnTo>
                <a:lnTo>
                  <a:pt x="3642" y="66"/>
                </a:lnTo>
                <a:lnTo>
                  <a:pt x="3696" y="72"/>
                </a:lnTo>
                <a:lnTo>
                  <a:pt x="3762" y="72"/>
                </a:lnTo>
                <a:lnTo>
                  <a:pt x="3810" y="126"/>
                </a:lnTo>
                <a:lnTo>
                  <a:pt x="3854" y="172"/>
                </a:lnTo>
                <a:lnTo>
                  <a:pt x="3906" y="184"/>
                </a:lnTo>
                <a:lnTo>
                  <a:pt x="3944" y="197"/>
                </a:lnTo>
                <a:lnTo>
                  <a:pt x="4000" y="222"/>
                </a:lnTo>
                <a:lnTo>
                  <a:pt x="4050" y="292"/>
                </a:lnTo>
                <a:lnTo>
                  <a:pt x="4104" y="334"/>
                </a:lnTo>
                <a:lnTo>
                  <a:pt x="4170" y="394"/>
                </a:lnTo>
                <a:lnTo>
                  <a:pt x="4200" y="431"/>
                </a:lnTo>
                <a:lnTo>
                  <a:pt x="4248" y="496"/>
                </a:lnTo>
                <a:lnTo>
                  <a:pt x="4290" y="544"/>
                </a:lnTo>
                <a:lnTo>
                  <a:pt x="4344" y="628"/>
                </a:lnTo>
                <a:lnTo>
                  <a:pt x="4394" y="675"/>
                </a:lnTo>
                <a:lnTo>
                  <a:pt x="4450" y="763"/>
                </a:lnTo>
                <a:lnTo>
                  <a:pt x="4494" y="808"/>
                </a:lnTo>
                <a:lnTo>
                  <a:pt x="4542" y="844"/>
                </a:lnTo>
                <a:lnTo>
                  <a:pt x="4548" y="1819"/>
                </a:lnTo>
                <a:lnTo>
                  <a:pt x="4492" y="1819"/>
                </a:lnTo>
                <a:lnTo>
                  <a:pt x="4450" y="1819"/>
                </a:lnTo>
                <a:lnTo>
                  <a:pt x="4394" y="1819"/>
                </a:lnTo>
                <a:lnTo>
                  <a:pt x="4351" y="1819"/>
                </a:lnTo>
                <a:lnTo>
                  <a:pt x="4295" y="1819"/>
                </a:lnTo>
                <a:lnTo>
                  <a:pt x="4239" y="1819"/>
                </a:lnTo>
                <a:lnTo>
                  <a:pt x="4197" y="1819"/>
                </a:lnTo>
                <a:lnTo>
                  <a:pt x="4141" y="1819"/>
                </a:lnTo>
                <a:lnTo>
                  <a:pt x="4099" y="1819"/>
                </a:lnTo>
                <a:lnTo>
                  <a:pt x="4042" y="1819"/>
                </a:lnTo>
                <a:lnTo>
                  <a:pt x="4000" y="1819"/>
                </a:lnTo>
                <a:lnTo>
                  <a:pt x="3944" y="1819"/>
                </a:lnTo>
                <a:lnTo>
                  <a:pt x="3888" y="1819"/>
                </a:lnTo>
                <a:lnTo>
                  <a:pt x="3846" y="1819"/>
                </a:lnTo>
                <a:lnTo>
                  <a:pt x="3790" y="1819"/>
                </a:lnTo>
                <a:lnTo>
                  <a:pt x="3748" y="1819"/>
                </a:lnTo>
                <a:lnTo>
                  <a:pt x="3691" y="1819"/>
                </a:lnTo>
                <a:lnTo>
                  <a:pt x="3635" y="1819"/>
                </a:lnTo>
                <a:lnTo>
                  <a:pt x="3593" y="1819"/>
                </a:lnTo>
                <a:lnTo>
                  <a:pt x="3537" y="1819"/>
                </a:lnTo>
                <a:lnTo>
                  <a:pt x="3495" y="1819"/>
                </a:lnTo>
                <a:lnTo>
                  <a:pt x="3439" y="1819"/>
                </a:lnTo>
                <a:lnTo>
                  <a:pt x="3382" y="1819"/>
                </a:lnTo>
                <a:lnTo>
                  <a:pt x="3340" y="1819"/>
                </a:lnTo>
                <a:lnTo>
                  <a:pt x="3284" y="1819"/>
                </a:lnTo>
                <a:lnTo>
                  <a:pt x="3242" y="1819"/>
                </a:lnTo>
                <a:lnTo>
                  <a:pt x="3186" y="1819"/>
                </a:lnTo>
                <a:lnTo>
                  <a:pt x="3144" y="1819"/>
                </a:lnTo>
                <a:lnTo>
                  <a:pt x="3087" y="1819"/>
                </a:lnTo>
                <a:lnTo>
                  <a:pt x="3031" y="1819"/>
                </a:lnTo>
                <a:lnTo>
                  <a:pt x="2989" y="1819"/>
                </a:lnTo>
                <a:lnTo>
                  <a:pt x="2933" y="1819"/>
                </a:lnTo>
                <a:lnTo>
                  <a:pt x="2891" y="1819"/>
                </a:lnTo>
                <a:lnTo>
                  <a:pt x="2835" y="1819"/>
                </a:lnTo>
                <a:lnTo>
                  <a:pt x="2779" y="1819"/>
                </a:lnTo>
                <a:lnTo>
                  <a:pt x="2736" y="1819"/>
                </a:lnTo>
                <a:lnTo>
                  <a:pt x="2680" y="1819"/>
                </a:lnTo>
                <a:lnTo>
                  <a:pt x="2638" y="1819"/>
                </a:lnTo>
                <a:lnTo>
                  <a:pt x="2582" y="1819"/>
                </a:lnTo>
                <a:lnTo>
                  <a:pt x="2526" y="1819"/>
                </a:lnTo>
                <a:lnTo>
                  <a:pt x="2484" y="1819"/>
                </a:lnTo>
                <a:lnTo>
                  <a:pt x="2427" y="1819"/>
                </a:lnTo>
                <a:lnTo>
                  <a:pt x="2385" y="1819"/>
                </a:lnTo>
                <a:lnTo>
                  <a:pt x="2329" y="1819"/>
                </a:lnTo>
                <a:lnTo>
                  <a:pt x="2287" y="1819"/>
                </a:lnTo>
                <a:lnTo>
                  <a:pt x="2231" y="1819"/>
                </a:lnTo>
                <a:lnTo>
                  <a:pt x="2175" y="1819"/>
                </a:lnTo>
                <a:lnTo>
                  <a:pt x="2133" y="1819"/>
                </a:lnTo>
                <a:lnTo>
                  <a:pt x="2076" y="1819"/>
                </a:lnTo>
                <a:lnTo>
                  <a:pt x="2034" y="1819"/>
                </a:lnTo>
                <a:lnTo>
                  <a:pt x="1978" y="1819"/>
                </a:lnTo>
                <a:lnTo>
                  <a:pt x="1922" y="1819"/>
                </a:lnTo>
                <a:lnTo>
                  <a:pt x="1880" y="1819"/>
                </a:lnTo>
                <a:lnTo>
                  <a:pt x="1824" y="1819"/>
                </a:lnTo>
                <a:lnTo>
                  <a:pt x="1781" y="1819"/>
                </a:lnTo>
                <a:lnTo>
                  <a:pt x="1725" y="1819"/>
                </a:lnTo>
                <a:lnTo>
                  <a:pt x="1669" y="1819"/>
                </a:lnTo>
                <a:lnTo>
                  <a:pt x="1627" y="1819"/>
                </a:lnTo>
                <a:lnTo>
                  <a:pt x="1571" y="1819"/>
                </a:lnTo>
                <a:lnTo>
                  <a:pt x="1529" y="1819"/>
                </a:lnTo>
                <a:lnTo>
                  <a:pt x="1473" y="1819"/>
                </a:lnTo>
                <a:lnTo>
                  <a:pt x="1416" y="1819"/>
                </a:lnTo>
                <a:lnTo>
                  <a:pt x="1374" y="1819"/>
                </a:lnTo>
                <a:lnTo>
                  <a:pt x="1318" y="1819"/>
                </a:lnTo>
                <a:lnTo>
                  <a:pt x="1276" y="1819"/>
                </a:lnTo>
                <a:lnTo>
                  <a:pt x="1220" y="1819"/>
                </a:lnTo>
                <a:lnTo>
                  <a:pt x="1178" y="1819"/>
                </a:lnTo>
                <a:lnTo>
                  <a:pt x="1121" y="1819"/>
                </a:lnTo>
                <a:lnTo>
                  <a:pt x="1065" y="1819"/>
                </a:lnTo>
                <a:lnTo>
                  <a:pt x="1023" y="1819"/>
                </a:lnTo>
                <a:lnTo>
                  <a:pt x="967" y="1819"/>
                </a:lnTo>
                <a:lnTo>
                  <a:pt x="925" y="1819"/>
                </a:lnTo>
                <a:lnTo>
                  <a:pt x="869" y="1819"/>
                </a:lnTo>
                <a:lnTo>
                  <a:pt x="812" y="1819"/>
                </a:lnTo>
                <a:lnTo>
                  <a:pt x="770" y="1819"/>
                </a:lnTo>
                <a:lnTo>
                  <a:pt x="714" y="1819"/>
                </a:lnTo>
                <a:lnTo>
                  <a:pt x="672" y="1819"/>
                </a:lnTo>
                <a:lnTo>
                  <a:pt x="616" y="1819"/>
                </a:lnTo>
                <a:lnTo>
                  <a:pt x="560" y="1819"/>
                </a:lnTo>
                <a:lnTo>
                  <a:pt x="518" y="1819"/>
                </a:lnTo>
                <a:lnTo>
                  <a:pt x="461" y="1819"/>
                </a:lnTo>
                <a:lnTo>
                  <a:pt x="419" y="1819"/>
                </a:lnTo>
                <a:lnTo>
                  <a:pt x="363" y="1819"/>
                </a:lnTo>
                <a:lnTo>
                  <a:pt x="321" y="1819"/>
                </a:lnTo>
                <a:lnTo>
                  <a:pt x="265" y="1819"/>
                </a:lnTo>
                <a:lnTo>
                  <a:pt x="209" y="1819"/>
                </a:lnTo>
                <a:lnTo>
                  <a:pt x="166" y="1819"/>
                </a:lnTo>
                <a:lnTo>
                  <a:pt x="110" y="1819"/>
                </a:lnTo>
                <a:lnTo>
                  <a:pt x="68" y="1819"/>
                </a:lnTo>
                <a:lnTo>
                  <a:pt x="12" y="1819"/>
                </a:lnTo>
                <a:close/>
              </a:path>
            </a:pathLst>
          </a:custGeom>
          <a:solidFill>
            <a:srgbClr val="008000"/>
          </a:solidFill>
          <a:ln w="9525">
            <a:noFill/>
            <a:round/>
            <a:headEnd/>
            <a:tailEnd/>
          </a:ln>
        </p:spPr>
        <p:txBody>
          <a:bodyPr/>
          <a:lstStyle/>
          <a:p>
            <a:pPr>
              <a:defRPr/>
            </a:pPr>
            <a:endParaRPr lang="de-DE">
              <a:latin typeface="+mj-lt"/>
            </a:endParaRPr>
          </a:p>
        </p:txBody>
      </p:sp>
      <p:sp>
        <p:nvSpPr>
          <p:cNvPr id="75" name="Freeform 305"/>
          <p:cNvSpPr>
            <a:spLocks/>
          </p:cNvSpPr>
          <p:nvPr/>
        </p:nvSpPr>
        <p:spPr bwMode="auto">
          <a:xfrm>
            <a:off x="7790569" y="2722563"/>
            <a:ext cx="546100" cy="252412"/>
          </a:xfrm>
          <a:custGeom>
            <a:avLst/>
            <a:gdLst>
              <a:gd name="T0" fmla="*/ 0 w 672"/>
              <a:gd name="T1" fmla="*/ 108 h 201"/>
              <a:gd name="T2" fmla="*/ 73 w 672"/>
              <a:gd name="T3" fmla="*/ 114 h 201"/>
              <a:gd name="T4" fmla="*/ 176 w 672"/>
              <a:gd name="T5" fmla="*/ 126 h 201"/>
              <a:gd name="T6" fmla="*/ 155 w 672"/>
              <a:gd name="T7" fmla="*/ 95 h 201"/>
              <a:gd name="T8" fmla="*/ 138 w 672"/>
              <a:gd name="T9" fmla="*/ 54 h 201"/>
              <a:gd name="T10" fmla="*/ 116 w 672"/>
              <a:gd name="T11" fmla="*/ 54 h 201"/>
              <a:gd name="T12" fmla="*/ 96 w 672"/>
              <a:gd name="T13" fmla="*/ 39 h 201"/>
              <a:gd name="T14" fmla="*/ 66 w 672"/>
              <a:gd name="T15" fmla="*/ 0 h 201"/>
              <a:gd name="T16" fmla="*/ 48 w 672"/>
              <a:gd name="T17" fmla="*/ 10 h 201"/>
              <a:gd name="T18" fmla="*/ 36 w 672"/>
              <a:gd name="T19" fmla="*/ 39 h 201"/>
              <a:gd name="T20" fmla="*/ 0 w 672"/>
              <a:gd name="T21" fmla="*/ 108 h 2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2"/>
              <a:gd name="T34" fmla="*/ 0 h 201"/>
              <a:gd name="T35" fmla="*/ 672 w 672"/>
              <a:gd name="T36" fmla="*/ 201 h 2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2" h="201">
                <a:moveTo>
                  <a:pt x="0" y="172"/>
                </a:moveTo>
                <a:cubicBezTo>
                  <a:pt x="144" y="162"/>
                  <a:pt x="167" y="179"/>
                  <a:pt x="279" y="182"/>
                </a:cubicBezTo>
                <a:lnTo>
                  <a:pt x="672" y="201"/>
                </a:lnTo>
                <a:lnTo>
                  <a:pt x="592" y="152"/>
                </a:lnTo>
                <a:lnTo>
                  <a:pt x="527" y="86"/>
                </a:lnTo>
                <a:lnTo>
                  <a:pt x="442" y="86"/>
                </a:lnTo>
                <a:lnTo>
                  <a:pt x="365" y="62"/>
                </a:lnTo>
                <a:lnTo>
                  <a:pt x="250" y="0"/>
                </a:lnTo>
                <a:lnTo>
                  <a:pt x="184" y="16"/>
                </a:lnTo>
                <a:lnTo>
                  <a:pt x="139" y="62"/>
                </a:lnTo>
                <a:lnTo>
                  <a:pt x="0" y="172"/>
                </a:lnTo>
                <a:close/>
              </a:path>
            </a:pathLst>
          </a:custGeom>
          <a:solidFill>
            <a:srgbClr val="3333CC"/>
          </a:solidFill>
          <a:ln w="9525">
            <a:noFill/>
            <a:round/>
            <a:headEnd/>
            <a:tailEnd/>
          </a:ln>
        </p:spPr>
        <p:txBody>
          <a:bodyPr/>
          <a:lstStyle/>
          <a:p>
            <a:pPr>
              <a:defRPr/>
            </a:pPr>
            <a:endParaRPr lang="de-DE">
              <a:latin typeface="+mj-lt"/>
            </a:endParaRPr>
          </a:p>
        </p:txBody>
      </p:sp>
      <p:sp>
        <p:nvSpPr>
          <p:cNvPr id="76" name="Freeform 306"/>
          <p:cNvSpPr>
            <a:spLocks/>
          </p:cNvSpPr>
          <p:nvPr/>
        </p:nvSpPr>
        <p:spPr bwMode="auto">
          <a:xfrm>
            <a:off x="6163381" y="2743200"/>
            <a:ext cx="733425" cy="231775"/>
          </a:xfrm>
          <a:custGeom>
            <a:avLst/>
            <a:gdLst>
              <a:gd name="T0" fmla="*/ 237 w 901"/>
              <a:gd name="T1" fmla="*/ 114 h 185"/>
              <a:gd name="T2" fmla="*/ 0 w 901"/>
              <a:gd name="T3" fmla="*/ 115 h 185"/>
              <a:gd name="T4" fmla="*/ 17 w 901"/>
              <a:gd name="T5" fmla="*/ 50 h 185"/>
              <a:gd name="T6" fmla="*/ 33 w 901"/>
              <a:gd name="T7" fmla="*/ 7 h 185"/>
              <a:gd name="T8" fmla="*/ 55 w 901"/>
              <a:gd name="T9" fmla="*/ 7 h 185"/>
              <a:gd name="T10" fmla="*/ 71 w 901"/>
              <a:gd name="T11" fmla="*/ 25 h 185"/>
              <a:gd name="T12" fmla="*/ 99 w 901"/>
              <a:gd name="T13" fmla="*/ 57 h 185"/>
              <a:gd name="T14" fmla="*/ 124 w 901"/>
              <a:gd name="T15" fmla="*/ 13 h 185"/>
              <a:gd name="T16" fmla="*/ 162 w 901"/>
              <a:gd name="T17" fmla="*/ 0 h 185"/>
              <a:gd name="T18" fmla="*/ 187 w 901"/>
              <a:gd name="T19" fmla="*/ 28 h 185"/>
              <a:gd name="T20" fmla="*/ 212 w 901"/>
              <a:gd name="T21" fmla="*/ 57 h 185"/>
              <a:gd name="T22" fmla="*/ 237 w 901"/>
              <a:gd name="T23" fmla="*/ 114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1"/>
              <a:gd name="T37" fmla="*/ 0 h 185"/>
              <a:gd name="T38" fmla="*/ 901 w 901"/>
              <a:gd name="T39" fmla="*/ 185 h 1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1" h="185">
                <a:moveTo>
                  <a:pt x="901" y="182"/>
                </a:moveTo>
                <a:lnTo>
                  <a:pt x="0" y="185"/>
                </a:lnTo>
                <a:lnTo>
                  <a:pt x="67" y="80"/>
                </a:lnTo>
                <a:lnTo>
                  <a:pt x="125" y="12"/>
                </a:lnTo>
                <a:lnTo>
                  <a:pt x="211" y="12"/>
                </a:lnTo>
                <a:lnTo>
                  <a:pt x="269" y="41"/>
                </a:lnTo>
                <a:lnTo>
                  <a:pt x="376" y="91"/>
                </a:lnTo>
                <a:lnTo>
                  <a:pt x="471" y="22"/>
                </a:lnTo>
                <a:lnTo>
                  <a:pt x="614" y="0"/>
                </a:lnTo>
                <a:lnTo>
                  <a:pt x="709" y="46"/>
                </a:lnTo>
                <a:lnTo>
                  <a:pt x="805" y="91"/>
                </a:lnTo>
                <a:lnTo>
                  <a:pt x="901" y="182"/>
                </a:lnTo>
                <a:close/>
              </a:path>
            </a:pathLst>
          </a:custGeom>
          <a:solidFill>
            <a:srgbClr val="3333CC"/>
          </a:solidFill>
          <a:ln w="9525">
            <a:noFill/>
            <a:round/>
            <a:headEnd/>
            <a:tailEnd/>
          </a:ln>
        </p:spPr>
        <p:txBody>
          <a:bodyPr/>
          <a:lstStyle/>
          <a:p>
            <a:pPr>
              <a:defRPr/>
            </a:pPr>
            <a:endParaRPr lang="de-DE">
              <a:latin typeface="+mj-lt"/>
            </a:endParaRPr>
          </a:p>
        </p:txBody>
      </p:sp>
      <p:sp>
        <p:nvSpPr>
          <p:cNvPr id="77" name="Freeform 307"/>
          <p:cNvSpPr>
            <a:spLocks/>
          </p:cNvSpPr>
          <p:nvPr/>
        </p:nvSpPr>
        <p:spPr bwMode="auto">
          <a:xfrm>
            <a:off x="5179131" y="3819525"/>
            <a:ext cx="773113" cy="485775"/>
          </a:xfrm>
          <a:custGeom>
            <a:avLst/>
            <a:gdLst>
              <a:gd name="T0" fmla="*/ 250 w 950"/>
              <a:gd name="T1" fmla="*/ 18 h 387"/>
              <a:gd name="T2" fmla="*/ 212 w 950"/>
              <a:gd name="T3" fmla="*/ 66 h 387"/>
              <a:gd name="T4" fmla="*/ 164 w 950"/>
              <a:gd name="T5" fmla="*/ 108 h 387"/>
              <a:gd name="T6" fmla="*/ 134 w 950"/>
              <a:gd name="T7" fmla="*/ 114 h 387"/>
              <a:gd name="T8" fmla="*/ 76 w 950"/>
              <a:gd name="T9" fmla="*/ 90 h 387"/>
              <a:gd name="T10" fmla="*/ 30 w 950"/>
              <a:gd name="T11" fmla="*/ 48 h 387"/>
              <a:gd name="T12" fmla="*/ 0 w 950"/>
              <a:gd name="T13" fmla="*/ 0 h 387"/>
              <a:gd name="T14" fmla="*/ 40 w 950"/>
              <a:gd name="T15" fmla="*/ 158 h 387"/>
              <a:gd name="T16" fmla="*/ 68 w 950"/>
              <a:gd name="T17" fmla="*/ 204 h 387"/>
              <a:gd name="T18" fmla="*/ 98 w 950"/>
              <a:gd name="T19" fmla="*/ 224 h 387"/>
              <a:gd name="T20" fmla="*/ 121 w 950"/>
              <a:gd name="T21" fmla="*/ 236 h 387"/>
              <a:gd name="T22" fmla="*/ 141 w 950"/>
              <a:gd name="T23" fmla="*/ 242 h 387"/>
              <a:gd name="T24" fmla="*/ 161 w 950"/>
              <a:gd name="T25" fmla="*/ 236 h 387"/>
              <a:gd name="T26" fmla="*/ 184 w 950"/>
              <a:gd name="T27" fmla="*/ 204 h 387"/>
              <a:gd name="T28" fmla="*/ 212 w 950"/>
              <a:gd name="T29" fmla="*/ 144 h 387"/>
              <a:gd name="T30" fmla="*/ 250 w 950"/>
              <a:gd name="T31" fmla="*/ 18 h 3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0"/>
              <a:gd name="T49" fmla="*/ 0 h 387"/>
              <a:gd name="T50" fmla="*/ 950 w 950"/>
              <a:gd name="T51" fmla="*/ 387 h 3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0" h="387">
                <a:moveTo>
                  <a:pt x="950" y="29"/>
                </a:moveTo>
                <a:lnTo>
                  <a:pt x="806" y="106"/>
                </a:lnTo>
                <a:lnTo>
                  <a:pt x="624" y="173"/>
                </a:lnTo>
                <a:lnTo>
                  <a:pt x="509" y="182"/>
                </a:lnTo>
                <a:lnTo>
                  <a:pt x="288" y="144"/>
                </a:lnTo>
                <a:lnTo>
                  <a:pt x="115" y="77"/>
                </a:lnTo>
                <a:lnTo>
                  <a:pt x="0" y="0"/>
                </a:lnTo>
                <a:lnTo>
                  <a:pt x="154" y="253"/>
                </a:lnTo>
                <a:lnTo>
                  <a:pt x="259" y="326"/>
                </a:lnTo>
                <a:lnTo>
                  <a:pt x="374" y="358"/>
                </a:lnTo>
                <a:lnTo>
                  <a:pt x="461" y="377"/>
                </a:lnTo>
                <a:lnTo>
                  <a:pt x="538" y="387"/>
                </a:lnTo>
                <a:lnTo>
                  <a:pt x="614" y="377"/>
                </a:lnTo>
                <a:lnTo>
                  <a:pt x="701" y="326"/>
                </a:lnTo>
                <a:lnTo>
                  <a:pt x="806" y="230"/>
                </a:lnTo>
                <a:lnTo>
                  <a:pt x="950" y="29"/>
                </a:lnTo>
                <a:close/>
              </a:path>
            </a:pathLst>
          </a:custGeom>
          <a:solidFill>
            <a:srgbClr val="FF3300"/>
          </a:solidFill>
          <a:ln w="9525">
            <a:noFill/>
            <a:round/>
            <a:headEnd/>
            <a:tailEnd/>
          </a:ln>
        </p:spPr>
        <p:txBody>
          <a:bodyPr/>
          <a:lstStyle/>
          <a:p>
            <a:pPr>
              <a:defRPr/>
            </a:pPr>
            <a:endParaRPr lang="de-DE">
              <a:latin typeface="+mj-lt"/>
            </a:endParaRPr>
          </a:p>
        </p:txBody>
      </p:sp>
      <p:sp>
        <p:nvSpPr>
          <p:cNvPr id="78" name="Text Box 308"/>
          <p:cNvSpPr txBox="1">
            <a:spLocks noChangeArrowheads="1"/>
          </p:cNvSpPr>
          <p:nvPr/>
        </p:nvSpPr>
        <p:spPr bwMode="auto">
          <a:xfrm>
            <a:off x="6110994" y="3663950"/>
            <a:ext cx="2546350" cy="736600"/>
          </a:xfrm>
          <a:prstGeom prst="rect">
            <a:avLst/>
          </a:prstGeom>
          <a:noFill/>
          <a:ln w="9525">
            <a:noFill/>
            <a:miter lim="800000"/>
            <a:headEnd/>
            <a:tailEnd/>
          </a:ln>
        </p:spPr>
        <p:txBody>
          <a:bodyPr/>
          <a:lstStyle/>
          <a:p>
            <a:pPr algn="ctr">
              <a:defRPr/>
            </a:pPr>
            <a:r>
              <a:rPr lang="en-US" altLang="zh-CN" sz="1400" dirty="0">
                <a:solidFill>
                  <a:schemeClr val="bg1"/>
                </a:solidFill>
                <a:latin typeface="+mj-lt"/>
                <a:ea typeface="SimSun" pitchFamily="2" charset="-122"/>
              </a:rPr>
              <a:t>Maximal generation from CHPs and renewable generation</a:t>
            </a:r>
            <a:endParaRPr lang="en-US" sz="1400" u="sng" dirty="0">
              <a:solidFill>
                <a:schemeClr val="bg1"/>
              </a:solidFill>
              <a:latin typeface="+mj-lt"/>
            </a:endParaRPr>
          </a:p>
        </p:txBody>
      </p:sp>
      <p:sp>
        <p:nvSpPr>
          <p:cNvPr id="79" name="Freeform 309" descr="Diagonal dunkel nach oben"/>
          <p:cNvSpPr>
            <a:spLocks/>
          </p:cNvSpPr>
          <p:nvPr/>
        </p:nvSpPr>
        <p:spPr bwMode="auto">
          <a:xfrm>
            <a:off x="4775906" y="5008563"/>
            <a:ext cx="1444625" cy="812800"/>
          </a:xfrm>
          <a:custGeom>
            <a:avLst/>
            <a:gdLst>
              <a:gd name="T0" fmla="*/ 836 w 991"/>
              <a:gd name="T1" fmla="*/ 0 h 230"/>
              <a:gd name="T2" fmla="*/ 0 w 991"/>
              <a:gd name="T3" fmla="*/ 36 h 230"/>
              <a:gd name="T4" fmla="*/ 140 w 991"/>
              <a:gd name="T5" fmla="*/ 476 h 230"/>
              <a:gd name="T6" fmla="*/ 262 w 991"/>
              <a:gd name="T7" fmla="*/ 808 h 230"/>
              <a:gd name="T8" fmla="*/ 325 w 991"/>
              <a:gd name="T9" fmla="*/ 995 h 230"/>
              <a:gd name="T10" fmla="*/ 399 w 991"/>
              <a:gd name="T11" fmla="*/ 1091 h 230"/>
              <a:gd name="T12" fmla="*/ 464 w 991"/>
              <a:gd name="T13" fmla="*/ 1140 h 230"/>
              <a:gd name="T14" fmla="*/ 528 w 991"/>
              <a:gd name="T15" fmla="*/ 1091 h 230"/>
              <a:gd name="T16" fmla="*/ 585 w 991"/>
              <a:gd name="T17" fmla="*/ 1091 h 230"/>
              <a:gd name="T18" fmla="*/ 723 w 991"/>
              <a:gd name="T19" fmla="*/ 521 h 230"/>
              <a:gd name="T20" fmla="*/ 836 w 991"/>
              <a:gd name="T21" fmla="*/ 0 h 2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1"/>
              <a:gd name="T34" fmla="*/ 0 h 230"/>
              <a:gd name="T35" fmla="*/ 991 w 991"/>
              <a:gd name="T36" fmla="*/ 230 h 2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1" h="230">
                <a:moveTo>
                  <a:pt x="991" y="0"/>
                </a:moveTo>
                <a:lnTo>
                  <a:pt x="0" y="7"/>
                </a:lnTo>
                <a:lnTo>
                  <a:pt x="166" y="96"/>
                </a:lnTo>
                <a:lnTo>
                  <a:pt x="310" y="163"/>
                </a:lnTo>
                <a:lnTo>
                  <a:pt x="386" y="201"/>
                </a:lnTo>
                <a:lnTo>
                  <a:pt x="473" y="220"/>
                </a:lnTo>
                <a:lnTo>
                  <a:pt x="550" y="230"/>
                </a:lnTo>
                <a:lnTo>
                  <a:pt x="626" y="220"/>
                </a:lnTo>
                <a:lnTo>
                  <a:pt x="694" y="220"/>
                </a:lnTo>
                <a:lnTo>
                  <a:pt x="857" y="105"/>
                </a:lnTo>
                <a:lnTo>
                  <a:pt x="991" y="0"/>
                </a:lnTo>
                <a:close/>
              </a:path>
            </a:pathLst>
          </a:custGeom>
          <a:pattFill prst="dkUpDiag">
            <a:fgClr>
              <a:srgbClr val="33CC33"/>
            </a:fgClr>
            <a:bgClr>
              <a:srgbClr val="D0D3DA"/>
            </a:bgClr>
          </a:pattFill>
          <a:ln w="28575" cmpd="sng">
            <a:solidFill>
              <a:srgbClr val="33CC33"/>
            </a:solidFill>
            <a:round/>
            <a:headEnd/>
            <a:tailEnd/>
          </a:ln>
        </p:spPr>
        <p:txBody>
          <a:bodyPr/>
          <a:lstStyle/>
          <a:p>
            <a:pPr>
              <a:defRPr/>
            </a:pPr>
            <a:endParaRPr lang="de-DE">
              <a:latin typeface="+mj-lt"/>
            </a:endParaRPr>
          </a:p>
        </p:txBody>
      </p:sp>
      <p:sp>
        <p:nvSpPr>
          <p:cNvPr id="80" name="Line 310"/>
          <p:cNvSpPr>
            <a:spLocks noChangeShapeType="1"/>
          </p:cNvSpPr>
          <p:nvPr/>
        </p:nvSpPr>
        <p:spPr bwMode="auto">
          <a:xfrm flipH="1" flipV="1">
            <a:off x="5161669" y="2743200"/>
            <a:ext cx="0" cy="2932113"/>
          </a:xfrm>
          <a:prstGeom prst="line">
            <a:avLst/>
          </a:prstGeom>
          <a:noFill/>
          <a:ln w="38100">
            <a:solidFill>
              <a:srgbClr val="000000"/>
            </a:solidFill>
            <a:round/>
            <a:headEnd/>
            <a:tailEnd/>
          </a:ln>
        </p:spPr>
        <p:txBody>
          <a:bodyPr lIns="0" tIns="0" rIns="0" bIns="0" anchor="ctr"/>
          <a:lstStyle/>
          <a:p>
            <a:pPr>
              <a:defRPr/>
            </a:pPr>
            <a:endParaRPr lang="de-DE">
              <a:latin typeface="+mj-lt"/>
            </a:endParaRPr>
          </a:p>
        </p:txBody>
      </p:sp>
      <p:sp>
        <p:nvSpPr>
          <p:cNvPr id="81" name="Freeform 311" descr="Diagonal hell nach oben"/>
          <p:cNvSpPr>
            <a:spLocks/>
          </p:cNvSpPr>
          <p:nvPr/>
        </p:nvSpPr>
        <p:spPr bwMode="auto">
          <a:xfrm>
            <a:off x="8485894" y="5040313"/>
            <a:ext cx="439737" cy="530225"/>
          </a:xfrm>
          <a:custGeom>
            <a:avLst/>
            <a:gdLst>
              <a:gd name="T0" fmla="*/ 3 w 256"/>
              <a:gd name="T1" fmla="*/ 0 h 334"/>
              <a:gd name="T2" fmla="*/ 57 w 256"/>
              <a:gd name="T3" fmla="*/ 61 h 334"/>
              <a:gd name="T4" fmla="*/ 102 w 256"/>
              <a:gd name="T5" fmla="*/ 137 h 334"/>
              <a:gd name="T6" fmla="*/ 182 w 256"/>
              <a:gd name="T7" fmla="*/ 250 h 334"/>
              <a:gd name="T8" fmla="*/ 226 w 256"/>
              <a:gd name="T9" fmla="*/ 334 h 334"/>
              <a:gd name="T10" fmla="*/ 243 w 256"/>
              <a:gd name="T11" fmla="*/ 0 h 334"/>
              <a:gd name="T12" fmla="*/ 3 w 256"/>
              <a:gd name="T13" fmla="*/ 0 h 334"/>
              <a:gd name="T14" fmla="*/ 0 60000 65536"/>
              <a:gd name="T15" fmla="*/ 0 60000 65536"/>
              <a:gd name="T16" fmla="*/ 0 60000 65536"/>
              <a:gd name="T17" fmla="*/ 0 60000 65536"/>
              <a:gd name="T18" fmla="*/ 0 60000 65536"/>
              <a:gd name="T19" fmla="*/ 0 60000 65536"/>
              <a:gd name="T20" fmla="*/ 0 60000 65536"/>
              <a:gd name="T21" fmla="*/ 0 w 256"/>
              <a:gd name="T22" fmla="*/ 0 h 334"/>
              <a:gd name="T23" fmla="*/ 256 w 256"/>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6" h="334">
                <a:moveTo>
                  <a:pt x="3" y="0"/>
                </a:moveTo>
                <a:cubicBezTo>
                  <a:pt x="21" y="27"/>
                  <a:pt x="21" y="43"/>
                  <a:pt x="49" y="61"/>
                </a:cubicBezTo>
                <a:cubicBezTo>
                  <a:pt x="61" y="99"/>
                  <a:pt x="44" y="122"/>
                  <a:pt x="87" y="137"/>
                </a:cubicBezTo>
                <a:cubicBezTo>
                  <a:pt x="95" y="178"/>
                  <a:pt x="112" y="237"/>
                  <a:pt x="155" y="250"/>
                </a:cubicBezTo>
                <a:cubicBezTo>
                  <a:pt x="190" y="274"/>
                  <a:pt x="185" y="291"/>
                  <a:pt x="193" y="334"/>
                </a:cubicBezTo>
                <a:cubicBezTo>
                  <a:pt x="256" y="238"/>
                  <a:pt x="233" y="109"/>
                  <a:pt x="208" y="0"/>
                </a:cubicBezTo>
                <a:cubicBezTo>
                  <a:pt x="0" y="8"/>
                  <a:pt x="3" y="76"/>
                  <a:pt x="3" y="0"/>
                </a:cubicBezTo>
                <a:close/>
              </a:path>
            </a:pathLst>
          </a:custGeom>
          <a:pattFill prst="ltUpDiag">
            <a:fgClr>
              <a:srgbClr val="38E440"/>
            </a:fgClr>
            <a:bgClr>
              <a:srgbClr val="D0D3DA"/>
            </a:bgClr>
          </a:pattFill>
          <a:ln w="9525" cap="flat" cmpd="sng">
            <a:solidFill>
              <a:srgbClr val="949EAA"/>
            </a:solidFill>
            <a:prstDash val="solid"/>
            <a:round/>
            <a:headEnd type="none" w="med" len="med"/>
            <a:tailEnd type="none" w="med" len="med"/>
          </a:ln>
        </p:spPr>
        <p:txBody>
          <a:bodyPr lIns="0" tIns="0" rIns="0" bIns="0" anchor="ctr"/>
          <a:lstStyle/>
          <a:p>
            <a:pPr>
              <a:defRPr/>
            </a:pPr>
            <a:endParaRPr lang="de-DE">
              <a:latin typeface="+mj-lt"/>
            </a:endParaRPr>
          </a:p>
        </p:txBody>
      </p:sp>
      <p:sp>
        <p:nvSpPr>
          <p:cNvPr id="82" name="Rectangle 312"/>
          <p:cNvSpPr>
            <a:spLocks noChangeArrowheads="1"/>
          </p:cNvSpPr>
          <p:nvPr/>
        </p:nvSpPr>
        <p:spPr bwMode="auto">
          <a:xfrm>
            <a:off x="5193419" y="5013325"/>
            <a:ext cx="1000125" cy="254000"/>
          </a:xfrm>
          <a:prstGeom prst="rect">
            <a:avLst/>
          </a:prstGeom>
          <a:solidFill>
            <a:srgbClr val="FF9900"/>
          </a:solidFill>
          <a:ln w="9525">
            <a:solidFill>
              <a:srgbClr val="949EAA"/>
            </a:solidFill>
            <a:miter lim="800000"/>
            <a:headEnd/>
            <a:tailEnd/>
          </a:ln>
        </p:spPr>
        <p:txBody>
          <a:bodyPr lIns="0" tIns="0" rIns="0" bIns="0" anchor="ctr"/>
          <a:lstStyle/>
          <a:p>
            <a:pPr>
              <a:defRPr/>
            </a:pPr>
            <a:endParaRPr lang="it-IT">
              <a:latin typeface="+mj-lt"/>
            </a:endParaRPr>
          </a:p>
        </p:txBody>
      </p:sp>
      <p:sp>
        <p:nvSpPr>
          <p:cNvPr id="83" name="Rectangle 313"/>
          <p:cNvSpPr>
            <a:spLocks noChangeArrowheads="1"/>
          </p:cNvSpPr>
          <p:nvPr/>
        </p:nvSpPr>
        <p:spPr bwMode="auto">
          <a:xfrm>
            <a:off x="5188656" y="5226050"/>
            <a:ext cx="946150" cy="304800"/>
          </a:xfrm>
          <a:prstGeom prst="rect">
            <a:avLst/>
          </a:prstGeom>
          <a:solidFill>
            <a:srgbClr val="D60093"/>
          </a:solidFill>
          <a:ln w="9525">
            <a:noFill/>
            <a:miter lim="800000"/>
            <a:headEnd/>
            <a:tailEnd/>
          </a:ln>
        </p:spPr>
        <p:txBody>
          <a:bodyPr lIns="0" tIns="0" rIns="0" bIns="0" anchor="ctr"/>
          <a:lstStyle/>
          <a:p>
            <a:pPr>
              <a:defRPr/>
            </a:pPr>
            <a:endParaRPr lang="it-IT">
              <a:latin typeface="+mj-lt"/>
            </a:endParaRPr>
          </a:p>
        </p:txBody>
      </p:sp>
      <p:sp>
        <p:nvSpPr>
          <p:cNvPr id="84" name="Freeform 314"/>
          <p:cNvSpPr>
            <a:spLocks/>
          </p:cNvSpPr>
          <p:nvPr/>
        </p:nvSpPr>
        <p:spPr bwMode="auto">
          <a:xfrm>
            <a:off x="5201356" y="5519738"/>
            <a:ext cx="855663" cy="288925"/>
          </a:xfrm>
          <a:custGeom>
            <a:avLst/>
            <a:gdLst>
              <a:gd name="T0" fmla="*/ 0 w 494"/>
              <a:gd name="T1" fmla="*/ 1 h 179"/>
              <a:gd name="T2" fmla="*/ 27 w 494"/>
              <a:gd name="T3" fmla="*/ 71 h 179"/>
              <a:gd name="T4" fmla="*/ 108 w 494"/>
              <a:gd name="T5" fmla="*/ 103 h 179"/>
              <a:gd name="T6" fmla="*/ 118 w 494"/>
              <a:gd name="T7" fmla="*/ 126 h 179"/>
              <a:gd name="T8" fmla="*/ 171 w 494"/>
              <a:gd name="T9" fmla="*/ 141 h 179"/>
              <a:gd name="T10" fmla="*/ 308 w 494"/>
              <a:gd name="T11" fmla="*/ 181 h 179"/>
              <a:gd name="T12" fmla="*/ 335 w 494"/>
              <a:gd name="T13" fmla="*/ 166 h 179"/>
              <a:gd name="T14" fmla="*/ 452 w 494"/>
              <a:gd name="T15" fmla="*/ 158 h 179"/>
              <a:gd name="T16" fmla="*/ 470 w 494"/>
              <a:gd name="T17" fmla="*/ 111 h 179"/>
              <a:gd name="T18" fmla="*/ 514 w 494"/>
              <a:gd name="T19" fmla="*/ 56 h 179"/>
              <a:gd name="T20" fmla="*/ 560 w 494"/>
              <a:gd name="T21" fmla="*/ 24 h 179"/>
              <a:gd name="T22" fmla="*/ 578 w 494"/>
              <a:gd name="T23" fmla="*/ 8 h 179"/>
              <a:gd name="T24" fmla="*/ 0 w 494"/>
              <a:gd name="T25" fmla="*/ 1 h 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4"/>
              <a:gd name="T40" fmla="*/ 0 h 179"/>
              <a:gd name="T41" fmla="*/ 494 w 494"/>
              <a:gd name="T42" fmla="*/ 179 h 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4" h="179">
                <a:moveTo>
                  <a:pt x="0" y="1"/>
                </a:moveTo>
                <a:cubicBezTo>
                  <a:pt x="8" y="24"/>
                  <a:pt x="8" y="50"/>
                  <a:pt x="23" y="69"/>
                </a:cubicBezTo>
                <a:cubicBezTo>
                  <a:pt x="38" y="88"/>
                  <a:pt x="91" y="99"/>
                  <a:pt x="91" y="99"/>
                </a:cubicBezTo>
                <a:cubicBezTo>
                  <a:pt x="94" y="107"/>
                  <a:pt x="92" y="117"/>
                  <a:pt x="99" y="122"/>
                </a:cubicBezTo>
                <a:cubicBezTo>
                  <a:pt x="112" y="131"/>
                  <a:pt x="144" y="137"/>
                  <a:pt x="144" y="137"/>
                </a:cubicBezTo>
                <a:cubicBezTo>
                  <a:pt x="189" y="179"/>
                  <a:pt x="168" y="167"/>
                  <a:pt x="258" y="175"/>
                </a:cubicBezTo>
                <a:cubicBezTo>
                  <a:pt x="266" y="170"/>
                  <a:pt x="272" y="162"/>
                  <a:pt x="281" y="160"/>
                </a:cubicBezTo>
                <a:cubicBezTo>
                  <a:pt x="313" y="154"/>
                  <a:pt x="349" y="166"/>
                  <a:pt x="379" y="152"/>
                </a:cubicBezTo>
                <a:cubicBezTo>
                  <a:pt x="393" y="145"/>
                  <a:pt x="390" y="122"/>
                  <a:pt x="395" y="107"/>
                </a:cubicBezTo>
                <a:cubicBezTo>
                  <a:pt x="405" y="79"/>
                  <a:pt x="411" y="75"/>
                  <a:pt x="432" y="54"/>
                </a:cubicBezTo>
                <a:cubicBezTo>
                  <a:pt x="464" y="22"/>
                  <a:pt x="431" y="56"/>
                  <a:pt x="470" y="24"/>
                </a:cubicBezTo>
                <a:cubicBezTo>
                  <a:pt x="476" y="19"/>
                  <a:pt x="494" y="8"/>
                  <a:pt x="486" y="8"/>
                </a:cubicBezTo>
                <a:cubicBezTo>
                  <a:pt x="324" y="0"/>
                  <a:pt x="162" y="3"/>
                  <a:pt x="0" y="1"/>
                </a:cubicBezTo>
                <a:close/>
              </a:path>
            </a:pathLst>
          </a:custGeom>
          <a:solidFill>
            <a:srgbClr val="FFFF00"/>
          </a:solidFill>
          <a:ln w="9525" cap="flat" cmpd="sng">
            <a:solidFill>
              <a:srgbClr val="949EAA"/>
            </a:solidFill>
            <a:prstDash val="solid"/>
            <a:round/>
            <a:headEnd type="none" w="med" len="med"/>
            <a:tailEnd type="none" w="med" len="med"/>
          </a:ln>
        </p:spPr>
        <p:txBody>
          <a:bodyPr lIns="0" tIns="0" rIns="0" bIns="0" anchor="ctr"/>
          <a:lstStyle/>
          <a:p>
            <a:pPr>
              <a:defRPr/>
            </a:pPr>
            <a:endParaRPr lang="de-DE">
              <a:latin typeface="+mj-lt"/>
            </a:endParaRPr>
          </a:p>
        </p:txBody>
      </p:sp>
      <p:sp>
        <p:nvSpPr>
          <p:cNvPr id="85" name="Freeform 315"/>
          <p:cNvSpPr>
            <a:spLocks/>
          </p:cNvSpPr>
          <p:nvPr/>
        </p:nvSpPr>
        <p:spPr bwMode="auto">
          <a:xfrm>
            <a:off x="8504944" y="5016500"/>
            <a:ext cx="406400" cy="285750"/>
          </a:xfrm>
          <a:custGeom>
            <a:avLst/>
            <a:gdLst>
              <a:gd name="T0" fmla="*/ 0 w 238"/>
              <a:gd name="T1" fmla="*/ 0 h 180"/>
              <a:gd name="T2" fmla="*/ 27 w 238"/>
              <a:gd name="T3" fmla="*/ 23 h 180"/>
              <a:gd name="T4" fmla="*/ 34 w 238"/>
              <a:gd name="T5" fmla="*/ 45 h 180"/>
              <a:gd name="T6" fmla="*/ 17 w 238"/>
              <a:gd name="T7" fmla="*/ 23 h 180"/>
              <a:gd name="T8" fmla="*/ 0 w 238"/>
              <a:gd name="T9" fmla="*/ 45 h 180"/>
              <a:gd name="T10" fmla="*/ 17 w 238"/>
              <a:gd name="T11" fmla="*/ 61 h 180"/>
              <a:gd name="T12" fmla="*/ 27 w 238"/>
              <a:gd name="T13" fmla="*/ 83 h 180"/>
              <a:gd name="T14" fmla="*/ 44 w 238"/>
              <a:gd name="T15" fmla="*/ 106 h 180"/>
              <a:gd name="T16" fmla="*/ 88 w 238"/>
              <a:gd name="T17" fmla="*/ 167 h 180"/>
              <a:gd name="T18" fmla="*/ 255 w 238"/>
              <a:gd name="T19" fmla="*/ 159 h 180"/>
              <a:gd name="T20" fmla="*/ 245 w 238"/>
              <a:gd name="T21" fmla="*/ 99 h 180"/>
              <a:gd name="T22" fmla="*/ 218 w 238"/>
              <a:gd name="T23" fmla="*/ 15 h 180"/>
              <a:gd name="T24" fmla="*/ 0 w 238"/>
              <a:gd name="T25" fmla="*/ 0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8"/>
              <a:gd name="T40" fmla="*/ 0 h 180"/>
              <a:gd name="T41" fmla="*/ 238 w 238"/>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8" h="180">
                <a:moveTo>
                  <a:pt x="0" y="0"/>
                </a:moveTo>
                <a:cubicBezTo>
                  <a:pt x="8" y="8"/>
                  <a:pt x="17" y="14"/>
                  <a:pt x="23" y="23"/>
                </a:cubicBezTo>
                <a:cubicBezTo>
                  <a:pt x="27" y="29"/>
                  <a:pt x="38" y="45"/>
                  <a:pt x="30" y="45"/>
                </a:cubicBezTo>
                <a:cubicBezTo>
                  <a:pt x="21" y="45"/>
                  <a:pt x="20" y="30"/>
                  <a:pt x="15" y="23"/>
                </a:cubicBezTo>
                <a:cubicBezTo>
                  <a:pt x="10" y="30"/>
                  <a:pt x="0" y="36"/>
                  <a:pt x="0" y="45"/>
                </a:cubicBezTo>
                <a:cubicBezTo>
                  <a:pt x="0" y="52"/>
                  <a:pt x="11" y="55"/>
                  <a:pt x="15" y="61"/>
                </a:cubicBezTo>
                <a:cubicBezTo>
                  <a:pt x="19" y="68"/>
                  <a:pt x="19" y="76"/>
                  <a:pt x="23" y="83"/>
                </a:cubicBezTo>
                <a:cubicBezTo>
                  <a:pt x="27" y="91"/>
                  <a:pt x="33" y="98"/>
                  <a:pt x="38" y="106"/>
                </a:cubicBezTo>
                <a:cubicBezTo>
                  <a:pt x="47" y="137"/>
                  <a:pt x="48" y="149"/>
                  <a:pt x="76" y="167"/>
                </a:cubicBezTo>
                <a:cubicBezTo>
                  <a:pt x="124" y="164"/>
                  <a:pt x="177" y="180"/>
                  <a:pt x="220" y="159"/>
                </a:cubicBezTo>
                <a:cubicBezTo>
                  <a:pt x="238" y="150"/>
                  <a:pt x="215" y="119"/>
                  <a:pt x="212" y="99"/>
                </a:cubicBezTo>
                <a:cubicBezTo>
                  <a:pt x="207" y="70"/>
                  <a:pt x="199" y="43"/>
                  <a:pt x="189" y="15"/>
                </a:cubicBezTo>
                <a:cubicBezTo>
                  <a:pt x="114" y="42"/>
                  <a:pt x="175" y="24"/>
                  <a:pt x="0" y="0"/>
                </a:cubicBezTo>
                <a:close/>
              </a:path>
            </a:pathLst>
          </a:custGeom>
          <a:solidFill>
            <a:srgbClr val="FF9900"/>
          </a:solidFill>
          <a:ln w="9525" cap="flat" cmpd="sng">
            <a:solidFill>
              <a:srgbClr val="949EAA"/>
            </a:solidFill>
            <a:prstDash val="solid"/>
            <a:round/>
            <a:headEnd type="none" w="med" len="med"/>
            <a:tailEnd type="none" w="med" len="med"/>
          </a:ln>
        </p:spPr>
        <p:txBody>
          <a:bodyPr lIns="0" tIns="0" rIns="0" bIns="0" anchor="ctr"/>
          <a:lstStyle/>
          <a:p>
            <a:pPr>
              <a:defRPr/>
            </a:pPr>
            <a:endParaRPr lang="de-DE">
              <a:latin typeface="+mj-lt"/>
            </a:endParaRPr>
          </a:p>
        </p:txBody>
      </p:sp>
      <p:sp>
        <p:nvSpPr>
          <p:cNvPr id="86" name="Freeform 316"/>
          <p:cNvSpPr>
            <a:spLocks/>
          </p:cNvSpPr>
          <p:nvPr/>
        </p:nvSpPr>
        <p:spPr bwMode="auto">
          <a:xfrm rot="237164">
            <a:off x="8617656" y="5232400"/>
            <a:ext cx="358775" cy="347663"/>
          </a:xfrm>
          <a:custGeom>
            <a:avLst/>
            <a:gdLst>
              <a:gd name="T0" fmla="*/ 13 w 210"/>
              <a:gd name="T1" fmla="*/ 37 h 264"/>
              <a:gd name="T2" fmla="*/ 199 w 210"/>
              <a:gd name="T3" fmla="*/ 44 h 264"/>
              <a:gd name="T4" fmla="*/ 189 w 210"/>
              <a:gd name="T5" fmla="*/ 257 h 264"/>
              <a:gd name="T6" fmla="*/ 172 w 210"/>
              <a:gd name="T7" fmla="*/ 241 h 264"/>
              <a:gd name="T8" fmla="*/ 119 w 210"/>
              <a:gd name="T9" fmla="*/ 188 h 264"/>
              <a:gd name="T10" fmla="*/ 30 w 210"/>
              <a:gd name="T11" fmla="*/ 82 h 264"/>
              <a:gd name="T12" fmla="*/ 3 w 210"/>
              <a:gd name="T13" fmla="*/ 67 h 264"/>
              <a:gd name="T14" fmla="*/ 13 w 210"/>
              <a:gd name="T15" fmla="*/ 37 h 264"/>
              <a:gd name="T16" fmla="*/ 0 60000 65536"/>
              <a:gd name="T17" fmla="*/ 0 60000 65536"/>
              <a:gd name="T18" fmla="*/ 0 60000 65536"/>
              <a:gd name="T19" fmla="*/ 0 60000 65536"/>
              <a:gd name="T20" fmla="*/ 0 60000 65536"/>
              <a:gd name="T21" fmla="*/ 0 60000 65536"/>
              <a:gd name="T22" fmla="*/ 0 60000 65536"/>
              <a:gd name="T23" fmla="*/ 0 60000 65536"/>
              <a:gd name="T24" fmla="*/ 0 w 210"/>
              <a:gd name="T25" fmla="*/ 0 h 264"/>
              <a:gd name="T26" fmla="*/ 210 w 210"/>
              <a:gd name="T27" fmla="*/ 264 h 2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 h="264">
                <a:moveTo>
                  <a:pt x="11" y="37"/>
                </a:moveTo>
                <a:cubicBezTo>
                  <a:pt x="64" y="39"/>
                  <a:pt x="140" y="0"/>
                  <a:pt x="170" y="44"/>
                </a:cubicBezTo>
                <a:cubicBezTo>
                  <a:pt x="210" y="103"/>
                  <a:pt x="170" y="186"/>
                  <a:pt x="162" y="257"/>
                </a:cubicBezTo>
                <a:cubicBezTo>
                  <a:pt x="161" y="264"/>
                  <a:pt x="152" y="246"/>
                  <a:pt x="147" y="241"/>
                </a:cubicBezTo>
                <a:cubicBezTo>
                  <a:pt x="137" y="213"/>
                  <a:pt x="127" y="205"/>
                  <a:pt x="102" y="188"/>
                </a:cubicBezTo>
                <a:cubicBezTo>
                  <a:pt x="76" y="153"/>
                  <a:pt x="57" y="113"/>
                  <a:pt x="26" y="82"/>
                </a:cubicBezTo>
                <a:cubicBezTo>
                  <a:pt x="20" y="76"/>
                  <a:pt x="6" y="76"/>
                  <a:pt x="3" y="67"/>
                </a:cubicBezTo>
                <a:cubicBezTo>
                  <a:pt x="0" y="57"/>
                  <a:pt x="8" y="47"/>
                  <a:pt x="11" y="37"/>
                </a:cubicBezTo>
                <a:close/>
              </a:path>
            </a:pathLst>
          </a:custGeom>
          <a:solidFill>
            <a:srgbClr val="CC0099"/>
          </a:solidFill>
          <a:ln w="9525" cap="flat" cmpd="sng">
            <a:solidFill>
              <a:srgbClr val="CC0099"/>
            </a:solidFill>
            <a:prstDash val="solid"/>
            <a:round/>
            <a:headEnd type="none" w="med" len="med"/>
            <a:tailEnd type="none" w="med" len="med"/>
          </a:ln>
        </p:spPr>
        <p:txBody>
          <a:bodyPr lIns="0" tIns="0" rIns="0" bIns="0" anchor="ctr"/>
          <a:lstStyle/>
          <a:p>
            <a:pPr>
              <a:defRPr/>
            </a:pPr>
            <a:endParaRPr lang="de-DE">
              <a:latin typeface="+mj-lt"/>
            </a:endParaRPr>
          </a:p>
        </p:txBody>
      </p:sp>
      <p:sp>
        <p:nvSpPr>
          <p:cNvPr id="87" name="Freeform 317"/>
          <p:cNvSpPr>
            <a:spLocks/>
          </p:cNvSpPr>
          <p:nvPr/>
        </p:nvSpPr>
        <p:spPr bwMode="auto">
          <a:xfrm>
            <a:off x="7095244" y="4960938"/>
            <a:ext cx="617537" cy="223837"/>
          </a:xfrm>
          <a:custGeom>
            <a:avLst/>
            <a:gdLst>
              <a:gd name="T0" fmla="*/ 57 w 360"/>
              <a:gd name="T1" fmla="*/ 56 h 120"/>
              <a:gd name="T2" fmla="*/ 207 w 360"/>
              <a:gd name="T3" fmla="*/ 68 h 120"/>
              <a:gd name="T4" fmla="*/ 172 w 360"/>
              <a:gd name="T5" fmla="*/ 56 h 120"/>
              <a:gd name="T6" fmla="*/ 359 w 360"/>
              <a:gd name="T7" fmla="*/ 68 h 120"/>
              <a:gd name="T8" fmla="*/ 385 w 360"/>
              <a:gd name="T9" fmla="*/ 47 h 120"/>
              <a:gd name="T10" fmla="*/ 402 w 360"/>
              <a:gd name="T11" fmla="*/ 88 h 120"/>
              <a:gd name="T12" fmla="*/ 349 w 360"/>
              <a:gd name="T13" fmla="*/ 109 h 120"/>
              <a:gd name="T14" fmla="*/ 296 w 360"/>
              <a:gd name="T15" fmla="*/ 129 h 120"/>
              <a:gd name="T16" fmla="*/ 92 w 360"/>
              <a:gd name="T17" fmla="*/ 109 h 120"/>
              <a:gd name="T18" fmla="*/ 57 w 360"/>
              <a:gd name="T19" fmla="*/ 56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0"/>
              <a:gd name="T31" fmla="*/ 0 h 120"/>
              <a:gd name="T32" fmla="*/ 360 w 36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0" h="120">
                <a:moveTo>
                  <a:pt x="49" y="41"/>
                </a:moveTo>
                <a:cubicBezTo>
                  <a:pt x="92" y="44"/>
                  <a:pt x="135" y="49"/>
                  <a:pt x="178" y="49"/>
                </a:cubicBezTo>
                <a:cubicBezTo>
                  <a:pt x="189" y="49"/>
                  <a:pt x="136" y="41"/>
                  <a:pt x="147" y="41"/>
                </a:cubicBezTo>
                <a:cubicBezTo>
                  <a:pt x="200" y="41"/>
                  <a:pt x="254" y="46"/>
                  <a:pt x="307" y="49"/>
                </a:cubicBezTo>
                <a:cubicBezTo>
                  <a:pt x="314" y="44"/>
                  <a:pt x="320" y="36"/>
                  <a:pt x="329" y="34"/>
                </a:cubicBezTo>
                <a:cubicBezTo>
                  <a:pt x="355" y="29"/>
                  <a:pt x="360" y="48"/>
                  <a:pt x="344" y="64"/>
                </a:cubicBezTo>
                <a:cubicBezTo>
                  <a:pt x="342" y="67"/>
                  <a:pt x="302" y="78"/>
                  <a:pt x="299" y="79"/>
                </a:cubicBezTo>
                <a:cubicBezTo>
                  <a:pt x="284" y="84"/>
                  <a:pt x="254" y="94"/>
                  <a:pt x="254" y="94"/>
                </a:cubicBezTo>
                <a:cubicBezTo>
                  <a:pt x="196" y="91"/>
                  <a:pt x="120" y="120"/>
                  <a:pt x="79" y="79"/>
                </a:cubicBezTo>
                <a:cubicBezTo>
                  <a:pt x="0" y="0"/>
                  <a:pt x="162" y="120"/>
                  <a:pt x="49" y="41"/>
                </a:cubicBezTo>
                <a:close/>
              </a:path>
            </a:pathLst>
          </a:custGeom>
          <a:solidFill>
            <a:srgbClr val="FF9900"/>
          </a:solidFill>
          <a:ln w="9525" cap="flat" cmpd="sng">
            <a:solidFill>
              <a:srgbClr val="949EAA"/>
            </a:solidFill>
            <a:prstDash val="solid"/>
            <a:round/>
            <a:headEnd type="none" w="med" len="med"/>
            <a:tailEnd type="none" w="med" len="med"/>
          </a:ln>
        </p:spPr>
        <p:txBody>
          <a:bodyPr lIns="0" tIns="0" rIns="0" bIns="0" anchor="ctr"/>
          <a:lstStyle/>
          <a:p>
            <a:pPr>
              <a:defRPr/>
            </a:pPr>
            <a:endParaRPr lang="de-DE">
              <a:latin typeface="+mj-lt"/>
            </a:endParaRPr>
          </a:p>
        </p:txBody>
      </p:sp>
      <p:sp>
        <p:nvSpPr>
          <p:cNvPr id="88" name="Rectangle 318"/>
          <p:cNvSpPr>
            <a:spLocks noChangeArrowheads="1"/>
          </p:cNvSpPr>
          <p:nvPr/>
        </p:nvSpPr>
        <p:spPr bwMode="auto">
          <a:xfrm>
            <a:off x="4742569" y="2728913"/>
            <a:ext cx="388937" cy="2952750"/>
          </a:xfrm>
          <a:prstGeom prst="rect">
            <a:avLst/>
          </a:prstGeom>
          <a:solidFill>
            <a:schemeClr val="bg1"/>
          </a:solidFill>
          <a:ln w="9525" algn="ctr">
            <a:noFill/>
            <a:miter lim="800000"/>
            <a:headEnd/>
            <a:tailEnd/>
          </a:ln>
        </p:spPr>
        <p:txBody>
          <a:bodyPr wrap="none" anchor="ctr"/>
          <a:lstStyle/>
          <a:p>
            <a:pPr>
              <a:defRPr/>
            </a:pPr>
            <a:endParaRPr lang="it-IT">
              <a:latin typeface="+mj-lt"/>
            </a:endParaRPr>
          </a:p>
        </p:txBody>
      </p:sp>
      <p:sp>
        <p:nvSpPr>
          <p:cNvPr id="89" name="Freeform 319"/>
          <p:cNvSpPr>
            <a:spLocks/>
          </p:cNvSpPr>
          <p:nvPr/>
        </p:nvSpPr>
        <p:spPr bwMode="auto">
          <a:xfrm>
            <a:off x="5179131" y="4778375"/>
            <a:ext cx="3694113" cy="1042988"/>
          </a:xfrm>
          <a:custGeom>
            <a:avLst/>
            <a:gdLst>
              <a:gd name="T0" fmla="*/ 0 w 4543"/>
              <a:gd name="T1" fmla="*/ 375 h 886"/>
              <a:gd name="T2" fmla="*/ 71 w 4543"/>
              <a:gd name="T3" fmla="*/ 450 h 886"/>
              <a:gd name="T4" fmla="*/ 107 w 4543"/>
              <a:gd name="T5" fmla="*/ 475 h 886"/>
              <a:gd name="T6" fmla="*/ 154 w 4543"/>
              <a:gd name="T7" fmla="*/ 487 h 886"/>
              <a:gd name="T8" fmla="*/ 202 w 4543"/>
              <a:gd name="T9" fmla="*/ 475 h 886"/>
              <a:gd name="T10" fmla="*/ 238 w 4543"/>
              <a:gd name="T11" fmla="*/ 426 h 886"/>
              <a:gd name="T12" fmla="*/ 258 w 4543"/>
              <a:gd name="T13" fmla="*/ 376 h 886"/>
              <a:gd name="T14" fmla="*/ 288 w 4543"/>
              <a:gd name="T15" fmla="*/ 297 h 886"/>
              <a:gd name="T16" fmla="*/ 321 w 4543"/>
              <a:gd name="T17" fmla="*/ 201 h 886"/>
              <a:gd name="T18" fmla="*/ 333 w 4543"/>
              <a:gd name="T19" fmla="*/ 118 h 886"/>
              <a:gd name="T20" fmla="*/ 357 w 4543"/>
              <a:gd name="T21" fmla="*/ 27 h 886"/>
              <a:gd name="T22" fmla="*/ 369 w 4543"/>
              <a:gd name="T23" fmla="*/ 1 h 886"/>
              <a:gd name="T24" fmla="*/ 393 w 4543"/>
              <a:gd name="T25" fmla="*/ 17 h 886"/>
              <a:gd name="T26" fmla="*/ 411 w 4543"/>
              <a:gd name="T27" fmla="*/ 31 h 886"/>
              <a:gd name="T28" fmla="*/ 431 w 4543"/>
              <a:gd name="T29" fmla="*/ 44 h 886"/>
              <a:gd name="T30" fmla="*/ 444 w 4543"/>
              <a:gd name="T31" fmla="*/ 36 h 886"/>
              <a:gd name="T32" fmla="*/ 459 w 4543"/>
              <a:gd name="T33" fmla="*/ 10 h 886"/>
              <a:gd name="T34" fmla="*/ 489 w 4543"/>
              <a:gd name="T35" fmla="*/ 4 h 886"/>
              <a:gd name="T36" fmla="*/ 507 w 4543"/>
              <a:gd name="T37" fmla="*/ 36 h 886"/>
              <a:gd name="T38" fmla="*/ 535 w 4543"/>
              <a:gd name="T39" fmla="*/ 51 h 886"/>
              <a:gd name="T40" fmla="*/ 571 w 4543"/>
              <a:gd name="T41" fmla="*/ 76 h 886"/>
              <a:gd name="T42" fmla="*/ 610 w 4543"/>
              <a:gd name="T43" fmla="*/ 118 h 886"/>
              <a:gd name="T44" fmla="*/ 654 w 4543"/>
              <a:gd name="T45" fmla="*/ 151 h 886"/>
              <a:gd name="T46" fmla="*/ 702 w 4543"/>
              <a:gd name="T47" fmla="*/ 176 h 886"/>
              <a:gd name="T48" fmla="*/ 741 w 4543"/>
              <a:gd name="T49" fmla="*/ 171 h 886"/>
              <a:gd name="T50" fmla="*/ 781 w 4543"/>
              <a:gd name="T51" fmla="*/ 154 h 886"/>
              <a:gd name="T52" fmla="*/ 817 w 4543"/>
              <a:gd name="T53" fmla="*/ 128 h 886"/>
              <a:gd name="T54" fmla="*/ 850 w 4543"/>
              <a:gd name="T55" fmla="*/ 80 h 886"/>
              <a:gd name="T56" fmla="*/ 882 w 4543"/>
              <a:gd name="T57" fmla="*/ 22 h 886"/>
              <a:gd name="T58" fmla="*/ 928 w 4543"/>
              <a:gd name="T59" fmla="*/ 1 h 886"/>
              <a:gd name="T60" fmla="*/ 970 w 4543"/>
              <a:gd name="T61" fmla="*/ 33 h 886"/>
              <a:gd name="T62" fmla="*/ 1012 w 4543"/>
              <a:gd name="T63" fmla="*/ 76 h 886"/>
              <a:gd name="T64" fmla="*/ 1035 w 4543"/>
              <a:gd name="T65" fmla="*/ 101 h 886"/>
              <a:gd name="T66" fmla="*/ 1071 w 4543"/>
              <a:gd name="T67" fmla="*/ 147 h 886"/>
              <a:gd name="T68" fmla="*/ 1101 w 4543"/>
              <a:gd name="T69" fmla="*/ 197 h 886"/>
              <a:gd name="T70" fmla="*/ 1129 w 4543"/>
              <a:gd name="T71" fmla="*/ 260 h 886"/>
              <a:gd name="T72" fmla="*/ 1146 w 4543"/>
              <a:gd name="T73" fmla="*/ 300 h 886"/>
              <a:gd name="T74" fmla="*/ 1167 w 4543"/>
              <a:gd name="T75" fmla="*/ 337 h 886"/>
              <a:gd name="T76" fmla="*/ 1179 w 4543"/>
              <a:gd name="T77" fmla="*/ 358 h 886"/>
              <a:gd name="T78" fmla="*/ 1192 w 4543"/>
              <a:gd name="T79" fmla="*/ 378 h 8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43"/>
              <a:gd name="T121" fmla="*/ 0 h 886"/>
              <a:gd name="T122" fmla="*/ 4543 w 4543"/>
              <a:gd name="T123" fmla="*/ 886 h 8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43" h="886">
                <a:moveTo>
                  <a:pt x="0" y="683"/>
                </a:moveTo>
                <a:cubicBezTo>
                  <a:pt x="102" y="736"/>
                  <a:pt x="204" y="789"/>
                  <a:pt x="272" y="819"/>
                </a:cubicBezTo>
                <a:cubicBezTo>
                  <a:pt x="340" y="849"/>
                  <a:pt x="355" y="854"/>
                  <a:pt x="408" y="865"/>
                </a:cubicBezTo>
                <a:cubicBezTo>
                  <a:pt x="461" y="876"/>
                  <a:pt x="528" y="886"/>
                  <a:pt x="588" y="886"/>
                </a:cubicBezTo>
                <a:cubicBezTo>
                  <a:pt x="648" y="886"/>
                  <a:pt x="718" y="884"/>
                  <a:pt x="771" y="865"/>
                </a:cubicBezTo>
                <a:cubicBezTo>
                  <a:pt x="824" y="846"/>
                  <a:pt x="872" y="804"/>
                  <a:pt x="907" y="774"/>
                </a:cubicBezTo>
                <a:cubicBezTo>
                  <a:pt x="942" y="744"/>
                  <a:pt x="950" y="723"/>
                  <a:pt x="982" y="684"/>
                </a:cubicBezTo>
                <a:cubicBezTo>
                  <a:pt x="1014" y="645"/>
                  <a:pt x="1057" y="593"/>
                  <a:pt x="1097" y="540"/>
                </a:cubicBezTo>
                <a:cubicBezTo>
                  <a:pt x="1137" y="487"/>
                  <a:pt x="1195" y="420"/>
                  <a:pt x="1224" y="366"/>
                </a:cubicBezTo>
                <a:cubicBezTo>
                  <a:pt x="1253" y="312"/>
                  <a:pt x="1247" y="267"/>
                  <a:pt x="1270" y="214"/>
                </a:cubicBezTo>
                <a:cubicBezTo>
                  <a:pt x="1293" y="161"/>
                  <a:pt x="1337" y="83"/>
                  <a:pt x="1360" y="48"/>
                </a:cubicBezTo>
                <a:cubicBezTo>
                  <a:pt x="1383" y="13"/>
                  <a:pt x="1383" y="6"/>
                  <a:pt x="1406" y="3"/>
                </a:cubicBezTo>
                <a:cubicBezTo>
                  <a:pt x="1429" y="0"/>
                  <a:pt x="1473" y="22"/>
                  <a:pt x="1500" y="31"/>
                </a:cubicBezTo>
                <a:cubicBezTo>
                  <a:pt x="1527" y="40"/>
                  <a:pt x="1543" y="48"/>
                  <a:pt x="1567" y="56"/>
                </a:cubicBezTo>
                <a:cubicBezTo>
                  <a:pt x="1591" y="64"/>
                  <a:pt x="1623" y="77"/>
                  <a:pt x="1644" y="79"/>
                </a:cubicBezTo>
                <a:cubicBezTo>
                  <a:pt x="1665" y="81"/>
                  <a:pt x="1674" y="76"/>
                  <a:pt x="1692" y="66"/>
                </a:cubicBezTo>
                <a:cubicBezTo>
                  <a:pt x="1710" y="56"/>
                  <a:pt x="1721" y="28"/>
                  <a:pt x="1750" y="18"/>
                </a:cubicBezTo>
                <a:cubicBezTo>
                  <a:pt x="1779" y="8"/>
                  <a:pt x="1835" y="0"/>
                  <a:pt x="1865" y="8"/>
                </a:cubicBezTo>
                <a:cubicBezTo>
                  <a:pt x="1895" y="16"/>
                  <a:pt x="1903" y="52"/>
                  <a:pt x="1932" y="66"/>
                </a:cubicBezTo>
                <a:cubicBezTo>
                  <a:pt x="1961" y="80"/>
                  <a:pt x="2000" y="81"/>
                  <a:pt x="2041" y="93"/>
                </a:cubicBezTo>
                <a:cubicBezTo>
                  <a:pt x="2082" y="105"/>
                  <a:pt x="2130" y="119"/>
                  <a:pt x="2177" y="139"/>
                </a:cubicBezTo>
                <a:cubicBezTo>
                  <a:pt x="2224" y="159"/>
                  <a:pt x="2273" y="191"/>
                  <a:pt x="2326" y="214"/>
                </a:cubicBezTo>
                <a:cubicBezTo>
                  <a:pt x="2379" y="237"/>
                  <a:pt x="2436" y="257"/>
                  <a:pt x="2494" y="275"/>
                </a:cubicBezTo>
                <a:cubicBezTo>
                  <a:pt x="2552" y="293"/>
                  <a:pt x="2621" y="314"/>
                  <a:pt x="2676" y="320"/>
                </a:cubicBezTo>
                <a:cubicBezTo>
                  <a:pt x="2731" y="326"/>
                  <a:pt x="2775" y="316"/>
                  <a:pt x="2825" y="310"/>
                </a:cubicBezTo>
                <a:cubicBezTo>
                  <a:pt x="2875" y="304"/>
                  <a:pt x="2930" y="294"/>
                  <a:pt x="2978" y="281"/>
                </a:cubicBezTo>
                <a:cubicBezTo>
                  <a:pt x="3026" y="268"/>
                  <a:pt x="3070" y="255"/>
                  <a:pt x="3113" y="233"/>
                </a:cubicBezTo>
                <a:cubicBezTo>
                  <a:pt x="3156" y="211"/>
                  <a:pt x="3197" y="178"/>
                  <a:pt x="3238" y="146"/>
                </a:cubicBezTo>
                <a:cubicBezTo>
                  <a:pt x="3279" y="114"/>
                  <a:pt x="3312" y="65"/>
                  <a:pt x="3362" y="41"/>
                </a:cubicBezTo>
                <a:cubicBezTo>
                  <a:pt x="3412" y="17"/>
                  <a:pt x="3482" y="0"/>
                  <a:pt x="3538" y="3"/>
                </a:cubicBezTo>
                <a:cubicBezTo>
                  <a:pt x="3594" y="6"/>
                  <a:pt x="3645" y="37"/>
                  <a:pt x="3698" y="60"/>
                </a:cubicBezTo>
                <a:cubicBezTo>
                  <a:pt x="3751" y="83"/>
                  <a:pt x="3814" y="118"/>
                  <a:pt x="3855" y="139"/>
                </a:cubicBezTo>
                <a:cubicBezTo>
                  <a:pt x="3896" y="160"/>
                  <a:pt x="3908" y="163"/>
                  <a:pt x="3946" y="184"/>
                </a:cubicBezTo>
                <a:cubicBezTo>
                  <a:pt x="3984" y="205"/>
                  <a:pt x="4040" y="238"/>
                  <a:pt x="4082" y="267"/>
                </a:cubicBezTo>
                <a:cubicBezTo>
                  <a:pt x="4124" y="296"/>
                  <a:pt x="4161" y="324"/>
                  <a:pt x="4198" y="358"/>
                </a:cubicBezTo>
                <a:cubicBezTo>
                  <a:pt x="4235" y="392"/>
                  <a:pt x="4274" y="442"/>
                  <a:pt x="4303" y="473"/>
                </a:cubicBezTo>
                <a:cubicBezTo>
                  <a:pt x="4332" y="504"/>
                  <a:pt x="4346" y="523"/>
                  <a:pt x="4370" y="546"/>
                </a:cubicBezTo>
                <a:cubicBezTo>
                  <a:pt x="4394" y="569"/>
                  <a:pt x="4426" y="595"/>
                  <a:pt x="4447" y="613"/>
                </a:cubicBezTo>
                <a:cubicBezTo>
                  <a:pt x="4468" y="631"/>
                  <a:pt x="4479" y="639"/>
                  <a:pt x="4495" y="651"/>
                </a:cubicBezTo>
                <a:cubicBezTo>
                  <a:pt x="4511" y="663"/>
                  <a:pt x="4533" y="680"/>
                  <a:pt x="4543" y="688"/>
                </a:cubicBezTo>
              </a:path>
            </a:pathLst>
          </a:custGeom>
          <a:noFill/>
          <a:ln w="57150" cmpd="sng">
            <a:solidFill>
              <a:srgbClr val="33CC33"/>
            </a:solidFill>
            <a:round/>
            <a:headEnd/>
            <a:tailEnd/>
          </a:ln>
        </p:spPr>
        <p:txBody>
          <a:bodyPr/>
          <a:lstStyle/>
          <a:p>
            <a:pPr>
              <a:defRPr/>
            </a:pPr>
            <a:endParaRPr lang="de-DE">
              <a:latin typeface="+mj-lt"/>
            </a:endParaRPr>
          </a:p>
        </p:txBody>
      </p:sp>
      <p:sp>
        <p:nvSpPr>
          <p:cNvPr id="90" name="Rectangle 320"/>
          <p:cNvSpPr>
            <a:spLocks noChangeArrowheads="1"/>
          </p:cNvSpPr>
          <p:nvPr/>
        </p:nvSpPr>
        <p:spPr bwMode="auto">
          <a:xfrm rot="17801801">
            <a:off x="5952243" y="5319713"/>
            <a:ext cx="576263" cy="287338"/>
          </a:xfrm>
          <a:prstGeom prst="rect">
            <a:avLst/>
          </a:prstGeom>
          <a:solidFill>
            <a:schemeClr val="bg1"/>
          </a:solidFill>
          <a:ln w="9525" algn="ctr">
            <a:noFill/>
            <a:miter lim="800000"/>
            <a:headEnd/>
            <a:tailEnd/>
          </a:ln>
        </p:spPr>
        <p:txBody>
          <a:bodyPr wrap="none" anchor="ctr"/>
          <a:lstStyle/>
          <a:p>
            <a:pPr>
              <a:defRPr/>
            </a:pPr>
            <a:endParaRPr lang="it-IT">
              <a:latin typeface="+mj-lt"/>
            </a:endParaRPr>
          </a:p>
        </p:txBody>
      </p:sp>
      <p:sp>
        <p:nvSpPr>
          <p:cNvPr id="91" name="Rectangle 321"/>
          <p:cNvSpPr>
            <a:spLocks noChangeArrowheads="1"/>
          </p:cNvSpPr>
          <p:nvPr/>
        </p:nvSpPr>
        <p:spPr bwMode="auto">
          <a:xfrm rot="16079866">
            <a:off x="8701000" y="5176044"/>
            <a:ext cx="576262" cy="254000"/>
          </a:xfrm>
          <a:prstGeom prst="rect">
            <a:avLst/>
          </a:prstGeom>
          <a:solidFill>
            <a:schemeClr val="bg1"/>
          </a:solidFill>
          <a:ln w="9525" algn="ctr">
            <a:noFill/>
            <a:miter lim="800000"/>
            <a:headEnd/>
            <a:tailEnd/>
          </a:ln>
        </p:spPr>
        <p:txBody>
          <a:bodyPr wrap="none" anchor="ctr"/>
          <a:lstStyle/>
          <a:p>
            <a:pPr>
              <a:defRPr/>
            </a:pPr>
            <a:endParaRPr lang="it-IT">
              <a:latin typeface="+mj-lt"/>
            </a:endParaRPr>
          </a:p>
        </p:txBody>
      </p:sp>
      <p:sp>
        <p:nvSpPr>
          <p:cNvPr id="94" name="Line 324"/>
          <p:cNvSpPr>
            <a:spLocks noChangeShapeType="1"/>
          </p:cNvSpPr>
          <p:nvPr/>
        </p:nvSpPr>
        <p:spPr bwMode="auto">
          <a:xfrm>
            <a:off x="5044194" y="5035550"/>
            <a:ext cx="3919537" cy="0"/>
          </a:xfrm>
          <a:prstGeom prst="line">
            <a:avLst/>
          </a:prstGeom>
          <a:noFill/>
          <a:ln w="57150">
            <a:solidFill>
              <a:srgbClr val="000000"/>
            </a:solidFill>
            <a:round/>
            <a:headEnd/>
            <a:tailEnd/>
          </a:ln>
        </p:spPr>
        <p:txBody>
          <a:bodyPr/>
          <a:lstStyle/>
          <a:p>
            <a:pPr>
              <a:defRPr/>
            </a:pPr>
            <a:endParaRPr lang="de-DE">
              <a:latin typeface="+mj-lt"/>
            </a:endParaRPr>
          </a:p>
        </p:txBody>
      </p:sp>
      <p:sp>
        <p:nvSpPr>
          <p:cNvPr id="95" name="AutoShape 325"/>
          <p:cNvSpPr>
            <a:spLocks noChangeArrowheads="1"/>
          </p:cNvSpPr>
          <p:nvPr/>
        </p:nvSpPr>
        <p:spPr bwMode="auto">
          <a:xfrm>
            <a:off x="6622169" y="2322513"/>
            <a:ext cx="1379537" cy="268287"/>
          </a:xfrm>
          <a:prstGeom prst="flowChartAlternateProcess">
            <a:avLst/>
          </a:prstGeom>
          <a:noFill/>
          <a:ln w="19050" algn="ctr">
            <a:solidFill>
              <a:srgbClr val="3333CC"/>
            </a:solidFill>
            <a:miter lim="800000"/>
            <a:headEnd/>
            <a:tailEnd/>
          </a:ln>
        </p:spPr>
        <p:txBody>
          <a:bodyPr lIns="54000" tIns="10800" rIns="54000" bIns="10800" anchor="ctr">
            <a:spAutoFit/>
          </a:bodyPr>
          <a:lstStyle/>
          <a:p>
            <a:pPr algn="ctr">
              <a:defRPr/>
            </a:pPr>
            <a:r>
              <a:rPr lang="en-US" altLang="zh-CN" sz="1400" dirty="0">
                <a:solidFill>
                  <a:srgbClr val="3333CC"/>
                </a:solidFill>
                <a:latin typeface="+mj-lt"/>
                <a:ea typeface="SimSun" pitchFamily="2" charset="-122"/>
              </a:rPr>
              <a:t>Pump storage</a:t>
            </a:r>
            <a:endParaRPr lang="de-DE" sz="1400" dirty="0">
              <a:solidFill>
                <a:srgbClr val="3333CC"/>
              </a:solidFill>
              <a:latin typeface="+mj-lt"/>
            </a:endParaRPr>
          </a:p>
        </p:txBody>
      </p:sp>
      <p:sp>
        <p:nvSpPr>
          <p:cNvPr id="96" name="AutoShape 326"/>
          <p:cNvSpPr>
            <a:spLocks noChangeArrowheads="1"/>
          </p:cNvSpPr>
          <p:nvPr/>
        </p:nvSpPr>
        <p:spPr bwMode="auto">
          <a:xfrm>
            <a:off x="5253744" y="2341563"/>
            <a:ext cx="984250" cy="261937"/>
          </a:xfrm>
          <a:prstGeom prst="roundRect">
            <a:avLst>
              <a:gd name="adj" fmla="val 16667"/>
            </a:avLst>
          </a:prstGeom>
          <a:noFill/>
          <a:ln w="19050" algn="ctr">
            <a:solidFill>
              <a:srgbClr val="FF3300"/>
            </a:solidFill>
            <a:round/>
            <a:headEnd/>
            <a:tailEnd/>
          </a:ln>
        </p:spPr>
        <p:txBody>
          <a:bodyPr wrap="none" lIns="54000" tIns="10800" rIns="54000" bIns="10800" anchor="ctr">
            <a:spAutoFit/>
          </a:bodyPr>
          <a:lstStyle/>
          <a:p>
            <a:pPr algn="ctr">
              <a:defRPr/>
            </a:pPr>
            <a:r>
              <a:rPr lang="en-US" altLang="zh-CN" sz="1400">
                <a:solidFill>
                  <a:srgbClr val="FF3300"/>
                </a:solidFill>
                <a:latin typeface="+mj-lt"/>
                <a:ea typeface="SimSun" pitchFamily="2" charset="-122"/>
              </a:rPr>
              <a:t>Pump load</a:t>
            </a:r>
            <a:endParaRPr lang="de-DE" sz="1400" dirty="0">
              <a:latin typeface="+mj-lt"/>
            </a:endParaRPr>
          </a:p>
        </p:txBody>
      </p:sp>
      <p:sp>
        <p:nvSpPr>
          <p:cNvPr id="97" name="Text Box 327"/>
          <p:cNvSpPr txBox="1">
            <a:spLocks noChangeArrowheads="1"/>
          </p:cNvSpPr>
          <p:nvPr/>
        </p:nvSpPr>
        <p:spPr bwMode="auto">
          <a:xfrm>
            <a:off x="4767969" y="2584450"/>
            <a:ext cx="468312" cy="215900"/>
          </a:xfrm>
          <a:prstGeom prst="rect">
            <a:avLst/>
          </a:prstGeom>
          <a:noFill/>
          <a:ln w="9525">
            <a:noFill/>
            <a:miter lim="800000"/>
            <a:headEnd/>
            <a:tailEnd/>
          </a:ln>
        </p:spPr>
        <p:txBody>
          <a:bodyPr/>
          <a:lstStyle/>
          <a:p>
            <a:pPr>
              <a:defRPr/>
            </a:pPr>
            <a:r>
              <a:rPr lang="de-DE" altLang="zh-CN" sz="1000">
                <a:solidFill>
                  <a:srgbClr val="000000"/>
                </a:solidFill>
                <a:latin typeface="+mj-lt"/>
                <a:ea typeface="SimSun" pitchFamily="2" charset="-122"/>
              </a:rPr>
              <a:t>100</a:t>
            </a:r>
            <a:endParaRPr lang="de-DE" sz="1000" b="1" u="sng">
              <a:latin typeface="+mj-lt"/>
            </a:endParaRPr>
          </a:p>
        </p:txBody>
      </p:sp>
      <p:sp>
        <p:nvSpPr>
          <p:cNvPr id="98" name="Text Box 328"/>
          <p:cNvSpPr txBox="1">
            <a:spLocks noChangeArrowheads="1"/>
          </p:cNvSpPr>
          <p:nvPr/>
        </p:nvSpPr>
        <p:spPr bwMode="auto">
          <a:xfrm>
            <a:off x="4802894" y="4384675"/>
            <a:ext cx="360362" cy="215900"/>
          </a:xfrm>
          <a:prstGeom prst="rect">
            <a:avLst/>
          </a:prstGeom>
          <a:noFill/>
          <a:ln w="9525">
            <a:noFill/>
            <a:miter lim="800000"/>
            <a:headEnd/>
            <a:tailEnd/>
          </a:ln>
        </p:spPr>
        <p:txBody>
          <a:bodyPr/>
          <a:lstStyle/>
          <a:p>
            <a:pPr>
              <a:defRPr/>
            </a:pPr>
            <a:r>
              <a:rPr lang="de-DE" altLang="zh-CN" sz="1000">
                <a:solidFill>
                  <a:srgbClr val="000000"/>
                </a:solidFill>
                <a:latin typeface="+mj-lt"/>
                <a:ea typeface="SimSun" pitchFamily="2" charset="-122"/>
              </a:rPr>
              <a:t>25</a:t>
            </a:r>
            <a:endParaRPr lang="de-DE" sz="1000" b="1" u="sng">
              <a:latin typeface="+mj-lt"/>
            </a:endParaRPr>
          </a:p>
        </p:txBody>
      </p:sp>
      <p:sp>
        <p:nvSpPr>
          <p:cNvPr id="99" name="Text Box 329"/>
          <p:cNvSpPr txBox="1">
            <a:spLocks noChangeArrowheads="1"/>
          </p:cNvSpPr>
          <p:nvPr/>
        </p:nvSpPr>
        <p:spPr bwMode="auto">
          <a:xfrm>
            <a:off x="4802894" y="3736975"/>
            <a:ext cx="406400" cy="249238"/>
          </a:xfrm>
          <a:prstGeom prst="rect">
            <a:avLst/>
          </a:prstGeom>
          <a:noFill/>
          <a:ln w="9525">
            <a:noFill/>
            <a:miter lim="800000"/>
            <a:headEnd/>
            <a:tailEnd/>
          </a:ln>
        </p:spPr>
        <p:txBody>
          <a:bodyPr/>
          <a:lstStyle/>
          <a:p>
            <a:pPr>
              <a:defRPr/>
            </a:pPr>
            <a:r>
              <a:rPr lang="de-DE" altLang="zh-CN" sz="1000">
                <a:solidFill>
                  <a:srgbClr val="000000"/>
                </a:solidFill>
                <a:latin typeface="+mj-lt"/>
                <a:ea typeface="SimSun" pitchFamily="2" charset="-122"/>
              </a:rPr>
              <a:t>50</a:t>
            </a:r>
            <a:endParaRPr lang="de-DE" sz="1000" b="1" u="sng">
              <a:latin typeface="+mj-lt"/>
            </a:endParaRPr>
          </a:p>
        </p:txBody>
      </p:sp>
      <p:sp>
        <p:nvSpPr>
          <p:cNvPr id="100" name="Text Box 330"/>
          <p:cNvSpPr txBox="1">
            <a:spLocks noChangeArrowheads="1"/>
          </p:cNvSpPr>
          <p:nvPr/>
        </p:nvSpPr>
        <p:spPr bwMode="auto">
          <a:xfrm>
            <a:off x="4815594" y="3160713"/>
            <a:ext cx="347662" cy="182562"/>
          </a:xfrm>
          <a:prstGeom prst="rect">
            <a:avLst/>
          </a:prstGeom>
          <a:noFill/>
          <a:ln w="9525">
            <a:noFill/>
            <a:miter lim="800000"/>
            <a:headEnd/>
            <a:tailEnd/>
          </a:ln>
        </p:spPr>
        <p:txBody>
          <a:bodyPr/>
          <a:lstStyle/>
          <a:p>
            <a:pPr>
              <a:defRPr/>
            </a:pPr>
            <a:r>
              <a:rPr lang="de-DE" altLang="zh-CN" sz="1000">
                <a:solidFill>
                  <a:srgbClr val="000000"/>
                </a:solidFill>
                <a:latin typeface="+mj-lt"/>
                <a:ea typeface="SimSun" pitchFamily="2" charset="-122"/>
              </a:rPr>
              <a:t>75</a:t>
            </a:r>
            <a:endParaRPr lang="de-DE" sz="1000" b="1" u="sng">
              <a:latin typeface="+mj-lt"/>
            </a:endParaRPr>
          </a:p>
        </p:txBody>
      </p:sp>
      <p:sp>
        <p:nvSpPr>
          <p:cNvPr id="101" name="Text Box 331"/>
          <p:cNvSpPr txBox="1">
            <a:spLocks noChangeArrowheads="1"/>
          </p:cNvSpPr>
          <p:nvPr/>
        </p:nvSpPr>
        <p:spPr bwMode="auto">
          <a:xfrm>
            <a:off x="4737806" y="5392738"/>
            <a:ext cx="463550" cy="215900"/>
          </a:xfrm>
          <a:prstGeom prst="rect">
            <a:avLst/>
          </a:prstGeom>
          <a:noFill/>
          <a:ln w="9525">
            <a:noFill/>
            <a:miter lim="800000"/>
            <a:headEnd/>
            <a:tailEnd/>
          </a:ln>
        </p:spPr>
        <p:txBody>
          <a:bodyPr/>
          <a:lstStyle/>
          <a:p>
            <a:pPr>
              <a:defRPr/>
            </a:pPr>
            <a:r>
              <a:rPr lang="de-DE" altLang="zh-CN" sz="1000">
                <a:solidFill>
                  <a:srgbClr val="000000"/>
                </a:solidFill>
                <a:latin typeface="+mj-lt"/>
                <a:ea typeface="SimSun" pitchFamily="2" charset="-122"/>
              </a:rPr>
              <a:t>-25</a:t>
            </a:r>
            <a:endParaRPr lang="de-DE" sz="1000" b="1" u="sng">
              <a:latin typeface="+mj-lt"/>
            </a:endParaRPr>
          </a:p>
        </p:txBody>
      </p:sp>
      <p:sp>
        <p:nvSpPr>
          <p:cNvPr id="102" name="AutoShape 332"/>
          <p:cNvSpPr>
            <a:spLocks noChangeArrowheads="1"/>
          </p:cNvSpPr>
          <p:nvPr/>
        </p:nvSpPr>
        <p:spPr bwMode="auto">
          <a:xfrm>
            <a:off x="6777744" y="5270500"/>
            <a:ext cx="1550987" cy="487363"/>
          </a:xfrm>
          <a:prstGeom prst="roundRect">
            <a:avLst>
              <a:gd name="adj" fmla="val 16667"/>
            </a:avLst>
          </a:prstGeom>
          <a:noFill/>
          <a:ln w="19050" algn="ctr">
            <a:solidFill>
              <a:schemeClr val="tx1"/>
            </a:solidFill>
            <a:round/>
            <a:headEnd/>
            <a:tailEnd/>
          </a:ln>
        </p:spPr>
        <p:txBody>
          <a:bodyPr wrap="none" anchor="ctr">
            <a:spAutoFit/>
          </a:bodyPr>
          <a:lstStyle/>
          <a:p>
            <a:pPr algn="ctr">
              <a:lnSpc>
                <a:spcPct val="70000"/>
              </a:lnSpc>
              <a:defRPr/>
            </a:pPr>
            <a:r>
              <a:rPr lang="en-US" altLang="zh-CN" sz="1600" b="1" dirty="0">
                <a:latin typeface="+mj-lt"/>
                <a:ea typeface="SimSun" pitchFamily="2" charset="-122"/>
              </a:rPr>
              <a:t>conventional </a:t>
            </a:r>
          </a:p>
          <a:p>
            <a:pPr algn="ctr">
              <a:lnSpc>
                <a:spcPct val="70000"/>
              </a:lnSpc>
              <a:defRPr/>
            </a:pPr>
            <a:r>
              <a:rPr lang="en-US" altLang="zh-CN" sz="1600" b="1" dirty="0">
                <a:latin typeface="+mj-lt"/>
                <a:ea typeface="SimSun" pitchFamily="2" charset="-122"/>
              </a:rPr>
              <a:t>generation</a:t>
            </a:r>
            <a:endParaRPr lang="de-DE" sz="1600" b="1" dirty="0">
              <a:latin typeface="+mj-lt"/>
            </a:endParaRPr>
          </a:p>
        </p:txBody>
      </p:sp>
      <p:cxnSp>
        <p:nvCxnSpPr>
          <p:cNvPr id="5177" name="AutoShape 333"/>
          <p:cNvCxnSpPr>
            <a:cxnSpLocks noChangeShapeType="1"/>
            <a:stCxn id="102" idx="1"/>
          </p:cNvCxnSpPr>
          <p:nvPr/>
        </p:nvCxnSpPr>
        <p:spPr bwMode="auto">
          <a:xfrm rot="10800000">
            <a:off x="6603119" y="4851400"/>
            <a:ext cx="174625" cy="663575"/>
          </a:xfrm>
          <a:prstGeom prst="bentConnector5">
            <a:avLst>
              <a:gd name="adj1" fmla="val 130384"/>
              <a:gd name="adj2" fmla="val 53060"/>
              <a:gd name="adj3" fmla="val 131161"/>
            </a:avLst>
          </a:prstGeom>
          <a:noFill/>
          <a:ln w="19050">
            <a:solidFill>
              <a:schemeClr val="tx1"/>
            </a:solidFill>
            <a:miter lim="800000"/>
            <a:headEnd/>
            <a:tailEnd/>
          </a:ln>
        </p:spPr>
      </p:cxnSp>
      <p:cxnSp>
        <p:nvCxnSpPr>
          <p:cNvPr id="5178" name="AutoShape 334"/>
          <p:cNvCxnSpPr>
            <a:cxnSpLocks noChangeShapeType="1"/>
            <a:stCxn id="102" idx="3"/>
          </p:cNvCxnSpPr>
          <p:nvPr/>
        </p:nvCxnSpPr>
        <p:spPr bwMode="auto">
          <a:xfrm flipH="1" flipV="1">
            <a:off x="8150931" y="4889500"/>
            <a:ext cx="177800" cy="625475"/>
          </a:xfrm>
          <a:prstGeom prst="bentConnector3">
            <a:avLst>
              <a:gd name="adj1" fmla="val -168926"/>
            </a:avLst>
          </a:prstGeom>
          <a:noFill/>
          <a:ln w="19050">
            <a:solidFill>
              <a:schemeClr val="tx1"/>
            </a:solidFill>
            <a:miter lim="800000"/>
            <a:headEnd/>
            <a:tailEnd/>
          </a:ln>
        </p:spPr>
      </p:cxnSp>
      <p:sp>
        <p:nvSpPr>
          <p:cNvPr id="105" name="AutoShape 335"/>
          <p:cNvSpPr>
            <a:spLocks noChangeArrowheads="1"/>
          </p:cNvSpPr>
          <p:nvPr/>
        </p:nvSpPr>
        <p:spPr bwMode="auto">
          <a:xfrm>
            <a:off x="6599943" y="5805488"/>
            <a:ext cx="2503487" cy="296862"/>
          </a:xfrm>
          <a:prstGeom prst="roundRect">
            <a:avLst>
              <a:gd name="adj" fmla="val 16667"/>
            </a:avLst>
          </a:prstGeom>
          <a:solidFill>
            <a:srgbClr val="FF9900"/>
          </a:solidFill>
          <a:ln w="9525" algn="ctr">
            <a:solidFill>
              <a:schemeClr val="tx1"/>
            </a:solidFill>
            <a:round/>
            <a:headEnd/>
            <a:tailEnd/>
          </a:ln>
        </p:spPr>
        <p:txBody>
          <a:bodyPr wrap="none" lIns="54000" tIns="10800" rIns="54000" bIns="10800" anchor="ctr">
            <a:spAutoFit/>
          </a:bodyPr>
          <a:lstStyle/>
          <a:p>
            <a:pPr algn="ctr">
              <a:defRPr/>
            </a:pPr>
            <a:r>
              <a:rPr lang="en-US" altLang="zh-CN" sz="1600" dirty="0">
                <a:solidFill>
                  <a:srgbClr val="000000"/>
                </a:solidFill>
                <a:latin typeface="+mj-lt"/>
                <a:ea typeface="SimSun" pitchFamily="2" charset="-122"/>
              </a:rPr>
              <a:t>Generation CHPs and RG</a:t>
            </a:r>
            <a:endParaRPr lang="de-DE" sz="1600" dirty="0">
              <a:solidFill>
                <a:srgbClr val="000000"/>
              </a:solidFill>
              <a:latin typeface="+mj-lt"/>
            </a:endParaRPr>
          </a:p>
        </p:txBody>
      </p:sp>
      <p:sp>
        <p:nvSpPr>
          <p:cNvPr id="106" name="AutoShape 336"/>
          <p:cNvSpPr>
            <a:spLocks noChangeArrowheads="1"/>
          </p:cNvSpPr>
          <p:nvPr/>
        </p:nvSpPr>
        <p:spPr bwMode="auto">
          <a:xfrm>
            <a:off x="4552069" y="6153150"/>
            <a:ext cx="1836737" cy="296863"/>
          </a:xfrm>
          <a:prstGeom prst="roundRect">
            <a:avLst>
              <a:gd name="adj" fmla="val 16667"/>
            </a:avLst>
          </a:prstGeom>
          <a:solidFill>
            <a:srgbClr val="D60093"/>
          </a:solidFill>
          <a:ln w="9525" algn="ctr">
            <a:solidFill>
              <a:schemeClr val="tx1"/>
            </a:solidFill>
            <a:round/>
            <a:headEnd/>
            <a:tailEnd/>
          </a:ln>
        </p:spPr>
        <p:txBody>
          <a:bodyPr wrap="none" lIns="54000" tIns="10800" rIns="54000" bIns="10800" anchor="ctr">
            <a:spAutoFit/>
          </a:bodyPr>
          <a:lstStyle/>
          <a:p>
            <a:pPr algn="ctr">
              <a:defRPr/>
            </a:pPr>
            <a:r>
              <a:rPr lang="en-US" altLang="zh-CN" sz="1600" dirty="0">
                <a:solidFill>
                  <a:schemeClr val="bg1"/>
                </a:solidFill>
                <a:latin typeface="+mj-lt"/>
                <a:ea typeface="SimSun" pitchFamily="2" charset="-122"/>
              </a:rPr>
              <a:t>Load management</a:t>
            </a:r>
            <a:endParaRPr lang="de-DE" sz="1600" dirty="0">
              <a:solidFill>
                <a:schemeClr val="bg1"/>
              </a:solidFill>
              <a:latin typeface="+mj-lt"/>
            </a:endParaRPr>
          </a:p>
        </p:txBody>
      </p:sp>
      <p:sp>
        <p:nvSpPr>
          <p:cNvPr id="107" name="AutoShape 337"/>
          <p:cNvSpPr>
            <a:spLocks noChangeArrowheads="1"/>
          </p:cNvSpPr>
          <p:nvPr/>
        </p:nvSpPr>
        <p:spPr bwMode="auto">
          <a:xfrm>
            <a:off x="6598355" y="6143625"/>
            <a:ext cx="852488" cy="296863"/>
          </a:xfrm>
          <a:prstGeom prst="roundRect">
            <a:avLst>
              <a:gd name="adj" fmla="val 16667"/>
            </a:avLst>
          </a:prstGeom>
          <a:solidFill>
            <a:srgbClr val="FFFF00"/>
          </a:solidFill>
          <a:ln w="9525" algn="ctr">
            <a:solidFill>
              <a:schemeClr val="tx1"/>
            </a:solidFill>
            <a:round/>
            <a:headEnd/>
            <a:tailEnd/>
          </a:ln>
        </p:spPr>
        <p:txBody>
          <a:bodyPr wrap="none" lIns="54000" tIns="10800" rIns="54000" bIns="10800" anchor="ctr">
            <a:spAutoFit/>
          </a:bodyPr>
          <a:lstStyle/>
          <a:p>
            <a:pPr algn="ctr">
              <a:defRPr/>
            </a:pPr>
            <a:r>
              <a:rPr lang="en-US" altLang="zh-CN" sz="1600" dirty="0">
                <a:solidFill>
                  <a:srgbClr val="000000"/>
                </a:solidFill>
                <a:latin typeface="+mj-lt"/>
                <a:ea typeface="SimSun" pitchFamily="2" charset="-122"/>
              </a:rPr>
              <a:t>Storage</a:t>
            </a:r>
            <a:endParaRPr lang="de-DE" sz="1600" dirty="0">
              <a:solidFill>
                <a:srgbClr val="000000"/>
              </a:solidFill>
              <a:latin typeface="+mj-lt"/>
            </a:endParaRPr>
          </a:p>
        </p:txBody>
      </p:sp>
      <p:cxnSp>
        <p:nvCxnSpPr>
          <p:cNvPr id="5182" name="AutoShape 338"/>
          <p:cNvCxnSpPr>
            <a:cxnSpLocks noChangeShapeType="1"/>
            <a:stCxn id="77" idx="3"/>
            <a:endCxn id="96" idx="2"/>
          </p:cNvCxnSpPr>
          <p:nvPr/>
        </p:nvCxnSpPr>
        <p:spPr bwMode="auto">
          <a:xfrm flipV="1">
            <a:off x="5288669" y="2603500"/>
            <a:ext cx="457200" cy="1358900"/>
          </a:xfrm>
          <a:prstGeom prst="bentConnector4">
            <a:avLst>
              <a:gd name="adj1" fmla="val 100528"/>
              <a:gd name="adj2" fmla="val 55264"/>
            </a:avLst>
          </a:prstGeom>
          <a:noFill/>
          <a:ln w="19050">
            <a:solidFill>
              <a:srgbClr val="FF3300"/>
            </a:solidFill>
            <a:miter lim="800000"/>
            <a:headEnd/>
            <a:tailEnd/>
          </a:ln>
        </p:spPr>
      </p:cxnSp>
      <p:cxnSp>
        <p:nvCxnSpPr>
          <p:cNvPr id="5183" name="AutoShape 339"/>
          <p:cNvCxnSpPr>
            <a:cxnSpLocks noChangeShapeType="1"/>
            <a:stCxn id="95" idx="2"/>
            <a:endCxn id="76" idx="7"/>
          </p:cNvCxnSpPr>
          <p:nvPr/>
        </p:nvCxnSpPr>
        <p:spPr bwMode="auto">
          <a:xfrm rot="5400000">
            <a:off x="6703131" y="2152650"/>
            <a:ext cx="169863" cy="1046163"/>
          </a:xfrm>
          <a:prstGeom prst="bentConnector2">
            <a:avLst/>
          </a:prstGeom>
          <a:noFill/>
          <a:ln w="19050">
            <a:solidFill>
              <a:srgbClr val="0033CC"/>
            </a:solidFill>
            <a:miter lim="800000"/>
            <a:headEnd/>
            <a:tailEnd/>
          </a:ln>
        </p:spPr>
      </p:cxnSp>
      <p:cxnSp>
        <p:nvCxnSpPr>
          <p:cNvPr id="5184" name="AutoShape 340"/>
          <p:cNvCxnSpPr>
            <a:cxnSpLocks noChangeShapeType="1"/>
            <a:stCxn id="95" idx="2"/>
            <a:endCxn id="75" idx="4"/>
          </p:cNvCxnSpPr>
          <p:nvPr/>
        </p:nvCxnSpPr>
        <p:spPr bwMode="auto">
          <a:xfrm rot="16200000" flipH="1">
            <a:off x="7507200" y="2394744"/>
            <a:ext cx="200025" cy="592137"/>
          </a:xfrm>
          <a:prstGeom prst="bentConnector4">
            <a:avLst>
              <a:gd name="adj1" fmla="val 33088"/>
              <a:gd name="adj2" fmla="val 106894"/>
            </a:avLst>
          </a:prstGeom>
          <a:noFill/>
          <a:ln w="19050">
            <a:solidFill>
              <a:srgbClr val="0033CC"/>
            </a:solidFill>
            <a:miter lim="800000"/>
            <a:headEnd/>
            <a:tailEnd/>
          </a:ln>
        </p:spPr>
      </p:cxnSp>
      <p:sp>
        <p:nvSpPr>
          <p:cNvPr id="111" name="Text Box 341"/>
          <p:cNvSpPr txBox="1">
            <a:spLocks noChangeArrowheads="1"/>
          </p:cNvSpPr>
          <p:nvPr/>
        </p:nvSpPr>
        <p:spPr bwMode="auto">
          <a:xfrm>
            <a:off x="4733044" y="2297113"/>
            <a:ext cx="611187" cy="273050"/>
          </a:xfrm>
          <a:prstGeom prst="rect">
            <a:avLst/>
          </a:prstGeom>
          <a:noFill/>
          <a:ln w="9525">
            <a:noFill/>
            <a:miter lim="800000"/>
            <a:headEnd/>
            <a:tailEnd/>
          </a:ln>
        </p:spPr>
        <p:txBody>
          <a:bodyPr lIns="110377" tIns="55189" rIns="110377" bIns="55189"/>
          <a:lstStyle/>
          <a:p>
            <a:pPr>
              <a:defRPr/>
            </a:pPr>
            <a:r>
              <a:rPr lang="de-DE" altLang="zh-CN" sz="1000">
                <a:solidFill>
                  <a:srgbClr val="000000"/>
                </a:solidFill>
                <a:latin typeface="+mj-lt"/>
                <a:ea typeface="SimSun" pitchFamily="2" charset="-122"/>
              </a:rPr>
              <a:t>P, %</a:t>
            </a:r>
            <a:endParaRPr lang="de-DE" sz="1000" b="1" u="sng">
              <a:latin typeface="+mj-lt"/>
            </a:endParaRPr>
          </a:p>
        </p:txBody>
      </p:sp>
      <p:sp>
        <p:nvSpPr>
          <p:cNvPr id="112" name="Rectangle 342"/>
          <p:cNvSpPr>
            <a:spLocks noChangeArrowheads="1"/>
          </p:cNvSpPr>
          <p:nvPr/>
        </p:nvSpPr>
        <p:spPr bwMode="auto">
          <a:xfrm>
            <a:off x="8873244" y="5292725"/>
            <a:ext cx="184150" cy="276225"/>
          </a:xfrm>
          <a:prstGeom prst="rect">
            <a:avLst/>
          </a:prstGeom>
          <a:solidFill>
            <a:schemeClr val="bg1"/>
          </a:solidFill>
          <a:ln w="9525" algn="ctr">
            <a:noFill/>
            <a:miter lim="800000"/>
            <a:headEnd/>
            <a:tailEnd/>
          </a:ln>
        </p:spPr>
        <p:txBody>
          <a:bodyPr wrap="none" anchor="ctr">
            <a:spAutoFit/>
          </a:bodyPr>
          <a:lstStyle/>
          <a:p>
            <a:pPr>
              <a:defRPr/>
            </a:pPr>
            <a:endParaRPr lang="it-IT" baseline="-25000" dirty="0">
              <a:latin typeface="+mj-lt"/>
            </a:endParaRPr>
          </a:p>
        </p:txBody>
      </p:sp>
      <p:sp>
        <p:nvSpPr>
          <p:cNvPr id="113" name="Text Box 343"/>
          <p:cNvSpPr txBox="1">
            <a:spLocks noChangeArrowheads="1"/>
          </p:cNvSpPr>
          <p:nvPr/>
        </p:nvSpPr>
        <p:spPr bwMode="auto">
          <a:xfrm>
            <a:off x="5120394" y="5064125"/>
            <a:ext cx="4568825" cy="222250"/>
          </a:xfrm>
          <a:prstGeom prst="rect">
            <a:avLst/>
          </a:prstGeom>
          <a:noFill/>
          <a:ln w="9525">
            <a:noFill/>
            <a:miter lim="800000"/>
            <a:headEnd/>
            <a:tailEnd/>
          </a:ln>
        </p:spPr>
        <p:txBody>
          <a:bodyPr lIns="110377" tIns="55189" rIns="110377" bIns="55189"/>
          <a:lstStyle/>
          <a:p>
            <a:pPr>
              <a:defRPr/>
            </a:pPr>
            <a:r>
              <a:rPr lang="de-DE" altLang="zh-CN" sz="1000" dirty="0">
                <a:latin typeface="+mj-lt"/>
                <a:ea typeface="SimSun" pitchFamily="2" charset="-122"/>
              </a:rPr>
              <a:t>                6                       12                           18                      24</a:t>
            </a:r>
            <a:endParaRPr lang="de-DE" sz="1000" b="1" u="sng" dirty="0">
              <a:latin typeface="+mj-lt"/>
            </a:endParaRPr>
          </a:p>
        </p:txBody>
      </p:sp>
      <p:sp>
        <p:nvSpPr>
          <p:cNvPr id="114" name="Text Box 345"/>
          <p:cNvSpPr txBox="1">
            <a:spLocks noChangeArrowheads="1"/>
          </p:cNvSpPr>
          <p:nvPr/>
        </p:nvSpPr>
        <p:spPr bwMode="auto">
          <a:xfrm>
            <a:off x="556331" y="1882775"/>
            <a:ext cx="2736850" cy="314325"/>
          </a:xfrm>
          <a:prstGeom prst="rect">
            <a:avLst/>
          </a:prstGeom>
          <a:noFill/>
          <a:ln w="9525" algn="ctr">
            <a:solidFill>
              <a:srgbClr val="3366FF"/>
            </a:solidFill>
            <a:miter lim="800000"/>
            <a:headEnd/>
            <a:tailEnd/>
          </a:ln>
        </p:spPr>
        <p:txBody>
          <a:bodyPr>
            <a:spAutoFit/>
          </a:bodyPr>
          <a:lstStyle/>
          <a:p>
            <a:pPr algn="ctr">
              <a:spcBef>
                <a:spcPct val="50000"/>
              </a:spcBef>
              <a:defRPr/>
            </a:pPr>
            <a:r>
              <a:rPr lang="de-DE" sz="1400" b="1" dirty="0">
                <a:solidFill>
                  <a:srgbClr val="3366FF"/>
                </a:solidFill>
                <a:latin typeface="+mj-lt"/>
              </a:rPr>
              <a:t>2020 </a:t>
            </a:r>
            <a:r>
              <a:rPr lang="de-DE" sz="1400" b="1" dirty="0" err="1">
                <a:solidFill>
                  <a:srgbClr val="3366FF"/>
                </a:solidFill>
                <a:latin typeface="+mj-lt"/>
              </a:rPr>
              <a:t>high</a:t>
            </a:r>
            <a:r>
              <a:rPr lang="de-DE" sz="1400" b="1" dirty="0">
                <a:solidFill>
                  <a:srgbClr val="3366FF"/>
                </a:solidFill>
                <a:latin typeface="+mj-lt"/>
              </a:rPr>
              <a:t> </a:t>
            </a:r>
            <a:r>
              <a:rPr lang="de-DE" sz="1400" b="1" dirty="0" err="1">
                <a:solidFill>
                  <a:srgbClr val="3366FF"/>
                </a:solidFill>
                <a:latin typeface="+mj-lt"/>
              </a:rPr>
              <a:t>load</a:t>
            </a:r>
            <a:r>
              <a:rPr lang="de-DE" sz="1400" b="1" dirty="0">
                <a:solidFill>
                  <a:srgbClr val="3366FF"/>
                </a:solidFill>
                <a:latin typeface="+mj-lt"/>
              </a:rPr>
              <a:t> </a:t>
            </a:r>
            <a:r>
              <a:rPr lang="de-DE" sz="1400" b="1" dirty="0" err="1">
                <a:solidFill>
                  <a:srgbClr val="3366FF"/>
                </a:solidFill>
                <a:latin typeface="+mj-lt"/>
              </a:rPr>
              <a:t>condition</a:t>
            </a:r>
            <a:endParaRPr lang="de-DE" sz="1400" b="1" dirty="0">
              <a:solidFill>
                <a:srgbClr val="3366FF"/>
              </a:solidFill>
              <a:latin typeface="+mj-lt"/>
            </a:endParaRPr>
          </a:p>
        </p:txBody>
      </p:sp>
      <p:sp>
        <p:nvSpPr>
          <p:cNvPr id="115" name="Text Box 346"/>
          <p:cNvSpPr txBox="1">
            <a:spLocks noChangeArrowheads="1"/>
          </p:cNvSpPr>
          <p:nvPr/>
        </p:nvSpPr>
        <p:spPr bwMode="auto">
          <a:xfrm>
            <a:off x="5068006" y="1916113"/>
            <a:ext cx="2736850" cy="314325"/>
          </a:xfrm>
          <a:prstGeom prst="rect">
            <a:avLst/>
          </a:prstGeom>
          <a:noFill/>
          <a:ln w="9525" algn="ctr">
            <a:solidFill>
              <a:srgbClr val="3366FF"/>
            </a:solidFill>
            <a:miter lim="800000"/>
            <a:headEnd/>
            <a:tailEnd/>
          </a:ln>
        </p:spPr>
        <p:txBody>
          <a:bodyPr>
            <a:spAutoFit/>
          </a:bodyPr>
          <a:lstStyle/>
          <a:p>
            <a:pPr algn="ctr">
              <a:spcBef>
                <a:spcPct val="50000"/>
              </a:spcBef>
              <a:defRPr/>
            </a:pPr>
            <a:r>
              <a:rPr lang="de-DE" sz="1400" b="1">
                <a:solidFill>
                  <a:srgbClr val="3366FF"/>
                </a:solidFill>
                <a:latin typeface="+mj-lt"/>
              </a:rPr>
              <a:t>2020 low load condition</a:t>
            </a:r>
          </a:p>
        </p:txBody>
      </p:sp>
      <p:sp>
        <p:nvSpPr>
          <p:cNvPr id="116" name="Text Box 347"/>
          <p:cNvSpPr txBox="1">
            <a:spLocks noChangeArrowheads="1"/>
          </p:cNvSpPr>
          <p:nvPr/>
        </p:nvSpPr>
        <p:spPr bwMode="auto">
          <a:xfrm>
            <a:off x="4212009" y="4581128"/>
            <a:ext cx="1008063" cy="581025"/>
          </a:xfrm>
          <a:prstGeom prst="rect">
            <a:avLst/>
          </a:prstGeom>
          <a:noFill/>
          <a:ln w="9525" algn="ctr">
            <a:noFill/>
            <a:miter lim="800000"/>
            <a:headEnd/>
            <a:tailEnd/>
          </a:ln>
        </p:spPr>
        <p:txBody>
          <a:bodyPr>
            <a:spAutoFit/>
          </a:bodyPr>
          <a:lstStyle/>
          <a:p>
            <a:pPr algn="ctr">
              <a:spcBef>
                <a:spcPct val="50000"/>
              </a:spcBef>
              <a:defRPr/>
            </a:pPr>
            <a:r>
              <a:rPr lang="de-DE" sz="1600" dirty="0">
                <a:solidFill>
                  <a:schemeClr val="bg2">
                    <a:lumMod val="75000"/>
                  </a:schemeClr>
                </a:solidFill>
                <a:latin typeface="+mj-lt"/>
              </a:rPr>
              <a:t>GEN </a:t>
            </a:r>
            <a:r>
              <a:rPr lang="de-DE" sz="1600" dirty="0" err="1">
                <a:solidFill>
                  <a:schemeClr val="bg2">
                    <a:lumMod val="75000"/>
                  </a:schemeClr>
                </a:solidFill>
                <a:latin typeface="+mj-lt"/>
              </a:rPr>
              <a:t>surplus</a:t>
            </a:r>
            <a:endParaRPr lang="de-DE" sz="1600" dirty="0">
              <a:solidFill>
                <a:schemeClr val="bg2">
                  <a:lumMod val="75000"/>
                </a:schemeClr>
              </a:solidFill>
              <a:latin typeface="+mj-lt"/>
            </a:endParaRPr>
          </a:p>
        </p:txBody>
      </p:sp>
      <p:sp>
        <p:nvSpPr>
          <p:cNvPr id="117" name="Line 348"/>
          <p:cNvSpPr>
            <a:spLocks noChangeShapeType="1"/>
          </p:cNvSpPr>
          <p:nvPr/>
        </p:nvSpPr>
        <p:spPr bwMode="auto">
          <a:xfrm>
            <a:off x="4790194" y="5221288"/>
            <a:ext cx="381000" cy="0"/>
          </a:xfrm>
          <a:prstGeom prst="line">
            <a:avLst/>
          </a:prstGeom>
          <a:noFill/>
          <a:ln w="76200">
            <a:solidFill>
              <a:schemeClr val="accent1"/>
            </a:solidFill>
            <a:round/>
            <a:headEnd/>
            <a:tailEnd type="triangle" w="med" len="med"/>
          </a:ln>
        </p:spPr>
        <p:txBody>
          <a:bodyPr/>
          <a:lstStyle/>
          <a:p>
            <a:pPr>
              <a:defRPr/>
            </a:pPr>
            <a:endParaRPr lang="de-DE">
              <a:latin typeface="+mj-lt"/>
            </a:endParaRPr>
          </a:p>
        </p:txBody>
      </p:sp>
      <p:sp>
        <p:nvSpPr>
          <p:cNvPr id="120" name="Abgerundetes Rechteck 119"/>
          <p:cNvSpPr/>
          <p:nvPr/>
        </p:nvSpPr>
        <p:spPr bwMode="auto">
          <a:xfrm>
            <a:off x="4444119" y="6103938"/>
            <a:ext cx="2052637" cy="407987"/>
          </a:xfrm>
          <a:prstGeom prst="roundRect">
            <a:avLst/>
          </a:prstGeom>
          <a:noFill/>
          <a:ln w="38100" cap="flat" cmpd="sng" algn="ctr">
            <a:solidFill>
              <a:srgbClr val="FF0000"/>
            </a:solidFill>
            <a:prstDash val="solid"/>
            <a:round/>
            <a:headEnd type="none" w="med" len="med"/>
            <a:tailEnd type="none" w="med" len="med"/>
          </a:ln>
          <a:effectLst/>
        </p:spPr>
        <p:txBody>
          <a:bodyPr>
            <a:spAutoFit/>
          </a:bodyPr>
          <a:lstStyle/>
          <a:p>
            <a:pPr>
              <a:defRPr/>
            </a:pPr>
            <a:endParaRPr lang="de-DE">
              <a:latin typeface="+mj-lt"/>
            </a:endParaRPr>
          </a:p>
        </p:txBody>
      </p:sp>
      <p:sp>
        <p:nvSpPr>
          <p:cNvPr id="123" name="Text Box 343"/>
          <p:cNvSpPr txBox="1">
            <a:spLocks noChangeArrowheads="1"/>
          </p:cNvSpPr>
          <p:nvPr/>
        </p:nvSpPr>
        <p:spPr bwMode="auto">
          <a:xfrm>
            <a:off x="545219" y="5000625"/>
            <a:ext cx="4568825" cy="222250"/>
          </a:xfrm>
          <a:prstGeom prst="rect">
            <a:avLst/>
          </a:prstGeom>
          <a:noFill/>
          <a:ln w="9525">
            <a:noFill/>
            <a:miter lim="800000"/>
            <a:headEnd/>
            <a:tailEnd/>
          </a:ln>
        </p:spPr>
        <p:txBody>
          <a:bodyPr lIns="110377" tIns="55189" rIns="110377" bIns="55189"/>
          <a:lstStyle/>
          <a:p>
            <a:pPr>
              <a:defRPr/>
            </a:pPr>
            <a:r>
              <a:rPr lang="de-DE" altLang="zh-CN" sz="1000" dirty="0">
                <a:latin typeface="+mj-lt"/>
                <a:ea typeface="SimSun" pitchFamily="2" charset="-122"/>
              </a:rPr>
              <a:t>                6                       12                           18                      24</a:t>
            </a:r>
            <a:endParaRPr lang="de-DE" sz="1000" b="1" u="sng" dirty="0">
              <a:latin typeface="+mj-lt"/>
            </a:endParaRPr>
          </a:p>
        </p:txBody>
      </p:sp>
      <p:sp>
        <p:nvSpPr>
          <p:cNvPr id="125" name="Freeform 124"/>
          <p:cNvSpPr/>
          <p:nvPr/>
        </p:nvSpPr>
        <p:spPr bwMode="auto">
          <a:xfrm>
            <a:off x="5157788" y="4653136"/>
            <a:ext cx="3709193" cy="369332"/>
          </a:xfrm>
          <a:custGeom>
            <a:avLst/>
            <a:gdLst>
              <a:gd name="connsiteX0" fmla="*/ 0 w 3709193"/>
              <a:gd name="connsiteY0" fmla="*/ 269875 h 405606"/>
              <a:gd name="connsiteX1" fmla="*/ 157162 w 3709193"/>
              <a:gd name="connsiteY1" fmla="*/ 384175 h 405606"/>
              <a:gd name="connsiteX2" fmla="*/ 404812 w 3709193"/>
              <a:gd name="connsiteY2" fmla="*/ 398463 h 405606"/>
              <a:gd name="connsiteX3" fmla="*/ 623887 w 3709193"/>
              <a:gd name="connsiteY3" fmla="*/ 393700 h 405606"/>
              <a:gd name="connsiteX4" fmla="*/ 742950 w 3709193"/>
              <a:gd name="connsiteY4" fmla="*/ 336550 h 405606"/>
              <a:gd name="connsiteX5" fmla="*/ 876300 w 3709193"/>
              <a:gd name="connsiteY5" fmla="*/ 274638 h 405606"/>
              <a:gd name="connsiteX6" fmla="*/ 1085850 w 3709193"/>
              <a:gd name="connsiteY6" fmla="*/ 198438 h 405606"/>
              <a:gd name="connsiteX7" fmla="*/ 1300162 w 3709193"/>
              <a:gd name="connsiteY7" fmla="*/ 112713 h 405606"/>
              <a:gd name="connsiteX8" fmla="*/ 1414462 w 3709193"/>
              <a:gd name="connsiteY8" fmla="*/ 93663 h 405606"/>
              <a:gd name="connsiteX9" fmla="*/ 1581150 w 3709193"/>
              <a:gd name="connsiteY9" fmla="*/ 112713 h 405606"/>
              <a:gd name="connsiteX10" fmla="*/ 1776412 w 3709193"/>
              <a:gd name="connsiteY10" fmla="*/ 174625 h 405606"/>
              <a:gd name="connsiteX11" fmla="*/ 1909762 w 3709193"/>
              <a:gd name="connsiteY11" fmla="*/ 203200 h 405606"/>
              <a:gd name="connsiteX12" fmla="*/ 2190750 w 3709193"/>
              <a:gd name="connsiteY12" fmla="*/ 212725 h 405606"/>
              <a:gd name="connsiteX13" fmla="*/ 2324100 w 3709193"/>
              <a:gd name="connsiteY13" fmla="*/ 188913 h 405606"/>
              <a:gd name="connsiteX14" fmla="*/ 2433637 w 3709193"/>
              <a:gd name="connsiteY14" fmla="*/ 155575 h 405606"/>
              <a:gd name="connsiteX15" fmla="*/ 2566987 w 3709193"/>
              <a:gd name="connsiteY15" fmla="*/ 88900 h 405606"/>
              <a:gd name="connsiteX16" fmla="*/ 2705100 w 3709193"/>
              <a:gd name="connsiteY16" fmla="*/ 26988 h 405606"/>
              <a:gd name="connsiteX17" fmla="*/ 2900362 w 3709193"/>
              <a:gd name="connsiteY17" fmla="*/ 3175 h 405606"/>
              <a:gd name="connsiteX18" fmla="*/ 3171825 w 3709193"/>
              <a:gd name="connsiteY18" fmla="*/ 46038 h 405606"/>
              <a:gd name="connsiteX19" fmla="*/ 3362325 w 3709193"/>
              <a:gd name="connsiteY19" fmla="*/ 98425 h 405606"/>
              <a:gd name="connsiteX20" fmla="*/ 3652837 w 3709193"/>
              <a:gd name="connsiteY20" fmla="*/ 165100 h 405606"/>
              <a:gd name="connsiteX21" fmla="*/ 3700462 w 3709193"/>
              <a:gd name="connsiteY21" fmla="*/ 188913 h 405606"/>
              <a:gd name="connsiteX22" fmla="*/ 3700462 w 3709193"/>
              <a:gd name="connsiteY22" fmla="*/ 188913 h 40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9193" h="405606">
                <a:moveTo>
                  <a:pt x="0" y="269875"/>
                </a:moveTo>
                <a:cubicBezTo>
                  <a:pt x="44846" y="316309"/>
                  <a:pt x="89693" y="362744"/>
                  <a:pt x="157162" y="384175"/>
                </a:cubicBezTo>
                <a:cubicBezTo>
                  <a:pt x="224631" y="405606"/>
                  <a:pt x="327025" y="396876"/>
                  <a:pt x="404812" y="398463"/>
                </a:cubicBezTo>
                <a:cubicBezTo>
                  <a:pt x="482599" y="400050"/>
                  <a:pt x="567531" y="404019"/>
                  <a:pt x="623887" y="393700"/>
                </a:cubicBezTo>
                <a:cubicBezTo>
                  <a:pt x="680243" y="383381"/>
                  <a:pt x="742950" y="336550"/>
                  <a:pt x="742950" y="336550"/>
                </a:cubicBezTo>
                <a:cubicBezTo>
                  <a:pt x="785019" y="316706"/>
                  <a:pt x="819150" y="297657"/>
                  <a:pt x="876300" y="274638"/>
                </a:cubicBezTo>
                <a:cubicBezTo>
                  <a:pt x="933450" y="251619"/>
                  <a:pt x="1015206" y="225425"/>
                  <a:pt x="1085850" y="198438"/>
                </a:cubicBezTo>
                <a:cubicBezTo>
                  <a:pt x="1156494" y="171451"/>
                  <a:pt x="1245393" y="130175"/>
                  <a:pt x="1300162" y="112713"/>
                </a:cubicBezTo>
                <a:cubicBezTo>
                  <a:pt x="1354931" y="95251"/>
                  <a:pt x="1367631" y="93663"/>
                  <a:pt x="1414462" y="93663"/>
                </a:cubicBezTo>
                <a:cubicBezTo>
                  <a:pt x="1461293" y="93663"/>
                  <a:pt x="1520825" y="99219"/>
                  <a:pt x="1581150" y="112713"/>
                </a:cubicBezTo>
                <a:cubicBezTo>
                  <a:pt x="1641475" y="126207"/>
                  <a:pt x="1721643" y="159544"/>
                  <a:pt x="1776412" y="174625"/>
                </a:cubicBezTo>
                <a:cubicBezTo>
                  <a:pt x="1831181" y="189706"/>
                  <a:pt x="1840706" y="196850"/>
                  <a:pt x="1909762" y="203200"/>
                </a:cubicBezTo>
                <a:cubicBezTo>
                  <a:pt x="1978818" y="209550"/>
                  <a:pt x="2121694" y="215106"/>
                  <a:pt x="2190750" y="212725"/>
                </a:cubicBezTo>
                <a:cubicBezTo>
                  <a:pt x="2259806" y="210344"/>
                  <a:pt x="2283619" y="198438"/>
                  <a:pt x="2324100" y="188913"/>
                </a:cubicBezTo>
                <a:cubicBezTo>
                  <a:pt x="2364581" y="179388"/>
                  <a:pt x="2393156" y="172244"/>
                  <a:pt x="2433637" y="155575"/>
                </a:cubicBezTo>
                <a:cubicBezTo>
                  <a:pt x="2474118" y="138906"/>
                  <a:pt x="2521743" y="110331"/>
                  <a:pt x="2566987" y="88900"/>
                </a:cubicBezTo>
                <a:cubicBezTo>
                  <a:pt x="2612231" y="67469"/>
                  <a:pt x="2649538" y="41276"/>
                  <a:pt x="2705100" y="26988"/>
                </a:cubicBezTo>
                <a:cubicBezTo>
                  <a:pt x="2760663" y="12701"/>
                  <a:pt x="2822575" y="0"/>
                  <a:pt x="2900362" y="3175"/>
                </a:cubicBezTo>
                <a:cubicBezTo>
                  <a:pt x="2978149" y="6350"/>
                  <a:pt x="3094831" y="30163"/>
                  <a:pt x="3171825" y="46038"/>
                </a:cubicBezTo>
                <a:cubicBezTo>
                  <a:pt x="3248819" y="61913"/>
                  <a:pt x="3282156" y="78581"/>
                  <a:pt x="3362325" y="98425"/>
                </a:cubicBezTo>
                <a:cubicBezTo>
                  <a:pt x="3442494" y="118269"/>
                  <a:pt x="3596481" y="150019"/>
                  <a:pt x="3652837" y="165100"/>
                </a:cubicBezTo>
                <a:cubicBezTo>
                  <a:pt x="3709193" y="180181"/>
                  <a:pt x="3700462" y="188913"/>
                  <a:pt x="3700462" y="188913"/>
                </a:cubicBezTo>
                <a:lnTo>
                  <a:pt x="3700462" y="188913"/>
                </a:ln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Verdana" pitchFamily="34" charset="0"/>
              <a:cs typeface="Arial" charset="0"/>
            </a:endParaRPr>
          </a:p>
        </p:txBody>
      </p:sp>
      <p:sp>
        <p:nvSpPr>
          <p:cNvPr id="126" name="Freeform 125"/>
          <p:cNvSpPr/>
          <p:nvPr/>
        </p:nvSpPr>
        <p:spPr bwMode="auto">
          <a:xfrm>
            <a:off x="5167313" y="4653136"/>
            <a:ext cx="3695700" cy="369332"/>
          </a:xfrm>
          <a:custGeom>
            <a:avLst/>
            <a:gdLst>
              <a:gd name="connsiteX0" fmla="*/ 0 w 3695700"/>
              <a:gd name="connsiteY0" fmla="*/ 261938 h 423863"/>
              <a:gd name="connsiteX1" fmla="*/ 9525 w 3695700"/>
              <a:gd name="connsiteY1" fmla="*/ 423863 h 423863"/>
              <a:gd name="connsiteX2" fmla="*/ 3695700 w 3695700"/>
              <a:gd name="connsiteY2" fmla="*/ 414338 h 423863"/>
              <a:gd name="connsiteX3" fmla="*/ 3695700 w 3695700"/>
              <a:gd name="connsiteY3" fmla="*/ 176213 h 423863"/>
              <a:gd name="connsiteX4" fmla="*/ 3529012 w 3695700"/>
              <a:gd name="connsiteY4" fmla="*/ 133350 h 423863"/>
              <a:gd name="connsiteX5" fmla="*/ 3405187 w 3695700"/>
              <a:gd name="connsiteY5" fmla="*/ 109538 h 423863"/>
              <a:gd name="connsiteX6" fmla="*/ 3176587 w 3695700"/>
              <a:gd name="connsiteY6" fmla="*/ 47625 h 423863"/>
              <a:gd name="connsiteX7" fmla="*/ 2976562 w 3695700"/>
              <a:gd name="connsiteY7" fmla="*/ 0 h 423863"/>
              <a:gd name="connsiteX8" fmla="*/ 2847975 w 3695700"/>
              <a:gd name="connsiteY8" fmla="*/ 0 h 423863"/>
              <a:gd name="connsiteX9" fmla="*/ 2728912 w 3695700"/>
              <a:gd name="connsiteY9" fmla="*/ 9525 h 423863"/>
              <a:gd name="connsiteX10" fmla="*/ 2609850 w 3695700"/>
              <a:gd name="connsiteY10" fmla="*/ 47625 h 423863"/>
              <a:gd name="connsiteX11" fmla="*/ 2405062 w 3695700"/>
              <a:gd name="connsiteY11" fmla="*/ 157163 h 423863"/>
              <a:gd name="connsiteX12" fmla="*/ 2286000 w 3695700"/>
              <a:gd name="connsiteY12" fmla="*/ 195263 h 423863"/>
              <a:gd name="connsiteX13" fmla="*/ 2157412 w 3695700"/>
              <a:gd name="connsiteY13" fmla="*/ 209550 h 423863"/>
              <a:gd name="connsiteX14" fmla="*/ 2028825 w 3695700"/>
              <a:gd name="connsiteY14" fmla="*/ 204788 h 423863"/>
              <a:gd name="connsiteX15" fmla="*/ 1871662 w 3695700"/>
              <a:gd name="connsiteY15" fmla="*/ 195263 h 423863"/>
              <a:gd name="connsiteX16" fmla="*/ 1700212 w 3695700"/>
              <a:gd name="connsiteY16" fmla="*/ 147638 h 423863"/>
              <a:gd name="connsiteX17" fmla="*/ 1576387 w 3695700"/>
              <a:gd name="connsiteY17" fmla="*/ 104775 h 423863"/>
              <a:gd name="connsiteX18" fmla="*/ 1433512 w 3695700"/>
              <a:gd name="connsiteY18" fmla="*/ 85725 h 423863"/>
              <a:gd name="connsiteX19" fmla="*/ 1362075 w 3695700"/>
              <a:gd name="connsiteY19" fmla="*/ 90488 h 423863"/>
              <a:gd name="connsiteX20" fmla="*/ 1219200 w 3695700"/>
              <a:gd name="connsiteY20" fmla="*/ 128588 h 423863"/>
              <a:gd name="connsiteX21" fmla="*/ 1004887 w 3695700"/>
              <a:gd name="connsiteY21" fmla="*/ 214313 h 423863"/>
              <a:gd name="connsiteX22" fmla="*/ 866775 w 3695700"/>
              <a:gd name="connsiteY22" fmla="*/ 266700 h 423863"/>
              <a:gd name="connsiteX23" fmla="*/ 781050 w 3695700"/>
              <a:gd name="connsiteY23" fmla="*/ 304800 h 423863"/>
              <a:gd name="connsiteX24" fmla="*/ 685800 w 3695700"/>
              <a:gd name="connsiteY24" fmla="*/ 352425 h 423863"/>
              <a:gd name="connsiteX25" fmla="*/ 614362 w 3695700"/>
              <a:gd name="connsiteY25" fmla="*/ 381000 h 423863"/>
              <a:gd name="connsiteX26" fmla="*/ 157162 w 3695700"/>
              <a:gd name="connsiteY26" fmla="*/ 376238 h 423863"/>
              <a:gd name="connsiteX27" fmla="*/ 0 w 3695700"/>
              <a:gd name="connsiteY27" fmla="*/ 261938 h 42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95700" h="423863">
                <a:moveTo>
                  <a:pt x="0" y="261938"/>
                </a:moveTo>
                <a:lnTo>
                  <a:pt x="9525" y="423863"/>
                </a:lnTo>
                <a:lnTo>
                  <a:pt x="3695700" y="414338"/>
                </a:lnTo>
                <a:lnTo>
                  <a:pt x="3695700" y="176213"/>
                </a:lnTo>
                <a:lnTo>
                  <a:pt x="3529012" y="133350"/>
                </a:lnTo>
                <a:lnTo>
                  <a:pt x="3405187" y="109538"/>
                </a:lnTo>
                <a:lnTo>
                  <a:pt x="3176587" y="47625"/>
                </a:lnTo>
                <a:lnTo>
                  <a:pt x="2976562" y="0"/>
                </a:lnTo>
                <a:lnTo>
                  <a:pt x="2847975" y="0"/>
                </a:lnTo>
                <a:lnTo>
                  <a:pt x="2728912" y="9525"/>
                </a:lnTo>
                <a:lnTo>
                  <a:pt x="2609850" y="47625"/>
                </a:lnTo>
                <a:lnTo>
                  <a:pt x="2405062" y="157163"/>
                </a:lnTo>
                <a:lnTo>
                  <a:pt x="2286000" y="195263"/>
                </a:lnTo>
                <a:lnTo>
                  <a:pt x="2157412" y="209550"/>
                </a:lnTo>
                <a:lnTo>
                  <a:pt x="2028825" y="204788"/>
                </a:lnTo>
                <a:lnTo>
                  <a:pt x="1871662" y="195263"/>
                </a:lnTo>
                <a:lnTo>
                  <a:pt x="1700212" y="147638"/>
                </a:lnTo>
                <a:lnTo>
                  <a:pt x="1576387" y="104775"/>
                </a:lnTo>
                <a:lnTo>
                  <a:pt x="1433512" y="85725"/>
                </a:lnTo>
                <a:lnTo>
                  <a:pt x="1362075" y="90488"/>
                </a:lnTo>
                <a:lnTo>
                  <a:pt x="1219200" y="128588"/>
                </a:lnTo>
                <a:lnTo>
                  <a:pt x="1004887" y="214313"/>
                </a:lnTo>
                <a:lnTo>
                  <a:pt x="866775" y="266700"/>
                </a:lnTo>
                <a:lnTo>
                  <a:pt x="781050" y="304800"/>
                </a:lnTo>
                <a:lnTo>
                  <a:pt x="685800" y="352425"/>
                </a:lnTo>
                <a:lnTo>
                  <a:pt x="614362" y="381000"/>
                </a:lnTo>
                <a:lnTo>
                  <a:pt x="157162" y="376238"/>
                </a:lnTo>
                <a:lnTo>
                  <a:pt x="0" y="261938"/>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Verdana" pitchFamily="34"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2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de-DE" smtClean="0"/>
              <a:t>Objectives of the ETG Task Force DSM</a:t>
            </a:r>
          </a:p>
        </p:txBody>
      </p:sp>
      <p:graphicFrame>
        <p:nvGraphicFramePr>
          <p:cNvPr id="3" name="Diagramm 2"/>
          <p:cNvGraphicFramePr/>
          <p:nvPr/>
        </p:nvGraphicFramePr>
        <p:xfrm>
          <a:off x="428596" y="4958530"/>
          <a:ext cx="2357454" cy="225668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el 1"/>
          <p:cNvSpPr txBox="1">
            <a:spLocks/>
          </p:cNvSpPr>
          <p:nvPr/>
        </p:nvSpPr>
        <p:spPr bwMode="auto">
          <a:xfrm>
            <a:off x="2366963" y="1657350"/>
            <a:ext cx="4391025" cy="609600"/>
          </a:xfrm>
          <a:prstGeom prst="rect">
            <a:avLst/>
          </a:prstGeom>
          <a:noFill/>
          <a:ln w="9525">
            <a:noFill/>
            <a:miter lim="800000"/>
            <a:headEnd/>
            <a:tailEnd/>
          </a:ln>
          <a:effectLst/>
        </p:spPr>
        <p:txBody>
          <a:bodyPr anchor="ctr"/>
          <a:lstStyle/>
          <a:p>
            <a:pPr algn="ctr">
              <a:defRPr/>
            </a:pPr>
            <a:r>
              <a:rPr lang="de-DE" sz="2400" b="1" kern="0" dirty="0">
                <a:solidFill>
                  <a:srgbClr val="0E318D"/>
                </a:solidFill>
                <a:latin typeface="+mj-lt"/>
                <a:ea typeface="+mj-ea"/>
                <a:cs typeface="+mj-cs"/>
              </a:rPr>
              <a:t>Customer </a:t>
            </a:r>
            <a:r>
              <a:rPr lang="de-DE" sz="2400" b="1" kern="0" dirty="0" err="1">
                <a:solidFill>
                  <a:srgbClr val="0E318D"/>
                </a:solidFill>
                <a:latin typeface="+mj-lt"/>
                <a:ea typeface="+mj-ea"/>
                <a:cs typeface="+mj-cs"/>
              </a:rPr>
              <a:t>classes</a:t>
            </a:r>
            <a:endParaRPr lang="de-DE" sz="2400" b="1" kern="0" dirty="0">
              <a:solidFill>
                <a:srgbClr val="0E318D"/>
              </a:solidFill>
              <a:latin typeface="+mj-lt"/>
              <a:ea typeface="+mj-ea"/>
              <a:cs typeface="+mj-cs"/>
            </a:endParaRPr>
          </a:p>
        </p:txBody>
      </p:sp>
      <p:grpSp>
        <p:nvGrpSpPr>
          <p:cNvPr id="6149" name="Gruppieren 25"/>
          <p:cNvGrpSpPr>
            <a:grpSpLocks/>
          </p:cNvGrpSpPr>
          <p:nvPr/>
        </p:nvGrpSpPr>
        <p:grpSpPr bwMode="auto">
          <a:xfrm>
            <a:off x="746125" y="2987675"/>
            <a:ext cx="1866900" cy="1785938"/>
            <a:chOff x="255576" y="2530450"/>
            <a:chExt cx="1866890" cy="1785950"/>
          </a:xfrm>
        </p:grpSpPr>
        <p:sp>
          <p:nvSpPr>
            <p:cNvPr id="6" name="Abgerundetes Rechteck 14"/>
            <p:cNvSpPr>
              <a:spLocks noChangeArrowheads="1"/>
            </p:cNvSpPr>
            <p:nvPr/>
          </p:nvSpPr>
          <p:spPr bwMode="auto">
            <a:xfrm>
              <a:off x="255576" y="2530450"/>
              <a:ext cx="1857365" cy="1785950"/>
            </a:xfrm>
            <a:prstGeom prst="roundRect">
              <a:avLst>
                <a:gd name="adj" fmla="val 16667"/>
              </a:avLst>
            </a:prstGeom>
            <a:solidFill>
              <a:srgbClr val="FFC000"/>
            </a:solidFill>
            <a:ln w="9525" algn="ctr">
              <a:noFill/>
              <a:round/>
              <a:headEnd/>
              <a:tailEnd/>
            </a:ln>
          </p:spPr>
          <p:txBody>
            <a:bodyPr/>
            <a:lstStyle/>
            <a:p>
              <a:pPr eaLnBrk="0" hangingPunct="0">
                <a:defRPr/>
              </a:pPr>
              <a:endParaRPr lang="de-DE">
                <a:latin typeface="+mj-lt"/>
              </a:endParaRPr>
            </a:p>
          </p:txBody>
        </p:sp>
        <p:pic>
          <p:nvPicPr>
            <p:cNvPr id="6163" name="Picture 14" descr="C:\Users\MartinSt\Desktop\Haushalt_grau.png"/>
            <p:cNvPicPr>
              <a:picLocks noChangeAspect="1" noChangeArrowheads="1"/>
            </p:cNvPicPr>
            <p:nvPr/>
          </p:nvPicPr>
          <p:blipFill>
            <a:blip r:embed="rId4" cstate="print"/>
            <a:srcRect/>
            <a:stretch>
              <a:fillRect/>
            </a:stretch>
          </p:blipFill>
          <p:spPr bwMode="auto">
            <a:xfrm>
              <a:off x="265624" y="2551648"/>
              <a:ext cx="1856842" cy="1764000"/>
            </a:xfrm>
            <a:prstGeom prst="rect">
              <a:avLst/>
            </a:prstGeom>
            <a:noFill/>
            <a:ln w="9525">
              <a:noFill/>
              <a:miter lim="800000"/>
              <a:headEnd/>
              <a:tailEnd/>
            </a:ln>
          </p:spPr>
        </p:pic>
      </p:grpSp>
      <p:grpSp>
        <p:nvGrpSpPr>
          <p:cNvPr id="6150" name="Gruppieren 30"/>
          <p:cNvGrpSpPr>
            <a:grpSpLocks/>
          </p:cNvGrpSpPr>
          <p:nvPr/>
        </p:nvGrpSpPr>
        <p:grpSpPr bwMode="auto">
          <a:xfrm>
            <a:off x="6530975" y="2936875"/>
            <a:ext cx="1857375" cy="1857375"/>
            <a:chOff x="7010940" y="2480210"/>
            <a:chExt cx="1857388" cy="1857388"/>
          </a:xfrm>
        </p:grpSpPr>
        <p:sp>
          <p:nvSpPr>
            <p:cNvPr id="9" name="Abgerundetes Rechteck 13"/>
            <p:cNvSpPr>
              <a:spLocks noChangeArrowheads="1"/>
            </p:cNvSpPr>
            <p:nvPr/>
          </p:nvSpPr>
          <p:spPr bwMode="auto">
            <a:xfrm>
              <a:off x="7010940" y="2480210"/>
              <a:ext cx="1857388" cy="1857388"/>
            </a:xfrm>
            <a:prstGeom prst="roundRect">
              <a:avLst>
                <a:gd name="adj" fmla="val 16667"/>
              </a:avLst>
            </a:prstGeom>
            <a:solidFill>
              <a:srgbClr val="FFFF00"/>
            </a:solidFill>
            <a:ln w="9525" algn="ctr">
              <a:noFill/>
              <a:round/>
              <a:headEnd/>
              <a:tailEnd/>
            </a:ln>
          </p:spPr>
          <p:txBody>
            <a:bodyPr/>
            <a:lstStyle/>
            <a:p>
              <a:pPr eaLnBrk="0" hangingPunct="0">
                <a:defRPr/>
              </a:pPr>
              <a:endParaRPr lang="de-DE">
                <a:latin typeface="+mj-lt"/>
              </a:endParaRPr>
            </a:p>
          </p:txBody>
        </p:sp>
        <p:pic>
          <p:nvPicPr>
            <p:cNvPr id="6161" name="Picture 15" descr="C:\Users\MartinSt\Desktop\Industrie_grau.png"/>
            <p:cNvPicPr>
              <a:picLocks noChangeAspect="1" noChangeArrowheads="1"/>
            </p:cNvPicPr>
            <p:nvPr/>
          </p:nvPicPr>
          <p:blipFill>
            <a:blip r:embed="rId5" cstate="print"/>
            <a:srcRect/>
            <a:stretch>
              <a:fillRect/>
            </a:stretch>
          </p:blipFill>
          <p:spPr bwMode="auto">
            <a:xfrm>
              <a:off x="7031037" y="2540498"/>
              <a:ext cx="1770103" cy="1764000"/>
            </a:xfrm>
            <a:prstGeom prst="rect">
              <a:avLst/>
            </a:prstGeom>
            <a:noFill/>
            <a:ln w="9525">
              <a:noFill/>
              <a:miter lim="800000"/>
              <a:headEnd/>
              <a:tailEnd/>
            </a:ln>
          </p:spPr>
        </p:pic>
      </p:grpSp>
      <p:grpSp>
        <p:nvGrpSpPr>
          <p:cNvPr id="6151" name="Gruppieren 26"/>
          <p:cNvGrpSpPr>
            <a:grpSpLocks/>
          </p:cNvGrpSpPr>
          <p:nvPr/>
        </p:nvGrpSpPr>
        <p:grpSpPr bwMode="auto">
          <a:xfrm>
            <a:off x="3643313" y="2987675"/>
            <a:ext cx="1857375" cy="1785938"/>
            <a:chOff x="3643306" y="2530450"/>
            <a:chExt cx="1857388" cy="1785950"/>
          </a:xfrm>
        </p:grpSpPr>
        <p:sp>
          <p:nvSpPr>
            <p:cNvPr id="12" name="Abgerundetes Rechteck 7"/>
            <p:cNvSpPr>
              <a:spLocks noChangeArrowheads="1"/>
            </p:cNvSpPr>
            <p:nvPr/>
          </p:nvSpPr>
          <p:spPr bwMode="auto">
            <a:xfrm>
              <a:off x="3643306" y="2530450"/>
              <a:ext cx="1857388" cy="1785950"/>
            </a:xfrm>
            <a:prstGeom prst="roundRect">
              <a:avLst>
                <a:gd name="adj" fmla="val 16667"/>
              </a:avLst>
            </a:prstGeom>
            <a:solidFill>
              <a:srgbClr val="00CCFF"/>
            </a:solidFill>
            <a:ln w="9525" algn="ctr">
              <a:noFill/>
              <a:round/>
              <a:headEnd/>
              <a:tailEnd/>
            </a:ln>
          </p:spPr>
          <p:txBody>
            <a:bodyPr/>
            <a:lstStyle/>
            <a:p>
              <a:pPr eaLnBrk="0" hangingPunct="0">
                <a:defRPr/>
              </a:pPr>
              <a:endParaRPr lang="de-DE">
                <a:latin typeface="+mj-lt"/>
              </a:endParaRPr>
            </a:p>
          </p:txBody>
        </p:sp>
        <p:pic>
          <p:nvPicPr>
            <p:cNvPr id="6159" name="Picture 13" descr="C:\Users\MartinSt\Desktop\Gewerbe_grau.png"/>
            <p:cNvPicPr>
              <a:picLocks noChangeAspect="1" noChangeArrowheads="1"/>
            </p:cNvPicPr>
            <p:nvPr/>
          </p:nvPicPr>
          <p:blipFill>
            <a:blip r:embed="rId6" cstate="print"/>
            <a:srcRect/>
            <a:stretch>
              <a:fillRect/>
            </a:stretch>
          </p:blipFill>
          <p:spPr bwMode="auto">
            <a:xfrm>
              <a:off x="3654394" y="2530450"/>
              <a:ext cx="1764000" cy="1764000"/>
            </a:xfrm>
            <a:prstGeom prst="rect">
              <a:avLst/>
            </a:prstGeom>
            <a:noFill/>
            <a:ln w="9525">
              <a:noFill/>
              <a:miter lim="800000"/>
              <a:headEnd/>
              <a:tailEnd/>
            </a:ln>
          </p:spPr>
        </p:pic>
      </p:grpSp>
      <p:sp>
        <p:nvSpPr>
          <p:cNvPr id="14" name="Textfeld 27"/>
          <p:cNvSpPr txBox="1">
            <a:spLocks noChangeArrowheads="1"/>
          </p:cNvSpPr>
          <p:nvPr/>
        </p:nvSpPr>
        <p:spPr bwMode="auto">
          <a:xfrm>
            <a:off x="754063" y="2282825"/>
            <a:ext cx="1857375" cy="369888"/>
          </a:xfrm>
          <a:prstGeom prst="rect">
            <a:avLst/>
          </a:prstGeom>
          <a:noFill/>
          <a:ln w="9525">
            <a:noFill/>
            <a:miter lim="800000"/>
            <a:headEnd/>
            <a:tailEnd/>
          </a:ln>
        </p:spPr>
        <p:txBody>
          <a:bodyPr>
            <a:spAutoFit/>
          </a:bodyPr>
          <a:lstStyle/>
          <a:p>
            <a:pPr algn="ctr">
              <a:defRPr/>
            </a:pPr>
            <a:r>
              <a:rPr lang="de-DE" dirty="0" err="1">
                <a:latin typeface="+mj-lt"/>
              </a:rPr>
              <a:t>Households</a:t>
            </a:r>
            <a:endParaRPr lang="de-DE" dirty="0">
              <a:latin typeface="+mj-lt"/>
            </a:endParaRPr>
          </a:p>
        </p:txBody>
      </p:sp>
      <p:sp>
        <p:nvSpPr>
          <p:cNvPr id="15" name="Textfeld 28"/>
          <p:cNvSpPr txBox="1">
            <a:spLocks noChangeArrowheads="1"/>
          </p:cNvSpPr>
          <p:nvPr/>
        </p:nvSpPr>
        <p:spPr bwMode="auto">
          <a:xfrm>
            <a:off x="2928938" y="2282825"/>
            <a:ext cx="3286125" cy="646113"/>
          </a:xfrm>
          <a:prstGeom prst="rect">
            <a:avLst/>
          </a:prstGeom>
          <a:noFill/>
          <a:ln w="9525">
            <a:noFill/>
            <a:miter lim="800000"/>
            <a:headEnd/>
            <a:tailEnd/>
          </a:ln>
        </p:spPr>
        <p:txBody>
          <a:bodyPr>
            <a:spAutoFit/>
          </a:bodyPr>
          <a:lstStyle/>
          <a:p>
            <a:pPr algn="ctr">
              <a:defRPr/>
            </a:pPr>
            <a:r>
              <a:rPr lang="de-DE" dirty="0">
                <a:latin typeface="+mj-lt"/>
              </a:rPr>
              <a:t>Trade, </a:t>
            </a:r>
            <a:r>
              <a:rPr lang="de-DE" dirty="0" err="1">
                <a:latin typeface="+mj-lt"/>
              </a:rPr>
              <a:t>commercial</a:t>
            </a:r>
            <a:r>
              <a:rPr lang="de-DE" dirty="0">
                <a:latin typeface="+mj-lt"/>
              </a:rPr>
              <a:t> </a:t>
            </a:r>
            <a:r>
              <a:rPr lang="de-DE" dirty="0" err="1">
                <a:latin typeface="+mj-lt"/>
              </a:rPr>
              <a:t>and</a:t>
            </a:r>
            <a:r>
              <a:rPr lang="de-DE" dirty="0">
                <a:latin typeface="+mj-lt"/>
              </a:rPr>
              <a:t> </a:t>
            </a:r>
            <a:r>
              <a:rPr lang="de-DE" dirty="0" err="1">
                <a:latin typeface="+mj-lt"/>
              </a:rPr>
              <a:t>services</a:t>
            </a:r>
            <a:endParaRPr lang="de-DE" dirty="0">
              <a:latin typeface="+mj-lt"/>
            </a:endParaRPr>
          </a:p>
        </p:txBody>
      </p:sp>
      <p:sp>
        <p:nvSpPr>
          <p:cNvPr id="16" name="Textfeld 29"/>
          <p:cNvSpPr txBox="1">
            <a:spLocks noChangeArrowheads="1"/>
          </p:cNvSpPr>
          <p:nvPr/>
        </p:nvSpPr>
        <p:spPr bwMode="auto">
          <a:xfrm>
            <a:off x="6521450" y="2282825"/>
            <a:ext cx="1857375" cy="369888"/>
          </a:xfrm>
          <a:prstGeom prst="rect">
            <a:avLst/>
          </a:prstGeom>
          <a:noFill/>
          <a:ln w="9525">
            <a:noFill/>
            <a:miter lim="800000"/>
            <a:headEnd/>
            <a:tailEnd/>
          </a:ln>
        </p:spPr>
        <p:txBody>
          <a:bodyPr>
            <a:spAutoFit/>
          </a:bodyPr>
          <a:lstStyle/>
          <a:p>
            <a:pPr algn="ctr">
              <a:defRPr/>
            </a:pPr>
            <a:r>
              <a:rPr lang="de-DE" dirty="0" err="1">
                <a:latin typeface="+mj-lt"/>
              </a:rPr>
              <a:t>Industry</a:t>
            </a:r>
            <a:endParaRPr lang="de-DE" dirty="0">
              <a:latin typeface="+mj-lt"/>
            </a:endParaRPr>
          </a:p>
        </p:txBody>
      </p:sp>
      <p:graphicFrame>
        <p:nvGraphicFramePr>
          <p:cNvPr id="17" name="Diagramm 16"/>
          <p:cNvGraphicFramePr/>
          <p:nvPr/>
        </p:nvGraphicFramePr>
        <p:xfrm>
          <a:off x="3357554" y="4958530"/>
          <a:ext cx="2357454" cy="22566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Diagramm 17"/>
          <p:cNvGraphicFramePr/>
          <p:nvPr/>
        </p:nvGraphicFramePr>
        <p:xfrm>
          <a:off x="6143636" y="5101406"/>
          <a:ext cx="2428892" cy="1914160"/>
        </p:xfrm>
        <a:graphic>
          <a:graphicData uri="http://schemas.openxmlformats.org/drawingml/2006/chart">
            <c:chart xmlns:c="http://schemas.openxmlformats.org/drawingml/2006/chart" xmlns:r="http://schemas.openxmlformats.org/officeDocument/2006/relationships" r:id="rId8"/>
          </a:graphicData>
        </a:graphic>
      </p:graphicFrame>
      <p:sp>
        <p:nvSpPr>
          <p:cNvPr id="19" name="Abgerundetes Rechteck 35"/>
          <p:cNvSpPr>
            <a:spLocks noChangeArrowheads="1"/>
          </p:cNvSpPr>
          <p:nvPr/>
        </p:nvSpPr>
        <p:spPr bwMode="auto">
          <a:xfrm>
            <a:off x="785813" y="4886325"/>
            <a:ext cx="7572375" cy="357188"/>
          </a:xfrm>
          <a:prstGeom prst="roundRect">
            <a:avLst>
              <a:gd name="adj" fmla="val 16667"/>
            </a:avLst>
          </a:prstGeom>
          <a:solidFill>
            <a:schemeClr val="accent1"/>
          </a:solidFill>
          <a:ln w="9525" algn="ctr">
            <a:solidFill>
              <a:schemeClr val="tx1"/>
            </a:solidFill>
            <a:round/>
            <a:headEnd/>
            <a:tailEnd/>
          </a:ln>
        </p:spPr>
        <p:txBody>
          <a:bodyPr anchor="ctr"/>
          <a:lstStyle/>
          <a:p>
            <a:pPr algn="ctr" eaLnBrk="0" hangingPunct="0">
              <a:defRPr/>
            </a:pPr>
            <a:r>
              <a:rPr lang="de-DE" sz="2000" dirty="0">
                <a:solidFill>
                  <a:schemeClr val="bg1"/>
                </a:solidFill>
                <a:latin typeface="+mj-lt"/>
              </a:rPr>
              <a:t>Part </a:t>
            </a:r>
            <a:r>
              <a:rPr lang="de-DE" sz="2000" dirty="0" err="1">
                <a:solidFill>
                  <a:schemeClr val="bg1"/>
                </a:solidFill>
                <a:latin typeface="+mj-lt"/>
              </a:rPr>
              <a:t>of</a:t>
            </a:r>
            <a:r>
              <a:rPr lang="de-DE" sz="2000" dirty="0">
                <a:solidFill>
                  <a:schemeClr val="bg1"/>
                </a:solidFill>
                <a:latin typeface="+mj-lt"/>
              </a:rPr>
              <a:t> total German </a:t>
            </a:r>
            <a:r>
              <a:rPr lang="de-DE" sz="2000" dirty="0" err="1">
                <a:solidFill>
                  <a:schemeClr val="bg1"/>
                </a:solidFill>
                <a:latin typeface="+mj-lt"/>
              </a:rPr>
              <a:t>electricity</a:t>
            </a:r>
            <a:r>
              <a:rPr lang="de-DE" sz="2000" dirty="0">
                <a:solidFill>
                  <a:schemeClr val="bg1"/>
                </a:solidFill>
                <a:latin typeface="+mj-lt"/>
              </a:rPr>
              <a:t> </a:t>
            </a:r>
            <a:r>
              <a:rPr lang="de-DE" sz="2000" dirty="0" err="1">
                <a:solidFill>
                  <a:schemeClr val="bg1"/>
                </a:solidFill>
                <a:latin typeface="+mj-lt"/>
              </a:rPr>
              <a:t>demand</a:t>
            </a:r>
            <a:endParaRPr lang="de-DE" sz="2000" dirty="0">
              <a:solidFill>
                <a:schemeClr val="bg1"/>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en-US" smtClean="0"/>
              <a:t>Methodology</a:t>
            </a:r>
          </a:p>
        </p:txBody>
      </p:sp>
      <p:sp>
        <p:nvSpPr>
          <p:cNvPr id="7171" name="Abgerundetes Rechteck 44"/>
          <p:cNvSpPr>
            <a:spLocks noChangeArrowheads="1"/>
          </p:cNvSpPr>
          <p:nvPr/>
        </p:nvSpPr>
        <p:spPr bwMode="auto">
          <a:xfrm>
            <a:off x="4846639" y="2620963"/>
            <a:ext cx="4143375" cy="4022725"/>
          </a:xfrm>
          <a:prstGeom prst="roundRect">
            <a:avLst>
              <a:gd name="adj" fmla="val 16667"/>
            </a:avLst>
          </a:prstGeom>
          <a:solidFill>
            <a:srgbClr val="00CCFF"/>
          </a:solidFill>
          <a:ln w="9525" algn="ctr">
            <a:solidFill>
              <a:schemeClr val="tx1"/>
            </a:solidFill>
            <a:round/>
            <a:headEnd/>
            <a:tailEnd/>
          </a:ln>
        </p:spPr>
        <p:txBody>
          <a:bodyPr/>
          <a:lstStyle/>
          <a:p>
            <a:pPr algn="ctr" eaLnBrk="0" hangingPunct="0"/>
            <a:r>
              <a:rPr lang="en-US"/>
              <a:t>Industry</a:t>
            </a:r>
          </a:p>
        </p:txBody>
      </p:sp>
      <p:cxnSp>
        <p:nvCxnSpPr>
          <p:cNvPr id="7172" name="Gerade Verbindung 66"/>
          <p:cNvCxnSpPr>
            <a:cxnSpLocks noChangeShapeType="1"/>
          </p:cNvCxnSpPr>
          <p:nvPr/>
        </p:nvCxnSpPr>
        <p:spPr bwMode="auto">
          <a:xfrm>
            <a:off x="7192964" y="4699000"/>
            <a:ext cx="500062" cy="1588"/>
          </a:xfrm>
          <a:prstGeom prst="line">
            <a:avLst/>
          </a:prstGeom>
          <a:noFill/>
          <a:ln w="19050" algn="ctr">
            <a:solidFill>
              <a:schemeClr val="tx1"/>
            </a:solidFill>
            <a:round/>
            <a:headEnd/>
            <a:tailEnd/>
          </a:ln>
        </p:spPr>
      </p:cxnSp>
      <p:cxnSp>
        <p:nvCxnSpPr>
          <p:cNvPr id="7173" name="Gerade Verbindung 67"/>
          <p:cNvCxnSpPr>
            <a:cxnSpLocks noChangeShapeType="1"/>
          </p:cNvCxnSpPr>
          <p:nvPr/>
        </p:nvCxnSpPr>
        <p:spPr bwMode="auto">
          <a:xfrm>
            <a:off x="7181851" y="5346700"/>
            <a:ext cx="500063" cy="1588"/>
          </a:xfrm>
          <a:prstGeom prst="line">
            <a:avLst/>
          </a:prstGeom>
          <a:noFill/>
          <a:ln w="19050" algn="ctr">
            <a:solidFill>
              <a:schemeClr val="tx1"/>
            </a:solidFill>
            <a:round/>
            <a:headEnd/>
            <a:tailEnd/>
          </a:ln>
        </p:spPr>
      </p:cxnSp>
      <p:cxnSp>
        <p:nvCxnSpPr>
          <p:cNvPr id="7174" name="Gerade Verbindung 68"/>
          <p:cNvCxnSpPr>
            <a:cxnSpLocks noChangeShapeType="1"/>
          </p:cNvCxnSpPr>
          <p:nvPr/>
        </p:nvCxnSpPr>
        <p:spPr bwMode="auto">
          <a:xfrm>
            <a:off x="7181851" y="5994400"/>
            <a:ext cx="500063" cy="1588"/>
          </a:xfrm>
          <a:prstGeom prst="line">
            <a:avLst/>
          </a:prstGeom>
          <a:noFill/>
          <a:ln w="19050" algn="ctr">
            <a:solidFill>
              <a:schemeClr val="tx1"/>
            </a:solidFill>
            <a:round/>
            <a:headEnd/>
            <a:tailEnd/>
          </a:ln>
        </p:spPr>
      </p:cxnSp>
      <p:sp>
        <p:nvSpPr>
          <p:cNvPr id="7175" name="Abgerundetes Rechteck 14"/>
          <p:cNvSpPr>
            <a:spLocks noChangeArrowheads="1"/>
          </p:cNvSpPr>
          <p:nvPr/>
        </p:nvSpPr>
        <p:spPr bwMode="auto">
          <a:xfrm>
            <a:off x="342901" y="2609850"/>
            <a:ext cx="4141788" cy="4033838"/>
          </a:xfrm>
          <a:prstGeom prst="roundRect">
            <a:avLst>
              <a:gd name="adj" fmla="val 16667"/>
            </a:avLst>
          </a:prstGeom>
          <a:solidFill>
            <a:srgbClr val="FF4343"/>
          </a:solidFill>
          <a:ln w="9525" algn="ctr">
            <a:solidFill>
              <a:schemeClr val="tx1"/>
            </a:solidFill>
            <a:round/>
            <a:headEnd/>
            <a:tailEnd/>
          </a:ln>
        </p:spPr>
        <p:txBody>
          <a:bodyPr/>
          <a:lstStyle/>
          <a:p>
            <a:pPr algn="ctr" eaLnBrk="0" hangingPunct="0"/>
            <a:r>
              <a:rPr lang="en-US" dirty="0"/>
              <a:t>City with </a:t>
            </a:r>
            <a:r>
              <a:rPr lang="en-US" dirty="0" smtClean="0"/>
              <a:t>500’000 </a:t>
            </a:r>
            <a:r>
              <a:rPr lang="en-US" dirty="0"/>
              <a:t>inhabitants</a:t>
            </a:r>
          </a:p>
        </p:txBody>
      </p:sp>
      <p:cxnSp>
        <p:nvCxnSpPr>
          <p:cNvPr id="7176" name="Gerade Verbindung 63"/>
          <p:cNvCxnSpPr>
            <a:cxnSpLocks noChangeShapeType="1"/>
          </p:cNvCxnSpPr>
          <p:nvPr/>
        </p:nvCxnSpPr>
        <p:spPr bwMode="auto">
          <a:xfrm>
            <a:off x="3536951" y="4699000"/>
            <a:ext cx="500063" cy="1588"/>
          </a:xfrm>
          <a:prstGeom prst="line">
            <a:avLst/>
          </a:prstGeom>
          <a:noFill/>
          <a:ln w="19050" algn="ctr">
            <a:solidFill>
              <a:schemeClr val="tx1"/>
            </a:solidFill>
            <a:round/>
            <a:headEnd/>
            <a:tailEnd/>
          </a:ln>
        </p:spPr>
      </p:cxnSp>
      <p:cxnSp>
        <p:nvCxnSpPr>
          <p:cNvPr id="7177" name="Gerade Verbindung 64"/>
          <p:cNvCxnSpPr>
            <a:cxnSpLocks noChangeShapeType="1"/>
          </p:cNvCxnSpPr>
          <p:nvPr/>
        </p:nvCxnSpPr>
        <p:spPr bwMode="auto">
          <a:xfrm>
            <a:off x="3525839" y="5346700"/>
            <a:ext cx="500062" cy="1588"/>
          </a:xfrm>
          <a:prstGeom prst="line">
            <a:avLst/>
          </a:prstGeom>
          <a:noFill/>
          <a:ln w="19050" algn="ctr">
            <a:solidFill>
              <a:schemeClr val="tx1"/>
            </a:solidFill>
            <a:round/>
            <a:headEnd/>
            <a:tailEnd/>
          </a:ln>
        </p:spPr>
      </p:cxnSp>
      <p:cxnSp>
        <p:nvCxnSpPr>
          <p:cNvPr id="7178" name="Gerade Verbindung 65"/>
          <p:cNvCxnSpPr>
            <a:cxnSpLocks noChangeShapeType="1"/>
          </p:cNvCxnSpPr>
          <p:nvPr/>
        </p:nvCxnSpPr>
        <p:spPr bwMode="auto">
          <a:xfrm>
            <a:off x="3525839" y="5994400"/>
            <a:ext cx="500062" cy="1588"/>
          </a:xfrm>
          <a:prstGeom prst="line">
            <a:avLst/>
          </a:prstGeom>
          <a:noFill/>
          <a:ln w="19050" algn="ctr">
            <a:solidFill>
              <a:schemeClr val="tx1"/>
            </a:solidFill>
            <a:round/>
            <a:headEnd/>
            <a:tailEnd/>
          </a:ln>
        </p:spPr>
      </p:cxnSp>
      <p:cxnSp>
        <p:nvCxnSpPr>
          <p:cNvPr id="7179" name="Gerade Verbindung 53"/>
          <p:cNvCxnSpPr>
            <a:cxnSpLocks noChangeShapeType="1"/>
          </p:cNvCxnSpPr>
          <p:nvPr/>
        </p:nvCxnSpPr>
        <p:spPr bwMode="auto">
          <a:xfrm>
            <a:off x="7194551" y="3762375"/>
            <a:ext cx="500063" cy="1588"/>
          </a:xfrm>
          <a:prstGeom prst="line">
            <a:avLst/>
          </a:prstGeom>
          <a:noFill/>
          <a:ln w="19050" algn="ctr">
            <a:solidFill>
              <a:schemeClr val="tx1"/>
            </a:solidFill>
            <a:round/>
            <a:headEnd/>
            <a:tailEnd/>
          </a:ln>
        </p:spPr>
      </p:cxnSp>
      <p:cxnSp>
        <p:nvCxnSpPr>
          <p:cNvPr id="7180" name="Gerade Verbindung 39"/>
          <p:cNvCxnSpPr>
            <a:cxnSpLocks noChangeShapeType="1"/>
          </p:cNvCxnSpPr>
          <p:nvPr/>
        </p:nvCxnSpPr>
        <p:spPr bwMode="auto">
          <a:xfrm>
            <a:off x="3541714" y="3759200"/>
            <a:ext cx="500062" cy="1588"/>
          </a:xfrm>
          <a:prstGeom prst="line">
            <a:avLst/>
          </a:prstGeom>
          <a:noFill/>
          <a:ln w="19050" algn="ctr">
            <a:solidFill>
              <a:schemeClr val="tx1"/>
            </a:solidFill>
            <a:round/>
            <a:headEnd/>
            <a:tailEnd/>
          </a:ln>
        </p:spPr>
      </p:cxnSp>
      <p:cxnSp>
        <p:nvCxnSpPr>
          <p:cNvPr id="7181" name="Gerade Verbindung 37"/>
          <p:cNvCxnSpPr>
            <a:cxnSpLocks noChangeShapeType="1"/>
          </p:cNvCxnSpPr>
          <p:nvPr/>
        </p:nvCxnSpPr>
        <p:spPr bwMode="auto">
          <a:xfrm>
            <a:off x="873126" y="3759200"/>
            <a:ext cx="500063" cy="1588"/>
          </a:xfrm>
          <a:prstGeom prst="line">
            <a:avLst/>
          </a:prstGeom>
          <a:noFill/>
          <a:ln w="19050" algn="ctr">
            <a:solidFill>
              <a:schemeClr val="tx1"/>
            </a:solidFill>
            <a:round/>
            <a:headEnd/>
            <a:tailEnd/>
          </a:ln>
        </p:spPr>
      </p:cxnSp>
      <p:cxnSp>
        <p:nvCxnSpPr>
          <p:cNvPr id="7182" name="Gerade Verbindung 34"/>
          <p:cNvCxnSpPr>
            <a:cxnSpLocks noChangeShapeType="1"/>
          </p:cNvCxnSpPr>
          <p:nvPr/>
        </p:nvCxnSpPr>
        <p:spPr bwMode="auto">
          <a:xfrm>
            <a:off x="857251" y="5329238"/>
            <a:ext cx="500063" cy="1587"/>
          </a:xfrm>
          <a:prstGeom prst="line">
            <a:avLst/>
          </a:prstGeom>
          <a:noFill/>
          <a:ln w="19050" algn="ctr">
            <a:solidFill>
              <a:schemeClr val="tx1"/>
            </a:solidFill>
            <a:round/>
            <a:headEnd/>
            <a:tailEnd/>
          </a:ln>
        </p:spPr>
      </p:cxnSp>
      <p:cxnSp>
        <p:nvCxnSpPr>
          <p:cNvPr id="7183" name="Gerade Verbindung 35"/>
          <p:cNvCxnSpPr>
            <a:cxnSpLocks noChangeShapeType="1"/>
          </p:cNvCxnSpPr>
          <p:nvPr/>
        </p:nvCxnSpPr>
        <p:spPr bwMode="auto">
          <a:xfrm>
            <a:off x="873126" y="5992813"/>
            <a:ext cx="500063" cy="1587"/>
          </a:xfrm>
          <a:prstGeom prst="line">
            <a:avLst/>
          </a:prstGeom>
          <a:noFill/>
          <a:ln w="19050" algn="ctr">
            <a:solidFill>
              <a:schemeClr val="tx1"/>
            </a:solidFill>
            <a:round/>
            <a:headEnd/>
            <a:tailEnd/>
          </a:ln>
        </p:spPr>
      </p:cxnSp>
      <p:cxnSp>
        <p:nvCxnSpPr>
          <p:cNvPr id="7184" name="Gerade Verbindung 33"/>
          <p:cNvCxnSpPr>
            <a:cxnSpLocks noChangeShapeType="1"/>
          </p:cNvCxnSpPr>
          <p:nvPr/>
        </p:nvCxnSpPr>
        <p:spPr bwMode="auto">
          <a:xfrm>
            <a:off x="873126" y="4697413"/>
            <a:ext cx="500063" cy="1587"/>
          </a:xfrm>
          <a:prstGeom prst="line">
            <a:avLst/>
          </a:prstGeom>
          <a:noFill/>
          <a:ln w="19050" algn="ctr">
            <a:solidFill>
              <a:schemeClr val="tx1"/>
            </a:solidFill>
            <a:round/>
            <a:headEnd/>
            <a:tailEnd/>
          </a:ln>
        </p:spPr>
      </p:cxnSp>
      <p:sp>
        <p:nvSpPr>
          <p:cNvPr id="17" name="Titel 1"/>
          <p:cNvSpPr txBox="1">
            <a:spLocks/>
          </p:cNvSpPr>
          <p:nvPr/>
        </p:nvSpPr>
        <p:spPr bwMode="auto">
          <a:xfrm>
            <a:off x="2268538" y="1962150"/>
            <a:ext cx="4895850" cy="609600"/>
          </a:xfrm>
          <a:prstGeom prst="rect">
            <a:avLst/>
          </a:prstGeom>
          <a:noFill/>
          <a:ln w="9525">
            <a:noFill/>
            <a:miter lim="800000"/>
            <a:headEnd/>
            <a:tailEnd/>
          </a:ln>
          <a:effectLst/>
        </p:spPr>
        <p:txBody>
          <a:bodyPr anchor="ctr"/>
          <a:lstStyle/>
          <a:p>
            <a:pPr>
              <a:defRPr/>
            </a:pPr>
            <a:r>
              <a:rPr lang="en-US" sz="2400" b="1" kern="0" dirty="0">
                <a:solidFill>
                  <a:srgbClr val="0E318D"/>
                </a:solidFill>
                <a:ea typeface="+mj-ea"/>
                <a:cs typeface="+mj-cs"/>
              </a:rPr>
              <a:t>Synthetic model region</a:t>
            </a:r>
          </a:p>
        </p:txBody>
      </p:sp>
      <p:grpSp>
        <p:nvGrpSpPr>
          <p:cNvPr id="7186" name="Gruppieren 5"/>
          <p:cNvGrpSpPr>
            <a:grpSpLocks/>
          </p:cNvGrpSpPr>
          <p:nvPr/>
        </p:nvGrpSpPr>
        <p:grpSpPr bwMode="auto">
          <a:xfrm>
            <a:off x="1204914" y="3259138"/>
            <a:ext cx="1039812" cy="935037"/>
            <a:chOff x="255576" y="2530450"/>
            <a:chExt cx="1866890" cy="1785950"/>
          </a:xfrm>
        </p:grpSpPr>
        <p:sp>
          <p:nvSpPr>
            <p:cNvPr id="7205" name="Abgerundetes Rechteck 6"/>
            <p:cNvSpPr>
              <a:spLocks noChangeArrowheads="1"/>
            </p:cNvSpPr>
            <p:nvPr/>
          </p:nvSpPr>
          <p:spPr bwMode="auto">
            <a:xfrm>
              <a:off x="255576" y="2530450"/>
              <a:ext cx="1857388" cy="1785950"/>
            </a:xfrm>
            <a:prstGeom prst="roundRect">
              <a:avLst>
                <a:gd name="adj" fmla="val 16667"/>
              </a:avLst>
            </a:prstGeom>
            <a:solidFill>
              <a:srgbClr val="FFC000"/>
            </a:solidFill>
            <a:ln w="9525" algn="ctr">
              <a:noFill/>
              <a:round/>
              <a:headEnd/>
              <a:tailEnd/>
            </a:ln>
          </p:spPr>
          <p:txBody>
            <a:bodyPr/>
            <a:lstStyle/>
            <a:p>
              <a:pPr eaLnBrk="0" hangingPunct="0"/>
              <a:endParaRPr lang="en-US"/>
            </a:p>
          </p:txBody>
        </p:sp>
        <p:pic>
          <p:nvPicPr>
            <p:cNvPr id="7206" name="Picture 14" descr="C:\Users\MartinSt\Desktop\Haushalt_grau.png"/>
            <p:cNvPicPr>
              <a:picLocks noChangeAspect="1" noChangeArrowheads="1"/>
            </p:cNvPicPr>
            <p:nvPr/>
          </p:nvPicPr>
          <p:blipFill>
            <a:blip r:embed="rId3" cstate="print"/>
            <a:srcRect/>
            <a:stretch>
              <a:fillRect/>
            </a:stretch>
          </p:blipFill>
          <p:spPr bwMode="auto">
            <a:xfrm>
              <a:off x="265624" y="2551648"/>
              <a:ext cx="1856842" cy="1764000"/>
            </a:xfrm>
            <a:prstGeom prst="rect">
              <a:avLst/>
            </a:prstGeom>
            <a:noFill/>
            <a:ln w="9525">
              <a:noFill/>
              <a:miter lim="800000"/>
              <a:headEnd/>
              <a:tailEnd/>
            </a:ln>
          </p:spPr>
        </p:pic>
      </p:grpSp>
      <p:grpSp>
        <p:nvGrpSpPr>
          <p:cNvPr id="7187" name="Gruppieren 8"/>
          <p:cNvGrpSpPr>
            <a:grpSpLocks/>
          </p:cNvGrpSpPr>
          <p:nvPr/>
        </p:nvGrpSpPr>
        <p:grpSpPr bwMode="auto">
          <a:xfrm>
            <a:off x="6296026" y="3259138"/>
            <a:ext cx="1039813" cy="935037"/>
            <a:chOff x="7010940" y="2480210"/>
            <a:chExt cx="1857388" cy="1857388"/>
          </a:xfrm>
        </p:grpSpPr>
        <p:sp>
          <p:nvSpPr>
            <p:cNvPr id="7203" name="Abgerundetes Rechteck 9"/>
            <p:cNvSpPr>
              <a:spLocks noChangeArrowheads="1"/>
            </p:cNvSpPr>
            <p:nvPr/>
          </p:nvSpPr>
          <p:spPr bwMode="auto">
            <a:xfrm>
              <a:off x="7010940" y="2480210"/>
              <a:ext cx="1857388" cy="1857388"/>
            </a:xfrm>
            <a:prstGeom prst="roundRect">
              <a:avLst>
                <a:gd name="adj" fmla="val 16667"/>
              </a:avLst>
            </a:prstGeom>
            <a:solidFill>
              <a:srgbClr val="FFFF00"/>
            </a:solidFill>
            <a:ln w="9525" algn="ctr">
              <a:noFill/>
              <a:round/>
              <a:headEnd/>
              <a:tailEnd/>
            </a:ln>
          </p:spPr>
          <p:txBody>
            <a:bodyPr/>
            <a:lstStyle/>
            <a:p>
              <a:pPr eaLnBrk="0" hangingPunct="0"/>
              <a:endParaRPr lang="en-US"/>
            </a:p>
          </p:txBody>
        </p:sp>
        <p:pic>
          <p:nvPicPr>
            <p:cNvPr id="7204" name="Picture 15" descr="C:\Users\MartinSt\Desktop\Industrie_grau.png"/>
            <p:cNvPicPr>
              <a:picLocks noChangeAspect="1" noChangeArrowheads="1"/>
            </p:cNvPicPr>
            <p:nvPr/>
          </p:nvPicPr>
          <p:blipFill>
            <a:blip r:embed="rId4" cstate="print"/>
            <a:srcRect/>
            <a:stretch>
              <a:fillRect/>
            </a:stretch>
          </p:blipFill>
          <p:spPr bwMode="auto">
            <a:xfrm>
              <a:off x="7031037" y="2540498"/>
              <a:ext cx="1770103" cy="1764000"/>
            </a:xfrm>
            <a:prstGeom prst="rect">
              <a:avLst/>
            </a:prstGeom>
            <a:noFill/>
            <a:ln w="9525">
              <a:noFill/>
              <a:miter lim="800000"/>
              <a:headEnd/>
              <a:tailEnd/>
            </a:ln>
          </p:spPr>
        </p:pic>
      </p:grpSp>
      <p:grpSp>
        <p:nvGrpSpPr>
          <p:cNvPr id="7188" name="Gruppieren 11"/>
          <p:cNvGrpSpPr>
            <a:grpSpLocks/>
          </p:cNvGrpSpPr>
          <p:nvPr/>
        </p:nvGrpSpPr>
        <p:grpSpPr bwMode="auto">
          <a:xfrm>
            <a:off x="2693989" y="3260725"/>
            <a:ext cx="1039812" cy="935038"/>
            <a:chOff x="3643306" y="2530450"/>
            <a:chExt cx="1857388" cy="1785950"/>
          </a:xfrm>
        </p:grpSpPr>
        <p:sp>
          <p:nvSpPr>
            <p:cNvPr id="7201" name="Abgerundetes Rechteck 12"/>
            <p:cNvSpPr>
              <a:spLocks noChangeArrowheads="1"/>
            </p:cNvSpPr>
            <p:nvPr/>
          </p:nvSpPr>
          <p:spPr bwMode="auto">
            <a:xfrm>
              <a:off x="3643306" y="2530450"/>
              <a:ext cx="1857388" cy="1785950"/>
            </a:xfrm>
            <a:prstGeom prst="roundRect">
              <a:avLst>
                <a:gd name="adj" fmla="val 16667"/>
              </a:avLst>
            </a:prstGeom>
            <a:solidFill>
              <a:srgbClr val="00CCFF"/>
            </a:solidFill>
            <a:ln w="9525" algn="ctr">
              <a:noFill/>
              <a:round/>
              <a:headEnd/>
              <a:tailEnd/>
            </a:ln>
          </p:spPr>
          <p:txBody>
            <a:bodyPr/>
            <a:lstStyle/>
            <a:p>
              <a:pPr eaLnBrk="0" hangingPunct="0"/>
              <a:endParaRPr lang="en-US"/>
            </a:p>
          </p:txBody>
        </p:sp>
        <p:pic>
          <p:nvPicPr>
            <p:cNvPr id="7202" name="Picture 13" descr="C:\Users\MartinSt\Desktop\Gewerbe_grau.png"/>
            <p:cNvPicPr>
              <a:picLocks noChangeAspect="1" noChangeArrowheads="1"/>
            </p:cNvPicPr>
            <p:nvPr/>
          </p:nvPicPr>
          <p:blipFill>
            <a:blip r:embed="rId5" cstate="print"/>
            <a:srcRect/>
            <a:stretch>
              <a:fillRect/>
            </a:stretch>
          </p:blipFill>
          <p:spPr bwMode="auto">
            <a:xfrm>
              <a:off x="3654394" y="2530450"/>
              <a:ext cx="1764000" cy="1764000"/>
            </a:xfrm>
            <a:prstGeom prst="rect">
              <a:avLst/>
            </a:prstGeom>
            <a:noFill/>
            <a:ln w="9525">
              <a:noFill/>
              <a:miter lim="800000"/>
              <a:headEnd/>
              <a:tailEnd/>
            </a:ln>
          </p:spPr>
        </p:pic>
      </p:grpSp>
      <p:sp>
        <p:nvSpPr>
          <p:cNvPr id="7189" name="Abgerundetes Rechteck 15"/>
          <p:cNvSpPr>
            <a:spLocks noChangeArrowheads="1"/>
          </p:cNvSpPr>
          <p:nvPr/>
        </p:nvSpPr>
        <p:spPr bwMode="auto">
          <a:xfrm>
            <a:off x="1204914" y="4402138"/>
            <a:ext cx="1163637" cy="611187"/>
          </a:xfrm>
          <a:prstGeom prst="roundRect">
            <a:avLst>
              <a:gd name="adj" fmla="val 16667"/>
            </a:avLst>
          </a:prstGeom>
          <a:solidFill>
            <a:srgbClr val="FFC000"/>
          </a:solidFill>
          <a:ln w="9525" algn="ctr">
            <a:noFill/>
            <a:round/>
            <a:headEnd/>
            <a:tailEnd/>
          </a:ln>
        </p:spPr>
        <p:txBody>
          <a:bodyPr anchor="ctr"/>
          <a:lstStyle/>
          <a:p>
            <a:pPr algn="ctr" eaLnBrk="0" hangingPunct="0"/>
            <a:r>
              <a:rPr lang="en-US" sz="1200" b="1"/>
              <a:t>1 Pers.</a:t>
            </a:r>
          </a:p>
          <a:p>
            <a:pPr algn="ctr" eaLnBrk="0" hangingPunct="0"/>
            <a:r>
              <a:rPr lang="en-US" sz="1100" b="1"/>
              <a:t>40%</a:t>
            </a:r>
          </a:p>
        </p:txBody>
      </p:sp>
      <p:sp>
        <p:nvSpPr>
          <p:cNvPr id="7190" name="Abgerundetes Rechteck 16"/>
          <p:cNvSpPr>
            <a:spLocks noChangeArrowheads="1"/>
          </p:cNvSpPr>
          <p:nvPr/>
        </p:nvSpPr>
        <p:spPr bwMode="auto">
          <a:xfrm>
            <a:off x="1204914" y="5045075"/>
            <a:ext cx="1163637" cy="611188"/>
          </a:xfrm>
          <a:prstGeom prst="roundRect">
            <a:avLst>
              <a:gd name="adj" fmla="val 16667"/>
            </a:avLst>
          </a:prstGeom>
          <a:solidFill>
            <a:srgbClr val="FFC000"/>
          </a:solidFill>
          <a:ln w="9525" algn="ctr">
            <a:noFill/>
            <a:round/>
            <a:headEnd/>
            <a:tailEnd/>
          </a:ln>
        </p:spPr>
        <p:txBody>
          <a:bodyPr anchor="ctr"/>
          <a:lstStyle/>
          <a:p>
            <a:pPr algn="ctr" eaLnBrk="0" hangingPunct="0"/>
            <a:r>
              <a:rPr lang="en-US" sz="1200" b="1"/>
              <a:t>2-3 Pers.</a:t>
            </a:r>
          </a:p>
          <a:p>
            <a:pPr algn="ctr" eaLnBrk="0" hangingPunct="0"/>
            <a:r>
              <a:rPr lang="en-US" sz="1100" b="1"/>
              <a:t>47%</a:t>
            </a:r>
          </a:p>
        </p:txBody>
      </p:sp>
      <p:sp>
        <p:nvSpPr>
          <p:cNvPr id="7191" name="Abgerundetes Rechteck 17"/>
          <p:cNvSpPr>
            <a:spLocks noChangeArrowheads="1"/>
          </p:cNvSpPr>
          <p:nvPr/>
        </p:nvSpPr>
        <p:spPr bwMode="auto">
          <a:xfrm>
            <a:off x="1204914" y="5688013"/>
            <a:ext cx="1163637" cy="611187"/>
          </a:xfrm>
          <a:prstGeom prst="roundRect">
            <a:avLst>
              <a:gd name="adj" fmla="val 16667"/>
            </a:avLst>
          </a:prstGeom>
          <a:solidFill>
            <a:srgbClr val="FFC000"/>
          </a:solidFill>
          <a:ln w="9525" algn="ctr">
            <a:noFill/>
            <a:round/>
            <a:headEnd/>
            <a:tailEnd/>
          </a:ln>
        </p:spPr>
        <p:txBody>
          <a:bodyPr anchor="ctr"/>
          <a:lstStyle/>
          <a:p>
            <a:pPr algn="ctr" eaLnBrk="0" hangingPunct="0"/>
            <a:r>
              <a:rPr lang="en-US" sz="1200" b="1"/>
              <a:t>4+ Pers.</a:t>
            </a:r>
          </a:p>
          <a:p>
            <a:pPr algn="ctr" eaLnBrk="0" hangingPunct="0"/>
            <a:r>
              <a:rPr lang="en-US" sz="1100" b="1"/>
              <a:t>13%</a:t>
            </a:r>
          </a:p>
        </p:txBody>
      </p:sp>
      <p:cxnSp>
        <p:nvCxnSpPr>
          <p:cNvPr id="7192" name="Gerade Verbindung 21"/>
          <p:cNvCxnSpPr>
            <a:cxnSpLocks noChangeShapeType="1"/>
          </p:cNvCxnSpPr>
          <p:nvPr/>
        </p:nvCxnSpPr>
        <p:spPr bwMode="auto">
          <a:xfrm rot="5400000">
            <a:off x="-252411" y="4868862"/>
            <a:ext cx="2235200" cy="15875"/>
          </a:xfrm>
          <a:prstGeom prst="line">
            <a:avLst/>
          </a:prstGeom>
          <a:noFill/>
          <a:ln w="19050" algn="ctr">
            <a:solidFill>
              <a:schemeClr val="tx1"/>
            </a:solidFill>
            <a:round/>
            <a:headEnd/>
            <a:tailEnd/>
          </a:ln>
        </p:spPr>
      </p:cxnSp>
      <p:sp>
        <p:nvSpPr>
          <p:cNvPr id="7193" name="Abgerundetes Rechteck 38"/>
          <p:cNvSpPr>
            <a:spLocks noChangeArrowheads="1"/>
          </p:cNvSpPr>
          <p:nvPr/>
        </p:nvSpPr>
        <p:spPr bwMode="auto">
          <a:xfrm>
            <a:off x="2684464" y="4387850"/>
            <a:ext cx="1079500" cy="611188"/>
          </a:xfrm>
          <a:prstGeom prst="roundRect">
            <a:avLst>
              <a:gd name="adj" fmla="val 16667"/>
            </a:avLst>
          </a:prstGeom>
          <a:solidFill>
            <a:srgbClr val="00CCFF"/>
          </a:solidFill>
          <a:ln w="9525" algn="ctr">
            <a:noFill/>
            <a:round/>
            <a:headEnd/>
            <a:tailEnd/>
          </a:ln>
        </p:spPr>
        <p:txBody>
          <a:bodyPr anchor="ctr"/>
          <a:lstStyle/>
          <a:p>
            <a:pPr algn="ctr" eaLnBrk="0" hangingPunct="0"/>
            <a:r>
              <a:rPr lang="en-US" sz="1200" b="1"/>
              <a:t>Trade</a:t>
            </a:r>
          </a:p>
          <a:p>
            <a:pPr algn="ctr" eaLnBrk="0" hangingPunct="0"/>
            <a:r>
              <a:rPr lang="en-US" sz="1100" b="1"/>
              <a:t>27%</a:t>
            </a:r>
          </a:p>
        </p:txBody>
      </p:sp>
      <p:sp>
        <p:nvSpPr>
          <p:cNvPr id="7194" name="Abgerundetes Rechteck 41"/>
          <p:cNvSpPr>
            <a:spLocks noChangeArrowheads="1"/>
          </p:cNvSpPr>
          <p:nvPr/>
        </p:nvSpPr>
        <p:spPr bwMode="auto">
          <a:xfrm>
            <a:off x="2684464" y="5045075"/>
            <a:ext cx="1079500" cy="612775"/>
          </a:xfrm>
          <a:prstGeom prst="roundRect">
            <a:avLst>
              <a:gd name="adj" fmla="val 16667"/>
            </a:avLst>
          </a:prstGeom>
          <a:solidFill>
            <a:srgbClr val="00CCFF"/>
          </a:solidFill>
          <a:ln w="9525" algn="ctr">
            <a:noFill/>
            <a:round/>
            <a:headEnd/>
            <a:tailEnd/>
          </a:ln>
        </p:spPr>
        <p:txBody>
          <a:bodyPr anchor="ctr"/>
          <a:lstStyle/>
          <a:p>
            <a:pPr algn="ctr" eaLnBrk="0" hangingPunct="0"/>
            <a:r>
              <a:rPr lang="en-US" sz="1200" b="1"/>
              <a:t>Public baths</a:t>
            </a:r>
          </a:p>
          <a:p>
            <a:pPr algn="ctr" eaLnBrk="0" hangingPunct="0"/>
            <a:r>
              <a:rPr lang="en-US" sz="1100" b="1"/>
              <a:t>5%</a:t>
            </a:r>
            <a:endParaRPr lang="en-US" sz="1200" b="1"/>
          </a:p>
        </p:txBody>
      </p:sp>
      <p:sp>
        <p:nvSpPr>
          <p:cNvPr id="7195" name="Abgerundetes Rechteck 42"/>
          <p:cNvSpPr>
            <a:spLocks noChangeArrowheads="1"/>
          </p:cNvSpPr>
          <p:nvPr/>
        </p:nvSpPr>
        <p:spPr bwMode="auto">
          <a:xfrm>
            <a:off x="2684464" y="5695950"/>
            <a:ext cx="1079500" cy="611188"/>
          </a:xfrm>
          <a:prstGeom prst="roundRect">
            <a:avLst>
              <a:gd name="adj" fmla="val 16667"/>
            </a:avLst>
          </a:prstGeom>
          <a:solidFill>
            <a:srgbClr val="00CCFF"/>
          </a:solidFill>
          <a:ln w="9525" algn="ctr">
            <a:noFill/>
            <a:round/>
            <a:headEnd/>
            <a:tailEnd/>
          </a:ln>
        </p:spPr>
        <p:txBody>
          <a:bodyPr anchor="ctr"/>
          <a:lstStyle/>
          <a:p>
            <a:pPr algn="ctr" eaLnBrk="0" hangingPunct="0"/>
            <a:r>
              <a:rPr lang="en-US" sz="1400" b="1"/>
              <a:t>…</a:t>
            </a:r>
          </a:p>
        </p:txBody>
      </p:sp>
      <p:sp>
        <p:nvSpPr>
          <p:cNvPr id="7196" name="Abgerundetes Rechteck 36"/>
          <p:cNvSpPr>
            <a:spLocks noChangeArrowheads="1"/>
          </p:cNvSpPr>
          <p:nvPr/>
        </p:nvSpPr>
        <p:spPr bwMode="auto">
          <a:xfrm>
            <a:off x="6327776" y="4384675"/>
            <a:ext cx="1081088" cy="611188"/>
          </a:xfrm>
          <a:prstGeom prst="roundRect">
            <a:avLst>
              <a:gd name="adj" fmla="val 16667"/>
            </a:avLst>
          </a:prstGeom>
          <a:solidFill>
            <a:srgbClr val="FFFF00"/>
          </a:solidFill>
          <a:ln w="9525" algn="ctr">
            <a:noFill/>
            <a:round/>
            <a:headEnd/>
            <a:tailEnd/>
          </a:ln>
        </p:spPr>
        <p:txBody>
          <a:bodyPr anchor="ctr"/>
          <a:lstStyle/>
          <a:p>
            <a:pPr algn="ctr" eaLnBrk="0" hangingPunct="0"/>
            <a:r>
              <a:rPr lang="en-US" sz="1200" b="1"/>
              <a:t>Chemisty</a:t>
            </a:r>
          </a:p>
          <a:p>
            <a:pPr algn="ctr" eaLnBrk="0" hangingPunct="0"/>
            <a:r>
              <a:rPr lang="en-US" sz="1100" b="1"/>
              <a:t>20%</a:t>
            </a:r>
            <a:endParaRPr lang="en-US" sz="1400" b="1"/>
          </a:p>
        </p:txBody>
      </p:sp>
      <p:sp>
        <p:nvSpPr>
          <p:cNvPr id="7197" name="Abgerundetes Rechteck 49"/>
          <p:cNvSpPr>
            <a:spLocks noChangeArrowheads="1"/>
          </p:cNvSpPr>
          <p:nvPr/>
        </p:nvSpPr>
        <p:spPr bwMode="auto">
          <a:xfrm>
            <a:off x="6327776" y="5032375"/>
            <a:ext cx="1081088" cy="611188"/>
          </a:xfrm>
          <a:prstGeom prst="roundRect">
            <a:avLst>
              <a:gd name="adj" fmla="val 16667"/>
            </a:avLst>
          </a:prstGeom>
          <a:solidFill>
            <a:srgbClr val="FFFF00"/>
          </a:solidFill>
          <a:ln w="9525" algn="ctr">
            <a:noFill/>
            <a:round/>
            <a:headEnd/>
            <a:tailEnd/>
          </a:ln>
        </p:spPr>
        <p:txBody>
          <a:bodyPr anchor="ctr"/>
          <a:lstStyle/>
          <a:p>
            <a:pPr algn="ctr" eaLnBrk="0" hangingPunct="0"/>
            <a:r>
              <a:rPr lang="en-US" sz="1200" b="1"/>
              <a:t>Metall</a:t>
            </a:r>
          </a:p>
          <a:p>
            <a:pPr algn="ctr" eaLnBrk="0" hangingPunct="0"/>
            <a:r>
              <a:rPr lang="en-US" sz="1100" b="1"/>
              <a:t>20%</a:t>
            </a:r>
            <a:endParaRPr lang="en-US" sz="1200" b="1"/>
          </a:p>
        </p:txBody>
      </p:sp>
      <p:sp>
        <p:nvSpPr>
          <p:cNvPr id="7198" name="Abgerundetes Rechteck 51"/>
          <p:cNvSpPr>
            <a:spLocks noChangeArrowheads="1"/>
          </p:cNvSpPr>
          <p:nvPr/>
        </p:nvSpPr>
        <p:spPr bwMode="auto">
          <a:xfrm>
            <a:off x="6327776" y="5680075"/>
            <a:ext cx="1081088" cy="612775"/>
          </a:xfrm>
          <a:prstGeom prst="roundRect">
            <a:avLst>
              <a:gd name="adj" fmla="val 16667"/>
            </a:avLst>
          </a:prstGeom>
          <a:solidFill>
            <a:srgbClr val="FFFF00"/>
          </a:solidFill>
          <a:ln w="9525" algn="ctr">
            <a:noFill/>
            <a:round/>
            <a:headEnd/>
            <a:tailEnd/>
          </a:ln>
        </p:spPr>
        <p:txBody>
          <a:bodyPr anchor="ctr"/>
          <a:lstStyle/>
          <a:p>
            <a:pPr algn="ctr" eaLnBrk="0" hangingPunct="0"/>
            <a:r>
              <a:rPr lang="en-US" sz="1400" b="1"/>
              <a:t>…</a:t>
            </a:r>
          </a:p>
        </p:txBody>
      </p:sp>
      <p:cxnSp>
        <p:nvCxnSpPr>
          <p:cNvPr id="7199" name="Gerade Verbindung 62"/>
          <p:cNvCxnSpPr>
            <a:cxnSpLocks noChangeShapeType="1"/>
          </p:cNvCxnSpPr>
          <p:nvPr/>
        </p:nvCxnSpPr>
        <p:spPr bwMode="auto">
          <a:xfrm rot="5400000">
            <a:off x="2916239" y="4872037"/>
            <a:ext cx="2235200" cy="15875"/>
          </a:xfrm>
          <a:prstGeom prst="line">
            <a:avLst/>
          </a:prstGeom>
          <a:noFill/>
          <a:ln w="19050" algn="ctr">
            <a:solidFill>
              <a:schemeClr val="tx1"/>
            </a:solidFill>
            <a:round/>
            <a:headEnd/>
            <a:tailEnd/>
          </a:ln>
        </p:spPr>
      </p:cxnSp>
      <p:cxnSp>
        <p:nvCxnSpPr>
          <p:cNvPr id="7200" name="Gerade Verbindung 69"/>
          <p:cNvCxnSpPr>
            <a:cxnSpLocks noChangeShapeType="1"/>
          </p:cNvCxnSpPr>
          <p:nvPr/>
        </p:nvCxnSpPr>
        <p:spPr bwMode="auto">
          <a:xfrm rot="5400000">
            <a:off x="6572252" y="4872037"/>
            <a:ext cx="2235200" cy="15875"/>
          </a:xfrm>
          <a:prstGeom prst="line">
            <a:avLst/>
          </a:prstGeom>
          <a:noFill/>
          <a:ln w="19050" algn="ctr">
            <a:solidFill>
              <a:schemeClr val="tx1"/>
            </a:solidFill>
            <a:round/>
            <a:headEnd/>
            <a:tailEnd/>
          </a:ln>
        </p:spPr>
      </p:cxn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HH_DSM_Potential_Summer_v3.png"/>
          <p:cNvPicPr>
            <a:picLocks/>
          </p:cNvPicPr>
          <p:nvPr/>
        </p:nvPicPr>
        <p:blipFill>
          <a:blip r:embed="rId3" cstate="print">
            <a:clrChange>
              <a:clrFrom>
                <a:srgbClr val="FFFFFF"/>
              </a:clrFrom>
              <a:clrTo>
                <a:srgbClr val="FFFFFF">
                  <a:alpha val="0"/>
                </a:srgbClr>
              </a:clrTo>
            </a:clrChange>
          </a:blip>
          <a:srcRect l="1963" t="2605" r="1963" b="2605"/>
          <a:stretch>
            <a:fillRect/>
          </a:stretch>
        </p:blipFill>
        <p:spPr>
          <a:xfrm>
            <a:off x="252000" y="2520000"/>
            <a:ext cx="8640000" cy="3960000"/>
          </a:xfrm>
          <a:prstGeom prst="rect">
            <a:avLst/>
          </a:prstGeom>
        </p:spPr>
      </p:pic>
      <p:sp>
        <p:nvSpPr>
          <p:cNvPr id="8194" name="Titel 1"/>
          <p:cNvSpPr>
            <a:spLocks noGrp="1"/>
          </p:cNvSpPr>
          <p:nvPr>
            <p:ph type="title"/>
          </p:nvPr>
        </p:nvSpPr>
        <p:spPr/>
        <p:txBody>
          <a:bodyPr/>
          <a:lstStyle/>
          <a:p>
            <a:pPr eaLnBrk="1" hangingPunct="1"/>
            <a:r>
              <a:rPr lang="de-DE" smtClean="0"/>
              <a:t>Results</a:t>
            </a:r>
          </a:p>
        </p:txBody>
      </p:sp>
      <p:sp>
        <p:nvSpPr>
          <p:cNvPr id="3" name="Titel 1"/>
          <p:cNvSpPr txBox="1">
            <a:spLocks/>
          </p:cNvSpPr>
          <p:nvPr/>
        </p:nvSpPr>
        <p:spPr bwMode="auto">
          <a:xfrm>
            <a:off x="1414936" y="1857375"/>
            <a:ext cx="6829472" cy="520700"/>
          </a:xfrm>
          <a:prstGeom prst="rect">
            <a:avLst/>
          </a:prstGeom>
          <a:noFill/>
          <a:ln w="9525">
            <a:noFill/>
            <a:miter lim="800000"/>
            <a:headEnd/>
            <a:tailEnd/>
          </a:ln>
          <a:effectLst/>
        </p:spPr>
        <p:txBody>
          <a:bodyPr anchor="ctr"/>
          <a:lstStyle/>
          <a:p>
            <a:pPr>
              <a:defRPr/>
            </a:pPr>
            <a:r>
              <a:rPr lang="de-DE" sz="2400" b="1" kern="0" dirty="0">
                <a:solidFill>
                  <a:srgbClr val="0E318D"/>
                </a:solidFill>
                <a:latin typeface="+mj-lt"/>
                <a:ea typeface="+mj-ea"/>
                <a:cs typeface="+mj-cs"/>
              </a:rPr>
              <a:t>Total potential in </a:t>
            </a:r>
            <a:r>
              <a:rPr lang="de-DE" sz="2400" b="1" kern="0" dirty="0" err="1" smtClean="0">
                <a:solidFill>
                  <a:srgbClr val="0E318D"/>
                </a:solidFill>
                <a:latin typeface="+mj-lt"/>
                <a:ea typeface="+mj-ea"/>
                <a:cs typeface="+mj-cs"/>
              </a:rPr>
              <a:t>households</a:t>
            </a:r>
            <a:r>
              <a:rPr lang="de-DE" sz="2400" b="1" kern="0" dirty="0" smtClean="0">
                <a:solidFill>
                  <a:srgbClr val="0E318D"/>
                </a:solidFill>
                <a:latin typeface="+mj-lt"/>
                <a:ea typeface="+mj-ea"/>
                <a:cs typeface="+mj-cs"/>
              </a:rPr>
              <a:t> – </a:t>
            </a:r>
            <a:r>
              <a:rPr lang="de-DE" sz="2400" b="1" kern="0" dirty="0" err="1" smtClean="0">
                <a:solidFill>
                  <a:srgbClr val="0E318D"/>
                </a:solidFill>
                <a:latin typeface="+mj-lt"/>
                <a:ea typeface="+mj-ea"/>
                <a:cs typeface="+mj-cs"/>
              </a:rPr>
              <a:t>summer</a:t>
            </a:r>
            <a:r>
              <a:rPr lang="de-DE" sz="2400" b="1" kern="0" dirty="0" smtClean="0">
                <a:solidFill>
                  <a:srgbClr val="0E318D"/>
                </a:solidFill>
                <a:latin typeface="+mj-lt"/>
                <a:ea typeface="+mj-ea"/>
                <a:cs typeface="+mj-cs"/>
              </a:rPr>
              <a:t> </a:t>
            </a:r>
            <a:r>
              <a:rPr lang="de-DE" sz="2400" b="1" kern="0" dirty="0" err="1" smtClean="0">
                <a:solidFill>
                  <a:srgbClr val="0E318D"/>
                </a:solidFill>
                <a:latin typeface="+mj-lt"/>
                <a:ea typeface="+mj-ea"/>
                <a:cs typeface="+mj-cs"/>
              </a:rPr>
              <a:t>case</a:t>
            </a:r>
            <a:endParaRPr lang="de-DE" sz="2400" b="1" kern="0" dirty="0">
              <a:solidFill>
                <a:srgbClr val="0E318D"/>
              </a:solidFill>
              <a:latin typeface="+mj-lt"/>
              <a:ea typeface="+mj-ea"/>
              <a:cs typeface="+mj-cs"/>
            </a:endParaRPr>
          </a:p>
        </p:txBody>
      </p:sp>
      <p:sp>
        <p:nvSpPr>
          <p:cNvPr id="9" name="Textfeld 8"/>
          <p:cNvSpPr txBox="1"/>
          <p:nvPr/>
        </p:nvSpPr>
        <p:spPr>
          <a:xfrm>
            <a:off x="1259632" y="2700000"/>
            <a:ext cx="2937022" cy="646331"/>
          </a:xfrm>
          <a:prstGeom prst="rect">
            <a:avLst/>
          </a:prstGeom>
          <a:noFill/>
        </p:spPr>
        <p:txBody>
          <a:bodyPr wrap="none">
            <a:spAutoFit/>
          </a:bodyPr>
          <a:lstStyle/>
          <a:p>
            <a:pPr>
              <a:buFont typeface="Wingdings" pitchFamily="2" charset="2"/>
              <a:buChar char="à"/>
              <a:defRPr/>
            </a:pPr>
            <a:r>
              <a:rPr lang="de-DE" b="1" dirty="0" smtClean="0">
                <a:latin typeface="+mj-lt"/>
                <a:sym typeface="Wingdings" pitchFamily="2" charset="2"/>
              </a:rPr>
              <a:t> 17.7 </a:t>
            </a:r>
            <a:r>
              <a:rPr lang="de-DE" b="1" dirty="0">
                <a:latin typeface="+mj-lt"/>
                <a:sym typeface="Wingdings" pitchFamily="2" charset="2"/>
              </a:rPr>
              <a:t>GW in </a:t>
            </a:r>
            <a:r>
              <a:rPr lang="de-DE" b="1" dirty="0" smtClean="0">
                <a:latin typeface="+mj-lt"/>
                <a:sym typeface="Wingdings" pitchFamily="2" charset="2"/>
              </a:rPr>
              <a:t>total (2010)</a:t>
            </a:r>
          </a:p>
          <a:p>
            <a:pPr>
              <a:buFont typeface="Wingdings" pitchFamily="2" charset="2"/>
              <a:buChar char="à"/>
              <a:defRPr/>
            </a:pPr>
            <a:r>
              <a:rPr lang="de-DE" b="1" dirty="0">
                <a:latin typeface="+mj-lt"/>
                <a:sym typeface="Wingdings" pitchFamily="2" charset="2"/>
              </a:rPr>
              <a:t> </a:t>
            </a:r>
            <a:r>
              <a:rPr lang="de-DE" b="1" dirty="0" smtClean="0">
                <a:latin typeface="+mj-lt"/>
                <a:sym typeface="Wingdings" pitchFamily="2" charset="2"/>
              </a:rPr>
              <a:t>23.1 GW in total (2020)</a:t>
            </a:r>
            <a:endParaRPr lang="de-DE" b="1" dirty="0">
              <a:latin typeface="+mj-lt"/>
            </a:endParaRPr>
          </a:p>
        </p:txBody>
      </p:sp>
      <p:grpSp>
        <p:nvGrpSpPr>
          <p:cNvPr id="12" name="Gruppieren 21"/>
          <p:cNvGrpSpPr>
            <a:grpSpLocks noChangeAspect="1"/>
          </p:cNvGrpSpPr>
          <p:nvPr/>
        </p:nvGrpSpPr>
        <p:grpSpPr bwMode="auto">
          <a:xfrm>
            <a:off x="7956376" y="1268760"/>
            <a:ext cx="809257" cy="720000"/>
            <a:chOff x="255576" y="2530450"/>
            <a:chExt cx="1866890" cy="1785950"/>
          </a:xfrm>
        </p:grpSpPr>
        <p:sp>
          <p:nvSpPr>
            <p:cNvPr id="13" name="Abgerundetes Rechteck 22"/>
            <p:cNvSpPr>
              <a:spLocks noChangeArrowheads="1"/>
            </p:cNvSpPr>
            <p:nvPr/>
          </p:nvSpPr>
          <p:spPr bwMode="auto">
            <a:xfrm>
              <a:off x="255576" y="2530450"/>
              <a:ext cx="1857388" cy="1785950"/>
            </a:xfrm>
            <a:prstGeom prst="roundRect">
              <a:avLst>
                <a:gd name="adj" fmla="val 16667"/>
              </a:avLst>
            </a:prstGeom>
            <a:solidFill>
              <a:srgbClr val="FFC000"/>
            </a:solidFill>
            <a:ln w="9525" algn="ctr">
              <a:noFill/>
              <a:round/>
              <a:headEnd/>
              <a:tailEnd/>
            </a:ln>
          </p:spPr>
          <p:txBody>
            <a:bodyPr/>
            <a:lstStyle/>
            <a:p>
              <a:pPr eaLnBrk="0" hangingPunct="0"/>
              <a:endParaRPr lang="de-DE"/>
            </a:p>
          </p:txBody>
        </p:sp>
        <p:pic>
          <p:nvPicPr>
            <p:cNvPr id="14" name="Picture 14" descr="C:\Users\MartinSt\Desktop\Haushalt_grau.png"/>
            <p:cNvPicPr>
              <a:picLocks noChangeAspect="1" noChangeArrowheads="1"/>
            </p:cNvPicPr>
            <p:nvPr/>
          </p:nvPicPr>
          <p:blipFill>
            <a:blip r:embed="rId4" cstate="print"/>
            <a:srcRect/>
            <a:stretch>
              <a:fillRect/>
            </a:stretch>
          </p:blipFill>
          <p:spPr bwMode="auto">
            <a:xfrm>
              <a:off x="265624" y="2551648"/>
              <a:ext cx="1856842" cy="1764000"/>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HH_DSM_Potential_Winter_v3.png"/>
          <p:cNvPicPr>
            <a:picLocks/>
          </p:cNvPicPr>
          <p:nvPr/>
        </p:nvPicPr>
        <p:blipFill>
          <a:blip r:embed="rId3" cstate="print">
            <a:clrChange>
              <a:clrFrom>
                <a:srgbClr val="FFFFFF"/>
              </a:clrFrom>
              <a:clrTo>
                <a:srgbClr val="FFFFFF">
                  <a:alpha val="0"/>
                </a:srgbClr>
              </a:clrTo>
            </a:clrChange>
          </a:blip>
          <a:srcRect l="1176" t="2605" r="1963" b="2605"/>
          <a:stretch>
            <a:fillRect/>
          </a:stretch>
        </p:blipFill>
        <p:spPr>
          <a:xfrm>
            <a:off x="252000" y="2520000"/>
            <a:ext cx="8640000" cy="3960000"/>
          </a:xfrm>
          <a:prstGeom prst="rect">
            <a:avLst/>
          </a:prstGeom>
        </p:spPr>
      </p:pic>
      <p:sp>
        <p:nvSpPr>
          <p:cNvPr id="8194" name="Titel 1"/>
          <p:cNvSpPr>
            <a:spLocks noGrp="1"/>
          </p:cNvSpPr>
          <p:nvPr>
            <p:ph type="title"/>
          </p:nvPr>
        </p:nvSpPr>
        <p:spPr/>
        <p:txBody>
          <a:bodyPr/>
          <a:lstStyle/>
          <a:p>
            <a:pPr eaLnBrk="1" hangingPunct="1"/>
            <a:r>
              <a:rPr lang="de-DE" smtClean="0"/>
              <a:t>Results</a:t>
            </a:r>
          </a:p>
        </p:txBody>
      </p:sp>
      <p:sp>
        <p:nvSpPr>
          <p:cNvPr id="3" name="Titel 1"/>
          <p:cNvSpPr txBox="1">
            <a:spLocks/>
          </p:cNvSpPr>
          <p:nvPr/>
        </p:nvSpPr>
        <p:spPr bwMode="auto">
          <a:xfrm>
            <a:off x="1414936" y="1857375"/>
            <a:ext cx="6757463" cy="520700"/>
          </a:xfrm>
          <a:prstGeom prst="rect">
            <a:avLst/>
          </a:prstGeom>
          <a:noFill/>
          <a:ln w="9525">
            <a:noFill/>
            <a:miter lim="800000"/>
            <a:headEnd/>
            <a:tailEnd/>
          </a:ln>
          <a:effectLst/>
        </p:spPr>
        <p:txBody>
          <a:bodyPr anchor="ctr"/>
          <a:lstStyle/>
          <a:p>
            <a:pPr>
              <a:defRPr/>
            </a:pPr>
            <a:r>
              <a:rPr lang="de-DE" sz="2400" b="1" kern="0" dirty="0">
                <a:solidFill>
                  <a:srgbClr val="0E318D"/>
                </a:solidFill>
                <a:latin typeface="+mj-lt"/>
                <a:ea typeface="+mj-ea"/>
                <a:cs typeface="+mj-cs"/>
              </a:rPr>
              <a:t>Total potential in </a:t>
            </a:r>
            <a:r>
              <a:rPr lang="de-DE" sz="2400" b="1" kern="0" dirty="0" err="1" smtClean="0">
                <a:solidFill>
                  <a:srgbClr val="0E318D"/>
                </a:solidFill>
                <a:latin typeface="+mj-lt"/>
                <a:ea typeface="+mj-ea"/>
                <a:cs typeface="+mj-cs"/>
              </a:rPr>
              <a:t>households</a:t>
            </a:r>
            <a:r>
              <a:rPr lang="de-DE" sz="2400" b="1" kern="0" dirty="0" smtClean="0">
                <a:solidFill>
                  <a:srgbClr val="0E318D"/>
                </a:solidFill>
                <a:latin typeface="+mj-lt"/>
                <a:ea typeface="+mj-ea"/>
                <a:cs typeface="+mj-cs"/>
              </a:rPr>
              <a:t> – winter </a:t>
            </a:r>
            <a:r>
              <a:rPr lang="de-DE" sz="2400" b="1" kern="0" dirty="0" err="1" smtClean="0">
                <a:solidFill>
                  <a:srgbClr val="0E318D"/>
                </a:solidFill>
                <a:latin typeface="+mj-lt"/>
                <a:ea typeface="+mj-ea"/>
                <a:cs typeface="+mj-cs"/>
              </a:rPr>
              <a:t>case</a:t>
            </a:r>
            <a:endParaRPr lang="de-DE" sz="2400" b="1" kern="0" dirty="0">
              <a:solidFill>
                <a:srgbClr val="0E318D"/>
              </a:solidFill>
              <a:latin typeface="+mj-lt"/>
              <a:ea typeface="+mj-ea"/>
              <a:cs typeface="+mj-cs"/>
            </a:endParaRPr>
          </a:p>
        </p:txBody>
      </p:sp>
      <p:sp>
        <p:nvSpPr>
          <p:cNvPr id="9" name="Textfeld 8"/>
          <p:cNvSpPr txBox="1"/>
          <p:nvPr/>
        </p:nvSpPr>
        <p:spPr>
          <a:xfrm>
            <a:off x="1259632" y="2700000"/>
            <a:ext cx="2937022" cy="646331"/>
          </a:xfrm>
          <a:prstGeom prst="rect">
            <a:avLst/>
          </a:prstGeom>
          <a:noFill/>
        </p:spPr>
        <p:txBody>
          <a:bodyPr wrap="none">
            <a:spAutoFit/>
          </a:bodyPr>
          <a:lstStyle/>
          <a:p>
            <a:pPr>
              <a:buFont typeface="Wingdings" pitchFamily="2" charset="2"/>
              <a:buChar char="à"/>
              <a:defRPr/>
            </a:pPr>
            <a:r>
              <a:rPr lang="de-DE" b="1" dirty="0" smtClean="0">
                <a:latin typeface="+mj-lt"/>
                <a:sym typeface="Wingdings" pitchFamily="2" charset="2"/>
              </a:rPr>
              <a:t> 20.1 </a:t>
            </a:r>
            <a:r>
              <a:rPr lang="de-DE" b="1" dirty="0">
                <a:latin typeface="+mj-lt"/>
                <a:sym typeface="Wingdings" pitchFamily="2" charset="2"/>
              </a:rPr>
              <a:t>GW in </a:t>
            </a:r>
            <a:r>
              <a:rPr lang="de-DE" b="1" dirty="0" smtClean="0">
                <a:latin typeface="+mj-lt"/>
                <a:sym typeface="Wingdings" pitchFamily="2" charset="2"/>
              </a:rPr>
              <a:t>total (2010)</a:t>
            </a:r>
          </a:p>
          <a:p>
            <a:pPr>
              <a:buFont typeface="Wingdings" pitchFamily="2" charset="2"/>
              <a:buChar char="à"/>
              <a:defRPr/>
            </a:pPr>
            <a:r>
              <a:rPr lang="de-DE" b="1" dirty="0">
                <a:latin typeface="+mj-lt"/>
                <a:sym typeface="Wingdings" pitchFamily="2" charset="2"/>
              </a:rPr>
              <a:t> </a:t>
            </a:r>
            <a:r>
              <a:rPr lang="de-DE" b="1" dirty="0" smtClean="0">
                <a:latin typeface="+mj-lt"/>
                <a:sym typeface="Wingdings" pitchFamily="2" charset="2"/>
              </a:rPr>
              <a:t>23.5 GW in total (2020)</a:t>
            </a:r>
            <a:endParaRPr lang="de-DE" b="1" dirty="0">
              <a:latin typeface="+mj-lt"/>
            </a:endParaRPr>
          </a:p>
        </p:txBody>
      </p:sp>
      <p:grpSp>
        <p:nvGrpSpPr>
          <p:cNvPr id="12" name="Gruppieren 21"/>
          <p:cNvGrpSpPr>
            <a:grpSpLocks noChangeAspect="1"/>
          </p:cNvGrpSpPr>
          <p:nvPr/>
        </p:nvGrpSpPr>
        <p:grpSpPr bwMode="auto">
          <a:xfrm>
            <a:off x="7956376" y="1268760"/>
            <a:ext cx="809257" cy="720000"/>
            <a:chOff x="255576" y="2530450"/>
            <a:chExt cx="1866890" cy="1785950"/>
          </a:xfrm>
        </p:grpSpPr>
        <p:sp>
          <p:nvSpPr>
            <p:cNvPr id="13" name="Abgerundetes Rechteck 22"/>
            <p:cNvSpPr>
              <a:spLocks noChangeArrowheads="1"/>
            </p:cNvSpPr>
            <p:nvPr/>
          </p:nvSpPr>
          <p:spPr bwMode="auto">
            <a:xfrm>
              <a:off x="255576" y="2530450"/>
              <a:ext cx="1857388" cy="1785950"/>
            </a:xfrm>
            <a:prstGeom prst="roundRect">
              <a:avLst>
                <a:gd name="adj" fmla="val 16667"/>
              </a:avLst>
            </a:prstGeom>
            <a:solidFill>
              <a:srgbClr val="FFC000"/>
            </a:solidFill>
            <a:ln w="9525" algn="ctr">
              <a:noFill/>
              <a:round/>
              <a:headEnd/>
              <a:tailEnd/>
            </a:ln>
          </p:spPr>
          <p:txBody>
            <a:bodyPr/>
            <a:lstStyle/>
            <a:p>
              <a:pPr eaLnBrk="0" hangingPunct="0"/>
              <a:endParaRPr lang="de-DE"/>
            </a:p>
          </p:txBody>
        </p:sp>
        <p:pic>
          <p:nvPicPr>
            <p:cNvPr id="14" name="Picture 14" descr="C:\Users\MartinSt\Desktop\Haushalt_grau.png"/>
            <p:cNvPicPr>
              <a:picLocks noChangeAspect="1" noChangeArrowheads="1"/>
            </p:cNvPicPr>
            <p:nvPr/>
          </p:nvPicPr>
          <p:blipFill>
            <a:blip r:embed="rId4" cstate="print"/>
            <a:srcRect/>
            <a:stretch>
              <a:fillRect/>
            </a:stretch>
          </p:blipFill>
          <p:spPr bwMode="auto">
            <a:xfrm>
              <a:off x="265624" y="2551648"/>
              <a:ext cx="1856842" cy="1764000"/>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de-DE" smtClean="0"/>
              <a:t>Results</a:t>
            </a:r>
          </a:p>
        </p:txBody>
      </p:sp>
      <p:sp>
        <p:nvSpPr>
          <p:cNvPr id="3" name="Titel 1"/>
          <p:cNvSpPr txBox="1">
            <a:spLocks/>
          </p:cNvSpPr>
          <p:nvPr/>
        </p:nvSpPr>
        <p:spPr bwMode="auto">
          <a:xfrm>
            <a:off x="1000125" y="1857375"/>
            <a:ext cx="7786688" cy="520700"/>
          </a:xfrm>
          <a:prstGeom prst="rect">
            <a:avLst/>
          </a:prstGeom>
          <a:noFill/>
          <a:ln w="9525">
            <a:noFill/>
            <a:miter lim="800000"/>
            <a:headEnd/>
            <a:tailEnd/>
          </a:ln>
          <a:effectLst/>
        </p:spPr>
        <p:txBody>
          <a:bodyPr anchor="ctr"/>
          <a:lstStyle/>
          <a:p>
            <a:pPr algn="ctr">
              <a:defRPr/>
            </a:pPr>
            <a:r>
              <a:rPr lang="en-US" sz="2400" b="1" kern="0" dirty="0" smtClean="0">
                <a:solidFill>
                  <a:srgbClr val="0E318D"/>
                </a:solidFill>
                <a:latin typeface="+mj-lt"/>
                <a:ea typeface="+mj-ea"/>
                <a:cs typeface="+mj-cs"/>
              </a:rPr>
              <a:t>Total potential in commerce – summer case</a:t>
            </a:r>
            <a:endParaRPr lang="en-US" sz="2400" b="1" kern="0" dirty="0">
              <a:solidFill>
                <a:srgbClr val="0E318D"/>
              </a:solidFill>
              <a:latin typeface="+mj-lt"/>
              <a:ea typeface="+mj-ea"/>
              <a:cs typeface="+mj-cs"/>
            </a:endParaRPr>
          </a:p>
        </p:txBody>
      </p:sp>
      <p:grpSp>
        <p:nvGrpSpPr>
          <p:cNvPr id="8" name="Gruppieren 13"/>
          <p:cNvGrpSpPr>
            <a:grpSpLocks noChangeAspect="1"/>
          </p:cNvGrpSpPr>
          <p:nvPr/>
        </p:nvGrpSpPr>
        <p:grpSpPr bwMode="auto">
          <a:xfrm>
            <a:off x="7956376" y="1268760"/>
            <a:ext cx="809256" cy="720000"/>
            <a:chOff x="3643306" y="2530450"/>
            <a:chExt cx="1857388" cy="1785950"/>
          </a:xfrm>
        </p:grpSpPr>
        <p:sp>
          <p:nvSpPr>
            <p:cNvPr id="9" name="Abgerundetes Rechteck 14"/>
            <p:cNvSpPr>
              <a:spLocks noChangeArrowheads="1"/>
            </p:cNvSpPr>
            <p:nvPr/>
          </p:nvSpPr>
          <p:spPr bwMode="auto">
            <a:xfrm>
              <a:off x="3643306" y="2530450"/>
              <a:ext cx="1857388" cy="1785950"/>
            </a:xfrm>
            <a:prstGeom prst="roundRect">
              <a:avLst>
                <a:gd name="adj" fmla="val 16667"/>
              </a:avLst>
            </a:prstGeom>
            <a:solidFill>
              <a:srgbClr val="00CCFF"/>
            </a:solidFill>
            <a:ln w="9525" algn="ctr">
              <a:noFill/>
              <a:round/>
              <a:headEnd/>
              <a:tailEnd/>
            </a:ln>
          </p:spPr>
          <p:txBody>
            <a:bodyPr/>
            <a:lstStyle/>
            <a:p>
              <a:pPr eaLnBrk="0" hangingPunct="0"/>
              <a:endParaRPr lang="de-DE"/>
            </a:p>
          </p:txBody>
        </p:sp>
        <p:pic>
          <p:nvPicPr>
            <p:cNvPr id="10" name="Picture 13" descr="C:\Users\MartinSt\Desktop\Gewerbe_grau.png"/>
            <p:cNvPicPr>
              <a:picLocks noChangeAspect="1" noChangeArrowheads="1"/>
            </p:cNvPicPr>
            <p:nvPr/>
          </p:nvPicPr>
          <p:blipFill>
            <a:blip r:embed="rId3" cstate="print"/>
            <a:srcRect/>
            <a:stretch>
              <a:fillRect/>
            </a:stretch>
          </p:blipFill>
          <p:spPr bwMode="auto">
            <a:xfrm>
              <a:off x="3654394" y="2530450"/>
              <a:ext cx="1764000" cy="1764000"/>
            </a:xfrm>
            <a:prstGeom prst="rect">
              <a:avLst/>
            </a:prstGeom>
            <a:noFill/>
            <a:ln w="9525">
              <a:noFill/>
              <a:miter lim="800000"/>
              <a:headEnd/>
              <a:tailEnd/>
            </a:ln>
          </p:spPr>
        </p:pic>
      </p:grpSp>
      <p:grpSp>
        <p:nvGrpSpPr>
          <p:cNvPr id="12" name="Gruppieren 11"/>
          <p:cNvGrpSpPr/>
          <p:nvPr/>
        </p:nvGrpSpPr>
        <p:grpSpPr>
          <a:xfrm>
            <a:off x="253149" y="2520000"/>
            <a:ext cx="8640000" cy="4118518"/>
            <a:chOff x="253149" y="2520000"/>
            <a:chExt cx="8640000" cy="4118518"/>
          </a:xfrm>
        </p:grpSpPr>
        <p:pic>
          <p:nvPicPr>
            <p:cNvPr id="4" name="Grafik 3" descr="GHD_DSM_Potential_Summer.png"/>
            <p:cNvPicPr>
              <a:picLocks/>
            </p:cNvPicPr>
            <p:nvPr/>
          </p:nvPicPr>
          <p:blipFill>
            <a:blip r:embed="rId4" cstate="print">
              <a:clrChange>
                <a:clrFrom>
                  <a:srgbClr val="FFFFFF"/>
                </a:clrFrom>
                <a:clrTo>
                  <a:srgbClr val="FFFFFF">
                    <a:alpha val="0"/>
                  </a:srgbClr>
                </a:clrTo>
              </a:clrChange>
            </a:blip>
            <a:srcRect l="1176" t="2605" r="1963" b="4298"/>
            <a:stretch>
              <a:fillRect/>
            </a:stretch>
          </p:blipFill>
          <p:spPr>
            <a:xfrm>
              <a:off x="253149" y="2520000"/>
              <a:ext cx="8640000" cy="3960000"/>
            </a:xfrm>
            <a:prstGeom prst="rect">
              <a:avLst/>
            </a:prstGeom>
          </p:spPr>
        </p:pic>
        <p:sp>
          <p:nvSpPr>
            <p:cNvPr id="7" name="Textfeld 6"/>
            <p:cNvSpPr txBox="1"/>
            <p:nvPr/>
          </p:nvSpPr>
          <p:spPr>
            <a:xfrm>
              <a:off x="5148064" y="2780928"/>
              <a:ext cx="2937022" cy="646331"/>
            </a:xfrm>
            <a:prstGeom prst="rect">
              <a:avLst/>
            </a:prstGeom>
            <a:noFill/>
          </p:spPr>
          <p:txBody>
            <a:bodyPr wrap="none">
              <a:spAutoFit/>
            </a:bodyPr>
            <a:lstStyle/>
            <a:p>
              <a:pPr>
                <a:buFont typeface="Wingdings" pitchFamily="2" charset="2"/>
                <a:buChar char="à"/>
                <a:defRPr/>
              </a:pPr>
              <a:r>
                <a:rPr lang="de-DE" b="1" dirty="0" smtClean="0">
                  <a:latin typeface="+mj-lt"/>
                  <a:sym typeface="Wingdings" pitchFamily="2" charset="2"/>
                </a:rPr>
                <a:t>   4.6 </a:t>
              </a:r>
              <a:r>
                <a:rPr lang="de-DE" b="1" dirty="0">
                  <a:latin typeface="+mj-lt"/>
                  <a:sym typeface="Wingdings" pitchFamily="2" charset="2"/>
                </a:rPr>
                <a:t>GW in </a:t>
              </a:r>
              <a:r>
                <a:rPr lang="de-DE" b="1" dirty="0" smtClean="0">
                  <a:latin typeface="+mj-lt"/>
                  <a:sym typeface="Wingdings" pitchFamily="2" charset="2"/>
                </a:rPr>
                <a:t>total (2010)</a:t>
              </a:r>
            </a:p>
            <a:p>
              <a:pPr>
                <a:buFont typeface="Wingdings" pitchFamily="2" charset="2"/>
                <a:buChar char="à"/>
                <a:defRPr/>
              </a:pPr>
              <a:r>
                <a:rPr lang="de-DE" b="1" dirty="0">
                  <a:latin typeface="+mj-lt"/>
                  <a:sym typeface="Wingdings" pitchFamily="2" charset="2"/>
                </a:rPr>
                <a:t> </a:t>
              </a:r>
              <a:r>
                <a:rPr lang="de-DE" b="1" dirty="0" smtClean="0">
                  <a:latin typeface="+mj-lt"/>
                  <a:sym typeface="Wingdings" pitchFamily="2" charset="2"/>
                </a:rPr>
                <a:t>  6.4 GW in total (2020)</a:t>
              </a:r>
              <a:endParaRPr lang="de-DE" b="1" dirty="0">
                <a:latin typeface="+mj-lt"/>
              </a:endParaRPr>
            </a:p>
          </p:txBody>
        </p:sp>
        <p:sp>
          <p:nvSpPr>
            <p:cNvPr id="11" name="Rechteck 10"/>
            <p:cNvSpPr/>
            <p:nvPr/>
          </p:nvSpPr>
          <p:spPr bwMode="auto">
            <a:xfrm>
              <a:off x="1273743" y="6269186"/>
              <a:ext cx="46608"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Verdana" pitchFamily="34" charset="0"/>
                <a:cs typeface="Arial" charset="0"/>
              </a:endParaRPr>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de-DE" smtClean="0"/>
              <a:t>Results</a:t>
            </a:r>
          </a:p>
        </p:txBody>
      </p:sp>
      <p:sp>
        <p:nvSpPr>
          <p:cNvPr id="3" name="Titel 1"/>
          <p:cNvSpPr txBox="1">
            <a:spLocks/>
          </p:cNvSpPr>
          <p:nvPr/>
        </p:nvSpPr>
        <p:spPr bwMode="auto">
          <a:xfrm>
            <a:off x="1000125" y="1857375"/>
            <a:ext cx="7786688" cy="520700"/>
          </a:xfrm>
          <a:prstGeom prst="rect">
            <a:avLst/>
          </a:prstGeom>
          <a:noFill/>
          <a:ln w="9525">
            <a:noFill/>
            <a:miter lim="800000"/>
            <a:headEnd/>
            <a:tailEnd/>
          </a:ln>
          <a:effectLst/>
        </p:spPr>
        <p:txBody>
          <a:bodyPr anchor="ctr"/>
          <a:lstStyle/>
          <a:p>
            <a:pPr algn="ctr">
              <a:defRPr/>
            </a:pPr>
            <a:r>
              <a:rPr lang="de-DE" sz="2400" b="1" kern="0" dirty="0">
                <a:solidFill>
                  <a:srgbClr val="0E318D"/>
                </a:solidFill>
                <a:latin typeface="+mj-lt"/>
                <a:ea typeface="+mj-ea"/>
                <a:cs typeface="+mj-cs"/>
              </a:rPr>
              <a:t>Total potential in </a:t>
            </a:r>
            <a:r>
              <a:rPr lang="de-DE" sz="2400" b="1" kern="0" dirty="0" err="1" smtClean="0">
                <a:solidFill>
                  <a:srgbClr val="0E318D"/>
                </a:solidFill>
                <a:latin typeface="+mj-lt"/>
                <a:ea typeface="+mj-ea"/>
                <a:cs typeface="+mj-cs"/>
              </a:rPr>
              <a:t>commerce</a:t>
            </a:r>
            <a:r>
              <a:rPr lang="de-DE" sz="2400" b="1" kern="0" dirty="0" smtClean="0">
                <a:solidFill>
                  <a:srgbClr val="0E318D"/>
                </a:solidFill>
                <a:latin typeface="+mj-lt"/>
                <a:ea typeface="+mj-ea"/>
                <a:cs typeface="+mj-cs"/>
              </a:rPr>
              <a:t> – winter </a:t>
            </a:r>
            <a:r>
              <a:rPr lang="de-DE" sz="2400" b="1" kern="0" dirty="0" err="1" smtClean="0">
                <a:solidFill>
                  <a:srgbClr val="0E318D"/>
                </a:solidFill>
                <a:latin typeface="+mj-lt"/>
                <a:ea typeface="+mj-ea"/>
                <a:cs typeface="+mj-cs"/>
              </a:rPr>
              <a:t>case</a:t>
            </a:r>
            <a:endParaRPr lang="de-DE" sz="2400" b="1" kern="0" dirty="0">
              <a:solidFill>
                <a:srgbClr val="0E318D"/>
              </a:solidFill>
              <a:latin typeface="+mj-lt"/>
              <a:ea typeface="+mj-ea"/>
              <a:cs typeface="+mj-cs"/>
            </a:endParaRPr>
          </a:p>
        </p:txBody>
      </p:sp>
      <p:pic>
        <p:nvPicPr>
          <p:cNvPr id="4" name="Grafik 3" descr="GHD_DSM_Potential_Winter.png"/>
          <p:cNvPicPr>
            <a:picLocks/>
          </p:cNvPicPr>
          <p:nvPr/>
        </p:nvPicPr>
        <p:blipFill>
          <a:blip r:embed="rId3" cstate="print">
            <a:clrChange>
              <a:clrFrom>
                <a:srgbClr val="FFFFFF"/>
              </a:clrFrom>
              <a:clrTo>
                <a:srgbClr val="FFFFFF">
                  <a:alpha val="0"/>
                </a:srgbClr>
              </a:clrTo>
            </a:clrChange>
          </a:blip>
          <a:srcRect l="1176" t="2605" r="1963" b="4298"/>
          <a:stretch>
            <a:fillRect/>
          </a:stretch>
        </p:blipFill>
        <p:spPr>
          <a:xfrm>
            <a:off x="252000" y="2520000"/>
            <a:ext cx="8640000" cy="3960440"/>
          </a:xfrm>
          <a:prstGeom prst="rect">
            <a:avLst/>
          </a:prstGeom>
        </p:spPr>
      </p:pic>
      <p:sp>
        <p:nvSpPr>
          <p:cNvPr id="5" name="Textfeld 4"/>
          <p:cNvSpPr txBox="1"/>
          <p:nvPr/>
        </p:nvSpPr>
        <p:spPr>
          <a:xfrm>
            <a:off x="5148064" y="2780928"/>
            <a:ext cx="2937022" cy="646331"/>
          </a:xfrm>
          <a:prstGeom prst="rect">
            <a:avLst/>
          </a:prstGeom>
          <a:noFill/>
        </p:spPr>
        <p:txBody>
          <a:bodyPr wrap="none">
            <a:spAutoFit/>
          </a:bodyPr>
          <a:lstStyle/>
          <a:p>
            <a:pPr>
              <a:buFont typeface="Wingdings" pitchFamily="2" charset="2"/>
              <a:buChar char="à"/>
              <a:defRPr/>
            </a:pPr>
            <a:r>
              <a:rPr lang="de-DE" b="1" dirty="0" smtClean="0">
                <a:latin typeface="+mj-lt"/>
                <a:sym typeface="Wingdings" pitchFamily="2" charset="2"/>
              </a:rPr>
              <a:t>   4.6 </a:t>
            </a:r>
            <a:r>
              <a:rPr lang="de-DE" b="1" dirty="0">
                <a:latin typeface="+mj-lt"/>
                <a:sym typeface="Wingdings" pitchFamily="2" charset="2"/>
              </a:rPr>
              <a:t>GW in </a:t>
            </a:r>
            <a:r>
              <a:rPr lang="de-DE" b="1" dirty="0" smtClean="0">
                <a:latin typeface="+mj-lt"/>
                <a:sym typeface="Wingdings" pitchFamily="2" charset="2"/>
              </a:rPr>
              <a:t>total (2010)</a:t>
            </a:r>
          </a:p>
          <a:p>
            <a:pPr>
              <a:buFont typeface="Wingdings" pitchFamily="2" charset="2"/>
              <a:buChar char="à"/>
              <a:defRPr/>
            </a:pPr>
            <a:r>
              <a:rPr lang="de-DE" b="1" dirty="0">
                <a:latin typeface="+mj-lt"/>
                <a:sym typeface="Wingdings" pitchFamily="2" charset="2"/>
              </a:rPr>
              <a:t> </a:t>
            </a:r>
            <a:r>
              <a:rPr lang="de-DE" b="1" dirty="0" smtClean="0">
                <a:latin typeface="+mj-lt"/>
                <a:sym typeface="Wingdings" pitchFamily="2" charset="2"/>
              </a:rPr>
              <a:t>10.8 GW in total (2020)</a:t>
            </a:r>
            <a:endParaRPr lang="de-DE" b="1" dirty="0">
              <a:latin typeface="+mj-lt"/>
            </a:endParaRPr>
          </a:p>
        </p:txBody>
      </p:sp>
      <p:grpSp>
        <p:nvGrpSpPr>
          <p:cNvPr id="6" name="Gruppieren 13"/>
          <p:cNvGrpSpPr>
            <a:grpSpLocks noChangeAspect="1"/>
          </p:cNvGrpSpPr>
          <p:nvPr/>
        </p:nvGrpSpPr>
        <p:grpSpPr bwMode="auto">
          <a:xfrm>
            <a:off x="7956376" y="1268760"/>
            <a:ext cx="809256" cy="720000"/>
            <a:chOff x="3643306" y="2530450"/>
            <a:chExt cx="1857388" cy="1785950"/>
          </a:xfrm>
        </p:grpSpPr>
        <p:sp>
          <p:nvSpPr>
            <p:cNvPr id="7" name="Abgerundetes Rechteck 14"/>
            <p:cNvSpPr>
              <a:spLocks noChangeArrowheads="1"/>
            </p:cNvSpPr>
            <p:nvPr/>
          </p:nvSpPr>
          <p:spPr bwMode="auto">
            <a:xfrm>
              <a:off x="3643306" y="2530450"/>
              <a:ext cx="1857388" cy="1785950"/>
            </a:xfrm>
            <a:prstGeom prst="roundRect">
              <a:avLst>
                <a:gd name="adj" fmla="val 16667"/>
              </a:avLst>
            </a:prstGeom>
            <a:solidFill>
              <a:srgbClr val="00CCFF"/>
            </a:solidFill>
            <a:ln w="9525" algn="ctr">
              <a:noFill/>
              <a:round/>
              <a:headEnd/>
              <a:tailEnd/>
            </a:ln>
          </p:spPr>
          <p:txBody>
            <a:bodyPr/>
            <a:lstStyle/>
            <a:p>
              <a:pPr eaLnBrk="0" hangingPunct="0"/>
              <a:endParaRPr lang="de-DE"/>
            </a:p>
          </p:txBody>
        </p:sp>
        <p:pic>
          <p:nvPicPr>
            <p:cNvPr id="8" name="Picture 13" descr="C:\Users\MartinSt\Desktop\Gewerbe_grau.png"/>
            <p:cNvPicPr>
              <a:picLocks noChangeAspect="1" noChangeArrowheads="1"/>
            </p:cNvPicPr>
            <p:nvPr/>
          </p:nvPicPr>
          <p:blipFill>
            <a:blip r:embed="rId4" cstate="print"/>
            <a:srcRect/>
            <a:stretch>
              <a:fillRect/>
            </a:stretch>
          </p:blipFill>
          <p:spPr bwMode="auto">
            <a:xfrm>
              <a:off x="3654394" y="2530450"/>
              <a:ext cx="1764000" cy="1764000"/>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IRED2011">
  <a:themeElements>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fontScheme name="CIRED2011">
      <a:majorFont>
        <a:latin typeface="Arial"/>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IRED2011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CIRED2011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IRED2011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CIRED2011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CIRED2011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IRED2011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CIRED2011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CIRED2011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9">
        <a:dk1>
          <a:srgbClr val="000000"/>
        </a:dk1>
        <a:lt1>
          <a:srgbClr val="FFFFFF"/>
        </a:lt1>
        <a:dk2>
          <a:srgbClr val="999900"/>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0">
        <a:dk1>
          <a:srgbClr val="000000"/>
        </a:dk1>
        <a:lt1>
          <a:srgbClr val="FFFFFF"/>
        </a:lt1>
        <a:dk2>
          <a:srgbClr val="F96501"/>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1">
        <a:dk1>
          <a:srgbClr val="000000"/>
        </a:dk1>
        <a:lt1>
          <a:srgbClr val="FFFFFF"/>
        </a:lt1>
        <a:dk2>
          <a:srgbClr val="FEB27E"/>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2">
        <a:dk1>
          <a:srgbClr val="000000"/>
        </a:dk1>
        <a:lt1>
          <a:srgbClr val="FFFFFF"/>
        </a:lt1>
        <a:dk2>
          <a:srgbClr val="FEB27E"/>
        </a:dk2>
        <a:lt2>
          <a:srgbClr val="F96501"/>
        </a:lt2>
        <a:accent1>
          <a:srgbClr val="99CC00"/>
        </a:accent1>
        <a:accent2>
          <a:srgbClr val="FE8F44"/>
        </a:accent2>
        <a:accent3>
          <a:srgbClr val="FFFFFF"/>
        </a:accent3>
        <a:accent4>
          <a:srgbClr val="000000"/>
        </a:accent4>
        <a:accent5>
          <a:srgbClr val="CAE2AA"/>
        </a:accent5>
        <a:accent6>
          <a:srgbClr val="E6813D"/>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3">
        <a:dk1>
          <a:srgbClr val="000000"/>
        </a:dk1>
        <a:lt1>
          <a:srgbClr val="FFFFFF"/>
        </a:lt1>
        <a:dk2>
          <a:srgbClr val="FEB27E"/>
        </a:dk2>
        <a:lt2>
          <a:srgbClr val="F96501"/>
        </a:lt2>
        <a:accent1>
          <a:srgbClr val="FF6600"/>
        </a:accent1>
        <a:accent2>
          <a:srgbClr val="FE8F44"/>
        </a:accent2>
        <a:accent3>
          <a:srgbClr val="FFFFFF"/>
        </a:accent3>
        <a:accent4>
          <a:srgbClr val="000000"/>
        </a:accent4>
        <a:accent5>
          <a:srgbClr val="FFB8AA"/>
        </a:accent5>
        <a:accent6>
          <a:srgbClr val="E6813D"/>
        </a:accent6>
        <a:hlink>
          <a:srgbClr val="F96501"/>
        </a:hlink>
        <a:folHlink>
          <a:srgbClr val="CC9900"/>
        </a:folHlink>
      </a:clrScheme>
      <a:clrMap bg1="lt1" tx1="dk1" bg2="lt2" tx2="dk2" accent1="accent1" accent2="accent2" accent3="accent3" accent4="accent4" accent5="accent5" accent6="accent6" hlink="hlink" folHlink="folHlink"/>
    </a:extraClrScheme>
    <a:extraClrScheme>
      <a:clrScheme name="CIRED2011 14">
        <a:dk1>
          <a:srgbClr val="000000"/>
        </a:dk1>
        <a:lt1>
          <a:srgbClr val="FFFFFF"/>
        </a:lt1>
        <a:dk2>
          <a:srgbClr val="0E318D"/>
        </a:dk2>
        <a:lt2>
          <a:srgbClr val="0E318D"/>
        </a:lt2>
        <a:accent1>
          <a:srgbClr val="0E318D"/>
        </a:accent1>
        <a:accent2>
          <a:srgbClr val="0E318D"/>
        </a:accent2>
        <a:accent3>
          <a:srgbClr val="FFFFFF"/>
        </a:accent3>
        <a:accent4>
          <a:srgbClr val="000000"/>
        </a:accent4>
        <a:accent5>
          <a:srgbClr val="AAADC5"/>
        </a:accent5>
        <a:accent6>
          <a:srgbClr val="0C2B7F"/>
        </a:accent6>
        <a:hlink>
          <a:srgbClr val="0E318D"/>
        </a:hlink>
        <a:folHlink>
          <a:srgbClr val="FF9900"/>
        </a:folHlink>
      </a:clrScheme>
      <a:clrMap bg1="lt1" tx1="dk1" bg2="lt2" tx2="dk2" accent1="accent1" accent2="accent2" accent3="accent3" accent4="accent4" accent5="accent5" accent6="accent6" hlink="hlink" folHlink="folHlink"/>
    </a:extraClrScheme>
    <a:extraClrScheme>
      <a:clrScheme name="CIRED2011 15">
        <a:dk1>
          <a:srgbClr val="000000"/>
        </a:dk1>
        <a:lt1>
          <a:srgbClr val="FFFFFF"/>
        </a:lt1>
        <a:dk2>
          <a:srgbClr val="0E318D"/>
        </a:dk2>
        <a:lt2>
          <a:srgbClr val="0E318D"/>
        </a:lt2>
        <a:accent1>
          <a:srgbClr val="154BD1"/>
        </a:accent1>
        <a:accent2>
          <a:srgbClr val="0E318D"/>
        </a:accent2>
        <a:accent3>
          <a:srgbClr val="FFFFFF"/>
        </a:accent3>
        <a:accent4>
          <a:srgbClr val="000000"/>
        </a:accent4>
        <a:accent5>
          <a:srgbClr val="AAB1E5"/>
        </a:accent5>
        <a:accent6>
          <a:srgbClr val="0C2B7F"/>
        </a:accent6>
        <a:hlink>
          <a:srgbClr val="0E318D"/>
        </a:hlink>
        <a:folHlink>
          <a:srgbClr val="FF9900"/>
        </a:folHlink>
      </a:clrScheme>
      <a:clrMap bg1="lt1" tx1="dk1" bg2="lt2" tx2="dk2" accent1="accent1" accent2="accent2" accent3="accent3" accent4="accent4" accent5="accent5" accent6="accent6" hlink="hlink" folHlink="folHlink"/>
    </a:extraClrScheme>
    <a:extraClrScheme>
      <a:clrScheme name="CIRED2011 16">
        <a:dk1>
          <a:srgbClr val="000000"/>
        </a:dk1>
        <a:lt1>
          <a:srgbClr val="FFFFFF"/>
        </a:lt1>
        <a:dk2>
          <a:srgbClr val="0E318D"/>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1764</Words>
  <Application>Microsoft Macintosh PowerPoint</Application>
  <PresentationFormat>Bildschirmpräsentation (4:3)</PresentationFormat>
  <Paragraphs>172</Paragraphs>
  <Slides>16</Slides>
  <Notes>9</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CIRED2011</vt:lpstr>
      <vt:lpstr>Demand Side Management potential -  a case study for germany</vt:lpstr>
      <vt:lpstr>Outline</vt:lpstr>
      <vt:lpstr>Motivation</vt:lpstr>
      <vt:lpstr>Objectives of the ETG Task Force DSM</vt:lpstr>
      <vt:lpstr>Methodology</vt:lpstr>
      <vt:lpstr>Results</vt:lpstr>
      <vt:lpstr>Results</vt:lpstr>
      <vt:lpstr>Results</vt:lpstr>
      <vt:lpstr>Results</vt:lpstr>
      <vt:lpstr>Results</vt:lpstr>
      <vt:lpstr>Results</vt:lpstr>
      <vt:lpstr>Conclusion</vt:lpstr>
      <vt:lpstr>Conclusion</vt:lpstr>
      <vt:lpstr>Thank you for your kind attention.</vt:lpstr>
      <vt:lpstr>Back-up – 1</vt:lpstr>
      <vt:lpstr>Back-up 2</vt:lpstr>
    </vt:vector>
  </TitlesOfParts>
  <Company>AIM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AIM</dc:creator>
  <cp:lastModifiedBy>T</cp:lastModifiedBy>
  <cp:revision>43</cp:revision>
  <dcterms:created xsi:type="dcterms:W3CDTF">2010-04-09T10:19:13Z</dcterms:created>
  <dcterms:modified xsi:type="dcterms:W3CDTF">2011-07-14T17:32:09Z</dcterms:modified>
</cp:coreProperties>
</file>