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7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D60093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41" d="100"/>
          <a:sy n="41" d="100"/>
        </p:scale>
        <p:origin x="-3400" y="-1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97A8596-F88F-4FA2-B741-88EEF10DB48C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052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51340A-49C5-4D95-BF5A-E5120792EEE4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D0BE-37E8-4EA5-B7D9-27292188E5BC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D0BE-37E8-4EA5-B7D9-27292188E5BC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D0BE-37E8-4EA5-B7D9-27292188E5BC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D0BE-37E8-4EA5-B7D9-27292188E5BC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D0BE-37E8-4EA5-B7D9-27292188E5BC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D0BE-37E8-4EA5-B7D9-27292188E5BC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D0BE-37E8-4EA5-B7D9-27292188E5BC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D0BE-37E8-4EA5-B7D9-27292188E5BC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D0BE-37E8-4EA5-B7D9-27292188E5BC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D0BE-37E8-4EA5-B7D9-27292188E5BC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E5771-49CA-4F4F-A85A-EE1EBED7FDB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B2D0D-3AA9-4C5B-B781-F4E314567C0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8288" y="1200150"/>
            <a:ext cx="2068512" cy="49307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12750" y="1200150"/>
            <a:ext cx="6053138" cy="49307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D51F5-C5D2-4C76-8A37-B06A776D765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9D22F-E116-4954-BEA7-0E4804A6B6D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709D8-6178-44B5-AE7B-5A8F91A6CA5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DACFF-1D79-4B56-9209-167B89FB585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56BAD-D068-47BD-98FB-486AFF5770F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37C56-CDE4-4201-BEB0-6D92DFA618E8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4D3E2-CDBB-438A-9B04-7989CB724479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9B5E4-04B0-4ACF-BA08-FF4C874291C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50BF4-B8DC-43B8-9BDE-1DA53D74B2C3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08188"/>
            <a:ext cx="82296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AE5F12F-AA11-4825-ACB1-BCB40A1BF9D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pitchFamily="18" charset="0"/>
            </a:endParaRPr>
          </a:p>
        </p:txBody>
      </p:sp>
      <p:pic>
        <p:nvPicPr>
          <p:cNvPr id="1033" name="Picture 9" descr="CIRED_2011_logo_sans_da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6738" y="327025"/>
            <a:ext cx="13128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78" name="Group 10"/>
          <p:cNvGraphicFramePr>
            <a:graphicFrameLocks noGrp="1"/>
          </p:cNvGraphicFramePr>
          <p:nvPr/>
        </p:nvGraphicFramePr>
        <p:xfrm>
          <a:off x="495300" y="979488"/>
          <a:ext cx="8196263" cy="182879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E31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209800" y="508000"/>
            <a:ext cx="601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0E318D"/>
                </a:solidFill>
              </a:rPr>
              <a:t>Frankfurt (Germany), 6-9 June 2011</a:t>
            </a:r>
          </a:p>
        </p:txBody>
      </p:sp>
      <p:sp>
        <p:nvSpPr>
          <p:cNvPr id="103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1200150"/>
            <a:ext cx="822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4076700"/>
            <a:ext cx="8229600" cy="1223963"/>
          </a:xfrm>
        </p:spPr>
        <p:txBody>
          <a:bodyPr/>
          <a:lstStyle/>
          <a:p>
            <a:pPr eaLnBrk="1" hangingPunct="1"/>
            <a:endParaRPr lang="fr-BE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r-BE" sz="1800" dirty="0" smtClean="0">
                <a:latin typeface="Arial" charset="0"/>
              </a:rPr>
              <a:t>Simone Botton, Roberto </a:t>
            </a:r>
            <a:r>
              <a:rPr lang="fr-BE" sz="1800" dirty="0" err="1" smtClean="0">
                <a:latin typeface="Arial" charset="0"/>
              </a:rPr>
              <a:t>Calone</a:t>
            </a:r>
            <a:r>
              <a:rPr lang="fr-BE" sz="1800" dirty="0" smtClean="0">
                <a:latin typeface="Arial" charset="0"/>
              </a:rPr>
              <a:t>, Luigi D’Orazio, Alessandro </a:t>
            </a:r>
            <a:r>
              <a:rPr lang="fr-BE" sz="1800" dirty="0" err="1" smtClean="0">
                <a:latin typeface="Arial" charset="0"/>
              </a:rPr>
              <a:t>Fatica</a:t>
            </a:r>
            <a:r>
              <a:rPr lang="fr-BE" sz="1800" dirty="0" smtClean="0">
                <a:latin typeface="Arial" charset="0"/>
              </a:rPr>
              <a:t>, Luca </a:t>
            </a:r>
            <a:r>
              <a:rPr lang="fr-BE" sz="1800" dirty="0" err="1" smtClean="0">
                <a:latin typeface="Arial" charset="0"/>
              </a:rPr>
              <a:t>Giansante</a:t>
            </a:r>
            <a:r>
              <a:rPr lang="fr-BE" sz="1800" dirty="0" smtClean="0">
                <a:latin typeface="Arial" charset="0"/>
              </a:rPr>
              <a:t>, </a:t>
            </a:r>
            <a:r>
              <a:rPr lang="fr-BE" sz="1800" dirty="0" err="1" smtClean="0">
                <a:latin typeface="Arial" charset="0"/>
              </a:rPr>
              <a:t>Simonetta</a:t>
            </a:r>
            <a:r>
              <a:rPr lang="fr-BE" sz="1800" dirty="0" smtClean="0">
                <a:latin typeface="Arial" charset="0"/>
              </a:rPr>
              <a:t> Morel, Riccardo Lama – Enel </a:t>
            </a:r>
            <a:r>
              <a:rPr lang="fr-BE" sz="1800" dirty="0" err="1" smtClean="0">
                <a:latin typeface="Arial" charset="0"/>
              </a:rPr>
              <a:t>Distribuzione</a:t>
            </a:r>
            <a:r>
              <a:rPr lang="fr-BE" sz="1800" dirty="0" smtClean="0">
                <a:latin typeface="Arial" charset="0"/>
              </a:rPr>
              <a:t> </a:t>
            </a:r>
            <a:r>
              <a:rPr lang="fr-BE" sz="1800" dirty="0" err="1" smtClean="0">
                <a:latin typeface="Arial" charset="0"/>
              </a:rPr>
              <a:t>SpA</a:t>
            </a:r>
            <a:endParaRPr lang="fr-BE" sz="1800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1100" dirty="0" smtClean="0">
              <a:latin typeface="Arial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 dirty="0">
                <a:latin typeface="Arial" charset="0"/>
              </a:rPr>
              <a:t>Simone Botton – </a:t>
            </a:r>
            <a:r>
              <a:rPr lang="fr-BE" sz="1600" dirty="0" err="1">
                <a:latin typeface="Arial" charset="0"/>
              </a:rPr>
              <a:t>Italy</a:t>
            </a:r>
            <a:r>
              <a:rPr lang="fr-BE" sz="1600" dirty="0">
                <a:latin typeface="Arial" charset="0"/>
              </a:rPr>
              <a:t> – Session </a:t>
            </a:r>
            <a:r>
              <a:rPr lang="fr-BE" sz="1600" dirty="0" smtClean="0">
                <a:latin typeface="Arial" charset="0"/>
              </a:rPr>
              <a:t>5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err="1">
                <a:latin typeface="Arial" charset="0"/>
              </a:rPr>
              <a:t>Paper</a:t>
            </a:r>
            <a:r>
              <a:rPr lang="fr-BE" sz="1600" dirty="0">
                <a:latin typeface="Arial" charset="0"/>
              </a:rPr>
              <a:t> ID </a:t>
            </a:r>
            <a:r>
              <a:rPr lang="fr-BE" sz="1600" dirty="0" smtClean="0">
                <a:latin typeface="Arial" charset="0"/>
              </a:rPr>
              <a:t>1037</a:t>
            </a:r>
            <a:endParaRPr lang="fr-FR" sz="1600" dirty="0">
              <a:latin typeface="Arial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18651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bg2"/>
                </a:solidFill>
                <a:latin typeface="Arial" charset="0"/>
              </a:rPr>
              <a:t>ADVANCED MANAGEMENT OF A CLOSED RING OPERATED MV NETWORK: ENEL DISTRIBUZIONE’S P4 PROJECT.</a:t>
            </a:r>
            <a:endParaRPr lang="en-US" sz="3200" b="1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3077" name="Immagine 5" descr="Enel ingles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913" y="5487988"/>
            <a:ext cx="19685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Protection System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4101" name="Immagine 5" descr="Enel ingles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913" y="5487988"/>
            <a:ext cx="19685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28596" y="1323990"/>
            <a:ext cx="750099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Radial operated network</a:t>
            </a:r>
            <a:endParaRPr kumimoji="0" lang="en-US" sz="16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Circuit breakers located at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the beginning of the line -&gt; single point of fault detection/ protection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lang="en-US" sz="1600" kern="0" dirty="0" smtClean="0">
                <a:latin typeface="Arial" charset="0"/>
                <a:cs typeface="+mn-cs"/>
              </a:rPr>
              <a:t>Closed ring operated network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1600" kern="0" dirty="0" smtClean="0">
                <a:latin typeface="Arial" charset="0"/>
                <a:cs typeface="+mn-cs"/>
              </a:rPr>
              <a:t>Circuit breakers located along the line -&gt; several point of fault detection / protection</a:t>
            </a:r>
            <a:endParaRPr kumimoji="0" lang="en-US" sz="16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lang="en-US" sz="1600" kern="0" baseline="0" dirty="0">
              <a:latin typeface="Arial" charset="0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 this project, network signals will be collected and processed by a newly developed central protection device located in the HV/MV Substation in which fault interpretation rules are implemented.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 dirty="0">
                <a:latin typeface="Arial" charset="0"/>
              </a:rPr>
              <a:t>Simone Botton – </a:t>
            </a:r>
            <a:r>
              <a:rPr lang="fr-BE" sz="1600" dirty="0" err="1">
                <a:latin typeface="Arial" charset="0"/>
              </a:rPr>
              <a:t>Italy</a:t>
            </a:r>
            <a:r>
              <a:rPr lang="fr-BE" sz="1600" dirty="0">
                <a:latin typeface="Arial" charset="0"/>
              </a:rPr>
              <a:t> – Session </a:t>
            </a:r>
            <a:r>
              <a:rPr lang="fr-BE" sz="1600" dirty="0" smtClean="0">
                <a:latin typeface="Arial" charset="0"/>
              </a:rPr>
              <a:t>5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err="1">
                <a:latin typeface="Arial" charset="0"/>
              </a:rPr>
              <a:t>Paper</a:t>
            </a:r>
            <a:r>
              <a:rPr lang="fr-BE" sz="1600" dirty="0">
                <a:latin typeface="Arial" charset="0"/>
              </a:rPr>
              <a:t> ID </a:t>
            </a:r>
            <a:r>
              <a:rPr lang="fr-BE" sz="1600" dirty="0" smtClean="0">
                <a:latin typeface="Arial" charset="0"/>
              </a:rPr>
              <a:t>1037</a:t>
            </a:r>
            <a:endParaRPr lang="fr-FR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Next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Steps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and Future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Developments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4101" name="Immagine 5" descr="Enel ingles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913" y="5487988"/>
            <a:ext cx="19685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28596" y="1609742"/>
            <a:ext cx="750099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Project started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in 2010: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1600" kern="0" dirty="0" smtClean="0">
                <a:latin typeface="Arial" charset="0"/>
                <a:cs typeface="+mn-cs"/>
              </a:rPr>
              <a:t>first operating systems in 2011 / 2012;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five pilot plants to be realized;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1600" kern="0" dirty="0" smtClean="0">
                <a:latin typeface="Arial" charset="0"/>
                <a:cs typeface="+mn-cs"/>
              </a:rPr>
              <a:t>different network configurations to be tested (e.g. closed ring between two feeders from different </a:t>
            </a:r>
            <a:r>
              <a:rPr lang="en-US" sz="1600" kern="0" dirty="0" err="1" smtClean="0">
                <a:latin typeface="Arial" charset="0"/>
                <a:cs typeface="+mn-cs"/>
              </a:rPr>
              <a:t>busbars</a:t>
            </a:r>
            <a:r>
              <a:rPr lang="en-US" sz="1600" kern="0" dirty="0" smtClean="0">
                <a:latin typeface="Arial" charset="0"/>
                <a:cs typeface="+mn-cs"/>
              </a:rPr>
              <a:t> or substations)</a:t>
            </a:r>
            <a:endParaRPr kumimoji="0" lang="en-US" sz="16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1600" kern="0" dirty="0" smtClean="0">
                <a:latin typeface="Arial" charset="0"/>
                <a:cs typeface="+mn-cs"/>
              </a:rPr>
              <a:t>performances of the system to be evaluated in terms of: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reliability of the system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en-US" sz="1600" kern="0" dirty="0" smtClean="0">
                <a:latin typeface="Arial" charset="0"/>
                <a:cs typeface="+mn-cs"/>
              </a:rPr>
              <a:t>voltage quality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power losses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lang="en-US" sz="1600" kern="0" baseline="0" dirty="0">
              <a:latin typeface="Arial" charset="0"/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 dirty="0">
                <a:latin typeface="Arial" charset="0"/>
              </a:rPr>
              <a:t>Simone Botton – </a:t>
            </a:r>
            <a:r>
              <a:rPr lang="fr-BE" sz="1600" dirty="0" err="1">
                <a:latin typeface="Arial" charset="0"/>
              </a:rPr>
              <a:t>Italy</a:t>
            </a:r>
            <a:r>
              <a:rPr lang="fr-BE" sz="1600" dirty="0">
                <a:latin typeface="Arial" charset="0"/>
              </a:rPr>
              <a:t> – Session </a:t>
            </a:r>
            <a:r>
              <a:rPr lang="fr-BE" sz="1600" dirty="0" smtClean="0">
                <a:latin typeface="Arial" charset="0"/>
              </a:rPr>
              <a:t>5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err="1">
                <a:latin typeface="Arial" charset="0"/>
              </a:rPr>
              <a:t>Paper</a:t>
            </a:r>
            <a:r>
              <a:rPr lang="fr-BE" sz="1600" dirty="0">
                <a:latin typeface="Arial" charset="0"/>
              </a:rPr>
              <a:t> ID </a:t>
            </a:r>
            <a:r>
              <a:rPr lang="fr-BE" sz="1600" dirty="0" smtClean="0">
                <a:latin typeface="Arial" charset="0"/>
              </a:rPr>
              <a:t>1037</a:t>
            </a:r>
            <a:endParaRPr lang="fr-FR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248150"/>
          </a:xfrm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latin typeface="Arial" charset="0"/>
              </a:rPr>
              <a:t>Project founded by Italian Ministry of Economical Development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latin typeface="Arial" charset="0"/>
              </a:rPr>
              <a:t>it’s carried on 4 regions of the South of Italy in the frame of a Program for spreading renewable energy and energy efficiency;</a:t>
            </a:r>
          </a:p>
          <a:p>
            <a:pPr eaLnBrk="1" hangingPunct="1"/>
            <a:r>
              <a:rPr lang="en-US" sz="2000" dirty="0" smtClean="0">
                <a:latin typeface="Arial" charset="0"/>
              </a:rPr>
              <a:t>it’s an innovation project focused on MV Distribution Network;</a:t>
            </a:r>
          </a:p>
          <a:p>
            <a:pPr eaLnBrk="1" hangingPunct="1"/>
            <a:r>
              <a:rPr lang="en-US" sz="2000" dirty="0" smtClean="0">
                <a:latin typeface="Arial" charset="0"/>
              </a:rPr>
              <a:t>based on a Smart Grid architecture.</a:t>
            </a:r>
            <a:r>
              <a:rPr lang="en-US" sz="1600" dirty="0" smtClean="0">
                <a:latin typeface="Arial" charset="0"/>
              </a:rPr>
              <a:t>	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Enel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Distribuzione’s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P4 Project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4101" name="Immagine 5" descr="Enel ingles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913" y="5487988"/>
            <a:ext cx="19685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 dirty="0">
                <a:latin typeface="Arial" charset="0"/>
              </a:rPr>
              <a:t>Simone Botton – </a:t>
            </a:r>
            <a:r>
              <a:rPr lang="fr-BE" sz="1600" dirty="0" err="1">
                <a:latin typeface="Arial" charset="0"/>
              </a:rPr>
              <a:t>Italy</a:t>
            </a:r>
            <a:r>
              <a:rPr lang="fr-BE" sz="1600" dirty="0">
                <a:latin typeface="Arial" charset="0"/>
              </a:rPr>
              <a:t> – Session </a:t>
            </a:r>
            <a:r>
              <a:rPr lang="fr-BE" sz="1600" dirty="0" smtClean="0">
                <a:latin typeface="Arial" charset="0"/>
              </a:rPr>
              <a:t>5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err="1">
                <a:latin typeface="Arial" charset="0"/>
              </a:rPr>
              <a:t>Paper</a:t>
            </a:r>
            <a:r>
              <a:rPr lang="fr-BE" sz="1600" dirty="0">
                <a:latin typeface="Arial" charset="0"/>
              </a:rPr>
              <a:t> ID </a:t>
            </a:r>
            <a:r>
              <a:rPr lang="fr-BE" sz="1600" dirty="0" smtClean="0">
                <a:latin typeface="Arial" charset="0"/>
              </a:rPr>
              <a:t>1037</a:t>
            </a:r>
            <a:endParaRPr lang="fr-FR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The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conventional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MV network structure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4101" name="Immagine 5" descr="Enel ingles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913" y="5487988"/>
            <a:ext cx="19685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ttore 1 7"/>
          <p:cNvCxnSpPr/>
          <p:nvPr/>
        </p:nvCxnSpPr>
        <p:spPr bwMode="auto">
          <a:xfrm flipV="1">
            <a:off x="1052903" y="2428868"/>
            <a:ext cx="0" cy="17145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asellaDiTesto 13"/>
          <p:cNvSpPr txBox="1"/>
          <p:nvPr/>
        </p:nvSpPr>
        <p:spPr>
          <a:xfrm rot="16200000">
            <a:off x="97808" y="3045409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MV </a:t>
            </a:r>
            <a:r>
              <a:rPr lang="it-IT" sz="1600" dirty="0" err="1" smtClean="0">
                <a:solidFill>
                  <a:srgbClr val="0070C0"/>
                </a:solidFill>
                <a:latin typeface="+mj-lt"/>
              </a:rPr>
              <a:t>Busbar</a:t>
            </a:r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 1</a:t>
            </a:r>
            <a:endParaRPr lang="it-IT" sz="16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7" name="Connettore 1 16"/>
          <p:cNvCxnSpPr/>
          <p:nvPr/>
        </p:nvCxnSpPr>
        <p:spPr bwMode="auto">
          <a:xfrm>
            <a:off x="1071538" y="2786058"/>
            <a:ext cx="350046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ttangolo 20"/>
          <p:cNvSpPr/>
          <p:nvPr/>
        </p:nvSpPr>
        <p:spPr bwMode="auto">
          <a:xfrm>
            <a:off x="1785918" y="2714620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2" name="Rettangolo 21"/>
          <p:cNvSpPr/>
          <p:nvPr/>
        </p:nvSpPr>
        <p:spPr bwMode="auto">
          <a:xfrm>
            <a:off x="1428728" y="2714620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4" name="Rettangolo 23"/>
          <p:cNvSpPr/>
          <p:nvPr/>
        </p:nvSpPr>
        <p:spPr bwMode="auto">
          <a:xfrm>
            <a:off x="2857488" y="2714620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5" name="Rettangolo 24"/>
          <p:cNvSpPr/>
          <p:nvPr/>
        </p:nvSpPr>
        <p:spPr bwMode="auto">
          <a:xfrm>
            <a:off x="2143108" y="2714620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6" name="Rettangolo 25"/>
          <p:cNvSpPr/>
          <p:nvPr/>
        </p:nvSpPr>
        <p:spPr bwMode="auto">
          <a:xfrm>
            <a:off x="3500430" y="2714620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7" name="Rettangolo 26"/>
          <p:cNvSpPr/>
          <p:nvPr/>
        </p:nvSpPr>
        <p:spPr bwMode="auto">
          <a:xfrm>
            <a:off x="2500298" y="2714620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8" name="Rettangolo 27"/>
          <p:cNvSpPr/>
          <p:nvPr/>
        </p:nvSpPr>
        <p:spPr bwMode="auto">
          <a:xfrm>
            <a:off x="4214810" y="2714620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9" name="Rettangolo 28"/>
          <p:cNvSpPr/>
          <p:nvPr/>
        </p:nvSpPr>
        <p:spPr bwMode="auto">
          <a:xfrm>
            <a:off x="3214678" y="2714620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1" name="Rettangolo 30"/>
          <p:cNvSpPr/>
          <p:nvPr/>
        </p:nvSpPr>
        <p:spPr bwMode="auto">
          <a:xfrm>
            <a:off x="3857620" y="2714620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44" name="Connettore 1 43"/>
          <p:cNvCxnSpPr>
            <a:endCxn id="47" idx="1"/>
          </p:cNvCxnSpPr>
          <p:nvPr/>
        </p:nvCxnSpPr>
        <p:spPr bwMode="auto">
          <a:xfrm>
            <a:off x="1071538" y="3714752"/>
            <a:ext cx="350046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ttangolo 44"/>
          <p:cNvSpPr/>
          <p:nvPr/>
        </p:nvSpPr>
        <p:spPr bwMode="auto">
          <a:xfrm>
            <a:off x="1785918" y="3643314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6" name="Rettangolo 45"/>
          <p:cNvSpPr/>
          <p:nvPr/>
        </p:nvSpPr>
        <p:spPr bwMode="auto">
          <a:xfrm>
            <a:off x="1428728" y="3643314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7" name="Rettangolo 46"/>
          <p:cNvSpPr/>
          <p:nvPr/>
        </p:nvSpPr>
        <p:spPr bwMode="auto">
          <a:xfrm>
            <a:off x="4572000" y="3643314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8" name="Rettangolo 47"/>
          <p:cNvSpPr/>
          <p:nvPr/>
        </p:nvSpPr>
        <p:spPr bwMode="auto">
          <a:xfrm>
            <a:off x="2857488" y="3643314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9" name="Rettangolo 48"/>
          <p:cNvSpPr/>
          <p:nvPr/>
        </p:nvSpPr>
        <p:spPr bwMode="auto">
          <a:xfrm>
            <a:off x="2143108" y="3643314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50" name="Rettangolo 49"/>
          <p:cNvSpPr/>
          <p:nvPr/>
        </p:nvSpPr>
        <p:spPr bwMode="auto">
          <a:xfrm>
            <a:off x="3500430" y="3643314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51" name="Rettangolo 50"/>
          <p:cNvSpPr/>
          <p:nvPr/>
        </p:nvSpPr>
        <p:spPr bwMode="auto">
          <a:xfrm>
            <a:off x="2500298" y="3643314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52" name="Rettangolo 51"/>
          <p:cNvSpPr/>
          <p:nvPr/>
        </p:nvSpPr>
        <p:spPr bwMode="auto">
          <a:xfrm>
            <a:off x="4214810" y="3643314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53" name="Rettangolo 52"/>
          <p:cNvSpPr/>
          <p:nvPr/>
        </p:nvSpPr>
        <p:spPr bwMode="auto">
          <a:xfrm>
            <a:off x="3214678" y="3643314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54" name="Rettangolo 53"/>
          <p:cNvSpPr/>
          <p:nvPr/>
        </p:nvSpPr>
        <p:spPr bwMode="auto">
          <a:xfrm>
            <a:off x="3857620" y="3643314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57" name="Connettore 1 56"/>
          <p:cNvCxnSpPr/>
          <p:nvPr/>
        </p:nvCxnSpPr>
        <p:spPr bwMode="auto">
          <a:xfrm rot="10800000" flipV="1">
            <a:off x="8233973" y="2357430"/>
            <a:ext cx="0" cy="17145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Connettore 1 57"/>
          <p:cNvCxnSpPr/>
          <p:nvPr/>
        </p:nvCxnSpPr>
        <p:spPr bwMode="auto">
          <a:xfrm rot="10800000">
            <a:off x="4714876" y="3714752"/>
            <a:ext cx="350046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ttangolo 58"/>
          <p:cNvSpPr/>
          <p:nvPr/>
        </p:nvSpPr>
        <p:spPr bwMode="auto">
          <a:xfrm rot="10800000">
            <a:off x="7358082" y="3643314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0" name="Rettangolo 59"/>
          <p:cNvSpPr/>
          <p:nvPr/>
        </p:nvSpPr>
        <p:spPr bwMode="auto">
          <a:xfrm rot="10800000">
            <a:off x="7715272" y="3643314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2" name="Rettangolo 61"/>
          <p:cNvSpPr/>
          <p:nvPr/>
        </p:nvSpPr>
        <p:spPr bwMode="auto">
          <a:xfrm rot="10800000">
            <a:off x="6286512" y="3643314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3" name="Rettangolo 62"/>
          <p:cNvSpPr/>
          <p:nvPr/>
        </p:nvSpPr>
        <p:spPr bwMode="auto">
          <a:xfrm rot="10800000">
            <a:off x="7000892" y="3643314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4" name="Rettangolo 63"/>
          <p:cNvSpPr/>
          <p:nvPr/>
        </p:nvSpPr>
        <p:spPr bwMode="auto">
          <a:xfrm rot="10800000">
            <a:off x="5643570" y="3643314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5" name="Rettangolo 64"/>
          <p:cNvSpPr/>
          <p:nvPr/>
        </p:nvSpPr>
        <p:spPr bwMode="auto">
          <a:xfrm rot="10800000">
            <a:off x="6643702" y="3643314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6" name="Rettangolo 65"/>
          <p:cNvSpPr/>
          <p:nvPr/>
        </p:nvSpPr>
        <p:spPr bwMode="auto">
          <a:xfrm rot="10800000">
            <a:off x="4929190" y="3643314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7" name="Rettangolo 66"/>
          <p:cNvSpPr/>
          <p:nvPr/>
        </p:nvSpPr>
        <p:spPr bwMode="auto">
          <a:xfrm rot="10800000">
            <a:off x="5929322" y="3643314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8" name="Rettangolo 67"/>
          <p:cNvSpPr/>
          <p:nvPr/>
        </p:nvSpPr>
        <p:spPr bwMode="auto">
          <a:xfrm rot="10800000">
            <a:off x="5286380" y="3643314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69" name="Connettore 1 68"/>
          <p:cNvCxnSpPr>
            <a:endCxn id="72" idx="1"/>
          </p:cNvCxnSpPr>
          <p:nvPr/>
        </p:nvCxnSpPr>
        <p:spPr bwMode="auto">
          <a:xfrm rot="10800000">
            <a:off x="4714876" y="2786058"/>
            <a:ext cx="350046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ettangolo 69"/>
          <p:cNvSpPr/>
          <p:nvPr/>
        </p:nvSpPr>
        <p:spPr bwMode="auto">
          <a:xfrm rot="10800000">
            <a:off x="7358082" y="2714620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1" name="Rettangolo 70"/>
          <p:cNvSpPr/>
          <p:nvPr/>
        </p:nvSpPr>
        <p:spPr bwMode="auto">
          <a:xfrm rot="10800000">
            <a:off x="7715272" y="2714620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2" name="Rettangolo 71"/>
          <p:cNvSpPr/>
          <p:nvPr/>
        </p:nvSpPr>
        <p:spPr bwMode="auto">
          <a:xfrm rot="10800000">
            <a:off x="4572000" y="2714620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3" name="Rettangolo 72"/>
          <p:cNvSpPr/>
          <p:nvPr/>
        </p:nvSpPr>
        <p:spPr bwMode="auto">
          <a:xfrm rot="10800000">
            <a:off x="6286512" y="2714620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4" name="Rettangolo 73"/>
          <p:cNvSpPr/>
          <p:nvPr/>
        </p:nvSpPr>
        <p:spPr bwMode="auto">
          <a:xfrm rot="10800000">
            <a:off x="7000892" y="2714620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5" name="Rettangolo 74"/>
          <p:cNvSpPr/>
          <p:nvPr/>
        </p:nvSpPr>
        <p:spPr bwMode="auto">
          <a:xfrm rot="10800000">
            <a:off x="5643570" y="2714620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6" name="Rettangolo 75"/>
          <p:cNvSpPr/>
          <p:nvPr/>
        </p:nvSpPr>
        <p:spPr bwMode="auto">
          <a:xfrm rot="10800000">
            <a:off x="6643702" y="2714620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7" name="Rettangolo 76"/>
          <p:cNvSpPr/>
          <p:nvPr/>
        </p:nvSpPr>
        <p:spPr bwMode="auto">
          <a:xfrm rot="10800000">
            <a:off x="4929190" y="2714620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8" name="Rettangolo 77"/>
          <p:cNvSpPr/>
          <p:nvPr/>
        </p:nvSpPr>
        <p:spPr bwMode="auto">
          <a:xfrm rot="10800000">
            <a:off x="5929322" y="2714620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9" name="Rettangolo 78"/>
          <p:cNvSpPr/>
          <p:nvPr/>
        </p:nvSpPr>
        <p:spPr bwMode="auto">
          <a:xfrm rot="10800000">
            <a:off x="5286380" y="2714620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81" name="CasellaDiTesto 80"/>
          <p:cNvSpPr txBox="1"/>
          <p:nvPr/>
        </p:nvSpPr>
        <p:spPr>
          <a:xfrm rot="5400000">
            <a:off x="7688871" y="3116847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MV </a:t>
            </a:r>
            <a:r>
              <a:rPr lang="it-IT" sz="1600" dirty="0" err="1" smtClean="0">
                <a:solidFill>
                  <a:srgbClr val="0070C0"/>
                </a:solidFill>
                <a:latin typeface="+mj-lt"/>
              </a:rPr>
              <a:t>Busbar</a:t>
            </a:r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 2</a:t>
            </a:r>
            <a:endParaRPr lang="it-IT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2" name="Rettangolo 81"/>
          <p:cNvSpPr/>
          <p:nvPr/>
        </p:nvSpPr>
        <p:spPr bwMode="auto">
          <a:xfrm>
            <a:off x="1071538" y="4857760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83" name="Rettangolo 82"/>
          <p:cNvSpPr/>
          <p:nvPr/>
        </p:nvSpPr>
        <p:spPr bwMode="auto">
          <a:xfrm>
            <a:off x="1071538" y="5286388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84" name="Rettangolo 83"/>
          <p:cNvSpPr/>
          <p:nvPr/>
        </p:nvSpPr>
        <p:spPr bwMode="auto">
          <a:xfrm>
            <a:off x="1071538" y="5715016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85" name="CasellaDiTesto 84"/>
          <p:cNvSpPr txBox="1"/>
          <p:nvPr/>
        </p:nvSpPr>
        <p:spPr>
          <a:xfrm>
            <a:off x="1357290" y="4714884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Automated</a:t>
            </a:r>
            <a:r>
              <a:rPr lang="it-IT" sz="16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MV/LV </a:t>
            </a:r>
            <a:r>
              <a:rPr lang="it-IT" sz="160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Substation</a:t>
            </a:r>
            <a:endParaRPr lang="it-IT" sz="16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1357290" y="5162148"/>
            <a:ext cx="6143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MV/LV </a:t>
            </a:r>
            <a:r>
              <a:rPr lang="it-IT" sz="160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conventional</a:t>
            </a:r>
            <a:r>
              <a:rPr lang="it-IT" sz="16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it-IT" sz="160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Substation</a:t>
            </a:r>
            <a:r>
              <a:rPr lang="it-IT" sz="16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or MV </a:t>
            </a:r>
            <a:r>
              <a:rPr lang="it-IT" sz="160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Users</a:t>
            </a:r>
            <a:r>
              <a:rPr lang="it-IT" sz="16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/ </a:t>
            </a:r>
            <a:r>
              <a:rPr lang="it-IT" sz="160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Producer</a:t>
            </a:r>
            <a:endParaRPr lang="it-IT" sz="16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7" name="CasellaDiTesto 86"/>
          <p:cNvSpPr txBox="1"/>
          <p:nvPr/>
        </p:nvSpPr>
        <p:spPr>
          <a:xfrm>
            <a:off x="1357290" y="5662214"/>
            <a:ext cx="6143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600" dirty="0" smtClean="0">
                <a:solidFill>
                  <a:schemeClr val="bg2">
                    <a:lumMod val="75000"/>
                  </a:schemeClr>
                </a:solidFill>
                <a:latin typeface="Arial"/>
              </a:rPr>
              <a:t>Remote </a:t>
            </a:r>
            <a:r>
              <a:rPr lang="it-IT" sz="1600" dirty="0" err="1" smtClean="0">
                <a:solidFill>
                  <a:schemeClr val="bg2">
                    <a:lumMod val="75000"/>
                  </a:schemeClr>
                </a:solidFill>
                <a:latin typeface="Arial"/>
              </a:rPr>
              <a:t>Controlled</a:t>
            </a:r>
            <a:r>
              <a:rPr lang="it-IT" sz="1600" dirty="0" smtClean="0">
                <a:solidFill>
                  <a:schemeClr val="bg2">
                    <a:lumMod val="75000"/>
                  </a:schemeClr>
                </a:solidFill>
                <a:latin typeface="Arial"/>
              </a:rPr>
              <a:t> </a:t>
            </a:r>
            <a:r>
              <a:rPr lang="it-IT" sz="1600" dirty="0" err="1" smtClean="0">
                <a:solidFill>
                  <a:schemeClr val="bg2">
                    <a:lumMod val="75000"/>
                  </a:schemeClr>
                </a:solidFill>
                <a:latin typeface="Arial"/>
              </a:rPr>
              <a:t>Bound</a:t>
            </a:r>
            <a:r>
              <a:rPr lang="it-IT" sz="1600" dirty="0" smtClean="0">
                <a:solidFill>
                  <a:schemeClr val="bg2">
                    <a:lumMod val="75000"/>
                  </a:schemeClr>
                </a:solidFill>
                <a:latin typeface="Arial"/>
              </a:rPr>
              <a:t> MV/LV </a:t>
            </a:r>
            <a:r>
              <a:rPr lang="it-IT" sz="1600" dirty="0" err="1">
                <a:solidFill>
                  <a:schemeClr val="bg2">
                    <a:lumMod val="75000"/>
                  </a:schemeClr>
                </a:solidFill>
                <a:latin typeface="Arial"/>
              </a:rPr>
              <a:t>Substation</a:t>
            </a:r>
            <a:endParaRPr lang="it-IT" sz="1600" dirty="0">
              <a:solidFill>
                <a:schemeClr val="bg2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1214414" y="228599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solidFill>
                  <a:srgbClr val="0070C0"/>
                </a:solidFill>
                <a:latin typeface="+mj-lt"/>
              </a:rPr>
              <a:t>Line</a:t>
            </a:r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 1</a:t>
            </a:r>
            <a:endParaRPr lang="it-IT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9" name="CasellaDiTesto 88"/>
          <p:cNvSpPr txBox="1"/>
          <p:nvPr/>
        </p:nvSpPr>
        <p:spPr>
          <a:xfrm>
            <a:off x="1142976" y="3804826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solidFill>
                  <a:srgbClr val="0070C0"/>
                </a:solidFill>
                <a:latin typeface="+mj-lt"/>
              </a:rPr>
              <a:t>Line</a:t>
            </a:r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 2</a:t>
            </a:r>
            <a:endParaRPr lang="it-IT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0" name="CasellaDiTesto 89"/>
          <p:cNvSpPr txBox="1"/>
          <p:nvPr/>
        </p:nvSpPr>
        <p:spPr>
          <a:xfrm>
            <a:off x="7500958" y="228599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solidFill>
                  <a:srgbClr val="0070C0"/>
                </a:solidFill>
                <a:latin typeface="+mj-lt"/>
              </a:rPr>
              <a:t>Line</a:t>
            </a:r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 3</a:t>
            </a:r>
            <a:endParaRPr lang="it-IT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1" name="CasellaDiTesto 90"/>
          <p:cNvSpPr txBox="1"/>
          <p:nvPr/>
        </p:nvSpPr>
        <p:spPr>
          <a:xfrm>
            <a:off x="7500958" y="3804826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solidFill>
                  <a:srgbClr val="0070C0"/>
                </a:solidFill>
                <a:latin typeface="+mj-lt"/>
              </a:rPr>
              <a:t>Line</a:t>
            </a:r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 4</a:t>
            </a:r>
            <a:endParaRPr lang="it-IT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2" name="CasellaDiTesto 91"/>
          <p:cNvSpPr txBox="1"/>
          <p:nvPr/>
        </p:nvSpPr>
        <p:spPr>
          <a:xfrm>
            <a:off x="1285852" y="3019008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>
                <a:solidFill>
                  <a:srgbClr val="0070C0"/>
                </a:solidFill>
                <a:latin typeface="+mj-lt"/>
              </a:rPr>
              <a:t>Energy Flow</a:t>
            </a:r>
            <a:endParaRPr lang="it-IT" sz="1600" i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94" name="Connettore 2 93"/>
          <p:cNvCxnSpPr/>
          <p:nvPr/>
        </p:nvCxnSpPr>
        <p:spPr bwMode="auto">
          <a:xfrm>
            <a:off x="1285852" y="3357562"/>
            <a:ext cx="1357322" cy="0"/>
          </a:xfrm>
          <a:prstGeom prst="straightConnector1">
            <a:avLst/>
          </a:prstGeom>
          <a:ln>
            <a:solidFill>
              <a:srgbClr val="9966FF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5" name="CasellaDiTesto 94"/>
          <p:cNvSpPr txBox="1"/>
          <p:nvPr/>
        </p:nvSpPr>
        <p:spPr>
          <a:xfrm>
            <a:off x="6643702" y="3019008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>
                <a:solidFill>
                  <a:srgbClr val="0070C0"/>
                </a:solidFill>
                <a:latin typeface="+mj-lt"/>
              </a:rPr>
              <a:t>Energy Flow</a:t>
            </a:r>
            <a:endParaRPr lang="it-IT" sz="1600" i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96" name="Connettore 2 95"/>
          <p:cNvCxnSpPr/>
          <p:nvPr/>
        </p:nvCxnSpPr>
        <p:spPr bwMode="auto">
          <a:xfrm>
            <a:off x="6643702" y="3357562"/>
            <a:ext cx="1357322" cy="0"/>
          </a:xfrm>
          <a:prstGeom prst="straightConnector1">
            <a:avLst/>
          </a:prstGeom>
          <a:ln>
            <a:solidFill>
              <a:srgbClr val="9966FF"/>
            </a:solidFill>
            <a:headEnd type="triangl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7" name="Saetta 96"/>
          <p:cNvSpPr/>
          <p:nvPr/>
        </p:nvSpPr>
        <p:spPr bwMode="auto">
          <a:xfrm>
            <a:off x="2714612" y="2000240"/>
            <a:ext cx="428628" cy="714380"/>
          </a:xfrm>
          <a:prstGeom prst="lightningBol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99" name="Connettore 1 98"/>
          <p:cNvCxnSpPr/>
          <p:nvPr/>
        </p:nvCxnSpPr>
        <p:spPr bwMode="auto">
          <a:xfrm flipH="1" flipV="1">
            <a:off x="2786050" y="2643182"/>
            <a:ext cx="285752" cy="2857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Connettore 1 103"/>
          <p:cNvCxnSpPr/>
          <p:nvPr/>
        </p:nvCxnSpPr>
        <p:spPr bwMode="auto">
          <a:xfrm flipH="1" flipV="1">
            <a:off x="3428992" y="2643182"/>
            <a:ext cx="285752" cy="2857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Rettangolo 104"/>
          <p:cNvSpPr/>
          <p:nvPr/>
        </p:nvSpPr>
        <p:spPr bwMode="auto">
          <a:xfrm rot="10800000">
            <a:off x="4572000" y="2714620"/>
            <a:ext cx="142876" cy="142876"/>
          </a:xfrm>
          <a:prstGeom prst="rect">
            <a:avLst/>
          </a:prstGeom>
          <a:solidFill>
            <a:srgbClr val="0070C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06" name="CasellaDiTesto 105"/>
          <p:cNvSpPr txBox="1"/>
          <p:nvPr/>
        </p:nvSpPr>
        <p:spPr>
          <a:xfrm>
            <a:off x="3000364" y="1785926"/>
            <a:ext cx="3929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MV network </a:t>
            </a:r>
            <a:r>
              <a:rPr lang="it-IT" sz="1600" b="1" i="1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radially</a:t>
            </a:r>
            <a:r>
              <a:rPr lang="it-IT" sz="1600" b="1" i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it-IT" sz="1600" b="1" i="1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operated</a:t>
            </a:r>
            <a:endParaRPr lang="it-IT" sz="1600" b="1" i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 dirty="0">
                <a:latin typeface="Arial" charset="0"/>
              </a:rPr>
              <a:t>Simone Botton – </a:t>
            </a:r>
            <a:r>
              <a:rPr lang="fr-BE" sz="1600" dirty="0" err="1">
                <a:latin typeface="Arial" charset="0"/>
              </a:rPr>
              <a:t>Italy</a:t>
            </a:r>
            <a:r>
              <a:rPr lang="fr-BE" sz="1600" dirty="0">
                <a:latin typeface="Arial" charset="0"/>
              </a:rPr>
              <a:t> – Session </a:t>
            </a:r>
            <a:r>
              <a:rPr lang="fr-BE" sz="1600" dirty="0" smtClean="0">
                <a:latin typeface="Arial" charset="0"/>
              </a:rPr>
              <a:t>5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err="1">
                <a:latin typeface="Arial" charset="0"/>
              </a:rPr>
              <a:t>Paper</a:t>
            </a:r>
            <a:r>
              <a:rPr lang="fr-BE" sz="1600" dirty="0">
                <a:latin typeface="Arial" charset="0"/>
              </a:rPr>
              <a:t> ID </a:t>
            </a:r>
            <a:r>
              <a:rPr lang="fr-BE" sz="1600" dirty="0" smtClean="0">
                <a:latin typeface="Arial" charset="0"/>
              </a:rPr>
              <a:t>1037</a:t>
            </a:r>
            <a:endParaRPr lang="fr-FR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Connettore 1 118"/>
          <p:cNvCxnSpPr/>
          <p:nvPr/>
        </p:nvCxnSpPr>
        <p:spPr bwMode="auto">
          <a:xfrm>
            <a:off x="3929058" y="2143116"/>
            <a:ext cx="0" cy="2857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Connettore 1 114"/>
          <p:cNvCxnSpPr/>
          <p:nvPr/>
        </p:nvCxnSpPr>
        <p:spPr bwMode="auto">
          <a:xfrm>
            <a:off x="2928926" y="3500438"/>
            <a:ext cx="0" cy="2857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Need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to change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4101" name="Immagine 5" descr="Enel ingles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913" y="5487988"/>
            <a:ext cx="19685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1 4"/>
          <p:cNvCxnSpPr/>
          <p:nvPr/>
        </p:nvCxnSpPr>
        <p:spPr bwMode="auto">
          <a:xfrm flipV="1">
            <a:off x="1052903" y="2143116"/>
            <a:ext cx="0" cy="17145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CasellaDiTesto 5"/>
          <p:cNvSpPr txBox="1"/>
          <p:nvPr/>
        </p:nvSpPr>
        <p:spPr>
          <a:xfrm rot="16200000">
            <a:off x="97808" y="2759657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MV </a:t>
            </a:r>
            <a:r>
              <a:rPr lang="it-IT" sz="1600" dirty="0" err="1" smtClean="0">
                <a:solidFill>
                  <a:srgbClr val="0070C0"/>
                </a:solidFill>
                <a:latin typeface="+mj-lt"/>
              </a:rPr>
              <a:t>Busbar</a:t>
            </a:r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 1</a:t>
            </a:r>
            <a:endParaRPr lang="it-IT" sz="16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7" name="Connettore 1 6"/>
          <p:cNvCxnSpPr/>
          <p:nvPr/>
        </p:nvCxnSpPr>
        <p:spPr bwMode="auto">
          <a:xfrm>
            <a:off x="1071538" y="2500306"/>
            <a:ext cx="350046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ttangolo 7"/>
          <p:cNvSpPr/>
          <p:nvPr/>
        </p:nvSpPr>
        <p:spPr bwMode="auto">
          <a:xfrm>
            <a:off x="1785918" y="2428868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1428728" y="2428868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2857488" y="2428868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2143108" y="2428868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3500430" y="2428868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3" name="Rettangolo 12"/>
          <p:cNvSpPr/>
          <p:nvPr/>
        </p:nvSpPr>
        <p:spPr bwMode="auto">
          <a:xfrm>
            <a:off x="2500298" y="2428868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4214810" y="2428868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5" name="Rettangolo 14"/>
          <p:cNvSpPr/>
          <p:nvPr/>
        </p:nvSpPr>
        <p:spPr bwMode="auto">
          <a:xfrm>
            <a:off x="3214678" y="2428868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6" name="Rettangolo 15"/>
          <p:cNvSpPr/>
          <p:nvPr/>
        </p:nvSpPr>
        <p:spPr bwMode="auto">
          <a:xfrm>
            <a:off x="3857620" y="2428868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17" name="Connettore 1 16"/>
          <p:cNvCxnSpPr>
            <a:endCxn id="20" idx="1"/>
          </p:cNvCxnSpPr>
          <p:nvPr/>
        </p:nvCxnSpPr>
        <p:spPr bwMode="auto">
          <a:xfrm>
            <a:off x="1071538" y="3429000"/>
            <a:ext cx="350046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ttangolo 17"/>
          <p:cNvSpPr/>
          <p:nvPr/>
        </p:nvSpPr>
        <p:spPr bwMode="auto">
          <a:xfrm>
            <a:off x="1785918" y="3357562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9" name="Rettangolo 18"/>
          <p:cNvSpPr/>
          <p:nvPr/>
        </p:nvSpPr>
        <p:spPr bwMode="auto">
          <a:xfrm>
            <a:off x="1428728" y="3357562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0" name="Rettangolo 19"/>
          <p:cNvSpPr/>
          <p:nvPr/>
        </p:nvSpPr>
        <p:spPr bwMode="auto">
          <a:xfrm>
            <a:off x="4572000" y="3357562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1" name="Rettangolo 20"/>
          <p:cNvSpPr/>
          <p:nvPr/>
        </p:nvSpPr>
        <p:spPr bwMode="auto">
          <a:xfrm>
            <a:off x="2857488" y="3357562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2" name="Rettangolo 21"/>
          <p:cNvSpPr/>
          <p:nvPr/>
        </p:nvSpPr>
        <p:spPr bwMode="auto">
          <a:xfrm>
            <a:off x="2143108" y="3357562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3" name="Rettangolo 22"/>
          <p:cNvSpPr/>
          <p:nvPr/>
        </p:nvSpPr>
        <p:spPr bwMode="auto">
          <a:xfrm>
            <a:off x="3500430" y="3357562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4" name="Rettangolo 23"/>
          <p:cNvSpPr/>
          <p:nvPr/>
        </p:nvSpPr>
        <p:spPr bwMode="auto">
          <a:xfrm>
            <a:off x="2500298" y="3357562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5" name="Rettangolo 24"/>
          <p:cNvSpPr/>
          <p:nvPr/>
        </p:nvSpPr>
        <p:spPr bwMode="auto">
          <a:xfrm>
            <a:off x="4214810" y="3357562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6" name="Rettangolo 25"/>
          <p:cNvSpPr/>
          <p:nvPr/>
        </p:nvSpPr>
        <p:spPr bwMode="auto">
          <a:xfrm>
            <a:off x="3214678" y="3357562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7" name="Rettangolo 26"/>
          <p:cNvSpPr/>
          <p:nvPr/>
        </p:nvSpPr>
        <p:spPr bwMode="auto">
          <a:xfrm>
            <a:off x="3857620" y="3357562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28" name="Connettore 1 27"/>
          <p:cNvCxnSpPr/>
          <p:nvPr/>
        </p:nvCxnSpPr>
        <p:spPr bwMode="auto">
          <a:xfrm rot="10800000" flipV="1">
            <a:off x="8233973" y="2071678"/>
            <a:ext cx="0" cy="17145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ttore 1 28"/>
          <p:cNvCxnSpPr/>
          <p:nvPr/>
        </p:nvCxnSpPr>
        <p:spPr bwMode="auto">
          <a:xfrm rot="10800000">
            <a:off x="4714876" y="3429000"/>
            <a:ext cx="350046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ttangolo 29"/>
          <p:cNvSpPr/>
          <p:nvPr/>
        </p:nvSpPr>
        <p:spPr bwMode="auto">
          <a:xfrm rot="10800000">
            <a:off x="7358082" y="3357562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1" name="Rettangolo 30"/>
          <p:cNvSpPr/>
          <p:nvPr/>
        </p:nvSpPr>
        <p:spPr bwMode="auto">
          <a:xfrm rot="10800000">
            <a:off x="7715272" y="3357562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2" name="Rettangolo 31"/>
          <p:cNvSpPr/>
          <p:nvPr/>
        </p:nvSpPr>
        <p:spPr bwMode="auto">
          <a:xfrm rot="10800000">
            <a:off x="6286512" y="3357562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3" name="Rettangolo 32"/>
          <p:cNvSpPr/>
          <p:nvPr/>
        </p:nvSpPr>
        <p:spPr bwMode="auto">
          <a:xfrm rot="10800000">
            <a:off x="7000892" y="3357562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4" name="Rettangolo 33"/>
          <p:cNvSpPr/>
          <p:nvPr/>
        </p:nvSpPr>
        <p:spPr bwMode="auto">
          <a:xfrm rot="10800000">
            <a:off x="5643570" y="3357562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5" name="Rettangolo 34"/>
          <p:cNvSpPr/>
          <p:nvPr/>
        </p:nvSpPr>
        <p:spPr bwMode="auto">
          <a:xfrm rot="10800000">
            <a:off x="6643702" y="3357562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6" name="Rettangolo 35"/>
          <p:cNvSpPr/>
          <p:nvPr/>
        </p:nvSpPr>
        <p:spPr bwMode="auto">
          <a:xfrm rot="10800000">
            <a:off x="4929190" y="3357562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7" name="Rettangolo 36"/>
          <p:cNvSpPr/>
          <p:nvPr/>
        </p:nvSpPr>
        <p:spPr bwMode="auto">
          <a:xfrm rot="10800000">
            <a:off x="5929322" y="3357562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8" name="Rettangolo 37"/>
          <p:cNvSpPr/>
          <p:nvPr/>
        </p:nvSpPr>
        <p:spPr bwMode="auto">
          <a:xfrm rot="10800000">
            <a:off x="5286380" y="3357562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39" name="Connettore 1 38"/>
          <p:cNvCxnSpPr>
            <a:endCxn id="42" idx="1"/>
          </p:cNvCxnSpPr>
          <p:nvPr/>
        </p:nvCxnSpPr>
        <p:spPr bwMode="auto">
          <a:xfrm rot="10800000">
            <a:off x="4714876" y="2500306"/>
            <a:ext cx="350046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Rettangolo 39"/>
          <p:cNvSpPr/>
          <p:nvPr/>
        </p:nvSpPr>
        <p:spPr bwMode="auto">
          <a:xfrm rot="10800000">
            <a:off x="7358082" y="2428868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1" name="Rettangolo 40"/>
          <p:cNvSpPr/>
          <p:nvPr/>
        </p:nvSpPr>
        <p:spPr bwMode="auto">
          <a:xfrm rot="10800000">
            <a:off x="7715272" y="2428868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2" name="Rettangolo 41"/>
          <p:cNvSpPr/>
          <p:nvPr/>
        </p:nvSpPr>
        <p:spPr bwMode="auto">
          <a:xfrm rot="10800000">
            <a:off x="4572000" y="2428868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3" name="Rettangolo 42"/>
          <p:cNvSpPr/>
          <p:nvPr/>
        </p:nvSpPr>
        <p:spPr bwMode="auto">
          <a:xfrm rot="10800000">
            <a:off x="6286512" y="2428868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4" name="Rettangolo 43"/>
          <p:cNvSpPr/>
          <p:nvPr/>
        </p:nvSpPr>
        <p:spPr bwMode="auto">
          <a:xfrm rot="10800000">
            <a:off x="7000892" y="2428868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5" name="Rettangolo 44"/>
          <p:cNvSpPr/>
          <p:nvPr/>
        </p:nvSpPr>
        <p:spPr bwMode="auto">
          <a:xfrm rot="10800000">
            <a:off x="5643570" y="2428868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6" name="Rettangolo 45"/>
          <p:cNvSpPr/>
          <p:nvPr/>
        </p:nvSpPr>
        <p:spPr bwMode="auto">
          <a:xfrm rot="10800000">
            <a:off x="6643702" y="2428868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7" name="Rettangolo 46"/>
          <p:cNvSpPr/>
          <p:nvPr/>
        </p:nvSpPr>
        <p:spPr bwMode="auto">
          <a:xfrm rot="10800000">
            <a:off x="4929190" y="2428868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8" name="Rettangolo 47"/>
          <p:cNvSpPr/>
          <p:nvPr/>
        </p:nvSpPr>
        <p:spPr bwMode="auto">
          <a:xfrm rot="10800000">
            <a:off x="5929322" y="2428868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9" name="Rettangolo 48"/>
          <p:cNvSpPr/>
          <p:nvPr/>
        </p:nvSpPr>
        <p:spPr bwMode="auto">
          <a:xfrm rot="10800000">
            <a:off x="5286380" y="2428868"/>
            <a:ext cx="142876" cy="14287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 rot="5400000">
            <a:off x="7688871" y="2831095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MV </a:t>
            </a:r>
            <a:r>
              <a:rPr lang="it-IT" sz="1600" dirty="0" err="1" smtClean="0">
                <a:solidFill>
                  <a:srgbClr val="0070C0"/>
                </a:solidFill>
                <a:latin typeface="+mj-lt"/>
              </a:rPr>
              <a:t>Busbar</a:t>
            </a:r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 2</a:t>
            </a:r>
            <a:endParaRPr lang="it-IT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5" name="CasellaDiTesto 54"/>
          <p:cNvSpPr txBox="1"/>
          <p:nvPr/>
        </p:nvSpPr>
        <p:spPr>
          <a:xfrm>
            <a:off x="1285852" y="2733256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>
                <a:solidFill>
                  <a:srgbClr val="0070C0"/>
                </a:solidFill>
                <a:latin typeface="+mj-lt"/>
              </a:rPr>
              <a:t>Energy Flow</a:t>
            </a:r>
            <a:endParaRPr lang="it-IT" sz="1600" i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56" name="Connettore 2 55"/>
          <p:cNvCxnSpPr/>
          <p:nvPr/>
        </p:nvCxnSpPr>
        <p:spPr bwMode="auto">
          <a:xfrm>
            <a:off x="1285852" y="3071810"/>
            <a:ext cx="1357322" cy="0"/>
          </a:xfrm>
          <a:prstGeom prst="straightConnector1">
            <a:avLst/>
          </a:prstGeom>
          <a:ln>
            <a:solidFill>
              <a:srgbClr val="9966FF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6643702" y="2733256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>
                <a:solidFill>
                  <a:srgbClr val="0070C0"/>
                </a:solidFill>
                <a:latin typeface="+mj-lt"/>
              </a:rPr>
              <a:t>Energy Flow</a:t>
            </a:r>
            <a:endParaRPr lang="it-IT" sz="1600" i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58" name="Connettore 2 57"/>
          <p:cNvCxnSpPr/>
          <p:nvPr/>
        </p:nvCxnSpPr>
        <p:spPr bwMode="auto">
          <a:xfrm>
            <a:off x="6643702" y="3071810"/>
            <a:ext cx="1357322" cy="0"/>
          </a:xfrm>
          <a:prstGeom prst="straightConnector1">
            <a:avLst/>
          </a:prstGeom>
          <a:ln>
            <a:solidFill>
              <a:srgbClr val="9966FF"/>
            </a:solidFill>
            <a:headEnd type="triangl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62" name="Group 131"/>
          <p:cNvGrpSpPr>
            <a:grpSpLocks/>
          </p:cNvGrpSpPr>
          <p:nvPr/>
        </p:nvGrpSpPr>
        <p:grpSpPr bwMode="auto">
          <a:xfrm>
            <a:off x="1357290" y="3714752"/>
            <a:ext cx="357190" cy="468312"/>
            <a:chOff x="2135" y="1924"/>
            <a:chExt cx="290" cy="579"/>
          </a:xfrm>
        </p:grpSpPr>
        <p:sp>
          <p:nvSpPr>
            <p:cNvPr id="63" name="Freeform 132"/>
            <p:cNvSpPr>
              <a:spLocks/>
            </p:cNvSpPr>
            <p:nvPr/>
          </p:nvSpPr>
          <p:spPr bwMode="auto">
            <a:xfrm>
              <a:off x="2135" y="1924"/>
              <a:ext cx="290" cy="579"/>
            </a:xfrm>
            <a:custGeom>
              <a:avLst/>
              <a:gdLst/>
              <a:ahLst/>
              <a:cxnLst>
                <a:cxn ang="0">
                  <a:pos x="86" y="576"/>
                </a:cxn>
                <a:cxn ang="0">
                  <a:pos x="85" y="571"/>
                </a:cxn>
                <a:cxn ang="0">
                  <a:pos x="85" y="564"/>
                </a:cxn>
                <a:cxn ang="0">
                  <a:pos x="85" y="556"/>
                </a:cxn>
                <a:cxn ang="0">
                  <a:pos x="86" y="531"/>
                </a:cxn>
                <a:cxn ang="0">
                  <a:pos x="88" y="490"/>
                </a:cxn>
                <a:cxn ang="0">
                  <a:pos x="89" y="424"/>
                </a:cxn>
                <a:cxn ang="0">
                  <a:pos x="94" y="239"/>
                </a:cxn>
                <a:cxn ang="0">
                  <a:pos x="51" y="269"/>
                </a:cxn>
                <a:cxn ang="0">
                  <a:pos x="22" y="287"/>
                </a:cxn>
                <a:cxn ang="0">
                  <a:pos x="3" y="298"/>
                </a:cxn>
                <a:cxn ang="0">
                  <a:pos x="1" y="297"/>
                </a:cxn>
                <a:cxn ang="0">
                  <a:pos x="0" y="294"/>
                </a:cxn>
                <a:cxn ang="0">
                  <a:pos x="42" y="257"/>
                </a:cxn>
                <a:cxn ang="0">
                  <a:pos x="88" y="223"/>
                </a:cxn>
                <a:cxn ang="0">
                  <a:pos x="71" y="206"/>
                </a:cxn>
                <a:cxn ang="0">
                  <a:pos x="75" y="202"/>
                </a:cxn>
                <a:cxn ang="0">
                  <a:pos x="75" y="196"/>
                </a:cxn>
                <a:cxn ang="0">
                  <a:pos x="75" y="196"/>
                </a:cxn>
                <a:cxn ang="0">
                  <a:pos x="76" y="198"/>
                </a:cxn>
                <a:cxn ang="0">
                  <a:pos x="75" y="202"/>
                </a:cxn>
                <a:cxn ang="0">
                  <a:pos x="91" y="195"/>
                </a:cxn>
                <a:cxn ang="0">
                  <a:pos x="100" y="193"/>
                </a:cxn>
                <a:cxn ang="0">
                  <a:pos x="105" y="193"/>
                </a:cxn>
                <a:cxn ang="0">
                  <a:pos x="120" y="190"/>
                </a:cxn>
                <a:cxn ang="0">
                  <a:pos x="119" y="186"/>
                </a:cxn>
                <a:cxn ang="0">
                  <a:pos x="114" y="171"/>
                </a:cxn>
                <a:cxn ang="0">
                  <a:pos x="104" y="128"/>
                </a:cxn>
                <a:cxn ang="0">
                  <a:pos x="100" y="85"/>
                </a:cxn>
                <a:cxn ang="0">
                  <a:pos x="95" y="23"/>
                </a:cxn>
                <a:cxn ang="0">
                  <a:pos x="95" y="0"/>
                </a:cxn>
                <a:cxn ang="0">
                  <a:pos x="105" y="35"/>
                </a:cxn>
                <a:cxn ang="0">
                  <a:pos x="120" y="112"/>
                </a:cxn>
                <a:cxn ang="0">
                  <a:pos x="130" y="171"/>
                </a:cxn>
                <a:cxn ang="0">
                  <a:pos x="143" y="193"/>
                </a:cxn>
                <a:cxn ang="0">
                  <a:pos x="143" y="198"/>
                </a:cxn>
                <a:cxn ang="0">
                  <a:pos x="142" y="201"/>
                </a:cxn>
                <a:cxn ang="0">
                  <a:pos x="180" y="218"/>
                </a:cxn>
                <a:cxn ang="0">
                  <a:pos x="208" y="238"/>
                </a:cxn>
                <a:cxn ang="0">
                  <a:pos x="264" y="275"/>
                </a:cxn>
                <a:cxn ang="0">
                  <a:pos x="290" y="297"/>
                </a:cxn>
                <a:cxn ang="0">
                  <a:pos x="260" y="282"/>
                </a:cxn>
                <a:cxn ang="0">
                  <a:pos x="172" y="230"/>
                </a:cxn>
                <a:cxn ang="0">
                  <a:pos x="132" y="208"/>
                </a:cxn>
                <a:cxn ang="0">
                  <a:pos x="128" y="211"/>
                </a:cxn>
                <a:cxn ang="0">
                  <a:pos x="125" y="215"/>
                </a:cxn>
                <a:cxn ang="0">
                  <a:pos x="119" y="218"/>
                </a:cxn>
                <a:cxn ang="0">
                  <a:pos x="128" y="555"/>
                </a:cxn>
                <a:cxn ang="0">
                  <a:pos x="122" y="577"/>
                </a:cxn>
                <a:cxn ang="0">
                  <a:pos x="110" y="579"/>
                </a:cxn>
                <a:cxn ang="0">
                  <a:pos x="99" y="579"/>
                </a:cxn>
              </a:cxnLst>
              <a:rect l="0" t="0" r="r" b="b"/>
              <a:pathLst>
                <a:path w="290" h="579">
                  <a:moveTo>
                    <a:pt x="98" y="579"/>
                  </a:moveTo>
                  <a:lnTo>
                    <a:pt x="86" y="576"/>
                  </a:lnTo>
                  <a:lnTo>
                    <a:pt x="85" y="574"/>
                  </a:lnTo>
                  <a:lnTo>
                    <a:pt x="85" y="571"/>
                  </a:lnTo>
                  <a:lnTo>
                    <a:pt x="85" y="568"/>
                  </a:lnTo>
                  <a:lnTo>
                    <a:pt x="85" y="564"/>
                  </a:lnTo>
                  <a:lnTo>
                    <a:pt x="85" y="559"/>
                  </a:lnTo>
                  <a:lnTo>
                    <a:pt x="85" y="556"/>
                  </a:lnTo>
                  <a:lnTo>
                    <a:pt x="83" y="555"/>
                  </a:lnTo>
                  <a:lnTo>
                    <a:pt x="86" y="531"/>
                  </a:lnTo>
                  <a:lnTo>
                    <a:pt x="88" y="510"/>
                  </a:lnTo>
                  <a:lnTo>
                    <a:pt x="88" y="490"/>
                  </a:lnTo>
                  <a:lnTo>
                    <a:pt x="89" y="467"/>
                  </a:lnTo>
                  <a:lnTo>
                    <a:pt x="89" y="424"/>
                  </a:lnTo>
                  <a:lnTo>
                    <a:pt x="91" y="380"/>
                  </a:lnTo>
                  <a:lnTo>
                    <a:pt x="94" y="239"/>
                  </a:lnTo>
                  <a:lnTo>
                    <a:pt x="65" y="260"/>
                  </a:lnTo>
                  <a:lnTo>
                    <a:pt x="51" y="269"/>
                  </a:lnTo>
                  <a:lnTo>
                    <a:pt x="36" y="279"/>
                  </a:lnTo>
                  <a:lnTo>
                    <a:pt x="22" y="287"/>
                  </a:lnTo>
                  <a:lnTo>
                    <a:pt x="6" y="297"/>
                  </a:lnTo>
                  <a:lnTo>
                    <a:pt x="3" y="298"/>
                  </a:lnTo>
                  <a:lnTo>
                    <a:pt x="2" y="298"/>
                  </a:lnTo>
                  <a:lnTo>
                    <a:pt x="1" y="297"/>
                  </a:lnTo>
                  <a:lnTo>
                    <a:pt x="0" y="295"/>
                  </a:lnTo>
                  <a:lnTo>
                    <a:pt x="0" y="294"/>
                  </a:lnTo>
                  <a:lnTo>
                    <a:pt x="0" y="292"/>
                  </a:lnTo>
                  <a:lnTo>
                    <a:pt x="42" y="257"/>
                  </a:lnTo>
                  <a:lnTo>
                    <a:pt x="65" y="239"/>
                  </a:lnTo>
                  <a:lnTo>
                    <a:pt x="88" y="223"/>
                  </a:lnTo>
                  <a:lnTo>
                    <a:pt x="76" y="218"/>
                  </a:lnTo>
                  <a:lnTo>
                    <a:pt x="71" y="206"/>
                  </a:lnTo>
                  <a:lnTo>
                    <a:pt x="74" y="204"/>
                  </a:lnTo>
                  <a:lnTo>
                    <a:pt x="75" y="202"/>
                  </a:lnTo>
                  <a:lnTo>
                    <a:pt x="75" y="199"/>
                  </a:lnTo>
                  <a:lnTo>
                    <a:pt x="75" y="196"/>
                  </a:lnTo>
                  <a:lnTo>
                    <a:pt x="74" y="196"/>
                  </a:lnTo>
                  <a:lnTo>
                    <a:pt x="75" y="196"/>
                  </a:lnTo>
                  <a:lnTo>
                    <a:pt x="78" y="196"/>
                  </a:lnTo>
                  <a:lnTo>
                    <a:pt x="76" y="198"/>
                  </a:lnTo>
                  <a:lnTo>
                    <a:pt x="75" y="199"/>
                  </a:lnTo>
                  <a:lnTo>
                    <a:pt x="75" y="202"/>
                  </a:lnTo>
                  <a:lnTo>
                    <a:pt x="83" y="198"/>
                  </a:lnTo>
                  <a:lnTo>
                    <a:pt x="91" y="195"/>
                  </a:lnTo>
                  <a:lnTo>
                    <a:pt x="95" y="193"/>
                  </a:lnTo>
                  <a:lnTo>
                    <a:pt x="100" y="193"/>
                  </a:lnTo>
                  <a:lnTo>
                    <a:pt x="104" y="193"/>
                  </a:lnTo>
                  <a:lnTo>
                    <a:pt x="105" y="193"/>
                  </a:lnTo>
                  <a:lnTo>
                    <a:pt x="108" y="193"/>
                  </a:lnTo>
                  <a:lnTo>
                    <a:pt x="120" y="190"/>
                  </a:lnTo>
                  <a:lnTo>
                    <a:pt x="120" y="189"/>
                  </a:lnTo>
                  <a:lnTo>
                    <a:pt x="119" y="186"/>
                  </a:lnTo>
                  <a:lnTo>
                    <a:pt x="118" y="181"/>
                  </a:lnTo>
                  <a:lnTo>
                    <a:pt x="114" y="171"/>
                  </a:lnTo>
                  <a:lnTo>
                    <a:pt x="109" y="149"/>
                  </a:lnTo>
                  <a:lnTo>
                    <a:pt x="104" y="128"/>
                  </a:lnTo>
                  <a:lnTo>
                    <a:pt x="101" y="106"/>
                  </a:lnTo>
                  <a:lnTo>
                    <a:pt x="100" y="85"/>
                  </a:lnTo>
                  <a:lnTo>
                    <a:pt x="98" y="43"/>
                  </a:lnTo>
                  <a:lnTo>
                    <a:pt x="95" y="23"/>
                  </a:lnTo>
                  <a:lnTo>
                    <a:pt x="94" y="2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5" y="35"/>
                  </a:lnTo>
                  <a:lnTo>
                    <a:pt x="112" y="75"/>
                  </a:lnTo>
                  <a:lnTo>
                    <a:pt x="120" y="112"/>
                  </a:lnTo>
                  <a:lnTo>
                    <a:pt x="127" y="150"/>
                  </a:lnTo>
                  <a:lnTo>
                    <a:pt x="130" y="171"/>
                  </a:lnTo>
                  <a:lnTo>
                    <a:pt x="133" y="190"/>
                  </a:lnTo>
                  <a:lnTo>
                    <a:pt x="143" y="193"/>
                  </a:lnTo>
                  <a:lnTo>
                    <a:pt x="143" y="196"/>
                  </a:lnTo>
                  <a:lnTo>
                    <a:pt x="143" y="198"/>
                  </a:lnTo>
                  <a:lnTo>
                    <a:pt x="142" y="199"/>
                  </a:lnTo>
                  <a:lnTo>
                    <a:pt x="142" y="201"/>
                  </a:lnTo>
                  <a:lnTo>
                    <a:pt x="173" y="215"/>
                  </a:lnTo>
                  <a:lnTo>
                    <a:pt x="180" y="218"/>
                  </a:lnTo>
                  <a:lnTo>
                    <a:pt x="195" y="230"/>
                  </a:lnTo>
                  <a:lnTo>
                    <a:pt x="208" y="238"/>
                  </a:lnTo>
                  <a:lnTo>
                    <a:pt x="236" y="255"/>
                  </a:lnTo>
                  <a:lnTo>
                    <a:pt x="264" y="275"/>
                  </a:lnTo>
                  <a:lnTo>
                    <a:pt x="290" y="295"/>
                  </a:lnTo>
                  <a:lnTo>
                    <a:pt x="290" y="297"/>
                  </a:lnTo>
                  <a:lnTo>
                    <a:pt x="289" y="300"/>
                  </a:lnTo>
                  <a:lnTo>
                    <a:pt x="260" y="282"/>
                  </a:lnTo>
                  <a:lnTo>
                    <a:pt x="230" y="266"/>
                  </a:lnTo>
                  <a:lnTo>
                    <a:pt x="172" y="230"/>
                  </a:lnTo>
                  <a:lnTo>
                    <a:pt x="133" y="206"/>
                  </a:lnTo>
                  <a:lnTo>
                    <a:pt x="132" y="208"/>
                  </a:lnTo>
                  <a:lnTo>
                    <a:pt x="130" y="209"/>
                  </a:lnTo>
                  <a:lnTo>
                    <a:pt x="128" y="211"/>
                  </a:lnTo>
                  <a:lnTo>
                    <a:pt x="125" y="214"/>
                  </a:lnTo>
                  <a:lnTo>
                    <a:pt x="125" y="215"/>
                  </a:lnTo>
                  <a:lnTo>
                    <a:pt x="123" y="215"/>
                  </a:lnTo>
                  <a:lnTo>
                    <a:pt x="119" y="218"/>
                  </a:lnTo>
                  <a:lnTo>
                    <a:pt x="122" y="373"/>
                  </a:lnTo>
                  <a:lnTo>
                    <a:pt x="128" y="555"/>
                  </a:lnTo>
                  <a:lnTo>
                    <a:pt x="128" y="574"/>
                  </a:lnTo>
                  <a:lnTo>
                    <a:pt x="122" y="577"/>
                  </a:lnTo>
                  <a:lnTo>
                    <a:pt x="115" y="577"/>
                  </a:lnTo>
                  <a:lnTo>
                    <a:pt x="110" y="579"/>
                  </a:lnTo>
                  <a:lnTo>
                    <a:pt x="104" y="579"/>
                  </a:lnTo>
                  <a:lnTo>
                    <a:pt x="99" y="579"/>
                  </a:lnTo>
                  <a:lnTo>
                    <a:pt x="98" y="57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4" name="Freeform 133"/>
            <p:cNvSpPr>
              <a:spLocks/>
            </p:cNvSpPr>
            <p:nvPr/>
          </p:nvSpPr>
          <p:spPr bwMode="auto">
            <a:xfrm>
              <a:off x="2218" y="2142"/>
              <a:ext cx="44" cy="343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5" y="289"/>
                </a:cxn>
                <a:cxn ang="0">
                  <a:pos x="7" y="240"/>
                </a:cxn>
                <a:cxn ang="0">
                  <a:pos x="8" y="190"/>
                </a:cxn>
                <a:cxn ang="0">
                  <a:pos x="10" y="141"/>
                </a:cxn>
                <a:cxn ang="0">
                  <a:pos x="10" y="134"/>
                </a:cxn>
                <a:cxn ang="0">
                  <a:pos x="11" y="123"/>
                </a:cxn>
                <a:cxn ang="0">
                  <a:pos x="11" y="114"/>
                </a:cxn>
                <a:cxn ang="0">
                  <a:pos x="11" y="106"/>
                </a:cxn>
                <a:cxn ang="0">
                  <a:pos x="12" y="85"/>
                </a:cxn>
                <a:cxn ang="0">
                  <a:pos x="12" y="67"/>
                </a:cxn>
                <a:cxn ang="0">
                  <a:pos x="12" y="57"/>
                </a:cxn>
                <a:cxn ang="0">
                  <a:pos x="12" y="46"/>
                </a:cxn>
                <a:cxn ang="0">
                  <a:pos x="12" y="37"/>
                </a:cxn>
                <a:cxn ang="0">
                  <a:pos x="15" y="29"/>
                </a:cxn>
                <a:cxn ang="0">
                  <a:pos x="17" y="21"/>
                </a:cxn>
                <a:cxn ang="0">
                  <a:pos x="22" y="12"/>
                </a:cxn>
                <a:cxn ang="0">
                  <a:pos x="27" y="5"/>
                </a:cxn>
                <a:cxn ang="0">
                  <a:pos x="31" y="2"/>
                </a:cxn>
                <a:cxn ang="0">
                  <a:pos x="35" y="0"/>
                </a:cxn>
                <a:cxn ang="0">
                  <a:pos x="36" y="61"/>
                </a:cxn>
                <a:cxn ang="0">
                  <a:pos x="41" y="264"/>
                </a:cxn>
                <a:cxn ang="0">
                  <a:pos x="42" y="283"/>
                </a:cxn>
                <a:cxn ang="0">
                  <a:pos x="42" y="301"/>
                </a:cxn>
                <a:cxn ang="0">
                  <a:pos x="44" y="319"/>
                </a:cxn>
                <a:cxn ang="0">
                  <a:pos x="44" y="328"/>
                </a:cxn>
                <a:cxn ang="0">
                  <a:pos x="44" y="337"/>
                </a:cxn>
                <a:cxn ang="0">
                  <a:pos x="40" y="340"/>
                </a:cxn>
                <a:cxn ang="0">
                  <a:pos x="36" y="340"/>
                </a:cxn>
                <a:cxn ang="0">
                  <a:pos x="32" y="341"/>
                </a:cxn>
                <a:cxn ang="0">
                  <a:pos x="29" y="341"/>
                </a:cxn>
                <a:cxn ang="0">
                  <a:pos x="18" y="343"/>
                </a:cxn>
                <a:cxn ang="0">
                  <a:pos x="11" y="341"/>
                </a:cxn>
                <a:cxn ang="0">
                  <a:pos x="0" y="338"/>
                </a:cxn>
              </a:cxnLst>
              <a:rect l="0" t="0" r="r" b="b"/>
              <a:pathLst>
                <a:path w="44" h="343">
                  <a:moveTo>
                    <a:pt x="0" y="338"/>
                  </a:moveTo>
                  <a:lnTo>
                    <a:pt x="5" y="289"/>
                  </a:lnTo>
                  <a:lnTo>
                    <a:pt x="7" y="240"/>
                  </a:lnTo>
                  <a:lnTo>
                    <a:pt x="8" y="190"/>
                  </a:lnTo>
                  <a:lnTo>
                    <a:pt x="10" y="141"/>
                  </a:lnTo>
                  <a:lnTo>
                    <a:pt x="10" y="134"/>
                  </a:lnTo>
                  <a:lnTo>
                    <a:pt x="11" y="123"/>
                  </a:lnTo>
                  <a:lnTo>
                    <a:pt x="11" y="114"/>
                  </a:lnTo>
                  <a:lnTo>
                    <a:pt x="11" y="106"/>
                  </a:lnTo>
                  <a:lnTo>
                    <a:pt x="12" y="85"/>
                  </a:lnTo>
                  <a:lnTo>
                    <a:pt x="12" y="67"/>
                  </a:lnTo>
                  <a:lnTo>
                    <a:pt x="12" y="57"/>
                  </a:lnTo>
                  <a:lnTo>
                    <a:pt x="12" y="46"/>
                  </a:lnTo>
                  <a:lnTo>
                    <a:pt x="12" y="37"/>
                  </a:lnTo>
                  <a:lnTo>
                    <a:pt x="15" y="29"/>
                  </a:lnTo>
                  <a:lnTo>
                    <a:pt x="17" y="21"/>
                  </a:lnTo>
                  <a:lnTo>
                    <a:pt x="22" y="12"/>
                  </a:lnTo>
                  <a:lnTo>
                    <a:pt x="27" y="5"/>
                  </a:lnTo>
                  <a:lnTo>
                    <a:pt x="31" y="2"/>
                  </a:lnTo>
                  <a:lnTo>
                    <a:pt x="35" y="0"/>
                  </a:lnTo>
                  <a:lnTo>
                    <a:pt x="36" y="61"/>
                  </a:lnTo>
                  <a:lnTo>
                    <a:pt x="41" y="264"/>
                  </a:lnTo>
                  <a:lnTo>
                    <a:pt x="42" y="283"/>
                  </a:lnTo>
                  <a:lnTo>
                    <a:pt x="42" y="301"/>
                  </a:lnTo>
                  <a:lnTo>
                    <a:pt x="44" y="319"/>
                  </a:lnTo>
                  <a:lnTo>
                    <a:pt x="44" y="328"/>
                  </a:lnTo>
                  <a:lnTo>
                    <a:pt x="44" y="337"/>
                  </a:lnTo>
                  <a:lnTo>
                    <a:pt x="40" y="340"/>
                  </a:lnTo>
                  <a:lnTo>
                    <a:pt x="36" y="340"/>
                  </a:lnTo>
                  <a:lnTo>
                    <a:pt x="32" y="341"/>
                  </a:lnTo>
                  <a:lnTo>
                    <a:pt x="29" y="341"/>
                  </a:lnTo>
                  <a:lnTo>
                    <a:pt x="18" y="343"/>
                  </a:lnTo>
                  <a:lnTo>
                    <a:pt x="11" y="341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5" name="Freeform 134"/>
            <p:cNvSpPr>
              <a:spLocks/>
            </p:cNvSpPr>
            <p:nvPr/>
          </p:nvSpPr>
          <p:spPr bwMode="auto">
            <a:xfrm>
              <a:off x="2269" y="2125"/>
              <a:ext cx="155" cy="97"/>
            </a:xfrm>
            <a:custGeom>
              <a:avLst/>
              <a:gdLst/>
              <a:ahLst/>
              <a:cxnLst>
                <a:cxn ang="0">
                  <a:pos x="154" y="97"/>
                </a:cxn>
                <a:cxn ang="0">
                  <a:pos x="147" y="94"/>
                </a:cxn>
                <a:cxn ang="0">
                  <a:pos x="111" y="72"/>
                </a:cxn>
                <a:cxn ang="0">
                  <a:pos x="73" y="48"/>
                </a:cxn>
                <a:cxn ang="0">
                  <a:pos x="37" y="26"/>
                </a:cxn>
                <a:cxn ang="0">
                  <a:pos x="0" y="5"/>
                </a:cxn>
                <a:cxn ang="0">
                  <a:pos x="6" y="0"/>
                </a:cxn>
                <a:cxn ang="0">
                  <a:pos x="42" y="17"/>
                </a:cxn>
                <a:cxn ang="0">
                  <a:pos x="79" y="40"/>
                </a:cxn>
                <a:cxn ang="0">
                  <a:pos x="119" y="66"/>
                </a:cxn>
                <a:cxn ang="0">
                  <a:pos x="137" y="80"/>
                </a:cxn>
                <a:cxn ang="0">
                  <a:pos x="146" y="87"/>
                </a:cxn>
                <a:cxn ang="0">
                  <a:pos x="155" y="94"/>
                </a:cxn>
                <a:cxn ang="0">
                  <a:pos x="155" y="96"/>
                </a:cxn>
                <a:cxn ang="0">
                  <a:pos x="155" y="97"/>
                </a:cxn>
                <a:cxn ang="0">
                  <a:pos x="154" y="97"/>
                </a:cxn>
              </a:cxnLst>
              <a:rect l="0" t="0" r="r" b="b"/>
              <a:pathLst>
                <a:path w="155" h="97">
                  <a:moveTo>
                    <a:pt x="154" y="97"/>
                  </a:moveTo>
                  <a:lnTo>
                    <a:pt x="147" y="94"/>
                  </a:lnTo>
                  <a:lnTo>
                    <a:pt x="111" y="72"/>
                  </a:lnTo>
                  <a:lnTo>
                    <a:pt x="73" y="48"/>
                  </a:lnTo>
                  <a:lnTo>
                    <a:pt x="37" y="26"/>
                  </a:lnTo>
                  <a:lnTo>
                    <a:pt x="0" y="5"/>
                  </a:lnTo>
                  <a:lnTo>
                    <a:pt x="6" y="0"/>
                  </a:lnTo>
                  <a:lnTo>
                    <a:pt x="42" y="17"/>
                  </a:lnTo>
                  <a:lnTo>
                    <a:pt x="79" y="40"/>
                  </a:lnTo>
                  <a:lnTo>
                    <a:pt x="119" y="66"/>
                  </a:lnTo>
                  <a:lnTo>
                    <a:pt x="137" y="80"/>
                  </a:lnTo>
                  <a:lnTo>
                    <a:pt x="146" y="87"/>
                  </a:lnTo>
                  <a:lnTo>
                    <a:pt x="155" y="94"/>
                  </a:lnTo>
                  <a:lnTo>
                    <a:pt x="155" y="96"/>
                  </a:lnTo>
                  <a:lnTo>
                    <a:pt x="155" y="97"/>
                  </a:lnTo>
                  <a:lnTo>
                    <a:pt x="154" y="97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" name="Freeform 135"/>
            <p:cNvSpPr>
              <a:spLocks/>
            </p:cNvSpPr>
            <p:nvPr/>
          </p:nvSpPr>
          <p:spPr bwMode="auto">
            <a:xfrm>
              <a:off x="2136" y="2123"/>
              <a:ext cx="127" cy="99"/>
            </a:xfrm>
            <a:custGeom>
              <a:avLst/>
              <a:gdLst/>
              <a:ahLst/>
              <a:cxnLst>
                <a:cxn ang="0">
                  <a:pos x="1" y="99"/>
                </a:cxn>
                <a:cxn ang="0">
                  <a:pos x="0" y="98"/>
                </a:cxn>
                <a:cxn ang="0">
                  <a:pos x="0" y="96"/>
                </a:cxn>
                <a:cxn ang="0">
                  <a:pos x="0" y="95"/>
                </a:cxn>
                <a:cxn ang="0">
                  <a:pos x="29" y="71"/>
                </a:cxn>
                <a:cxn ang="0">
                  <a:pos x="59" y="46"/>
                </a:cxn>
                <a:cxn ang="0">
                  <a:pos x="89" y="24"/>
                </a:cxn>
                <a:cxn ang="0">
                  <a:pos x="121" y="0"/>
                </a:cxn>
                <a:cxn ang="0">
                  <a:pos x="122" y="0"/>
                </a:cxn>
                <a:cxn ang="0">
                  <a:pos x="123" y="0"/>
                </a:cxn>
                <a:cxn ang="0">
                  <a:pos x="126" y="2"/>
                </a:cxn>
                <a:cxn ang="0">
                  <a:pos x="127" y="3"/>
                </a:cxn>
                <a:cxn ang="0">
                  <a:pos x="127" y="5"/>
                </a:cxn>
                <a:cxn ang="0">
                  <a:pos x="126" y="5"/>
                </a:cxn>
                <a:cxn ang="0">
                  <a:pos x="98" y="34"/>
                </a:cxn>
                <a:cxn ang="0">
                  <a:pos x="85" y="45"/>
                </a:cxn>
                <a:cxn ang="0">
                  <a:pos x="73" y="53"/>
                </a:cxn>
                <a:cxn ang="0">
                  <a:pos x="45" y="73"/>
                </a:cxn>
                <a:cxn ang="0">
                  <a:pos x="19" y="89"/>
                </a:cxn>
                <a:cxn ang="0">
                  <a:pos x="1" y="99"/>
                </a:cxn>
              </a:cxnLst>
              <a:rect l="0" t="0" r="r" b="b"/>
              <a:pathLst>
                <a:path w="127" h="99">
                  <a:moveTo>
                    <a:pt x="1" y="99"/>
                  </a:moveTo>
                  <a:lnTo>
                    <a:pt x="0" y="98"/>
                  </a:lnTo>
                  <a:lnTo>
                    <a:pt x="0" y="96"/>
                  </a:lnTo>
                  <a:lnTo>
                    <a:pt x="0" y="95"/>
                  </a:lnTo>
                  <a:lnTo>
                    <a:pt x="29" y="71"/>
                  </a:lnTo>
                  <a:lnTo>
                    <a:pt x="59" y="46"/>
                  </a:lnTo>
                  <a:lnTo>
                    <a:pt x="89" y="24"/>
                  </a:lnTo>
                  <a:lnTo>
                    <a:pt x="121" y="0"/>
                  </a:lnTo>
                  <a:lnTo>
                    <a:pt x="122" y="0"/>
                  </a:lnTo>
                  <a:lnTo>
                    <a:pt x="123" y="0"/>
                  </a:lnTo>
                  <a:lnTo>
                    <a:pt x="126" y="2"/>
                  </a:lnTo>
                  <a:lnTo>
                    <a:pt x="127" y="3"/>
                  </a:lnTo>
                  <a:lnTo>
                    <a:pt x="127" y="5"/>
                  </a:lnTo>
                  <a:lnTo>
                    <a:pt x="126" y="5"/>
                  </a:lnTo>
                  <a:lnTo>
                    <a:pt x="98" y="34"/>
                  </a:lnTo>
                  <a:lnTo>
                    <a:pt x="85" y="45"/>
                  </a:lnTo>
                  <a:lnTo>
                    <a:pt x="73" y="53"/>
                  </a:lnTo>
                  <a:lnTo>
                    <a:pt x="45" y="73"/>
                  </a:lnTo>
                  <a:lnTo>
                    <a:pt x="19" y="89"/>
                  </a:lnTo>
                  <a:lnTo>
                    <a:pt x="1" y="9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7" name="Freeform 136"/>
            <p:cNvSpPr>
              <a:spLocks/>
            </p:cNvSpPr>
            <p:nvPr/>
          </p:nvSpPr>
          <p:spPr bwMode="auto">
            <a:xfrm>
              <a:off x="2213" y="2133"/>
              <a:ext cx="26" cy="11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0" y="9"/>
                </a:cxn>
                <a:cxn ang="0">
                  <a:pos x="7" y="6"/>
                </a:cxn>
                <a:cxn ang="0">
                  <a:pos x="12" y="2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25" y="2"/>
                </a:cxn>
                <a:cxn ang="0">
                  <a:pos x="23" y="2"/>
                </a:cxn>
                <a:cxn ang="0">
                  <a:pos x="21" y="2"/>
                </a:cxn>
                <a:cxn ang="0">
                  <a:pos x="20" y="2"/>
                </a:cxn>
                <a:cxn ang="0">
                  <a:pos x="17" y="5"/>
                </a:cxn>
                <a:cxn ang="0">
                  <a:pos x="17" y="6"/>
                </a:cxn>
                <a:cxn ang="0">
                  <a:pos x="16" y="6"/>
                </a:cxn>
                <a:cxn ang="0">
                  <a:pos x="16" y="9"/>
                </a:cxn>
                <a:cxn ang="0">
                  <a:pos x="10" y="11"/>
                </a:cxn>
              </a:cxnLst>
              <a:rect l="0" t="0" r="r" b="b"/>
              <a:pathLst>
                <a:path w="26" h="11">
                  <a:moveTo>
                    <a:pt x="10" y="11"/>
                  </a:moveTo>
                  <a:lnTo>
                    <a:pt x="0" y="9"/>
                  </a:lnTo>
                  <a:lnTo>
                    <a:pt x="7" y="6"/>
                  </a:lnTo>
                  <a:lnTo>
                    <a:pt x="12" y="2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6" y="9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8" name="Freeform 137"/>
            <p:cNvSpPr>
              <a:spLocks/>
            </p:cNvSpPr>
            <p:nvPr/>
          </p:nvSpPr>
          <p:spPr bwMode="auto">
            <a:xfrm>
              <a:off x="2253" y="2133"/>
              <a:ext cx="10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6" y="5"/>
                </a:cxn>
                <a:cxn ang="0">
                  <a:pos x="0" y="6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lnTo>
                    <a:pt x="6" y="0"/>
                  </a:lnTo>
                  <a:lnTo>
                    <a:pt x="10" y="0"/>
                  </a:lnTo>
                  <a:lnTo>
                    <a:pt x="9" y="2"/>
                  </a:lnTo>
                  <a:lnTo>
                    <a:pt x="9" y="2"/>
                  </a:lnTo>
                  <a:lnTo>
                    <a:pt x="6" y="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9" name="Freeform 138"/>
            <p:cNvSpPr>
              <a:spLocks/>
            </p:cNvSpPr>
            <p:nvPr/>
          </p:nvSpPr>
          <p:spPr bwMode="auto">
            <a:xfrm>
              <a:off x="2208" y="2117"/>
              <a:ext cx="34" cy="22"/>
            </a:xfrm>
            <a:custGeom>
              <a:avLst/>
              <a:gdLst/>
              <a:ahLst/>
              <a:cxnLst>
                <a:cxn ang="0">
                  <a:pos x="3" y="22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11"/>
                </a:cxn>
                <a:cxn ang="0">
                  <a:pos x="3" y="9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2" y="5"/>
                </a:cxn>
                <a:cxn ang="0">
                  <a:pos x="18" y="3"/>
                </a:cxn>
                <a:cxn ang="0">
                  <a:pos x="25" y="0"/>
                </a:cxn>
                <a:cxn ang="0">
                  <a:pos x="28" y="8"/>
                </a:cxn>
                <a:cxn ang="0">
                  <a:pos x="31" y="11"/>
                </a:cxn>
                <a:cxn ang="0">
                  <a:pos x="34" y="15"/>
                </a:cxn>
                <a:cxn ang="0">
                  <a:pos x="3" y="22"/>
                </a:cxn>
              </a:cxnLst>
              <a:rect l="0" t="0" r="r" b="b"/>
              <a:pathLst>
                <a:path w="34" h="22">
                  <a:moveTo>
                    <a:pt x="3" y="22"/>
                  </a:moveTo>
                  <a:lnTo>
                    <a:pt x="2" y="21"/>
                  </a:lnTo>
                  <a:lnTo>
                    <a:pt x="1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3" y="9"/>
                  </a:lnTo>
                  <a:lnTo>
                    <a:pt x="6" y="8"/>
                  </a:lnTo>
                  <a:lnTo>
                    <a:pt x="8" y="6"/>
                  </a:lnTo>
                  <a:lnTo>
                    <a:pt x="12" y="5"/>
                  </a:lnTo>
                  <a:lnTo>
                    <a:pt x="18" y="3"/>
                  </a:lnTo>
                  <a:lnTo>
                    <a:pt x="25" y="0"/>
                  </a:lnTo>
                  <a:lnTo>
                    <a:pt x="28" y="8"/>
                  </a:lnTo>
                  <a:lnTo>
                    <a:pt x="31" y="11"/>
                  </a:lnTo>
                  <a:lnTo>
                    <a:pt x="34" y="15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0" name="Freeform 139"/>
            <p:cNvSpPr>
              <a:spLocks/>
            </p:cNvSpPr>
            <p:nvPr/>
          </p:nvSpPr>
          <p:spPr bwMode="auto">
            <a:xfrm>
              <a:off x="2230" y="2135"/>
              <a:ext cx="6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3" y="3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0" y="4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lnTo>
                    <a:pt x="0" y="4"/>
                  </a:lnTo>
                  <a:lnTo>
                    <a:pt x="3" y="3"/>
                  </a:lnTo>
                  <a:lnTo>
                    <a:pt x="4" y="0"/>
                  </a:lnTo>
                  <a:lnTo>
                    <a:pt x="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1" name="Freeform 140"/>
            <p:cNvSpPr>
              <a:spLocks/>
            </p:cNvSpPr>
            <p:nvPr/>
          </p:nvSpPr>
          <p:spPr bwMode="auto">
            <a:xfrm>
              <a:off x="2253" y="2114"/>
              <a:ext cx="25" cy="19"/>
            </a:xfrm>
            <a:custGeom>
              <a:avLst/>
              <a:gdLst/>
              <a:ahLst/>
              <a:cxnLst>
                <a:cxn ang="0">
                  <a:pos x="9" y="19"/>
                </a:cxn>
                <a:cxn ang="0">
                  <a:pos x="7" y="19"/>
                </a:cxn>
                <a:cxn ang="0">
                  <a:pos x="11" y="14"/>
                </a:cxn>
                <a:cxn ang="0">
                  <a:pos x="11" y="14"/>
                </a:cxn>
                <a:cxn ang="0">
                  <a:pos x="11" y="12"/>
                </a:cxn>
                <a:cxn ang="0">
                  <a:pos x="11" y="11"/>
                </a:cxn>
                <a:cxn ang="0">
                  <a:pos x="10" y="11"/>
                </a:cxn>
                <a:cxn ang="0">
                  <a:pos x="10" y="9"/>
                </a:cxn>
                <a:cxn ang="0">
                  <a:pos x="7" y="8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0" y="8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6" y="3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4" y="3"/>
                </a:cxn>
                <a:cxn ang="0">
                  <a:pos x="25" y="6"/>
                </a:cxn>
                <a:cxn ang="0">
                  <a:pos x="21" y="11"/>
                </a:cxn>
                <a:cxn ang="0">
                  <a:pos x="15" y="16"/>
                </a:cxn>
                <a:cxn ang="0">
                  <a:pos x="12" y="18"/>
                </a:cxn>
                <a:cxn ang="0">
                  <a:pos x="9" y="19"/>
                </a:cxn>
              </a:cxnLst>
              <a:rect l="0" t="0" r="r" b="b"/>
              <a:pathLst>
                <a:path w="25" h="19">
                  <a:moveTo>
                    <a:pt x="9" y="19"/>
                  </a:moveTo>
                  <a:lnTo>
                    <a:pt x="7" y="19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7" y="8"/>
                  </a:lnTo>
                  <a:lnTo>
                    <a:pt x="6" y="8"/>
                  </a:lnTo>
                  <a:lnTo>
                    <a:pt x="4" y="8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3"/>
                  </a:lnTo>
                  <a:lnTo>
                    <a:pt x="25" y="6"/>
                  </a:lnTo>
                  <a:lnTo>
                    <a:pt x="21" y="11"/>
                  </a:lnTo>
                  <a:lnTo>
                    <a:pt x="15" y="16"/>
                  </a:lnTo>
                  <a:lnTo>
                    <a:pt x="12" y="18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2" name="Freeform 141"/>
            <p:cNvSpPr>
              <a:spLocks/>
            </p:cNvSpPr>
            <p:nvPr/>
          </p:nvSpPr>
          <p:spPr bwMode="auto">
            <a:xfrm>
              <a:off x="2236" y="2116"/>
              <a:ext cx="17" cy="16"/>
            </a:xfrm>
            <a:custGeom>
              <a:avLst/>
              <a:gdLst/>
              <a:ahLst/>
              <a:cxnLst>
                <a:cxn ang="0">
                  <a:pos x="7" y="16"/>
                </a:cxn>
                <a:cxn ang="0">
                  <a:pos x="0" y="9"/>
                </a:cxn>
                <a:cxn ang="0">
                  <a:pos x="2" y="7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17" y="0"/>
                </a:cxn>
                <a:cxn ang="0">
                  <a:pos x="16" y="3"/>
                </a:cxn>
                <a:cxn ang="0">
                  <a:pos x="14" y="6"/>
                </a:cxn>
                <a:cxn ang="0">
                  <a:pos x="16" y="10"/>
                </a:cxn>
                <a:cxn ang="0">
                  <a:pos x="7" y="16"/>
                </a:cxn>
              </a:cxnLst>
              <a:rect l="0" t="0" r="r" b="b"/>
              <a:pathLst>
                <a:path w="17" h="16">
                  <a:moveTo>
                    <a:pt x="7" y="16"/>
                  </a:moveTo>
                  <a:lnTo>
                    <a:pt x="0" y="9"/>
                  </a:lnTo>
                  <a:lnTo>
                    <a:pt x="2" y="7"/>
                  </a:lnTo>
                  <a:lnTo>
                    <a:pt x="2" y="6"/>
                  </a:lnTo>
                  <a:lnTo>
                    <a:pt x="3" y="4"/>
                  </a:lnTo>
                  <a:lnTo>
                    <a:pt x="4" y="3"/>
                  </a:lnTo>
                  <a:lnTo>
                    <a:pt x="17" y="0"/>
                  </a:lnTo>
                  <a:lnTo>
                    <a:pt x="16" y="3"/>
                  </a:lnTo>
                  <a:lnTo>
                    <a:pt x="14" y="6"/>
                  </a:lnTo>
                  <a:lnTo>
                    <a:pt x="16" y="10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3" name="Freeform 142"/>
            <p:cNvSpPr>
              <a:spLocks/>
            </p:cNvSpPr>
            <p:nvPr/>
          </p:nvSpPr>
          <p:spPr bwMode="auto">
            <a:xfrm>
              <a:off x="2235" y="2117"/>
              <a:ext cx="3" cy="5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3" y="2"/>
                </a:cxn>
                <a:cxn ang="0">
                  <a:pos x="1" y="3"/>
                </a:cxn>
                <a:cxn ang="0">
                  <a:pos x="1" y="5"/>
                </a:cxn>
              </a:cxnLst>
              <a:rect l="0" t="0" r="r" b="b"/>
              <a:pathLst>
                <a:path w="3" h="5">
                  <a:moveTo>
                    <a:pt x="1" y="5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4" name="Freeform 143"/>
            <p:cNvSpPr>
              <a:spLocks/>
            </p:cNvSpPr>
            <p:nvPr/>
          </p:nvSpPr>
          <p:spPr bwMode="auto">
            <a:xfrm>
              <a:off x="2229" y="1926"/>
              <a:ext cx="36" cy="190"/>
            </a:xfrm>
            <a:custGeom>
              <a:avLst/>
              <a:gdLst/>
              <a:ahLst/>
              <a:cxnLst>
                <a:cxn ang="0">
                  <a:pos x="29" y="190"/>
                </a:cxn>
                <a:cxn ang="0">
                  <a:pos x="24" y="178"/>
                </a:cxn>
                <a:cxn ang="0">
                  <a:pos x="19" y="166"/>
                </a:cxn>
                <a:cxn ang="0">
                  <a:pos x="16" y="156"/>
                </a:cxn>
                <a:cxn ang="0">
                  <a:pos x="14" y="142"/>
                </a:cxn>
                <a:cxn ang="0">
                  <a:pos x="10" y="119"/>
                </a:cxn>
                <a:cxn ang="0">
                  <a:pos x="7" y="95"/>
                </a:cxn>
                <a:cxn ang="0">
                  <a:pos x="5" y="49"/>
                </a:cxn>
                <a:cxn ang="0">
                  <a:pos x="4" y="25"/>
                </a:cxn>
                <a:cxn ang="0">
                  <a:pos x="1" y="1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4" y="0"/>
                </a:cxn>
                <a:cxn ang="0">
                  <a:pos x="6" y="12"/>
                </a:cxn>
                <a:cxn ang="0">
                  <a:pos x="14" y="56"/>
                </a:cxn>
                <a:cxn ang="0">
                  <a:pos x="23" y="99"/>
                </a:cxn>
                <a:cxn ang="0">
                  <a:pos x="26" y="121"/>
                </a:cxn>
                <a:cxn ang="0">
                  <a:pos x="30" y="144"/>
                </a:cxn>
                <a:cxn ang="0">
                  <a:pos x="34" y="166"/>
                </a:cxn>
                <a:cxn ang="0">
                  <a:pos x="36" y="188"/>
                </a:cxn>
                <a:cxn ang="0">
                  <a:pos x="29" y="190"/>
                </a:cxn>
              </a:cxnLst>
              <a:rect l="0" t="0" r="r" b="b"/>
              <a:pathLst>
                <a:path w="36" h="190">
                  <a:moveTo>
                    <a:pt x="29" y="190"/>
                  </a:moveTo>
                  <a:lnTo>
                    <a:pt x="24" y="178"/>
                  </a:lnTo>
                  <a:lnTo>
                    <a:pt x="19" y="166"/>
                  </a:lnTo>
                  <a:lnTo>
                    <a:pt x="16" y="156"/>
                  </a:lnTo>
                  <a:lnTo>
                    <a:pt x="14" y="142"/>
                  </a:lnTo>
                  <a:lnTo>
                    <a:pt x="10" y="119"/>
                  </a:lnTo>
                  <a:lnTo>
                    <a:pt x="7" y="95"/>
                  </a:lnTo>
                  <a:lnTo>
                    <a:pt x="5" y="49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1" y="0"/>
                  </a:lnTo>
                  <a:lnTo>
                    <a:pt x="4" y="0"/>
                  </a:lnTo>
                  <a:lnTo>
                    <a:pt x="6" y="12"/>
                  </a:lnTo>
                  <a:lnTo>
                    <a:pt x="14" y="56"/>
                  </a:lnTo>
                  <a:lnTo>
                    <a:pt x="23" y="99"/>
                  </a:lnTo>
                  <a:lnTo>
                    <a:pt x="26" y="121"/>
                  </a:lnTo>
                  <a:lnTo>
                    <a:pt x="30" y="144"/>
                  </a:lnTo>
                  <a:lnTo>
                    <a:pt x="34" y="166"/>
                  </a:lnTo>
                  <a:lnTo>
                    <a:pt x="36" y="188"/>
                  </a:lnTo>
                  <a:lnTo>
                    <a:pt x="29" y="19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5" name="Freeform 144"/>
            <p:cNvSpPr>
              <a:spLocks/>
            </p:cNvSpPr>
            <p:nvPr/>
          </p:nvSpPr>
          <p:spPr bwMode="auto">
            <a:xfrm>
              <a:off x="2215" y="2480"/>
              <a:ext cx="49" cy="23"/>
            </a:xfrm>
            <a:custGeom>
              <a:avLst/>
              <a:gdLst/>
              <a:ahLst/>
              <a:cxnLst>
                <a:cxn ang="0">
                  <a:pos x="49" y="18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44" y="2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30" y="5"/>
                </a:cxn>
                <a:cxn ang="0">
                  <a:pos x="24" y="5"/>
                </a:cxn>
                <a:cxn ang="0">
                  <a:pos x="19" y="5"/>
                </a:cxn>
                <a:cxn ang="0">
                  <a:pos x="14" y="5"/>
                </a:cxn>
                <a:cxn ang="0">
                  <a:pos x="10" y="3"/>
                </a:cxn>
                <a:cxn ang="0">
                  <a:pos x="6" y="3"/>
                </a:cxn>
                <a:cxn ang="0">
                  <a:pos x="4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8"/>
                </a:cxn>
                <a:cxn ang="0">
                  <a:pos x="3" y="20"/>
                </a:cxn>
                <a:cxn ang="0">
                  <a:pos x="6" y="21"/>
                </a:cxn>
                <a:cxn ang="0">
                  <a:pos x="11" y="21"/>
                </a:cxn>
                <a:cxn ang="0">
                  <a:pos x="15" y="23"/>
                </a:cxn>
                <a:cxn ang="0">
                  <a:pos x="20" y="23"/>
                </a:cxn>
                <a:cxn ang="0">
                  <a:pos x="30" y="23"/>
                </a:cxn>
                <a:cxn ang="0">
                  <a:pos x="37" y="23"/>
                </a:cxn>
                <a:cxn ang="0">
                  <a:pos x="40" y="21"/>
                </a:cxn>
                <a:cxn ang="0">
                  <a:pos x="44" y="21"/>
                </a:cxn>
                <a:cxn ang="0">
                  <a:pos x="49" y="18"/>
                </a:cxn>
              </a:cxnLst>
              <a:rect l="0" t="0" r="r" b="b"/>
              <a:pathLst>
                <a:path w="49" h="23">
                  <a:moveTo>
                    <a:pt x="49" y="18"/>
                  </a:moveTo>
                  <a:lnTo>
                    <a:pt x="49" y="2"/>
                  </a:lnTo>
                  <a:lnTo>
                    <a:pt x="48" y="0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5" y="3"/>
                  </a:lnTo>
                  <a:lnTo>
                    <a:pt x="30" y="5"/>
                  </a:lnTo>
                  <a:lnTo>
                    <a:pt x="24" y="5"/>
                  </a:lnTo>
                  <a:lnTo>
                    <a:pt x="19" y="5"/>
                  </a:lnTo>
                  <a:lnTo>
                    <a:pt x="14" y="5"/>
                  </a:lnTo>
                  <a:lnTo>
                    <a:pt x="10" y="3"/>
                  </a:lnTo>
                  <a:lnTo>
                    <a:pt x="6" y="3"/>
                  </a:lnTo>
                  <a:lnTo>
                    <a:pt x="4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8"/>
                  </a:lnTo>
                  <a:lnTo>
                    <a:pt x="3" y="20"/>
                  </a:lnTo>
                  <a:lnTo>
                    <a:pt x="6" y="21"/>
                  </a:lnTo>
                  <a:lnTo>
                    <a:pt x="11" y="21"/>
                  </a:lnTo>
                  <a:lnTo>
                    <a:pt x="15" y="23"/>
                  </a:lnTo>
                  <a:lnTo>
                    <a:pt x="20" y="23"/>
                  </a:lnTo>
                  <a:lnTo>
                    <a:pt x="30" y="23"/>
                  </a:lnTo>
                  <a:lnTo>
                    <a:pt x="37" y="23"/>
                  </a:lnTo>
                  <a:lnTo>
                    <a:pt x="40" y="21"/>
                  </a:lnTo>
                  <a:lnTo>
                    <a:pt x="44" y="21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6" name="Group 131"/>
          <p:cNvGrpSpPr>
            <a:grpSpLocks/>
          </p:cNvGrpSpPr>
          <p:nvPr/>
        </p:nvGrpSpPr>
        <p:grpSpPr bwMode="auto">
          <a:xfrm>
            <a:off x="1785918" y="3929066"/>
            <a:ext cx="357190" cy="468312"/>
            <a:chOff x="2135" y="1924"/>
            <a:chExt cx="290" cy="579"/>
          </a:xfrm>
        </p:grpSpPr>
        <p:sp>
          <p:nvSpPr>
            <p:cNvPr id="77" name="Freeform 132"/>
            <p:cNvSpPr>
              <a:spLocks/>
            </p:cNvSpPr>
            <p:nvPr/>
          </p:nvSpPr>
          <p:spPr bwMode="auto">
            <a:xfrm>
              <a:off x="2135" y="1924"/>
              <a:ext cx="290" cy="579"/>
            </a:xfrm>
            <a:custGeom>
              <a:avLst/>
              <a:gdLst/>
              <a:ahLst/>
              <a:cxnLst>
                <a:cxn ang="0">
                  <a:pos x="86" y="576"/>
                </a:cxn>
                <a:cxn ang="0">
                  <a:pos x="85" y="571"/>
                </a:cxn>
                <a:cxn ang="0">
                  <a:pos x="85" y="564"/>
                </a:cxn>
                <a:cxn ang="0">
                  <a:pos x="85" y="556"/>
                </a:cxn>
                <a:cxn ang="0">
                  <a:pos x="86" y="531"/>
                </a:cxn>
                <a:cxn ang="0">
                  <a:pos x="88" y="490"/>
                </a:cxn>
                <a:cxn ang="0">
                  <a:pos x="89" y="424"/>
                </a:cxn>
                <a:cxn ang="0">
                  <a:pos x="94" y="239"/>
                </a:cxn>
                <a:cxn ang="0">
                  <a:pos x="51" y="269"/>
                </a:cxn>
                <a:cxn ang="0">
                  <a:pos x="22" y="287"/>
                </a:cxn>
                <a:cxn ang="0">
                  <a:pos x="3" y="298"/>
                </a:cxn>
                <a:cxn ang="0">
                  <a:pos x="1" y="297"/>
                </a:cxn>
                <a:cxn ang="0">
                  <a:pos x="0" y="294"/>
                </a:cxn>
                <a:cxn ang="0">
                  <a:pos x="42" y="257"/>
                </a:cxn>
                <a:cxn ang="0">
                  <a:pos x="88" y="223"/>
                </a:cxn>
                <a:cxn ang="0">
                  <a:pos x="71" y="206"/>
                </a:cxn>
                <a:cxn ang="0">
                  <a:pos x="75" y="202"/>
                </a:cxn>
                <a:cxn ang="0">
                  <a:pos x="75" y="196"/>
                </a:cxn>
                <a:cxn ang="0">
                  <a:pos x="75" y="196"/>
                </a:cxn>
                <a:cxn ang="0">
                  <a:pos x="76" y="198"/>
                </a:cxn>
                <a:cxn ang="0">
                  <a:pos x="75" y="202"/>
                </a:cxn>
                <a:cxn ang="0">
                  <a:pos x="91" y="195"/>
                </a:cxn>
                <a:cxn ang="0">
                  <a:pos x="100" y="193"/>
                </a:cxn>
                <a:cxn ang="0">
                  <a:pos x="105" y="193"/>
                </a:cxn>
                <a:cxn ang="0">
                  <a:pos x="120" y="190"/>
                </a:cxn>
                <a:cxn ang="0">
                  <a:pos x="119" y="186"/>
                </a:cxn>
                <a:cxn ang="0">
                  <a:pos x="114" y="171"/>
                </a:cxn>
                <a:cxn ang="0">
                  <a:pos x="104" y="128"/>
                </a:cxn>
                <a:cxn ang="0">
                  <a:pos x="100" y="85"/>
                </a:cxn>
                <a:cxn ang="0">
                  <a:pos x="95" y="23"/>
                </a:cxn>
                <a:cxn ang="0">
                  <a:pos x="95" y="0"/>
                </a:cxn>
                <a:cxn ang="0">
                  <a:pos x="105" y="35"/>
                </a:cxn>
                <a:cxn ang="0">
                  <a:pos x="120" y="112"/>
                </a:cxn>
                <a:cxn ang="0">
                  <a:pos x="130" y="171"/>
                </a:cxn>
                <a:cxn ang="0">
                  <a:pos x="143" y="193"/>
                </a:cxn>
                <a:cxn ang="0">
                  <a:pos x="143" y="198"/>
                </a:cxn>
                <a:cxn ang="0">
                  <a:pos x="142" y="201"/>
                </a:cxn>
                <a:cxn ang="0">
                  <a:pos x="180" y="218"/>
                </a:cxn>
                <a:cxn ang="0">
                  <a:pos x="208" y="238"/>
                </a:cxn>
                <a:cxn ang="0">
                  <a:pos x="264" y="275"/>
                </a:cxn>
                <a:cxn ang="0">
                  <a:pos x="290" y="297"/>
                </a:cxn>
                <a:cxn ang="0">
                  <a:pos x="260" y="282"/>
                </a:cxn>
                <a:cxn ang="0">
                  <a:pos x="172" y="230"/>
                </a:cxn>
                <a:cxn ang="0">
                  <a:pos x="132" y="208"/>
                </a:cxn>
                <a:cxn ang="0">
                  <a:pos x="128" y="211"/>
                </a:cxn>
                <a:cxn ang="0">
                  <a:pos x="125" y="215"/>
                </a:cxn>
                <a:cxn ang="0">
                  <a:pos x="119" y="218"/>
                </a:cxn>
                <a:cxn ang="0">
                  <a:pos x="128" y="555"/>
                </a:cxn>
                <a:cxn ang="0">
                  <a:pos x="122" y="577"/>
                </a:cxn>
                <a:cxn ang="0">
                  <a:pos x="110" y="579"/>
                </a:cxn>
                <a:cxn ang="0">
                  <a:pos x="99" y="579"/>
                </a:cxn>
              </a:cxnLst>
              <a:rect l="0" t="0" r="r" b="b"/>
              <a:pathLst>
                <a:path w="290" h="579">
                  <a:moveTo>
                    <a:pt x="98" y="579"/>
                  </a:moveTo>
                  <a:lnTo>
                    <a:pt x="86" y="576"/>
                  </a:lnTo>
                  <a:lnTo>
                    <a:pt x="85" y="574"/>
                  </a:lnTo>
                  <a:lnTo>
                    <a:pt x="85" y="571"/>
                  </a:lnTo>
                  <a:lnTo>
                    <a:pt x="85" y="568"/>
                  </a:lnTo>
                  <a:lnTo>
                    <a:pt x="85" y="564"/>
                  </a:lnTo>
                  <a:lnTo>
                    <a:pt x="85" y="559"/>
                  </a:lnTo>
                  <a:lnTo>
                    <a:pt x="85" y="556"/>
                  </a:lnTo>
                  <a:lnTo>
                    <a:pt x="83" y="555"/>
                  </a:lnTo>
                  <a:lnTo>
                    <a:pt x="86" y="531"/>
                  </a:lnTo>
                  <a:lnTo>
                    <a:pt x="88" y="510"/>
                  </a:lnTo>
                  <a:lnTo>
                    <a:pt x="88" y="490"/>
                  </a:lnTo>
                  <a:lnTo>
                    <a:pt x="89" y="467"/>
                  </a:lnTo>
                  <a:lnTo>
                    <a:pt x="89" y="424"/>
                  </a:lnTo>
                  <a:lnTo>
                    <a:pt x="91" y="380"/>
                  </a:lnTo>
                  <a:lnTo>
                    <a:pt x="94" y="239"/>
                  </a:lnTo>
                  <a:lnTo>
                    <a:pt x="65" y="260"/>
                  </a:lnTo>
                  <a:lnTo>
                    <a:pt x="51" y="269"/>
                  </a:lnTo>
                  <a:lnTo>
                    <a:pt x="36" y="279"/>
                  </a:lnTo>
                  <a:lnTo>
                    <a:pt x="22" y="287"/>
                  </a:lnTo>
                  <a:lnTo>
                    <a:pt x="6" y="297"/>
                  </a:lnTo>
                  <a:lnTo>
                    <a:pt x="3" y="298"/>
                  </a:lnTo>
                  <a:lnTo>
                    <a:pt x="2" y="298"/>
                  </a:lnTo>
                  <a:lnTo>
                    <a:pt x="1" y="297"/>
                  </a:lnTo>
                  <a:lnTo>
                    <a:pt x="0" y="295"/>
                  </a:lnTo>
                  <a:lnTo>
                    <a:pt x="0" y="294"/>
                  </a:lnTo>
                  <a:lnTo>
                    <a:pt x="0" y="292"/>
                  </a:lnTo>
                  <a:lnTo>
                    <a:pt x="42" y="257"/>
                  </a:lnTo>
                  <a:lnTo>
                    <a:pt x="65" y="239"/>
                  </a:lnTo>
                  <a:lnTo>
                    <a:pt x="88" y="223"/>
                  </a:lnTo>
                  <a:lnTo>
                    <a:pt x="76" y="218"/>
                  </a:lnTo>
                  <a:lnTo>
                    <a:pt x="71" y="206"/>
                  </a:lnTo>
                  <a:lnTo>
                    <a:pt x="74" y="204"/>
                  </a:lnTo>
                  <a:lnTo>
                    <a:pt x="75" y="202"/>
                  </a:lnTo>
                  <a:lnTo>
                    <a:pt x="75" y="199"/>
                  </a:lnTo>
                  <a:lnTo>
                    <a:pt x="75" y="196"/>
                  </a:lnTo>
                  <a:lnTo>
                    <a:pt x="74" y="196"/>
                  </a:lnTo>
                  <a:lnTo>
                    <a:pt x="75" y="196"/>
                  </a:lnTo>
                  <a:lnTo>
                    <a:pt x="78" y="196"/>
                  </a:lnTo>
                  <a:lnTo>
                    <a:pt x="76" y="198"/>
                  </a:lnTo>
                  <a:lnTo>
                    <a:pt x="75" y="199"/>
                  </a:lnTo>
                  <a:lnTo>
                    <a:pt x="75" y="202"/>
                  </a:lnTo>
                  <a:lnTo>
                    <a:pt x="83" y="198"/>
                  </a:lnTo>
                  <a:lnTo>
                    <a:pt x="91" y="195"/>
                  </a:lnTo>
                  <a:lnTo>
                    <a:pt x="95" y="193"/>
                  </a:lnTo>
                  <a:lnTo>
                    <a:pt x="100" y="193"/>
                  </a:lnTo>
                  <a:lnTo>
                    <a:pt x="104" y="193"/>
                  </a:lnTo>
                  <a:lnTo>
                    <a:pt x="105" y="193"/>
                  </a:lnTo>
                  <a:lnTo>
                    <a:pt x="108" y="193"/>
                  </a:lnTo>
                  <a:lnTo>
                    <a:pt x="120" y="190"/>
                  </a:lnTo>
                  <a:lnTo>
                    <a:pt x="120" y="189"/>
                  </a:lnTo>
                  <a:lnTo>
                    <a:pt x="119" y="186"/>
                  </a:lnTo>
                  <a:lnTo>
                    <a:pt x="118" y="181"/>
                  </a:lnTo>
                  <a:lnTo>
                    <a:pt x="114" y="171"/>
                  </a:lnTo>
                  <a:lnTo>
                    <a:pt x="109" y="149"/>
                  </a:lnTo>
                  <a:lnTo>
                    <a:pt x="104" y="128"/>
                  </a:lnTo>
                  <a:lnTo>
                    <a:pt x="101" y="106"/>
                  </a:lnTo>
                  <a:lnTo>
                    <a:pt x="100" y="85"/>
                  </a:lnTo>
                  <a:lnTo>
                    <a:pt x="98" y="43"/>
                  </a:lnTo>
                  <a:lnTo>
                    <a:pt x="95" y="23"/>
                  </a:lnTo>
                  <a:lnTo>
                    <a:pt x="94" y="2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5" y="35"/>
                  </a:lnTo>
                  <a:lnTo>
                    <a:pt x="112" y="75"/>
                  </a:lnTo>
                  <a:lnTo>
                    <a:pt x="120" y="112"/>
                  </a:lnTo>
                  <a:lnTo>
                    <a:pt x="127" y="150"/>
                  </a:lnTo>
                  <a:lnTo>
                    <a:pt x="130" y="171"/>
                  </a:lnTo>
                  <a:lnTo>
                    <a:pt x="133" y="190"/>
                  </a:lnTo>
                  <a:lnTo>
                    <a:pt x="143" y="193"/>
                  </a:lnTo>
                  <a:lnTo>
                    <a:pt x="143" y="196"/>
                  </a:lnTo>
                  <a:lnTo>
                    <a:pt x="143" y="198"/>
                  </a:lnTo>
                  <a:lnTo>
                    <a:pt x="142" y="199"/>
                  </a:lnTo>
                  <a:lnTo>
                    <a:pt x="142" y="201"/>
                  </a:lnTo>
                  <a:lnTo>
                    <a:pt x="173" y="215"/>
                  </a:lnTo>
                  <a:lnTo>
                    <a:pt x="180" y="218"/>
                  </a:lnTo>
                  <a:lnTo>
                    <a:pt x="195" y="230"/>
                  </a:lnTo>
                  <a:lnTo>
                    <a:pt x="208" y="238"/>
                  </a:lnTo>
                  <a:lnTo>
                    <a:pt x="236" y="255"/>
                  </a:lnTo>
                  <a:lnTo>
                    <a:pt x="264" y="275"/>
                  </a:lnTo>
                  <a:lnTo>
                    <a:pt x="290" y="295"/>
                  </a:lnTo>
                  <a:lnTo>
                    <a:pt x="290" y="297"/>
                  </a:lnTo>
                  <a:lnTo>
                    <a:pt x="289" y="300"/>
                  </a:lnTo>
                  <a:lnTo>
                    <a:pt x="260" y="282"/>
                  </a:lnTo>
                  <a:lnTo>
                    <a:pt x="230" y="266"/>
                  </a:lnTo>
                  <a:lnTo>
                    <a:pt x="172" y="230"/>
                  </a:lnTo>
                  <a:lnTo>
                    <a:pt x="133" y="206"/>
                  </a:lnTo>
                  <a:lnTo>
                    <a:pt x="132" y="208"/>
                  </a:lnTo>
                  <a:lnTo>
                    <a:pt x="130" y="209"/>
                  </a:lnTo>
                  <a:lnTo>
                    <a:pt x="128" y="211"/>
                  </a:lnTo>
                  <a:lnTo>
                    <a:pt x="125" y="214"/>
                  </a:lnTo>
                  <a:lnTo>
                    <a:pt x="125" y="215"/>
                  </a:lnTo>
                  <a:lnTo>
                    <a:pt x="123" y="215"/>
                  </a:lnTo>
                  <a:lnTo>
                    <a:pt x="119" y="218"/>
                  </a:lnTo>
                  <a:lnTo>
                    <a:pt x="122" y="373"/>
                  </a:lnTo>
                  <a:lnTo>
                    <a:pt x="128" y="555"/>
                  </a:lnTo>
                  <a:lnTo>
                    <a:pt x="128" y="574"/>
                  </a:lnTo>
                  <a:lnTo>
                    <a:pt x="122" y="577"/>
                  </a:lnTo>
                  <a:lnTo>
                    <a:pt x="115" y="577"/>
                  </a:lnTo>
                  <a:lnTo>
                    <a:pt x="110" y="579"/>
                  </a:lnTo>
                  <a:lnTo>
                    <a:pt x="104" y="579"/>
                  </a:lnTo>
                  <a:lnTo>
                    <a:pt x="99" y="579"/>
                  </a:lnTo>
                  <a:lnTo>
                    <a:pt x="98" y="57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8" name="Freeform 133"/>
            <p:cNvSpPr>
              <a:spLocks/>
            </p:cNvSpPr>
            <p:nvPr/>
          </p:nvSpPr>
          <p:spPr bwMode="auto">
            <a:xfrm>
              <a:off x="2218" y="2142"/>
              <a:ext cx="44" cy="343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5" y="289"/>
                </a:cxn>
                <a:cxn ang="0">
                  <a:pos x="7" y="240"/>
                </a:cxn>
                <a:cxn ang="0">
                  <a:pos x="8" y="190"/>
                </a:cxn>
                <a:cxn ang="0">
                  <a:pos x="10" y="141"/>
                </a:cxn>
                <a:cxn ang="0">
                  <a:pos x="10" y="134"/>
                </a:cxn>
                <a:cxn ang="0">
                  <a:pos x="11" y="123"/>
                </a:cxn>
                <a:cxn ang="0">
                  <a:pos x="11" y="114"/>
                </a:cxn>
                <a:cxn ang="0">
                  <a:pos x="11" y="106"/>
                </a:cxn>
                <a:cxn ang="0">
                  <a:pos x="12" y="85"/>
                </a:cxn>
                <a:cxn ang="0">
                  <a:pos x="12" y="67"/>
                </a:cxn>
                <a:cxn ang="0">
                  <a:pos x="12" y="57"/>
                </a:cxn>
                <a:cxn ang="0">
                  <a:pos x="12" y="46"/>
                </a:cxn>
                <a:cxn ang="0">
                  <a:pos x="12" y="37"/>
                </a:cxn>
                <a:cxn ang="0">
                  <a:pos x="15" y="29"/>
                </a:cxn>
                <a:cxn ang="0">
                  <a:pos x="17" y="21"/>
                </a:cxn>
                <a:cxn ang="0">
                  <a:pos x="22" y="12"/>
                </a:cxn>
                <a:cxn ang="0">
                  <a:pos x="27" y="5"/>
                </a:cxn>
                <a:cxn ang="0">
                  <a:pos x="31" y="2"/>
                </a:cxn>
                <a:cxn ang="0">
                  <a:pos x="35" y="0"/>
                </a:cxn>
                <a:cxn ang="0">
                  <a:pos x="36" y="61"/>
                </a:cxn>
                <a:cxn ang="0">
                  <a:pos x="41" y="264"/>
                </a:cxn>
                <a:cxn ang="0">
                  <a:pos x="42" y="283"/>
                </a:cxn>
                <a:cxn ang="0">
                  <a:pos x="42" y="301"/>
                </a:cxn>
                <a:cxn ang="0">
                  <a:pos x="44" y="319"/>
                </a:cxn>
                <a:cxn ang="0">
                  <a:pos x="44" y="328"/>
                </a:cxn>
                <a:cxn ang="0">
                  <a:pos x="44" y="337"/>
                </a:cxn>
                <a:cxn ang="0">
                  <a:pos x="40" y="340"/>
                </a:cxn>
                <a:cxn ang="0">
                  <a:pos x="36" y="340"/>
                </a:cxn>
                <a:cxn ang="0">
                  <a:pos x="32" y="341"/>
                </a:cxn>
                <a:cxn ang="0">
                  <a:pos x="29" y="341"/>
                </a:cxn>
                <a:cxn ang="0">
                  <a:pos x="18" y="343"/>
                </a:cxn>
                <a:cxn ang="0">
                  <a:pos x="11" y="341"/>
                </a:cxn>
                <a:cxn ang="0">
                  <a:pos x="0" y="338"/>
                </a:cxn>
              </a:cxnLst>
              <a:rect l="0" t="0" r="r" b="b"/>
              <a:pathLst>
                <a:path w="44" h="343">
                  <a:moveTo>
                    <a:pt x="0" y="338"/>
                  </a:moveTo>
                  <a:lnTo>
                    <a:pt x="5" y="289"/>
                  </a:lnTo>
                  <a:lnTo>
                    <a:pt x="7" y="240"/>
                  </a:lnTo>
                  <a:lnTo>
                    <a:pt x="8" y="190"/>
                  </a:lnTo>
                  <a:lnTo>
                    <a:pt x="10" y="141"/>
                  </a:lnTo>
                  <a:lnTo>
                    <a:pt x="10" y="134"/>
                  </a:lnTo>
                  <a:lnTo>
                    <a:pt x="11" y="123"/>
                  </a:lnTo>
                  <a:lnTo>
                    <a:pt x="11" y="114"/>
                  </a:lnTo>
                  <a:lnTo>
                    <a:pt x="11" y="106"/>
                  </a:lnTo>
                  <a:lnTo>
                    <a:pt x="12" y="85"/>
                  </a:lnTo>
                  <a:lnTo>
                    <a:pt x="12" y="67"/>
                  </a:lnTo>
                  <a:lnTo>
                    <a:pt x="12" y="57"/>
                  </a:lnTo>
                  <a:lnTo>
                    <a:pt x="12" y="46"/>
                  </a:lnTo>
                  <a:lnTo>
                    <a:pt x="12" y="37"/>
                  </a:lnTo>
                  <a:lnTo>
                    <a:pt x="15" y="29"/>
                  </a:lnTo>
                  <a:lnTo>
                    <a:pt x="17" y="21"/>
                  </a:lnTo>
                  <a:lnTo>
                    <a:pt x="22" y="12"/>
                  </a:lnTo>
                  <a:lnTo>
                    <a:pt x="27" y="5"/>
                  </a:lnTo>
                  <a:lnTo>
                    <a:pt x="31" y="2"/>
                  </a:lnTo>
                  <a:lnTo>
                    <a:pt x="35" y="0"/>
                  </a:lnTo>
                  <a:lnTo>
                    <a:pt x="36" y="61"/>
                  </a:lnTo>
                  <a:lnTo>
                    <a:pt x="41" y="264"/>
                  </a:lnTo>
                  <a:lnTo>
                    <a:pt x="42" y="283"/>
                  </a:lnTo>
                  <a:lnTo>
                    <a:pt x="42" y="301"/>
                  </a:lnTo>
                  <a:lnTo>
                    <a:pt x="44" y="319"/>
                  </a:lnTo>
                  <a:lnTo>
                    <a:pt x="44" y="328"/>
                  </a:lnTo>
                  <a:lnTo>
                    <a:pt x="44" y="337"/>
                  </a:lnTo>
                  <a:lnTo>
                    <a:pt x="40" y="340"/>
                  </a:lnTo>
                  <a:lnTo>
                    <a:pt x="36" y="340"/>
                  </a:lnTo>
                  <a:lnTo>
                    <a:pt x="32" y="341"/>
                  </a:lnTo>
                  <a:lnTo>
                    <a:pt x="29" y="341"/>
                  </a:lnTo>
                  <a:lnTo>
                    <a:pt x="18" y="343"/>
                  </a:lnTo>
                  <a:lnTo>
                    <a:pt x="11" y="341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9" name="Freeform 134"/>
            <p:cNvSpPr>
              <a:spLocks/>
            </p:cNvSpPr>
            <p:nvPr/>
          </p:nvSpPr>
          <p:spPr bwMode="auto">
            <a:xfrm>
              <a:off x="2269" y="2125"/>
              <a:ext cx="155" cy="97"/>
            </a:xfrm>
            <a:custGeom>
              <a:avLst/>
              <a:gdLst/>
              <a:ahLst/>
              <a:cxnLst>
                <a:cxn ang="0">
                  <a:pos x="154" y="97"/>
                </a:cxn>
                <a:cxn ang="0">
                  <a:pos x="147" y="94"/>
                </a:cxn>
                <a:cxn ang="0">
                  <a:pos x="111" y="72"/>
                </a:cxn>
                <a:cxn ang="0">
                  <a:pos x="73" y="48"/>
                </a:cxn>
                <a:cxn ang="0">
                  <a:pos x="37" y="26"/>
                </a:cxn>
                <a:cxn ang="0">
                  <a:pos x="0" y="5"/>
                </a:cxn>
                <a:cxn ang="0">
                  <a:pos x="6" y="0"/>
                </a:cxn>
                <a:cxn ang="0">
                  <a:pos x="42" y="17"/>
                </a:cxn>
                <a:cxn ang="0">
                  <a:pos x="79" y="40"/>
                </a:cxn>
                <a:cxn ang="0">
                  <a:pos x="119" y="66"/>
                </a:cxn>
                <a:cxn ang="0">
                  <a:pos x="137" y="80"/>
                </a:cxn>
                <a:cxn ang="0">
                  <a:pos x="146" y="87"/>
                </a:cxn>
                <a:cxn ang="0">
                  <a:pos x="155" y="94"/>
                </a:cxn>
                <a:cxn ang="0">
                  <a:pos x="155" y="96"/>
                </a:cxn>
                <a:cxn ang="0">
                  <a:pos x="155" y="97"/>
                </a:cxn>
                <a:cxn ang="0">
                  <a:pos x="154" y="97"/>
                </a:cxn>
              </a:cxnLst>
              <a:rect l="0" t="0" r="r" b="b"/>
              <a:pathLst>
                <a:path w="155" h="97">
                  <a:moveTo>
                    <a:pt x="154" y="97"/>
                  </a:moveTo>
                  <a:lnTo>
                    <a:pt x="147" y="94"/>
                  </a:lnTo>
                  <a:lnTo>
                    <a:pt x="111" y="72"/>
                  </a:lnTo>
                  <a:lnTo>
                    <a:pt x="73" y="48"/>
                  </a:lnTo>
                  <a:lnTo>
                    <a:pt x="37" y="26"/>
                  </a:lnTo>
                  <a:lnTo>
                    <a:pt x="0" y="5"/>
                  </a:lnTo>
                  <a:lnTo>
                    <a:pt x="6" y="0"/>
                  </a:lnTo>
                  <a:lnTo>
                    <a:pt x="42" y="17"/>
                  </a:lnTo>
                  <a:lnTo>
                    <a:pt x="79" y="40"/>
                  </a:lnTo>
                  <a:lnTo>
                    <a:pt x="119" y="66"/>
                  </a:lnTo>
                  <a:lnTo>
                    <a:pt x="137" y="80"/>
                  </a:lnTo>
                  <a:lnTo>
                    <a:pt x="146" y="87"/>
                  </a:lnTo>
                  <a:lnTo>
                    <a:pt x="155" y="94"/>
                  </a:lnTo>
                  <a:lnTo>
                    <a:pt x="155" y="96"/>
                  </a:lnTo>
                  <a:lnTo>
                    <a:pt x="155" y="97"/>
                  </a:lnTo>
                  <a:lnTo>
                    <a:pt x="154" y="97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0" name="Freeform 135"/>
            <p:cNvSpPr>
              <a:spLocks/>
            </p:cNvSpPr>
            <p:nvPr/>
          </p:nvSpPr>
          <p:spPr bwMode="auto">
            <a:xfrm>
              <a:off x="2136" y="2123"/>
              <a:ext cx="127" cy="99"/>
            </a:xfrm>
            <a:custGeom>
              <a:avLst/>
              <a:gdLst/>
              <a:ahLst/>
              <a:cxnLst>
                <a:cxn ang="0">
                  <a:pos x="1" y="99"/>
                </a:cxn>
                <a:cxn ang="0">
                  <a:pos x="0" y="98"/>
                </a:cxn>
                <a:cxn ang="0">
                  <a:pos x="0" y="96"/>
                </a:cxn>
                <a:cxn ang="0">
                  <a:pos x="0" y="95"/>
                </a:cxn>
                <a:cxn ang="0">
                  <a:pos x="29" y="71"/>
                </a:cxn>
                <a:cxn ang="0">
                  <a:pos x="59" y="46"/>
                </a:cxn>
                <a:cxn ang="0">
                  <a:pos x="89" y="24"/>
                </a:cxn>
                <a:cxn ang="0">
                  <a:pos x="121" y="0"/>
                </a:cxn>
                <a:cxn ang="0">
                  <a:pos x="122" y="0"/>
                </a:cxn>
                <a:cxn ang="0">
                  <a:pos x="123" y="0"/>
                </a:cxn>
                <a:cxn ang="0">
                  <a:pos x="126" y="2"/>
                </a:cxn>
                <a:cxn ang="0">
                  <a:pos x="127" y="3"/>
                </a:cxn>
                <a:cxn ang="0">
                  <a:pos x="127" y="5"/>
                </a:cxn>
                <a:cxn ang="0">
                  <a:pos x="126" y="5"/>
                </a:cxn>
                <a:cxn ang="0">
                  <a:pos x="98" y="34"/>
                </a:cxn>
                <a:cxn ang="0">
                  <a:pos x="85" y="45"/>
                </a:cxn>
                <a:cxn ang="0">
                  <a:pos x="73" y="53"/>
                </a:cxn>
                <a:cxn ang="0">
                  <a:pos x="45" y="73"/>
                </a:cxn>
                <a:cxn ang="0">
                  <a:pos x="19" y="89"/>
                </a:cxn>
                <a:cxn ang="0">
                  <a:pos x="1" y="99"/>
                </a:cxn>
              </a:cxnLst>
              <a:rect l="0" t="0" r="r" b="b"/>
              <a:pathLst>
                <a:path w="127" h="99">
                  <a:moveTo>
                    <a:pt x="1" y="99"/>
                  </a:moveTo>
                  <a:lnTo>
                    <a:pt x="0" y="98"/>
                  </a:lnTo>
                  <a:lnTo>
                    <a:pt x="0" y="96"/>
                  </a:lnTo>
                  <a:lnTo>
                    <a:pt x="0" y="95"/>
                  </a:lnTo>
                  <a:lnTo>
                    <a:pt x="29" y="71"/>
                  </a:lnTo>
                  <a:lnTo>
                    <a:pt x="59" y="46"/>
                  </a:lnTo>
                  <a:lnTo>
                    <a:pt x="89" y="24"/>
                  </a:lnTo>
                  <a:lnTo>
                    <a:pt x="121" y="0"/>
                  </a:lnTo>
                  <a:lnTo>
                    <a:pt x="122" y="0"/>
                  </a:lnTo>
                  <a:lnTo>
                    <a:pt x="123" y="0"/>
                  </a:lnTo>
                  <a:lnTo>
                    <a:pt x="126" y="2"/>
                  </a:lnTo>
                  <a:lnTo>
                    <a:pt x="127" y="3"/>
                  </a:lnTo>
                  <a:lnTo>
                    <a:pt x="127" y="5"/>
                  </a:lnTo>
                  <a:lnTo>
                    <a:pt x="126" y="5"/>
                  </a:lnTo>
                  <a:lnTo>
                    <a:pt x="98" y="34"/>
                  </a:lnTo>
                  <a:lnTo>
                    <a:pt x="85" y="45"/>
                  </a:lnTo>
                  <a:lnTo>
                    <a:pt x="73" y="53"/>
                  </a:lnTo>
                  <a:lnTo>
                    <a:pt x="45" y="73"/>
                  </a:lnTo>
                  <a:lnTo>
                    <a:pt x="19" y="89"/>
                  </a:lnTo>
                  <a:lnTo>
                    <a:pt x="1" y="9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1" name="Freeform 136"/>
            <p:cNvSpPr>
              <a:spLocks/>
            </p:cNvSpPr>
            <p:nvPr/>
          </p:nvSpPr>
          <p:spPr bwMode="auto">
            <a:xfrm>
              <a:off x="2213" y="2133"/>
              <a:ext cx="26" cy="11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0" y="9"/>
                </a:cxn>
                <a:cxn ang="0">
                  <a:pos x="7" y="6"/>
                </a:cxn>
                <a:cxn ang="0">
                  <a:pos x="12" y="2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25" y="2"/>
                </a:cxn>
                <a:cxn ang="0">
                  <a:pos x="23" y="2"/>
                </a:cxn>
                <a:cxn ang="0">
                  <a:pos x="21" y="2"/>
                </a:cxn>
                <a:cxn ang="0">
                  <a:pos x="20" y="2"/>
                </a:cxn>
                <a:cxn ang="0">
                  <a:pos x="17" y="5"/>
                </a:cxn>
                <a:cxn ang="0">
                  <a:pos x="17" y="6"/>
                </a:cxn>
                <a:cxn ang="0">
                  <a:pos x="16" y="6"/>
                </a:cxn>
                <a:cxn ang="0">
                  <a:pos x="16" y="9"/>
                </a:cxn>
                <a:cxn ang="0">
                  <a:pos x="10" y="11"/>
                </a:cxn>
              </a:cxnLst>
              <a:rect l="0" t="0" r="r" b="b"/>
              <a:pathLst>
                <a:path w="26" h="11">
                  <a:moveTo>
                    <a:pt x="10" y="11"/>
                  </a:moveTo>
                  <a:lnTo>
                    <a:pt x="0" y="9"/>
                  </a:lnTo>
                  <a:lnTo>
                    <a:pt x="7" y="6"/>
                  </a:lnTo>
                  <a:lnTo>
                    <a:pt x="12" y="2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6" y="9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" name="Freeform 137"/>
            <p:cNvSpPr>
              <a:spLocks/>
            </p:cNvSpPr>
            <p:nvPr/>
          </p:nvSpPr>
          <p:spPr bwMode="auto">
            <a:xfrm>
              <a:off x="2253" y="2133"/>
              <a:ext cx="10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6" y="5"/>
                </a:cxn>
                <a:cxn ang="0">
                  <a:pos x="0" y="6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lnTo>
                    <a:pt x="6" y="0"/>
                  </a:lnTo>
                  <a:lnTo>
                    <a:pt x="10" y="0"/>
                  </a:lnTo>
                  <a:lnTo>
                    <a:pt x="9" y="2"/>
                  </a:lnTo>
                  <a:lnTo>
                    <a:pt x="9" y="2"/>
                  </a:lnTo>
                  <a:lnTo>
                    <a:pt x="6" y="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3" name="Freeform 138"/>
            <p:cNvSpPr>
              <a:spLocks/>
            </p:cNvSpPr>
            <p:nvPr/>
          </p:nvSpPr>
          <p:spPr bwMode="auto">
            <a:xfrm>
              <a:off x="2208" y="2117"/>
              <a:ext cx="34" cy="22"/>
            </a:xfrm>
            <a:custGeom>
              <a:avLst/>
              <a:gdLst/>
              <a:ahLst/>
              <a:cxnLst>
                <a:cxn ang="0">
                  <a:pos x="3" y="22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11"/>
                </a:cxn>
                <a:cxn ang="0">
                  <a:pos x="3" y="9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2" y="5"/>
                </a:cxn>
                <a:cxn ang="0">
                  <a:pos x="18" y="3"/>
                </a:cxn>
                <a:cxn ang="0">
                  <a:pos x="25" y="0"/>
                </a:cxn>
                <a:cxn ang="0">
                  <a:pos x="28" y="8"/>
                </a:cxn>
                <a:cxn ang="0">
                  <a:pos x="31" y="11"/>
                </a:cxn>
                <a:cxn ang="0">
                  <a:pos x="34" y="15"/>
                </a:cxn>
                <a:cxn ang="0">
                  <a:pos x="3" y="22"/>
                </a:cxn>
              </a:cxnLst>
              <a:rect l="0" t="0" r="r" b="b"/>
              <a:pathLst>
                <a:path w="34" h="22">
                  <a:moveTo>
                    <a:pt x="3" y="22"/>
                  </a:moveTo>
                  <a:lnTo>
                    <a:pt x="2" y="21"/>
                  </a:lnTo>
                  <a:lnTo>
                    <a:pt x="1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3" y="9"/>
                  </a:lnTo>
                  <a:lnTo>
                    <a:pt x="6" y="8"/>
                  </a:lnTo>
                  <a:lnTo>
                    <a:pt x="8" y="6"/>
                  </a:lnTo>
                  <a:lnTo>
                    <a:pt x="12" y="5"/>
                  </a:lnTo>
                  <a:lnTo>
                    <a:pt x="18" y="3"/>
                  </a:lnTo>
                  <a:lnTo>
                    <a:pt x="25" y="0"/>
                  </a:lnTo>
                  <a:lnTo>
                    <a:pt x="28" y="8"/>
                  </a:lnTo>
                  <a:lnTo>
                    <a:pt x="31" y="11"/>
                  </a:lnTo>
                  <a:lnTo>
                    <a:pt x="34" y="15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4" name="Freeform 139"/>
            <p:cNvSpPr>
              <a:spLocks/>
            </p:cNvSpPr>
            <p:nvPr/>
          </p:nvSpPr>
          <p:spPr bwMode="auto">
            <a:xfrm>
              <a:off x="2230" y="2135"/>
              <a:ext cx="6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3" y="3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0" y="4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lnTo>
                    <a:pt x="0" y="4"/>
                  </a:lnTo>
                  <a:lnTo>
                    <a:pt x="3" y="3"/>
                  </a:lnTo>
                  <a:lnTo>
                    <a:pt x="4" y="0"/>
                  </a:lnTo>
                  <a:lnTo>
                    <a:pt x="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5" name="Freeform 140"/>
            <p:cNvSpPr>
              <a:spLocks/>
            </p:cNvSpPr>
            <p:nvPr/>
          </p:nvSpPr>
          <p:spPr bwMode="auto">
            <a:xfrm>
              <a:off x="2253" y="2114"/>
              <a:ext cx="25" cy="19"/>
            </a:xfrm>
            <a:custGeom>
              <a:avLst/>
              <a:gdLst/>
              <a:ahLst/>
              <a:cxnLst>
                <a:cxn ang="0">
                  <a:pos x="9" y="19"/>
                </a:cxn>
                <a:cxn ang="0">
                  <a:pos x="7" y="19"/>
                </a:cxn>
                <a:cxn ang="0">
                  <a:pos x="11" y="14"/>
                </a:cxn>
                <a:cxn ang="0">
                  <a:pos x="11" y="14"/>
                </a:cxn>
                <a:cxn ang="0">
                  <a:pos x="11" y="12"/>
                </a:cxn>
                <a:cxn ang="0">
                  <a:pos x="11" y="11"/>
                </a:cxn>
                <a:cxn ang="0">
                  <a:pos x="10" y="11"/>
                </a:cxn>
                <a:cxn ang="0">
                  <a:pos x="10" y="9"/>
                </a:cxn>
                <a:cxn ang="0">
                  <a:pos x="7" y="8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0" y="8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6" y="3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4" y="3"/>
                </a:cxn>
                <a:cxn ang="0">
                  <a:pos x="25" y="6"/>
                </a:cxn>
                <a:cxn ang="0">
                  <a:pos x="21" y="11"/>
                </a:cxn>
                <a:cxn ang="0">
                  <a:pos x="15" y="16"/>
                </a:cxn>
                <a:cxn ang="0">
                  <a:pos x="12" y="18"/>
                </a:cxn>
                <a:cxn ang="0">
                  <a:pos x="9" y="19"/>
                </a:cxn>
              </a:cxnLst>
              <a:rect l="0" t="0" r="r" b="b"/>
              <a:pathLst>
                <a:path w="25" h="19">
                  <a:moveTo>
                    <a:pt x="9" y="19"/>
                  </a:moveTo>
                  <a:lnTo>
                    <a:pt x="7" y="19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7" y="8"/>
                  </a:lnTo>
                  <a:lnTo>
                    <a:pt x="6" y="8"/>
                  </a:lnTo>
                  <a:lnTo>
                    <a:pt x="4" y="8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3"/>
                  </a:lnTo>
                  <a:lnTo>
                    <a:pt x="25" y="6"/>
                  </a:lnTo>
                  <a:lnTo>
                    <a:pt x="21" y="11"/>
                  </a:lnTo>
                  <a:lnTo>
                    <a:pt x="15" y="16"/>
                  </a:lnTo>
                  <a:lnTo>
                    <a:pt x="12" y="18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6" name="Freeform 141"/>
            <p:cNvSpPr>
              <a:spLocks/>
            </p:cNvSpPr>
            <p:nvPr/>
          </p:nvSpPr>
          <p:spPr bwMode="auto">
            <a:xfrm>
              <a:off x="2236" y="2116"/>
              <a:ext cx="17" cy="16"/>
            </a:xfrm>
            <a:custGeom>
              <a:avLst/>
              <a:gdLst/>
              <a:ahLst/>
              <a:cxnLst>
                <a:cxn ang="0">
                  <a:pos x="7" y="16"/>
                </a:cxn>
                <a:cxn ang="0">
                  <a:pos x="0" y="9"/>
                </a:cxn>
                <a:cxn ang="0">
                  <a:pos x="2" y="7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17" y="0"/>
                </a:cxn>
                <a:cxn ang="0">
                  <a:pos x="16" y="3"/>
                </a:cxn>
                <a:cxn ang="0">
                  <a:pos x="14" y="6"/>
                </a:cxn>
                <a:cxn ang="0">
                  <a:pos x="16" y="10"/>
                </a:cxn>
                <a:cxn ang="0">
                  <a:pos x="7" y="16"/>
                </a:cxn>
              </a:cxnLst>
              <a:rect l="0" t="0" r="r" b="b"/>
              <a:pathLst>
                <a:path w="17" h="16">
                  <a:moveTo>
                    <a:pt x="7" y="16"/>
                  </a:moveTo>
                  <a:lnTo>
                    <a:pt x="0" y="9"/>
                  </a:lnTo>
                  <a:lnTo>
                    <a:pt x="2" y="7"/>
                  </a:lnTo>
                  <a:lnTo>
                    <a:pt x="2" y="6"/>
                  </a:lnTo>
                  <a:lnTo>
                    <a:pt x="3" y="4"/>
                  </a:lnTo>
                  <a:lnTo>
                    <a:pt x="4" y="3"/>
                  </a:lnTo>
                  <a:lnTo>
                    <a:pt x="17" y="0"/>
                  </a:lnTo>
                  <a:lnTo>
                    <a:pt x="16" y="3"/>
                  </a:lnTo>
                  <a:lnTo>
                    <a:pt x="14" y="6"/>
                  </a:lnTo>
                  <a:lnTo>
                    <a:pt x="16" y="10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" name="Freeform 142"/>
            <p:cNvSpPr>
              <a:spLocks/>
            </p:cNvSpPr>
            <p:nvPr/>
          </p:nvSpPr>
          <p:spPr bwMode="auto">
            <a:xfrm>
              <a:off x="2235" y="2117"/>
              <a:ext cx="3" cy="5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3" y="2"/>
                </a:cxn>
                <a:cxn ang="0">
                  <a:pos x="1" y="3"/>
                </a:cxn>
                <a:cxn ang="0">
                  <a:pos x="1" y="5"/>
                </a:cxn>
              </a:cxnLst>
              <a:rect l="0" t="0" r="r" b="b"/>
              <a:pathLst>
                <a:path w="3" h="5">
                  <a:moveTo>
                    <a:pt x="1" y="5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8" name="Freeform 143"/>
            <p:cNvSpPr>
              <a:spLocks/>
            </p:cNvSpPr>
            <p:nvPr/>
          </p:nvSpPr>
          <p:spPr bwMode="auto">
            <a:xfrm>
              <a:off x="2229" y="1926"/>
              <a:ext cx="36" cy="190"/>
            </a:xfrm>
            <a:custGeom>
              <a:avLst/>
              <a:gdLst/>
              <a:ahLst/>
              <a:cxnLst>
                <a:cxn ang="0">
                  <a:pos x="29" y="190"/>
                </a:cxn>
                <a:cxn ang="0">
                  <a:pos x="24" y="178"/>
                </a:cxn>
                <a:cxn ang="0">
                  <a:pos x="19" y="166"/>
                </a:cxn>
                <a:cxn ang="0">
                  <a:pos x="16" y="156"/>
                </a:cxn>
                <a:cxn ang="0">
                  <a:pos x="14" y="142"/>
                </a:cxn>
                <a:cxn ang="0">
                  <a:pos x="10" y="119"/>
                </a:cxn>
                <a:cxn ang="0">
                  <a:pos x="7" y="95"/>
                </a:cxn>
                <a:cxn ang="0">
                  <a:pos x="5" y="49"/>
                </a:cxn>
                <a:cxn ang="0">
                  <a:pos x="4" y="25"/>
                </a:cxn>
                <a:cxn ang="0">
                  <a:pos x="1" y="1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4" y="0"/>
                </a:cxn>
                <a:cxn ang="0">
                  <a:pos x="6" y="12"/>
                </a:cxn>
                <a:cxn ang="0">
                  <a:pos x="14" y="56"/>
                </a:cxn>
                <a:cxn ang="0">
                  <a:pos x="23" y="99"/>
                </a:cxn>
                <a:cxn ang="0">
                  <a:pos x="26" y="121"/>
                </a:cxn>
                <a:cxn ang="0">
                  <a:pos x="30" y="144"/>
                </a:cxn>
                <a:cxn ang="0">
                  <a:pos x="34" y="166"/>
                </a:cxn>
                <a:cxn ang="0">
                  <a:pos x="36" y="188"/>
                </a:cxn>
                <a:cxn ang="0">
                  <a:pos x="29" y="190"/>
                </a:cxn>
              </a:cxnLst>
              <a:rect l="0" t="0" r="r" b="b"/>
              <a:pathLst>
                <a:path w="36" h="190">
                  <a:moveTo>
                    <a:pt x="29" y="190"/>
                  </a:moveTo>
                  <a:lnTo>
                    <a:pt x="24" y="178"/>
                  </a:lnTo>
                  <a:lnTo>
                    <a:pt x="19" y="166"/>
                  </a:lnTo>
                  <a:lnTo>
                    <a:pt x="16" y="156"/>
                  </a:lnTo>
                  <a:lnTo>
                    <a:pt x="14" y="142"/>
                  </a:lnTo>
                  <a:lnTo>
                    <a:pt x="10" y="119"/>
                  </a:lnTo>
                  <a:lnTo>
                    <a:pt x="7" y="95"/>
                  </a:lnTo>
                  <a:lnTo>
                    <a:pt x="5" y="49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1" y="0"/>
                  </a:lnTo>
                  <a:lnTo>
                    <a:pt x="4" y="0"/>
                  </a:lnTo>
                  <a:lnTo>
                    <a:pt x="6" y="12"/>
                  </a:lnTo>
                  <a:lnTo>
                    <a:pt x="14" y="56"/>
                  </a:lnTo>
                  <a:lnTo>
                    <a:pt x="23" y="99"/>
                  </a:lnTo>
                  <a:lnTo>
                    <a:pt x="26" y="121"/>
                  </a:lnTo>
                  <a:lnTo>
                    <a:pt x="30" y="144"/>
                  </a:lnTo>
                  <a:lnTo>
                    <a:pt x="34" y="166"/>
                  </a:lnTo>
                  <a:lnTo>
                    <a:pt x="36" y="188"/>
                  </a:lnTo>
                  <a:lnTo>
                    <a:pt x="29" y="19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9" name="Freeform 144"/>
            <p:cNvSpPr>
              <a:spLocks/>
            </p:cNvSpPr>
            <p:nvPr/>
          </p:nvSpPr>
          <p:spPr bwMode="auto">
            <a:xfrm>
              <a:off x="2215" y="2480"/>
              <a:ext cx="49" cy="23"/>
            </a:xfrm>
            <a:custGeom>
              <a:avLst/>
              <a:gdLst/>
              <a:ahLst/>
              <a:cxnLst>
                <a:cxn ang="0">
                  <a:pos x="49" y="18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44" y="2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30" y="5"/>
                </a:cxn>
                <a:cxn ang="0">
                  <a:pos x="24" y="5"/>
                </a:cxn>
                <a:cxn ang="0">
                  <a:pos x="19" y="5"/>
                </a:cxn>
                <a:cxn ang="0">
                  <a:pos x="14" y="5"/>
                </a:cxn>
                <a:cxn ang="0">
                  <a:pos x="10" y="3"/>
                </a:cxn>
                <a:cxn ang="0">
                  <a:pos x="6" y="3"/>
                </a:cxn>
                <a:cxn ang="0">
                  <a:pos x="4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8"/>
                </a:cxn>
                <a:cxn ang="0">
                  <a:pos x="3" y="20"/>
                </a:cxn>
                <a:cxn ang="0">
                  <a:pos x="6" y="21"/>
                </a:cxn>
                <a:cxn ang="0">
                  <a:pos x="11" y="21"/>
                </a:cxn>
                <a:cxn ang="0">
                  <a:pos x="15" y="23"/>
                </a:cxn>
                <a:cxn ang="0">
                  <a:pos x="20" y="23"/>
                </a:cxn>
                <a:cxn ang="0">
                  <a:pos x="30" y="23"/>
                </a:cxn>
                <a:cxn ang="0">
                  <a:pos x="37" y="23"/>
                </a:cxn>
                <a:cxn ang="0">
                  <a:pos x="40" y="21"/>
                </a:cxn>
                <a:cxn ang="0">
                  <a:pos x="44" y="21"/>
                </a:cxn>
                <a:cxn ang="0">
                  <a:pos x="49" y="18"/>
                </a:cxn>
              </a:cxnLst>
              <a:rect l="0" t="0" r="r" b="b"/>
              <a:pathLst>
                <a:path w="49" h="23">
                  <a:moveTo>
                    <a:pt x="49" y="18"/>
                  </a:moveTo>
                  <a:lnTo>
                    <a:pt x="49" y="2"/>
                  </a:lnTo>
                  <a:lnTo>
                    <a:pt x="48" y="0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5" y="3"/>
                  </a:lnTo>
                  <a:lnTo>
                    <a:pt x="30" y="5"/>
                  </a:lnTo>
                  <a:lnTo>
                    <a:pt x="24" y="5"/>
                  </a:lnTo>
                  <a:lnTo>
                    <a:pt x="19" y="5"/>
                  </a:lnTo>
                  <a:lnTo>
                    <a:pt x="14" y="5"/>
                  </a:lnTo>
                  <a:lnTo>
                    <a:pt x="10" y="3"/>
                  </a:lnTo>
                  <a:lnTo>
                    <a:pt x="6" y="3"/>
                  </a:lnTo>
                  <a:lnTo>
                    <a:pt x="4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8"/>
                  </a:lnTo>
                  <a:lnTo>
                    <a:pt x="3" y="20"/>
                  </a:lnTo>
                  <a:lnTo>
                    <a:pt x="6" y="21"/>
                  </a:lnTo>
                  <a:lnTo>
                    <a:pt x="11" y="21"/>
                  </a:lnTo>
                  <a:lnTo>
                    <a:pt x="15" y="23"/>
                  </a:lnTo>
                  <a:lnTo>
                    <a:pt x="20" y="23"/>
                  </a:lnTo>
                  <a:lnTo>
                    <a:pt x="30" y="23"/>
                  </a:lnTo>
                  <a:lnTo>
                    <a:pt x="37" y="23"/>
                  </a:lnTo>
                  <a:lnTo>
                    <a:pt x="40" y="21"/>
                  </a:lnTo>
                  <a:lnTo>
                    <a:pt x="44" y="21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90" name="Group 131"/>
          <p:cNvGrpSpPr>
            <a:grpSpLocks/>
          </p:cNvGrpSpPr>
          <p:nvPr/>
        </p:nvGrpSpPr>
        <p:grpSpPr bwMode="auto">
          <a:xfrm>
            <a:off x="2428860" y="1785926"/>
            <a:ext cx="357190" cy="468312"/>
            <a:chOff x="2135" y="1924"/>
            <a:chExt cx="290" cy="579"/>
          </a:xfrm>
        </p:grpSpPr>
        <p:sp>
          <p:nvSpPr>
            <p:cNvPr id="91" name="Freeform 132"/>
            <p:cNvSpPr>
              <a:spLocks/>
            </p:cNvSpPr>
            <p:nvPr/>
          </p:nvSpPr>
          <p:spPr bwMode="auto">
            <a:xfrm>
              <a:off x="2135" y="1924"/>
              <a:ext cx="290" cy="579"/>
            </a:xfrm>
            <a:custGeom>
              <a:avLst/>
              <a:gdLst/>
              <a:ahLst/>
              <a:cxnLst>
                <a:cxn ang="0">
                  <a:pos x="86" y="576"/>
                </a:cxn>
                <a:cxn ang="0">
                  <a:pos x="85" y="571"/>
                </a:cxn>
                <a:cxn ang="0">
                  <a:pos x="85" y="564"/>
                </a:cxn>
                <a:cxn ang="0">
                  <a:pos x="85" y="556"/>
                </a:cxn>
                <a:cxn ang="0">
                  <a:pos x="86" y="531"/>
                </a:cxn>
                <a:cxn ang="0">
                  <a:pos x="88" y="490"/>
                </a:cxn>
                <a:cxn ang="0">
                  <a:pos x="89" y="424"/>
                </a:cxn>
                <a:cxn ang="0">
                  <a:pos x="94" y="239"/>
                </a:cxn>
                <a:cxn ang="0">
                  <a:pos x="51" y="269"/>
                </a:cxn>
                <a:cxn ang="0">
                  <a:pos x="22" y="287"/>
                </a:cxn>
                <a:cxn ang="0">
                  <a:pos x="3" y="298"/>
                </a:cxn>
                <a:cxn ang="0">
                  <a:pos x="1" y="297"/>
                </a:cxn>
                <a:cxn ang="0">
                  <a:pos x="0" y="294"/>
                </a:cxn>
                <a:cxn ang="0">
                  <a:pos x="42" y="257"/>
                </a:cxn>
                <a:cxn ang="0">
                  <a:pos x="88" y="223"/>
                </a:cxn>
                <a:cxn ang="0">
                  <a:pos x="71" y="206"/>
                </a:cxn>
                <a:cxn ang="0">
                  <a:pos x="75" y="202"/>
                </a:cxn>
                <a:cxn ang="0">
                  <a:pos x="75" y="196"/>
                </a:cxn>
                <a:cxn ang="0">
                  <a:pos x="75" y="196"/>
                </a:cxn>
                <a:cxn ang="0">
                  <a:pos x="76" y="198"/>
                </a:cxn>
                <a:cxn ang="0">
                  <a:pos x="75" y="202"/>
                </a:cxn>
                <a:cxn ang="0">
                  <a:pos x="91" y="195"/>
                </a:cxn>
                <a:cxn ang="0">
                  <a:pos x="100" y="193"/>
                </a:cxn>
                <a:cxn ang="0">
                  <a:pos x="105" y="193"/>
                </a:cxn>
                <a:cxn ang="0">
                  <a:pos x="120" y="190"/>
                </a:cxn>
                <a:cxn ang="0">
                  <a:pos x="119" y="186"/>
                </a:cxn>
                <a:cxn ang="0">
                  <a:pos x="114" y="171"/>
                </a:cxn>
                <a:cxn ang="0">
                  <a:pos x="104" y="128"/>
                </a:cxn>
                <a:cxn ang="0">
                  <a:pos x="100" y="85"/>
                </a:cxn>
                <a:cxn ang="0">
                  <a:pos x="95" y="23"/>
                </a:cxn>
                <a:cxn ang="0">
                  <a:pos x="95" y="0"/>
                </a:cxn>
                <a:cxn ang="0">
                  <a:pos x="105" y="35"/>
                </a:cxn>
                <a:cxn ang="0">
                  <a:pos x="120" y="112"/>
                </a:cxn>
                <a:cxn ang="0">
                  <a:pos x="130" y="171"/>
                </a:cxn>
                <a:cxn ang="0">
                  <a:pos x="143" y="193"/>
                </a:cxn>
                <a:cxn ang="0">
                  <a:pos x="143" y="198"/>
                </a:cxn>
                <a:cxn ang="0">
                  <a:pos x="142" y="201"/>
                </a:cxn>
                <a:cxn ang="0">
                  <a:pos x="180" y="218"/>
                </a:cxn>
                <a:cxn ang="0">
                  <a:pos x="208" y="238"/>
                </a:cxn>
                <a:cxn ang="0">
                  <a:pos x="264" y="275"/>
                </a:cxn>
                <a:cxn ang="0">
                  <a:pos x="290" y="297"/>
                </a:cxn>
                <a:cxn ang="0">
                  <a:pos x="260" y="282"/>
                </a:cxn>
                <a:cxn ang="0">
                  <a:pos x="172" y="230"/>
                </a:cxn>
                <a:cxn ang="0">
                  <a:pos x="132" y="208"/>
                </a:cxn>
                <a:cxn ang="0">
                  <a:pos x="128" y="211"/>
                </a:cxn>
                <a:cxn ang="0">
                  <a:pos x="125" y="215"/>
                </a:cxn>
                <a:cxn ang="0">
                  <a:pos x="119" y="218"/>
                </a:cxn>
                <a:cxn ang="0">
                  <a:pos x="128" y="555"/>
                </a:cxn>
                <a:cxn ang="0">
                  <a:pos x="122" y="577"/>
                </a:cxn>
                <a:cxn ang="0">
                  <a:pos x="110" y="579"/>
                </a:cxn>
                <a:cxn ang="0">
                  <a:pos x="99" y="579"/>
                </a:cxn>
              </a:cxnLst>
              <a:rect l="0" t="0" r="r" b="b"/>
              <a:pathLst>
                <a:path w="290" h="579">
                  <a:moveTo>
                    <a:pt x="98" y="579"/>
                  </a:moveTo>
                  <a:lnTo>
                    <a:pt x="86" y="576"/>
                  </a:lnTo>
                  <a:lnTo>
                    <a:pt x="85" y="574"/>
                  </a:lnTo>
                  <a:lnTo>
                    <a:pt x="85" y="571"/>
                  </a:lnTo>
                  <a:lnTo>
                    <a:pt x="85" y="568"/>
                  </a:lnTo>
                  <a:lnTo>
                    <a:pt x="85" y="564"/>
                  </a:lnTo>
                  <a:lnTo>
                    <a:pt x="85" y="559"/>
                  </a:lnTo>
                  <a:lnTo>
                    <a:pt x="85" y="556"/>
                  </a:lnTo>
                  <a:lnTo>
                    <a:pt x="83" y="555"/>
                  </a:lnTo>
                  <a:lnTo>
                    <a:pt x="86" y="531"/>
                  </a:lnTo>
                  <a:lnTo>
                    <a:pt x="88" y="510"/>
                  </a:lnTo>
                  <a:lnTo>
                    <a:pt x="88" y="490"/>
                  </a:lnTo>
                  <a:lnTo>
                    <a:pt x="89" y="467"/>
                  </a:lnTo>
                  <a:lnTo>
                    <a:pt x="89" y="424"/>
                  </a:lnTo>
                  <a:lnTo>
                    <a:pt x="91" y="380"/>
                  </a:lnTo>
                  <a:lnTo>
                    <a:pt x="94" y="239"/>
                  </a:lnTo>
                  <a:lnTo>
                    <a:pt x="65" y="260"/>
                  </a:lnTo>
                  <a:lnTo>
                    <a:pt x="51" y="269"/>
                  </a:lnTo>
                  <a:lnTo>
                    <a:pt x="36" y="279"/>
                  </a:lnTo>
                  <a:lnTo>
                    <a:pt x="22" y="287"/>
                  </a:lnTo>
                  <a:lnTo>
                    <a:pt x="6" y="297"/>
                  </a:lnTo>
                  <a:lnTo>
                    <a:pt x="3" y="298"/>
                  </a:lnTo>
                  <a:lnTo>
                    <a:pt x="2" y="298"/>
                  </a:lnTo>
                  <a:lnTo>
                    <a:pt x="1" y="297"/>
                  </a:lnTo>
                  <a:lnTo>
                    <a:pt x="0" y="295"/>
                  </a:lnTo>
                  <a:lnTo>
                    <a:pt x="0" y="294"/>
                  </a:lnTo>
                  <a:lnTo>
                    <a:pt x="0" y="292"/>
                  </a:lnTo>
                  <a:lnTo>
                    <a:pt x="42" y="257"/>
                  </a:lnTo>
                  <a:lnTo>
                    <a:pt x="65" y="239"/>
                  </a:lnTo>
                  <a:lnTo>
                    <a:pt x="88" y="223"/>
                  </a:lnTo>
                  <a:lnTo>
                    <a:pt x="76" y="218"/>
                  </a:lnTo>
                  <a:lnTo>
                    <a:pt x="71" y="206"/>
                  </a:lnTo>
                  <a:lnTo>
                    <a:pt x="74" y="204"/>
                  </a:lnTo>
                  <a:lnTo>
                    <a:pt x="75" y="202"/>
                  </a:lnTo>
                  <a:lnTo>
                    <a:pt x="75" y="199"/>
                  </a:lnTo>
                  <a:lnTo>
                    <a:pt x="75" y="196"/>
                  </a:lnTo>
                  <a:lnTo>
                    <a:pt x="74" y="196"/>
                  </a:lnTo>
                  <a:lnTo>
                    <a:pt x="75" y="196"/>
                  </a:lnTo>
                  <a:lnTo>
                    <a:pt x="78" y="196"/>
                  </a:lnTo>
                  <a:lnTo>
                    <a:pt x="76" y="198"/>
                  </a:lnTo>
                  <a:lnTo>
                    <a:pt x="75" y="199"/>
                  </a:lnTo>
                  <a:lnTo>
                    <a:pt x="75" y="202"/>
                  </a:lnTo>
                  <a:lnTo>
                    <a:pt x="83" y="198"/>
                  </a:lnTo>
                  <a:lnTo>
                    <a:pt x="91" y="195"/>
                  </a:lnTo>
                  <a:lnTo>
                    <a:pt x="95" y="193"/>
                  </a:lnTo>
                  <a:lnTo>
                    <a:pt x="100" y="193"/>
                  </a:lnTo>
                  <a:lnTo>
                    <a:pt x="104" y="193"/>
                  </a:lnTo>
                  <a:lnTo>
                    <a:pt x="105" y="193"/>
                  </a:lnTo>
                  <a:lnTo>
                    <a:pt x="108" y="193"/>
                  </a:lnTo>
                  <a:lnTo>
                    <a:pt x="120" y="190"/>
                  </a:lnTo>
                  <a:lnTo>
                    <a:pt x="120" y="189"/>
                  </a:lnTo>
                  <a:lnTo>
                    <a:pt x="119" y="186"/>
                  </a:lnTo>
                  <a:lnTo>
                    <a:pt x="118" y="181"/>
                  </a:lnTo>
                  <a:lnTo>
                    <a:pt x="114" y="171"/>
                  </a:lnTo>
                  <a:lnTo>
                    <a:pt x="109" y="149"/>
                  </a:lnTo>
                  <a:lnTo>
                    <a:pt x="104" y="128"/>
                  </a:lnTo>
                  <a:lnTo>
                    <a:pt x="101" y="106"/>
                  </a:lnTo>
                  <a:lnTo>
                    <a:pt x="100" y="85"/>
                  </a:lnTo>
                  <a:lnTo>
                    <a:pt x="98" y="43"/>
                  </a:lnTo>
                  <a:lnTo>
                    <a:pt x="95" y="23"/>
                  </a:lnTo>
                  <a:lnTo>
                    <a:pt x="94" y="2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5" y="35"/>
                  </a:lnTo>
                  <a:lnTo>
                    <a:pt x="112" y="75"/>
                  </a:lnTo>
                  <a:lnTo>
                    <a:pt x="120" y="112"/>
                  </a:lnTo>
                  <a:lnTo>
                    <a:pt x="127" y="150"/>
                  </a:lnTo>
                  <a:lnTo>
                    <a:pt x="130" y="171"/>
                  </a:lnTo>
                  <a:lnTo>
                    <a:pt x="133" y="190"/>
                  </a:lnTo>
                  <a:lnTo>
                    <a:pt x="143" y="193"/>
                  </a:lnTo>
                  <a:lnTo>
                    <a:pt x="143" y="196"/>
                  </a:lnTo>
                  <a:lnTo>
                    <a:pt x="143" y="198"/>
                  </a:lnTo>
                  <a:lnTo>
                    <a:pt x="142" y="199"/>
                  </a:lnTo>
                  <a:lnTo>
                    <a:pt x="142" y="201"/>
                  </a:lnTo>
                  <a:lnTo>
                    <a:pt x="173" y="215"/>
                  </a:lnTo>
                  <a:lnTo>
                    <a:pt x="180" y="218"/>
                  </a:lnTo>
                  <a:lnTo>
                    <a:pt x="195" y="230"/>
                  </a:lnTo>
                  <a:lnTo>
                    <a:pt x="208" y="238"/>
                  </a:lnTo>
                  <a:lnTo>
                    <a:pt x="236" y="255"/>
                  </a:lnTo>
                  <a:lnTo>
                    <a:pt x="264" y="275"/>
                  </a:lnTo>
                  <a:lnTo>
                    <a:pt x="290" y="295"/>
                  </a:lnTo>
                  <a:lnTo>
                    <a:pt x="290" y="297"/>
                  </a:lnTo>
                  <a:lnTo>
                    <a:pt x="289" y="300"/>
                  </a:lnTo>
                  <a:lnTo>
                    <a:pt x="260" y="282"/>
                  </a:lnTo>
                  <a:lnTo>
                    <a:pt x="230" y="266"/>
                  </a:lnTo>
                  <a:lnTo>
                    <a:pt x="172" y="230"/>
                  </a:lnTo>
                  <a:lnTo>
                    <a:pt x="133" y="206"/>
                  </a:lnTo>
                  <a:lnTo>
                    <a:pt x="132" y="208"/>
                  </a:lnTo>
                  <a:lnTo>
                    <a:pt x="130" y="209"/>
                  </a:lnTo>
                  <a:lnTo>
                    <a:pt x="128" y="211"/>
                  </a:lnTo>
                  <a:lnTo>
                    <a:pt x="125" y="214"/>
                  </a:lnTo>
                  <a:lnTo>
                    <a:pt x="125" y="215"/>
                  </a:lnTo>
                  <a:lnTo>
                    <a:pt x="123" y="215"/>
                  </a:lnTo>
                  <a:lnTo>
                    <a:pt x="119" y="218"/>
                  </a:lnTo>
                  <a:lnTo>
                    <a:pt x="122" y="373"/>
                  </a:lnTo>
                  <a:lnTo>
                    <a:pt x="128" y="555"/>
                  </a:lnTo>
                  <a:lnTo>
                    <a:pt x="128" y="574"/>
                  </a:lnTo>
                  <a:lnTo>
                    <a:pt x="122" y="577"/>
                  </a:lnTo>
                  <a:lnTo>
                    <a:pt x="115" y="577"/>
                  </a:lnTo>
                  <a:lnTo>
                    <a:pt x="110" y="579"/>
                  </a:lnTo>
                  <a:lnTo>
                    <a:pt x="104" y="579"/>
                  </a:lnTo>
                  <a:lnTo>
                    <a:pt x="99" y="579"/>
                  </a:lnTo>
                  <a:lnTo>
                    <a:pt x="98" y="57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2" name="Freeform 133"/>
            <p:cNvSpPr>
              <a:spLocks/>
            </p:cNvSpPr>
            <p:nvPr/>
          </p:nvSpPr>
          <p:spPr bwMode="auto">
            <a:xfrm>
              <a:off x="2218" y="2142"/>
              <a:ext cx="44" cy="343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5" y="289"/>
                </a:cxn>
                <a:cxn ang="0">
                  <a:pos x="7" y="240"/>
                </a:cxn>
                <a:cxn ang="0">
                  <a:pos x="8" y="190"/>
                </a:cxn>
                <a:cxn ang="0">
                  <a:pos x="10" y="141"/>
                </a:cxn>
                <a:cxn ang="0">
                  <a:pos x="10" y="134"/>
                </a:cxn>
                <a:cxn ang="0">
                  <a:pos x="11" y="123"/>
                </a:cxn>
                <a:cxn ang="0">
                  <a:pos x="11" y="114"/>
                </a:cxn>
                <a:cxn ang="0">
                  <a:pos x="11" y="106"/>
                </a:cxn>
                <a:cxn ang="0">
                  <a:pos x="12" y="85"/>
                </a:cxn>
                <a:cxn ang="0">
                  <a:pos x="12" y="67"/>
                </a:cxn>
                <a:cxn ang="0">
                  <a:pos x="12" y="57"/>
                </a:cxn>
                <a:cxn ang="0">
                  <a:pos x="12" y="46"/>
                </a:cxn>
                <a:cxn ang="0">
                  <a:pos x="12" y="37"/>
                </a:cxn>
                <a:cxn ang="0">
                  <a:pos x="15" y="29"/>
                </a:cxn>
                <a:cxn ang="0">
                  <a:pos x="17" y="21"/>
                </a:cxn>
                <a:cxn ang="0">
                  <a:pos x="22" y="12"/>
                </a:cxn>
                <a:cxn ang="0">
                  <a:pos x="27" y="5"/>
                </a:cxn>
                <a:cxn ang="0">
                  <a:pos x="31" y="2"/>
                </a:cxn>
                <a:cxn ang="0">
                  <a:pos x="35" y="0"/>
                </a:cxn>
                <a:cxn ang="0">
                  <a:pos x="36" y="61"/>
                </a:cxn>
                <a:cxn ang="0">
                  <a:pos x="41" y="264"/>
                </a:cxn>
                <a:cxn ang="0">
                  <a:pos x="42" y="283"/>
                </a:cxn>
                <a:cxn ang="0">
                  <a:pos x="42" y="301"/>
                </a:cxn>
                <a:cxn ang="0">
                  <a:pos x="44" y="319"/>
                </a:cxn>
                <a:cxn ang="0">
                  <a:pos x="44" y="328"/>
                </a:cxn>
                <a:cxn ang="0">
                  <a:pos x="44" y="337"/>
                </a:cxn>
                <a:cxn ang="0">
                  <a:pos x="40" y="340"/>
                </a:cxn>
                <a:cxn ang="0">
                  <a:pos x="36" y="340"/>
                </a:cxn>
                <a:cxn ang="0">
                  <a:pos x="32" y="341"/>
                </a:cxn>
                <a:cxn ang="0">
                  <a:pos x="29" y="341"/>
                </a:cxn>
                <a:cxn ang="0">
                  <a:pos x="18" y="343"/>
                </a:cxn>
                <a:cxn ang="0">
                  <a:pos x="11" y="341"/>
                </a:cxn>
                <a:cxn ang="0">
                  <a:pos x="0" y="338"/>
                </a:cxn>
              </a:cxnLst>
              <a:rect l="0" t="0" r="r" b="b"/>
              <a:pathLst>
                <a:path w="44" h="343">
                  <a:moveTo>
                    <a:pt x="0" y="338"/>
                  </a:moveTo>
                  <a:lnTo>
                    <a:pt x="5" y="289"/>
                  </a:lnTo>
                  <a:lnTo>
                    <a:pt x="7" y="240"/>
                  </a:lnTo>
                  <a:lnTo>
                    <a:pt x="8" y="190"/>
                  </a:lnTo>
                  <a:lnTo>
                    <a:pt x="10" y="141"/>
                  </a:lnTo>
                  <a:lnTo>
                    <a:pt x="10" y="134"/>
                  </a:lnTo>
                  <a:lnTo>
                    <a:pt x="11" y="123"/>
                  </a:lnTo>
                  <a:lnTo>
                    <a:pt x="11" y="114"/>
                  </a:lnTo>
                  <a:lnTo>
                    <a:pt x="11" y="106"/>
                  </a:lnTo>
                  <a:lnTo>
                    <a:pt x="12" y="85"/>
                  </a:lnTo>
                  <a:lnTo>
                    <a:pt x="12" y="67"/>
                  </a:lnTo>
                  <a:lnTo>
                    <a:pt x="12" y="57"/>
                  </a:lnTo>
                  <a:lnTo>
                    <a:pt x="12" y="46"/>
                  </a:lnTo>
                  <a:lnTo>
                    <a:pt x="12" y="37"/>
                  </a:lnTo>
                  <a:lnTo>
                    <a:pt x="15" y="29"/>
                  </a:lnTo>
                  <a:lnTo>
                    <a:pt x="17" y="21"/>
                  </a:lnTo>
                  <a:lnTo>
                    <a:pt x="22" y="12"/>
                  </a:lnTo>
                  <a:lnTo>
                    <a:pt x="27" y="5"/>
                  </a:lnTo>
                  <a:lnTo>
                    <a:pt x="31" y="2"/>
                  </a:lnTo>
                  <a:lnTo>
                    <a:pt x="35" y="0"/>
                  </a:lnTo>
                  <a:lnTo>
                    <a:pt x="36" y="61"/>
                  </a:lnTo>
                  <a:lnTo>
                    <a:pt x="41" y="264"/>
                  </a:lnTo>
                  <a:lnTo>
                    <a:pt x="42" y="283"/>
                  </a:lnTo>
                  <a:lnTo>
                    <a:pt x="42" y="301"/>
                  </a:lnTo>
                  <a:lnTo>
                    <a:pt x="44" y="319"/>
                  </a:lnTo>
                  <a:lnTo>
                    <a:pt x="44" y="328"/>
                  </a:lnTo>
                  <a:lnTo>
                    <a:pt x="44" y="337"/>
                  </a:lnTo>
                  <a:lnTo>
                    <a:pt x="40" y="340"/>
                  </a:lnTo>
                  <a:lnTo>
                    <a:pt x="36" y="340"/>
                  </a:lnTo>
                  <a:lnTo>
                    <a:pt x="32" y="341"/>
                  </a:lnTo>
                  <a:lnTo>
                    <a:pt x="29" y="341"/>
                  </a:lnTo>
                  <a:lnTo>
                    <a:pt x="18" y="343"/>
                  </a:lnTo>
                  <a:lnTo>
                    <a:pt x="11" y="341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3" name="Freeform 134"/>
            <p:cNvSpPr>
              <a:spLocks/>
            </p:cNvSpPr>
            <p:nvPr/>
          </p:nvSpPr>
          <p:spPr bwMode="auto">
            <a:xfrm>
              <a:off x="2269" y="2125"/>
              <a:ext cx="155" cy="97"/>
            </a:xfrm>
            <a:custGeom>
              <a:avLst/>
              <a:gdLst/>
              <a:ahLst/>
              <a:cxnLst>
                <a:cxn ang="0">
                  <a:pos x="154" y="97"/>
                </a:cxn>
                <a:cxn ang="0">
                  <a:pos x="147" y="94"/>
                </a:cxn>
                <a:cxn ang="0">
                  <a:pos x="111" y="72"/>
                </a:cxn>
                <a:cxn ang="0">
                  <a:pos x="73" y="48"/>
                </a:cxn>
                <a:cxn ang="0">
                  <a:pos x="37" y="26"/>
                </a:cxn>
                <a:cxn ang="0">
                  <a:pos x="0" y="5"/>
                </a:cxn>
                <a:cxn ang="0">
                  <a:pos x="6" y="0"/>
                </a:cxn>
                <a:cxn ang="0">
                  <a:pos x="42" y="17"/>
                </a:cxn>
                <a:cxn ang="0">
                  <a:pos x="79" y="40"/>
                </a:cxn>
                <a:cxn ang="0">
                  <a:pos x="119" y="66"/>
                </a:cxn>
                <a:cxn ang="0">
                  <a:pos x="137" y="80"/>
                </a:cxn>
                <a:cxn ang="0">
                  <a:pos x="146" y="87"/>
                </a:cxn>
                <a:cxn ang="0">
                  <a:pos x="155" y="94"/>
                </a:cxn>
                <a:cxn ang="0">
                  <a:pos x="155" y="96"/>
                </a:cxn>
                <a:cxn ang="0">
                  <a:pos x="155" y="97"/>
                </a:cxn>
                <a:cxn ang="0">
                  <a:pos x="154" y="97"/>
                </a:cxn>
              </a:cxnLst>
              <a:rect l="0" t="0" r="r" b="b"/>
              <a:pathLst>
                <a:path w="155" h="97">
                  <a:moveTo>
                    <a:pt x="154" y="97"/>
                  </a:moveTo>
                  <a:lnTo>
                    <a:pt x="147" y="94"/>
                  </a:lnTo>
                  <a:lnTo>
                    <a:pt x="111" y="72"/>
                  </a:lnTo>
                  <a:lnTo>
                    <a:pt x="73" y="48"/>
                  </a:lnTo>
                  <a:lnTo>
                    <a:pt x="37" y="26"/>
                  </a:lnTo>
                  <a:lnTo>
                    <a:pt x="0" y="5"/>
                  </a:lnTo>
                  <a:lnTo>
                    <a:pt x="6" y="0"/>
                  </a:lnTo>
                  <a:lnTo>
                    <a:pt x="42" y="17"/>
                  </a:lnTo>
                  <a:lnTo>
                    <a:pt x="79" y="40"/>
                  </a:lnTo>
                  <a:lnTo>
                    <a:pt x="119" y="66"/>
                  </a:lnTo>
                  <a:lnTo>
                    <a:pt x="137" y="80"/>
                  </a:lnTo>
                  <a:lnTo>
                    <a:pt x="146" y="87"/>
                  </a:lnTo>
                  <a:lnTo>
                    <a:pt x="155" y="94"/>
                  </a:lnTo>
                  <a:lnTo>
                    <a:pt x="155" y="96"/>
                  </a:lnTo>
                  <a:lnTo>
                    <a:pt x="155" y="97"/>
                  </a:lnTo>
                  <a:lnTo>
                    <a:pt x="154" y="97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4" name="Freeform 135"/>
            <p:cNvSpPr>
              <a:spLocks/>
            </p:cNvSpPr>
            <p:nvPr/>
          </p:nvSpPr>
          <p:spPr bwMode="auto">
            <a:xfrm>
              <a:off x="2136" y="2123"/>
              <a:ext cx="127" cy="99"/>
            </a:xfrm>
            <a:custGeom>
              <a:avLst/>
              <a:gdLst/>
              <a:ahLst/>
              <a:cxnLst>
                <a:cxn ang="0">
                  <a:pos x="1" y="99"/>
                </a:cxn>
                <a:cxn ang="0">
                  <a:pos x="0" y="98"/>
                </a:cxn>
                <a:cxn ang="0">
                  <a:pos x="0" y="96"/>
                </a:cxn>
                <a:cxn ang="0">
                  <a:pos x="0" y="95"/>
                </a:cxn>
                <a:cxn ang="0">
                  <a:pos x="29" y="71"/>
                </a:cxn>
                <a:cxn ang="0">
                  <a:pos x="59" y="46"/>
                </a:cxn>
                <a:cxn ang="0">
                  <a:pos x="89" y="24"/>
                </a:cxn>
                <a:cxn ang="0">
                  <a:pos x="121" y="0"/>
                </a:cxn>
                <a:cxn ang="0">
                  <a:pos x="122" y="0"/>
                </a:cxn>
                <a:cxn ang="0">
                  <a:pos x="123" y="0"/>
                </a:cxn>
                <a:cxn ang="0">
                  <a:pos x="126" y="2"/>
                </a:cxn>
                <a:cxn ang="0">
                  <a:pos x="127" y="3"/>
                </a:cxn>
                <a:cxn ang="0">
                  <a:pos x="127" y="5"/>
                </a:cxn>
                <a:cxn ang="0">
                  <a:pos x="126" y="5"/>
                </a:cxn>
                <a:cxn ang="0">
                  <a:pos x="98" y="34"/>
                </a:cxn>
                <a:cxn ang="0">
                  <a:pos x="85" y="45"/>
                </a:cxn>
                <a:cxn ang="0">
                  <a:pos x="73" y="53"/>
                </a:cxn>
                <a:cxn ang="0">
                  <a:pos x="45" y="73"/>
                </a:cxn>
                <a:cxn ang="0">
                  <a:pos x="19" y="89"/>
                </a:cxn>
                <a:cxn ang="0">
                  <a:pos x="1" y="99"/>
                </a:cxn>
              </a:cxnLst>
              <a:rect l="0" t="0" r="r" b="b"/>
              <a:pathLst>
                <a:path w="127" h="99">
                  <a:moveTo>
                    <a:pt x="1" y="99"/>
                  </a:moveTo>
                  <a:lnTo>
                    <a:pt x="0" y="98"/>
                  </a:lnTo>
                  <a:lnTo>
                    <a:pt x="0" y="96"/>
                  </a:lnTo>
                  <a:lnTo>
                    <a:pt x="0" y="95"/>
                  </a:lnTo>
                  <a:lnTo>
                    <a:pt x="29" y="71"/>
                  </a:lnTo>
                  <a:lnTo>
                    <a:pt x="59" y="46"/>
                  </a:lnTo>
                  <a:lnTo>
                    <a:pt x="89" y="24"/>
                  </a:lnTo>
                  <a:lnTo>
                    <a:pt x="121" y="0"/>
                  </a:lnTo>
                  <a:lnTo>
                    <a:pt x="122" y="0"/>
                  </a:lnTo>
                  <a:lnTo>
                    <a:pt x="123" y="0"/>
                  </a:lnTo>
                  <a:lnTo>
                    <a:pt x="126" y="2"/>
                  </a:lnTo>
                  <a:lnTo>
                    <a:pt x="127" y="3"/>
                  </a:lnTo>
                  <a:lnTo>
                    <a:pt x="127" y="5"/>
                  </a:lnTo>
                  <a:lnTo>
                    <a:pt x="126" y="5"/>
                  </a:lnTo>
                  <a:lnTo>
                    <a:pt x="98" y="34"/>
                  </a:lnTo>
                  <a:lnTo>
                    <a:pt x="85" y="45"/>
                  </a:lnTo>
                  <a:lnTo>
                    <a:pt x="73" y="53"/>
                  </a:lnTo>
                  <a:lnTo>
                    <a:pt x="45" y="73"/>
                  </a:lnTo>
                  <a:lnTo>
                    <a:pt x="19" y="89"/>
                  </a:lnTo>
                  <a:lnTo>
                    <a:pt x="1" y="9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5" name="Freeform 136"/>
            <p:cNvSpPr>
              <a:spLocks/>
            </p:cNvSpPr>
            <p:nvPr/>
          </p:nvSpPr>
          <p:spPr bwMode="auto">
            <a:xfrm>
              <a:off x="2213" y="2133"/>
              <a:ext cx="26" cy="11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0" y="9"/>
                </a:cxn>
                <a:cxn ang="0">
                  <a:pos x="7" y="6"/>
                </a:cxn>
                <a:cxn ang="0">
                  <a:pos x="12" y="2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25" y="2"/>
                </a:cxn>
                <a:cxn ang="0">
                  <a:pos x="23" y="2"/>
                </a:cxn>
                <a:cxn ang="0">
                  <a:pos x="21" y="2"/>
                </a:cxn>
                <a:cxn ang="0">
                  <a:pos x="20" y="2"/>
                </a:cxn>
                <a:cxn ang="0">
                  <a:pos x="17" y="5"/>
                </a:cxn>
                <a:cxn ang="0">
                  <a:pos x="17" y="6"/>
                </a:cxn>
                <a:cxn ang="0">
                  <a:pos x="16" y="6"/>
                </a:cxn>
                <a:cxn ang="0">
                  <a:pos x="16" y="9"/>
                </a:cxn>
                <a:cxn ang="0">
                  <a:pos x="10" y="11"/>
                </a:cxn>
              </a:cxnLst>
              <a:rect l="0" t="0" r="r" b="b"/>
              <a:pathLst>
                <a:path w="26" h="11">
                  <a:moveTo>
                    <a:pt x="10" y="11"/>
                  </a:moveTo>
                  <a:lnTo>
                    <a:pt x="0" y="9"/>
                  </a:lnTo>
                  <a:lnTo>
                    <a:pt x="7" y="6"/>
                  </a:lnTo>
                  <a:lnTo>
                    <a:pt x="12" y="2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6" y="9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6" name="Freeform 137"/>
            <p:cNvSpPr>
              <a:spLocks/>
            </p:cNvSpPr>
            <p:nvPr/>
          </p:nvSpPr>
          <p:spPr bwMode="auto">
            <a:xfrm>
              <a:off x="2253" y="2133"/>
              <a:ext cx="10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6" y="5"/>
                </a:cxn>
                <a:cxn ang="0">
                  <a:pos x="0" y="6"/>
                </a:cxn>
              </a:cxnLst>
              <a:rect l="0" t="0" r="r" b="b"/>
              <a:pathLst>
                <a:path w="10" h="6">
                  <a:moveTo>
                    <a:pt x="0" y="6"/>
                  </a:moveTo>
                  <a:lnTo>
                    <a:pt x="6" y="0"/>
                  </a:lnTo>
                  <a:lnTo>
                    <a:pt x="10" y="0"/>
                  </a:lnTo>
                  <a:lnTo>
                    <a:pt x="9" y="2"/>
                  </a:lnTo>
                  <a:lnTo>
                    <a:pt x="9" y="2"/>
                  </a:lnTo>
                  <a:lnTo>
                    <a:pt x="6" y="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7" name="Freeform 138"/>
            <p:cNvSpPr>
              <a:spLocks/>
            </p:cNvSpPr>
            <p:nvPr/>
          </p:nvSpPr>
          <p:spPr bwMode="auto">
            <a:xfrm>
              <a:off x="2208" y="2117"/>
              <a:ext cx="34" cy="22"/>
            </a:xfrm>
            <a:custGeom>
              <a:avLst/>
              <a:gdLst/>
              <a:ahLst/>
              <a:cxnLst>
                <a:cxn ang="0">
                  <a:pos x="3" y="22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11"/>
                </a:cxn>
                <a:cxn ang="0">
                  <a:pos x="3" y="9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2" y="5"/>
                </a:cxn>
                <a:cxn ang="0">
                  <a:pos x="18" y="3"/>
                </a:cxn>
                <a:cxn ang="0">
                  <a:pos x="25" y="0"/>
                </a:cxn>
                <a:cxn ang="0">
                  <a:pos x="28" y="8"/>
                </a:cxn>
                <a:cxn ang="0">
                  <a:pos x="31" y="11"/>
                </a:cxn>
                <a:cxn ang="0">
                  <a:pos x="34" y="15"/>
                </a:cxn>
                <a:cxn ang="0">
                  <a:pos x="3" y="22"/>
                </a:cxn>
              </a:cxnLst>
              <a:rect l="0" t="0" r="r" b="b"/>
              <a:pathLst>
                <a:path w="34" h="22">
                  <a:moveTo>
                    <a:pt x="3" y="22"/>
                  </a:moveTo>
                  <a:lnTo>
                    <a:pt x="2" y="21"/>
                  </a:lnTo>
                  <a:lnTo>
                    <a:pt x="1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3" y="9"/>
                  </a:lnTo>
                  <a:lnTo>
                    <a:pt x="6" y="8"/>
                  </a:lnTo>
                  <a:lnTo>
                    <a:pt x="8" y="6"/>
                  </a:lnTo>
                  <a:lnTo>
                    <a:pt x="12" y="5"/>
                  </a:lnTo>
                  <a:lnTo>
                    <a:pt x="18" y="3"/>
                  </a:lnTo>
                  <a:lnTo>
                    <a:pt x="25" y="0"/>
                  </a:lnTo>
                  <a:lnTo>
                    <a:pt x="28" y="8"/>
                  </a:lnTo>
                  <a:lnTo>
                    <a:pt x="31" y="11"/>
                  </a:lnTo>
                  <a:lnTo>
                    <a:pt x="34" y="15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8" name="Freeform 139"/>
            <p:cNvSpPr>
              <a:spLocks/>
            </p:cNvSpPr>
            <p:nvPr/>
          </p:nvSpPr>
          <p:spPr bwMode="auto">
            <a:xfrm>
              <a:off x="2230" y="2135"/>
              <a:ext cx="6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3" y="3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0" y="4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lnTo>
                    <a:pt x="0" y="4"/>
                  </a:lnTo>
                  <a:lnTo>
                    <a:pt x="3" y="3"/>
                  </a:lnTo>
                  <a:lnTo>
                    <a:pt x="4" y="0"/>
                  </a:lnTo>
                  <a:lnTo>
                    <a:pt x="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9" name="Freeform 140"/>
            <p:cNvSpPr>
              <a:spLocks/>
            </p:cNvSpPr>
            <p:nvPr/>
          </p:nvSpPr>
          <p:spPr bwMode="auto">
            <a:xfrm>
              <a:off x="2253" y="2114"/>
              <a:ext cx="25" cy="19"/>
            </a:xfrm>
            <a:custGeom>
              <a:avLst/>
              <a:gdLst/>
              <a:ahLst/>
              <a:cxnLst>
                <a:cxn ang="0">
                  <a:pos x="9" y="19"/>
                </a:cxn>
                <a:cxn ang="0">
                  <a:pos x="7" y="19"/>
                </a:cxn>
                <a:cxn ang="0">
                  <a:pos x="11" y="14"/>
                </a:cxn>
                <a:cxn ang="0">
                  <a:pos x="11" y="14"/>
                </a:cxn>
                <a:cxn ang="0">
                  <a:pos x="11" y="12"/>
                </a:cxn>
                <a:cxn ang="0">
                  <a:pos x="11" y="11"/>
                </a:cxn>
                <a:cxn ang="0">
                  <a:pos x="10" y="11"/>
                </a:cxn>
                <a:cxn ang="0">
                  <a:pos x="10" y="9"/>
                </a:cxn>
                <a:cxn ang="0">
                  <a:pos x="7" y="8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0" y="8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6" y="3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4" y="3"/>
                </a:cxn>
                <a:cxn ang="0">
                  <a:pos x="25" y="6"/>
                </a:cxn>
                <a:cxn ang="0">
                  <a:pos x="21" y="11"/>
                </a:cxn>
                <a:cxn ang="0">
                  <a:pos x="15" y="16"/>
                </a:cxn>
                <a:cxn ang="0">
                  <a:pos x="12" y="18"/>
                </a:cxn>
                <a:cxn ang="0">
                  <a:pos x="9" y="19"/>
                </a:cxn>
              </a:cxnLst>
              <a:rect l="0" t="0" r="r" b="b"/>
              <a:pathLst>
                <a:path w="25" h="19">
                  <a:moveTo>
                    <a:pt x="9" y="19"/>
                  </a:moveTo>
                  <a:lnTo>
                    <a:pt x="7" y="19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7" y="8"/>
                  </a:lnTo>
                  <a:lnTo>
                    <a:pt x="6" y="8"/>
                  </a:lnTo>
                  <a:lnTo>
                    <a:pt x="4" y="8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2" y="2"/>
                  </a:lnTo>
                  <a:lnTo>
                    <a:pt x="24" y="3"/>
                  </a:lnTo>
                  <a:lnTo>
                    <a:pt x="25" y="6"/>
                  </a:lnTo>
                  <a:lnTo>
                    <a:pt x="21" y="11"/>
                  </a:lnTo>
                  <a:lnTo>
                    <a:pt x="15" y="16"/>
                  </a:lnTo>
                  <a:lnTo>
                    <a:pt x="12" y="18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0" name="Freeform 141"/>
            <p:cNvSpPr>
              <a:spLocks/>
            </p:cNvSpPr>
            <p:nvPr/>
          </p:nvSpPr>
          <p:spPr bwMode="auto">
            <a:xfrm>
              <a:off x="2236" y="2116"/>
              <a:ext cx="17" cy="16"/>
            </a:xfrm>
            <a:custGeom>
              <a:avLst/>
              <a:gdLst/>
              <a:ahLst/>
              <a:cxnLst>
                <a:cxn ang="0">
                  <a:pos x="7" y="16"/>
                </a:cxn>
                <a:cxn ang="0">
                  <a:pos x="0" y="9"/>
                </a:cxn>
                <a:cxn ang="0">
                  <a:pos x="2" y="7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17" y="0"/>
                </a:cxn>
                <a:cxn ang="0">
                  <a:pos x="16" y="3"/>
                </a:cxn>
                <a:cxn ang="0">
                  <a:pos x="14" y="6"/>
                </a:cxn>
                <a:cxn ang="0">
                  <a:pos x="16" y="10"/>
                </a:cxn>
                <a:cxn ang="0">
                  <a:pos x="7" y="16"/>
                </a:cxn>
              </a:cxnLst>
              <a:rect l="0" t="0" r="r" b="b"/>
              <a:pathLst>
                <a:path w="17" h="16">
                  <a:moveTo>
                    <a:pt x="7" y="16"/>
                  </a:moveTo>
                  <a:lnTo>
                    <a:pt x="0" y="9"/>
                  </a:lnTo>
                  <a:lnTo>
                    <a:pt x="2" y="7"/>
                  </a:lnTo>
                  <a:lnTo>
                    <a:pt x="2" y="6"/>
                  </a:lnTo>
                  <a:lnTo>
                    <a:pt x="3" y="4"/>
                  </a:lnTo>
                  <a:lnTo>
                    <a:pt x="4" y="3"/>
                  </a:lnTo>
                  <a:lnTo>
                    <a:pt x="17" y="0"/>
                  </a:lnTo>
                  <a:lnTo>
                    <a:pt x="16" y="3"/>
                  </a:lnTo>
                  <a:lnTo>
                    <a:pt x="14" y="6"/>
                  </a:lnTo>
                  <a:lnTo>
                    <a:pt x="16" y="10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1" name="Freeform 142"/>
            <p:cNvSpPr>
              <a:spLocks/>
            </p:cNvSpPr>
            <p:nvPr/>
          </p:nvSpPr>
          <p:spPr bwMode="auto">
            <a:xfrm>
              <a:off x="2235" y="2117"/>
              <a:ext cx="3" cy="5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3" y="2"/>
                </a:cxn>
                <a:cxn ang="0">
                  <a:pos x="1" y="3"/>
                </a:cxn>
                <a:cxn ang="0">
                  <a:pos x="1" y="5"/>
                </a:cxn>
              </a:cxnLst>
              <a:rect l="0" t="0" r="r" b="b"/>
              <a:pathLst>
                <a:path w="3" h="5">
                  <a:moveTo>
                    <a:pt x="1" y="5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2" name="Freeform 143"/>
            <p:cNvSpPr>
              <a:spLocks/>
            </p:cNvSpPr>
            <p:nvPr/>
          </p:nvSpPr>
          <p:spPr bwMode="auto">
            <a:xfrm>
              <a:off x="2229" y="1926"/>
              <a:ext cx="36" cy="190"/>
            </a:xfrm>
            <a:custGeom>
              <a:avLst/>
              <a:gdLst/>
              <a:ahLst/>
              <a:cxnLst>
                <a:cxn ang="0">
                  <a:pos x="29" y="190"/>
                </a:cxn>
                <a:cxn ang="0">
                  <a:pos x="24" y="178"/>
                </a:cxn>
                <a:cxn ang="0">
                  <a:pos x="19" y="166"/>
                </a:cxn>
                <a:cxn ang="0">
                  <a:pos x="16" y="156"/>
                </a:cxn>
                <a:cxn ang="0">
                  <a:pos x="14" y="142"/>
                </a:cxn>
                <a:cxn ang="0">
                  <a:pos x="10" y="119"/>
                </a:cxn>
                <a:cxn ang="0">
                  <a:pos x="7" y="95"/>
                </a:cxn>
                <a:cxn ang="0">
                  <a:pos x="5" y="49"/>
                </a:cxn>
                <a:cxn ang="0">
                  <a:pos x="4" y="25"/>
                </a:cxn>
                <a:cxn ang="0">
                  <a:pos x="1" y="1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4" y="0"/>
                </a:cxn>
                <a:cxn ang="0">
                  <a:pos x="6" y="12"/>
                </a:cxn>
                <a:cxn ang="0">
                  <a:pos x="14" y="56"/>
                </a:cxn>
                <a:cxn ang="0">
                  <a:pos x="23" y="99"/>
                </a:cxn>
                <a:cxn ang="0">
                  <a:pos x="26" y="121"/>
                </a:cxn>
                <a:cxn ang="0">
                  <a:pos x="30" y="144"/>
                </a:cxn>
                <a:cxn ang="0">
                  <a:pos x="34" y="166"/>
                </a:cxn>
                <a:cxn ang="0">
                  <a:pos x="36" y="188"/>
                </a:cxn>
                <a:cxn ang="0">
                  <a:pos x="29" y="190"/>
                </a:cxn>
              </a:cxnLst>
              <a:rect l="0" t="0" r="r" b="b"/>
              <a:pathLst>
                <a:path w="36" h="190">
                  <a:moveTo>
                    <a:pt x="29" y="190"/>
                  </a:moveTo>
                  <a:lnTo>
                    <a:pt x="24" y="178"/>
                  </a:lnTo>
                  <a:lnTo>
                    <a:pt x="19" y="166"/>
                  </a:lnTo>
                  <a:lnTo>
                    <a:pt x="16" y="156"/>
                  </a:lnTo>
                  <a:lnTo>
                    <a:pt x="14" y="142"/>
                  </a:lnTo>
                  <a:lnTo>
                    <a:pt x="10" y="119"/>
                  </a:lnTo>
                  <a:lnTo>
                    <a:pt x="7" y="95"/>
                  </a:lnTo>
                  <a:lnTo>
                    <a:pt x="5" y="49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1" y="0"/>
                  </a:lnTo>
                  <a:lnTo>
                    <a:pt x="4" y="0"/>
                  </a:lnTo>
                  <a:lnTo>
                    <a:pt x="6" y="12"/>
                  </a:lnTo>
                  <a:lnTo>
                    <a:pt x="14" y="56"/>
                  </a:lnTo>
                  <a:lnTo>
                    <a:pt x="23" y="99"/>
                  </a:lnTo>
                  <a:lnTo>
                    <a:pt x="26" y="121"/>
                  </a:lnTo>
                  <a:lnTo>
                    <a:pt x="30" y="144"/>
                  </a:lnTo>
                  <a:lnTo>
                    <a:pt x="34" y="166"/>
                  </a:lnTo>
                  <a:lnTo>
                    <a:pt x="36" y="188"/>
                  </a:lnTo>
                  <a:lnTo>
                    <a:pt x="29" y="19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" name="Freeform 144"/>
            <p:cNvSpPr>
              <a:spLocks/>
            </p:cNvSpPr>
            <p:nvPr/>
          </p:nvSpPr>
          <p:spPr bwMode="auto">
            <a:xfrm>
              <a:off x="2215" y="2480"/>
              <a:ext cx="49" cy="23"/>
            </a:xfrm>
            <a:custGeom>
              <a:avLst/>
              <a:gdLst/>
              <a:ahLst/>
              <a:cxnLst>
                <a:cxn ang="0">
                  <a:pos x="49" y="18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44" y="2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30" y="5"/>
                </a:cxn>
                <a:cxn ang="0">
                  <a:pos x="24" y="5"/>
                </a:cxn>
                <a:cxn ang="0">
                  <a:pos x="19" y="5"/>
                </a:cxn>
                <a:cxn ang="0">
                  <a:pos x="14" y="5"/>
                </a:cxn>
                <a:cxn ang="0">
                  <a:pos x="10" y="3"/>
                </a:cxn>
                <a:cxn ang="0">
                  <a:pos x="6" y="3"/>
                </a:cxn>
                <a:cxn ang="0">
                  <a:pos x="4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8"/>
                </a:cxn>
                <a:cxn ang="0">
                  <a:pos x="3" y="20"/>
                </a:cxn>
                <a:cxn ang="0">
                  <a:pos x="6" y="21"/>
                </a:cxn>
                <a:cxn ang="0">
                  <a:pos x="11" y="21"/>
                </a:cxn>
                <a:cxn ang="0">
                  <a:pos x="15" y="23"/>
                </a:cxn>
                <a:cxn ang="0">
                  <a:pos x="20" y="23"/>
                </a:cxn>
                <a:cxn ang="0">
                  <a:pos x="30" y="23"/>
                </a:cxn>
                <a:cxn ang="0">
                  <a:pos x="37" y="23"/>
                </a:cxn>
                <a:cxn ang="0">
                  <a:pos x="40" y="21"/>
                </a:cxn>
                <a:cxn ang="0">
                  <a:pos x="44" y="21"/>
                </a:cxn>
                <a:cxn ang="0">
                  <a:pos x="49" y="18"/>
                </a:cxn>
              </a:cxnLst>
              <a:rect l="0" t="0" r="r" b="b"/>
              <a:pathLst>
                <a:path w="49" h="23">
                  <a:moveTo>
                    <a:pt x="49" y="18"/>
                  </a:moveTo>
                  <a:lnTo>
                    <a:pt x="49" y="2"/>
                  </a:lnTo>
                  <a:lnTo>
                    <a:pt x="48" y="0"/>
                  </a:lnTo>
                  <a:lnTo>
                    <a:pt x="44" y="2"/>
                  </a:lnTo>
                  <a:lnTo>
                    <a:pt x="40" y="3"/>
                  </a:lnTo>
                  <a:lnTo>
                    <a:pt x="35" y="3"/>
                  </a:lnTo>
                  <a:lnTo>
                    <a:pt x="30" y="5"/>
                  </a:lnTo>
                  <a:lnTo>
                    <a:pt x="24" y="5"/>
                  </a:lnTo>
                  <a:lnTo>
                    <a:pt x="19" y="5"/>
                  </a:lnTo>
                  <a:lnTo>
                    <a:pt x="14" y="5"/>
                  </a:lnTo>
                  <a:lnTo>
                    <a:pt x="10" y="3"/>
                  </a:lnTo>
                  <a:lnTo>
                    <a:pt x="6" y="3"/>
                  </a:lnTo>
                  <a:lnTo>
                    <a:pt x="4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8"/>
                  </a:lnTo>
                  <a:lnTo>
                    <a:pt x="3" y="20"/>
                  </a:lnTo>
                  <a:lnTo>
                    <a:pt x="6" y="21"/>
                  </a:lnTo>
                  <a:lnTo>
                    <a:pt x="11" y="21"/>
                  </a:lnTo>
                  <a:lnTo>
                    <a:pt x="15" y="23"/>
                  </a:lnTo>
                  <a:lnTo>
                    <a:pt x="20" y="23"/>
                  </a:lnTo>
                  <a:lnTo>
                    <a:pt x="30" y="23"/>
                  </a:lnTo>
                  <a:lnTo>
                    <a:pt x="37" y="23"/>
                  </a:lnTo>
                  <a:lnTo>
                    <a:pt x="40" y="21"/>
                  </a:lnTo>
                  <a:lnTo>
                    <a:pt x="44" y="21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104" name="Picture 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4000504"/>
            <a:ext cx="473065" cy="509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8" name="Picture 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3643314"/>
            <a:ext cx="473065" cy="509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9" name="Picture 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3714752"/>
            <a:ext cx="473065" cy="509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0" name="Picture 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1785926"/>
            <a:ext cx="473065" cy="509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cxnSp>
        <p:nvCxnSpPr>
          <p:cNvPr id="112" name="Connettore 1 111"/>
          <p:cNvCxnSpPr/>
          <p:nvPr/>
        </p:nvCxnSpPr>
        <p:spPr bwMode="auto">
          <a:xfrm>
            <a:off x="1500166" y="3500438"/>
            <a:ext cx="0" cy="2857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Connettore 1 113"/>
          <p:cNvCxnSpPr/>
          <p:nvPr/>
        </p:nvCxnSpPr>
        <p:spPr bwMode="auto">
          <a:xfrm>
            <a:off x="2214546" y="3500438"/>
            <a:ext cx="0" cy="571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Connettore 1 115"/>
          <p:cNvCxnSpPr/>
          <p:nvPr/>
        </p:nvCxnSpPr>
        <p:spPr bwMode="auto">
          <a:xfrm>
            <a:off x="3929058" y="3500438"/>
            <a:ext cx="0" cy="2857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Connettore 1 116"/>
          <p:cNvCxnSpPr/>
          <p:nvPr/>
        </p:nvCxnSpPr>
        <p:spPr bwMode="auto">
          <a:xfrm>
            <a:off x="2571736" y="2214554"/>
            <a:ext cx="0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Connettore 1 127"/>
          <p:cNvCxnSpPr/>
          <p:nvPr/>
        </p:nvCxnSpPr>
        <p:spPr bwMode="auto">
          <a:xfrm>
            <a:off x="2071670" y="4071942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Connettore 2 132"/>
          <p:cNvCxnSpPr/>
          <p:nvPr/>
        </p:nvCxnSpPr>
        <p:spPr bwMode="auto">
          <a:xfrm>
            <a:off x="1285852" y="3143248"/>
            <a:ext cx="1357322" cy="0"/>
          </a:xfrm>
          <a:prstGeom prst="straightConnector1">
            <a:avLst/>
          </a:prstGeom>
          <a:ln>
            <a:solidFill>
              <a:srgbClr val="A50021"/>
            </a:solidFill>
            <a:headEnd type="triangl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4" name="Rectangle 5"/>
          <p:cNvSpPr txBox="1">
            <a:spLocks noChangeArrowheads="1"/>
          </p:cNvSpPr>
          <p:nvPr/>
        </p:nvSpPr>
        <p:spPr bwMode="auto">
          <a:xfrm>
            <a:off x="457200" y="4214818"/>
            <a:ext cx="8229600" cy="180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kumimoji="0" lang="fr-BE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it-IT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Increase</a:t>
            </a:r>
            <a:r>
              <a:rPr kumimoji="0" lang="it-IT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it-IT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</a:t>
            </a:r>
            <a:r>
              <a:rPr kumimoji="0" lang="it-IT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it-IT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distributed</a:t>
            </a:r>
            <a:r>
              <a:rPr kumimoji="0" lang="it-IT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generation </a:t>
            </a:r>
            <a:r>
              <a:rPr kumimoji="0" lang="it-IT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requires</a:t>
            </a:r>
            <a:r>
              <a:rPr kumimoji="0" lang="it-IT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it-IT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to</a:t>
            </a:r>
            <a:r>
              <a:rPr kumimoji="0" lang="it-IT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it-IT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better</a:t>
            </a:r>
            <a:r>
              <a:rPr kumimoji="0" lang="it-IT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it-IT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manage</a:t>
            </a:r>
            <a:r>
              <a:rPr kumimoji="0" lang="it-IT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the </a:t>
            </a:r>
            <a:r>
              <a:rPr kumimoji="0" lang="it-IT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bi-directional</a:t>
            </a:r>
            <a:r>
              <a:rPr kumimoji="0" lang="it-IT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it-IT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flows</a:t>
            </a:r>
            <a:r>
              <a:rPr kumimoji="0" lang="it-IT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it-IT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</a:t>
            </a:r>
            <a:r>
              <a:rPr kumimoji="0" lang="it-IT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it-IT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energy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</a:p>
        </p:txBody>
      </p:sp>
      <p:sp>
        <p:nvSpPr>
          <p:cNvPr id="111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 dirty="0">
                <a:latin typeface="Arial" charset="0"/>
              </a:rPr>
              <a:t>Simone Botton – </a:t>
            </a:r>
            <a:r>
              <a:rPr lang="fr-BE" sz="1600" dirty="0" err="1">
                <a:latin typeface="Arial" charset="0"/>
              </a:rPr>
              <a:t>Italy</a:t>
            </a:r>
            <a:r>
              <a:rPr lang="fr-BE" sz="1600" dirty="0">
                <a:latin typeface="Arial" charset="0"/>
              </a:rPr>
              <a:t> – Session </a:t>
            </a:r>
            <a:r>
              <a:rPr lang="fr-BE" sz="1600" dirty="0" smtClean="0">
                <a:latin typeface="Arial" charset="0"/>
              </a:rPr>
              <a:t>5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err="1">
                <a:latin typeface="Arial" charset="0"/>
              </a:rPr>
              <a:t>Paper</a:t>
            </a:r>
            <a:r>
              <a:rPr lang="fr-BE" sz="1600" dirty="0">
                <a:latin typeface="Arial" charset="0"/>
              </a:rPr>
              <a:t> ID </a:t>
            </a:r>
            <a:r>
              <a:rPr lang="fr-BE" sz="1600" dirty="0" smtClean="0">
                <a:latin typeface="Arial" charset="0"/>
              </a:rPr>
              <a:t>1037</a:t>
            </a:r>
            <a:endParaRPr lang="fr-FR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bg2"/>
                </a:solidFill>
                <a:latin typeface="Arial" charset="0"/>
              </a:rPr>
              <a:t>Characteristics and Functionalities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4101" name="Immagine 5" descr="Enel ingles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913" y="5487988"/>
            <a:ext cx="19685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lang="en-US" sz="2000" b="1" kern="0" dirty="0" smtClean="0">
                <a:latin typeface="Arial" charset="0"/>
                <a:cs typeface="+mn-cs"/>
              </a:rPr>
              <a:t>Characteristics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Advanced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automation</a:t>
            </a:r>
            <a:endParaRPr lang="en-US" sz="2000" kern="0" dirty="0" smtClean="0">
              <a:latin typeface="Arial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Distributed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Generation dispatching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2000" kern="0" baseline="0" dirty="0" smtClean="0">
                <a:latin typeface="Arial" charset="0"/>
                <a:cs typeface="+mn-cs"/>
              </a:rPr>
              <a:t>MV</a:t>
            </a:r>
            <a:r>
              <a:rPr lang="en-US" sz="2000" kern="0" dirty="0" smtClean="0">
                <a:latin typeface="Arial" charset="0"/>
                <a:cs typeface="+mn-cs"/>
              </a:rPr>
              <a:t> Voltage regulation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Functionalities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2000" kern="0" dirty="0" smtClean="0">
                <a:latin typeface="Arial" charset="0"/>
                <a:cs typeface="+mn-cs"/>
              </a:rPr>
              <a:t>In ordinary network conditions: </a:t>
            </a:r>
            <a:r>
              <a:rPr lang="en-US" sz="2000" u="sng" kern="0" dirty="0" smtClean="0">
                <a:latin typeface="Arial" charset="0"/>
                <a:cs typeface="+mn-cs"/>
              </a:rPr>
              <a:t>closed ring operation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 case of fault: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fault selection along MV loop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 dirty="0">
                <a:latin typeface="Arial" charset="0"/>
              </a:rPr>
              <a:t>Simone Botton – </a:t>
            </a:r>
            <a:r>
              <a:rPr lang="fr-BE" sz="1600" dirty="0" err="1">
                <a:latin typeface="Arial" charset="0"/>
              </a:rPr>
              <a:t>Italy</a:t>
            </a:r>
            <a:r>
              <a:rPr lang="fr-BE" sz="1600" dirty="0">
                <a:latin typeface="Arial" charset="0"/>
              </a:rPr>
              <a:t> – Session </a:t>
            </a:r>
            <a:r>
              <a:rPr lang="fr-BE" sz="1600" dirty="0" smtClean="0">
                <a:latin typeface="Arial" charset="0"/>
              </a:rPr>
              <a:t>5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err="1">
                <a:latin typeface="Arial" charset="0"/>
              </a:rPr>
              <a:t>Paper</a:t>
            </a:r>
            <a:r>
              <a:rPr lang="fr-BE" sz="1600" dirty="0">
                <a:latin typeface="Arial" charset="0"/>
              </a:rPr>
              <a:t> ID </a:t>
            </a:r>
            <a:r>
              <a:rPr lang="fr-BE" sz="1600" dirty="0" smtClean="0">
                <a:latin typeface="Arial" charset="0"/>
              </a:rPr>
              <a:t>1037</a:t>
            </a:r>
            <a:endParaRPr lang="fr-FR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bg2"/>
                </a:solidFill>
                <a:latin typeface="Arial" charset="0"/>
              </a:rPr>
              <a:t>Characteristics and Functionalities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4101" name="Immagine 5" descr="Enel ingles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913" y="5487988"/>
            <a:ext cx="19685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 rot="16200000">
            <a:off x="97808" y="3259723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MV </a:t>
            </a:r>
            <a:r>
              <a:rPr lang="it-IT" sz="1600" dirty="0" err="1" smtClean="0">
                <a:solidFill>
                  <a:srgbClr val="0070C0"/>
                </a:solidFill>
                <a:latin typeface="+mj-lt"/>
              </a:rPr>
              <a:t>Busbar</a:t>
            </a:r>
            <a:r>
              <a:rPr lang="it-IT" sz="1600" dirty="0" smtClean="0">
                <a:solidFill>
                  <a:srgbClr val="0070C0"/>
                </a:solidFill>
                <a:latin typeface="+mj-lt"/>
              </a:rPr>
              <a:t> </a:t>
            </a:r>
            <a:endParaRPr lang="it-IT" sz="1600" dirty="0">
              <a:solidFill>
                <a:srgbClr val="0070C0"/>
              </a:solidFill>
              <a:latin typeface="+mj-lt"/>
            </a:endParaRPr>
          </a:p>
        </p:txBody>
      </p:sp>
      <p:grpSp>
        <p:nvGrpSpPr>
          <p:cNvPr id="50" name="Gruppo 49"/>
          <p:cNvGrpSpPr/>
          <p:nvPr/>
        </p:nvGrpSpPr>
        <p:grpSpPr>
          <a:xfrm>
            <a:off x="1052903" y="2643182"/>
            <a:ext cx="7233873" cy="1714512"/>
            <a:chOff x="1052903" y="2643182"/>
            <a:chExt cx="7233873" cy="1714512"/>
          </a:xfrm>
        </p:grpSpPr>
        <p:cxnSp>
          <p:nvCxnSpPr>
            <p:cNvPr id="5" name="Connettore 1 4"/>
            <p:cNvCxnSpPr/>
            <p:nvPr/>
          </p:nvCxnSpPr>
          <p:spPr bwMode="auto">
            <a:xfrm flipV="1">
              <a:off x="1052903" y="2643182"/>
              <a:ext cx="0" cy="171451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Connettore 1 6"/>
            <p:cNvCxnSpPr/>
            <p:nvPr/>
          </p:nvCxnSpPr>
          <p:spPr bwMode="auto">
            <a:xfrm>
              <a:off x="1071538" y="3000372"/>
              <a:ext cx="35004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Rettangolo 8"/>
            <p:cNvSpPr/>
            <p:nvPr/>
          </p:nvSpPr>
          <p:spPr bwMode="auto">
            <a:xfrm>
              <a:off x="1428728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11" name="Rettangolo 10"/>
            <p:cNvSpPr/>
            <p:nvPr/>
          </p:nvSpPr>
          <p:spPr bwMode="auto">
            <a:xfrm>
              <a:off x="2285984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13" name="Rettangolo 12"/>
            <p:cNvSpPr/>
            <p:nvPr/>
          </p:nvSpPr>
          <p:spPr bwMode="auto">
            <a:xfrm>
              <a:off x="2714612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14" name="Rettangolo 13"/>
            <p:cNvSpPr/>
            <p:nvPr/>
          </p:nvSpPr>
          <p:spPr bwMode="auto">
            <a:xfrm>
              <a:off x="4572000" y="2928934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" name="Rettangolo 14"/>
            <p:cNvSpPr/>
            <p:nvPr/>
          </p:nvSpPr>
          <p:spPr bwMode="auto">
            <a:xfrm>
              <a:off x="3214678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16" name="Rettangolo 15"/>
            <p:cNvSpPr/>
            <p:nvPr/>
          </p:nvSpPr>
          <p:spPr bwMode="auto">
            <a:xfrm>
              <a:off x="3857620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17" name="Connettore 1 16"/>
            <p:cNvCxnSpPr/>
            <p:nvPr/>
          </p:nvCxnSpPr>
          <p:spPr bwMode="auto">
            <a:xfrm>
              <a:off x="1071538" y="3929066"/>
              <a:ext cx="35004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ttangolo 18"/>
            <p:cNvSpPr/>
            <p:nvPr/>
          </p:nvSpPr>
          <p:spPr bwMode="auto">
            <a:xfrm>
              <a:off x="1428728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22" name="Rettangolo 21"/>
            <p:cNvSpPr/>
            <p:nvPr/>
          </p:nvSpPr>
          <p:spPr bwMode="auto">
            <a:xfrm>
              <a:off x="2143108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24" name="Rettangolo 23"/>
            <p:cNvSpPr/>
            <p:nvPr/>
          </p:nvSpPr>
          <p:spPr bwMode="auto">
            <a:xfrm>
              <a:off x="2500298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" name="Rettangolo 25"/>
            <p:cNvSpPr/>
            <p:nvPr/>
          </p:nvSpPr>
          <p:spPr bwMode="auto">
            <a:xfrm>
              <a:off x="3214678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" name="Rettangolo 26"/>
            <p:cNvSpPr/>
            <p:nvPr/>
          </p:nvSpPr>
          <p:spPr bwMode="auto">
            <a:xfrm>
              <a:off x="3857620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29" name="Connettore 1 28"/>
            <p:cNvCxnSpPr/>
            <p:nvPr/>
          </p:nvCxnSpPr>
          <p:spPr bwMode="auto">
            <a:xfrm rot="10800000">
              <a:off x="4714876" y="3929066"/>
              <a:ext cx="35004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ttangolo 30"/>
            <p:cNvSpPr/>
            <p:nvPr/>
          </p:nvSpPr>
          <p:spPr bwMode="auto">
            <a:xfrm rot="10800000">
              <a:off x="7715272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33" name="Rettangolo 32"/>
            <p:cNvSpPr/>
            <p:nvPr/>
          </p:nvSpPr>
          <p:spPr bwMode="auto">
            <a:xfrm rot="10800000">
              <a:off x="7000892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35" name="Rettangolo 34"/>
            <p:cNvSpPr/>
            <p:nvPr/>
          </p:nvSpPr>
          <p:spPr bwMode="auto">
            <a:xfrm rot="10800000">
              <a:off x="6500826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37" name="Rettangolo 36"/>
            <p:cNvSpPr/>
            <p:nvPr/>
          </p:nvSpPr>
          <p:spPr bwMode="auto">
            <a:xfrm rot="10800000">
              <a:off x="5929322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38" name="Rettangolo 37"/>
            <p:cNvSpPr/>
            <p:nvPr/>
          </p:nvSpPr>
          <p:spPr bwMode="auto">
            <a:xfrm rot="10800000">
              <a:off x="5286380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39" name="Connettore 1 38"/>
            <p:cNvCxnSpPr/>
            <p:nvPr/>
          </p:nvCxnSpPr>
          <p:spPr bwMode="auto">
            <a:xfrm rot="10800000">
              <a:off x="4714876" y="3000372"/>
              <a:ext cx="35004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Rettangolo 40"/>
            <p:cNvSpPr/>
            <p:nvPr/>
          </p:nvSpPr>
          <p:spPr bwMode="auto">
            <a:xfrm rot="10800000">
              <a:off x="7715272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44" name="Rettangolo 43"/>
            <p:cNvSpPr/>
            <p:nvPr/>
          </p:nvSpPr>
          <p:spPr bwMode="auto">
            <a:xfrm rot="10800000">
              <a:off x="7143768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46" name="Rettangolo 45"/>
            <p:cNvSpPr/>
            <p:nvPr/>
          </p:nvSpPr>
          <p:spPr bwMode="auto">
            <a:xfrm rot="10800000">
              <a:off x="6643702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48" name="Rettangolo 47"/>
            <p:cNvSpPr/>
            <p:nvPr/>
          </p:nvSpPr>
          <p:spPr bwMode="auto">
            <a:xfrm rot="10800000">
              <a:off x="5929322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49" name="Rettangolo 48"/>
            <p:cNvSpPr/>
            <p:nvPr/>
          </p:nvSpPr>
          <p:spPr bwMode="auto">
            <a:xfrm rot="10800000">
              <a:off x="5286380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63" name="Connettore 1 62"/>
            <p:cNvCxnSpPr/>
            <p:nvPr/>
          </p:nvCxnSpPr>
          <p:spPr bwMode="auto">
            <a:xfrm>
              <a:off x="8215338" y="3000372"/>
              <a:ext cx="0" cy="92869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Rettangolo 66"/>
            <p:cNvSpPr/>
            <p:nvPr/>
          </p:nvSpPr>
          <p:spPr bwMode="auto">
            <a:xfrm>
              <a:off x="1785918" y="2928934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68" name="Rettangolo 67"/>
            <p:cNvSpPr/>
            <p:nvPr/>
          </p:nvSpPr>
          <p:spPr bwMode="auto">
            <a:xfrm>
              <a:off x="6286512" y="2928934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69" name="Rettangolo 68"/>
            <p:cNvSpPr/>
            <p:nvPr/>
          </p:nvSpPr>
          <p:spPr bwMode="auto">
            <a:xfrm>
              <a:off x="8143900" y="3357562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70" name="Rettangolo 69"/>
            <p:cNvSpPr/>
            <p:nvPr/>
          </p:nvSpPr>
          <p:spPr bwMode="auto">
            <a:xfrm>
              <a:off x="4572000" y="3857628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71" name="Rettangolo 70"/>
            <p:cNvSpPr/>
            <p:nvPr/>
          </p:nvSpPr>
          <p:spPr bwMode="auto">
            <a:xfrm>
              <a:off x="2857488" y="3857628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" name="Rettangolo 71"/>
            <p:cNvSpPr/>
            <p:nvPr/>
          </p:nvSpPr>
          <p:spPr bwMode="auto">
            <a:xfrm>
              <a:off x="7358082" y="3857628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73" name="CasellaDiTesto 72"/>
          <p:cNvSpPr txBox="1"/>
          <p:nvPr/>
        </p:nvSpPr>
        <p:spPr>
          <a:xfrm>
            <a:off x="2714612" y="1947438"/>
            <a:ext cx="3929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Closed-ring</a:t>
            </a:r>
            <a:r>
              <a:rPr lang="it-IT" sz="1600" b="1" i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it-IT" sz="1600" b="1" i="1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operated</a:t>
            </a:r>
            <a:r>
              <a:rPr lang="it-IT" sz="1600" b="1" i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MV network</a:t>
            </a:r>
            <a:endParaRPr lang="it-IT" sz="1600" b="1" i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0" name="Rettangolo 39"/>
          <p:cNvSpPr/>
          <p:nvPr/>
        </p:nvSpPr>
        <p:spPr bwMode="auto">
          <a:xfrm>
            <a:off x="1142976" y="5000636"/>
            <a:ext cx="142876" cy="142876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1428728" y="4876396"/>
            <a:ext cx="6143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smtClean="0">
                <a:solidFill>
                  <a:schemeClr val="bg2">
                    <a:lumMod val="75000"/>
                  </a:schemeClr>
                </a:solidFill>
                <a:latin typeface="Arial"/>
              </a:rPr>
              <a:t>MV/LV Substation – Point of detection / selection of fault</a:t>
            </a:r>
            <a:endParaRPr lang="en-US" sz="1600">
              <a:solidFill>
                <a:schemeClr val="bg2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43" name="Saetta 42"/>
          <p:cNvSpPr/>
          <p:nvPr/>
        </p:nvSpPr>
        <p:spPr bwMode="auto">
          <a:xfrm>
            <a:off x="4572000" y="2285992"/>
            <a:ext cx="428628" cy="714380"/>
          </a:xfrm>
          <a:prstGeom prst="lightningBol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45" name="Connettore 1 44"/>
          <p:cNvCxnSpPr/>
          <p:nvPr/>
        </p:nvCxnSpPr>
        <p:spPr bwMode="auto">
          <a:xfrm flipH="1" flipV="1">
            <a:off x="4500562" y="2857496"/>
            <a:ext cx="285752" cy="2857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Connettore 1 46"/>
          <p:cNvCxnSpPr/>
          <p:nvPr/>
        </p:nvCxnSpPr>
        <p:spPr bwMode="auto">
          <a:xfrm flipH="1" flipV="1">
            <a:off x="6215074" y="2857496"/>
            <a:ext cx="285752" cy="2857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 dirty="0">
                <a:latin typeface="Arial" charset="0"/>
              </a:rPr>
              <a:t>Simone Botton – </a:t>
            </a:r>
            <a:r>
              <a:rPr lang="fr-BE" sz="1600" dirty="0" err="1">
                <a:latin typeface="Arial" charset="0"/>
              </a:rPr>
              <a:t>Italy</a:t>
            </a:r>
            <a:r>
              <a:rPr lang="fr-BE" sz="1600" dirty="0">
                <a:latin typeface="Arial" charset="0"/>
              </a:rPr>
              <a:t> – Session </a:t>
            </a:r>
            <a:r>
              <a:rPr lang="fr-BE" sz="1600" dirty="0" smtClean="0">
                <a:latin typeface="Arial" charset="0"/>
              </a:rPr>
              <a:t>5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err="1">
                <a:latin typeface="Arial" charset="0"/>
              </a:rPr>
              <a:t>Paper</a:t>
            </a:r>
            <a:r>
              <a:rPr lang="fr-BE" sz="1600" dirty="0">
                <a:latin typeface="Arial" charset="0"/>
              </a:rPr>
              <a:t> ID </a:t>
            </a:r>
            <a:r>
              <a:rPr lang="fr-BE" sz="1600" dirty="0" smtClean="0">
                <a:latin typeface="Arial" charset="0"/>
              </a:rPr>
              <a:t>1037</a:t>
            </a:r>
            <a:endParaRPr lang="fr-FR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Fault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Management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Requirements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4101" name="Immagine 5" descr="Enel ingles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913" y="5487988"/>
            <a:ext cx="19685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po 4"/>
          <p:cNvGrpSpPr/>
          <p:nvPr/>
        </p:nvGrpSpPr>
        <p:grpSpPr>
          <a:xfrm>
            <a:off x="928662" y="2143116"/>
            <a:ext cx="3014114" cy="714380"/>
            <a:chOff x="1052903" y="2643182"/>
            <a:chExt cx="7233873" cy="1714512"/>
          </a:xfrm>
        </p:grpSpPr>
        <p:cxnSp>
          <p:nvCxnSpPr>
            <p:cNvPr id="6" name="Connettore 1 5"/>
            <p:cNvCxnSpPr/>
            <p:nvPr/>
          </p:nvCxnSpPr>
          <p:spPr bwMode="auto">
            <a:xfrm flipV="1">
              <a:off x="1052903" y="2643182"/>
              <a:ext cx="0" cy="171451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Connettore 1 6"/>
            <p:cNvCxnSpPr/>
            <p:nvPr/>
          </p:nvCxnSpPr>
          <p:spPr bwMode="auto">
            <a:xfrm>
              <a:off x="1071538" y="3000372"/>
              <a:ext cx="35004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Rettangolo 7"/>
            <p:cNvSpPr/>
            <p:nvPr/>
          </p:nvSpPr>
          <p:spPr bwMode="auto">
            <a:xfrm>
              <a:off x="1428728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9" name="Rettangolo 8"/>
            <p:cNvSpPr/>
            <p:nvPr/>
          </p:nvSpPr>
          <p:spPr bwMode="auto">
            <a:xfrm>
              <a:off x="2285984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10" name="Rettangolo 9"/>
            <p:cNvSpPr/>
            <p:nvPr/>
          </p:nvSpPr>
          <p:spPr bwMode="auto">
            <a:xfrm>
              <a:off x="2714612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11" name="Rettangolo 10"/>
            <p:cNvSpPr/>
            <p:nvPr/>
          </p:nvSpPr>
          <p:spPr bwMode="auto">
            <a:xfrm>
              <a:off x="4572000" y="2928934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12" name="Rettangolo 11"/>
            <p:cNvSpPr/>
            <p:nvPr/>
          </p:nvSpPr>
          <p:spPr bwMode="auto">
            <a:xfrm>
              <a:off x="3214678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13" name="Rettangolo 12"/>
            <p:cNvSpPr/>
            <p:nvPr/>
          </p:nvSpPr>
          <p:spPr bwMode="auto">
            <a:xfrm>
              <a:off x="3857620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14" name="Connettore 1 13"/>
            <p:cNvCxnSpPr/>
            <p:nvPr/>
          </p:nvCxnSpPr>
          <p:spPr bwMode="auto">
            <a:xfrm>
              <a:off x="1071538" y="3929066"/>
              <a:ext cx="35004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Rettangolo 14"/>
            <p:cNvSpPr/>
            <p:nvPr/>
          </p:nvSpPr>
          <p:spPr bwMode="auto">
            <a:xfrm>
              <a:off x="1428728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16" name="Rettangolo 15"/>
            <p:cNvSpPr/>
            <p:nvPr/>
          </p:nvSpPr>
          <p:spPr bwMode="auto">
            <a:xfrm>
              <a:off x="2143108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17" name="Rettangolo 16"/>
            <p:cNvSpPr/>
            <p:nvPr/>
          </p:nvSpPr>
          <p:spPr bwMode="auto">
            <a:xfrm>
              <a:off x="2500298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18" name="Rettangolo 17"/>
            <p:cNvSpPr/>
            <p:nvPr/>
          </p:nvSpPr>
          <p:spPr bwMode="auto">
            <a:xfrm>
              <a:off x="3214678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19" name="Rettangolo 18"/>
            <p:cNvSpPr/>
            <p:nvPr/>
          </p:nvSpPr>
          <p:spPr bwMode="auto">
            <a:xfrm>
              <a:off x="3857620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20" name="Connettore 1 19"/>
            <p:cNvCxnSpPr/>
            <p:nvPr/>
          </p:nvCxnSpPr>
          <p:spPr bwMode="auto">
            <a:xfrm rot="10800000">
              <a:off x="4714876" y="3929066"/>
              <a:ext cx="35004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Rettangolo 20"/>
            <p:cNvSpPr/>
            <p:nvPr/>
          </p:nvSpPr>
          <p:spPr bwMode="auto">
            <a:xfrm rot="10800000">
              <a:off x="7715272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22" name="Rettangolo 21"/>
            <p:cNvSpPr/>
            <p:nvPr/>
          </p:nvSpPr>
          <p:spPr bwMode="auto">
            <a:xfrm rot="10800000">
              <a:off x="7000892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23" name="Rettangolo 22"/>
            <p:cNvSpPr/>
            <p:nvPr/>
          </p:nvSpPr>
          <p:spPr bwMode="auto">
            <a:xfrm rot="10800000">
              <a:off x="6500826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24" name="Rettangolo 23"/>
            <p:cNvSpPr/>
            <p:nvPr/>
          </p:nvSpPr>
          <p:spPr bwMode="auto">
            <a:xfrm rot="10800000">
              <a:off x="5929322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" name="Rettangolo 24"/>
            <p:cNvSpPr/>
            <p:nvPr/>
          </p:nvSpPr>
          <p:spPr bwMode="auto">
            <a:xfrm rot="10800000">
              <a:off x="5286380" y="3857628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26" name="Connettore 1 25"/>
            <p:cNvCxnSpPr/>
            <p:nvPr/>
          </p:nvCxnSpPr>
          <p:spPr bwMode="auto">
            <a:xfrm rot="10800000">
              <a:off x="4714876" y="3000372"/>
              <a:ext cx="35004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ttangolo 26"/>
            <p:cNvSpPr/>
            <p:nvPr/>
          </p:nvSpPr>
          <p:spPr bwMode="auto">
            <a:xfrm rot="10800000">
              <a:off x="7715272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28" name="Rettangolo 27"/>
            <p:cNvSpPr/>
            <p:nvPr/>
          </p:nvSpPr>
          <p:spPr bwMode="auto">
            <a:xfrm rot="10800000">
              <a:off x="7143768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29" name="Rettangolo 28"/>
            <p:cNvSpPr/>
            <p:nvPr/>
          </p:nvSpPr>
          <p:spPr bwMode="auto">
            <a:xfrm rot="10800000">
              <a:off x="6643702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30" name="Rettangolo 29"/>
            <p:cNvSpPr/>
            <p:nvPr/>
          </p:nvSpPr>
          <p:spPr bwMode="auto">
            <a:xfrm rot="10800000">
              <a:off x="5929322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31" name="Rettangolo 30"/>
            <p:cNvSpPr/>
            <p:nvPr/>
          </p:nvSpPr>
          <p:spPr bwMode="auto">
            <a:xfrm rot="10800000">
              <a:off x="5286380" y="2928934"/>
              <a:ext cx="142876" cy="142876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32" name="Connettore 1 31"/>
            <p:cNvCxnSpPr/>
            <p:nvPr/>
          </p:nvCxnSpPr>
          <p:spPr bwMode="auto">
            <a:xfrm>
              <a:off x="8215338" y="3000372"/>
              <a:ext cx="0" cy="92869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Rettangolo 32"/>
            <p:cNvSpPr/>
            <p:nvPr/>
          </p:nvSpPr>
          <p:spPr bwMode="auto">
            <a:xfrm>
              <a:off x="1785918" y="2928934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34" name="Rettangolo 33"/>
            <p:cNvSpPr/>
            <p:nvPr/>
          </p:nvSpPr>
          <p:spPr bwMode="auto">
            <a:xfrm>
              <a:off x="6286512" y="2928934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35" name="Rettangolo 34"/>
            <p:cNvSpPr/>
            <p:nvPr/>
          </p:nvSpPr>
          <p:spPr bwMode="auto">
            <a:xfrm>
              <a:off x="8143900" y="3357562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36" name="Rettangolo 35"/>
            <p:cNvSpPr/>
            <p:nvPr/>
          </p:nvSpPr>
          <p:spPr bwMode="auto">
            <a:xfrm>
              <a:off x="4572000" y="3857628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37" name="Rettangolo 36"/>
            <p:cNvSpPr/>
            <p:nvPr/>
          </p:nvSpPr>
          <p:spPr bwMode="auto">
            <a:xfrm>
              <a:off x="2857488" y="3857628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  <p:sp>
          <p:nvSpPr>
            <p:cNvPr id="38" name="Rettangolo 37"/>
            <p:cNvSpPr/>
            <p:nvPr/>
          </p:nvSpPr>
          <p:spPr bwMode="auto">
            <a:xfrm>
              <a:off x="7358082" y="3857628"/>
              <a:ext cx="142876" cy="14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39" name="CasellaDiTesto 38"/>
          <p:cNvSpPr txBox="1"/>
          <p:nvPr/>
        </p:nvSpPr>
        <p:spPr>
          <a:xfrm>
            <a:off x="1214414" y="1928802"/>
            <a:ext cx="2500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i="1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Closed-ring</a:t>
            </a:r>
            <a:r>
              <a:rPr lang="it-IT" sz="1100" b="1" i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it-IT" sz="1100" b="1" i="1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operated</a:t>
            </a:r>
            <a:r>
              <a:rPr lang="it-IT" sz="1100" b="1" i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MV network</a:t>
            </a:r>
            <a:endParaRPr lang="it-IT" sz="1100" b="1" i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0" name="Rectangle 5"/>
          <p:cNvSpPr txBox="1">
            <a:spLocks noChangeArrowheads="1"/>
          </p:cNvSpPr>
          <p:nvPr/>
        </p:nvSpPr>
        <p:spPr bwMode="auto">
          <a:xfrm>
            <a:off x="457200" y="2466998"/>
            <a:ext cx="4329114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Faults to be detected along the MV line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1600" kern="0" dirty="0" smtClean="0">
                <a:latin typeface="Arial" charset="0"/>
                <a:cs typeface="+mn-cs"/>
              </a:rPr>
              <a:t>MV/LV substations equipment must be able to open and establish short-circuit currents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1600" kern="0" dirty="0" smtClean="0">
                <a:latin typeface="Arial" charset="0"/>
                <a:cs typeface="+mn-cs"/>
              </a:rPr>
              <a:t>Real time evaluation of network events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1600" kern="0" dirty="0" smtClean="0">
                <a:latin typeface="Arial" charset="0"/>
                <a:cs typeface="+mn-cs"/>
              </a:rPr>
              <a:t>Protection devices must be able to perform their duties in a closed ring operated network</a:t>
            </a:r>
            <a:endParaRPr lang="en-US" sz="1600" kern="0" dirty="0">
              <a:latin typeface="Arial" charset="0"/>
              <a:cs typeface="+mn-cs"/>
            </a:endParaRPr>
          </a:p>
        </p:txBody>
      </p:sp>
      <p:sp>
        <p:nvSpPr>
          <p:cNvPr id="41" name="Triangolo isoscele 40"/>
          <p:cNvSpPr/>
          <p:nvPr/>
        </p:nvSpPr>
        <p:spPr bwMode="auto">
          <a:xfrm rot="5400000">
            <a:off x="3750463" y="4179099"/>
            <a:ext cx="2143140" cy="214314"/>
          </a:xfrm>
          <a:prstGeom prst="triangle">
            <a:avLst/>
          </a:prstGeom>
          <a:gradFill flip="none" rotWithShape="1">
            <a:gsLst>
              <a:gs pos="0">
                <a:srgbClr val="A50021">
                  <a:tint val="66000"/>
                  <a:satMod val="160000"/>
                </a:srgbClr>
              </a:gs>
              <a:gs pos="50000">
                <a:srgbClr val="A50021">
                  <a:tint val="44500"/>
                  <a:satMod val="160000"/>
                </a:srgbClr>
              </a:gs>
              <a:gs pos="100000">
                <a:srgbClr val="A5002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2" name="Rectangle 5"/>
          <p:cNvSpPr txBox="1">
            <a:spLocks noChangeArrowheads="1"/>
          </p:cNvSpPr>
          <p:nvPr/>
        </p:nvSpPr>
        <p:spPr bwMode="auto">
          <a:xfrm>
            <a:off x="5029232" y="2786058"/>
            <a:ext cx="3757610" cy="296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Communication system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1600" kern="0" dirty="0" smtClean="0">
                <a:latin typeface="Arial" charset="0"/>
                <a:cs typeface="+mn-cs"/>
              </a:rPr>
              <a:t>Protection system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1600" kern="0" dirty="0" smtClean="0">
                <a:latin typeface="Arial" charset="0"/>
                <a:cs typeface="+mn-cs"/>
              </a:rPr>
              <a:t>Sensors / fault detectors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1600" kern="0" dirty="0" smtClean="0">
                <a:latin typeface="Arial" charset="0"/>
                <a:cs typeface="+mn-cs"/>
              </a:rPr>
              <a:t>Peripherals for MV / LV Substations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1600" kern="0" dirty="0" smtClean="0">
                <a:latin typeface="Arial" charset="0"/>
                <a:cs typeface="+mn-cs"/>
              </a:rPr>
              <a:t>Power components</a:t>
            </a:r>
            <a:endParaRPr lang="en-US" sz="1600" kern="0" dirty="0">
              <a:latin typeface="Arial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4786314" y="2571744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i="1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Intelligent</a:t>
            </a:r>
            <a:r>
              <a:rPr lang="it-IT" sz="1600" b="1" i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it-IT" sz="1600" b="1" i="1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systems</a:t>
            </a:r>
            <a:r>
              <a:rPr lang="it-IT" sz="1600" b="1" i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and innovative </a:t>
            </a:r>
            <a:r>
              <a:rPr lang="it-IT" sz="1600" b="1" i="1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devices</a:t>
            </a:r>
            <a:endParaRPr lang="it-IT" sz="1600" b="1" i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 dirty="0">
                <a:latin typeface="Arial" charset="0"/>
              </a:rPr>
              <a:t>Simone Botton – </a:t>
            </a:r>
            <a:r>
              <a:rPr lang="fr-BE" sz="1600" dirty="0" err="1">
                <a:latin typeface="Arial" charset="0"/>
              </a:rPr>
              <a:t>Italy</a:t>
            </a:r>
            <a:r>
              <a:rPr lang="fr-BE" sz="1600" dirty="0">
                <a:latin typeface="Arial" charset="0"/>
              </a:rPr>
              <a:t> – Session </a:t>
            </a:r>
            <a:r>
              <a:rPr lang="fr-BE" sz="1600" dirty="0" smtClean="0">
                <a:latin typeface="Arial" charset="0"/>
              </a:rPr>
              <a:t>5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err="1">
                <a:latin typeface="Arial" charset="0"/>
              </a:rPr>
              <a:t>Paper</a:t>
            </a:r>
            <a:r>
              <a:rPr lang="fr-BE" sz="1600" dirty="0">
                <a:latin typeface="Arial" charset="0"/>
              </a:rPr>
              <a:t> ID </a:t>
            </a:r>
            <a:r>
              <a:rPr lang="fr-BE" sz="1600" dirty="0" smtClean="0">
                <a:latin typeface="Arial" charset="0"/>
              </a:rPr>
              <a:t>1037</a:t>
            </a:r>
            <a:endParaRPr lang="fr-FR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Communication System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4101" name="Immagine 5" descr="Enel ingles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913" y="5487988"/>
            <a:ext cx="19685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28596" y="1466866"/>
            <a:ext cx="750099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On-line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connection between HV/MV Substation and MV/LV Substations will be ensured by: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Communications equipment installed inside the Substations;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1600" kern="0" dirty="0" smtClean="0">
                <a:latin typeface="Arial" charset="0"/>
                <a:cs typeface="+mn-cs"/>
              </a:rPr>
              <a:t>Optic </a:t>
            </a:r>
            <a:r>
              <a:rPr lang="en-US" sz="1600" kern="0" dirty="0" err="1" smtClean="0">
                <a:latin typeface="Arial" charset="0"/>
                <a:cs typeface="+mn-cs"/>
              </a:rPr>
              <a:t>fibre</a:t>
            </a:r>
            <a:r>
              <a:rPr lang="en-US" sz="1600" kern="0" dirty="0" smtClean="0">
                <a:latin typeface="Arial" charset="0"/>
                <a:cs typeface="+mn-cs"/>
              </a:rPr>
              <a:t> in combination with existing overhead lines (in rural areas)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Wi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-Max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in combination with existing underground lines (in urban areas)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lang="en-US" sz="1600" kern="0" baseline="0" dirty="0">
              <a:latin typeface="Arial" charset="0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 protocol for the connection between Primary and Secondary Substations will be IEC 61850, while TCP-IP protocol is already adopted between Central Control System and Primary Substations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 dirty="0">
                <a:latin typeface="Arial" charset="0"/>
              </a:rPr>
              <a:t>Simone Botton – </a:t>
            </a:r>
            <a:r>
              <a:rPr lang="fr-BE" sz="1600" dirty="0" err="1">
                <a:latin typeface="Arial" charset="0"/>
              </a:rPr>
              <a:t>Italy</a:t>
            </a:r>
            <a:r>
              <a:rPr lang="fr-BE" sz="1600" dirty="0">
                <a:latin typeface="Arial" charset="0"/>
              </a:rPr>
              <a:t> – Session </a:t>
            </a:r>
            <a:r>
              <a:rPr lang="fr-BE" sz="1600" dirty="0" smtClean="0">
                <a:latin typeface="Arial" charset="0"/>
              </a:rPr>
              <a:t>5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err="1">
                <a:latin typeface="Arial" charset="0"/>
              </a:rPr>
              <a:t>Paper</a:t>
            </a:r>
            <a:r>
              <a:rPr lang="fr-BE" sz="1600" dirty="0">
                <a:latin typeface="Arial" charset="0"/>
              </a:rPr>
              <a:t> ID </a:t>
            </a:r>
            <a:r>
              <a:rPr lang="fr-BE" sz="1600" dirty="0" smtClean="0">
                <a:latin typeface="Arial" charset="0"/>
              </a:rPr>
              <a:t>1037</a:t>
            </a:r>
            <a:endParaRPr lang="fr-FR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MV/LV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Substation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Devices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4101" name="Immagine 5" descr="Enel ingles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913" y="5487988"/>
            <a:ext cx="19685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28596" y="1466866"/>
            <a:ext cx="750099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Sensor / Fault detectors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en-US" sz="1600" kern="0" dirty="0" smtClean="0">
                <a:latin typeface="Arial" charset="0"/>
                <a:cs typeface="+mn-cs"/>
              </a:rPr>
              <a:t>new detector which allows reliable fault detection has been developed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lang="en-US" sz="1600" i="1" kern="0" dirty="0" smtClean="0">
                <a:latin typeface="Arial" charset="0"/>
                <a:cs typeface="+mn-cs"/>
              </a:rPr>
              <a:t>MV/LV Substations peripherals</a:t>
            </a:r>
          </a:p>
          <a:p>
            <a:pPr marL="800100" marR="0" lvl="1" indent="-342900" defTabSz="914400" eaLnBrk="1" latinLnBrk="0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lang="en-US" sz="1600" kern="0" dirty="0">
                <a:latin typeface="Arial" charset="0"/>
                <a:cs typeface="+mn-cs"/>
              </a:rPr>
              <a:t>new peripherals (modem, routers, etc.) able to support the measurement and control information needed by the system will be installed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Power components</a:t>
            </a:r>
          </a:p>
          <a:p>
            <a:pPr marL="800100" marR="0" lvl="1" indent="-342900" defTabSz="914400" eaLnBrk="1" latinLnBrk="0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  <a:tabLst/>
              <a:defRPr/>
            </a:pPr>
            <a:r>
              <a:rPr lang="en-US" sz="1600" kern="0" dirty="0">
                <a:latin typeface="Arial" charset="0"/>
                <a:cs typeface="+mn-cs"/>
              </a:rPr>
              <a:t>adoption of newly standardized circuit breakers instead of switches in MV/LV substations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 dirty="0">
                <a:latin typeface="Arial" charset="0"/>
              </a:rPr>
              <a:t>Simone Botton – </a:t>
            </a:r>
            <a:r>
              <a:rPr lang="fr-BE" sz="1600" dirty="0" err="1">
                <a:latin typeface="Arial" charset="0"/>
              </a:rPr>
              <a:t>Italy</a:t>
            </a:r>
            <a:r>
              <a:rPr lang="fr-BE" sz="1600" dirty="0">
                <a:latin typeface="Arial" charset="0"/>
              </a:rPr>
              <a:t> – Session </a:t>
            </a:r>
            <a:r>
              <a:rPr lang="fr-BE" sz="1600" dirty="0" smtClean="0">
                <a:latin typeface="Arial" charset="0"/>
              </a:rPr>
              <a:t>5 </a:t>
            </a:r>
            <a:r>
              <a:rPr lang="fr-BE" sz="1600" dirty="0">
                <a:latin typeface="Arial" charset="0"/>
              </a:rPr>
              <a:t>– </a:t>
            </a:r>
            <a:r>
              <a:rPr lang="fr-BE" sz="1600" dirty="0" err="1">
                <a:latin typeface="Arial" charset="0"/>
              </a:rPr>
              <a:t>Paper</a:t>
            </a:r>
            <a:r>
              <a:rPr lang="fr-BE" sz="1600" dirty="0">
                <a:latin typeface="Arial" charset="0"/>
              </a:rPr>
              <a:t> ID </a:t>
            </a:r>
            <a:r>
              <a:rPr lang="fr-BE" sz="1600" dirty="0" smtClean="0">
                <a:latin typeface="Arial" charset="0"/>
              </a:rPr>
              <a:t>1037</a:t>
            </a:r>
            <a:endParaRPr lang="fr-FR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IRED2011">
  <a:themeElements>
    <a:clrScheme name="">
      <a:dk1>
        <a:srgbClr val="000000"/>
      </a:dk1>
      <a:lt1>
        <a:srgbClr val="FFFFFF"/>
      </a:lt1>
      <a:dk2>
        <a:srgbClr val="779AF1"/>
      </a:dk2>
      <a:lt2>
        <a:srgbClr val="0E318D"/>
      </a:lt2>
      <a:accent1>
        <a:srgbClr val="154BD1"/>
      </a:accent1>
      <a:accent2>
        <a:srgbClr val="1F59E9"/>
      </a:accent2>
      <a:accent3>
        <a:srgbClr val="FFFFFF"/>
      </a:accent3>
      <a:accent4>
        <a:srgbClr val="000000"/>
      </a:accent4>
      <a:accent5>
        <a:srgbClr val="AAB1E5"/>
      </a:accent5>
      <a:accent6>
        <a:srgbClr val="1B50D3"/>
      </a:accent6>
      <a:hlink>
        <a:srgbClr val="0E318D"/>
      </a:hlink>
      <a:folHlink>
        <a:srgbClr val="FF9900"/>
      </a:folHlink>
    </a:clrScheme>
    <a:fontScheme name="CIRED2011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CIRED2011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9">
        <a:dk1>
          <a:srgbClr val="000000"/>
        </a:dk1>
        <a:lt1>
          <a:srgbClr val="FFFFFF"/>
        </a:lt1>
        <a:dk2>
          <a:srgbClr val="999900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0">
        <a:dk1>
          <a:srgbClr val="000000"/>
        </a:dk1>
        <a:lt1>
          <a:srgbClr val="FFFFFF"/>
        </a:lt1>
        <a:dk2>
          <a:srgbClr val="F96501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1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2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6813D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3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FF66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6813D"/>
        </a:accent6>
        <a:hlink>
          <a:srgbClr val="F96501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4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0E318D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5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6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1F59E9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1B50D3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719</Words>
  <Application>Microsoft Macintosh PowerPoint</Application>
  <PresentationFormat>Bildschirmpräsentation (4:3)</PresentationFormat>
  <Paragraphs>111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CIRED2011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T</cp:lastModifiedBy>
  <cp:revision>36</cp:revision>
  <dcterms:created xsi:type="dcterms:W3CDTF">2010-04-09T10:19:13Z</dcterms:created>
  <dcterms:modified xsi:type="dcterms:W3CDTF">2011-07-14T17:34:25Z</dcterms:modified>
</cp:coreProperties>
</file>