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4"/>
  </p:notesMasterIdLst>
  <p:sldIdLst>
    <p:sldId id="256" r:id="rId2"/>
    <p:sldId id="257" r:id="rId3"/>
    <p:sldId id="267" r:id="rId4"/>
    <p:sldId id="266" r:id="rId5"/>
    <p:sldId id="258" r:id="rId6"/>
    <p:sldId id="259" r:id="rId7"/>
    <p:sldId id="264" r:id="rId8"/>
    <p:sldId id="265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99" d="100"/>
          <a:sy n="99" d="100"/>
        </p:scale>
        <p:origin x="-1728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D6BE48-98D5-414C-977B-3C73CB6410A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515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7529B-ADD5-40C4-A566-CB2F29BEAD59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5E12A4-351F-4AC0-8C67-BDAAAFADD43F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8BA6-23A6-4B68-82D6-885ED6D20C8B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283A0-CE47-464E-A5B1-29877280F443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E0788-A809-4DE1-90B3-556965778D26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0345-C9F3-4C77-95C1-C56584C052D5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794A2-7E98-45E9-977C-58A639615026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5931-F03E-4ADD-B516-390A10D29659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AB11-A14A-45A0-9A4F-502E695A9563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13D9F-043C-4BB6-AA6F-B69F6CEEEF3E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0D8E5-60E6-4081-9AA6-662B1B086044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C6CB-ABA5-47DA-9A8F-17668DB0FEC5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35FBA60-1047-4C92-98EB-AC5E9CBEDFFD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pitchFamily="18" charset="0"/>
            </a:endParaRPr>
          </a:p>
        </p:txBody>
      </p:sp>
      <p:pic>
        <p:nvPicPr>
          <p:cNvPr id="1033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103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emf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467544" y="1484784"/>
            <a:ext cx="8208963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ARCHITECTURE AND FUNCTIONAL SPECIFICATIONS OF DISTRIBUTION AND TRANSMISSION CONTROL SYSTEMS TO ENABLE AND EXPLOIT ACTIVE DEMAND</a:t>
            </a:r>
            <a:endParaRPr lang="fr-FR" sz="3200" b="1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7" name="Immagine 6" descr="address_head_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21288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7085236" cy="212070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536" y="6521450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Giovanni Valtorta et </a:t>
            </a:r>
            <a:r>
              <a:rPr lang="fr-BE" sz="1600" dirty="0" err="1" smtClean="0">
                <a:latin typeface="Arial" charset="0"/>
              </a:rPr>
              <a:t>alii</a:t>
            </a:r>
            <a:r>
              <a:rPr lang="fr-BE" sz="1600" dirty="0" smtClean="0">
                <a:latin typeface="Arial" charset="0"/>
              </a:rPr>
              <a:t>– </a:t>
            </a:r>
            <a:r>
              <a:rPr lang="fr-BE" sz="1600" dirty="0" err="1" smtClean="0">
                <a:latin typeface="Arial" charset="0"/>
              </a:rPr>
              <a:t>Italy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>
                <a:latin typeface="Arial" charset="0"/>
              </a:rPr>
              <a:t>– Session </a:t>
            </a:r>
            <a:r>
              <a:rPr lang="fr-BE" sz="1600" dirty="0" smtClean="0">
                <a:latin typeface="Arial" charset="0"/>
              </a:rPr>
              <a:t>5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err="1">
                <a:latin typeface="Arial" charset="0"/>
              </a:rPr>
              <a:t>Paper</a:t>
            </a:r>
            <a:r>
              <a:rPr lang="fr-BE" sz="1600" dirty="0">
                <a:latin typeface="Arial" charset="0"/>
              </a:rPr>
              <a:t> </a:t>
            </a:r>
            <a:r>
              <a:rPr lang="fr-BE" sz="1600" dirty="0" smtClean="0">
                <a:latin typeface="Arial" charset="0"/>
              </a:rPr>
              <a:t>1171</a:t>
            </a:r>
            <a:endParaRPr lang="fr-FR" sz="1600" dirty="0">
              <a:latin typeface="Arial" charset="0"/>
            </a:endParaRPr>
          </a:p>
        </p:txBody>
      </p:sp>
      <p:pic>
        <p:nvPicPr>
          <p:cNvPr id="10" name="Immagine 9" descr="address_cover"/>
          <p:cNvPicPr/>
          <p:nvPr/>
        </p:nvPicPr>
        <p:blipFill>
          <a:blip r:embed="rId5" cstate="print"/>
          <a:srcRect l="69985" t="23207" r="5272"/>
          <a:stretch>
            <a:fillRect/>
          </a:stretch>
        </p:blipFill>
        <p:spPr bwMode="auto">
          <a:xfrm>
            <a:off x="6228184" y="6103901"/>
            <a:ext cx="1368152" cy="7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12750" y="1117600"/>
            <a:ext cx="8229600" cy="590550"/>
          </a:xfrm>
        </p:spPr>
        <p:txBody>
          <a:bodyPr/>
          <a:lstStyle/>
          <a:p>
            <a:pPr algn="ctr"/>
            <a:r>
              <a:rPr lang="it-IT" sz="2400" smtClean="0"/>
              <a:t>DSO: Location information provision (1)</a:t>
            </a:r>
          </a:p>
        </p:txBody>
      </p:sp>
      <p:pic>
        <p:nvPicPr>
          <p:cNvPr id="8195" name="Picture 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439261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789363"/>
            <a:ext cx="52244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Gruppo 252"/>
          <p:cNvGrpSpPr>
            <a:grpSpLocks/>
          </p:cNvGrpSpPr>
          <p:nvPr/>
        </p:nvGrpSpPr>
        <p:grpSpPr bwMode="auto">
          <a:xfrm>
            <a:off x="5329238" y="1773238"/>
            <a:ext cx="4067175" cy="1833562"/>
            <a:chOff x="4924674" y="-2330846"/>
            <a:chExt cx="4067943" cy="1833240"/>
          </a:xfrm>
        </p:grpSpPr>
        <p:sp>
          <p:nvSpPr>
            <p:cNvPr id="8" name="11 CuadroTexto"/>
            <p:cNvSpPr txBox="1">
              <a:spLocks noChangeArrowheads="1"/>
            </p:cNvSpPr>
            <p:nvPr/>
          </p:nvSpPr>
          <p:spPr bwMode="auto">
            <a:xfrm>
              <a:off x="4924674" y="-1970547"/>
              <a:ext cx="3456640" cy="147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2563" indent="-182563">
                <a:buFontTx/>
                <a:buChar char="•"/>
                <a:defRPr/>
              </a:pPr>
              <a:r>
                <a:rPr lang="en-US" sz="1600" b="1" dirty="0" smtClean="0">
                  <a:solidFill>
                    <a:schemeClr val="bg2"/>
                  </a:solidFill>
                  <a:latin typeface="+mj-lt"/>
                </a:rPr>
                <a:t>Group of consumers </a:t>
              </a:r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“equivalent” from network </a:t>
              </a:r>
              <a:r>
                <a:rPr lang="en-US" sz="1600" b="1" dirty="0" smtClean="0">
                  <a:solidFill>
                    <a:schemeClr val="bg2"/>
                  </a:solidFill>
                  <a:latin typeface="+mj-lt"/>
                </a:rPr>
                <a:t>operation </a:t>
              </a:r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point of view;</a:t>
              </a:r>
            </a:p>
            <a:p>
              <a:pPr marL="182563" indent="-182563">
                <a:buFont typeface="Arial" charset="0"/>
                <a:buChar char="•"/>
                <a:defRPr/>
              </a:pPr>
              <a:r>
                <a:rPr lang="en-US" sz="1600" b="1" dirty="0" smtClean="0">
                  <a:solidFill>
                    <a:schemeClr val="bg2"/>
                  </a:solidFill>
                  <a:latin typeface="+mj-lt"/>
                </a:rPr>
                <a:t>Part </a:t>
              </a:r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or whole LV lines, </a:t>
              </a:r>
              <a:br>
                <a:rPr lang="en-US" sz="1600" b="1" dirty="0">
                  <a:solidFill>
                    <a:schemeClr val="bg2"/>
                  </a:solidFill>
                  <a:latin typeface="+mj-lt"/>
                </a:rPr>
              </a:br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one or more MV/LV substations, </a:t>
              </a:r>
              <a:br>
                <a:rPr lang="en-US" sz="1600" b="1" dirty="0">
                  <a:solidFill>
                    <a:schemeClr val="bg2"/>
                  </a:solidFill>
                  <a:latin typeface="+mj-lt"/>
                </a:rPr>
              </a:br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MV feeders,  </a:t>
              </a:r>
              <a:r>
                <a:rPr lang="en-US" sz="1600" b="1" dirty="0" err="1">
                  <a:solidFill>
                    <a:schemeClr val="bg2"/>
                  </a:solidFill>
                  <a:latin typeface="+mj-lt"/>
                </a:rPr>
                <a:t>busbars</a:t>
              </a:r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...</a:t>
              </a:r>
            </a:p>
            <a:p>
              <a:pPr>
                <a:defRPr/>
              </a:pPr>
              <a:endParaRPr lang="en-US" sz="1400" dirty="0"/>
            </a:p>
          </p:txBody>
        </p:sp>
        <p:sp>
          <p:nvSpPr>
            <p:cNvPr id="9" name="5 CuadroTexto"/>
            <p:cNvSpPr txBox="1">
              <a:spLocks noChangeArrowheads="1"/>
            </p:cNvSpPr>
            <p:nvPr/>
          </p:nvSpPr>
          <p:spPr bwMode="auto">
            <a:xfrm>
              <a:off x="4988186" y="-2330846"/>
              <a:ext cx="4004431" cy="46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r>
                <a:rPr lang="en-US" sz="1600" dirty="0">
                  <a:solidFill>
                    <a:srgbClr val="E31B19"/>
                  </a:solidFill>
                </a:rPr>
                <a:t>	</a:t>
              </a:r>
              <a:r>
                <a:rPr lang="en-US" sz="1600" b="1" dirty="0">
                  <a:solidFill>
                    <a:srgbClr val="FF0000"/>
                  </a:solidFill>
                  <a:latin typeface="+mj-lt"/>
                </a:rPr>
                <a:t>Load areas:</a:t>
              </a:r>
            </a:p>
          </p:txBody>
        </p:sp>
      </p:grpSp>
      <p:sp>
        <p:nvSpPr>
          <p:cNvPr id="10" name="CasellaDiTesto 255"/>
          <p:cNvSpPr txBox="1">
            <a:spLocks noChangeArrowheads="1"/>
          </p:cNvSpPr>
          <p:nvPr/>
        </p:nvSpPr>
        <p:spPr bwMode="auto">
          <a:xfrm>
            <a:off x="468313" y="4708525"/>
            <a:ext cx="324008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Service localization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Technical validation</a:t>
            </a:r>
          </a:p>
          <a:p>
            <a:pPr marL="182563" indent="-182563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Macro Load Areas: aimed for the TSO needs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12750" y="1100138"/>
            <a:ext cx="8229600" cy="590550"/>
          </a:xfrm>
        </p:spPr>
        <p:txBody>
          <a:bodyPr/>
          <a:lstStyle/>
          <a:p>
            <a:pPr algn="ctr"/>
            <a:r>
              <a:rPr lang="it-IT" sz="2400" smtClean="0"/>
              <a:t>DSO: Flexibility Table Pubblication (2)</a:t>
            </a:r>
          </a:p>
        </p:txBody>
      </p:sp>
      <p:grpSp>
        <p:nvGrpSpPr>
          <p:cNvPr id="9219" name="Gruppo 21"/>
          <p:cNvGrpSpPr>
            <a:grpSpLocks/>
          </p:cNvGrpSpPr>
          <p:nvPr/>
        </p:nvGrpSpPr>
        <p:grpSpPr bwMode="auto">
          <a:xfrm>
            <a:off x="611188" y="1885950"/>
            <a:ext cx="3313112" cy="2622550"/>
            <a:chOff x="142875" y="1311593"/>
            <a:chExt cx="3357563" cy="2998048"/>
          </a:xfrm>
        </p:grpSpPr>
        <p:sp>
          <p:nvSpPr>
            <p:cNvPr id="9228" name="12 Flecha abajo"/>
            <p:cNvSpPr>
              <a:spLocks noChangeArrowheads="1"/>
            </p:cNvSpPr>
            <p:nvPr/>
          </p:nvSpPr>
          <p:spPr bwMode="auto">
            <a:xfrm>
              <a:off x="1571625" y="2928938"/>
              <a:ext cx="227434" cy="1380703"/>
            </a:xfrm>
            <a:prstGeom prst="downArrow">
              <a:avLst>
                <a:gd name="adj1" fmla="val 50000"/>
                <a:gd name="adj2" fmla="val 50028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12 Cilindro"/>
            <p:cNvSpPr/>
            <p:nvPr/>
          </p:nvSpPr>
          <p:spPr bwMode="auto">
            <a:xfrm>
              <a:off x="142875" y="2071994"/>
              <a:ext cx="1000673" cy="1072546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2"/>
                  </a:solidFill>
                  <a:latin typeface="Arial" pitchFamily="34" charset="0"/>
                </a:rPr>
                <a:t>DSO network and historical measurement database</a:t>
              </a:r>
            </a:p>
          </p:txBody>
        </p:sp>
        <p:sp>
          <p:nvSpPr>
            <p:cNvPr id="9230" name="13 Documento"/>
            <p:cNvSpPr>
              <a:spLocks noChangeArrowheads="1"/>
            </p:cNvSpPr>
            <p:nvPr/>
          </p:nvSpPr>
          <p:spPr bwMode="auto">
            <a:xfrm>
              <a:off x="1357313" y="1928813"/>
              <a:ext cx="1000125" cy="928687"/>
            </a:xfrm>
            <a:prstGeom prst="flowChartDocument">
              <a:avLst/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DSO algorithms and processes</a:t>
              </a:r>
            </a:p>
          </p:txBody>
        </p:sp>
        <p:sp>
          <p:nvSpPr>
            <p:cNvPr id="9231" name="12 Flecha abajo"/>
            <p:cNvSpPr>
              <a:spLocks noChangeArrowheads="1"/>
            </p:cNvSpPr>
            <p:nvPr/>
          </p:nvSpPr>
          <p:spPr bwMode="auto">
            <a:xfrm>
              <a:off x="1714500" y="1714500"/>
              <a:ext cx="214313" cy="236538"/>
            </a:xfrm>
            <a:prstGeom prst="downArrow">
              <a:avLst>
                <a:gd name="adj1" fmla="val 50000"/>
                <a:gd name="adj2" fmla="val 50019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232" name="16 CuadroTexto"/>
            <p:cNvSpPr txBox="1">
              <a:spLocks noChangeArrowheads="1"/>
            </p:cNvSpPr>
            <p:nvPr/>
          </p:nvSpPr>
          <p:spPr bwMode="auto">
            <a:xfrm>
              <a:off x="1285875" y="1311593"/>
              <a:ext cx="1143000" cy="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TSO coordination</a:t>
              </a:r>
            </a:p>
          </p:txBody>
        </p:sp>
        <p:sp>
          <p:nvSpPr>
            <p:cNvPr id="46" name="16 CuadroTexto"/>
            <p:cNvSpPr txBox="1">
              <a:spLocks noChangeArrowheads="1"/>
            </p:cNvSpPr>
            <p:nvPr/>
          </p:nvSpPr>
          <p:spPr bwMode="auto">
            <a:xfrm>
              <a:off x="430850" y="3645425"/>
              <a:ext cx="2714044" cy="46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r>
                <a:rPr lang="en-US" sz="1600" dirty="0">
                  <a:solidFill>
                    <a:srgbClr val="E31B19"/>
                  </a:solidFill>
                  <a:latin typeface="+mj-lt"/>
                </a:rPr>
                <a:t>DSO FT</a:t>
              </a:r>
            </a:p>
          </p:txBody>
        </p:sp>
        <p:sp>
          <p:nvSpPr>
            <p:cNvPr id="9234" name="13 Documento"/>
            <p:cNvSpPr>
              <a:spLocks noChangeArrowheads="1"/>
            </p:cNvSpPr>
            <p:nvPr/>
          </p:nvSpPr>
          <p:spPr bwMode="auto">
            <a:xfrm>
              <a:off x="2500313" y="1357313"/>
              <a:ext cx="1000125" cy="928687"/>
            </a:xfrm>
            <a:prstGeom prst="flowChartDocument">
              <a:avLst/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TSO algorithms and processes</a:t>
              </a:r>
            </a:p>
          </p:txBody>
        </p:sp>
        <p:sp>
          <p:nvSpPr>
            <p:cNvPr id="9235" name="12 Flecha abajo"/>
            <p:cNvSpPr>
              <a:spLocks noChangeArrowheads="1"/>
            </p:cNvSpPr>
            <p:nvPr/>
          </p:nvSpPr>
          <p:spPr bwMode="auto">
            <a:xfrm>
              <a:off x="2786063" y="2357438"/>
              <a:ext cx="165124" cy="944091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6" name="22 Flecha derecha"/>
            <p:cNvSpPr>
              <a:spLocks noChangeArrowheads="1"/>
            </p:cNvSpPr>
            <p:nvPr/>
          </p:nvSpPr>
          <p:spPr bwMode="auto">
            <a:xfrm>
              <a:off x="1187563" y="2365425"/>
              <a:ext cx="142875" cy="2143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50" name="16 CuadroTexto"/>
          <p:cNvSpPr txBox="1">
            <a:spLocks noChangeArrowheads="1"/>
          </p:cNvSpPr>
          <p:nvPr/>
        </p:nvSpPr>
        <p:spPr bwMode="auto">
          <a:xfrm>
            <a:off x="2555875" y="296703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1600" dirty="0">
                <a:solidFill>
                  <a:srgbClr val="E31B19"/>
                </a:solidFill>
                <a:latin typeface="+mj-lt"/>
              </a:rPr>
              <a:t>TSO FT</a:t>
            </a:r>
          </a:p>
        </p:txBody>
      </p:sp>
      <p:pic>
        <p:nvPicPr>
          <p:cNvPr id="9221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608513"/>
            <a:ext cx="4114800" cy="2087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print"/>
          <a:srcRect b="47795"/>
          <a:stretch>
            <a:fillRect/>
          </a:stretch>
        </p:blipFill>
        <p:spPr bwMode="auto">
          <a:xfrm>
            <a:off x="2771775" y="3627438"/>
            <a:ext cx="57927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14 Flecha derecha"/>
          <p:cNvSpPr>
            <a:spLocks noChangeArrowheads="1"/>
          </p:cNvSpPr>
          <p:nvPr/>
        </p:nvSpPr>
        <p:spPr bwMode="auto">
          <a:xfrm>
            <a:off x="4716463" y="6308725"/>
            <a:ext cx="2520950" cy="233363"/>
          </a:xfrm>
          <a:prstGeom prst="rightArrow">
            <a:avLst>
              <a:gd name="adj1" fmla="val 50000"/>
              <a:gd name="adj2" fmla="val 67167"/>
            </a:avLst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16 CuadroTexto"/>
          <p:cNvSpPr txBox="1">
            <a:spLocks noChangeArrowheads="1"/>
          </p:cNvSpPr>
          <p:nvPr/>
        </p:nvSpPr>
        <p:spPr bwMode="auto">
          <a:xfrm>
            <a:off x="7164388" y="4851400"/>
            <a:ext cx="178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600" dirty="0">
                <a:solidFill>
                  <a:srgbClr val="E31B19"/>
                </a:solidFill>
                <a:latin typeface="+mj-lt"/>
              </a:rPr>
              <a:t>Available to market players</a:t>
            </a:r>
          </a:p>
        </p:txBody>
      </p:sp>
      <p:sp>
        <p:nvSpPr>
          <p:cNvPr id="9225" name="15 Cilindro"/>
          <p:cNvSpPr>
            <a:spLocks noChangeArrowheads="1"/>
          </p:cNvSpPr>
          <p:nvPr/>
        </p:nvSpPr>
        <p:spPr bwMode="auto">
          <a:xfrm>
            <a:off x="7453313" y="5570538"/>
            <a:ext cx="857250" cy="1152525"/>
          </a:xfrm>
          <a:prstGeom prst="can">
            <a:avLst>
              <a:gd name="adj" fmla="val 33611"/>
            </a:avLst>
          </a:prstGeom>
          <a:solidFill>
            <a:srgbClr val="BFBFBF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9226" name="14 Flecha derecha"/>
          <p:cNvSpPr>
            <a:spLocks noChangeArrowheads="1"/>
          </p:cNvSpPr>
          <p:nvPr/>
        </p:nvSpPr>
        <p:spPr bwMode="auto">
          <a:xfrm>
            <a:off x="4716463" y="5788025"/>
            <a:ext cx="2520950" cy="231775"/>
          </a:xfrm>
          <a:prstGeom prst="rightArrow">
            <a:avLst>
              <a:gd name="adj1" fmla="val 50000"/>
              <a:gd name="adj2" fmla="val 67627"/>
            </a:avLst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11 CuadroTexto"/>
          <p:cNvSpPr txBox="1">
            <a:spLocks noChangeArrowheads="1"/>
          </p:cNvSpPr>
          <p:nvPr/>
        </p:nvSpPr>
        <p:spPr bwMode="auto">
          <a:xfrm>
            <a:off x="4932363" y="1700213"/>
            <a:ext cx="360045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5738" indent="-185738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Definition based on DSO/TSO needs</a:t>
            </a:r>
          </a:p>
          <a:p>
            <a:pPr marL="185738" indent="-185738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Values given at load area level</a:t>
            </a:r>
          </a:p>
          <a:p>
            <a:pPr marL="185738" indent="-185738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No DSO/TSO commitment, guidelines for facilitating approval</a:t>
            </a:r>
          </a:p>
          <a:p>
            <a:pPr marL="185738" indent="-185738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Periodically updated by DSO/TSO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12750" y="1125538"/>
            <a:ext cx="8229600" cy="590550"/>
          </a:xfrm>
        </p:spPr>
        <p:txBody>
          <a:bodyPr/>
          <a:lstStyle/>
          <a:p>
            <a:pPr algn="ctr"/>
            <a:r>
              <a:rPr lang="it-IT" sz="2400" smtClean="0"/>
              <a:t>DSO: AD products validation (3)</a:t>
            </a:r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5473700" cy="3127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5826125" y="1773238"/>
            <a:ext cx="33829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1400" b="1" dirty="0">
                <a:solidFill>
                  <a:srgbClr val="E31B19"/>
                </a:solidFill>
              </a:rPr>
              <a:t>Technical</a:t>
            </a:r>
            <a:r>
              <a:rPr lang="en-US" sz="1600" dirty="0">
                <a:solidFill>
                  <a:srgbClr val="E31B19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rgbClr val="E31B19"/>
                </a:solidFill>
              </a:rPr>
              <a:t>Validation</a:t>
            </a:r>
            <a:r>
              <a:rPr lang="en-US" sz="1600" dirty="0">
                <a:solidFill>
                  <a:srgbClr val="E31B19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rgbClr val="E31B19"/>
                </a:solidFill>
              </a:rPr>
              <a:t>needs</a:t>
            </a:r>
            <a:r>
              <a:rPr lang="en-US" sz="1600" dirty="0">
                <a:solidFill>
                  <a:srgbClr val="E31B19"/>
                </a:solidFill>
                <a:latin typeface="+mj-lt"/>
              </a:rPr>
              <a:t>:</a:t>
            </a:r>
          </a:p>
        </p:txBody>
      </p:sp>
      <p:sp>
        <p:nvSpPr>
          <p:cNvPr id="8" name="Rettangolo 7"/>
          <p:cNvSpPr/>
          <p:nvPr/>
        </p:nvSpPr>
        <p:spPr>
          <a:xfrm>
            <a:off x="5867400" y="2276475"/>
            <a:ext cx="4572000" cy="1893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Ensure coordination between </a:t>
            </a:r>
            <a:br>
              <a:rPr lang="en-US" sz="1600" dirty="0">
                <a:solidFill>
                  <a:schemeClr val="bg2"/>
                </a:solidFill>
                <a:latin typeface="+mj-lt"/>
              </a:rPr>
            </a:br>
            <a:r>
              <a:rPr lang="en-US" sz="1600" dirty="0">
                <a:solidFill>
                  <a:schemeClr val="bg2"/>
                </a:solidFill>
                <a:latin typeface="+mj-lt"/>
              </a:rPr>
              <a:t>DSO and TSO</a:t>
            </a:r>
          </a:p>
          <a:p>
            <a:pPr marL="265113" indent="-265113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Ensure stability of the services </a:t>
            </a:r>
            <a:br>
              <a:rPr lang="en-US" sz="1600" dirty="0">
                <a:solidFill>
                  <a:schemeClr val="bg2"/>
                </a:solidFill>
                <a:latin typeface="+mj-lt"/>
              </a:rPr>
            </a:br>
            <a:r>
              <a:rPr lang="en-US" sz="1600" dirty="0">
                <a:solidFill>
                  <a:schemeClr val="bg2"/>
                </a:solidFill>
                <a:latin typeface="+mj-lt"/>
              </a:rPr>
              <a:t>provided by DSO and TSO </a:t>
            </a:r>
            <a:br>
              <a:rPr lang="en-US" sz="1600" dirty="0">
                <a:solidFill>
                  <a:schemeClr val="bg2"/>
                </a:solidFill>
                <a:latin typeface="+mj-lt"/>
              </a:rPr>
            </a:b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10 CuadroTexto"/>
          <p:cNvSpPr txBox="1">
            <a:spLocks noChangeArrowheads="1"/>
          </p:cNvSpPr>
          <p:nvPr/>
        </p:nvSpPr>
        <p:spPr bwMode="auto">
          <a:xfrm>
            <a:off x="1979613" y="4868863"/>
            <a:ext cx="5472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E31B19"/>
                </a:solidFill>
              </a:rPr>
              <a:t>How is the </a:t>
            </a:r>
            <a:r>
              <a:rPr lang="en-US" sz="1600" b="1" dirty="0">
                <a:solidFill>
                  <a:srgbClr val="E31B19"/>
                </a:solidFill>
                <a:latin typeface="+mj-lt"/>
              </a:rPr>
              <a:t>technical</a:t>
            </a:r>
            <a:r>
              <a:rPr lang="en-US" sz="1400" b="1" dirty="0">
                <a:solidFill>
                  <a:srgbClr val="E31B19"/>
                </a:solidFill>
              </a:rPr>
              <a:t> validation process established?</a:t>
            </a:r>
          </a:p>
        </p:txBody>
      </p:sp>
      <p:sp>
        <p:nvSpPr>
          <p:cNvPr id="10" name="11 CuadroTexto"/>
          <p:cNvSpPr txBox="1">
            <a:spLocks noChangeArrowheads="1"/>
          </p:cNvSpPr>
          <p:nvPr/>
        </p:nvSpPr>
        <p:spPr bwMode="auto">
          <a:xfrm>
            <a:off x="539750" y="5229225"/>
            <a:ext cx="8604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7188" indent="-357188"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Interaction between Aggregator and DSO/TSO on service activation: Approval needed</a:t>
            </a:r>
          </a:p>
          <a:p>
            <a:pPr marL="357188" indent="-357188"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The flexibility table, periodically updated by DSO/TSO, for helping the market players to formulate their bids</a:t>
            </a:r>
          </a:p>
          <a:p>
            <a:pPr marL="357188" indent="-357188"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The need for regulation in order to establish a transparent and non discriminatory framework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/>
              <a:t>ADDRESS PROJECT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1779687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ADDRESS</a:t>
            </a:r>
            <a:r>
              <a:rPr lang="en-US" dirty="0" smtClean="0"/>
              <a:t> (“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ctive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istribution networks with full integration of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emand and distributed energy </a:t>
            </a:r>
            <a:r>
              <a:rPr lang="en-US" dirty="0" err="1" smtClean="0">
                <a:solidFill>
                  <a:srgbClr val="FF0000"/>
                </a:solidFill>
              </a:rPr>
              <a:t>RES</a:t>
            </a:r>
            <a:r>
              <a:rPr lang="en-US" dirty="0" err="1" smtClean="0"/>
              <a:t>ource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”) is a </a:t>
            </a:r>
            <a:r>
              <a:rPr lang="en-US" dirty="0" smtClean="0">
                <a:solidFill>
                  <a:srgbClr val="FF0000"/>
                </a:solidFill>
              </a:rPr>
              <a:t>4-year large-scale R&amp;D project</a:t>
            </a:r>
            <a:r>
              <a:rPr lang="en-US" dirty="0" smtClean="0"/>
              <a:t> launched in June 2008 receiving funding from the European Community's </a:t>
            </a:r>
            <a:r>
              <a:rPr lang="en-US" dirty="0" smtClean="0">
                <a:solidFill>
                  <a:srgbClr val="FF0000"/>
                </a:solidFill>
              </a:rPr>
              <a:t>Seventh Framework Program</a:t>
            </a:r>
          </a:p>
          <a:p>
            <a:r>
              <a:rPr lang="en-US" dirty="0" smtClean="0"/>
              <a:t>(FP7/2007-2013) under grant agreement n° 207643.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Scope</a:t>
            </a:r>
            <a:r>
              <a:rPr lang="en-US" dirty="0" smtClean="0"/>
              <a:t>: to deliver a comprehensive </a:t>
            </a:r>
            <a:r>
              <a:rPr lang="en-US" dirty="0" smtClean="0">
                <a:solidFill>
                  <a:srgbClr val="FF0000"/>
                </a:solidFill>
              </a:rPr>
              <a:t>commercial and technical framework for the development of “Active Demand” (AD)</a:t>
            </a:r>
            <a:r>
              <a:rPr lang="en-US" dirty="0" smtClean="0"/>
              <a:t> in the smart grids of the future.</a:t>
            </a:r>
          </a:p>
          <a:p>
            <a:endParaRPr lang="en-US" dirty="0" smtClean="0"/>
          </a:p>
          <a:p>
            <a:r>
              <a:rPr lang="en-US" dirty="0" smtClean="0"/>
              <a:t>ADDRESS is about </a:t>
            </a:r>
            <a:r>
              <a:rPr lang="en-US" dirty="0" smtClean="0">
                <a:solidFill>
                  <a:srgbClr val="FF0000"/>
                </a:solidFill>
              </a:rPr>
              <a:t>enabling the active participation of domestic and small commercial consumers in power system markets </a:t>
            </a:r>
            <a:r>
              <a:rPr lang="en-US" dirty="0" smtClean="0"/>
              <a:t>and in the provision of services to different power system players.</a:t>
            </a:r>
          </a:p>
          <a:p>
            <a:endParaRPr lang="en-US" dirty="0"/>
          </a:p>
          <a:p>
            <a:r>
              <a:rPr lang="en-US" dirty="0" smtClean="0"/>
              <a:t>The customers’ flexibility is offered to the energy market through Aggregators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/>
              <a:t>System </a:t>
            </a:r>
            <a:r>
              <a:rPr lang="it-IT" sz="2400" dirty="0" err="1" smtClean="0"/>
              <a:t>Operators</a:t>
            </a:r>
            <a:r>
              <a:rPr lang="it-IT" sz="2400" dirty="0" smtClean="0"/>
              <a:t>  and </a:t>
            </a:r>
            <a:r>
              <a:rPr lang="it-IT" sz="2400" dirty="0" err="1" smtClean="0"/>
              <a:t>Active</a:t>
            </a:r>
            <a:r>
              <a:rPr lang="it-IT" sz="2400" dirty="0" smtClean="0"/>
              <a:t> </a:t>
            </a:r>
            <a:r>
              <a:rPr lang="it-IT" sz="2400" dirty="0" err="1" smtClean="0"/>
              <a:t>Demand</a:t>
            </a:r>
            <a:endParaRPr lang="it-IT" sz="24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1779687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ADDRESS project deals with the </a:t>
            </a:r>
            <a:r>
              <a:rPr lang="en-US" dirty="0" smtClean="0">
                <a:solidFill>
                  <a:srgbClr val="FF0000"/>
                </a:solidFill>
              </a:rPr>
              <a:t>electricity consumption flexibilities of domestic and small commercial consumers</a:t>
            </a:r>
            <a:r>
              <a:rPr lang="en-US" dirty="0" smtClean="0"/>
              <a:t>, including the flexibilities of micro-generation and storage that may be</a:t>
            </a:r>
          </a:p>
          <a:p>
            <a:r>
              <a:rPr lang="en-US" dirty="0" smtClean="0"/>
              <a:t>present at their premises.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behavior of customers </a:t>
            </a:r>
            <a:r>
              <a:rPr lang="en-US" dirty="0" smtClean="0"/>
              <a:t>can be </a:t>
            </a:r>
            <a:r>
              <a:rPr lang="en-US" dirty="0" smtClean="0">
                <a:solidFill>
                  <a:srgbClr val="FF0000"/>
                </a:solidFill>
              </a:rPr>
              <a:t>different from expected </a:t>
            </a:r>
            <a:r>
              <a:rPr lang="en-US" dirty="0" smtClean="0"/>
              <a:t>and the providers of AD products could be </a:t>
            </a:r>
            <a:r>
              <a:rPr lang="en-US" dirty="0" smtClean="0">
                <a:solidFill>
                  <a:srgbClr val="FF0000"/>
                </a:solidFill>
              </a:rPr>
              <a:t>concentrated </a:t>
            </a:r>
            <a:r>
              <a:rPr lang="en-US" dirty="0" smtClean="0"/>
              <a:t>in such a way to determine network violations</a:t>
            </a:r>
          </a:p>
          <a:p>
            <a:endParaRPr lang="en-US" dirty="0" smtClean="0"/>
          </a:p>
          <a:p>
            <a:r>
              <a:rPr lang="en-US" dirty="0" smtClean="0"/>
              <a:t>In this framework SOs have </a:t>
            </a:r>
            <a:r>
              <a:rPr lang="en-US" dirty="0" smtClean="0">
                <a:solidFill>
                  <a:srgbClr val="FF0000"/>
                </a:solidFill>
              </a:rPr>
              <a:t>to ensure</a:t>
            </a:r>
            <a:r>
              <a:rPr lang="en-US" dirty="0" smtClean="0"/>
              <a:t>, anyway, a </a:t>
            </a:r>
            <a:r>
              <a:rPr lang="en-US" dirty="0" smtClean="0">
                <a:solidFill>
                  <a:srgbClr val="FF0000"/>
                </a:solidFill>
              </a:rPr>
              <a:t>reliable operation </a:t>
            </a:r>
            <a:r>
              <a:rPr lang="en-US" dirty="0" smtClean="0"/>
              <a:t>of their networks.</a:t>
            </a:r>
          </a:p>
          <a:p>
            <a:endParaRPr lang="en-US" dirty="0"/>
          </a:p>
          <a:p>
            <a:r>
              <a:rPr lang="en-US" dirty="0" smtClean="0"/>
              <a:t>SOs control systems have to be upgraded introducing </a:t>
            </a:r>
            <a:r>
              <a:rPr lang="en-US" dirty="0" smtClean="0">
                <a:solidFill>
                  <a:srgbClr val="FF0000"/>
                </a:solidFill>
              </a:rPr>
              <a:t>new functions to enable and exploit AD business </a:t>
            </a:r>
          </a:p>
          <a:p>
            <a:endParaRPr lang="it-I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 bwMode="auto">
          <a:xfrm>
            <a:off x="5076825" y="2781300"/>
            <a:ext cx="3311525" cy="158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409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smtClean="0"/>
              <a:t>DSO  Functional Architecture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4608512" cy="4926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148263" y="2060575"/>
            <a:ext cx="3744912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b="1" u="sng" dirty="0">
                <a:solidFill>
                  <a:schemeClr val="bg2"/>
                </a:solidFill>
                <a:latin typeface="+mj-lt"/>
              </a:rPr>
              <a:t>Three </a:t>
            </a:r>
            <a:r>
              <a:rPr lang="en-US" b="1" u="sng" dirty="0">
                <a:solidFill>
                  <a:schemeClr val="bg2"/>
                </a:solidFill>
                <a:latin typeface="+mj-lt"/>
              </a:rPr>
              <a:t>main Control Levels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:</a:t>
            </a:r>
          </a:p>
          <a:p>
            <a:pPr marL="342900" indent="-342900">
              <a:defRPr/>
            </a:pPr>
            <a:r>
              <a:rPr lang="en-US" b="1" dirty="0">
                <a:solidFill>
                  <a:schemeClr val="bg2"/>
                </a:solidFill>
                <a:latin typeface="+mj-lt"/>
              </a:rPr>
              <a:t>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chemeClr val="bg2"/>
                </a:solidFill>
                <a:latin typeface="+mj-lt"/>
              </a:rPr>
              <a:t>DSO </a:t>
            </a:r>
            <a:r>
              <a:rPr lang="en-US" b="1" dirty="0" smtClean="0">
                <a:solidFill>
                  <a:schemeClr val="bg2"/>
                </a:solidFill>
                <a:latin typeface="+mj-lt"/>
              </a:rPr>
              <a:t>Control Centre</a:t>
            </a:r>
            <a:endParaRPr lang="en-US" b="1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chemeClr val="bg2"/>
                </a:solidFill>
                <a:latin typeface="+mj-lt"/>
              </a:rPr>
              <a:t>HV/MV </a:t>
            </a:r>
            <a:r>
              <a:rPr lang="en-US" b="1" dirty="0" smtClean="0">
                <a:solidFill>
                  <a:schemeClr val="bg2"/>
                </a:solidFill>
                <a:latin typeface="+mj-lt"/>
              </a:rPr>
              <a:t>substation</a:t>
            </a:r>
            <a:endParaRPr lang="en-US" b="1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chemeClr val="bg2"/>
                </a:solidFill>
                <a:latin typeface="+mj-lt"/>
              </a:rPr>
              <a:t>MV/LV </a:t>
            </a:r>
            <a:r>
              <a:rPr lang="en-US" b="1" dirty="0" smtClean="0">
                <a:solidFill>
                  <a:schemeClr val="bg2"/>
                </a:solidFill>
                <a:latin typeface="+mj-lt"/>
              </a:rPr>
              <a:t>substation</a:t>
            </a:r>
            <a:endParaRPr lang="en-US" b="1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 bwMode="auto">
          <a:xfrm>
            <a:off x="5794623" y="4149080"/>
            <a:ext cx="2520950" cy="25922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no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395536" y="5049977"/>
            <a:ext cx="4248150" cy="8642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no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512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/>
              <a:t>1. DSO </a:t>
            </a:r>
            <a:r>
              <a:rPr lang="it-IT" sz="2400" dirty="0" err="1" smtClean="0"/>
              <a:t>Control</a:t>
            </a:r>
            <a:r>
              <a:rPr lang="it-IT" sz="2400" dirty="0" smtClean="0"/>
              <a:t> </a:t>
            </a:r>
            <a:r>
              <a:rPr lang="it-IT" sz="2400" dirty="0" err="1" smtClean="0"/>
              <a:t>Centre</a:t>
            </a:r>
            <a:r>
              <a:rPr lang="it-IT" sz="2400" dirty="0" smtClean="0"/>
              <a:t> </a:t>
            </a:r>
            <a:r>
              <a:rPr lang="it-IT" sz="2400" dirty="0" err="1" smtClean="0"/>
              <a:t>Level</a:t>
            </a:r>
            <a:endParaRPr lang="it-IT" sz="2400" dirty="0" smtClean="0"/>
          </a:p>
        </p:txBody>
      </p:sp>
      <p:grpSp>
        <p:nvGrpSpPr>
          <p:cNvPr id="5125" name="Gruppo 11"/>
          <p:cNvGrpSpPr>
            <a:grpSpLocks/>
          </p:cNvGrpSpPr>
          <p:nvPr/>
        </p:nvGrpSpPr>
        <p:grpSpPr bwMode="auto">
          <a:xfrm>
            <a:off x="467544" y="1772816"/>
            <a:ext cx="4824536" cy="2700387"/>
            <a:chOff x="467544" y="1844824"/>
            <a:chExt cx="6418262" cy="3570288"/>
          </a:xfrm>
        </p:grpSpPr>
        <p:pic>
          <p:nvPicPr>
            <p:cNvPr id="51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844824"/>
              <a:ext cx="6418262" cy="357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Rettangolo arrotondato 9"/>
            <p:cNvSpPr>
              <a:spLocks noChangeArrowheads="1"/>
            </p:cNvSpPr>
            <p:nvPr/>
          </p:nvSpPr>
          <p:spPr bwMode="auto">
            <a:xfrm>
              <a:off x="899592" y="2962370"/>
              <a:ext cx="1224135" cy="1081704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endParaRPr lang="it-IT"/>
            </a:p>
          </p:txBody>
        </p:sp>
        <p:sp>
          <p:nvSpPr>
            <p:cNvPr id="5131" name="Rettangolo arrotondato 10"/>
            <p:cNvSpPr>
              <a:spLocks noChangeArrowheads="1"/>
            </p:cNvSpPr>
            <p:nvPr/>
          </p:nvSpPr>
          <p:spPr bwMode="auto">
            <a:xfrm>
              <a:off x="1042314" y="4320144"/>
              <a:ext cx="1053745" cy="952046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endParaRPr lang="it-IT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486023" y="5159514"/>
            <a:ext cx="446405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2"/>
                </a:solidFill>
                <a:latin typeface="+mj-lt"/>
              </a:rPr>
              <a:t>DSO </a:t>
            </a:r>
            <a:r>
              <a:rPr lang="it-IT" sz="1600" b="1" dirty="0" err="1" smtClean="0">
                <a:solidFill>
                  <a:schemeClr val="bg2"/>
                </a:solidFill>
                <a:latin typeface="+mj-lt"/>
              </a:rPr>
              <a:t>functions</a:t>
            </a:r>
            <a:r>
              <a:rPr lang="it-IT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600" b="1" dirty="0" err="1">
                <a:solidFill>
                  <a:schemeClr val="bg2"/>
                </a:solidFill>
                <a:latin typeface="+mj-lt"/>
              </a:rPr>
              <a:t>to</a:t>
            </a:r>
            <a:r>
              <a:rPr lang="it-IT" sz="1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600" b="1" dirty="0" err="1">
                <a:solidFill>
                  <a:schemeClr val="bg2"/>
                </a:solidFill>
                <a:latin typeface="+mj-lt"/>
              </a:rPr>
              <a:t>enable</a:t>
            </a:r>
            <a:r>
              <a:rPr lang="it-IT" sz="1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600" b="1" dirty="0" smtClean="0">
                <a:solidFill>
                  <a:schemeClr val="bg2"/>
                </a:solidFill>
                <a:latin typeface="+mj-lt"/>
              </a:rPr>
              <a:t>and exploit </a:t>
            </a:r>
          </a:p>
          <a:p>
            <a:pPr algn="ctr">
              <a:defRPr/>
            </a:pPr>
            <a:r>
              <a:rPr lang="it-IT" sz="1600" b="1" dirty="0" smtClean="0">
                <a:solidFill>
                  <a:schemeClr val="bg2"/>
                </a:solidFill>
                <a:latin typeface="+mj-lt"/>
              </a:rPr>
              <a:t>AD </a:t>
            </a:r>
            <a:r>
              <a:rPr lang="it-IT" sz="1600" b="1" dirty="0">
                <a:solidFill>
                  <a:schemeClr val="bg2"/>
                </a:solidFill>
                <a:latin typeface="+mj-lt"/>
              </a:rPr>
              <a:t>business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796136" y="4293096"/>
            <a:ext cx="259238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Arial" charset="0"/>
              <a:buAutoNum type="arabicPeriod"/>
              <a:defRPr/>
            </a:pPr>
            <a:r>
              <a:rPr lang="it-IT" sz="1400" dirty="0">
                <a:solidFill>
                  <a:schemeClr val="bg2"/>
                </a:solidFill>
                <a:latin typeface="+mj-lt"/>
              </a:rPr>
              <a:t>Location information</a:t>
            </a:r>
          </a:p>
          <a:p>
            <a:pPr marL="228600" indent="-228600">
              <a:buFont typeface="Arial" charset="0"/>
              <a:buAutoNum type="arabicPeriod"/>
              <a:defRPr/>
            </a:pPr>
            <a:r>
              <a:rPr lang="it-IT" sz="1400" dirty="0" err="1">
                <a:solidFill>
                  <a:schemeClr val="bg2"/>
                </a:solidFill>
                <a:latin typeface="+mj-lt"/>
              </a:rPr>
              <a:t>Flexibility</a:t>
            </a:r>
            <a:r>
              <a:rPr lang="it-IT" sz="1400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chemeClr val="bg2"/>
                </a:solidFill>
                <a:latin typeface="+mj-lt"/>
              </a:rPr>
              <a:t>table</a:t>
            </a:r>
            <a:endParaRPr lang="it-IT" sz="1400" dirty="0">
              <a:solidFill>
                <a:schemeClr val="bg2"/>
              </a:solidFill>
              <a:latin typeface="+mj-lt"/>
            </a:endParaRPr>
          </a:p>
          <a:p>
            <a:pPr marL="228600" indent="-228600">
              <a:buFont typeface="Arial" charset="0"/>
              <a:buAutoNum type="arabicPeriod"/>
              <a:defRPr/>
            </a:pPr>
            <a:r>
              <a:rPr lang="it-IT" sz="1400" dirty="0">
                <a:solidFill>
                  <a:schemeClr val="bg2"/>
                </a:solidFill>
                <a:latin typeface="+mj-lt"/>
              </a:rPr>
              <a:t>AD </a:t>
            </a:r>
            <a:r>
              <a:rPr lang="it-IT" sz="1400" dirty="0" err="1">
                <a:solidFill>
                  <a:schemeClr val="bg2"/>
                </a:solidFill>
                <a:latin typeface="+mj-lt"/>
              </a:rPr>
              <a:t>products</a:t>
            </a:r>
            <a:r>
              <a:rPr lang="it-IT" sz="1400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400" dirty="0" err="1" smtClean="0">
                <a:solidFill>
                  <a:schemeClr val="bg2"/>
                </a:solidFill>
                <a:latin typeface="+mj-lt"/>
              </a:rPr>
              <a:t>validation</a:t>
            </a:r>
            <a:endParaRPr lang="it-IT" sz="1400" dirty="0" smtClean="0">
              <a:solidFill>
                <a:schemeClr val="bg2"/>
              </a:solidFill>
              <a:latin typeface="+mj-lt"/>
            </a:endParaRPr>
          </a:p>
          <a:p>
            <a:pPr marL="228600" indent="-228600">
              <a:buFont typeface="Arial" charset="0"/>
              <a:buAutoNum type="arabicPeriod"/>
              <a:defRPr/>
            </a:pPr>
            <a:r>
              <a:rPr lang="it-IT" sz="1400" dirty="0" smtClean="0">
                <a:solidFill>
                  <a:schemeClr val="bg2"/>
                </a:solidFill>
                <a:latin typeface="+mj-lt"/>
              </a:rPr>
              <a:t>AD </a:t>
            </a:r>
            <a:r>
              <a:rPr lang="it-IT" sz="1400" dirty="0" err="1" smtClean="0">
                <a:solidFill>
                  <a:schemeClr val="bg2"/>
                </a:solidFill>
                <a:latin typeface="+mj-lt"/>
              </a:rPr>
              <a:t>product</a:t>
            </a:r>
            <a:r>
              <a:rPr lang="it-IT" sz="14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400" dirty="0" err="1" smtClean="0">
                <a:solidFill>
                  <a:schemeClr val="bg2"/>
                </a:solidFill>
                <a:latin typeface="+mj-lt"/>
              </a:rPr>
              <a:t>recording</a:t>
            </a:r>
            <a:endParaRPr lang="it-IT" sz="1400" dirty="0" smtClean="0">
              <a:solidFill>
                <a:schemeClr val="bg2"/>
              </a:solidFill>
              <a:latin typeface="+mj-lt"/>
            </a:endParaRPr>
          </a:p>
          <a:p>
            <a:pPr marL="228600" indent="-228600">
              <a:buFont typeface="Arial" charset="0"/>
              <a:buAutoNum type="arabicPeriod"/>
              <a:defRPr/>
            </a:pPr>
            <a:r>
              <a:rPr lang="it-IT" sz="1400" dirty="0" err="1">
                <a:solidFill>
                  <a:schemeClr val="bg2"/>
                </a:solidFill>
                <a:latin typeface="+mj-lt"/>
              </a:rPr>
              <a:t>Coordination</a:t>
            </a:r>
            <a:r>
              <a:rPr lang="it-IT" sz="1400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chemeClr val="bg2"/>
                </a:solidFill>
                <a:latin typeface="+mj-lt"/>
              </a:rPr>
              <a:t>with</a:t>
            </a:r>
            <a:r>
              <a:rPr lang="it-IT" sz="1400" dirty="0">
                <a:solidFill>
                  <a:schemeClr val="bg2"/>
                </a:solidFill>
                <a:latin typeface="+mj-lt"/>
              </a:rPr>
              <a:t> TSO</a:t>
            </a:r>
          </a:p>
          <a:p>
            <a:pPr marL="228600" indent="-228600">
              <a:buFont typeface="Arial" charset="0"/>
              <a:buAutoNum type="arabicPeriod"/>
              <a:defRPr/>
            </a:pPr>
            <a:r>
              <a:rPr lang="it-IT" sz="1400" dirty="0" err="1" smtClean="0">
                <a:solidFill>
                  <a:schemeClr val="bg2"/>
                </a:solidFill>
                <a:latin typeface="+mj-lt"/>
              </a:rPr>
              <a:t>Forecast</a:t>
            </a:r>
            <a:r>
              <a:rPr lang="it-IT" sz="14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400" dirty="0" err="1" smtClean="0">
                <a:solidFill>
                  <a:schemeClr val="bg2"/>
                </a:solidFill>
                <a:latin typeface="+mj-lt"/>
              </a:rPr>
              <a:t>tools</a:t>
            </a:r>
            <a:endParaRPr lang="it-IT" sz="1400" dirty="0" smtClean="0">
              <a:solidFill>
                <a:schemeClr val="bg2"/>
              </a:solidFill>
              <a:latin typeface="+mj-lt"/>
            </a:endParaRPr>
          </a:p>
          <a:p>
            <a:pPr marL="228600" indent="-228600">
              <a:buFont typeface="Arial" charset="0"/>
              <a:buAutoNum type="arabicPeriod"/>
              <a:defRPr/>
            </a:pPr>
            <a:r>
              <a:rPr lang="it-IT" sz="1400" dirty="0" err="1" smtClean="0">
                <a:solidFill>
                  <a:schemeClr val="bg2"/>
                </a:solidFill>
              </a:rPr>
              <a:t>Distribution</a:t>
            </a:r>
            <a:r>
              <a:rPr lang="it-IT" sz="1400" dirty="0" smtClean="0">
                <a:solidFill>
                  <a:schemeClr val="bg2"/>
                </a:solidFill>
              </a:rPr>
              <a:t> </a:t>
            </a:r>
            <a:r>
              <a:rPr lang="it-IT" sz="1400" dirty="0">
                <a:solidFill>
                  <a:schemeClr val="bg2"/>
                </a:solidFill>
              </a:rPr>
              <a:t>State </a:t>
            </a:r>
            <a:r>
              <a:rPr lang="it-IT" sz="1400" dirty="0" err="1">
                <a:solidFill>
                  <a:schemeClr val="bg2"/>
                </a:solidFill>
              </a:rPr>
              <a:t>Estimation</a:t>
            </a:r>
            <a:endParaRPr lang="it-IT" sz="1400" dirty="0">
              <a:solidFill>
                <a:schemeClr val="bg2"/>
              </a:solidFill>
            </a:endParaRPr>
          </a:p>
          <a:p>
            <a:pPr marL="228600" indent="-228600">
              <a:buFont typeface="Arial" charset="0"/>
              <a:buAutoNum type="arabicPeriod"/>
              <a:defRPr/>
            </a:pPr>
            <a:r>
              <a:rPr lang="it-IT" sz="1400" dirty="0">
                <a:solidFill>
                  <a:schemeClr val="bg2"/>
                </a:solidFill>
              </a:rPr>
              <a:t>Volt/</a:t>
            </a:r>
            <a:r>
              <a:rPr lang="it-IT" sz="1400" dirty="0" err="1">
                <a:solidFill>
                  <a:schemeClr val="bg2"/>
                </a:solidFill>
              </a:rPr>
              <a:t>Var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 smtClean="0">
                <a:solidFill>
                  <a:schemeClr val="bg2"/>
                </a:solidFill>
              </a:rPr>
              <a:t>control</a:t>
            </a:r>
            <a:endParaRPr lang="it-IT" sz="1400" dirty="0" smtClean="0">
              <a:solidFill>
                <a:schemeClr val="bg2"/>
              </a:solidFill>
            </a:endParaRPr>
          </a:p>
          <a:p>
            <a:pPr marL="228600" indent="-228600">
              <a:buFont typeface="Arial" charset="0"/>
              <a:buAutoNum type="arabicPeriod"/>
              <a:defRPr/>
            </a:pPr>
            <a:r>
              <a:rPr lang="it-IT" sz="1400" dirty="0" err="1" smtClean="0">
                <a:solidFill>
                  <a:schemeClr val="bg2"/>
                </a:solidFill>
              </a:rPr>
              <a:t>Decision</a:t>
            </a:r>
            <a:r>
              <a:rPr lang="it-IT" sz="1400" dirty="0" smtClean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making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 smtClean="0">
                <a:solidFill>
                  <a:schemeClr val="bg2"/>
                </a:solidFill>
              </a:rPr>
              <a:t>process</a:t>
            </a:r>
            <a:r>
              <a:rPr lang="it-IT" sz="1400" dirty="0" smtClean="0">
                <a:solidFill>
                  <a:schemeClr val="bg2"/>
                </a:solidFill>
              </a:rPr>
              <a:t> </a:t>
            </a:r>
            <a:r>
              <a:rPr lang="it-IT" sz="1400" dirty="0" err="1" smtClean="0">
                <a:solidFill>
                  <a:schemeClr val="bg2"/>
                </a:solidFill>
              </a:rPr>
              <a:t>to</a:t>
            </a:r>
            <a:r>
              <a:rPr lang="it-IT" sz="1400" dirty="0" smtClean="0">
                <a:solidFill>
                  <a:schemeClr val="bg2"/>
                </a:solidFill>
              </a:rPr>
              <a:t> </a:t>
            </a:r>
            <a:r>
              <a:rPr lang="it-IT" sz="1400" dirty="0" err="1" smtClean="0">
                <a:solidFill>
                  <a:schemeClr val="bg2"/>
                </a:solidFill>
              </a:rPr>
              <a:t>buy</a:t>
            </a:r>
            <a:r>
              <a:rPr lang="it-IT" sz="1400" dirty="0" smtClean="0">
                <a:solidFill>
                  <a:schemeClr val="bg2"/>
                </a:solidFill>
              </a:rPr>
              <a:t> AD</a:t>
            </a:r>
            <a:endParaRPr lang="it-IT" sz="1400" dirty="0">
              <a:solidFill>
                <a:schemeClr val="bg2"/>
              </a:solidFill>
            </a:endParaRPr>
          </a:p>
          <a:p>
            <a:pPr marL="228600" indent="-228600">
              <a:buFont typeface="Arial" charset="0"/>
              <a:buAutoNum type="arabicPeriod"/>
              <a:defRPr/>
            </a:pPr>
            <a:endParaRPr lang="it-IT" sz="1400" dirty="0">
              <a:solidFill>
                <a:schemeClr val="bg2"/>
              </a:solidFill>
              <a:latin typeface="+mj-lt"/>
            </a:endParaRPr>
          </a:p>
          <a:p>
            <a:pPr>
              <a:defRPr/>
            </a:pPr>
            <a:endParaRPr lang="it-IT" sz="1400" dirty="0"/>
          </a:p>
        </p:txBody>
      </p:sp>
      <p:sp>
        <p:nvSpPr>
          <p:cNvPr id="16" name="Freccia a destra 15"/>
          <p:cNvSpPr/>
          <p:nvPr/>
        </p:nvSpPr>
        <p:spPr bwMode="auto">
          <a:xfrm>
            <a:off x="4932040" y="5122109"/>
            <a:ext cx="431800" cy="73342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2" name="Rettangolo arrotondato 10"/>
          <p:cNvSpPr>
            <a:spLocks noChangeArrowheads="1"/>
          </p:cNvSpPr>
          <p:nvPr/>
        </p:nvSpPr>
        <p:spPr bwMode="auto">
          <a:xfrm>
            <a:off x="4139952" y="3789041"/>
            <a:ext cx="1008112" cy="28803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652120" y="2132856"/>
            <a:ext cx="327585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Wingdings" pitchFamily="2" charset="2"/>
              <a:buChar char="ü"/>
              <a:defRPr/>
            </a:pPr>
            <a:r>
              <a:rPr lang="it-IT" sz="1600" dirty="0" err="1" smtClean="0">
                <a:solidFill>
                  <a:schemeClr val="bg2"/>
                </a:solidFill>
                <a:latin typeface="+mj-lt"/>
              </a:rPr>
              <a:t>Active</a:t>
            </a:r>
            <a:r>
              <a:rPr lang="it-IT" sz="16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600" dirty="0" err="1" smtClean="0">
                <a:solidFill>
                  <a:schemeClr val="bg2"/>
                </a:solidFill>
                <a:latin typeface="+mj-lt"/>
              </a:rPr>
              <a:t>Demand</a:t>
            </a:r>
            <a:r>
              <a:rPr lang="it-IT" sz="1600" dirty="0" smtClean="0">
                <a:solidFill>
                  <a:schemeClr val="bg2"/>
                </a:solidFill>
                <a:latin typeface="+mj-lt"/>
              </a:rPr>
              <a:t> Management System</a:t>
            </a:r>
          </a:p>
          <a:p>
            <a:pPr marL="228600" indent="-228600">
              <a:buFont typeface="Wingdings" pitchFamily="2" charset="2"/>
              <a:buChar char="ü"/>
              <a:defRPr/>
            </a:pPr>
            <a:endParaRPr lang="it-IT" sz="1600" dirty="0">
              <a:solidFill>
                <a:schemeClr val="bg2"/>
              </a:solidFill>
              <a:latin typeface="+mj-lt"/>
            </a:endParaRPr>
          </a:p>
          <a:p>
            <a:pPr marL="228600" indent="-228600">
              <a:buFont typeface="Wingdings" pitchFamily="2" charset="2"/>
              <a:buChar char="ü"/>
              <a:defRPr/>
            </a:pPr>
            <a:r>
              <a:rPr lang="it-IT" sz="1600" dirty="0" smtClean="0">
                <a:solidFill>
                  <a:schemeClr val="bg2"/>
                </a:solidFill>
                <a:latin typeface="+mj-lt"/>
              </a:rPr>
              <a:t>Market </a:t>
            </a:r>
            <a:r>
              <a:rPr lang="it-IT" sz="1600" dirty="0" err="1" smtClean="0">
                <a:solidFill>
                  <a:schemeClr val="bg2"/>
                </a:solidFill>
                <a:latin typeface="+mj-lt"/>
              </a:rPr>
              <a:t>Tools</a:t>
            </a:r>
            <a:endParaRPr lang="it-IT" sz="1600" dirty="0" smtClean="0">
              <a:solidFill>
                <a:schemeClr val="bg2"/>
              </a:solidFill>
              <a:latin typeface="+mj-lt"/>
            </a:endParaRPr>
          </a:p>
          <a:p>
            <a:pPr marL="228600" indent="-228600">
              <a:buFont typeface="Wingdings" pitchFamily="2" charset="2"/>
              <a:buChar char="ü"/>
              <a:defRPr/>
            </a:pPr>
            <a:endParaRPr lang="it-IT" sz="1600" dirty="0">
              <a:solidFill>
                <a:schemeClr val="bg2"/>
              </a:solidFill>
              <a:latin typeface="+mj-lt"/>
            </a:endParaRPr>
          </a:p>
          <a:p>
            <a:pPr marL="228600" indent="-228600">
              <a:buFont typeface="Wingdings" pitchFamily="2" charset="2"/>
              <a:buChar char="ü"/>
              <a:defRPr/>
            </a:pPr>
            <a:r>
              <a:rPr lang="it-IT" sz="1600" dirty="0" err="1" smtClean="0">
                <a:solidFill>
                  <a:schemeClr val="bg2"/>
                </a:solidFill>
                <a:latin typeface="+mj-lt"/>
              </a:rPr>
              <a:t>Distribution</a:t>
            </a:r>
            <a:r>
              <a:rPr lang="it-IT" sz="1600" dirty="0" smtClean="0">
                <a:solidFill>
                  <a:schemeClr val="bg2"/>
                </a:solidFill>
                <a:latin typeface="+mj-lt"/>
              </a:rPr>
              <a:t> Management System </a:t>
            </a:r>
            <a:r>
              <a:rPr lang="it-IT" sz="1600" dirty="0" err="1" smtClean="0">
                <a:solidFill>
                  <a:schemeClr val="bg2"/>
                </a:solidFill>
                <a:latin typeface="+mj-lt"/>
              </a:rPr>
              <a:t>new</a:t>
            </a:r>
            <a:r>
              <a:rPr lang="it-IT" sz="16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600" dirty="0" err="1" smtClean="0">
                <a:solidFill>
                  <a:schemeClr val="bg2"/>
                </a:solidFill>
                <a:latin typeface="+mj-lt"/>
              </a:rPr>
              <a:t>functions</a:t>
            </a:r>
            <a:endParaRPr lang="it-IT" sz="1600" dirty="0">
              <a:solidFill>
                <a:schemeClr val="bg2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endParaRPr lang="it-IT" dirty="0"/>
          </a:p>
        </p:txBody>
      </p:sp>
      <p:sp>
        <p:nvSpPr>
          <p:cNvPr id="21" name="Parentesi graffa aperta 20"/>
          <p:cNvSpPr/>
          <p:nvPr/>
        </p:nvSpPr>
        <p:spPr bwMode="auto">
          <a:xfrm>
            <a:off x="5364088" y="2060848"/>
            <a:ext cx="504056" cy="208823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2. HV/MV substation level</a:t>
            </a:r>
            <a:endParaRPr lang="it-IT" sz="2400" dirty="0" smtClean="0"/>
          </a:p>
        </p:txBody>
      </p:sp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163" y="1931988"/>
            <a:ext cx="552767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195513" y="5013325"/>
            <a:ext cx="55451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solidFill>
                  <a:schemeClr val="bg2"/>
                </a:solidFill>
                <a:latin typeface="+mj-lt"/>
              </a:rPr>
              <a:t>Voltage </a:t>
            </a:r>
            <a:r>
              <a:rPr lang="it-IT" sz="1600" dirty="0" err="1">
                <a:solidFill>
                  <a:schemeClr val="bg2"/>
                </a:solidFill>
                <a:latin typeface="+mj-lt"/>
              </a:rPr>
              <a:t>Regulation</a:t>
            </a:r>
            <a:r>
              <a:rPr lang="it-IT" sz="1600" dirty="0">
                <a:solidFill>
                  <a:schemeClr val="bg2"/>
                </a:solidFill>
                <a:latin typeface="+mj-lt"/>
              </a:rPr>
              <a:t>/</a:t>
            </a:r>
            <a:r>
              <a:rPr lang="it-IT" sz="1600" dirty="0" err="1">
                <a:solidFill>
                  <a:schemeClr val="bg2"/>
                </a:solidFill>
                <a:latin typeface="+mj-lt"/>
              </a:rPr>
              <a:t>Power</a:t>
            </a:r>
            <a:r>
              <a:rPr lang="it-IT" sz="1600" dirty="0">
                <a:solidFill>
                  <a:schemeClr val="bg2"/>
                </a:solidFill>
                <a:latin typeface="+mj-lt"/>
              </a:rPr>
              <a:t> Flow </a:t>
            </a:r>
            <a:r>
              <a:rPr lang="it-IT" sz="1600" dirty="0" err="1">
                <a:solidFill>
                  <a:schemeClr val="bg2"/>
                </a:solidFill>
                <a:latin typeface="+mj-lt"/>
              </a:rPr>
              <a:t>Control</a:t>
            </a:r>
            <a:endParaRPr lang="it-IT" sz="1600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bg2"/>
                </a:solidFill>
                <a:latin typeface="+mj-lt"/>
              </a:rPr>
              <a:t>Centralised</a:t>
            </a:r>
            <a:r>
              <a:rPr lang="it-IT" sz="1600" dirty="0">
                <a:solidFill>
                  <a:schemeClr val="bg2"/>
                </a:solidFill>
                <a:latin typeface="+mj-lt"/>
              </a:rPr>
              <a:t>/</a:t>
            </a:r>
            <a:r>
              <a:rPr lang="it-IT" sz="1600" dirty="0" err="1">
                <a:solidFill>
                  <a:schemeClr val="bg2"/>
                </a:solidFill>
                <a:latin typeface="+mj-lt"/>
              </a:rPr>
              <a:t>decentralised</a:t>
            </a:r>
            <a:r>
              <a:rPr lang="it-IT" sz="1600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bg2"/>
                </a:solidFill>
                <a:latin typeface="+mj-lt"/>
              </a:rPr>
              <a:t>functions</a:t>
            </a:r>
            <a:endParaRPr lang="it-IT" sz="1600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solidFill>
                  <a:schemeClr val="bg2"/>
                </a:solidFill>
                <a:latin typeface="+mj-lt"/>
              </a:rPr>
              <a:t> New </a:t>
            </a:r>
            <a:r>
              <a:rPr lang="en-US" sz="1600" dirty="0">
                <a:solidFill>
                  <a:schemeClr val="bg2"/>
                </a:solidFill>
                <a:latin typeface="+mj-lt"/>
              </a:rPr>
              <a:t>functionalities for the primary substation devices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3. MV/LV substation level</a:t>
            </a:r>
            <a:endParaRPr lang="it-IT" sz="2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4760382"/>
            <a:ext cx="7056784" cy="20976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69875" indent="-2698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Measurement </a:t>
            </a:r>
            <a:r>
              <a:rPr lang="en-US" sz="1600" dirty="0">
                <a:solidFill>
                  <a:schemeClr val="bg2"/>
                </a:solidFill>
                <a:latin typeface="+mj-lt"/>
              </a:rPr>
              <a:t>equipment (sensors, transducers, auxiliaries,…).</a:t>
            </a:r>
          </a:p>
          <a:p>
            <a:pPr marL="269875" indent="-2698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RTU</a:t>
            </a:r>
            <a:r>
              <a:rPr lang="en-US" sz="1600" dirty="0">
                <a:solidFill>
                  <a:schemeClr val="bg2"/>
                </a:solidFill>
                <a:latin typeface="+mj-lt"/>
              </a:rPr>
              <a:t>, in order to send and to receive data to/from the upper levels and receive data from the lower level.</a:t>
            </a:r>
          </a:p>
          <a:p>
            <a:pPr marL="269875" indent="-2698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MV/LV </a:t>
            </a:r>
            <a:r>
              <a:rPr lang="en-US" sz="1600" dirty="0">
                <a:solidFill>
                  <a:schemeClr val="bg2"/>
                </a:solidFill>
                <a:latin typeface="+mj-lt"/>
              </a:rPr>
              <a:t>intelligence in order to control part or the whole underlying LV network. </a:t>
            </a:r>
            <a:endParaRPr lang="it-IT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564197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TSO simplified Functional Architecture</a:t>
            </a:r>
            <a:endParaRPr lang="it-IT" sz="2400" dirty="0" smtClean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251520" y="1772816"/>
          <a:ext cx="4211960" cy="376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Picture" r:id="rId3" imgW="5963779" imgH="5316436" progId="Word.Picture.8">
                  <p:embed/>
                </p:oleObj>
              </mc:Choice>
              <mc:Fallback>
                <p:oleObj name="Picture" r:id="rId3" imgW="5963779" imgH="5316436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772816"/>
                        <a:ext cx="4211960" cy="376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572000" y="2276872"/>
            <a:ext cx="3888432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Many functionalities needed to fulfill the AD requirements are already available.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The new ones are:</a:t>
            </a:r>
          </a:p>
          <a:p>
            <a:pPr marL="265113" indent="-265113"/>
            <a:r>
              <a:rPr lang="en-US" dirty="0" smtClean="0">
                <a:solidFill>
                  <a:schemeClr val="bg2"/>
                </a:solidFill>
              </a:rPr>
              <a:t>-	Location information (macro load area)</a:t>
            </a:r>
          </a:p>
          <a:p>
            <a:pPr marL="265113" indent="-265113"/>
            <a:r>
              <a:rPr lang="en-US" dirty="0" smtClean="0">
                <a:solidFill>
                  <a:schemeClr val="bg2"/>
                </a:solidFill>
              </a:rPr>
              <a:t>-	Flexibility Table computation</a:t>
            </a:r>
          </a:p>
          <a:p>
            <a:pPr marL="265113" indent="-265113">
              <a:buFontTx/>
              <a:buChar char="-"/>
            </a:pPr>
            <a:r>
              <a:rPr lang="en-US" dirty="0" smtClean="0">
                <a:solidFill>
                  <a:schemeClr val="bg2"/>
                </a:solidFill>
              </a:rPr>
              <a:t>AD products validation</a:t>
            </a:r>
          </a:p>
          <a:p>
            <a:pPr marL="265113" indent="-265113">
              <a:buFontTx/>
              <a:buChar char="-"/>
            </a:pPr>
            <a:r>
              <a:rPr lang="en-US" dirty="0" smtClean="0">
                <a:solidFill>
                  <a:schemeClr val="bg2"/>
                </a:solidFill>
              </a:rPr>
              <a:t>Coordination with DSO</a:t>
            </a:r>
          </a:p>
          <a:p>
            <a:endParaRPr lang="it-IT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 bwMode="auto">
          <a:xfrm>
            <a:off x="611188" y="5876925"/>
            <a:ext cx="8208962" cy="6477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717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/>
              <a:t>DSO and </a:t>
            </a:r>
            <a:r>
              <a:rPr lang="it-IT" sz="2400" dirty="0" err="1" smtClean="0"/>
              <a:t>Active</a:t>
            </a:r>
            <a:r>
              <a:rPr lang="it-IT" sz="2400" dirty="0" smtClean="0"/>
              <a:t> </a:t>
            </a:r>
            <a:r>
              <a:rPr lang="it-IT" sz="2400" dirty="0" err="1" smtClean="0"/>
              <a:t>Demand</a:t>
            </a:r>
            <a:endParaRPr lang="it-IT" sz="2400" dirty="0" smtClean="0"/>
          </a:p>
        </p:txBody>
      </p:sp>
      <p:sp>
        <p:nvSpPr>
          <p:cNvPr id="4" name="Segnaposto contenuto 3"/>
          <p:cNvSpPr txBox="1"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6196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DSO provides services to enable AD Business:</a:t>
            </a:r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611188" y="2276475"/>
            <a:ext cx="36734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b="1" smtClean="0">
                <a:solidFill>
                  <a:schemeClr val="bg2"/>
                </a:solidFill>
                <a:latin typeface="+mj-lt"/>
              </a:rPr>
              <a:t>Location information</a:t>
            </a:r>
          </a:p>
          <a:p>
            <a:pPr marL="228600" indent="-228600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b="1" smtClean="0">
                <a:solidFill>
                  <a:schemeClr val="bg2"/>
                </a:solidFill>
                <a:latin typeface="+mj-lt"/>
              </a:rPr>
              <a:t>Flexibility table</a:t>
            </a:r>
          </a:p>
          <a:p>
            <a:pPr marL="228600" indent="-228600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b="1" smtClean="0">
                <a:solidFill>
                  <a:schemeClr val="bg2"/>
                </a:solidFill>
                <a:latin typeface="+mj-lt"/>
              </a:rPr>
              <a:t>AD products validation</a:t>
            </a:r>
            <a:endParaRPr lang="en-US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Segnaposto contenuto 3"/>
          <p:cNvSpPr txBox="1">
            <a:spLocks noChangeArrowheads="1"/>
          </p:cNvSpPr>
          <p:nvPr/>
        </p:nvSpPr>
        <p:spPr bwMode="auto">
          <a:xfrm>
            <a:off x="457200" y="3716338"/>
            <a:ext cx="822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2400" b="1" kern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DSO buys AD products for network operation:</a:t>
            </a:r>
            <a:endParaRPr lang="en-US" sz="2400" b="1" kern="0" dirty="0">
              <a:solidFill>
                <a:srgbClr val="0E318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755650" y="4221163"/>
            <a:ext cx="6192838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b="1" smtClean="0">
                <a:solidFill>
                  <a:schemeClr val="bg2"/>
                </a:solidFill>
                <a:latin typeface="+mj-lt"/>
              </a:rPr>
              <a:t>Calculate AD need to solve network problems</a:t>
            </a:r>
          </a:p>
          <a:p>
            <a:pPr marL="228600" indent="-228600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b="1" smtClean="0">
                <a:solidFill>
                  <a:schemeClr val="bg2"/>
                </a:solidFill>
                <a:latin typeface="+mj-lt"/>
              </a:rPr>
              <a:t>Decision making process</a:t>
            </a:r>
            <a:endParaRPr lang="en-US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Freccia in giù 7"/>
          <p:cNvSpPr/>
          <p:nvPr/>
        </p:nvSpPr>
        <p:spPr bwMode="auto">
          <a:xfrm>
            <a:off x="4248150" y="5157788"/>
            <a:ext cx="647700" cy="49053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54038" y="5876925"/>
            <a:ext cx="82089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chemeClr val="bg2"/>
                </a:solidFill>
                <a:latin typeface="+mj-lt"/>
              </a:rPr>
              <a:t>ADDRESS </a:t>
            </a:r>
            <a:r>
              <a:rPr lang="it-IT" b="1" dirty="0" err="1">
                <a:solidFill>
                  <a:schemeClr val="bg2"/>
                </a:solidFill>
                <a:latin typeface="+mj-lt"/>
              </a:rPr>
              <a:t>developed</a:t>
            </a:r>
            <a:r>
              <a:rPr lang="it-IT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+mj-lt"/>
              </a:rPr>
              <a:t>algorithms</a:t>
            </a:r>
            <a:r>
              <a:rPr lang="it-IT" b="1" dirty="0">
                <a:solidFill>
                  <a:schemeClr val="bg2"/>
                </a:solidFill>
                <a:latin typeface="+mj-lt"/>
              </a:rPr>
              <a:t> and </a:t>
            </a:r>
            <a:r>
              <a:rPr lang="it-IT" b="1" dirty="0" err="1">
                <a:solidFill>
                  <a:schemeClr val="bg2"/>
                </a:solidFill>
                <a:latin typeface="+mj-lt"/>
              </a:rPr>
              <a:t>prototypes</a:t>
            </a:r>
            <a:r>
              <a:rPr lang="it-IT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+mj-lt"/>
              </a:rPr>
              <a:t>to</a:t>
            </a:r>
            <a:r>
              <a:rPr lang="it-IT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+mj-lt"/>
              </a:rPr>
              <a:t>allow</a:t>
            </a:r>
            <a:r>
              <a:rPr lang="it-IT" b="1" dirty="0">
                <a:solidFill>
                  <a:schemeClr val="bg2"/>
                </a:solidFill>
                <a:latin typeface="+mj-lt"/>
              </a:rPr>
              <a:t> DSO </a:t>
            </a:r>
            <a:r>
              <a:rPr lang="it-IT" b="1" dirty="0" err="1">
                <a:solidFill>
                  <a:schemeClr val="bg2"/>
                </a:solidFill>
                <a:latin typeface="+mj-lt"/>
              </a:rPr>
              <a:t>to</a:t>
            </a:r>
            <a:r>
              <a:rPr lang="it-IT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+mj-lt"/>
              </a:rPr>
              <a:t>perform</a:t>
            </a:r>
            <a:r>
              <a:rPr lang="it-IT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+mj-lt"/>
              </a:rPr>
              <a:t>these</a:t>
            </a:r>
            <a:r>
              <a:rPr lang="it-IT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+mj-lt"/>
              </a:rPr>
              <a:t>functions</a:t>
            </a:r>
            <a:r>
              <a:rPr lang="it-IT" sz="1600" b="1" dirty="0">
                <a:solidFill>
                  <a:schemeClr val="bg2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Template-CIRED_address</Template>
  <TotalTime>0</TotalTime>
  <Words>654</Words>
  <Application>Microsoft Macintosh PowerPoint</Application>
  <PresentationFormat>Bildschirmpräsentation (4:3)</PresentationFormat>
  <Paragraphs>96</Paragraphs>
  <Slides>12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CIRED2011</vt:lpstr>
      <vt:lpstr>Picture</vt:lpstr>
      <vt:lpstr>PowerPoint-Präsentation</vt:lpstr>
      <vt:lpstr>ADDRESS PROJECT</vt:lpstr>
      <vt:lpstr>System Operators  and Active Demand</vt:lpstr>
      <vt:lpstr>DSO  Functional Architecture</vt:lpstr>
      <vt:lpstr>1. DSO Control Centre Level</vt:lpstr>
      <vt:lpstr>2. HV/MV substation level</vt:lpstr>
      <vt:lpstr>3. MV/LV substation level</vt:lpstr>
      <vt:lpstr>TSO simplified Functional Architecture</vt:lpstr>
      <vt:lpstr>DSO and Active Demand</vt:lpstr>
      <vt:lpstr>DSO: Location information provision (1)</vt:lpstr>
      <vt:lpstr>DSO: Flexibility Table Pubblication (2)</vt:lpstr>
      <vt:lpstr>DSO: AD products validation (3)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48</cp:revision>
  <dcterms:created xsi:type="dcterms:W3CDTF">2010-04-09T10:19:13Z</dcterms:created>
  <dcterms:modified xsi:type="dcterms:W3CDTF">2011-07-14T17:34:52Z</dcterms:modified>
</cp:coreProperties>
</file>