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2" autoAdjust="0"/>
  </p:normalViewPr>
  <p:slideViewPr>
    <p:cSldViewPr>
      <p:cViewPr>
        <p:scale>
          <a:sx n="38" d="100"/>
          <a:sy n="38" d="100"/>
        </p:scale>
        <p:origin x="-3480" y="-1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9EFD196-1EA9-4127-AD46-D27444EEAD6B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733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ADFA46-39FF-47F3-AA34-1A8EB49A36B7}" type="slidenum">
              <a:rPr lang="fr-FR"/>
              <a:pPr/>
              <a:t>‹Nr.›</a:t>
            </a:fld>
            <a:endParaRPr lang="fr-FR"/>
          </a:p>
        </p:txBody>
      </p: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3800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01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EA208-49DC-47D2-AF27-CE9B7A9179B8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00D5-EE9F-42F4-8E3D-7A8FD9594932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5F49E-9977-46AB-9A27-095234071008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42991-D835-4A26-AAF9-1991CE254416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05BFB-BE9D-4C5A-9D30-C70F40A25181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14735-80FA-4435-9389-3AB0B0A3F7A1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860EE-8E1A-4533-BAFB-706A163EF9F8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F1F6A-A7CC-44AB-9BC9-FE429B174A38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5A9F1-E048-4FA8-B7D9-F71A964D1965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C7575-9DD7-40C1-ABD2-53C43401AC92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fr-F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1FDFB81-3834-4C0D-8102-141BD3EDF07F}" type="slidenum">
              <a:rPr lang="fr-FR"/>
              <a:pPr/>
              <a:t>‹Nr.›</a:t>
            </a:fld>
            <a:endParaRPr lang="fr-F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b-NO" sz="24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b-NO" sz="240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b-NO" sz="2400">
              <a:latin typeface="Times New Roman" pitchFamily="18" charset="0"/>
            </a:endParaRPr>
          </a:p>
        </p:txBody>
      </p:sp>
      <p:pic>
        <p:nvPicPr>
          <p:cNvPr id="32777" name="Picture 9" descr="CIRED_2011_logo_sans_da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nb-NO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0E318D"/>
                </a:solidFill>
              </a:rPr>
              <a:t>Frankfurt (Germany), 6-9 June 2011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smtClean="0">
                <a:latin typeface="+mj-lt"/>
              </a:rPr>
              <a:t>Integration of electric vehicles to the distribution grid</a:t>
            </a:r>
            <a:endParaRPr lang="en-GB" noProof="0">
              <a:latin typeface="+mj-lt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 smtClean="0">
                <a:latin typeface="+mj-lt"/>
              </a:rPr>
              <a:t>Nina Wahl Gunderson and</a:t>
            </a:r>
          </a:p>
          <a:p>
            <a:r>
              <a:rPr lang="en-GB" noProof="0" dirty="0" smtClean="0">
                <a:latin typeface="+mj-lt"/>
              </a:rPr>
              <a:t> </a:t>
            </a:r>
            <a:r>
              <a:rPr lang="en-GB" noProof="0" dirty="0" err="1" smtClean="0">
                <a:latin typeface="+mj-lt"/>
              </a:rPr>
              <a:t>Kjell</a:t>
            </a:r>
            <a:r>
              <a:rPr lang="en-GB" noProof="0" dirty="0" smtClean="0">
                <a:latin typeface="+mj-lt"/>
              </a:rPr>
              <a:t> Sand</a:t>
            </a:r>
          </a:p>
          <a:p>
            <a:r>
              <a:rPr lang="en-GB" noProof="0" dirty="0" smtClean="0">
                <a:latin typeface="+mj-lt"/>
              </a:rPr>
              <a:t>SINTEF Energy Research</a:t>
            </a:r>
          </a:p>
          <a:p>
            <a:r>
              <a:rPr lang="en-GB" noProof="0" dirty="0" smtClean="0">
                <a:latin typeface="+mj-lt"/>
              </a:rPr>
              <a:t>Norway</a:t>
            </a:r>
          </a:p>
          <a:p>
            <a:endParaRPr lang="en-GB" noProof="0" dirty="0">
              <a:latin typeface="+mj-lt"/>
            </a:endParaRPr>
          </a:p>
        </p:txBody>
      </p:sp>
      <p:pic>
        <p:nvPicPr>
          <p:cNvPr id="4" name="Bilde 3" descr="SINTEF_hovedlogo_bl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494" y="5834403"/>
            <a:ext cx="3348410" cy="690941"/>
          </a:xfrm>
          <a:prstGeom prst="rect">
            <a:avLst/>
          </a:prstGeom>
        </p:spPr>
      </p:pic>
      <p:pic>
        <p:nvPicPr>
          <p:cNvPr id="5" name="Bilde 4" descr="NTNU_engelsk-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854839"/>
            <a:ext cx="3053844" cy="670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 smtClean="0">
                <a:latin typeface="+mj-lt"/>
              </a:rPr>
              <a:t>Introduction</a:t>
            </a:r>
            <a:endParaRPr lang="en-GB" noProof="0" dirty="0">
              <a:latin typeface="+mj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>
                <a:latin typeface="+mj-lt"/>
              </a:rPr>
              <a:t>Strong Norwegian incentives promoting electric vehicles (EVs)</a:t>
            </a:r>
          </a:p>
          <a:p>
            <a:r>
              <a:rPr lang="en-GB" noProof="0" dirty="0" smtClean="0">
                <a:latin typeface="+mj-lt"/>
              </a:rPr>
              <a:t>EV load may cause power quality (PQ) problems</a:t>
            </a:r>
          </a:p>
          <a:p>
            <a:r>
              <a:rPr lang="en-GB" noProof="0" dirty="0" smtClean="0">
                <a:latin typeface="+mj-lt"/>
              </a:rPr>
              <a:t>Study on car pool in downtown Trondheim</a:t>
            </a:r>
          </a:p>
          <a:p>
            <a:r>
              <a:rPr lang="en-GB" noProof="0" dirty="0" smtClean="0">
                <a:latin typeface="+mj-lt"/>
              </a:rPr>
              <a:t>Energy, power and PQ measurements</a:t>
            </a:r>
          </a:p>
          <a:p>
            <a:r>
              <a:rPr lang="en-GB" dirty="0" smtClean="0">
                <a:latin typeface="+mj-lt"/>
              </a:rPr>
              <a:t>Load characteristics</a:t>
            </a:r>
            <a:endParaRPr lang="en-GB" noProof="0" dirty="0" smtClean="0">
              <a:latin typeface="+mj-lt"/>
            </a:endParaRPr>
          </a:p>
          <a:p>
            <a:endParaRPr lang="en-GB" noProof="0" dirty="0">
              <a:latin typeface="+mj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Nina Wahl Gunderson – Norway </a:t>
            </a:r>
            <a:r>
              <a:rPr lang="fr-BE" sz="1600" dirty="0">
                <a:latin typeface="Arial" charset="0"/>
              </a:rPr>
              <a:t>– </a:t>
            </a:r>
            <a:r>
              <a:rPr lang="fr-BE" sz="1600" dirty="0" smtClean="0">
                <a:latin typeface="Arial" charset="0"/>
              </a:rPr>
              <a:t>Session 5 </a:t>
            </a:r>
            <a:r>
              <a:rPr lang="fr-BE" sz="1600">
                <a:latin typeface="Arial" charset="0"/>
              </a:rPr>
              <a:t>– </a:t>
            </a:r>
            <a:r>
              <a:rPr lang="fr-BE" sz="1600" smtClean="0">
                <a:latin typeface="Arial" charset="0"/>
              </a:rPr>
              <a:t>0785</a:t>
            </a:r>
            <a:endParaRPr lang="fr-FR" sz="16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 smtClean="0">
                <a:latin typeface="+mj-lt"/>
              </a:rPr>
              <a:t>Measurement instruments</a:t>
            </a:r>
            <a:endParaRPr lang="en-GB" noProof="0" dirty="0">
              <a:latin typeface="+mj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>
                <a:latin typeface="+mj-lt"/>
              </a:rPr>
              <a:t>Power Detective energy meter</a:t>
            </a:r>
          </a:p>
          <a:p>
            <a:endParaRPr lang="en-GB" noProof="0" dirty="0" smtClean="0">
              <a:latin typeface="+mj-lt"/>
            </a:endParaRPr>
          </a:p>
          <a:p>
            <a:endParaRPr lang="en-GB" noProof="0" dirty="0" smtClean="0">
              <a:latin typeface="+mj-lt"/>
            </a:endParaRPr>
          </a:p>
          <a:p>
            <a:endParaRPr lang="en-GB" noProof="0" dirty="0" smtClean="0">
              <a:latin typeface="+mj-lt"/>
            </a:endParaRPr>
          </a:p>
          <a:p>
            <a:r>
              <a:rPr lang="en-GB" noProof="0" dirty="0" err="1" smtClean="0">
                <a:latin typeface="+mj-lt"/>
              </a:rPr>
              <a:t>Elspec</a:t>
            </a:r>
            <a:r>
              <a:rPr lang="en-GB" noProof="0" dirty="0" smtClean="0">
                <a:latin typeface="+mj-lt"/>
              </a:rPr>
              <a:t> G4500 </a:t>
            </a:r>
            <a:r>
              <a:rPr lang="en-GB" noProof="0" dirty="0" err="1" smtClean="0">
                <a:latin typeface="+mj-lt"/>
              </a:rPr>
              <a:t>Blackbox</a:t>
            </a:r>
            <a:r>
              <a:rPr lang="en-GB" noProof="0" dirty="0" smtClean="0">
                <a:latin typeface="+mj-lt"/>
              </a:rPr>
              <a:t> advanced PQ recorder</a:t>
            </a:r>
          </a:p>
          <a:p>
            <a:endParaRPr lang="en-GB" noProof="0" dirty="0">
              <a:latin typeface="+mj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Nina Wahl Gunderson – Norway </a:t>
            </a:r>
            <a:r>
              <a:rPr lang="fr-BE" sz="1600" dirty="0">
                <a:latin typeface="Arial" charset="0"/>
              </a:rPr>
              <a:t>– </a:t>
            </a:r>
            <a:r>
              <a:rPr lang="fr-BE" sz="1600" dirty="0" smtClean="0">
                <a:latin typeface="Arial" charset="0"/>
              </a:rPr>
              <a:t>Session 5 </a:t>
            </a:r>
            <a:r>
              <a:rPr lang="fr-BE" sz="1600">
                <a:latin typeface="Arial" charset="0"/>
              </a:rPr>
              <a:t>– </a:t>
            </a:r>
            <a:r>
              <a:rPr lang="fr-BE" sz="1600" smtClean="0">
                <a:latin typeface="Arial" charset="0"/>
              </a:rPr>
              <a:t>0785</a:t>
            </a:r>
            <a:endParaRPr lang="fr-FR" sz="1600" dirty="0">
              <a:latin typeface="Arial" charset="0"/>
            </a:endParaRPr>
          </a:p>
        </p:txBody>
      </p:sp>
      <p:pic>
        <p:nvPicPr>
          <p:cNvPr id="9" name="Bilde 8" descr="Power Detectiv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715310"/>
            <a:ext cx="2548687" cy="1427379"/>
          </a:xfrm>
          <a:prstGeom prst="rect">
            <a:avLst/>
          </a:prstGeom>
        </p:spPr>
      </p:pic>
      <p:pic>
        <p:nvPicPr>
          <p:cNvPr id="10" name="Bilde 9" descr="ELSPEC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816203"/>
            <a:ext cx="2419308" cy="12770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 smtClean="0">
                <a:latin typeface="+mj-lt"/>
              </a:rPr>
              <a:t>Charging pattern single vehicle</a:t>
            </a:r>
            <a:endParaRPr lang="en-GB" noProof="0" dirty="0"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Nina Wahl Gunderson – Norway </a:t>
            </a:r>
            <a:r>
              <a:rPr lang="fr-BE" sz="1600" dirty="0">
                <a:latin typeface="Arial" charset="0"/>
              </a:rPr>
              <a:t>– </a:t>
            </a:r>
            <a:r>
              <a:rPr lang="fr-BE" sz="1600" dirty="0" smtClean="0">
                <a:latin typeface="Arial" charset="0"/>
              </a:rPr>
              <a:t>Session 5 </a:t>
            </a:r>
            <a:r>
              <a:rPr lang="fr-BE" sz="1600">
                <a:latin typeface="Arial" charset="0"/>
              </a:rPr>
              <a:t>– </a:t>
            </a:r>
            <a:r>
              <a:rPr lang="fr-BE" sz="1600" smtClean="0">
                <a:latin typeface="Arial" charset="0"/>
              </a:rPr>
              <a:t>0785</a:t>
            </a:r>
            <a:endParaRPr lang="fr-FR" sz="1600" dirty="0">
              <a:latin typeface="Arial" charset="0"/>
            </a:endParaRPr>
          </a:p>
        </p:txBody>
      </p:sp>
      <p:pic>
        <p:nvPicPr>
          <p:cNvPr id="7" name="Plassholder for innhold 6" descr="Single char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60986"/>
            <a:ext cx="8229600" cy="36171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899592" y="5805264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Coincidence factor = 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733256"/>
            <a:ext cx="28987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Nina Wahl Gunderson – Norway </a:t>
            </a:r>
            <a:r>
              <a:rPr lang="fr-BE" sz="1600" dirty="0">
                <a:latin typeface="Arial" charset="0"/>
              </a:rPr>
              <a:t>– </a:t>
            </a:r>
            <a:r>
              <a:rPr lang="fr-BE" sz="1600" dirty="0" smtClean="0">
                <a:latin typeface="Arial" charset="0"/>
              </a:rPr>
              <a:t>Session 5 </a:t>
            </a:r>
            <a:r>
              <a:rPr lang="fr-BE" sz="1600">
                <a:latin typeface="Arial" charset="0"/>
              </a:rPr>
              <a:t>– </a:t>
            </a:r>
            <a:r>
              <a:rPr lang="fr-BE" sz="1600" smtClean="0">
                <a:latin typeface="Arial" charset="0"/>
              </a:rPr>
              <a:t>0785</a:t>
            </a:r>
            <a:endParaRPr lang="fr-FR" sz="1600" dirty="0">
              <a:latin typeface="Arial" charset="0"/>
            </a:endParaRPr>
          </a:p>
        </p:txBody>
      </p:sp>
      <p:pic>
        <p:nvPicPr>
          <p:cNvPr id="15" name="Bilde 14" descr="Load 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258" y="1628800"/>
            <a:ext cx="8545484" cy="40316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 smtClean="0">
                <a:latin typeface="+mj-lt"/>
              </a:rPr>
              <a:t>Total load 11 charging stations</a:t>
            </a:r>
            <a:endParaRPr lang="en-GB" noProof="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 smtClean="0">
                <a:latin typeface="+mj-lt"/>
              </a:rPr>
              <a:t>Utilization time single vehicle</a:t>
            </a:r>
            <a:endParaRPr lang="en-GB" noProof="0" dirty="0">
              <a:latin typeface="+mj-lt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4541" y="5649859"/>
            <a:ext cx="2447619" cy="3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Nina Wahl Gunderson – Norway </a:t>
            </a:r>
            <a:r>
              <a:rPr lang="fr-BE" sz="1600" dirty="0">
                <a:latin typeface="Arial" charset="0"/>
              </a:rPr>
              <a:t>– </a:t>
            </a:r>
            <a:r>
              <a:rPr lang="fr-BE" sz="1600" dirty="0" smtClean="0">
                <a:latin typeface="Arial" charset="0"/>
              </a:rPr>
              <a:t>Session 5 </a:t>
            </a:r>
            <a:r>
              <a:rPr lang="fr-BE" sz="1600" dirty="0">
                <a:latin typeface="Arial" charset="0"/>
              </a:rPr>
              <a:t>– </a:t>
            </a:r>
            <a:r>
              <a:rPr lang="fr-BE" sz="1600" dirty="0" smtClean="0">
                <a:latin typeface="Arial" charset="0"/>
              </a:rPr>
              <a:t>0785</a:t>
            </a:r>
            <a:endParaRPr lang="fr-FR" sz="1600" dirty="0">
              <a:latin typeface="Arial" charset="0"/>
            </a:endParaRPr>
          </a:p>
        </p:txBody>
      </p:sp>
      <p:pic>
        <p:nvPicPr>
          <p:cNvPr id="7" name="Bilde 6" descr="Duration curv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6143" y="1700808"/>
            <a:ext cx="4791714" cy="40051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 smtClean="0">
                <a:latin typeface="+mj-lt"/>
              </a:rPr>
              <a:t>PQ measurements: voltage THD</a:t>
            </a:r>
            <a:endParaRPr lang="en-GB" noProof="0" dirty="0"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Nina Wahl Gunderson – Norway </a:t>
            </a:r>
            <a:r>
              <a:rPr lang="fr-BE" sz="1600" dirty="0">
                <a:latin typeface="Arial" charset="0"/>
              </a:rPr>
              <a:t>– </a:t>
            </a:r>
            <a:r>
              <a:rPr lang="fr-BE" sz="1600" dirty="0" smtClean="0">
                <a:latin typeface="Arial" charset="0"/>
              </a:rPr>
              <a:t>Session 5 </a:t>
            </a:r>
            <a:r>
              <a:rPr lang="fr-BE" sz="1600">
                <a:latin typeface="Arial" charset="0"/>
              </a:rPr>
              <a:t>– </a:t>
            </a:r>
            <a:r>
              <a:rPr lang="fr-BE" sz="1600" smtClean="0">
                <a:latin typeface="Arial" charset="0"/>
              </a:rPr>
              <a:t>0785</a:t>
            </a:r>
            <a:endParaRPr lang="fr-FR" sz="1600" dirty="0">
              <a:latin typeface="Arial" charset="0"/>
            </a:endParaRPr>
          </a:p>
        </p:txBody>
      </p:sp>
      <p:pic>
        <p:nvPicPr>
          <p:cNvPr id="7" name="Plassholder for innhold 6" descr="THD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3857" y="2008188"/>
            <a:ext cx="7136286" cy="41227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latin typeface="+mj-lt"/>
              </a:rPr>
              <a:t>PQ measurements: Voltage unbalance</a:t>
            </a:r>
            <a:endParaRPr lang="en-GB" noProof="0" dirty="0"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Nina Wahl Gunderson – Norway </a:t>
            </a:r>
            <a:r>
              <a:rPr lang="fr-BE" sz="1600" dirty="0">
                <a:latin typeface="Arial" charset="0"/>
              </a:rPr>
              <a:t>– </a:t>
            </a:r>
            <a:r>
              <a:rPr lang="fr-BE" sz="1600" dirty="0" smtClean="0">
                <a:latin typeface="Arial" charset="0"/>
              </a:rPr>
              <a:t>Session 5 </a:t>
            </a:r>
            <a:r>
              <a:rPr lang="fr-BE" sz="1600">
                <a:latin typeface="Arial" charset="0"/>
              </a:rPr>
              <a:t>– </a:t>
            </a:r>
            <a:r>
              <a:rPr lang="fr-BE" sz="1600" smtClean="0">
                <a:latin typeface="Arial" charset="0"/>
              </a:rPr>
              <a:t>0785</a:t>
            </a:r>
            <a:endParaRPr lang="fr-FR" sz="1600" dirty="0">
              <a:latin typeface="Arial" charset="0"/>
            </a:endParaRPr>
          </a:p>
        </p:txBody>
      </p:sp>
      <p:pic>
        <p:nvPicPr>
          <p:cNvPr id="10" name="Bilde 9" descr="Unbalanc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394" y="1843540"/>
            <a:ext cx="8061211" cy="45377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 smtClean="0">
                <a:latin typeface="+mj-lt"/>
              </a:rPr>
              <a:t>Conclusions</a:t>
            </a:r>
            <a:endParaRPr lang="en-GB" noProof="0" dirty="0">
              <a:latin typeface="+mj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>
                <a:latin typeface="+mj-lt"/>
              </a:rPr>
              <a:t>Afternoon power peak</a:t>
            </a:r>
          </a:p>
          <a:p>
            <a:r>
              <a:rPr lang="en-GB" noProof="0" dirty="0" smtClean="0">
                <a:latin typeface="+mj-lt"/>
              </a:rPr>
              <a:t>No values close to PQ code limits</a:t>
            </a:r>
          </a:p>
          <a:p>
            <a:r>
              <a:rPr lang="en-GB" noProof="0" dirty="0" smtClean="0">
                <a:latin typeface="+mj-lt"/>
              </a:rPr>
              <a:t>Low voltage THD values</a:t>
            </a:r>
          </a:p>
          <a:p>
            <a:r>
              <a:rPr lang="en-GB" noProof="0" dirty="0" smtClean="0">
                <a:latin typeface="+mj-lt"/>
              </a:rPr>
              <a:t>Some voltage unbalance</a:t>
            </a:r>
          </a:p>
          <a:p>
            <a:r>
              <a:rPr lang="en-GB" noProof="0" dirty="0" smtClean="0">
                <a:latin typeface="+mj-lt"/>
              </a:rPr>
              <a:t>EVs may cause problems in weak grids</a:t>
            </a:r>
          </a:p>
          <a:p>
            <a:r>
              <a:rPr lang="en-GB" noProof="0" dirty="0" smtClean="0">
                <a:latin typeface="+mj-lt"/>
              </a:rPr>
              <a:t>Fast chargers require further studies</a:t>
            </a:r>
            <a:endParaRPr lang="en-GB" noProof="0" dirty="0">
              <a:latin typeface="+mj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Nina Wahl Gunderson – Norway </a:t>
            </a:r>
            <a:r>
              <a:rPr lang="fr-BE" sz="1600" dirty="0">
                <a:latin typeface="Arial" charset="0"/>
              </a:rPr>
              <a:t>– </a:t>
            </a:r>
            <a:r>
              <a:rPr lang="fr-BE" sz="1600" dirty="0" smtClean="0">
                <a:latin typeface="Arial" charset="0"/>
              </a:rPr>
              <a:t>Session 5 </a:t>
            </a:r>
            <a:r>
              <a:rPr lang="fr-BE" sz="1600">
                <a:latin typeface="Arial" charset="0"/>
              </a:rPr>
              <a:t>– </a:t>
            </a:r>
            <a:r>
              <a:rPr lang="fr-BE" sz="1600" smtClean="0">
                <a:latin typeface="Arial" charset="0"/>
              </a:rPr>
              <a:t>0785</a:t>
            </a:r>
            <a:endParaRPr lang="fr-FR" sz="1600" dirty="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Macintosh PowerPoint</Application>
  <PresentationFormat>Bildschirmpräsentation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CIRED2011</vt:lpstr>
      <vt:lpstr>Integration of electric vehicles to the distribution grid</vt:lpstr>
      <vt:lpstr>Introduction</vt:lpstr>
      <vt:lpstr>Measurement instruments</vt:lpstr>
      <vt:lpstr>Charging pattern single vehicle</vt:lpstr>
      <vt:lpstr>Total load 11 charging stations</vt:lpstr>
      <vt:lpstr>Utilization time single vehicle</vt:lpstr>
      <vt:lpstr>PQ measurements: voltage THD</vt:lpstr>
      <vt:lpstr>PQ measurements: Voltage unbalance</vt:lpstr>
      <vt:lpstr>Conclusions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33</cp:revision>
  <dcterms:created xsi:type="dcterms:W3CDTF">2010-04-09T10:19:13Z</dcterms:created>
  <dcterms:modified xsi:type="dcterms:W3CDTF">2011-07-14T17:33:21Z</dcterms:modified>
</cp:coreProperties>
</file>