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15"/>
  </p:notesMasterIdLst>
  <p:sldIdLst>
    <p:sldId id="258" r:id="rId5"/>
    <p:sldId id="25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6" d="100"/>
          <a:sy n="36" d="100"/>
        </p:scale>
        <p:origin x="-3544" y="-1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E370212-AAFD-4830-B3A8-31AA23F55E42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238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033CC-A783-4E89-939A-99C5A868F5FA}" type="slidenum">
              <a:rPr lang="fr-FR"/>
              <a:pPr/>
              <a:t>2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033CC-A783-4E89-939A-99C5A868F5FA}" type="slidenum">
              <a:rPr lang="fr-FR"/>
              <a:pPr/>
              <a:t>3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033CC-A783-4E89-939A-99C5A868F5FA}" type="slidenum">
              <a:rPr lang="fr-FR"/>
              <a:pPr/>
              <a:t>4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033CC-A783-4E89-939A-99C5A868F5FA}" type="slidenum">
              <a:rPr lang="fr-FR"/>
              <a:pPr/>
              <a:t>5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033CC-A783-4E89-939A-99C5A868F5FA}" type="slidenum">
              <a:rPr lang="fr-FR"/>
              <a:pPr/>
              <a:t>9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033CC-A783-4E89-939A-99C5A868F5FA}" type="slidenum">
              <a:rPr lang="fr-FR"/>
              <a:pPr/>
              <a:t>10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98A3AA-CEEE-4BD3-876B-FC79199F4530}" type="slidenum">
              <a:rPr lang="fr-FR"/>
              <a:pPr/>
              <a:t>‹Nr.›</a:t>
            </a:fld>
            <a:endParaRPr lang="fr-FR"/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380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101EE-5D47-4FCF-A127-556EAE7E5806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1200150"/>
            <a:ext cx="2068512" cy="4930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0" y="1200150"/>
            <a:ext cx="6053138" cy="4930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9BE8A-0E38-4FDA-8FDB-B35E150BDF05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8D729-83CD-488E-8B46-F8689DBE2F85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79F1B-24F2-4BF1-AFDC-B0387F5AB888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76EEC-EEBE-4E44-B8A9-04510495E6E9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2046E-E6E2-404E-80B0-08B669A3912D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FC1EF-F900-4DB0-8E2C-CE84A26E343F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272F4-4196-41D4-BCFA-7647D00533BB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031A8-1442-4807-9961-9B066A8BA8FF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F97F6-6AEA-4F23-ABB1-59FBEA5FBA07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08188"/>
            <a:ext cx="82296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fr-FR"/>
              <a:t>test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BA6A724-BD0E-497C-9AF7-89F8B7E6CF86}" type="slidenum">
              <a:rPr lang="fr-FR"/>
              <a:pPr/>
              <a:t>‹Nr.›</a:t>
            </a:fld>
            <a:endParaRPr lang="fr-FR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pic>
        <p:nvPicPr>
          <p:cNvPr id="32777" name="Picture 9" descr="CIRED_2011_logo_sans_da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6738" y="327025"/>
            <a:ext cx="1312862" cy="719138"/>
          </a:xfrm>
          <a:prstGeom prst="rect">
            <a:avLst/>
          </a:prstGeom>
          <a:noFill/>
        </p:spPr>
      </p:pic>
      <p:graphicFrame>
        <p:nvGraphicFramePr>
          <p:cNvPr id="32778" name="Group 10"/>
          <p:cNvGraphicFramePr>
            <a:graphicFrameLocks noGrp="1"/>
          </p:cNvGraphicFramePr>
          <p:nvPr/>
        </p:nvGraphicFramePr>
        <p:xfrm>
          <a:off x="495300" y="979488"/>
          <a:ext cx="8196263" cy="182879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E31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209800" y="508000"/>
            <a:ext cx="601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400">
                <a:solidFill>
                  <a:srgbClr val="0E318D"/>
                </a:solidFill>
              </a:rPr>
              <a:t>Frankfurt (Germany), 6-9 June 2011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1200150"/>
            <a:ext cx="822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772400" cy="1512168"/>
          </a:xfrm>
        </p:spPr>
        <p:txBody>
          <a:bodyPr/>
          <a:lstStyle/>
          <a:p>
            <a:pPr algn="ctr"/>
            <a:r>
              <a:rPr lang="en-GB" sz="2800" dirty="0" smtClean="0"/>
              <a:t>European regulators’ views </a:t>
            </a:r>
            <a:br>
              <a:rPr lang="en-GB" sz="2800" dirty="0" smtClean="0"/>
            </a:br>
            <a:r>
              <a:rPr lang="en-GB" sz="2800" dirty="0" smtClean="0"/>
              <a:t>on regulating smart </a:t>
            </a:r>
            <a:br>
              <a:rPr lang="en-GB" sz="2800" dirty="0" smtClean="0"/>
            </a:br>
            <a:r>
              <a:rPr lang="en-GB" sz="2800" dirty="0" smtClean="0"/>
              <a:t>distribution networks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39552" y="3284984"/>
            <a:ext cx="8208912" cy="2664296"/>
          </a:xfrm>
        </p:spPr>
        <p:txBody>
          <a:bodyPr/>
          <a:lstStyle/>
          <a:p>
            <a:r>
              <a:rPr lang="en-GB" b="1" dirty="0" smtClean="0"/>
              <a:t>Authors</a:t>
            </a:r>
            <a:r>
              <a:rPr lang="en-GB" dirty="0" smtClean="0"/>
              <a:t> - Gareth Evans (Ofgem), Riccardo Vailati(AEEG), Karstein Brekke(NVE), Werner Friedl(E-Control), Hugo Schotman(</a:t>
            </a:r>
            <a:r>
              <a:rPr lang="en-GB" dirty="0" err="1" smtClean="0"/>
              <a:t>Energiekamer</a:t>
            </a:r>
            <a:r>
              <a:rPr lang="en-GB" dirty="0" smtClean="0"/>
              <a:t> </a:t>
            </a:r>
            <a:r>
              <a:rPr lang="en-GB" smtClean="0"/>
              <a:t>NMa), </a:t>
            </a:r>
            <a:r>
              <a:rPr lang="en-GB" dirty="0" smtClean="0"/>
              <a:t>Matthias Steiner(E-Control), Math Bollen(EI), Tahir Kapetanovic(E-Control), Ferruccio Villa(AEEG)</a:t>
            </a:r>
          </a:p>
          <a:p>
            <a:endParaRPr lang="en-GB" dirty="0" smtClean="0"/>
          </a:p>
          <a:p>
            <a:r>
              <a:rPr lang="en-GB" dirty="0" smtClean="0"/>
              <a:t>Presented by Gareth Evans, Head of Profession - Engineering, Ofgem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248150"/>
          </a:xfrm>
        </p:spPr>
        <p:txBody>
          <a:bodyPr/>
          <a:lstStyle/>
          <a:p>
            <a:endParaRPr lang="fr-FR" sz="1600" dirty="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latin typeface="Arial" charset="0"/>
              </a:rPr>
              <a:t>Gareth Evans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GB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Session 6 </a:t>
            </a:r>
            <a:r>
              <a:rPr lang="fr-BE" sz="1600" dirty="0">
                <a:latin typeface="Arial" charset="0"/>
              </a:rPr>
              <a:t>– Paper </a:t>
            </a:r>
            <a:r>
              <a:rPr lang="fr-BE" sz="1600" dirty="0" smtClean="0">
                <a:latin typeface="Arial" charset="0"/>
              </a:rPr>
              <a:t>ID 0978</a:t>
            </a:r>
            <a:endParaRPr lang="fr-FR" sz="1600" dirty="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Thank you for your attention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248150"/>
          </a:xfrm>
        </p:spPr>
        <p:txBody>
          <a:bodyPr/>
          <a:lstStyle/>
          <a:p>
            <a:r>
              <a:rPr lang="fr-BE" dirty="0" smtClean="0">
                <a:latin typeface="Arial" charset="0"/>
              </a:rPr>
              <a:t>Consultation objectives</a:t>
            </a:r>
            <a:endParaRPr lang="fr-BE" dirty="0">
              <a:latin typeface="Arial" charset="0"/>
            </a:endParaRPr>
          </a:p>
          <a:p>
            <a:r>
              <a:rPr lang="fr-BE" dirty="0" smtClean="0">
                <a:latin typeface="Arial" charset="0"/>
              </a:rPr>
              <a:t>Role of the Regulator</a:t>
            </a:r>
          </a:p>
          <a:p>
            <a:r>
              <a:rPr lang="fr-BE" dirty="0" smtClean="0">
                <a:latin typeface="Arial" charset="0"/>
              </a:rPr>
              <a:t>Regulatory priorities</a:t>
            </a:r>
          </a:p>
          <a:p>
            <a:r>
              <a:rPr lang="fr-BE" dirty="0" smtClean="0">
                <a:latin typeface="Arial" charset="0"/>
              </a:rPr>
              <a:t>Conclusions and recommendations</a:t>
            </a:r>
            <a:endParaRPr lang="fr-BE" dirty="0">
              <a:latin typeface="Arial" charset="0"/>
            </a:endParaRPr>
          </a:p>
          <a:p>
            <a:r>
              <a:rPr lang="fr-BE" dirty="0" smtClean="0">
                <a:latin typeface="Arial" charset="0"/>
              </a:rPr>
              <a:t>Further work</a:t>
            </a:r>
            <a:endParaRPr lang="fr-BE" dirty="0">
              <a:latin typeface="Arial" charset="0"/>
            </a:endParaRPr>
          </a:p>
          <a:p>
            <a:endParaRPr lang="fr-FR" sz="1600" dirty="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latin typeface="Arial" charset="0"/>
              </a:rPr>
              <a:t>Gareth Evans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GB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Session 6 </a:t>
            </a:r>
            <a:r>
              <a:rPr lang="fr-BE" sz="1600" dirty="0">
                <a:latin typeface="Arial" charset="0"/>
              </a:rPr>
              <a:t>– Paper </a:t>
            </a:r>
            <a:r>
              <a:rPr lang="fr-BE" sz="1600" dirty="0" smtClean="0">
                <a:latin typeface="Arial" charset="0"/>
              </a:rPr>
              <a:t>ID 0978</a:t>
            </a:r>
            <a:endParaRPr lang="fr-FR" sz="1600" dirty="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Presentation – Key Issues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2519982"/>
          </a:xfrm>
        </p:spPr>
        <p:txBody>
          <a:bodyPr/>
          <a:lstStyle/>
          <a:p>
            <a:r>
              <a:rPr lang="fr-BE" dirty="0" smtClean="0">
                <a:latin typeface="Arial" charset="0"/>
              </a:rPr>
              <a:t>Collect the views of all stakeholders to assist regulators in understanding how smart grids can benefit network users</a:t>
            </a:r>
            <a:endParaRPr lang="fr-BE" dirty="0">
              <a:latin typeface="Arial" charset="0"/>
            </a:endParaRPr>
          </a:p>
          <a:p>
            <a:r>
              <a:rPr lang="fr-BE" dirty="0" smtClean="0">
                <a:latin typeface="Arial" charset="0"/>
              </a:rPr>
              <a:t>Explore ways in which smart grids deployment, where cost effective, can be encouraged</a:t>
            </a:r>
            <a:endParaRPr lang="fr-BE" dirty="0">
              <a:latin typeface="Arial" charset="0"/>
            </a:endParaRPr>
          </a:p>
          <a:p>
            <a:endParaRPr lang="fr-FR" sz="1600" dirty="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latin typeface="Arial" charset="0"/>
              </a:rPr>
              <a:t>Gareth Evans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GB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Session 6 </a:t>
            </a:r>
            <a:r>
              <a:rPr lang="fr-BE" sz="1600" dirty="0">
                <a:latin typeface="Arial" charset="0"/>
              </a:rPr>
              <a:t>– Paper </a:t>
            </a:r>
            <a:r>
              <a:rPr lang="fr-BE" sz="1600" dirty="0" smtClean="0">
                <a:latin typeface="Arial" charset="0"/>
              </a:rPr>
              <a:t>ID 0978</a:t>
            </a:r>
            <a:endParaRPr lang="fr-FR" sz="1600" dirty="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Consultation objectives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4509120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 smtClean="0">
                <a:solidFill>
                  <a:schemeClr val="bg2"/>
                </a:solidFill>
                <a:latin typeface="+mj-lt"/>
              </a:rPr>
              <a:t>ERGEG “Position Paper on Smart Grids” published 10 June 2010 </a:t>
            </a:r>
            <a:endParaRPr lang="en-GB" sz="2800" b="1" i="1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248150"/>
          </a:xfrm>
        </p:spPr>
        <p:txBody>
          <a:bodyPr/>
          <a:lstStyle/>
          <a:p>
            <a:r>
              <a:rPr lang="fr-BE" dirty="0" smtClean="0">
                <a:latin typeface="Arial" charset="0"/>
              </a:rPr>
              <a:t>Technology neutral</a:t>
            </a:r>
          </a:p>
          <a:p>
            <a:r>
              <a:rPr lang="fr-BE" dirty="0" smtClean="0">
                <a:latin typeface="Arial" charset="0"/>
              </a:rPr>
              <a:t>Smart grids are a means to an end not an end in themselves</a:t>
            </a:r>
            <a:endParaRPr lang="fr-BE" dirty="0">
              <a:latin typeface="Arial" charset="0"/>
            </a:endParaRPr>
          </a:p>
          <a:p>
            <a:r>
              <a:rPr lang="fr-BE" dirty="0" smtClean="0">
                <a:latin typeface="Arial" charset="0"/>
              </a:rPr>
              <a:t>Better value for customers, including indirect benefits</a:t>
            </a:r>
          </a:p>
          <a:p>
            <a:r>
              <a:rPr lang="fr-BE" dirty="0" smtClean="0">
                <a:latin typeface="Arial" charset="0"/>
              </a:rPr>
              <a:t>Key facilitator, identifying and removing barriers – finding solutions that balance all stakeholders’ positions</a:t>
            </a:r>
            <a:endParaRPr lang="fr-BE" dirty="0">
              <a:latin typeface="Arial" charset="0"/>
            </a:endParaRPr>
          </a:p>
          <a:p>
            <a:endParaRPr lang="fr-FR" sz="1600" dirty="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latin typeface="Arial" charset="0"/>
              </a:rPr>
              <a:t>Gareth Evans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GB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Session 6 </a:t>
            </a:r>
            <a:r>
              <a:rPr lang="fr-BE" sz="1600" dirty="0">
                <a:latin typeface="Arial" charset="0"/>
              </a:rPr>
              <a:t>– Paper </a:t>
            </a:r>
            <a:r>
              <a:rPr lang="fr-BE" sz="1600" dirty="0" smtClean="0">
                <a:latin typeface="Arial" charset="0"/>
              </a:rPr>
              <a:t>ID 0978</a:t>
            </a:r>
            <a:endParaRPr lang="fr-FR" sz="1600" dirty="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Role of the Regulator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2465834"/>
            <a:ext cx="8229600" cy="4392166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Focus on the performance of network companies in terms of the outputs delivered;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Encourage innovation while protecting consumers’ interests; and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Encourage co-operation amongst stakeholders, with special care to standardisation and to identify possible barriers to smart grid deployment.</a:t>
            </a:r>
          </a:p>
          <a:p>
            <a:endParaRPr lang="fr-FR" sz="1600" dirty="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latin typeface="Arial" charset="0"/>
              </a:rPr>
              <a:t>Gareth Evans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GB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Session 6 </a:t>
            </a:r>
            <a:r>
              <a:rPr lang="fr-BE" sz="1600" dirty="0">
                <a:latin typeface="Arial" charset="0"/>
              </a:rPr>
              <a:t>– Paper </a:t>
            </a:r>
            <a:r>
              <a:rPr lang="fr-BE" sz="1600" dirty="0" smtClean="0">
                <a:latin typeface="Arial" charset="0"/>
              </a:rPr>
              <a:t>ID 0978</a:t>
            </a:r>
            <a:endParaRPr lang="fr-FR" sz="1600" dirty="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760"/>
            <a:ext cx="8208963" cy="14834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Regulatory priorities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2800" b="1" i="1" dirty="0" smtClean="0">
                <a:solidFill>
                  <a:schemeClr val="bg2"/>
                </a:solidFill>
                <a:latin typeface="Arial" charset="0"/>
              </a:rPr>
              <a:t>Three main priorities identified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r-FR" sz="28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12750" y="1200150"/>
            <a:ext cx="8229600" cy="1004714"/>
          </a:xfrm>
        </p:spPr>
        <p:txBody>
          <a:bodyPr/>
          <a:lstStyle/>
          <a:p>
            <a:r>
              <a:rPr lang="en-GB" dirty="0" smtClean="0"/>
              <a:t>Conclusions from the </a:t>
            </a:r>
            <a:r>
              <a:rPr lang="en-GB" sz="3200" dirty="0" smtClean="0"/>
              <a:t>Position Paper</a:t>
            </a:r>
            <a:r>
              <a:rPr lang="en-GB" dirty="0" smtClean="0"/>
              <a:t>*</a:t>
            </a:r>
            <a:r>
              <a:rPr lang="en-GB" sz="3200" dirty="0" smtClean="0"/>
              <a:t> 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4038600" cy="3816350"/>
          </a:xfrm>
          <a:ln w="25400" cap="rnd">
            <a:solidFill>
              <a:schemeClr val="accent2">
                <a:alpha val="52156"/>
              </a:schemeClr>
            </a:solidFill>
            <a:round/>
          </a:ln>
        </p:spPr>
        <p:txBody>
          <a:bodyPr/>
          <a:lstStyle/>
          <a:p>
            <a:r>
              <a:rPr lang="en-GB" sz="2400" dirty="0" smtClean="0">
                <a:latin typeface="+mj-lt"/>
              </a:rPr>
              <a:t>Significant challenge</a:t>
            </a:r>
          </a:p>
          <a:p>
            <a:r>
              <a:rPr lang="en-GB" sz="2400" dirty="0" smtClean="0">
                <a:latin typeface="+mj-lt"/>
              </a:rPr>
              <a:t>Better  understanding of smart grids needed</a:t>
            </a:r>
          </a:p>
          <a:p>
            <a:r>
              <a:rPr lang="en-GB" sz="2400" dirty="0" smtClean="0">
                <a:latin typeface="+mj-lt"/>
              </a:rPr>
              <a:t>Clarity of stakeholder roles/responsibilities</a:t>
            </a:r>
          </a:p>
          <a:p>
            <a:r>
              <a:rPr lang="en-GB" sz="2400" dirty="0" smtClean="0">
                <a:latin typeface="+mj-lt"/>
              </a:rPr>
              <a:t>Significant number of stakeholders want a step change in activity</a:t>
            </a:r>
          </a:p>
        </p:txBody>
      </p:sp>
      <p:sp>
        <p:nvSpPr>
          <p:cNvPr id="26628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2420888"/>
            <a:ext cx="4038600" cy="3816350"/>
          </a:xfrm>
          <a:ln w="25400" cap="rnd">
            <a:solidFill>
              <a:schemeClr val="accent2">
                <a:alpha val="50195"/>
              </a:schemeClr>
            </a:solidFill>
            <a:round/>
          </a:ln>
        </p:spPr>
        <p:txBody>
          <a:bodyPr/>
          <a:lstStyle/>
          <a:p>
            <a:r>
              <a:rPr lang="en-GB" sz="2400" dirty="0" smtClean="0">
                <a:latin typeface="+mj-lt"/>
              </a:rPr>
              <a:t>Attention to encouragement of innovation</a:t>
            </a:r>
          </a:p>
          <a:p>
            <a:r>
              <a:rPr lang="en-GB" sz="2400" dirty="0" smtClean="0">
                <a:latin typeface="+mj-lt"/>
              </a:rPr>
              <a:t>Focus on regulation of outputs/performance</a:t>
            </a:r>
          </a:p>
          <a:p>
            <a:r>
              <a:rPr lang="en-GB" sz="2400" dirty="0" smtClean="0">
                <a:latin typeface="+mj-lt"/>
              </a:rPr>
              <a:t>Development of cost/benefit analysis vital</a:t>
            </a:r>
          </a:p>
          <a:p>
            <a:r>
              <a:rPr lang="en-GB" sz="2400" dirty="0" smtClean="0">
                <a:latin typeface="+mj-lt"/>
              </a:rPr>
              <a:t>Stakeholders co-operate to address barriers </a:t>
            </a:r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467544" y="6309320"/>
            <a:ext cx="3024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 smtClean="0"/>
              <a:t>*</a:t>
            </a:r>
            <a:r>
              <a:rPr lang="en-GB" sz="1200" i="1" dirty="0" smtClean="0">
                <a:latin typeface="+mj-lt"/>
              </a:rPr>
              <a:t>Summarised text</a:t>
            </a:r>
            <a:endParaRPr lang="en-GB" sz="1200" i="1" dirty="0"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395536" y="1268760"/>
            <a:ext cx="6264275" cy="576262"/>
          </a:xfrm>
        </p:spPr>
        <p:txBody>
          <a:bodyPr/>
          <a:lstStyle/>
          <a:p>
            <a:r>
              <a:rPr lang="en-GB" sz="3200" dirty="0" smtClean="0"/>
              <a:t>Recommendations* (1)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1844824"/>
            <a:ext cx="8460432" cy="707886"/>
          </a:xfrm>
          <a:prstGeom prst="rect">
            <a:avLst/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000" dirty="0">
                <a:latin typeface="+mj-lt"/>
              </a:rPr>
              <a:t>R-1: </a:t>
            </a:r>
            <a:r>
              <a:rPr lang="en-GB" sz="2000" dirty="0" smtClean="0">
                <a:latin typeface="+mj-lt"/>
              </a:rPr>
              <a:t>Ensure regulatory stability </a:t>
            </a:r>
            <a:r>
              <a:rPr lang="en-GB" sz="2000" dirty="0">
                <a:latin typeface="+mj-lt"/>
              </a:rPr>
              <a:t>and reasonable rate of return for grid investments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2636912"/>
            <a:ext cx="8424936" cy="707886"/>
          </a:xfrm>
          <a:prstGeom prst="rect">
            <a:avLst/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000" dirty="0">
                <a:latin typeface="+mj-lt"/>
              </a:rPr>
              <a:t>R-2: </a:t>
            </a:r>
            <a:r>
              <a:rPr lang="en-GB" sz="2000" dirty="0" smtClean="0">
                <a:latin typeface="+mj-lt"/>
              </a:rPr>
              <a:t>Consider </a:t>
            </a:r>
            <a:r>
              <a:rPr lang="en-GB" sz="2000" dirty="0">
                <a:latin typeface="+mj-lt"/>
              </a:rPr>
              <a:t>decoupling between grid operators’ profits and volumes of electricity they </a:t>
            </a:r>
            <a:r>
              <a:rPr lang="en-GB" sz="2000" dirty="0" smtClean="0">
                <a:latin typeface="+mj-lt"/>
              </a:rPr>
              <a:t>deliver</a:t>
            </a:r>
            <a:endParaRPr lang="en-GB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3429000"/>
            <a:ext cx="8424936" cy="707886"/>
          </a:xfrm>
          <a:prstGeom prst="rect">
            <a:avLst/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000" dirty="0">
                <a:latin typeface="+mj-lt"/>
              </a:rPr>
              <a:t>R-3: </a:t>
            </a:r>
            <a:r>
              <a:rPr lang="en-GB" sz="2000" dirty="0" smtClean="0">
                <a:latin typeface="+mj-lt"/>
              </a:rPr>
              <a:t>Pursue </a:t>
            </a:r>
            <a:r>
              <a:rPr lang="en-GB" sz="2000" dirty="0">
                <a:latin typeface="+mj-lt"/>
              </a:rPr>
              <a:t>regulation of outputs as a mechanism to ensure value for money paid by network </a:t>
            </a:r>
            <a:r>
              <a:rPr lang="en-GB" sz="2000" dirty="0" smtClean="0">
                <a:latin typeface="+mj-lt"/>
              </a:rPr>
              <a:t>users</a:t>
            </a:r>
            <a:endParaRPr lang="en-GB" sz="2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4221088"/>
            <a:ext cx="8424936" cy="1015663"/>
          </a:xfrm>
          <a:prstGeom prst="rect">
            <a:avLst/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000" dirty="0">
                <a:latin typeface="+mj-lt"/>
              </a:rPr>
              <a:t>R-4: </a:t>
            </a:r>
            <a:r>
              <a:rPr lang="en-GB" sz="2000" dirty="0" smtClean="0">
                <a:latin typeface="+mj-lt"/>
              </a:rPr>
              <a:t>Promote improved </a:t>
            </a:r>
            <a:r>
              <a:rPr lang="en-GB" sz="2000" dirty="0">
                <a:latin typeface="+mj-lt"/>
              </a:rPr>
              <a:t>awareness of consumers about their electricity use and market opportunities </a:t>
            </a:r>
            <a:r>
              <a:rPr lang="en-GB" sz="2000" dirty="0" smtClean="0">
                <a:latin typeface="+mj-lt"/>
              </a:rPr>
              <a:t>and </a:t>
            </a:r>
            <a:r>
              <a:rPr lang="en-GB" sz="2000" dirty="0">
                <a:latin typeface="+mj-lt"/>
              </a:rPr>
              <a:t>an improved engagement of network operators with their network users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5301208"/>
            <a:ext cx="8424936" cy="1015663"/>
          </a:xfrm>
          <a:prstGeom prst="rect">
            <a:avLst/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000" dirty="0">
                <a:latin typeface="+mj-lt"/>
              </a:rPr>
              <a:t>R-5: </a:t>
            </a:r>
            <a:r>
              <a:rPr lang="en-GB" sz="2000" dirty="0" smtClean="0">
                <a:latin typeface="+mj-lt"/>
              </a:rPr>
              <a:t>Encourage </a:t>
            </a:r>
            <a:r>
              <a:rPr lang="en-GB" sz="2000" dirty="0">
                <a:latin typeface="+mj-lt"/>
              </a:rPr>
              <a:t>deployment of smart grid solutions, where they are </a:t>
            </a:r>
            <a:r>
              <a:rPr lang="en-GB" sz="2000" dirty="0" smtClean="0">
                <a:latin typeface="+mj-lt"/>
              </a:rPr>
              <a:t>cost-efficient and </a:t>
            </a:r>
            <a:r>
              <a:rPr lang="en-GB" sz="2000" dirty="0">
                <a:latin typeface="+mj-lt"/>
              </a:rPr>
              <a:t>find ways of </a:t>
            </a:r>
            <a:r>
              <a:rPr lang="en-GB" sz="2000" dirty="0" err="1">
                <a:latin typeface="+mj-lt"/>
              </a:rPr>
              <a:t>incentivising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smtClean="0">
                <a:latin typeface="+mj-lt"/>
              </a:rPr>
              <a:t>innovative network </a:t>
            </a:r>
            <a:r>
              <a:rPr lang="en-GB" sz="2000" dirty="0">
                <a:latin typeface="+mj-lt"/>
              </a:rPr>
              <a:t>solutions where </a:t>
            </a:r>
            <a:r>
              <a:rPr lang="en-GB" sz="2000" dirty="0" smtClean="0">
                <a:latin typeface="+mj-lt"/>
              </a:rPr>
              <a:t>beneficial</a:t>
            </a:r>
            <a:endParaRPr lang="en-GB" sz="2000" dirty="0">
              <a:latin typeface="+mj-lt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23528" y="6381328"/>
            <a:ext cx="3168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 smtClean="0"/>
              <a:t>*</a:t>
            </a:r>
            <a:r>
              <a:rPr lang="en-GB" sz="1200" i="1" dirty="0" smtClean="0">
                <a:latin typeface="+mj-lt"/>
              </a:rPr>
              <a:t>Summarised text</a:t>
            </a:r>
            <a:endParaRPr lang="en-GB" sz="1200" i="1" dirty="0"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395536" y="1268760"/>
            <a:ext cx="6264275" cy="576262"/>
          </a:xfrm>
        </p:spPr>
        <p:txBody>
          <a:bodyPr/>
          <a:lstStyle/>
          <a:p>
            <a:r>
              <a:rPr lang="en-GB" sz="3200" dirty="0" smtClean="0"/>
              <a:t>Recommendations* (2)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1844824"/>
            <a:ext cx="8424936" cy="707886"/>
          </a:xfrm>
          <a:prstGeom prst="rect">
            <a:avLst/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000" dirty="0">
                <a:latin typeface="+mj-lt"/>
              </a:rPr>
              <a:t>R-6: </a:t>
            </a:r>
            <a:r>
              <a:rPr lang="en-GB" sz="2000" dirty="0" smtClean="0">
                <a:latin typeface="+mj-lt"/>
              </a:rPr>
              <a:t>Evaluate </a:t>
            </a:r>
            <a:r>
              <a:rPr lang="en-GB" sz="2000" dirty="0">
                <a:latin typeface="+mj-lt"/>
              </a:rPr>
              <a:t>costs and benefits of </a:t>
            </a:r>
            <a:r>
              <a:rPr lang="en-GB" sz="2000" dirty="0" smtClean="0">
                <a:latin typeface="+mj-lt"/>
              </a:rPr>
              <a:t>demonstration projects and </a:t>
            </a:r>
            <a:r>
              <a:rPr lang="en-GB" sz="2000" dirty="0">
                <a:latin typeface="+mj-lt"/>
              </a:rPr>
              <a:t>to take </a:t>
            </a:r>
            <a:r>
              <a:rPr lang="en-GB" sz="2000" dirty="0" smtClean="0">
                <a:latin typeface="+mj-lt"/>
              </a:rPr>
              <a:t>decisions/provide advice based </a:t>
            </a:r>
            <a:r>
              <a:rPr lang="en-GB" sz="2000" dirty="0">
                <a:latin typeface="+mj-lt"/>
              </a:rPr>
              <a:t>on societal cost-benefit </a:t>
            </a:r>
            <a:r>
              <a:rPr lang="en-GB" sz="2000" dirty="0" smtClean="0">
                <a:latin typeface="+mj-lt"/>
              </a:rPr>
              <a:t>assessment</a:t>
            </a:r>
            <a:endParaRPr lang="en-GB" sz="2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2636912"/>
            <a:ext cx="8424936" cy="707886"/>
          </a:xfrm>
          <a:prstGeom prst="rect">
            <a:avLst/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000" dirty="0">
                <a:latin typeface="+mj-lt"/>
              </a:rPr>
              <a:t>R-7: </a:t>
            </a:r>
            <a:r>
              <a:rPr lang="en-GB" sz="2000" dirty="0" smtClean="0">
                <a:latin typeface="+mj-lt"/>
              </a:rPr>
              <a:t>Ensure public dissemination </a:t>
            </a:r>
            <a:r>
              <a:rPr lang="en-GB" sz="2000" dirty="0">
                <a:latin typeface="+mj-lt"/>
              </a:rPr>
              <a:t>of </a:t>
            </a:r>
            <a:r>
              <a:rPr lang="en-GB" sz="2000" dirty="0" smtClean="0">
                <a:latin typeface="+mj-lt"/>
              </a:rPr>
              <a:t>results/lessons </a:t>
            </a:r>
            <a:r>
              <a:rPr lang="en-GB" sz="2000" dirty="0">
                <a:latin typeface="+mj-lt"/>
              </a:rPr>
              <a:t>learned </a:t>
            </a:r>
            <a:r>
              <a:rPr lang="en-GB" sz="2000" dirty="0" smtClean="0">
                <a:latin typeface="+mj-lt"/>
              </a:rPr>
              <a:t>from </a:t>
            </a:r>
            <a:r>
              <a:rPr lang="en-GB" sz="2000" dirty="0">
                <a:latin typeface="+mj-lt"/>
              </a:rPr>
              <a:t>demonstration projects (co-)financed </a:t>
            </a:r>
            <a:r>
              <a:rPr lang="en-GB" sz="2000" dirty="0" smtClean="0">
                <a:latin typeface="+mj-lt"/>
              </a:rPr>
              <a:t>by </a:t>
            </a:r>
            <a:r>
              <a:rPr lang="en-GB" sz="2000" dirty="0">
                <a:latin typeface="+mj-lt"/>
              </a:rPr>
              <a:t>grid tariffs or from public </a:t>
            </a:r>
            <a:r>
              <a:rPr lang="en-GB" sz="2000" dirty="0" smtClean="0">
                <a:latin typeface="+mj-lt"/>
              </a:rPr>
              <a:t>funds</a:t>
            </a:r>
            <a:endParaRPr lang="en-GB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501008"/>
            <a:ext cx="8424936" cy="1015663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000" dirty="0">
                <a:latin typeface="+mj-lt"/>
              </a:rPr>
              <a:t>R-8: </a:t>
            </a:r>
            <a:r>
              <a:rPr lang="en-GB" sz="2000" dirty="0" smtClean="0">
                <a:latin typeface="+mj-lt"/>
              </a:rPr>
              <a:t>Participate </a:t>
            </a:r>
            <a:r>
              <a:rPr lang="en-GB" sz="2000" dirty="0">
                <a:latin typeface="+mj-lt"/>
              </a:rPr>
              <a:t>in ‘smart grids’ discussions and cooperation activities among stakeholders and especially </a:t>
            </a:r>
            <a:r>
              <a:rPr lang="en-GB" sz="2000" dirty="0" smtClean="0">
                <a:latin typeface="+mj-lt"/>
              </a:rPr>
              <a:t>to achieve </a:t>
            </a:r>
            <a:r>
              <a:rPr lang="en-GB" sz="2000" dirty="0">
                <a:latin typeface="+mj-lt"/>
              </a:rPr>
              <a:t>interoperability of smart grid devices and systems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4653136"/>
            <a:ext cx="8424936" cy="70788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000" dirty="0">
                <a:latin typeface="+mj-lt"/>
              </a:rPr>
              <a:t>R-9: </a:t>
            </a:r>
            <a:r>
              <a:rPr lang="en-GB" sz="2000" dirty="0" smtClean="0">
                <a:latin typeface="+mj-lt"/>
              </a:rPr>
              <a:t>Clarify </a:t>
            </a:r>
            <a:r>
              <a:rPr lang="en-GB" sz="2000" dirty="0">
                <a:latin typeface="+mj-lt"/>
              </a:rPr>
              <a:t>the difference between regulated grid activities and market opportunities for new services under a competitive </a:t>
            </a:r>
            <a:r>
              <a:rPr lang="en-GB" sz="2000" dirty="0" smtClean="0">
                <a:latin typeface="+mj-lt"/>
              </a:rPr>
              <a:t>regime</a:t>
            </a:r>
            <a:endParaRPr lang="en-GB" sz="20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5517232"/>
            <a:ext cx="8424936" cy="70788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000" dirty="0">
                <a:latin typeface="+mj-lt"/>
              </a:rPr>
              <a:t>R-10: </a:t>
            </a:r>
            <a:r>
              <a:rPr lang="en-GB" sz="2000" dirty="0" err="1" smtClean="0">
                <a:latin typeface="+mj-lt"/>
              </a:rPr>
              <a:t>NRAs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dirty="0">
                <a:latin typeface="+mj-lt"/>
              </a:rPr>
              <a:t>continue </a:t>
            </a:r>
            <a:r>
              <a:rPr lang="en-GB" sz="2000" dirty="0" smtClean="0">
                <a:latin typeface="+mj-lt"/>
              </a:rPr>
              <a:t>to exchange </a:t>
            </a:r>
            <a:r>
              <a:rPr lang="en-GB" sz="2000" dirty="0">
                <a:latin typeface="+mj-lt"/>
              </a:rPr>
              <a:t>expertise at European level, in order to learn as soon as possible from best regulatory practices.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95536" y="6309320"/>
            <a:ext cx="2232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 smtClean="0"/>
              <a:t>*</a:t>
            </a:r>
            <a:r>
              <a:rPr lang="en-GB" sz="1200" i="1" dirty="0" smtClean="0">
                <a:latin typeface="+mj-lt"/>
              </a:rPr>
              <a:t>Summarised  text</a:t>
            </a:r>
            <a:endParaRPr lang="en-GB" sz="1200" i="1" dirty="0"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248150"/>
          </a:xfrm>
        </p:spPr>
        <p:txBody>
          <a:bodyPr/>
          <a:lstStyle/>
          <a:p>
            <a:r>
              <a:rPr lang="fr-BE" dirty="0" smtClean="0">
                <a:latin typeface="Arial" charset="0"/>
              </a:rPr>
              <a:t>Work is currently underway to collect more detailed views and information from Regulators relating to smart grids</a:t>
            </a:r>
          </a:p>
          <a:p>
            <a:r>
              <a:rPr lang="fr-BE" dirty="0" smtClean="0">
                <a:latin typeface="Arial" charset="0"/>
              </a:rPr>
              <a:t>A report summarising this process is planned to be published later this year. </a:t>
            </a:r>
          </a:p>
          <a:p>
            <a:endParaRPr lang="fr-FR" sz="1600" dirty="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latin typeface="Arial" charset="0"/>
              </a:rPr>
              <a:t>Gareth Evans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GB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smtClean="0">
                <a:latin typeface="Arial" charset="0"/>
              </a:rPr>
              <a:t>Session 6 </a:t>
            </a:r>
            <a:r>
              <a:rPr lang="fr-BE" sz="1600" dirty="0">
                <a:latin typeface="Arial" charset="0"/>
              </a:rPr>
              <a:t>– Paper </a:t>
            </a:r>
            <a:r>
              <a:rPr lang="fr-BE" sz="1600" dirty="0" smtClean="0">
                <a:latin typeface="Arial" charset="0"/>
              </a:rPr>
              <a:t>ID 0978</a:t>
            </a:r>
            <a:endParaRPr lang="fr-FR" sz="1600" dirty="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FR" sz="3200" b="1" dirty="0" err="1" smtClean="0">
                <a:solidFill>
                  <a:schemeClr val="bg2"/>
                </a:solidFill>
                <a:latin typeface="Arial" charset="0"/>
              </a:rPr>
              <a:t>Further</a:t>
            </a:r>
            <a:r>
              <a:rPr lang="fr-FR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FR" sz="3200" b="1" dirty="0" err="1" smtClean="0">
                <a:solidFill>
                  <a:schemeClr val="bg2"/>
                </a:solidFill>
                <a:latin typeface="Arial" charset="0"/>
              </a:rPr>
              <a:t>work</a:t>
            </a:r>
            <a:endParaRPr lang="fr-FR" sz="3200" b="1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IRED2011">
  <a:themeElements>
    <a:clrScheme name="">
      <a:dk1>
        <a:srgbClr val="000000"/>
      </a:dk1>
      <a:lt1>
        <a:srgbClr val="FFFFFF"/>
      </a:lt1>
      <a:dk2>
        <a:srgbClr val="779AF1"/>
      </a:dk2>
      <a:lt2>
        <a:srgbClr val="0E318D"/>
      </a:lt2>
      <a:accent1>
        <a:srgbClr val="154BD1"/>
      </a:accent1>
      <a:accent2>
        <a:srgbClr val="1F59E9"/>
      </a:accent2>
      <a:accent3>
        <a:srgbClr val="FFFFFF"/>
      </a:accent3>
      <a:accent4>
        <a:srgbClr val="000000"/>
      </a:accent4>
      <a:accent5>
        <a:srgbClr val="AAB1E5"/>
      </a:accent5>
      <a:accent6>
        <a:srgbClr val="1B50D3"/>
      </a:accent6>
      <a:hlink>
        <a:srgbClr val="0E318D"/>
      </a:hlink>
      <a:folHlink>
        <a:srgbClr val="FF9900"/>
      </a:folHlink>
    </a:clrScheme>
    <a:fontScheme name="CIRED2011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CIRED2011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9">
        <a:dk1>
          <a:srgbClr val="000000"/>
        </a:dk1>
        <a:lt1>
          <a:srgbClr val="FFFFFF"/>
        </a:lt1>
        <a:dk2>
          <a:srgbClr val="999900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0">
        <a:dk1>
          <a:srgbClr val="000000"/>
        </a:dk1>
        <a:lt1>
          <a:srgbClr val="FFFFFF"/>
        </a:lt1>
        <a:dk2>
          <a:srgbClr val="F96501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1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2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6813D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3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FF66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6813D"/>
        </a:accent6>
        <a:hlink>
          <a:srgbClr val="F96501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4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0E318D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5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6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1F59E9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1B50D3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EB7E0FFC723A48A4DE522D5159957E" ma:contentTypeVersion="0" ma:contentTypeDescription="Create a new document." ma:contentTypeScope="" ma:versionID="ff9a37ef0facd4b5ed13dccc714eaef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BDFBB7A-94B0-4DF7-920C-7F95F4B08CAB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23F7EEF-0D5E-49D8-8AF0-9CA2744B58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5E740E-73C6-4F6F-B225-B8D1F84321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654</Words>
  <Application>Microsoft Macintosh PowerPoint</Application>
  <PresentationFormat>Bildschirmpräsentation (4:3)</PresentationFormat>
  <Paragraphs>64</Paragraphs>
  <Slides>10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CIRED2011</vt:lpstr>
      <vt:lpstr>European regulators’ views  on regulating smart  distribution networks </vt:lpstr>
      <vt:lpstr>PowerPoint-Präsentation</vt:lpstr>
      <vt:lpstr>PowerPoint-Präsentation</vt:lpstr>
      <vt:lpstr>PowerPoint-Präsentation</vt:lpstr>
      <vt:lpstr>PowerPoint-Präsentation</vt:lpstr>
      <vt:lpstr>Conclusions from the Position Paper* </vt:lpstr>
      <vt:lpstr>Recommendations* (1)</vt:lpstr>
      <vt:lpstr>Recommendations* (2)</vt:lpstr>
      <vt:lpstr>PowerPoint-Präsentation</vt:lpstr>
      <vt:lpstr>PowerPoint-Präsentation</vt:lpstr>
    </vt:vector>
  </TitlesOfParts>
  <Company>AIM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Energy Regulators' views on regulating smart distribution networks</dc:title>
  <dc:creator>AIM</dc:creator>
  <cp:lastModifiedBy>T</cp:lastModifiedBy>
  <cp:revision>25</cp:revision>
  <dcterms:created xsi:type="dcterms:W3CDTF">2010-04-09T10:19:13Z</dcterms:created>
  <dcterms:modified xsi:type="dcterms:W3CDTF">2011-07-14T17:35:43Z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0x01010001EB7E0FFC723A48A4DE522D5159957E</vt:lpwstr>
  </property>
  <property fmtid="{D5CDD505-2E9C-101B-9397-08002B2CF9AE}" pid="3" name="_MarkAsFinal">
    <vt:bool>true</vt:bool>
  </property>
</Properties>
</file>