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6"/>
  </p:notesMasterIdLst>
  <p:sldIdLst>
    <p:sldId id="257" r:id="rId2"/>
    <p:sldId id="269" r:id="rId3"/>
    <p:sldId id="270" r:id="rId4"/>
    <p:sldId id="275" r:id="rId5"/>
    <p:sldId id="277" r:id="rId6"/>
    <p:sldId id="274" r:id="rId7"/>
    <p:sldId id="258" r:id="rId8"/>
    <p:sldId id="268" r:id="rId9"/>
    <p:sldId id="263" r:id="rId10"/>
    <p:sldId id="261" r:id="rId11"/>
    <p:sldId id="271" r:id="rId12"/>
    <p:sldId id="273" r:id="rId13"/>
    <p:sldId id="272" r:id="rId14"/>
    <p:sldId id="278"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4660"/>
  </p:normalViewPr>
  <p:slideViewPr>
    <p:cSldViewPr>
      <p:cViewPr>
        <p:scale>
          <a:sx n="66" d="100"/>
          <a:sy n="66" d="100"/>
        </p:scale>
        <p:origin x="-2392" y="-105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97AB0E5-431C-4ADA-A6B6-7464A7468ADB}" type="slidenum">
              <a:rPr lang="fr-FR"/>
              <a:pPr>
                <a:defRPr/>
              </a:pPr>
              <a:t>‹Nr.›</a:t>
            </a:fld>
            <a:endParaRPr lang="fr-FR"/>
          </a:p>
        </p:txBody>
      </p:sp>
    </p:spTree>
    <p:extLst>
      <p:ext uri="{BB962C8B-B14F-4D97-AF65-F5344CB8AC3E}">
        <p14:creationId xmlns:p14="http://schemas.microsoft.com/office/powerpoint/2010/main" val="547216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10</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11</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12</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13</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14</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2</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3</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4</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5</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6</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7</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8</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4F0F184-182F-4C03-ABE5-82A6A611B771}" type="slidenum">
              <a:rPr lang="fr-FR"/>
              <a:pPr/>
              <a:t>9</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it-IT"/>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it-IT"/>
            </a:p>
          </p:txBody>
        </p:sp>
      </p:grpSp>
      <p:sp>
        <p:nvSpPr>
          <p:cNvPr id="33794" name="Rectangle 2"/>
          <p:cNvSpPr>
            <a:spLocks noGrp="1" noChangeArrowheads="1"/>
          </p:cNvSpPr>
          <p:nvPr>
            <p:ph type="ctrTitle"/>
          </p:nvPr>
        </p:nvSpPr>
        <p:spPr>
          <a:xfrm>
            <a:off x="685800" y="685800"/>
            <a:ext cx="7772400" cy="2127250"/>
          </a:xfrm>
        </p:spPr>
        <p:txBody>
          <a:bodyPr anchor="b"/>
          <a:lstStyle>
            <a:lvl1pPr algn="ctr">
              <a:defRPr sz="4300"/>
            </a:lvl1pPr>
          </a:lstStyle>
          <a:p>
            <a:r>
              <a:rPr lang="fr-FR"/>
              <a:t>Cliquez pour modifier le style du titre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8" name="Rectangle 4"/>
          <p:cNvSpPr>
            <a:spLocks noGrp="1" noChangeArrowheads="1"/>
          </p:cNvSpPr>
          <p:nvPr>
            <p:ph type="dt" sz="half" idx="10"/>
          </p:nvPr>
        </p:nvSpPr>
        <p:spPr/>
        <p:txBody>
          <a:bodyPr/>
          <a:lstStyle>
            <a:lvl1pPr>
              <a:defRPr smtClean="0"/>
            </a:lvl1pPr>
          </a:lstStyle>
          <a:p>
            <a:pPr>
              <a:defRPr/>
            </a:pPr>
            <a:endParaRPr lang="fr-FR"/>
          </a:p>
        </p:txBody>
      </p:sp>
      <p:sp>
        <p:nvSpPr>
          <p:cNvPr id="9" name="Rectangle 5"/>
          <p:cNvSpPr>
            <a:spLocks noGrp="1" noChangeArrowheads="1"/>
          </p:cNvSpPr>
          <p:nvPr>
            <p:ph type="ftr" sz="quarter" idx="11"/>
          </p:nvPr>
        </p:nvSpPr>
        <p:spPr/>
        <p:txBody>
          <a:bodyPr/>
          <a:lstStyle>
            <a:lvl1pPr>
              <a:defRPr smtClean="0"/>
            </a:lvl1pPr>
          </a:lstStyle>
          <a:p>
            <a:pPr>
              <a:defRPr/>
            </a:pPr>
            <a:r>
              <a:rPr lang="fr-FR"/>
              <a:t>test</a:t>
            </a:r>
          </a:p>
        </p:txBody>
      </p:sp>
      <p:sp>
        <p:nvSpPr>
          <p:cNvPr id="10" name="Rectangle 6"/>
          <p:cNvSpPr>
            <a:spLocks noGrp="1" noChangeArrowheads="1"/>
          </p:cNvSpPr>
          <p:nvPr>
            <p:ph type="sldNum" sz="quarter" idx="12"/>
          </p:nvPr>
        </p:nvSpPr>
        <p:spPr/>
        <p:txBody>
          <a:bodyPr/>
          <a:lstStyle>
            <a:lvl1pPr>
              <a:defRPr smtClean="0"/>
            </a:lvl1pPr>
          </a:lstStyle>
          <a:p>
            <a:pPr>
              <a:defRPr/>
            </a:pPr>
            <a:fld id="{C133EFE4-5DE7-4342-BDE5-7BA41B85D979}"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EFAFAE8C-3003-485D-9E4B-AB9463B3887B}"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1200150"/>
            <a:ext cx="2068512" cy="49307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12750" y="1200150"/>
            <a:ext cx="6053138" cy="49307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EE6A7A43-4143-4227-A1E3-41A257F2FA3D}"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51519E70-70A5-4E42-8837-8D804E52C982}"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2F72255A-A311-4D51-BF4B-33CB952A285C}" type="slidenum">
              <a:rPr lang="fr-FR"/>
              <a:pPr>
                <a:defRP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BD07F6AC-496F-4FAC-8CC7-1D76EB7CBD82}"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sz="half" idx="10"/>
          </p:nvPr>
        </p:nvSpPr>
        <p:spPr>
          <a:ln/>
        </p:spPr>
        <p:txBody>
          <a:bodyPr/>
          <a:lstStyle>
            <a:lvl1pPr>
              <a:defRPr/>
            </a:lvl1pPr>
          </a:lstStyle>
          <a:p>
            <a:pPr>
              <a:defRPr/>
            </a:pPr>
            <a:endParaRPr lang="fr-FR"/>
          </a:p>
        </p:txBody>
      </p:sp>
      <p:sp>
        <p:nvSpPr>
          <p:cNvPr id="8"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9" name="Rectangle 5"/>
          <p:cNvSpPr>
            <a:spLocks noGrp="1" noChangeArrowheads="1"/>
          </p:cNvSpPr>
          <p:nvPr>
            <p:ph type="sldNum" sz="quarter" idx="12"/>
          </p:nvPr>
        </p:nvSpPr>
        <p:spPr>
          <a:ln/>
        </p:spPr>
        <p:txBody>
          <a:bodyPr/>
          <a:lstStyle>
            <a:lvl1pPr>
              <a:defRPr/>
            </a:lvl1pPr>
          </a:lstStyle>
          <a:p>
            <a:pPr>
              <a:defRPr/>
            </a:pPr>
            <a:fld id="{E7C8EABD-1965-4F50-A53F-1DAAABE6E21C}"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sz="half" idx="10"/>
          </p:nvPr>
        </p:nvSpPr>
        <p:spPr>
          <a:ln/>
        </p:spPr>
        <p:txBody>
          <a:bodyPr/>
          <a:lstStyle>
            <a:lvl1pPr>
              <a:defRPr/>
            </a:lvl1pPr>
          </a:lstStyle>
          <a:p>
            <a:pPr>
              <a:defRPr/>
            </a:pPr>
            <a:endParaRPr lang="fr-FR"/>
          </a:p>
        </p:txBody>
      </p:sp>
      <p:sp>
        <p:nvSpPr>
          <p:cNvPr id="4"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5" name="Rectangle 5"/>
          <p:cNvSpPr>
            <a:spLocks noGrp="1" noChangeArrowheads="1"/>
          </p:cNvSpPr>
          <p:nvPr>
            <p:ph type="sldNum" sz="quarter" idx="12"/>
          </p:nvPr>
        </p:nvSpPr>
        <p:spPr>
          <a:ln/>
        </p:spPr>
        <p:txBody>
          <a:bodyPr/>
          <a:lstStyle>
            <a:lvl1pPr>
              <a:defRPr/>
            </a:lvl1pPr>
          </a:lstStyle>
          <a:p>
            <a:pPr>
              <a:defRPr/>
            </a:pPr>
            <a:fld id="{982FB146-1E22-4933-B37A-DC67F8B449D4}"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fr-FR"/>
          </a:p>
        </p:txBody>
      </p:sp>
      <p:sp>
        <p:nvSpPr>
          <p:cNvPr id="3"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4" name="Rectangle 5"/>
          <p:cNvSpPr>
            <a:spLocks noGrp="1" noChangeArrowheads="1"/>
          </p:cNvSpPr>
          <p:nvPr>
            <p:ph type="sldNum" sz="quarter" idx="12"/>
          </p:nvPr>
        </p:nvSpPr>
        <p:spPr>
          <a:ln/>
        </p:spPr>
        <p:txBody>
          <a:bodyPr/>
          <a:lstStyle>
            <a:lvl1pPr>
              <a:defRPr/>
            </a:lvl1pPr>
          </a:lstStyle>
          <a:p>
            <a:pPr>
              <a:defRPr/>
            </a:pPr>
            <a:fld id="{D478FC39-47DE-4673-B8DC-C309792C4659}"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08AD72B6-D5E2-424F-AF6B-E2791E6294BE}"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E6BA0CAD-76E7-4451-87F8-7B2D599D3919}"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fr-FR"/>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5147D1F3-9486-4E38-89E9-7B43A95EE43C}" type="slidenum">
              <a:rPr lang="fr-FR"/>
              <a:pPr>
                <a:defRPr/>
              </a:pPr>
              <a:t>‹Nr.›</a:t>
            </a:fld>
            <a:endParaRPr lang="fr-FR"/>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it-IT"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it-IT"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it-IT" sz="2400">
              <a:latin typeface="Times New Roman" pitchFamily="18" charset="0"/>
            </a:endParaRPr>
          </a:p>
        </p:txBody>
      </p:sp>
      <p:pic>
        <p:nvPicPr>
          <p:cNvPr id="1033" name="Picture 9" descr="CIRED_2011_logo_sans_date"/>
          <p:cNvPicPr>
            <a:picLocks noChangeAspect="1" noChangeArrowheads="1"/>
          </p:cNvPicPr>
          <p:nvPr/>
        </p:nvPicPr>
        <p:blipFill>
          <a:blip r:embed="rId13" cstate="print"/>
          <a:srcRect/>
          <a:stretch>
            <a:fillRect/>
          </a:stretch>
        </p:blipFill>
        <p:spPr bwMode="auto">
          <a:xfrm>
            <a:off x="566738" y="327025"/>
            <a:ext cx="1312862" cy="719138"/>
          </a:xfrm>
          <a:prstGeom prst="rect">
            <a:avLst/>
          </a:prstGeom>
          <a:noFill/>
          <a:ln w="9525">
            <a:noFill/>
            <a:miter lim="800000"/>
            <a:headEnd/>
            <a:tailEnd/>
          </a:ln>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pPr>
              <a:defRPr/>
            </a:pPr>
            <a:r>
              <a:rPr lang="fr-FR" sz="2400" dirty="0">
                <a:solidFill>
                  <a:srgbClr val="0E318D"/>
                </a:solidFill>
              </a:rPr>
              <a:t>Frankfurt (Germany), 6-9 </a:t>
            </a:r>
            <a:r>
              <a:rPr lang="fr-FR" sz="2400" dirty="0" err="1">
                <a:solidFill>
                  <a:srgbClr val="0E318D"/>
                </a:solidFill>
              </a:rPr>
              <a:t>June</a:t>
            </a:r>
            <a:r>
              <a:rPr lang="fr-FR" sz="2400" dirty="0">
                <a:solidFill>
                  <a:srgbClr val="0E318D"/>
                </a:solidFill>
              </a:rPr>
              <a:t> 2011</a:t>
            </a:r>
          </a:p>
        </p:txBody>
      </p:sp>
      <p:sp>
        <p:nvSpPr>
          <p:cNvPr id="1038"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318D"/>
          </a:solidFill>
          <a:latin typeface="+mj-lt"/>
          <a:ea typeface="+mj-ea"/>
          <a:cs typeface="+mj-cs"/>
        </a:defRPr>
      </a:lvl1pPr>
      <a:lvl2pPr algn="l" rtl="0" eaLnBrk="0" fontAlgn="base" hangingPunct="0">
        <a:spcBef>
          <a:spcPct val="0"/>
        </a:spcBef>
        <a:spcAft>
          <a:spcPct val="0"/>
        </a:spcAft>
        <a:defRPr sz="3200" b="1">
          <a:solidFill>
            <a:srgbClr val="0E318D"/>
          </a:solidFill>
          <a:latin typeface="Arial" charset="0"/>
          <a:cs typeface="Arial" charset="0"/>
        </a:defRPr>
      </a:lvl2pPr>
      <a:lvl3pPr algn="l" rtl="0" eaLnBrk="0" fontAlgn="base" hangingPunct="0">
        <a:spcBef>
          <a:spcPct val="0"/>
        </a:spcBef>
        <a:spcAft>
          <a:spcPct val="0"/>
        </a:spcAft>
        <a:defRPr sz="3200" b="1">
          <a:solidFill>
            <a:srgbClr val="0E318D"/>
          </a:solidFill>
          <a:latin typeface="Arial" charset="0"/>
          <a:cs typeface="Arial" charset="0"/>
        </a:defRPr>
      </a:lvl3pPr>
      <a:lvl4pPr algn="l" rtl="0" eaLnBrk="0" fontAlgn="base" hangingPunct="0">
        <a:spcBef>
          <a:spcPct val="0"/>
        </a:spcBef>
        <a:spcAft>
          <a:spcPct val="0"/>
        </a:spcAft>
        <a:defRPr sz="3200" b="1">
          <a:solidFill>
            <a:srgbClr val="0E318D"/>
          </a:solidFill>
          <a:latin typeface="Arial" charset="0"/>
          <a:cs typeface="Arial" charset="0"/>
        </a:defRPr>
      </a:lvl4pPr>
      <a:lvl5pPr algn="l" rtl="0" eaLnBrk="0" fontAlgn="base" hangingPunct="0">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wmf"/><Relationship Id="rId13" Type="http://schemas.openxmlformats.org/officeDocument/2006/relationships/image" Target="../media/image20.wmf"/><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png"/><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3.png"/><Relationship Id="rId5" Type="http://schemas.openxmlformats.org/officeDocument/2006/relationships/image" Target="../media/image24.wmf"/><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err="1" smtClean="0">
                <a:latin typeface="Arial" charset="0"/>
              </a:rPr>
              <a:t>Valentinetti</a:t>
            </a:r>
            <a:r>
              <a:rPr lang="fr-BE" sz="1600" smtClean="0">
                <a:latin typeface="Arial" charset="0"/>
              </a:rPr>
              <a:t>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a:t>
            </a:r>
            <a:r>
              <a:rPr lang="fr-BE" sz="1600">
                <a:latin typeface="Arial" charset="0"/>
              </a:rPr>
              <a:t>– </a:t>
            </a:r>
            <a:r>
              <a:rPr lang="fr-BE" sz="1600" smtClean="0">
                <a:latin typeface="Arial" charset="0"/>
              </a:rPr>
              <a:t>0838</a:t>
            </a:r>
            <a:endParaRPr lang="fr-FR" sz="1600">
              <a:latin typeface="Arial" charset="0"/>
            </a:endParaRPr>
          </a:p>
        </p:txBody>
      </p:sp>
      <p:sp>
        <p:nvSpPr>
          <p:cNvPr id="3076" name="Text Box 8"/>
          <p:cNvSpPr txBox="1">
            <a:spLocks noChangeArrowheads="1"/>
          </p:cNvSpPr>
          <p:nvPr/>
        </p:nvSpPr>
        <p:spPr bwMode="auto">
          <a:xfrm>
            <a:off x="539750" y="1268413"/>
            <a:ext cx="8208963" cy="1338828"/>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en-US" sz="3000" b="1" smtClean="0">
                <a:solidFill>
                  <a:schemeClr val="bg2"/>
                </a:solidFill>
                <a:latin typeface="Arial" charset="0"/>
              </a:rPr>
              <a:t>The recharging infrastructure to support the mobility development in Italy </a:t>
            </a:r>
            <a:r>
              <a:rPr lang="en-US" sz="3000" b="1" err="1" smtClean="0">
                <a:solidFill>
                  <a:schemeClr val="bg2"/>
                </a:solidFill>
                <a:latin typeface="Arial" charset="0"/>
              </a:rPr>
              <a:t>optimising</a:t>
            </a:r>
            <a:r>
              <a:rPr lang="en-US" sz="3000" b="1" smtClean="0">
                <a:solidFill>
                  <a:schemeClr val="bg2"/>
                </a:solidFill>
                <a:latin typeface="Arial" charset="0"/>
              </a:rPr>
              <a:t> the impact on the network </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harging stations.jpg"/>
          <p:cNvPicPr/>
          <p:nvPr/>
        </p:nvPicPr>
        <p:blipFill>
          <a:blip r:embed="rId3" cstate="print"/>
          <a:stretch>
            <a:fillRect/>
          </a:stretch>
        </p:blipFill>
        <p:spPr>
          <a:xfrm>
            <a:off x="1728192" y="1988840"/>
            <a:ext cx="5508104" cy="4365104"/>
          </a:xfrm>
          <a:prstGeom prst="rect">
            <a:avLst/>
          </a:prstGeom>
        </p:spPr>
      </p:pic>
      <p:pic>
        <p:nvPicPr>
          <p:cNvPr id="5" name="Immagine 5" descr="Enel inglese.jpg"/>
          <p:cNvPicPr>
            <a:picLocks noChangeAspect="1"/>
          </p:cNvPicPr>
          <p:nvPr/>
        </p:nvPicPr>
        <p:blipFill>
          <a:blip r:embed="rId4" cstate="print"/>
          <a:srcRect/>
          <a:stretch>
            <a:fillRect/>
          </a:stretch>
        </p:blipFill>
        <p:spPr bwMode="auto">
          <a:xfrm>
            <a:off x="6919913" y="5487988"/>
            <a:ext cx="1968500" cy="1179512"/>
          </a:xfrm>
          <a:prstGeom prst="rect">
            <a:avLst/>
          </a:prstGeom>
          <a:noFill/>
          <a:ln w="9525">
            <a:noFill/>
            <a:miter lim="800000"/>
            <a:headEnd/>
            <a:tailEnd/>
          </a:ln>
        </p:spPr>
      </p:pic>
      <p:sp>
        <p:nvSpPr>
          <p:cNvPr id="6" name="Text Box 7"/>
          <p:cNvSpPr txBox="1">
            <a:spLocks noChangeArrowheads="1"/>
          </p:cNvSpPr>
          <p:nvPr/>
        </p:nvSpPr>
        <p:spPr bwMode="auto">
          <a:xfrm>
            <a:off x="248497" y="5159362"/>
            <a:ext cx="3891455" cy="1582006"/>
          </a:xfrm>
          <a:prstGeom prst="rect">
            <a:avLst/>
          </a:prstGeom>
          <a:noFill/>
          <a:ln w="9525">
            <a:noFill/>
            <a:miter lim="800000"/>
            <a:headEnd/>
            <a:tailEnd/>
          </a:ln>
          <a:effectLst/>
        </p:spPr>
        <p:txBody>
          <a:bodyPr wrap="none" lIns="103666" tIns="51833" rIns="103666" bIns="51833">
            <a:spAutoFit/>
          </a:bodyPr>
          <a:lstStyle/>
          <a:p>
            <a:pPr marL="206375" indent="-206375" algn="l" defTabSz="1036638" eaLnBrk="1" hangingPunct="1">
              <a:buClr>
                <a:schemeClr val="bg2"/>
              </a:buClr>
              <a:buFont typeface="Wingdings" pitchFamily="2" charset="2"/>
              <a:buChar char="p"/>
            </a:pPr>
            <a:r>
              <a:rPr lang="en-US" sz="1600" b="0" err="1">
                <a:latin typeface="Arial" charset="0"/>
                <a:cs typeface="Arial" charset="0"/>
              </a:rPr>
              <a:t>Polyphase</a:t>
            </a:r>
            <a:endParaRPr lang="en-US" sz="1600" b="0">
              <a:latin typeface="Arial" charset="0"/>
              <a:cs typeface="Arial" charset="0"/>
            </a:endParaRPr>
          </a:p>
          <a:p>
            <a:pPr marL="206375" indent="-206375" algn="l" defTabSz="1036638" eaLnBrk="1" hangingPunct="1">
              <a:buClr>
                <a:schemeClr val="bg2"/>
              </a:buClr>
              <a:buFont typeface="Wingdings" pitchFamily="2" charset="2"/>
              <a:buChar char="p"/>
            </a:pPr>
            <a:r>
              <a:rPr lang="en-US" sz="1600" b="0">
                <a:latin typeface="Arial" charset="0"/>
                <a:cs typeface="Arial" charset="0"/>
              </a:rPr>
              <a:t>Up to 20 kW</a:t>
            </a:r>
          </a:p>
          <a:p>
            <a:pPr marL="206375" indent="-206375" algn="l" defTabSz="1036638" eaLnBrk="1" hangingPunct="1">
              <a:buClr>
                <a:schemeClr val="bg2"/>
              </a:buClr>
              <a:buFont typeface="Wingdings" pitchFamily="2" charset="2"/>
              <a:buChar char="p"/>
            </a:pPr>
            <a:r>
              <a:rPr lang="en-US" sz="1600" b="0">
                <a:latin typeface="Arial" charset="0"/>
                <a:cs typeface="Arial" charset="0"/>
              </a:rPr>
              <a:t>2 different EV </a:t>
            </a:r>
            <a:r>
              <a:rPr lang="en-US" sz="1600" b="0" smtClean="0">
                <a:latin typeface="Arial" charset="0"/>
                <a:cs typeface="Arial" charset="0"/>
              </a:rPr>
              <a:t>sockets - MODE 3</a:t>
            </a:r>
            <a:endParaRPr lang="en-US" sz="1600" b="0">
              <a:latin typeface="Arial" charset="0"/>
              <a:cs typeface="Arial" charset="0"/>
            </a:endParaRPr>
          </a:p>
          <a:p>
            <a:pPr marL="206375" indent="-206375" algn="l" defTabSz="1036638" eaLnBrk="1" hangingPunct="1">
              <a:buClr>
                <a:schemeClr val="bg2"/>
              </a:buClr>
              <a:buFont typeface="Wingdings" pitchFamily="2" charset="2"/>
              <a:buChar char="p"/>
            </a:pPr>
            <a:r>
              <a:rPr lang="en-US" sz="1600" b="0">
                <a:latin typeface="Arial" charset="0"/>
                <a:cs typeface="Arial" charset="0"/>
              </a:rPr>
              <a:t>a charge once a </a:t>
            </a:r>
            <a:r>
              <a:rPr lang="en-US" sz="1600" b="0" smtClean="0">
                <a:latin typeface="Arial" charset="0"/>
                <a:cs typeface="Arial" charset="0"/>
              </a:rPr>
              <a:t>time</a:t>
            </a:r>
          </a:p>
          <a:p>
            <a:pPr marL="206375" indent="-206375" defTabSz="1036638">
              <a:buClr>
                <a:schemeClr val="bg2"/>
              </a:buClr>
              <a:buFont typeface="Wingdings" pitchFamily="2" charset="2"/>
              <a:buChar char="p"/>
            </a:pPr>
            <a:r>
              <a:rPr lang="en-US" sz="1600" smtClean="0">
                <a:latin typeface="Arial" charset="0"/>
              </a:rPr>
              <a:t>EV </a:t>
            </a:r>
            <a:r>
              <a:rPr lang="en-US" sz="1600" err="1" smtClean="0">
                <a:latin typeface="Arial" charset="0"/>
              </a:rPr>
              <a:t>powerline</a:t>
            </a:r>
            <a:r>
              <a:rPr lang="en-US" sz="1600" smtClean="0">
                <a:latin typeface="Arial" charset="0"/>
              </a:rPr>
              <a:t> communication (vehicle)</a:t>
            </a:r>
          </a:p>
          <a:p>
            <a:pPr marL="206375" indent="-206375" defTabSz="1036638">
              <a:buClr>
                <a:schemeClr val="bg2"/>
              </a:buClr>
              <a:buFont typeface="Wingdings" pitchFamily="2" charset="2"/>
              <a:buChar char="p"/>
            </a:pPr>
            <a:r>
              <a:rPr lang="en-US" sz="1600" smtClean="0">
                <a:latin typeface="Arial" charset="0"/>
              </a:rPr>
              <a:t>GPRS </a:t>
            </a:r>
            <a:r>
              <a:rPr lang="en-US" sz="1600" err="1" smtClean="0">
                <a:latin typeface="Arial" charset="0"/>
              </a:rPr>
              <a:t>comunication</a:t>
            </a:r>
            <a:r>
              <a:rPr lang="en-US" sz="1600" smtClean="0">
                <a:latin typeface="Arial" charset="0"/>
              </a:rPr>
              <a:t> (Clearing house)</a:t>
            </a:r>
          </a:p>
        </p:txBody>
      </p:sp>
      <p:sp>
        <p:nvSpPr>
          <p:cNvPr id="7" name="Text Box 8"/>
          <p:cNvSpPr txBox="1">
            <a:spLocks noChangeArrowheads="1"/>
          </p:cNvSpPr>
          <p:nvPr/>
        </p:nvSpPr>
        <p:spPr bwMode="auto">
          <a:xfrm>
            <a:off x="6516216" y="2276872"/>
            <a:ext cx="2627784" cy="2566891"/>
          </a:xfrm>
          <a:prstGeom prst="rect">
            <a:avLst/>
          </a:prstGeom>
          <a:noFill/>
          <a:ln w="9525">
            <a:noFill/>
            <a:miter lim="800000"/>
            <a:headEnd/>
            <a:tailEnd/>
          </a:ln>
          <a:effectLst/>
        </p:spPr>
        <p:txBody>
          <a:bodyPr wrap="square" lIns="103666" tIns="51833" rIns="103666" bIns="51833">
            <a:spAutoFit/>
          </a:bodyPr>
          <a:lstStyle/>
          <a:p>
            <a:pPr marL="206375" indent="-206375" defTabSz="1036638">
              <a:buClr>
                <a:schemeClr val="bg2"/>
              </a:buClr>
              <a:buFont typeface="Wingdings" pitchFamily="2" charset="2"/>
              <a:buChar char="p"/>
            </a:pPr>
            <a:r>
              <a:rPr lang="en-US" sz="1600">
                <a:latin typeface="Arial" charset="0"/>
              </a:rPr>
              <a:t>Single phase</a:t>
            </a:r>
          </a:p>
          <a:p>
            <a:pPr marL="206375" indent="-206375" defTabSz="1036638">
              <a:buClr>
                <a:schemeClr val="bg2"/>
              </a:buClr>
              <a:buFont typeface="Wingdings" pitchFamily="2" charset="2"/>
              <a:buChar char="p"/>
            </a:pPr>
            <a:r>
              <a:rPr lang="en-US" sz="1600">
                <a:latin typeface="Arial" charset="0"/>
              </a:rPr>
              <a:t>Up to 3,3 kW</a:t>
            </a:r>
          </a:p>
          <a:p>
            <a:pPr marL="206375" indent="-206375" defTabSz="1036638">
              <a:buClr>
                <a:schemeClr val="bg2"/>
              </a:buClr>
              <a:buFont typeface="Wingdings" pitchFamily="2" charset="2"/>
              <a:buChar char="p"/>
            </a:pPr>
            <a:r>
              <a:rPr lang="en-US" sz="1600">
                <a:latin typeface="Arial" charset="0"/>
              </a:rPr>
              <a:t>2 different EV </a:t>
            </a:r>
            <a:r>
              <a:rPr lang="en-US" sz="1600" smtClean="0">
                <a:latin typeface="Arial" charset="0"/>
              </a:rPr>
              <a:t>sockets – MODE 3</a:t>
            </a:r>
            <a:endParaRPr lang="en-US" sz="1600">
              <a:latin typeface="Arial" charset="0"/>
            </a:endParaRPr>
          </a:p>
          <a:p>
            <a:pPr marL="206375" indent="-206375" defTabSz="1036638">
              <a:buClr>
                <a:schemeClr val="bg2"/>
              </a:buClr>
              <a:buFont typeface="Wingdings" pitchFamily="2" charset="2"/>
              <a:buChar char="p"/>
            </a:pPr>
            <a:r>
              <a:rPr lang="en-US" sz="1600">
                <a:latin typeface="Arial" charset="0"/>
              </a:rPr>
              <a:t>a charge once a </a:t>
            </a:r>
            <a:r>
              <a:rPr lang="en-US" sz="1600" smtClean="0">
                <a:latin typeface="Arial" charset="0"/>
              </a:rPr>
              <a:t>time</a:t>
            </a:r>
          </a:p>
          <a:p>
            <a:pPr marL="206375" indent="-206375" defTabSz="1036638">
              <a:buClr>
                <a:schemeClr val="bg2"/>
              </a:buClr>
              <a:buFont typeface="Wingdings" pitchFamily="2" charset="2"/>
              <a:buChar char="p"/>
            </a:pPr>
            <a:r>
              <a:rPr lang="en-US" sz="1600" smtClean="0">
                <a:latin typeface="Arial" charset="0"/>
              </a:rPr>
              <a:t>EV </a:t>
            </a:r>
            <a:r>
              <a:rPr lang="en-US" sz="1600" err="1" smtClean="0">
                <a:latin typeface="Arial" charset="0"/>
              </a:rPr>
              <a:t>powerline</a:t>
            </a:r>
            <a:r>
              <a:rPr lang="en-US" sz="1600" smtClean="0">
                <a:latin typeface="Arial" charset="0"/>
              </a:rPr>
              <a:t> communication (vehicle)</a:t>
            </a:r>
          </a:p>
          <a:p>
            <a:pPr marL="206375" indent="-206375" defTabSz="1036638">
              <a:buClr>
                <a:schemeClr val="bg2"/>
              </a:buClr>
              <a:buFont typeface="Wingdings" pitchFamily="2" charset="2"/>
              <a:buChar char="p"/>
            </a:pPr>
            <a:r>
              <a:rPr lang="en-US" sz="1600" smtClean="0">
                <a:latin typeface="Arial" charset="0"/>
              </a:rPr>
              <a:t>GPRS </a:t>
            </a:r>
            <a:r>
              <a:rPr lang="en-US" sz="1600" err="1" smtClean="0">
                <a:latin typeface="Arial" charset="0"/>
              </a:rPr>
              <a:t>Comunication</a:t>
            </a:r>
            <a:r>
              <a:rPr lang="en-US" sz="1600" smtClean="0">
                <a:latin typeface="Arial" charset="0"/>
              </a:rPr>
              <a:t> (Clearing House)</a:t>
            </a:r>
          </a:p>
          <a:p>
            <a:pPr marL="206375" indent="-206375" algn="l" defTabSz="1036638" eaLnBrk="1" hangingPunct="1">
              <a:buFontTx/>
              <a:buChar char="•"/>
            </a:pPr>
            <a:endParaRPr lang="en-US" sz="1600" b="0">
              <a:latin typeface="Arial" charset="0"/>
              <a:cs typeface="Arial" charset="0"/>
            </a:endParaRPr>
          </a:p>
        </p:txBody>
      </p:sp>
      <p:sp>
        <p:nvSpPr>
          <p:cNvPr id="8" name="Text Box 8"/>
          <p:cNvSpPr txBox="1">
            <a:spLocks noChangeArrowheads="1"/>
          </p:cNvSpPr>
          <p:nvPr/>
        </p:nvSpPr>
        <p:spPr bwMode="auto">
          <a:xfrm>
            <a:off x="5139431" y="1745052"/>
            <a:ext cx="3321001" cy="424732"/>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pPr>
            <a:r>
              <a:rPr lang="en-US" sz="2400" b="1" smtClean="0">
                <a:solidFill>
                  <a:schemeClr val="bg2"/>
                </a:solidFill>
                <a:latin typeface="Arial" charset="0"/>
              </a:rPr>
              <a:t>Home Station                       </a:t>
            </a:r>
          </a:p>
        </p:txBody>
      </p:sp>
      <p:sp>
        <p:nvSpPr>
          <p:cNvPr id="3076" name="Text Box 8"/>
          <p:cNvSpPr txBox="1">
            <a:spLocks noChangeArrowheads="1"/>
          </p:cNvSpPr>
          <p:nvPr/>
        </p:nvSpPr>
        <p:spPr bwMode="auto">
          <a:xfrm>
            <a:off x="539750" y="1268413"/>
            <a:ext cx="8208963" cy="941796"/>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smtClean="0">
                <a:solidFill>
                  <a:schemeClr val="bg2"/>
                </a:solidFill>
                <a:latin typeface="Arial" charset="0"/>
              </a:rPr>
              <a:t>The ENEL charge spots</a:t>
            </a:r>
          </a:p>
          <a:p>
            <a:pPr>
              <a:lnSpc>
                <a:spcPct val="90000"/>
              </a:lnSpc>
              <a:spcBef>
                <a:spcPct val="20000"/>
              </a:spcBef>
              <a:buClr>
                <a:schemeClr val="bg2"/>
              </a:buClr>
              <a:buSzPct val="75000"/>
            </a:pPr>
            <a:r>
              <a:rPr lang="en-US" sz="2400" b="1" smtClean="0">
                <a:solidFill>
                  <a:schemeClr val="bg2"/>
                </a:solidFill>
                <a:latin typeface="Arial" charset="0"/>
              </a:rPr>
              <a:t>       Public Station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8"/>
          <p:cNvSpPr txBox="1">
            <a:spLocks noChangeArrowheads="1"/>
          </p:cNvSpPr>
          <p:nvPr/>
        </p:nvSpPr>
        <p:spPr bwMode="auto">
          <a:xfrm>
            <a:off x="539750" y="1268413"/>
            <a:ext cx="8208963" cy="535531"/>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err="1" smtClean="0">
                <a:solidFill>
                  <a:schemeClr val="bg2"/>
                </a:solidFill>
                <a:latin typeface="Arial" charset="0"/>
              </a:rPr>
              <a:t>Overall</a:t>
            </a:r>
            <a:r>
              <a:rPr lang="fr-BE" sz="3200" b="1" smtClean="0">
                <a:solidFill>
                  <a:schemeClr val="bg2"/>
                </a:solidFill>
                <a:latin typeface="Arial" charset="0"/>
              </a:rPr>
              <a:t> architecture</a:t>
            </a:r>
          </a:p>
        </p:txBody>
      </p:sp>
      <p:grpSp>
        <p:nvGrpSpPr>
          <p:cNvPr id="392" name="Gruppo 391"/>
          <p:cNvGrpSpPr/>
          <p:nvPr/>
        </p:nvGrpSpPr>
        <p:grpSpPr>
          <a:xfrm>
            <a:off x="539552" y="1844824"/>
            <a:ext cx="7416824" cy="4752528"/>
            <a:chOff x="511175" y="1071563"/>
            <a:chExt cx="10247876" cy="6366864"/>
          </a:xfrm>
        </p:grpSpPr>
        <p:grpSp>
          <p:nvGrpSpPr>
            <p:cNvPr id="393" name="Group 3"/>
            <p:cNvGrpSpPr>
              <a:grpSpLocks noChangeAspect="1"/>
            </p:cNvGrpSpPr>
            <p:nvPr/>
          </p:nvGrpSpPr>
          <p:grpSpPr bwMode="auto">
            <a:xfrm>
              <a:off x="9845675" y="2090738"/>
              <a:ext cx="161925" cy="80962"/>
              <a:chOff x="3380" y="2226"/>
              <a:chExt cx="175" cy="86"/>
            </a:xfrm>
          </p:grpSpPr>
          <p:grpSp>
            <p:nvGrpSpPr>
              <p:cNvPr id="479" name="Group 4"/>
              <p:cNvGrpSpPr>
                <a:grpSpLocks noChangeAspect="1"/>
              </p:cNvGrpSpPr>
              <p:nvPr/>
            </p:nvGrpSpPr>
            <p:grpSpPr bwMode="auto">
              <a:xfrm>
                <a:off x="3380" y="2226"/>
                <a:ext cx="175" cy="86"/>
                <a:chOff x="3380" y="2226"/>
                <a:chExt cx="175" cy="86"/>
              </a:xfrm>
            </p:grpSpPr>
            <p:sp>
              <p:nvSpPr>
                <p:cNvPr id="485" name="Freeform 5"/>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86" name="Freeform 6"/>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87" name="Freeform 7"/>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sp>
              <p:nvSpPr>
                <p:cNvPr id="488" name="Freeform 8"/>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grpSp>
          <p:grpSp>
            <p:nvGrpSpPr>
              <p:cNvPr id="480" name="Group 9"/>
              <p:cNvGrpSpPr>
                <a:grpSpLocks noChangeAspect="1"/>
              </p:cNvGrpSpPr>
              <p:nvPr/>
            </p:nvGrpSpPr>
            <p:grpSpPr bwMode="auto">
              <a:xfrm>
                <a:off x="3386" y="2226"/>
                <a:ext cx="163" cy="79"/>
                <a:chOff x="3386" y="2226"/>
                <a:chExt cx="163" cy="79"/>
              </a:xfrm>
            </p:grpSpPr>
            <p:sp>
              <p:nvSpPr>
                <p:cNvPr id="481" name="Freeform 10"/>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82" name="Freeform 11"/>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83" name="Freeform 12"/>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sp>
              <p:nvSpPr>
                <p:cNvPr id="484" name="Freeform 13"/>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grpSp>
        </p:grpSp>
        <p:grpSp>
          <p:nvGrpSpPr>
            <p:cNvPr id="394" name="Group 14"/>
            <p:cNvGrpSpPr>
              <a:grpSpLocks noChangeAspect="1"/>
            </p:cNvGrpSpPr>
            <p:nvPr/>
          </p:nvGrpSpPr>
          <p:grpSpPr bwMode="auto">
            <a:xfrm>
              <a:off x="9842500" y="2760663"/>
              <a:ext cx="163513" cy="82550"/>
              <a:chOff x="3380" y="2226"/>
              <a:chExt cx="175" cy="86"/>
            </a:xfrm>
          </p:grpSpPr>
          <p:grpSp>
            <p:nvGrpSpPr>
              <p:cNvPr id="469" name="Group 15"/>
              <p:cNvGrpSpPr>
                <a:grpSpLocks noChangeAspect="1"/>
              </p:cNvGrpSpPr>
              <p:nvPr/>
            </p:nvGrpSpPr>
            <p:grpSpPr bwMode="auto">
              <a:xfrm>
                <a:off x="3380" y="2226"/>
                <a:ext cx="175" cy="86"/>
                <a:chOff x="3380" y="2226"/>
                <a:chExt cx="175" cy="86"/>
              </a:xfrm>
            </p:grpSpPr>
            <p:sp>
              <p:nvSpPr>
                <p:cNvPr id="475" name="Freeform 16"/>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76" name="Freeform 17"/>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77" name="Freeform 18"/>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sp>
              <p:nvSpPr>
                <p:cNvPr id="478" name="Freeform 19"/>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grpSp>
          <p:grpSp>
            <p:nvGrpSpPr>
              <p:cNvPr id="470" name="Group 20"/>
              <p:cNvGrpSpPr>
                <a:grpSpLocks noChangeAspect="1"/>
              </p:cNvGrpSpPr>
              <p:nvPr/>
            </p:nvGrpSpPr>
            <p:grpSpPr bwMode="auto">
              <a:xfrm>
                <a:off x="3386" y="2226"/>
                <a:ext cx="163" cy="79"/>
                <a:chOff x="3386" y="2226"/>
                <a:chExt cx="163" cy="79"/>
              </a:xfrm>
            </p:grpSpPr>
            <p:sp>
              <p:nvSpPr>
                <p:cNvPr id="471" name="Freeform 21"/>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72" name="Freeform 22"/>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73" name="Freeform 23"/>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sp>
              <p:nvSpPr>
                <p:cNvPr id="474" name="Freeform 24"/>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grpSp>
        </p:grpSp>
        <p:sp>
          <p:nvSpPr>
            <p:cNvPr id="395" name="Rectangle 25"/>
            <p:cNvSpPr>
              <a:spLocks noChangeArrowheads="1"/>
            </p:cNvSpPr>
            <p:nvPr/>
          </p:nvSpPr>
          <p:spPr bwMode="auto">
            <a:xfrm rot="5400000">
              <a:off x="6860382" y="1693068"/>
              <a:ext cx="1174750" cy="1344613"/>
            </a:xfrm>
            <a:prstGeom prst="rect">
              <a:avLst/>
            </a:prstGeom>
            <a:solidFill>
              <a:srgbClr val="FFFFC3"/>
            </a:solidFill>
            <a:ln w="9525" cap="rnd">
              <a:solidFill>
                <a:schemeClr val="tx1"/>
              </a:solidFill>
              <a:prstDash val="sysDot"/>
              <a:miter lim="800000"/>
              <a:headEnd/>
              <a:tailEnd/>
            </a:ln>
            <a:effectLst/>
          </p:spPr>
          <p:txBody>
            <a:bodyPr wrap="none" anchor="ctr"/>
            <a:lstStyle/>
            <a:p>
              <a:endParaRPr lang="it-IT" sz="1200"/>
            </a:p>
          </p:txBody>
        </p:sp>
        <p:cxnSp>
          <p:nvCxnSpPr>
            <p:cNvPr id="396" name="Connettore 1 395"/>
            <p:cNvCxnSpPr/>
            <p:nvPr/>
          </p:nvCxnSpPr>
          <p:spPr>
            <a:xfrm rot="5400000" flipH="1" flipV="1">
              <a:off x="5845969" y="4760119"/>
              <a:ext cx="234950" cy="55562"/>
            </a:xfrm>
            <a:prstGeom prst="line">
              <a:avLst/>
            </a:prstGeom>
          </p:spPr>
          <p:style>
            <a:lnRef idx="1">
              <a:schemeClr val="accent1"/>
            </a:lnRef>
            <a:fillRef idx="0">
              <a:schemeClr val="accent1"/>
            </a:fillRef>
            <a:effectRef idx="0">
              <a:schemeClr val="accent1"/>
            </a:effectRef>
            <a:fontRef idx="minor">
              <a:schemeClr val="tx1"/>
            </a:fontRef>
          </p:style>
        </p:cxnSp>
        <p:sp>
          <p:nvSpPr>
            <p:cNvPr id="397" name="Rectangle 27"/>
            <p:cNvSpPr>
              <a:spLocks noChangeArrowheads="1"/>
            </p:cNvSpPr>
            <p:nvPr/>
          </p:nvSpPr>
          <p:spPr bwMode="auto">
            <a:xfrm rot="5400000">
              <a:off x="4306888" y="904875"/>
              <a:ext cx="1490662" cy="2605088"/>
            </a:xfrm>
            <a:prstGeom prst="rect">
              <a:avLst/>
            </a:prstGeom>
            <a:solidFill>
              <a:srgbClr val="FFFFC3"/>
            </a:solidFill>
            <a:ln w="9525" cap="rnd">
              <a:solidFill>
                <a:schemeClr val="tx1"/>
              </a:solidFill>
              <a:prstDash val="sysDot"/>
              <a:miter lim="800000"/>
              <a:headEnd/>
              <a:tailEnd/>
            </a:ln>
            <a:effectLst/>
          </p:spPr>
          <p:txBody>
            <a:bodyPr wrap="none" anchor="ctr"/>
            <a:lstStyle/>
            <a:p>
              <a:endParaRPr lang="it-IT" sz="1200"/>
            </a:p>
          </p:txBody>
        </p:sp>
        <p:sp>
          <p:nvSpPr>
            <p:cNvPr id="398" name="Cloud"/>
            <p:cNvSpPr>
              <a:spLocks noChangeAspect="1" noEditPoints="1" noChangeArrowheads="1"/>
            </p:cNvSpPr>
            <p:nvPr/>
          </p:nvSpPr>
          <p:spPr bwMode="auto">
            <a:xfrm>
              <a:off x="5684838" y="3806825"/>
              <a:ext cx="1676400" cy="963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A3"/>
            </a:solidFill>
            <a:ln w="9525">
              <a:solidFill>
                <a:srgbClr val="000000"/>
              </a:solidFill>
              <a:miter lim="800000"/>
              <a:headEnd/>
              <a:tailEnd/>
            </a:ln>
            <a:effectLst>
              <a:outerShdw dist="107763" dir="2700000" algn="ctr" rotWithShape="0">
                <a:srgbClr val="808080"/>
              </a:outerShdw>
            </a:effectLst>
          </p:spPr>
          <p:txBody>
            <a:bodyPr lIns="91465" tIns="90024" rIns="91465" bIns="45732"/>
            <a:lstStyle/>
            <a:p>
              <a:pPr>
                <a:lnSpc>
                  <a:spcPct val="80000"/>
                </a:lnSpc>
              </a:pPr>
              <a:endParaRPr lang="it-IT" sz="1200">
                <a:latin typeface="Times New Roman" pitchFamily="18" charset="0"/>
                <a:cs typeface="Arial" charset="0"/>
              </a:endParaRPr>
            </a:p>
          </p:txBody>
        </p:sp>
        <p:pic>
          <p:nvPicPr>
            <p:cNvPr id="399" name="Picture 30"/>
            <p:cNvPicPr>
              <a:picLocks noChangeAspect="1" noChangeArrowheads="1"/>
            </p:cNvPicPr>
            <p:nvPr/>
          </p:nvPicPr>
          <p:blipFill>
            <a:blip r:embed="rId3" cstate="print"/>
            <a:srcRect r="-4333"/>
            <a:stretch>
              <a:fillRect/>
            </a:stretch>
          </p:blipFill>
          <p:spPr bwMode="auto">
            <a:xfrm>
              <a:off x="3084513" y="4157663"/>
              <a:ext cx="1878012" cy="1809750"/>
            </a:xfrm>
            <a:prstGeom prst="rect">
              <a:avLst/>
            </a:prstGeom>
            <a:noFill/>
            <a:ln>
              <a:noFill/>
            </a:ln>
          </p:spPr>
        </p:pic>
        <p:sp>
          <p:nvSpPr>
            <p:cNvPr id="400" name="Text Box 31"/>
            <p:cNvSpPr txBox="1">
              <a:spLocks noChangeArrowheads="1"/>
            </p:cNvSpPr>
            <p:nvPr/>
          </p:nvSpPr>
          <p:spPr bwMode="auto">
            <a:xfrm>
              <a:off x="5684839" y="4100513"/>
              <a:ext cx="1624012" cy="389734"/>
            </a:xfrm>
            <a:prstGeom prst="rect">
              <a:avLst/>
            </a:prstGeom>
            <a:noFill/>
            <a:ln w="9525">
              <a:noFill/>
              <a:miter lim="800000"/>
              <a:headEnd/>
              <a:tailEnd/>
            </a:ln>
            <a:effectLst/>
          </p:spPr>
          <p:txBody>
            <a:bodyPr lIns="141866" tIns="70933" rIns="141866" bIns="70933">
              <a:spAutoFit/>
            </a:bodyPr>
            <a:lstStyle/>
            <a:p>
              <a:pPr defTabSz="1036638"/>
              <a:r>
                <a:rPr lang="it-IT" sz="1200">
                  <a:latin typeface="Frutiger 45 Light" pitchFamily="34" charset="0"/>
                  <a:cs typeface="Arial" charset="0"/>
                </a:rPr>
                <a:t>Intranet</a:t>
              </a:r>
            </a:p>
          </p:txBody>
        </p:sp>
        <p:sp>
          <p:nvSpPr>
            <p:cNvPr id="401" name="Line 32"/>
            <p:cNvSpPr>
              <a:spLocks noChangeShapeType="1"/>
            </p:cNvSpPr>
            <p:nvPr/>
          </p:nvSpPr>
          <p:spPr bwMode="auto">
            <a:xfrm>
              <a:off x="5332413" y="2078038"/>
              <a:ext cx="69850" cy="1587"/>
            </a:xfrm>
            <a:prstGeom prst="line">
              <a:avLst/>
            </a:prstGeom>
            <a:noFill/>
            <a:ln w="9525">
              <a:noFill/>
              <a:round/>
              <a:headEnd/>
              <a:tailEnd/>
            </a:ln>
            <a:effectLst/>
          </p:spPr>
          <p:txBody>
            <a:bodyPr lIns="103605" tIns="51803" rIns="103605" bIns="51803">
              <a:spAutoFit/>
            </a:bodyPr>
            <a:lstStyle/>
            <a:p>
              <a:endParaRPr lang="it-IT" sz="1200"/>
            </a:p>
          </p:txBody>
        </p:sp>
        <p:pic>
          <p:nvPicPr>
            <p:cNvPr id="402" name="Picture 5" descr="C:\Users\roberto.catanzariti\AppData\Local\Microsoft\Windows\Temporary Internet Files\Content.IE5\XWVJ9JDD\MCj04348450000[1].png"/>
            <p:cNvPicPr>
              <a:picLocks noChangeAspect="1" noChangeArrowheads="1"/>
            </p:cNvPicPr>
            <p:nvPr/>
          </p:nvPicPr>
          <p:blipFill>
            <a:blip r:embed="rId4" cstate="print"/>
            <a:srcRect/>
            <a:stretch>
              <a:fillRect/>
            </a:stretch>
          </p:blipFill>
          <p:spPr bwMode="auto">
            <a:xfrm>
              <a:off x="4675188" y="1911350"/>
              <a:ext cx="555625" cy="649288"/>
            </a:xfrm>
            <a:prstGeom prst="rect">
              <a:avLst/>
            </a:prstGeom>
            <a:noFill/>
            <a:ln>
              <a:noFill/>
            </a:ln>
          </p:spPr>
        </p:pic>
        <p:sp>
          <p:nvSpPr>
            <p:cNvPr id="403" name="Cilindro 402"/>
            <p:cNvSpPr>
              <a:spLocks noChangeArrowheads="1"/>
            </p:cNvSpPr>
            <p:nvPr/>
          </p:nvSpPr>
          <p:spPr bwMode="auto">
            <a:xfrm>
              <a:off x="5346700" y="1833563"/>
              <a:ext cx="636642" cy="576262"/>
            </a:xfrm>
            <a:prstGeom prst="can">
              <a:avLst>
                <a:gd name="adj" fmla="val 21562"/>
              </a:avLst>
            </a:prstGeom>
            <a:solidFill>
              <a:srgbClr val="CCFFFF"/>
            </a:solidFill>
            <a:ln w="25400" algn="ctr">
              <a:solidFill>
                <a:srgbClr val="385D8A"/>
              </a:solidFill>
              <a:round/>
              <a:headEnd/>
              <a:tailEnd/>
            </a:ln>
          </p:spPr>
          <p:txBody>
            <a:bodyPr lIns="103666" tIns="51833" rIns="103666" bIns="51833" anchor="ctr"/>
            <a:lstStyle/>
            <a:p>
              <a:pPr defTabSz="1036638" eaLnBrk="1" hangingPunct="1"/>
              <a:r>
                <a:rPr lang="it-IT" sz="1200">
                  <a:latin typeface="Calibri" pitchFamily="34" charset="0"/>
                  <a:cs typeface="Arial" charset="0"/>
                </a:rPr>
                <a:t>DB</a:t>
              </a:r>
            </a:p>
          </p:txBody>
        </p:sp>
        <p:pic>
          <p:nvPicPr>
            <p:cNvPr id="404" name="Picture 3" descr="MCj04241920000[1]"/>
            <p:cNvPicPr>
              <a:picLocks noChangeAspect="1" noChangeArrowheads="1"/>
            </p:cNvPicPr>
            <p:nvPr/>
          </p:nvPicPr>
          <p:blipFill>
            <a:blip r:embed="rId5" cstate="print"/>
            <a:srcRect/>
            <a:stretch>
              <a:fillRect/>
            </a:stretch>
          </p:blipFill>
          <p:spPr bwMode="auto">
            <a:xfrm>
              <a:off x="7456488" y="4591050"/>
              <a:ext cx="663575" cy="508000"/>
            </a:xfrm>
            <a:prstGeom prst="rect">
              <a:avLst/>
            </a:prstGeom>
            <a:noFill/>
            <a:ln>
              <a:noFill/>
            </a:ln>
          </p:spPr>
        </p:pic>
        <p:pic>
          <p:nvPicPr>
            <p:cNvPr id="405" name="Picture 4" descr="MCj04040310000[1]"/>
            <p:cNvPicPr>
              <a:picLocks noChangeAspect="1" noChangeArrowheads="1"/>
            </p:cNvPicPr>
            <p:nvPr/>
          </p:nvPicPr>
          <p:blipFill>
            <a:blip r:embed="rId6" cstate="print"/>
            <a:srcRect/>
            <a:stretch>
              <a:fillRect/>
            </a:stretch>
          </p:blipFill>
          <p:spPr bwMode="auto">
            <a:xfrm>
              <a:off x="4003675" y="2170113"/>
              <a:ext cx="561975" cy="411162"/>
            </a:xfrm>
            <a:prstGeom prst="rect">
              <a:avLst/>
            </a:prstGeom>
            <a:noFill/>
            <a:ln>
              <a:noFill/>
            </a:ln>
          </p:spPr>
        </p:pic>
        <p:sp>
          <p:nvSpPr>
            <p:cNvPr id="406" name="CasellaDiTesto 51"/>
            <p:cNvSpPr txBox="1">
              <a:spLocks noChangeArrowheads="1"/>
            </p:cNvSpPr>
            <p:nvPr/>
          </p:nvSpPr>
          <p:spPr bwMode="auto">
            <a:xfrm>
              <a:off x="5094288" y="5297488"/>
              <a:ext cx="1093787" cy="563367"/>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System operator</a:t>
              </a:r>
            </a:p>
          </p:txBody>
        </p:sp>
        <p:grpSp>
          <p:nvGrpSpPr>
            <p:cNvPr id="407" name="Group 39"/>
            <p:cNvGrpSpPr>
              <a:grpSpLocks noChangeAspect="1"/>
            </p:cNvGrpSpPr>
            <p:nvPr/>
          </p:nvGrpSpPr>
          <p:grpSpPr bwMode="auto">
            <a:xfrm>
              <a:off x="3457575" y="1935163"/>
              <a:ext cx="163513" cy="80962"/>
              <a:chOff x="3380" y="2226"/>
              <a:chExt cx="175" cy="86"/>
            </a:xfrm>
          </p:grpSpPr>
          <p:grpSp>
            <p:nvGrpSpPr>
              <p:cNvPr id="459" name="Group 40"/>
              <p:cNvGrpSpPr>
                <a:grpSpLocks noChangeAspect="1"/>
              </p:cNvGrpSpPr>
              <p:nvPr/>
            </p:nvGrpSpPr>
            <p:grpSpPr bwMode="auto">
              <a:xfrm>
                <a:off x="3380" y="2226"/>
                <a:ext cx="175" cy="86"/>
                <a:chOff x="3380" y="2226"/>
                <a:chExt cx="175" cy="86"/>
              </a:xfrm>
            </p:grpSpPr>
            <p:sp>
              <p:nvSpPr>
                <p:cNvPr id="465" name="Freeform 41"/>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66" name="Freeform 42"/>
                <p:cNvSpPr>
                  <a:spLocks noChangeAspect="1"/>
                </p:cNvSpPr>
                <p:nvPr/>
              </p:nvSpPr>
              <p:spPr bwMode="auto">
                <a:xfrm>
                  <a:off x="3380" y="2226"/>
                  <a:ext cx="78" cy="29"/>
                </a:xfrm>
                <a:custGeom>
                  <a:avLst/>
                  <a:gdLst/>
                  <a:ahLst/>
                  <a:cxnLst>
                    <a:cxn ang="0">
                      <a:pos x="0" y="10"/>
                    </a:cxn>
                    <a:cxn ang="0">
                      <a:pos x="38" y="0"/>
                    </a:cxn>
                    <a:cxn ang="0">
                      <a:pos x="117" y="30"/>
                    </a:cxn>
                    <a:cxn ang="0">
                      <a:pos x="155" y="21"/>
                    </a:cxn>
                    <a:cxn ang="0">
                      <a:pos x="144" y="58"/>
                    </a:cxn>
                    <a:cxn ang="0">
                      <a:pos x="38" y="58"/>
                    </a:cxn>
                    <a:cxn ang="0">
                      <a:pos x="86" y="47"/>
                    </a:cxn>
                    <a:cxn ang="0">
                      <a:pos x="0" y="10"/>
                    </a:cxn>
                  </a:cxnLst>
                  <a:rect l="0" t="0" r="r" b="b"/>
                  <a:pathLst>
                    <a:path w="155" h="58">
                      <a:moveTo>
                        <a:pt x="0" y="10"/>
                      </a:moveTo>
                      <a:lnTo>
                        <a:pt x="38" y="0"/>
                      </a:lnTo>
                      <a:lnTo>
                        <a:pt x="117" y="30"/>
                      </a:lnTo>
                      <a:lnTo>
                        <a:pt x="155" y="21"/>
                      </a:lnTo>
                      <a:lnTo>
                        <a:pt x="144" y="58"/>
                      </a:lnTo>
                      <a:lnTo>
                        <a:pt x="38" y="58"/>
                      </a:lnTo>
                      <a:lnTo>
                        <a:pt x="86" y="47"/>
                      </a:lnTo>
                      <a:lnTo>
                        <a:pt x="0" y="10"/>
                      </a:lnTo>
                      <a:close/>
                    </a:path>
                  </a:pathLst>
                </a:custGeom>
                <a:solidFill>
                  <a:srgbClr val="FFFFFF"/>
                </a:solidFill>
                <a:ln w="9525">
                  <a:noFill/>
                  <a:round/>
                  <a:headEnd/>
                  <a:tailEnd/>
                </a:ln>
              </p:spPr>
              <p:txBody>
                <a:bodyPr/>
                <a:lstStyle/>
                <a:p>
                  <a:endParaRPr lang="it-IT" sz="1200"/>
                </a:p>
              </p:txBody>
            </p:sp>
            <p:sp>
              <p:nvSpPr>
                <p:cNvPr id="467" name="Freeform 43"/>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sp>
              <p:nvSpPr>
                <p:cNvPr id="468" name="Freeform 44"/>
                <p:cNvSpPr>
                  <a:spLocks noChangeAspect="1"/>
                </p:cNvSpPr>
                <p:nvPr/>
              </p:nvSpPr>
              <p:spPr bwMode="auto">
                <a:xfrm>
                  <a:off x="3477" y="2285"/>
                  <a:ext cx="78" cy="27"/>
                </a:xfrm>
                <a:custGeom>
                  <a:avLst/>
                  <a:gdLst/>
                  <a:ahLst/>
                  <a:cxnLst>
                    <a:cxn ang="0">
                      <a:pos x="155" y="43"/>
                    </a:cxn>
                    <a:cxn ang="0">
                      <a:pos x="117" y="54"/>
                    </a:cxn>
                    <a:cxn ang="0">
                      <a:pos x="38" y="24"/>
                    </a:cxn>
                    <a:cxn ang="0">
                      <a:pos x="0" y="43"/>
                    </a:cxn>
                    <a:cxn ang="0">
                      <a:pos x="11" y="0"/>
                    </a:cxn>
                    <a:cxn ang="0">
                      <a:pos x="117" y="0"/>
                    </a:cxn>
                    <a:cxn ang="0">
                      <a:pos x="74" y="14"/>
                    </a:cxn>
                    <a:cxn ang="0">
                      <a:pos x="155" y="43"/>
                    </a:cxn>
                  </a:cxnLst>
                  <a:rect l="0" t="0" r="r" b="b"/>
                  <a:pathLst>
                    <a:path w="155" h="54">
                      <a:moveTo>
                        <a:pt x="155" y="43"/>
                      </a:moveTo>
                      <a:lnTo>
                        <a:pt x="117" y="54"/>
                      </a:lnTo>
                      <a:lnTo>
                        <a:pt x="38" y="24"/>
                      </a:lnTo>
                      <a:lnTo>
                        <a:pt x="0" y="43"/>
                      </a:lnTo>
                      <a:lnTo>
                        <a:pt x="11" y="0"/>
                      </a:lnTo>
                      <a:lnTo>
                        <a:pt x="117" y="0"/>
                      </a:lnTo>
                      <a:lnTo>
                        <a:pt x="74" y="14"/>
                      </a:lnTo>
                      <a:lnTo>
                        <a:pt x="155" y="43"/>
                      </a:lnTo>
                      <a:close/>
                    </a:path>
                  </a:pathLst>
                </a:custGeom>
                <a:solidFill>
                  <a:srgbClr val="FFFFFF"/>
                </a:solidFill>
                <a:ln w="9525">
                  <a:noFill/>
                  <a:round/>
                  <a:headEnd/>
                  <a:tailEnd/>
                </a:ln>
              </p:spPr>
              <p:txBody>
                <a:bodyPr/>
                <a:lstStyle/>
                <a:p>
                  <a:endParaRPr lang="it-IT" sz="1200"/>
                </a:p>
              </p:txBody>
            </p:sp>
          </p:grpSp>
          <p:grpSp>
            <p:nvGrpSpPr>
              <p:cNvPr id="460" name="Group 45"/>
              <p:cNvGrpSpPr>
                <a:grpSpLocks noChangeAspect="1"/>
              </p:cNvGrpSpPr>
              <p:nvPr/>
            </p:nvGrpSpPr>
            <p:grpSpPr bwMode="auto">
              <a:xfrm>
                <a:off x="3386" y="2226"/>
                <a:ext cx="163" cy="79"/>
                <a:chOff x="3386" y="2226"/>
                <a:chExt cx="163" cy="79"/>
              </a:xfrm>
            </p:grpSpPr>
            <p:sp>
              <p:nvSpPr>
                <p:cNvPr id="461" name="Freeform 46"/>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62" name="Freeform 47"/>
                <p:cNvSpPr>
                  <a:spLocks noChangeAspect="1"/>
                </p:cNvSpPr>
                <p:nvPr/>
              </p:nvSpPr>
              <p:spPr bwMode="auto">
                <a:xfrm>
                  <a:off x="3471" y="2226"/>
                  <a:ext cx="78" cy="29"/>
                </a:xfrm>
                <a:custGeom>
                  <a:avLst/>
                  <a:gdLst/>
                  <a:ahLst/>
                  <a:cxnLst>
                    <a:cxn ang="0">
                      <a:pos x="0" y="47"/>
                    </a:cxn>
                    <a:cxn ang="0">
                      <a:pos x="38" y="58"/>
                    </a:cxn>
                    <a:cxn ang="0">
                      <a:pos x="117" y="21"/>
                    </a:cxn>
                    <a:cxn ang="0">
                      <a:pos x="156" y="30"/>
                    </a:cxn>
                    <a:cxn ang="0">
                      <a:pos x="144" y="0"/>
                    </a:cxn>
                    <a:cxn ang="0">
                      <a:pos x="38" y="0"/>
                    </a:cxn>
                    <a:cxn ang="0">
                      <a:pos x="90" y="10"/>
                    </a:cxn>
                    <a:cxn ang="0">
                      <a:pos x="0" y="47"/>
                    </a:cxn>
                  </a:cxnLst>
                  <a:rect l="0" t="0" r="r" b="b"/>
                  <a:pathLst>
                    <a:path w="156" h="58">
                      <a:moveTo>
                        <a:pt x="0" y="47"/>
                      </a:moveTo>
                      <a:lnTo>
                        <a:pt x="38" y="58"/>
                      </a:lnTo>
                      <a:lnTo>
                        <a:pt x="117" y="21"/>
                      </a:lnTo>
                      <a:lnTo>
                        <a:pt x="156" y="30"/>
                      </a:lnTo>
                      <a:lnTo>
                        <a:pt x="144" y="0"/>
                      </a:lnTo>
                      <a:lnTo>
                        <a:pt x="38" y="0"/>
                      </a:lnTo>
                      <a:lnTo>
                        <a:pt x="90" y="10"/>
                      </a:lnTo>
                      <a:lnTo>
                        <a:pt x="0" y="47"/>
                      </a:lnTo>
                      <a:close/>
                    </a:path>
                  </a:pathLst>
                </a:custGeom>
                <a:solidFill>
                  <a:srgbClr val="FFFFFF"/>
                </a:solidFill>
                <a:ln w="9525">
                  <a:noFill/>
                  <a:round/>
                  <a:headEnd/>
                  <a:tailEnd/>
                </a:ln>
              </p:spPr>
              <p:txBody>
                <a:bodyPr/>
                <a:lstStyle/>
                <a:p>
                  <a:endParaRPr lang="it-IT" sz="1200"/>
                </a:p>
              </p:txBody>
            </p:sp>
            <p:sp>
              <p:nvSpPr>
                <p:cNvPr id="463" name="Freeform 48"/>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sp>
              <p:nvSpPr>
                <p:cNvPr id="464" name="Freeform 49"/>
                <p:cNvSpPr>
                  <a:spLocks noChangeAspect="1"/>
                </p:cNvSpPr>
                <p:nvPr/>
              </p:nvSpPr>
              <p:spPr bwMode="auto">
                <a:xfrm>
                  <a:off x="3386" y="2278"/>
                  <a:ext cx="78" cy="27"/>
                </a:xfrm>
                <a:custGeom>
                  <a:avLst/>
                  <a:gdLst/>
                  <a:ahLst/>
                  <a:cxnLst>
                    <a:cxn ang="0">
                      <a:pos x="156" y="10"/>
                    </a:cxn>
                    <a:cxn ang="0">
                      <a:pos x="118" y="0"/>
                    </a:cxn>
                    <a:cxn ang="0">
                      <a:pos x="39" y="27"/>
                    </a:cxn>
                    <a:cxn ang="0">
                      <a:pos x="0" y="19"/>
                    </a:cxn>
                    <a:cxn ang="0">
                      <a:pos x="12" y="53"/>
                    </a:cxn>
                    <a:cxn ang="0">
                      <a:pos x="118" y="53"/>
                    </a:cxn>
                    <a:cxn ang="0">
                      <a:pos x="69" y="43"/>
                    </a:cxn>
                    <a:cxn ang="0">
                      <a:pos x="156" y="10"/>
                    </a:cxn>
                  </a:cxnLst>
                  <a:rect l="0" t="0" r="r" b="b"/>
                  <a:pathLst>
                    <a:path w="156" h="53">
                      <a:moveTo>
                        <a:pt x="156" y="10"/>
                      </a:moveTo>
                      <a:lnTo>
                        <a:pt x="118" y="0"/>
                      </a:lnTo>
                      <a:lnTo>
                        <a:pt x="39" y="27"/>
                      </a:lnTo>
                      <a:lnTo>
                        <a:pt x="0" y="19"/>
                      </a:lnTo>
                      <a:lnTo>
                        <a:pt x="12" y="53"/>
                      </a:lnTo>
                      <a:lnTo>
                        <a:pt x="118" y="53"/>
                      </a:lnTo>
                      <a:lnTo>
                        <a:pt x="69" y="43"/>
                      </a:lnTo>
                      <a:lnTo>
                        <a:pt x="156" y="10"/>
                      </a:lnTo>
                      <a:close/>
                    </a:path>
                  </a:pathLst>
                </a:custGeom>
                <a:solidFill>
                  <a:srgbClr val="FFFFFF"/>
                </a:solidFill>
                <a:ln w="9525">
                  <a:noFill/>
                  <a:round/>
                  <a:headEnd/>
                  <a:tailEnd/>
                </a:ln>
              </p:spPr>
              <p:txBody>
                <a:bodyPr/>
                <a:lstStyle/>
                <a:p>
                  <a:endParaRPr lang="it-IT" sz="1200"/>
                </a:p>
              </p:txBody>
            </p:sp>
          </p:grpSp>
        </p:grpSp>
        <p:pic>
          <p:nvPicPr>
            <p:cNvPr id="408" name="Picture 5" descr="C:\Users\roberto.catanzariti\AppData\Local\Microsoft\Windows\Temporary Internet Files\Content.IE5\XWVJ9JDD\MCj04348450000[1].png"/>
            <p:cNvPicPr>
              <a:picLocks noChangeAspect="1" noChangeArrowheads="1"/>
            </p:cNvPicPr>
            <p:nvPr/>
          </p:nvPicPr>
          <p:blipFill>
            <a:blip r:embed="rId7" cstate="print"/>
            <a:srcRect/>
            <a:stretch>
              <a:fillRect/>
            </a:stretch>
          </p:blipFill>
          <p:spPr bwMode="auto">
            <a:xfrm>
              <a:off x="7027863" y="2325688"/>
              <a:ext cx="420687" cy="469900"/>
            </a:xfrm>
            <a:prstGeom prst="rect">
              <a:avLst/>
            </a:prstGeom>
            <a:noFill/>
            <a:ln>
              <a:noFill/>
            </a:ln>
          </p:spPr>
        </p:pic>
        <p:sp>
          <p:nvSpPr>
            <p:cNvPr id="409" name="CasellaDiTesto 192"/>
            <p:cNvSpPr txBox="1">
              <a:spLocks noChangeArrowheads="1"/>
            </p:cNvSpPr>
            <p:nvPr/>
          </p:nvSpPr>
          <p:spPr bwMode="auto">
            <a:xfrm>
              <a:off x="6943725" y="1778000"/>
              <a:ext cx="1008063" cy="563367"/>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Web server</a:t>
              </a:r>
            </a:p>
          </p:txBody>
        </p:sp>
        <p:pic>
          <p:nvPicPr>
            <p:cNvPr id="410" name="Picture 10" descr="MCj04040310000[1]"/>
            <p:cNvPicPr>
              <a:picLocks noChangeAspect="1" noChangeArrowheads="1"/>
            </p:cNvPicPr>
            <p:nvPr/>
          </p:nvPicPr>
          <p:blipFill>
            <a:blip r:embed="rId6" cstate="print"/>
            <a:srcRect/>
            <a:stretch>
              <a:fillRect/>
            </a:stretch>
          </p:blipFill>
          <p:spPr bwMode="auto">
            <a:xfrm>
              <a:off x="5432425" y="4826000"/>
              <a:ext cx="615950" cy="452438"/>
            </a:xfrm>
            <a:prstGeom prst="rect">
              <a:avLst/>
            </a:prstGeom>
            <a:noFill/>
            <a:ln>
              <a:noFill/>
            </a:ln>
          </p:spPr>
        </p:pic>
        <p:sp>
          <p:nvSpPr>
            <p:cNvPr id="411" name="CasellaDiTesto 52"/>
            <p:cNvSpPr txBox="1">
              <a:spLocks noChangeArrowheads="1"/>
            </p:cNvSpPr>
            <p:nvPr/>
          </p:nvSpPr>
          <p:spPr bwMode="auto">
            <a:xfrm>
              <a:off x="7505700" y="5103813"/>
              <a:ext cx="1501774" cy="563367"/>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Corporate stakeholders</a:t>
              </a:r>
            </a:p>
          </p:txBody>
        </p:sp>
        <p:cxnSp>
          <p:nvCxnSpPr>
            <p:cNvPr id="412" name="Connettore 1 411"/>
            <p:cNvCxnSpPr/>
            <p:nvPr/>
          </p:nvCxnSpPr>
          <p:spPr>
            <a:xfrm rot="16200000" flipV="1">
              <a:off x="9201151" y="4025900"/>
              <a:ext cx="39370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 name="Connettore 1 412"/>
            <p:cNvCxnSpPr/>
            <p:nvPr/>
          </p:nvCxnSpPr>
          <p:spPr>
            <a:xfrm rot="16200000" flipV="1">
              <a:off x="7302501" y="4446587"/>
              <a:ext cx="322262" cy="138113"/>
            </a:xfrm>
            <a:prstGeom prst="line">
              <a:avLst/>
            </a:prstGeom>
          </p:spPr>
          <p:style>
            <a:lnRef idx="1">
              <a:schemeClr val="accent1"/>
            </a:lnRef>
            <a:fillRef idx="0">
              <a:schemeClr val="accent1"/>
            </a:fillRef>
            <a:effectRef idx="0">
              <a:schemeClr val="accent1"/>
            </a:effectRef>
            <a:fontRef idx="minor">
              <a:schemeClr val="tx1"/>
            </a:fontRef>
          </p:style>
        </p:cxnSp>
        <p:pic>
          <p:nvPicPr>
            <p:cNvPr id="414" name="Picture 5" descr="C:\Users\roberto.catanzariti\AppData\Local\Microsoft\Windows\Temporary Internet Files\Content.IE5\XWVJ9JDD\MCj04348450000[1].png"/>
            <p:cNvPicPr>
              <a:picLocks noChangeAspect="1" noChangeArrowheads="1"/>
            </p:cNvPicPr>
            <p:nvPr/>
          </p:nvPicPr>
          <p:blipFill>
            <a:blip r:embed="rId4" cstate="print"/>
            <a:srcRect/>
            <a:stretch>
              <a:fillRect/>
            </a:stretch>
          </p:blipFill>
          <p:spPr bwMode="auto">
            <a:xfrm>
              <a:off x="5048250" y="1911350"/>
              <a:ext cx="555625" cy="649288"/>
            </a:xfrm>
            <a:prstGeom prst="rect">
              <a:avLst/>
            </a:prstGeom>
            <a:noFill/>
            <a:ln>
              <a:noFill/>
            </a:ln>
          </p:spPr>
        </p:pic>
        <p:cxnSp>
          <p:nvCxnSpPr>
            <p:cNvPr id="415" name="AutoShape 57"/>
            <p:cNvCxnSpPr>
              <a:cxnSpLocks noChangeShapeType="1"/>
            </p:cNvCxnSpPr>
            <p:nvPr/>
          </p:nvCxnSpPr>
          <p:spPr bwMode="auto">
            <a:xfrm rot="5400000" flipH="1" flipV="1">
              <a:off x="4795044" y="2050257"/>
              <a:ext cx="20637" cy="1041400"/>
            </a:xfrm>
            <a:prstGeom prst="bentConnector3">
              <a:avLst>
                <a:gd name="adj1" fmla="val -1033333"/>
              </a:avLst>
            </a:prstGeom>
            <a:noFill/>
            <a:ln w="12700">
              <a:solidFill>
                <a:schemeClr val="tx1"/>
              </a:solidFill>
              <a:miter lim="800000"/>
              <a:headEnd/>
              <a:tailEnd/>
            </a:ln>
            <a:effectLst/>
          </p:spPr>
        </p:cxnSp>
        <p:sp>
          <p:nvSpPr>
            <p:cNvPr id="416" name="Line 58"/>
            <p:cNvSpPr>
              <a:spLocks noChangeShapeType="1"/>
            </p:cNvSpPr>
            <p:nvPr/>
          </p:nvSpPr>
          <p:spPr bwMode="auto">
            <a:xfrm rot="16200000" flipH="1">
              <a:off x="6565106" y="2431257"/>
              <a:ext cx="1587" cy="419100"/>
            </a:xfrm>
            <a:prstGeom prst="line">
              <a:avLst/>
            </a:prstGeom>
            <a:noFill/>
            <a:ln w="15875">
              <a:solidFill>
                <a:srgbClr val="0000FF"/>
              </a:solidFill>
              <a:prstDash val="dash"/>
              <a:round/>
              <a:headEnd/>
              <a:tailEnd/>
            </a:ln>
            <a:effectLst/>
          </p:spPr>
          <p:txBody>
            <a:bodyPr/>
            <a:lstStyle/>
            <a:p>
              <a:endParaRPr lang="it-IT" sz="1200"/>
            </a:p>
          </p:txBody>
        </p:sp>
        <p:pic>
          <p:nvPicPr>
            <p:cNvPr id="417" name="Picture 5" descr="C:\Users\roberto.catanzariti\AppData\Local\Microsoft\Windows\Temporary Internet Files\Content.IE5\XWVJ9JDD\MCj04348450000[1].png"/>
            <p:cNvPicPr>
              <a:picLocks noChangeAspect="1" noChangeArrowheads="1"/>
            </p:cNvPicPr>
            <p:nvPr/>
          </p:nvPicPr>
          <p:blipFill>
            <a:blip r:embed="rId7" cstate="print"/>
            <a:srcRect/>
            <a:stretch>
              <a:fillRect/>
            </a:stretch>
          </p:blipFill>
          <p:spPr bwMode="auto">
            <a:xfrm>
              <a:off x="7278688" y="2247900"/>
              <a:ext cx="420687" cy="469900"/>
            </a:xfrm>
            <a:prstGeom prst="rect">
              <a:avLst/>
            </a:prstGeom>
            <a:noFill/>
            <a:ln>
              <a:noFill/>
            </a:ln>
          </p:spPr>
        </p:pic>
        <p:sp>
          <p:nvSpPr>
            <p:cNvPr id="418" name="Rectangle 60"/>
            <p:cNvSpPr>
              <a:spLocks noChangeArrowheads="1"/>
            </p:cNvSpPr>
            <p:nvPr/>
          </p:nvSpPr>
          <p:spPr bwMode="auto">
            <a:xfrm>
              <a:off x="3498850" y="1071563"/>
              <a:ext cx="4959350" cy="2038350"/>
            </a:xfrm>
            <a:prstGeom prst="rect">
              <a:avLst/>
            </a:prstGeom>
            <a:noFill/>
            <a:ln w="9525">
              <a:solidFill>
                <a:schemeClr val="tx1"/>
              </a:solidFill>
              <a:miter lim="800000"/>
              <a:headEnd/>
              <a:tailEnd/>
            </a:ln>
            <a:effectLst/>
          </p:spPr>
          <p:txBody>
            <a:bodyPr wrap="none" anchor="ctr"/>
            <a:lstStyle/>
            <a:p>
              <a:endParaRPr lang="it-IT" sz="1200"/>
            </a:p>
          </p:txBody>
        </p:sp>
        <p:sp>
          <p:nvSpPr>
            <p:cNvPr id="419" name="Text Box 61"/>
            <p:cNvSpPr txBox="1">
              <a:spLocks noChangeArrowheads="1"/>
            </p:cNvSpPr>
            <p:nvPr/>
          </p:nvSpPr>
          <p:spPr bwMode="auto">
            <a:xfrm>
              <a:off x="4591050" y="1071563"/>
              <a:ext cx="2941638" cy="389734"/>
            </a:xfrm>
            <a:prstGeom prst="rect">
              <a:avLst/>
            </a:prstGeom>
            <a:noFill/>
            <a:ln w="9525">
              <a:noFill/>
              <a:miter lim="800000"/>
              <a:headEnd/>
              <a:tailEnd/>
            </a:ln>
            <a:effectLst/>
          </p:spPr>
          <p:txBody>
            <a:bodyPr lIns="141866" tIns="70933" rIns="141866" bIns="70933">
              <a:spAutoFit/>
            </a:bodyPr>
            <a:lstStyle/>
            <a:p>
              <a:pPr defTabSz="1036638"/>
              <a:r>
                <a:rPr lang="it-IT" sz="1200">
                  <a:latin typeface="Frutiger 45 Light" pitchFamily="34" charset="0"/>
                  <a:cs typeface="Arial" charset="0"/>
                </a:rPr>
                <a:t>E-Mobility Control System </a:t>
              </a:r>
            </a:p>
          </p:txBody>
        </p:sp>
        <p:sp>
          <p:nvSpPr>
            <p:cNvPr id="420" name="Line 62"/>
            <p:cNvSpPr>
              <a:spLocks noChangeShapeType="1"/>
            </p:cNvSpPr>
            <p:nvPr/>
          </p:nvSpPr>
          <p:spPr bwMode="auto">
            <a:xfrm rot="5400000" flipH="1" flipV="1">
              <a:off x="4902200" y="3051176"/>
              <a:ext cx="471487" cy="588962"/>
            </a:xfrm>
            <a:prstGeom prst="line">
              <a:avLst/>
            </a:prstGeom>
            <a:noFill/>
            <a:ln w="15875">
              <a:solidFill>
                <a:srgbClr val="0000FF"/>
              </a:solidFill>
              <a:prstDash val="dash"/>
              <a:round/>
              <a:headEnd/>
              <a:tailEnd/>
            </a:ln>
            <a:effectLst/>
          </p:spPr>
          <p:txBody>
            <a:bodyPr/>
            <a:lstStyle/>
            <a:p>
              <a:endParaRPr lang="it-IT" sz="1200"/>
            </a:p>
          </p:txBody>
        </p:sp>
        <p:sp>
          <p:nvSpPr>
            <p:cNvPr id="421" name="Line 63"/>
            <p:cNvSpPr>
              <a:spLocks noChangeShapeType="1"/>
            </p:cNvSpPr>
            <p:nvPr/>
          </p:nvSpPr>
          <p:spPr bwMode="auto">
            <a:xfrm rot="16200000" flipV="1">
              <a:off x="6170613" y="3379788"/>
              <a:ext cx="706437" cy="166687"/>
            </a:xfrm>
            <a:prstGeom prst="line">
              <a:avLst/>
            </a:prstGeom>
            <a:noFill/>
            <a:ln w="15875">
              <a:solidFill>
                <a:srgbClr val="0000FF"/>
              </a:solidFill>
              <a:prstDash val="dash"/>
              <a:round/>
              <a:headEnd/>
              <a:tailEnd/>
            </a:ln>
            <a:effectLst/>
          </p:spPr>
          <p:txBody>
            <a:bodyPr/>
            <a:lstStyle/>
            <a:p>
              <a:endParaRPr lang="it-IT" sz="1200"/>
            </a:p>
          </p:txBody>
        </p:sp>
        <p:sp>
          <p:nvSpPr>
            <p:cNvPr id="422" name="Line 64"/>
            <p:cNvSpPr>
              <a:spLocks noChangeShapeType="1"/>
            </p:cNvSpPr>
            <p:nvPr/>
          </p:nvSpPr>
          <p:spPr bwMode="auto">
            <a:xfrm rot="16200000" flipV="1">
              <a:off x="7632700" y="3009901"/>
              <a:ext cx="471487" cy="671512"/>
            </a:xfrm>
            <a:prstGeom prst="line">
              <a:avLst/>
            </a:prstGeom>
            <a:noFill/>
            <a:ln w="15875">
              <a:solidFill>
                <a:srgbClr val="0000FF"/>
              </a:solidFill>
              <a:prstDash val="dash"/>
              <a:round/>
              <a:headEnd/>
              <a:tailEnd/>
            </a:ln>
            <a:effectLst/>
          </p:spPr>
          <p:txBody>
            <a:bodyPr/>
            <a:lstStyle/>
            <a:p>
              <a:endParaRPr lang="it-IT" sz="1200"/>
            </a:p>
          </p:txBody>
        </p:sp>
        <p:sp>
          <p:nvSpPr>
            <p:cNvPr id="423" name="CasellaDiTesto 52"/>
            <p:cNvSpPr txBox="1">
              <a:spLocks noChangeArrowheads="1"/>
            </p:cNvSpPr>
            <p:nvPr/>
          </p:nvSpPr>
          <p:spPr bwMode="auto">
            <a:xfrm>
              <a:off x="8948738" y="4500563"/>
              <a:ext cx="1500186" cy="563367"/>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External stakeholders</a:t>
              </a:r>
            </a:p>
          </p:txBody>
        </p:sp>
        <p:pic>
          <p:nvPicPr>
            <p:cNvPr id="424" name="Picture 9" descr="MCj04241920000[1]"/>
            <p:cNvPicPr>
              <a:picLocks noChangeAspect="1" noChangeArrowheads="1"/>
            </p:cNvPicPr>
            <p:nvPr/>
          </p:nvPicPr>
          <p:blipFill>
            <a:blip r:embed="rId5" cstate="print"/>
            <a:srcRect/>
            <a:stretch>
              <a:fillRect/>
            </a:stretch>
          </p:blipFill>
          <p:spPr bwMode="auto">
            <a:xfrm>
              <a:off x="9242425" y="4029075"/>
              <a:ext cx="619125" cy="474663"/>
            </a:xfrm>
            <a:prstGeom prst="rect">
              <a:avLst/>
            </a:prstGeom>
            <a:noFill/>
            <a:ln>
              <a:noFill/>
            </a:ln>
          </p:spPr>
        </p:pic>
        <p:cxnSp>
          <p:nvCxnSpPr>
            <p:cNvPr id="425" name="Connettore 1 192"/>
            <p:cNvCxnSpPr/>
            <p:nvPr/>
          </p:nvCxnSpPr>
          <p:spPr>
            <a:xfrm rot="16200000" flipV="1">
              <a:off x="6536532" y="4901406"/>
              <a:ext cx="392112" cy="85725"/>
            </a:xfrm>
            <a:prstGeom prst="line">
              <a:avLst/>
            </a:prstGeom>
          </p:spPr>
          <p:style>
            <a:lnRef idx="1">
              <a:schemeClr val="accent1"/>
            </a:lnRef>
            <a:fillRef idx="0">
              <a:schemeClr val="accent1"/>
            </a:fillRef>
            <a:effectRef idx="0">
              <a:schemeClr val="accent1"/>
            </a:effectRef>
            <a:fontRef idx="minor">
              <a:schemeClr val="tx1"/>
            </a:fontRef>
          </p:style>
        </p:cxnSp>
        <p:pic>
          <p:nvPicPr>
            <p:cNvPr id="426" name="Picture 5" descr="C:\Users\roberto.catanzariti\AppData\Local\Microsoft\Windows\Temporary Internet Files\Content.IE5\XWVJ9JDD\MCj04348450000[1].png"/>
            <p:cNvPicPr>
              <a:picLocks noChangeAspect="1" noChangeArrowheads="1"/>
            </p:cNvPicPr>
            <p:nvPr/>
          </p:nvPicPr>
          <p:blipFill>
            <a:blip r:embed="rId7" cstate="print"/>
            <a:srcRect/>
            <a:stretch>
              <a:fillRect/>
            </a:stretch>
          </p:blipFill>
          <p:spPr bwMode="auto">
            <a:xfrm>
              <a:off x="6607175" y="4905375"/>
              <a:ext cx="420688" cy="469900"/>
            </a:xfrm>
            <a:prstGeom prst="rect">
              <a:avLst/>
            </a:prstGeom>
            <a:noFill/>
            <a:ln>
              <a:noFill/>
            </a:ln>
          </p:spPr>
        </p:pic>
        <p:sp>
          <p:nvSpPr>
            <p:cNvPr id="427" name="CasellaDiTesto 51"/>
            <p:cNvSpPr txBox="1">
              <a:spLocks noChangeArrowheads="1"/>
            </p:cNvSpPr>
            <p:nvPr/>
          </p:nvSpPr>
          <p:spPr bwMode="auto">
            <a:xfrm>
              <a:off x="6188075" y="5297488"/>
              <a:ext cx="1092200" cy="563367"/>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Mail</a:t>
              </a:r>
            </a:p>
            <a:p>
              <a:pPr defTabSz="1036638" eaLnBrk="1" hangingPunct="1"/>
              <a:r>
                <a:rPr lang="it-IT" sz="1200">
                  <a:latin typeface="Calibri" pitchFamily="34" charset="0"/>
                  <a:cs typeface="Arial" charset="0"/>
                </a:rPr>
                <a:t>server</a:t>
              </a:r>
            </a:p>
          </p:txBody>
        </p:sp>
        <p:pic>
          <p:nvPicPr>
            <p:cNvPr id="428" name="Picture 70"/>
            <p:cNvPicPr>
              <a:picLocks noChangeArrowheads="1"/>
            </p:cNvPicPr>
            <p:nvPr/>
          </p:nvPicPr>
          <p:blipFill>
            <a:blip r:embed="rId8" cstate="print"/>
            <a:srcRect/>
            <a:stretch>
              <a:fillRect/>
            </a:stretch>
          </p:blipFill>
          <p:spPr bwMode="auto">
            <a:xfrm>
              <a:off x="3498850" y="3503613"/>
              <a:ext cx="1679575" cy="939800"/>
            </a:xfrm>
            <a:prstGeom prst="rect">
              <a:avLst/>
            </a:prstGeom>
            <a:noFill/>
            <a:ln>
              <a:noFill/>
            </a:ln>
          </p:spPr>
        </p:pic>
        <p:pic>
          <p:nvPicPr>
            <p:cNvPr id="429" name="Picture 71"/>
            <p:cNvPicPr>
              <a:picLocks noChangeArrowheads="1"/>
            </p:cNvPicPr>
            <p:nvPr/>
          </p:nvPicPr>
          <p:blipFill>
            <a:blip r:embed="rId9" cstate="print"/>
            <a:srcRect/>
            <a:stretch>
              <a:fillRect/>
            </a:stretch>
          </p:blipFill>
          <p:spPr bwMode="auto">
            <a:xfrm>
              <a:off x="8096250" y="3087688"/>
              <a:ext cx="1463675" cy="855662"/>
            </a:xfrm>
            <a:prstGeom prst="rect">
              <a:avLst/>
            </a:prstGeom>
            <a:noFill/>
            <a:ln>
              <a:noFill/>
            </a:ln>
          </p:spPr>
        </p:pic>
        <p:sp>
          <p:nvSpPr>
            <p:cNvPr id="430" name="Text Box 72"/>
            <p:cNvSpPr txBox="1">
              <a:spLocks noChangeArrowheads="1"/>
            </p:cNvSpPr>
            <p:nvPr/>
          </p:nvSpPr>
          <p:spPr bwMode="auto">
            <a:xfrm>
              <a:off x="8067676" y="3381375"/>
              <a:ext cx="1625600" cy="389734"/>
            </a:xfrm>
            <a:prstGeom prst="rect">
              <a:avLst/>
            </a:prstGeom>
            <a:noFill/>
            <a:ln w="9525">
              <a:noFill/>
              <a:miter lim="800000"/>
              <a:headEnd/>
              <a:tailEnd/>
            </a:ln>
            <a:effectLst/>
          </p:spPr>
          <p:txBody>
            <a:bodyPr lIns="141866" tIns="70933" rIns="141866" bIns="70933">
              <a:spAutoFit/>
            </a:bodyPr>
            <a:lstStyle/>
            <a:p>
              <a:pPr defTabSz="1036638"/>
              <a:r>
                <a:rPr lang="it-IT" sz="1200">
                  <a:latin typeface="Frutiger 45 Light" pitchFamily="34" charset="0"/>
                  <a:cs typeface="Arial" charset="0"/>
                </a:rPr>
                <a:t>Internet</a:t>
              </a:r>
            </a:p>
          </p:txBody>
        </p:sp>
        <p:sp>
          <p:nvSpPr>
            <p:cNvPr id="431" name="Text Box 73"/>
            <p:cNvSpPr txBox="1">
              <a:spLocks noChangeArrowheads="1"/>
            </p:cNvSpPr>
            <p:nvPr/>
          </p:nvSpPr>
          <p:spPr bwMode="auto">
            <a:xfrm>
              <a:off x="3582988" y="3816350"/>
              <a:ext cx="1625600" cy="389734"/>
            </a:xfrm>
            <a:prstGeom prst="rect">
              <a:avLst/>
            </a:prstGeom>
            <a:noFill/>
            <a:ln w="9525">
              <a:noFill/>
              <a:miter lim="800000"/>
              <a:headEnd/>
              <a:tailEnd/>
            </a:ln>
            <a:effectLst/>
          </p:spPr>
          <p:txBody>
            <a:bodyPr lIns="141866" tIns="70933" rIns="141866" bIns="70933">
              <a:spAutoFit/>
            </a:bodyPr>
            <a:lstStyle/>
            <a:p>
              <a:pPr defTabSz="1036638"/>
              <a:r>
                <a:rPr lang="it-IT" sz="1200">
                  <a:latin typeface="Frutiger 45 Light" pitchFamily="34" charset="0"/>
                  <a:cs typeface="Arial" charset="0"/>
                </a:rPr>
                <a:t>GSM/GPRS </a:t>
              </a:r>
            </a:p>
          </p:txBody>
        </p:sp>
        <p:sp>
          <p:nvSpPr>
            <p:cNvPr id="432" name="Freeform 74"/>
            <p:cNvSpPr>
              <a:spLocks/>
            </p:cNvSpPr>
            <p:nvPr/>
          </p:nvSpPr>
          <p:spPr bwMode="auto">
            <a:xfrm rot="20457134">
              <a:off x="2741613" y="4130675"/>
              <a:ext cx="709612" cy="77788"/>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rnd" cmpd="sng">
              <a:solidFill>
                <a:srgbClr val="FFCC00"/>
              </a:solidFill>
              <a:prstDash val="solid"/>
              <a:round/>
              <a:headEnd type="none" w="sm" len="sm"/>
              <a:tailEnd type="none" w="sm" len="sm"/>
            </a:ln>
            <a:effectLst/>
          </p:spPr>
          <p:txBody>
            <a:bodyPr/>
            <a:lstStyle/>
            <a:p>
              <a:endParaRPr lang="it-IT" sz="1200"/>
            </a:p>
          </p:txBody>
        </p:sp>
        <p:sp>
          <p:nvSpPr>
            <p:cNvPr id="433" name="CasellaDiTesto 192"/>
            <p:cNvSpPr txBox="1">
              <a:spLocks noChangeArrowheads="1"/>
            </p:cNvSpPr>
            <p:nvPr/>
          </p:nvSpPr>
          <p:spPr bwMode="auto">
            <a:xfrm>
              <a:off x="1733550" y="4518026"/>
              <a:ext cx="1008063" cy="343889"/>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SMS</a:t>
              </a:r>
            </a:p>
          </p:txBody>
        </p:sp>
        <p:pic>
          <p:nvPicPr>
            <p:cNvPr id="434" name="Picture 76" descr="MCj04397980000[1]"/>
            <p:cNvPicPr>
              <a:picLocks noChangeAspect="1" noChangeArrowheads="1"/>
            </p:cNvPicPr>
            <p:nvPr/>
          </p:nvPicPr>
          <p:blipFill>
            <a:blip r:embed="rId10" cstate="print"/>
            <a:srcRect/>
            <a:stretch>
              <a:fillRect/>
            </a:stretch>
          </p:blipFill>
          <p:spPr bwMode="auto">
            <a:xfrm>
              <a:off x="2316163" y="4130675"/>
              <a:ext cx="509587" cy="476250"/>
            </a:xfrm>
            <a:prstGeom prst="rect">
              <a:avLst/>
            </a:prstGeom>
            <a:noFill/>
            <a:ln>
              <a:noFill/>
            </a:ln>
          </p:spPr>
        </p:pic>
        <p:sp>
          <p:nvSpPr>
            <p:cNvPr id="435" name="Line 77"/>
            <p:cNvSpPr>
              <a:spLocks noChangeShapeType="1"/>
            </p:cNvSpPr>
            <p:nvPr/>
          </p:nvSpPr>
          <p:spPr bwMode="auto">
            <a:xfrm>
              <a:off x="4926013" y="2560638"/>
              <a:ext cx="0" cy="234950"/>
            </a:xfrm>
            <a:prstGeom prst="line">
              <a:avLst/>
            </a:prstGeom>
            <a:noFill/>
            <a:ln w="9525">
              <a:solidFill>
                <a:schemeClr val="tx1"/>
              </a:solidFill>
              <a:round/>
              <a:headEnd/>
              <a:tailEnd/>
            </a:ln>
            <a:effectLst/>
          </p:spPr>
          <p:txBody>
            <a:bodyPr/>
            <a:lstStyle/>
            <a:p>
              <a:endParaRPr lang="it-IT" sz="1200"/>
            </a:p>
          </p:txBody>
        </p:sp>
        <p:grpSp>
          <p:nvGrpSpPr>
            <p:cNvPr id="436" name="Group 79"/>
            <p:cNvGrpSpPr>
              <a:grpSpLocks/>
            </p:cNvGrpSpPr>
            <p:nvPr/>
          </p:nvGrpSpPr>
          <p:grpSpPr bwMode="auto">
            <a:xfrm>
              <a:off x="2082800" y="5934075"/>
              <a:ext cx="1192213" cy="1008063"/>
              <a:chOff x="1474" y="890"/>
              <a:chExt cx="643" cy="583"/>
            </a:xfrm>
          </p:grpSpPr>
          <p:pic>
            <p:nvPicPr>
              <p:cNvPr id="456" name="Picture 16"/>
              <p:cNvPicPr>
                <a:picLocks noChangeAspect="1" noChangeArrowheads="1"/>
              </p:cNvPicPr>
              <p:nvPr/>
            </p:nvPicPr>
            <p:blipFill>
              <a:blip r:embed="rId11" cstate="print"/>
              <a:srcRect l="48000"/>
              <a:stretch>
                <a:fillRect/>
              </a:stretch>
            </p:blipFill>
            <p:spPr bwMode="auto">
              <a:xfrm>
                <a:off x="1474" y="890"/>
                <a:ext cx="190" cy="583"/>
              </a:xfrm>
              <a:prstGeom prst="rect">
                <a:avLst/>
              </a:prstGeom>
              <a:noFill/>
              <a:ln>
                <a:noFill/>
              </a:ln>
            </p:spPr>
          </p:pic>
          <p:pic>
            <p:nvPicPr>
              <p:cNvPr id="457" name="Picture 16"/>
              <p:cNvPicPr>
                <a:picLocks noChangeAspect="1" noChangeArrowheads="1"/>
              </p:cNvPicPr>
              <p:nvPr/>
            </p:nvPicPr>
            <p:blipFill>
              <a:blip r:embed="rId11" cstate="print"/>
              <a:srcRect l="48000"/>
              <a:stretch>
                <a:fillRect/>
              </a:stretch>
            </p:blipFill>
            <p:spPr bwMode="auto">
              <a:xfrm>
                <a:off x="1701" y="890"/>
                <a:ext cx="190" cy="583"/>
              </a:xfrm>
              <a:prstGeom prst="rect">
                <a:avLst/>
              </a:prstGeom>
              <a:noFill/>
              <a:ln>
                <a:noFill/>
              </a:ln>
            </p:spPr>
          </p:pic>
          <p:pic>
            <p:nvPicPr>
              <p:cNvPr id="458" name="Picture 16"/>
              <p:cNvPicPr>
                <a:picLocks noChangeAspect="1" noChangeArrowheads="1"/>
              </p:cNvPicPr>
              <p:nvPr/>
            </p:nvPicPr>
            <p:blipFill>
              <a:blip r:embed="rId11" cstate="print"/>
              <a:srcRect l="48000"/>
              <a:stretch>
                <a:fillRect/>
              </a:stretch>
            </p:blipFill>
            <p:spPr bwMode="auto">
              <a:xfrm>
                <a:off x="1927" y="890"/>
                <a:ext cx="190" cy="583"/>
              </a:xfrm>
              <a:prstGeom prst="rect">
                <a:avLst/>
              </a:prstGeom>
              <a:noFill/>
              <a:ln>
                <a:noFill/>
              </a:ln>
            </p:spPr>
          </p:pic>
        </p:grpSp>
        <p:sp>
          <p:nvSpPr>
            <p:cNvPr id="437" name="Freeform 84"/>
            <p:cNvSpPr>
              <a:spLocks/>
            </p:cNvSpPr>
            <p:nvPr/>
          </p:nvSpPr>
          <p:spPr bwMode="auto">
            <a:xfrm rot="18759817">
              <a:off x="2630488" y="5591175"/>
              <a:ext cx="709612" cy="77788"/>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25400" cap="rnd" cmpd="sng">
              <a:solidFill>
                <a:srgbClr val="FFCC00"/>
              </a:solidFill>
              <a:prstDash val="solid"/>
              <a:round/>
              <a:headEnd type="none" w="sm" len="sm"/>
              <a:tailEnd type="none" w="sm" len="sm"/>
            </a:ln>
            <a:effectLst/>
          </p:spPr>
          <p:txBody>
            <a:bodyPr/>
            <a:lstStyle/>
            <a:p>
              <a:endParaRPr lang="it-IT" sz="1200"/>
            </a:p>
          </p:txBody>
        </p:sp>
        <p:pic>
          <p:nvPicPr>
            <p:cNvPr id="438" name="Picture 14" descr="C:\Users\roberto.catanzariti\AppData\Local\Microsoft\Windows\Temporary Internet Files\Content.IE5\DLUFOVQK\MCj03963460000[1].wmf"/>
            <p:cNvPicPr>
              <a:picLocks noChangeAspect="1" noChangeArrowheads="1"/>
            </p:cNvPicPr>
            <p:nvPr/>
          </p:nvPicPr>
          <p:blipFill>
            <a:blip r:embed="rId12" cstate="print"/>
            <a:srcRect/>
            <a:stretch>
              <a:fillRect/>
            </a:stretch>
          </p:blipFill>
          <p:spPr bwMode="auto">
            <a:xfrm>
              <a:off x="677863" y="5653088"/>
              <a:ext cx="719137" cy="671512"/>
            </a:xfrm>
            <a:prstGeom prst="rect">
              <a:avLst/>
            </a:prstGeom>
            <a:noFill/>
            <a:ln>
              <a:noFill/>
            </a:ln>
          </p:spPr>
        </p:pic>
        <p:cxnSp>
          <p:nvCxnSpPr>
            <p:cNvPr id="439" name="Connettore 1 438"/>
            <p:cNvCxnSpPr/>
            <p:nvPr/>
          </p:nvCxnSpPr>
          <p:spPr>
            <a:xfrm>
              <a:off x="1397000" y="5988050"/>
              <a:ext cx="365125"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440" name="CasellaDiTesto 46"/>
            <p:cNvSpPr txBox="1">
              <a:spLocks noChangeArrowheads="1"/>
            </p:cNvSpPr>
            <p:nvPr/>
          </p:nvSpPr>
          <p:spPr bwMode="auto">
            <a:xfrm>
              <a:off x="595313" y="5341938"/>
              <a:ext cx="833437" cy="343889"/>
            </a:xfrm>
            <a:prstGeom prst="rect">
              <a:avLst/>
            </a:prstGeom>
            <a:noFill/>
            <a:ln w="9525">
              <a:noFill/>
              <a:miter lim="800000"/>
              <a:headEnd/>
              <a:tailEnd/>
            </a:ln>
          </p:spPr>
          <p:txBody>
            <a:bodyPr lIns="103666" tIns="51833" rIns="103666" bIns="51833">
              <a:spAutoFit/>
            </a:bodyPr>
            <a:lstStyle/>
            <a:p>
              <a:pPr defTabSz="1036638" eaLnBrk="1" hangingPunct="1"/>
              <a:r>
                <a:rPr lang="it-IT" sz="1200">
                  <a:latin typeface="Calibri" pitchFamily="34" charset="0"/>
                  <a:cs typeface="Arial" charset="0"/>
                </a:rPr>
                <a:t>EV</a:t>
              </a:r>
            </a:p>
          </p:txBody>
        </p:sp>
        <p:pic>
          <p:nvPicPr>
            <p:cNvPr id="441" name="Picture 67" descr="C:\Users\roberto.catanzariti\AppData\Local\Microsoft\Windows\Temporary Internet Files\Content.IE5\QJA9RAMI\MCj02371870000[1].wmf"/>
            <p:cNvPicPr>
              <a:picLocks noChangeAspect="1" noChangeArrowheads="1"/>
            </p:cNvPicPr>
            <p:nvPr/>
          </p:nvPicPr>
          <p:blipFill>
            <a:blip r:embed="rId13" cstate="print"/>
            <a:srcRect/>
            <a:stretch>
              <a:fillRect/>
            </a:stretch>
          </p:blipFill>
          <p:spPr bwMode="auto">
            <a:xfrm>
              <a:off x="595313" y="6430963"/>
              <a:ext cx="644525" cy="504825"/>
            </a:xfrm>
            <a:prstGeom prst="rect">
              <a:avLst/>
            </a:prstGeom>
            <a:noFill/>
            <a:ln>
              <a:noFill/>
            </a:ln>
          </p:spPr>
        </p:pic>
        <p:sp>
          <p:nvSpPr>
            <p:cNvPr id="442" name="CasellaDiTesto 46"/>
            <p:cNvSpPr txBox="1">
              <a:spLocks noChangeArrowheads="1"/>
            </p:cNvSpPr>
            <p:nvPr/>
          </p:nvSpPr>
          <p:spPr bwMode="auto">
            <a:xfrm>
              <a:off x="511175" y="7094538"/>
              <a:ext cx="1222375" cy="343889"/>
            </a:xfrm>
            <a:prstGeom prst="rect">
              <a:avLst/>
            </a:prstGeom>
            <a:noFill/>
            <a:ln w="9525">
              <a:noFill/>
              <a:miter lim="800000"/>
              <a:headEnd/>
              <a:tailEnd/>
            </a:ln>
          </p:spPr>
          <p:txBody>
            <a:bodyPr wrap="square" lIns="103666" tIns="51833" rIns="103666" bIns="51833">
              <a:spAutoFit/>
            </a:bodyPr>
            <a:lstStyle/>
            <a:p>
              <a:pPr defTabSz="1036638" eaLnBrk="1" hangingPunct="1"/>
              <a:r>
                <a:rPr lang="it-IT" sz="1200" err="1">
                  <a:latin typeface="Calibri" pitchFamily="34" charset="0"/>
                  <a:cs typeface="Arial" charset="0"/>
                </a:rPr>
                <a:t>Customer</a:t>
              </a:r>
              <a:endParaRPr lang="it-IT" sz="1200">
                <a:latin typeface="Calibri" pitchFamily="34" charset="0"/>
                <a:cs typeface="Arial" charset="0"/>
              </a:endParaRPr>
            </a:p>
          </p:txBody>
        </p:sp>
        <p:cxnSp>
          <p:nvCxnSpPr>
            <p:cNvPr id="443" name="Connettore 1 442"/>
            <p:cNvCxnSpPr/>
            <p:nvPr/>
          </p:nvCxnSpPr>
          <p:spPr>
            <a:xfrm flipV="1">
              <a:off x="1262063" y="6430963"/>
              <a:ext cx="500062" cy="388937"/>
            </a:xfrm>
            <a:prstGeom prst="line">
              <a:avLst/>
            </a:prstGeom>
          </p:spPr>
          <p:style>
            <a:lnRef idx="1">
              <a:schemeClr val="accent1"/>
            </a:lnRef>
            <a:fillRef idx="0">
              <a:schemeClr val="accent1"/>
            </a:fillRef>
            <a:effectRef idx="0">
              <a:schemeClr val="accent1"/>
            </a:effectRef>
            <a:fontRef idx="minor">
              <a:schemeClr val="tx1"/>
            </a:fontRef>
          </p:style>
        </p:cxnSp>
        <p:pic>
          <p:nvPicPr>
            <p:cNvPr id="444" name="Picture 5" descr="C:\Users\roberto.catanzariti\AppData\Local\Microsoft\Windows\Temporary Internet Files\Content.IE5\XWVJ9JDD\MCj04348450000[1].png"/>
            <p:cNvPicPr>
              <a:picLocks noChangeAspect="1" noChangeArrowheads="1"/>
            </p:cNvPicPr>
            <p:nvPr/>
          </p:nvPicPr>
          <p:blipFill>
            <a:blip r:embed="rId14" cstate="print"/>
            <a:srcRect/>
            <a:stretch>
              <a:fillRect/>
            </a:stretch>
          </p:blipFill>
          <p:spPr bwMode="auto">
            <a:xfrm>
              <a:off x="8936038" y="5334000"/>
              <a:ext cx="666750" cy="777875"/>
            </a:xfrm>
            <a:prstGeom prst="rect">
              <a:avLst/>
            </a:prstGeom>
            <a:noFill/>
            <a:ln>
              <a:noFill/>
            </a:ln>
          </p:spPr>
        </p:pic>
        <p:pic>
          <p:nvPicPr>
            <p:cNvPr id="445" name="Picture 8" descr="MCj04325960000[1]"/>
            <p:cNvPicPr>
              <a:picLocks noChangeAspect="1" noChangeArrowheads="1"/>
            </p:cNvPicPr>
            <p:nvPr/>
          </p:nvPicPr>
          <p:blipFill>
            <a:blip r:embed="rId15" cstate="print"/>
            <a:srcRect/>
            <a:stretch>
              <a:fillRect/>
            </a:stretch>
          </p:blipFill>
          <p:spPr bwMode="auto">
            <a:xfrm>
              <a:off x="6775450" y="6621463"/>
              <a:ext cx="604838" cy="563562"/>
            </a:xfrm>
            <a:prstGeom prst="rect">
              <a:avLst/>
            </a:prstGeom>
            <a:noFill/>
            <a:ln>
              <a:noFill/>
            </a:ln>
          </p:spPr>
        </p:pic>
        <p:pic>
          <p:nvPicPr>
            <p:cNvPr id="446" name="Picture 9" descr="MCj04241920000[1]"/>
            <p:cNvPicPr>
              <a:picLocks noChangeAspect="1" noChangeArrowheads="1"/>
            </p:cNvPicPr>
            <p:nvPr/>
          </p:nvPicPr>
          <p:blipFill>
            <a:blip r:embed="rId5" cstate="print"/>
            <a:srcRect/>
            <a:stretch>
              <a:fillRect/>
            </a:stretch>
          </p:blipFill>
          <p:spPr bwMode="auto">
            <a:xfrm>
              <a:off x="7775575" y="6621463"/>
              <a:ext cx="619125" cy="473075"/>
            </a:xfrm>
            <a:prstGeom prst="rect">
              <a:avLst/>
            </a:prstGeom>
            <a:noFill/>
            <a:ln>
              <a:noFill/>
            </a:ln>
          </p:spPr>
        </p:pic>
        <p:pic>
          <p:nvPicPr>
            <p:cNvPr id="447" name="Picture 10" descr="MCj04040310000[1]"/>
            <p:cNvPicPr>
              <a:picLocks noChangeAspect="1" noChangeArrowheads="1"/>
            </p:cNvPicPr>
            <p:nvPr/>
          </p:nvPicPr>
          <p:blipFill>
            <a:blip r:embed="rId6" cstate="print"/>
            <a:srcRect/>
            <a:stretch>
              <a:fillRect/>
            </a:stretch>
          </p:blipFill>
          <p:spPr bwMode="auto">
            <a:xfrm>
              <a:off x="8609013" y="6699250"/>
              <a:ext cx="701675" cy="512763"/>
            </a:xfrm>
            <a:prstGeom prst="rect">
              <a:avLst/>
            </a:prstGeom>
            <a:noFill/>
            <a:ln>
              <a:noFill/>
            </a:ln>
          </p:spPr>
        </p:pic>
        <p:cxnSp>
          <p:nvCxnSpPr>
            <p:cNvPr id="448" name="Connettore 1 447"/>
            <p:cNvCxnSpPr/>
            <p:nvPr/>
          </p:nvCxnSpPr>
          <p:spPr>
            <a:xfrm rot="16200000" flipH="1">
              <a:off x="7613650" y="6149975"/>
              <a:ext cx="633413" cy="309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9" name="Connettore 1 448"/>
            <p:cNvCxnSpPr/>
            <p:nvPr/>
          </p:nvCxnSpPr>
          <p:spPr>
            <a:xfrm rot="16200000" flipH="1">
              <a:off x="8101013" y="5784850"/>
              <a:ext cx="609600" cy="908050"/>
            </a:xfrm>
            <a:prstGeom prst="line">
              <a:avLst/>
            </a:prstGeom>
          </p:spPr>
          <p:style>
            <a:lnRef idx="1">
              <a:schemeClr val="accent1"/>
            </a:lnRef>
            <a:fillRef idx="0">
              <a:schemeClr val="accent1"/>
            </a:fillRef>
            <a:effectRef idx="0">
              <a:schemeClr val="accent1"/>
            </a:effectRef>
            <a:fontRef idx="minor">
              <a:schemeClr val="tx1"/>
            </a:fontRef>
          </p:style>
        </p:cxnSp>
        <p:sp>
          <p:nvSpPr>
            <p:cNvPr id="450" name="CasellaDiTesto 192"/>
            <p:cNvSpPr txBox="1">
              <a:spLocks noChangeArrowheads="1"/>
            </p:cNvSpPr>
            <p:nvPr/>
          </p:nvSpPr>
          <p:spPr bwMode="auto">
            <a:xfrm>
              <a:off x="9728200" y="5607050"/>
              <a:ext cx="1030851" cy="682658"/>
            </a:xfrm>
            <a:prstGeom prst="rect">
              <a:avLst/>
            </a:prstGeom>
            <a:noFill/>
            <a:ln w="9525">
              <a:noFill/>
              <a:miter lim="800000"/>
              <a:headEnd/>
              <a:tailEnd/>
            </a:ln>
          </p:spPr>
          <p:txBody>
            <a:bodyPr wrap="square" lIns="103666" tIns="51833" rIns="103666" bIns="51833">
              <a:spAutoFit/>
            </a:bodyPr>
            <a:lstStyle/>
            <a:p>
              <a:pPr defTabSz="1036638" eaLnBrk="1" hangingPunct="1"/>
              <a:r>
                <a:rPr lang="it-IT" sz="1200">
                  <a:latin typeface="Calibri" pitchFamily="34" charset="0"/>
                  <a:cs typeface="Arial" charset="0"/>
                </a:rPr>
                <a:t>SCADA </a:t>
              </a:r>
              <a:r>
                <a:rPr lang="it-IT" sz="1200" err="1">
                  <a:latin typeface="Calibri" pitchFamily="34" charset="0"/>
                  <a:cs typeface="Arial" charset="0"/>
                </a:rPr>
                <a:t>Systems</a:t>
              </a:r>
              <a:endParaRPr lang="it-IT" sz="1200">
                <a:latin typeface="Calibri" pitchFamily="34" charset="0"/>
                <a:cs typeface="Arial" charset="0"/>
              </a:endParaRPr>
            </a:p>
          </p:txBody>
        </p:sp>
        <p:cxnSp>
          <p:nvCxnSpPr>
            <p:cNvPr id="451" name="Connettore 1 450"/>
            <p:cNvCxnSpPr/>
            <p:nvPr/>
          </p:nvCxnSpPr>
          <p:spPr>
            <a:xfrm flipV="1">
              <a:off x="7947025" y="5822950"/>
              <a:ext cx="917575" cy="0"/>
            </a:xfrm>
            <a:prstGeom prst="line">
              <a:avLst/>
            </a:prstGeom>
          </p:spPr>
          <p:style>
            <a:lnRef idx="1">
              <a:schemeClr val="accent1"/>
            </a:lnRef>
            <a:fillRef idx="0">
              <a:schemeClr val="accent1"/>
            </a:fillRef>
            <a:effectRef idx="0">
              <a:schemeClr val="accent1"/>
            </a:effectRef>
            <a:fontRef idx="minor">
              <a:schemeClr val="tx1"/>
            </a:fontRef>
          </p:style>
        </p:cxnSp>
        <p:sp>
          <p:nvSpPr>
            <p:cNvPr id="452" name="Somma 451"/>
            <p:cNvSpPr>
              <a:spLocks noChangeArrowheads="1"/>
            </p:cNvSpPr>
            <p:nvPr/>
          </p:nvSpPr>
          <p:spPr bwMode="auto">
            <a:xfrm>
              <a:off x="7567613" y="5734050"/>
              <a:ext cx="249237" cy="233363"/>
            </a:xfrm>
            <a:prstGeom prst="flowChartSummingJunction">
              <a:avLst/>
            </a:prstGeom>
            <a:solidFill>
              <a:schemeClr val="accent1"/>
            </a:solidFill>
            <a:ln w="25400" algn="ctr">
              <a:solidFill>
                <a:srgbClr val="385D8A"/>
              </a:solidFill>
              <a:round/>
              <a:headEnd/>
              <a:tailEnd/>
            </a:ln>
          </p:spPr>
          <p:txBody>
            <a:bodyPr lIns="103666" tIns="51833" rIns="103666" bIns="51833" anchor="ctr"/>
            <a:lstStyle/>
            <a:p>
              <a:pPr defTabSz="1036638" eaLnBrk="1" hangingPunct="1"/>
              <a:endParaRPr lang="it-IT" sz="1200" b="0">
                <a:solidFill>
                  <a:srgbClr val="FFFFFF"/>
                </a:solidFill>
                <a:latin typeface="Calibri" pitchFamily="34" charset="0"/>
                <a:cs typeface="Arial" charset="0"/>
              </a:endParaRPr>
            </a:p>
          </p:txBody>
        </p:sp>
        <p:cxnSp>
          <p:nvCxnSpPr>
            <p:cNvPr id="453" name="Connettore 1 452"/>
            <p:cNvCxnSpPr/>
            <p:nvPr/>
          </p:nvCxnSpPr>
          <p:spPr>
            <a:xfrm rot="5400000" flipH="1" flipV="1">
              <a:off x="7064375" y="6111875"/>
              <a:ext cx="576263" cy="430213"/>
            </a:xfrm>
            <a:prstGeom prst="line">
              <a:avLst/>
            </a:prstGeom>
          </p:spPr>
          <p:style>
            <a:lnRef idx="1">
              <a:schemeClr val="accent1"/>
            </a:lnRef>
            <a:fillRef idx="0">
              <a:schemeClr val="accent1"/>
            </a:fillRef>
            <a:effectRef idx="0">
              <a:schemeClr val="accent1"/>
            </a:effectRef>
            <a:fontRef idx="minor">
              <a:schemeClr val="tx1"/>
            </a:fontRef>
          </p:style>
        </p:cxnSp>
        <p:pic>
          <p:nvPicPr>
            <p:cNvPr id="454" name="Picture 5" descr="C:\Users\roberto.catanzariti\AppData\Local\Microsoft\Windows\Temporary Internet Files\Content.IE5\XWVJ9JDD\MCj04348450000[1].png"/>
            <p:cNvPicPr>
              <a:picLocks noChangeAspect="1" noChangeArrowheads="1"/>
            </p:cNvPicPr>
            <p:nvPr/>
          </p:nvPicPr>
          <p:blipFill>
            <a:blip r:embed="rId14" cstate="print"/>
            <a:srcRect/>
            <a:stretch>
              <a:fillRect/>
            </a:stretch>
          </p:blipFill>
          <p:spPr bwMode="auto">
            <a:xfrm>
              <a:off x="9232900" y="5235575"/>
              <a:ext cx="666750" cy="777875"/>
            </a:xfrm>
            <a:prstGeom prst="rect">
              <a:avLst/>
            </a:prstGeom>
            <a:noFill/>
            <a:ln>
              <a:noFill/>
            </a:ln>
          </p:spPr>
        </p:pic>
        <p:sp>
          <p:nvSpPr>
            <p:cNvPr id="455" name="Line 103"/>
            <p:cNvSpPr>
              <a:spLocks noChangeShapeType="1"/>
            </p:cNvSpPr>
            <p:nvPr/>
          </p:nvSpPr>
          <p:spPr bwMode="auto">
            <a:xfrm rot="16200000" flipV="1">
              <a:off x="6725445" y="4856956"/>
              <a:ext cx="1014412" cy="669925"/>
            </a:xfrm>
            <a:prstGeom prst="line">
              <a:avLst/>
            </a:prstGeom>
            <a:noFill/>
            <a:ln w="15875">
              <a:solidFill>
                <a:srgbClr val="0000FF"/>
              </a:solidFill>
              <a:prstDash val="dash"/>
              <a:round/>
              <a:headEnd/>
              <a:tailEnd/>
            </a:ln>
            <a:effectLst/>
          </p:spPr>
          <p:txBody>
            <a:bodyPr/>
            <a:lstStyle/>
            <a:p>
              <a:endParaRPr lang="it-IT" sz="1200"/>
            </a:p>
          </p:txBody>
        </p:sp>
      </p:grpSp>
      <p:pic>
        <p:nvPicPr>
          <p:cNvPr id="489" name="Immagine 5" descr="Enel inglese.jpg"/>
          <p:cNvPicPr>
            <a:picLocks noChangeAspect="1"/>
          </p:cNvPicPr>
          <p:nvPr/>
        </p:nvPicPr>
        <p:blipFill>
          <a:blip r:embed="rId16" cstate="print"/>
          <a:srcRect/>
          <a:stretch>
            <a:fillRect/>
          </a:stretch>
        </p:blipFill>
        <p:spPr bwMode="auto">
          <a:xfrm>
            <a:off x="6919913" y="5487988"/>
            <a:ext cx="1968500" cy="1179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8"/>
          <p:cNvSpPr txBox="1">
            <a:spLocks noChangeArrowheads="1"/>
          </p:cNvSpPr>
          <p:nvPr/>
        </p:nvSpPr>
        <p:spPr bwMode="auto">
          <a:xfrm>
            <a:off x="539750" y="1268413"/>
            <a:ext cx="8208963" cy="369332"/>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2000" b="1" dirty="0" err="1" smtClean="0">
                <a:solidFill>
                  <a:schemeClr val="bg2"/>
                </a:solidFill>
                <a:latin typeface="Arial" charset="0"/>
              </a:rPr>
              <a:t>Billing</a:t>
            </a:r>
            <a:r>
              <a:rPr lang="fr-BE" sz="2000" b="1" dirty="0" smtClean="0">
                <a:solidFill>
                  <a:schemeClr val="bg2"/>
                </a:solidFill>
                <a:latin typeface="Arial" charset="0"/>
              </a:rPr>
              <a:t> for EV </a:t>
            </a:r>
            <a:r>
              <a:rPr lang="fr-BE" sz="2000" b="1" dirty="0" err="1" smtClean="0">
                <a:solidFill>
                  <a:schemeClr val="bg2"/>
                </a:solidFill>
                <a:latin typeface="Arial" charset="0"/>
              </a:rPr>
              <a:t>supply</a:t>
            </a:r>
            <a:r>
              <a:rPr lang="fr-BE" sz="2000" b="1" dirty="0" smtClean="0">
                <a:solidFill>
                  <a:schemeClr val="bg2"/>
                </a:solidFill>
                <a:latin typeface="Arial" charset="0"/>
              </a:rPr>
              <a:t> </a:t>
            </a:r>
            <a:r>
              <a:rPr lang="fr-BE" sz="2000" b="1" dirty="0" err="1" smtClean="0">
                <a:solidFill>
                  <a:schemeClr val="bg2"/>
                </a:solidFill>
                <a:latin typeface="Arial" charset="0"/>
              </a:rPr>
              <a:t>energy</a:t>
            </a:r>
            <a:r>
              <a:rPr lang="fr-BE" sz="2000" b="1" dirty="0" smtClean="0">
                <a:solidFill>
                  <a:schemeClr val="bg2"/>
                </a:solidFill>
                <a:latin typeface="Arial" charset="0"/>
              </a:rPr>
              <a:t> </a:t>
            </a:r>
            <a:r>
              <a:rPr lang="fr-BE" sz="2000" b="1" dirty="0" err="1" smtClean="0">
                <a:solidFill>
                  <a:schemeClr val="bg2"/>
                </a:solidFill>
                <a:latin typeface="Arial" charset="0"/>
              </a:rPr>
              <a:t>which</a:t>
            </a:r>
            <a:r>
              <a:rPr lang="fr-BE" sz="2000" b="1" dirty="0" smtClean="0">
                <a:solidFill>
                  <a:schemeClr val="bg2"/>
                </a:solidFill>
                <a:latin typeface="Arial" charset="0"/>
              </a:rPr>
              <a:t> </a:t>
            </a:r>
            <a:r>
              <a:rPr lang="fr-BE" sz="2000" b="1" dirty="0" err="1" smtClean="0">
                <a:solidFill>
                  <a:schemeClr val="bg2"/>
                </a:solidFill>
                <a:latin typeface="Arial" charset="0"/>
              </a:rPr>
              <a:t>is</a:t>
            </a:r>
            <a:r>
              <a:rPr lang="fr-BE" sz="2000" b="1" dirty="0" smtClean="0">
                <a:solidFill>
                  <a:schemeClr val="bg2"/>
                </a:solidFill>
                <a:latin typeface="Arial" charset="0"/>
              </a:rPr>
              <a:t> </a:t>
            </a:r>
            <a:r>
              <a:rPr lang="fr-BE" sz="2000" b="1" dirty="0" err="1" smtClean="0">
                <a:solidFill>
                  <a:schemeClr val="bg2"/>
                </a:solidFill>
                <a:latin typeface="Arial" charset="0"/>
              </a:rPr>
              <a:t>being</a:t>
            </a:r>
            <a:r>
              <a:rPr lang="fr-BE" sz="2000" b="1" dirty="0" smtClean="0">
                <a:solidFill>
                  <a:schemeClr val="bg2"/>
                </a:solidFill>
                <a:latin typeface="Arial" charset="0"/>
              </a:rPr>
              <a:t> </a:t>
            </a:r>
            <a:r>
              <a:rPr lang="fr-BE" sz="2000" b="1" dirty="0" err="1" smtClean="0">
                <a:solidFill>
                  <a:schemeClr val="bg2"/>
                </a:solidFill>
                <a:latin typeface="Arial" charset="0"/>
              </a:rPr>
              <a:t>tested</a:t>
            </a:r>
            <a:r>
              <a:rPr lang="fr-BE" sz="2000" b="1" dirty="0" smtClean="0">
                <a:solidFill>
                  <a:schemeClr val="bg2"/>
                </a:solidFill>
                <a:latin typeface="Arial" charset="0"/>
              </a:rPr>
              <a:t> in DSO model</a:t>
            </a:r>
            <a:endParaRPr lang="fr-BE" sz="2000" b="1" dirty="0">
              <a:solidFill>
                <a:schemeClr val="bg2"/>
              </a:solidFill>
              <a:latin typeface="Arial" charset="0"/>
            </a:endParaRPr>
          </a:p>
        </p:txBody>
      </p:sp>
      <p:pic>
        <p:nvPicPr>
          <p:cNvPr id="5"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grpSp>
        <p:nvGrpSpPr>
          <p:cNvPr id="6" name="Gruppo 5"/>
          <p:cNvGrpSpPr/>
          <p:nvPr/>
        </p:nvGrpSpPr>
        <p:grpSpPr>
          <a:xfrm>
            <a:off x="323528" y="1671780"/>
            <a:ext cx="8064896" cy="4813489"/>
            <a:chOff x="-292918" y="1191757"/>
            <a:chExt cx="10899679" cy="6150778"/>
          </a:xfrm>
        </p:grpSpPr>
        <p:pic>
          <p:nvPicPr>
            <p:cNvPr id="7" name="Picture 16"/>
            <p:cNvPicPr>
              <a:picLocks noGrp="1" noChangeAspect="1" noChangeArrowheads="1"/>
            </p:cNvPicPr>
            <p:nvPr>
              <p:ph type="body" idx="1"/>
            </p:nvPr>
          </p:nvPicPr>
          <p:blipFill>
            <a:blip r:embed="rId4" cstate="print">
              <a:clrChange>
                <a:clrFrom>
                  <a:srgbClr val="FFFFFF"/>
                </a:clrFrom>
                <a:clrTo>
                  <a:srgbClr val="FFFFFF">
                    <a:alpha val="0"/>
                  </a:srgbClr>
                </a:clrTo>
              </a:clrChange>
            </a:blip>
            <a:srcRect/>
            <a:stretch>
              <a:fillRect/>
            </a:stretch>
          </p:blipFill>
          <p:spPr>
            <a:xfrm>
              <a:off x="3019426" y="5473701"/>
              <a:ext cx="804863" cy="1196975"/>
            </a:xfrm>
            <a:noFill/>
            <a:ln/>
          </p:spPr>
        </p:pic>
        <p:pic>
          <p:nvPicPr>
            <p:cNvPr id="8"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08413" y="5492751"/>
              <a:ext cx="804862" cy="1196975"/>
            </a:xfrm>
            <a:prstGeom prst="rect">
              <a:avLst/>
            </a:prstGeom>
            <a:noFill/>
            <a:ln w="12700">
              <a:noFill/>
              <a:miter lim="800000"/>
              <a:headEnd/>
              <a:tailEnd/>
            </a:ln>
            <a:effectLst/>
          </p:spPr>
        </p:pic>
        <p:pic>
          <p:nvPicPr>
            <p:cNvPr id="9"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10101" y="5481639"/>
              <a:ext cx="804863" cy="1196975"/>
            </a:xfrm>
            <a:prstGeom prst="rect">
              <a:avLst/>
            </a:prstGeom>
            <a:noFill/>
            <a:ln w="12700">
              <a:noFill/>
              <a:miter lim="800000"/>
              <a:headEnd/>
              <a:tailEnd/>
            </a:ln>
            <a:effectLst/>
          </p:spPr>
        </p:pic>
        <p:sp>
          <p:nvSpPr>
            <p:cNvPr id="10" name="Text Box 10"/>
            <p:cNvSpPr txBox="1">
              <a:spLocks noChangeArrowheads="1"/>
            </p:cNvSpPr>
            <p:nvPr/>
          </p:nvSpPr>
          <p:spPr bwMode="auto">
            <a:xfrm>
              <a:off x="2918595" y="5037138"/>
              <a:ext cx="875867" cy="384579"/>
            </a:xfrm>
            <a:prstGeom prst="rect">
              <a:avLst/>
            </a:prstGeom>
            <a:noFill/>
            <a:ln w="12700">
              <a:noFill/>
              <a:miter lim="800000"/>
              <a:headEnd/>
              <a:tailEnd/>
            </a:ln>
            <a:effectLst/>
          </p:spPr>
          <p:txBody>
            <a:bodyPr wrap="square" lIns="57587" tIns="57587" rIns="103658" bIns="57587">
              <a:spAutoFit/>
            </a:bodyPr>
            <a:lstStyle/>
            <a:p>
              <a:pPr algn="ctr" defTabSz="1036638">
                <a:spcBef>
                  <a:spcPct val="50000"/>
                </a:spcBef>
              </a:pPr>
              <a:r>
                <a:rPr lang="it-IT" sz="1200" dirty="0" smtClean="0">
                  <a:latin typeface="+mj-lt"/>
                </a:rPr>
                <a:t>POD 1</a:t>
              </a:r>
              <a:endParaRPr lang="it-IT" sz="1200" dirty="0">
                <a:latin typeface="+mj-lt"/>
              </a:endParaRPr>
            </a:p>
          </p:txBody>
        </p:sp>
        <p:sp>
          <p:nvSpPr>
            <p:cNvPr id="11" name="Text Box 11"/>
            <p:cNvSpPr txBox="1">
              <a:spLocks noChangeArrowheads="1"/>
            </p:cNvSpPr>
            <p:nvPr/>
          </p:nvSpPr>
          <p:spPr bwMode="auto">
            <a:xfrm>
              <a:off x="3891780" y="5037138"/>
              <a:ext cx="973186" cy="384579"/>
            </a:xfrm>
            <a:prstGeom prst="rect">
              <a:avLst/>
            </a:prstGeom>
            <a:noFill/>
            <a:ln w="12700">
              <a:noFill/>
              <a:miter lim="800000"/>
              <a:headEnd/>
              <a:tailEnd/>
            </a:ln>
            <a:effectLst/>
          </p:spPr>
          <p:txBody>
            <a:bodyPr wrap="square" lIns="57587" tIns="57587" rIns="103658" bIns="57587">
              <a:spAutoFit/>
            </a:bodyPr>
            <a:lstStyle/>
            <a:p>
              <a:pPr algn="ctr" defTabSz="1036638">
                <a:spcBef>
                  <a:spcPct val="50000"/>
                </a:spcBef>
              </a:pPr>
              <a:r>
                <a:rPr lang="it-IT" sz="1200" dirty="0" smtClean="0">
                  <a:latin typeface="+mj-lt"/>
                </a:rPr>
                <a:t>POD 2</a:t>
              </a:r>
            </a:p>
          </p:txBody>
        </p:sp>
        <p:sp>
          <p:nvSpPr>
            <p:cNvPr id="12" name="Text Box 12"/>
            <p:cNvSpPr txBox="1">
              <a:spLocks noChangeArrowheads="1"/>
            </p:cNvSpPr>
            <p:nvPr/>
          </p:nvSpPr>
          <p:spPr bwMode="auto">
            <a:xfrm>
              <a:off x="4864966" y="5037138"/>
              <a:ext cx="875866" cy="384579"/>
            </a:xfrm>
            <a:prstGeom prst="rect">
              <a:avLst/>
            </a:prstGeom>
            <a:noFill/>
            <a:ln w="12700">
              <a:noFill/>
              <a:miter lim="800000"/>
              <a:headEnd/>
              <a:tailEnd/>
            </a:ln>
            <a:effectLst/>
          </p:spPr>
          <p:txBody>
            <a:bodyPr wrap="square" lIns="57587" tIns="57587" rIns="103658" bIns="57587">
              <a:spAutoFit/>
            </a:bodyPr>
            <a:lstStyle/>
            <a:p>
              <a:pPr algn="ctr" defTabSz="1036638">
                <a:spcBef>
                  <a:spcPct val="50000"/>
                </a:spcBef>
              </a:pPr>
              <a:r>
                <a:rPr lang="it-IT" sz="1200" dirty="0" smtClean="0"/>
                <a:t>POD 3</a:t>
              </a:r>
              <a:endParaRPr lang="it-IT" sz="1200" dirty="0"/>
            </a:p>
          </p:txBody>
        </p:sp>
        <p:sp>
          <p:nvSpPr>
            <p:cNvPr id="13" name="Text Box 13"/>
            <p:cNvSpPr txBox="1">
              <a:spLocks noChangeArrowheads="1"/>
            </p:cNvSpPr>
            <p:nvPr/>
          </p:nvSpPr>
          <p:spPr bwMode="auto">
            <a:xfrm>
              <a:off x="5798920" y="5037138"/>
              <a:ext cx="1265141" cy="620550"/>
            </a:xfrm>
            <a:prstGeom prst="rect">
              <a:avLst/>
            </a:prstGeom>
            <a:noFill/>
            <a:ln w="12700">
              <a:noFill/>
              <a:miter lim="800000"/>
              <a:headEnd/>
              <a:tailEnd/>
            </a:ln>
            <a:effectLst/>
          </p:spPr>
          <p:txBody>
            <a:bodyPr wrap="square" lIns="57587" tIns="57587" rIns="103658" bIns="57587">
              <a:spAutoFit/>
            </a:bodyPr>
            <a:lstStyle/>
            <a:p>
              <a:pPr algn="ctr" defTabSz="1036638">
                <a:spcBef>
                  <a:spcPts val="0"/>
                </a:spcBef>
              </a:pPr>
              <a:r>
                <a:rPr lang="it-IT" sz="1200" dirty="0" smtClean="0">
                  <a:latin typeface="+mj-lt"/>
                </a:rPr>
                <a:t>POD 4</a:t>
              </a:r>
            </a:p>
            <a:p>
              <a:pPr algn="ctr" defTabSz="1036638">
                <a:spcBef>
                  <a:spcPts val="0"/>
                </a:spcBef>
              </a:pPr>
              <a:r>
                <a:rPr lang="it-IT" sz="1200" dirty="0" err="1" smtClean="0">
                  <a:latin typeface="+mj-lt"/>
                </a:rPr>
                <a:t>Contract</a:t>
              </a:r>
              <a:r>
                <a:rPr lang="it-IT" sz="1200" dirty="0" smtClean="0">
                  <a:latin typeface="+mj-lt"/>
                </a:rPr>
                <a:t> A</a:t>
              </a:r>
              <a:endParaRPr lang="it-IT" sz="1200" dirty="0">
                <a:latin typeface="+mj-lt"/>
              </a:endParaRPr>
            </a:p>
          </p:txBody>
        </p:sp>
        <p:sp>
          <p:nvSpPr>
            <p:cNvPr id="14" name="Text Box 14"/>
            <p:cNvSpPr txBox="1">
              <a:spLocks noChangeArrowheads="1"/>
            </p:cNvSpPr>
            <p:nvPr/>
          </p:nvSpPr>
          <p:spPr bwMode="auto">
            <a:xfrm>
              <a:off x="7005974" y="5037138"/>
              <a:ext cx="1265141" cy="620550"/>
            </a:xfrm>
            <a:prstGeom prst="rect">
              <a:avLst/>
            </a:prstGeom>
            <a:noFill/>
            <a:ln w="12700">
              <a:noFill/>
              <a:miter lim="800000"/>
              <a:headEnd/>
              <a:tailEnd/>
            </a:ln>
            <a:effectLst/>
          </p:spPr>
          <p:txBody>
            <a:bodyPr wrap="square" lIns="57587" tIns="57587" rIns="103658" bIns="57587">
              <a:spAutoFit/>
            </a:bodyPr>
            <a:lstStyle/>
            <a:p>
              <a:pPr algn="ctr" defTabSz="1036638">
                <a:spcBef>
                  <a:spcPts val="0"/>
                </a:spcBef>
              </a:pPr>
              <a:r>
                <a:rPr lang="it-IT" sz="1200" dirty="0" smtClean="0">
                  <a:latin typeface="+mj-lt"/>
                </a:rPr>
                <a:t>POD 5</a:t>
              </a:r>
            </a:p>
            <a:p>
              <a:pPr algn="ctr" defTabSz="1036638">
                <a:spcBef>
                  <a:spcPts val="0"/>
                </a:spcBef>
              </a:pPr>
              <a:r>
                <a:rPr lang="it-IT" sz="1200" dirty="0" err="1" smtClean="0">
                  <a:latin typeface="+mj-lt"/>
                </a:rPr>
                <a:t>Contract</a:t>
              </a:r>
              <a:r>
                <a:rPr lang="it-IT" sz="1200" dirty="0" smtClean="0">
                  <a:latin typeface="+mj-lt"/>
                </a:rPr>
                <a:t> B</a:t>
              </a:r>
              <a:endParaRPr lang="it-IT" sz="1200" dirty="0">
                <a:latin typeface="+mj-lt"/>
              </a:endParaRPr>
            </a:p>
          </p:txBody>
        </p:sp>
        <p:sp>
          <p:nvSpPr>
            <p:cNvPr id="15" name="Text Box 15"/>
            <p:cNvSpPr txBox="1">
              <a:spLocks noChangeArrowheads="1"/>
            </p:cNvSpPr>
            <p:nvPr/>
          </p:nvSpPr>
          <p:spPr bwMode="auto">
            <a:xfrm>
              <a:off x="8076478" y="5037138"/>
              <a:ext cx="1407313" cy="620550"/>
            </a:xfrm>
            <a:prstGeom prst="rect">
              <a:avLst/>
            </a:prstGeom>
            <a:noFill/>
            <a:ln w="12700">
              <a:noFill/>
              <a:miter lim="800000"/>
              <a:headEnd/>
              <a:tailEnd/>
            </a:ln>
            <a:effectLst/>
          </p:spPr>
          <p:txBody>
            <a:bodyPr wrap="square" lIns="57587" tIns="57587" rIns="103658" bIns="57587">
              <a:spAutoFit/>
            </a:bodyPr>
            <a:lstStyle/>
            <a:p>
              <a:pPr algn="ctr" defTabSz="1036638">
                <a:spcBef>
                  <a:spcPts val="0"/>
                </a:spcBef>
              </a:pPr>
              <a:r>
                <a:rPr lang="it-IT" sz="1200" dirty="0" smtClean="0">
                  <a:latin typeface="+mj-lt"/>
                </a:rPr>
                <a:t>POD 6</a:t>
              </a:r>
            </a:p>
            <a:p>
              <a:pPr algn="ctr" defTabSz="1036638">
                <a:spcBef>
                  <a:spcPts val="0"/>
                </a:spcBef>
              </a:pPr>
              <a:r>
                <a:rPr lang="it-IT" sz="1200" dirty="0" err="1" smtClean="0">
                  <a:latin typeface="+mj-lt"/>
                </a:rPr>
                <a:t>Contract</a:t>
              </a:r>
              <a:r>
                <a:rPr lang="it-IT" sz="1200" dirty="0" smtClean="0">
                  <a:latin typeface="+mj-lt"/>
                </a:rPr>
                <a:t> C</a:t>
              </a:r>
              <a:endParaRPr lang="it-IT" sz="800" dirty="0"/>
            </a:p>
          </p:txBody>
        </p:sp>
        <p:sp>
          <p:nvSpPr>
            <p:cNvPr id="16" name="Text Box 16"/>
            <p:cNvSpPr txBox="1">
              <a:spLocks noChangeArrowheads="1"/>
            </p:cNvSpPr>
            <p:nvPr/>
          </p:nvSpPr>
          <p:spPr bwMode="auto">
            <a:xfrm>
              <a:off x="2976562" y="6604000"/>
              <a:ext cx="2584449" cy="738535"/>
            </a:xfrm>
            <a:prstGeom prst="rect">
              <a:avLst/>
            </a:prstGeom>
            <a:noFill/>
            <a:ln w="12700">
              <a:noFill/>
              <a:miter lim="800000"/>
              <a:headEnd/>
              <a:tailEnd/>
            </a:ln>
            <a:effectLst/>
          </p:spPr>
          <p:txBody>
            <a:bodyPr lIns="57587" tIns="57587" rIns="103658" bIns="57587">
              <a:spAutoFit/>
            </a:bodyPr>
            <a:lstStyle/>
            <a:p>
              <a:pPr algn="ctr" defTabSz="1036638">
                <a:spcBef>
                  <a:spcPct val="50000"/>
                </a:spcBef>
              </a:pPr>
              <a:r>
                <a:rPr lang="it-IT" sz="1200" dirty="0" smtClean="0">
                  <a:latin typeface="+mj-lt"/>
                </a:rPr>
                <a:t>DSO’s Public Station</a:t>
              </a:r>
              <a:endParaRPr lang="it-IT" sz="1200" dirty="0">
                <a:latin typeface="+mj-lt"/>
              </a:endParaRPr>
            </a:p>
            <a:p>
              <a:pPr algn="ctr" defTabSz="1036638">
                <a:spcBef>
                  <a:spcPct val="50000"/>
                </a:spcBef>
              </a:pPr>
              <a:r>
                <a:rPr lang="it-IT" sz="1200" dirty="0" smtClean="0">
                  <a:latin typeface="+mj-lt"/>
                </a:rPr>
                <a:t>(Enel </a:t>
              </a:r>
              <a:r>
                <a:rPr lang="it-IT" sz="1200" dirty="0">
                  <a:latin typeface="+mj-lt"/>
                </a:rPr>
                <a:t>Distribuzione)</a:t>
              </a:r>
            </a:p>
          </p:txBody>
        </p:sp>
        <p:sp>
          <p:nvSpPr>
            <p:cNvPr id="17" name="Text Box 17"/>
            <p:cNvSpPr txBox="1">
              <a:spLocks noChangeArrowheads="1"/>
            </p:cNvSpPr>
            <p:nvPr/>
          </p:nvSpPr>
          <p:spPr bwMode="auto">
            <a:xfrm>
              <a:off x="6667500" y="6594474"/>
              <a:ext cx="2425700" cy="738535"/>
            </a:xfrm>
            <a:prstGeom prst="rect">
              <a:avLst/>
            </a:prstGeom>
            <a:noFill/>
            <a:ln w="12700">
              <a:noFill/>
              <a:miter lim="800000"/>
              <a:headEnd/>
              <a:tailEnd/>
            </a:ln>
            <a:effectLst/>
          </p:spPr>
          <p:txBody>
            <a:bodyPr lIns="57587" tIns="57587" rIns="103658" bIns="57587">
              <a:spAutoFit/>
            </a:bodyPr>
            <a:lstStyle/>
            <a:p>
              <a:pPr algn="ctr" defTabSz="1036638">
                <a:spcBef>
                  <a:spcPct val="50000"/>
                </a:spcBef>
              </a:pPr>
              <a:r>
                <a:rPr lang="it-IT" sz="1200" dirty="0" smtClean="0">
                  <a:latin typeface="+mj-lt"/>
                </a:rPr>
                <a:t>Private Home Station</a:t>
              </a:r>
              <a:endParaRPr lang="it-IT" sz="1200" dirty="0">
                <a:latin typeface="+mj-lt"/>
              </a:endParaRPr>
            </a:p>
            <a:p>
              <a:pPr algn="ctr" defTabSz="1036638">
                <a:spcBef>
                  <a:spcPct val="50000"/>
                </a:spcBef>
              </a:pPr>
              <a:r>
                <a:rPr lang="it-IT" sz="1200" dirty="0" smtClean="0">
                  <a:latin typeface="+mj-lt"/>
                </a:rPr>
                <a:t>(</a:t>
              </a:r>
              <a:r>
                <a:rPr lang="it-IT" sz="1200" dirty="0" err="1" smtClean="0">
                  <a:latin typeface="+mj-lt"/>
                </a:rPr>
                <a:t>Customer</a:t>
              </a:r>
              <a:r>
                <a:rPr lang="it-IT" sz="1200" dirty="0" smtClean="0">
                  <a:latin typeface="+mj-lt"/>
                </a:rPr>
                <a:t>)</a:t>
              </a:r>
              <a:endParaRPr lang="it-IT" sz="1200" dirty="0">
                <a:latin typeface="+mj-lt"/>
              </a:endParaRPr>
            </a:p>
          </p:txBody>
        </p:sp>
        <p:pic>
          <p:nvPicPr>
            <p:cNvPr id="18" name="Picture 18" descr="j0311034[1]"/>
            <p:cNvPicPr>
              <a:picLocks noChangeAspect="1" noChangeArrowheads="1"/>
            </p:cNvPicPr>
            <p:nvPr/>
          </p:nvPicPr>
          <p:blipFill>
            <a:blip r:embed="rId5" cstate="print"/>
            <a:srcRect/>
            <a:stretch>
              <a:fillRect/>
            </a:stretch>
          </p:blipFill>
          <p:spPr bwMode="auto">
            <a:xfrm>
              <a:off x="3176587" y="2296126"/>
              <a:ext cx="809625" cy="554038"/>
            </a:xfrm>
            <a:prstGeom prst="rect">
              <a:avLst/>
            </a:prstGeom>
            <a:noFill/>
          </p:spPr>
        </p:pic>
        <p:sp>
          <p:nvSpPr>
            <p:cNvPr id="19" name="AutoShape 19"/>
            <p:cNvSpPr>
              <a:spLocks noChangeArrowheads="1"/>
            </p:cNvSpPr>
            <p:nvPr/>
          </p:nvSpPr>
          <p:spPr bwMode="auto">
            <a:xfrm>
              <a:off x="5675313" y="2613025"/>
              <a:ext cx="2336800" cy="1814513"/>
            </a:xfrm>
            <a:prstGeom prst="flowChartMagneticDisk">
              <a:avLst/>
            </a:prstGeom>
            <a:noFill/>
            <a:ln w="12700">
              <a:noFill/>
              <a:round/>
              <a:headEnd/>
              <a:tailEnd/>
            </a:ln>
            <a:effectLst/>
          </p:spPr>
          <p:txBody>
            <a:bodyPr wrap="none" lIns="57592" tIns="57592" rIns="103666" bIns="57592" anchor="ctr"/>
            <a:lstStyle/>
            <a:p>
              <a:endParaRPr lang="it-IT" sz="800"/>
            </a:p>
          </p:txBody>
        </p:sp>
        <p:sp>
          <p:nvSpPr>
            <p:cNvPr id="20" name="AutoShape 20"/>
            <p:cNvSpPr>
              <a:spLocks noChangeArrowheads="1"/>
            </p:cNvSpPr>
            <p:nvPr/>
          </p:nvSpPr>
          <p:spPr bwMode="auto">
            <a:xfrm>
              <a:off x="4992688" y="3884613"/>
              <a:ext cx="2135187" cy="779462"/>
            </a:xfrm>
            <a:prstGeom prst="can">
              <a:avLst>
                <a:gd name="adj" fmla="val 25000"/>
              </a:avLst>
            </a:prstGeom>
            <a:noFill/>
            <a:ln w="12700">
              <a:solidFill>
                <a:schemeClr val="tx1"/>
              </a:solidFill>
              <a:round/>
              <a:headEnd/>
              <a:tailEnd/>
            </a:ln>
            <a:effectLst/>
          </p:spPr>
          <p:txBody>
            <a:bodyPr wrap="none" lIns="57587" tIns="57587" rIns="103658" bIns="57587" anchor="ctr"/>
            <a:lstStyle/>
            <a:p>
              <a:pPr algn="ctr" defTabSz="1036638"/>
              <a:endParaRPr lang="it-IT" sz="800"/>
            </a:p>
          </p:txBody>
        </p:sp>
        <p:sp>
          <p:nvSpPr>
            <p:cNvPr id="21" name="Text Box 22"/>
            <p:cNvSpPr txBox="1">
              <a:spLocks noChangeArrowheads="1"/>
            </p:cNvSpPr>
            <p:nvPr/>
          </p:nvSpPr>
          <p:spPr bwMode="auto">
            <a:xfrm>
              <a:off x="5168898" y="4151314"/>
              <a:ext cx="1800224" cy="455369"/>
            </a:xfrm>
            <a:prstGeom prst="rect">
              <a:avLst/>
            </a:prstGeom>
            <a:noFill/>
            <a:ln w="12700">
              <a:noFill/>
              <a:miter lim="800000"/>
              <a:headEnd/>
              <a:tailEnd/>
            </a:ln>
            <a:effectLst/>
          </p:spPr>
          <p:txBody>
            <a:bodyPr lIns="57587" tIns="57587" rIns="103658" bIns="57587">
              <a:spAutoFit/>
            </a:bodyPr>
            <a:lstStyle/>
            <a:p>
              <a:pPr algn="ctr" defTabSz="1036638">
                <a:lnSpc>
                  <a:spcPct val="40000"/>
                </a:lnSpc>
                <a:spcBef>
                  <a:spcPct val="50000"/>
                </a:spcBef>
              </a:pPr>
              <a:r>
                <a:rPr lang="it-IT" sz="1200" b="1" dirty="0" smtClean="0">
                  <a:latin typeface="+mj-lt"/>
                </a:rPr>
                <a:t>EMM</a:t>
              </a:r>
            </a:p>
            <a:p>
              <a:pPr algn="ctr" defTabSz="1036638">
                <a:lnSpc>
                  <a:spcPct val="40000"/>
                </a:lnSpc>
                <a:spcBef>
                  <a:spcPct val="50000"/>
                </a:spcBef>
              </a:pPr>
              <a:r>
                <a:rPr lang="it-IT" sz="1200" b="1" dirty="0" smtClean="0">
                  <a:latin typeface="+mj-lt"/>
                </a:rPr>
                <a:t>Clearing House</a:t>
              </a:r>
              <a:endParaRPr lang="it-IT" sz="1200" b="1" dirty="0">
                <a:latin typeface="+mj-lt"/>
              </a:endParaRPr>
            </a:p>
          </p:txBody>
        </p:sp>
        <p:sp>
          <p:nvSpPr>
            <p:cNvPr id="22" name="AutoShape 24"/>
            <p:cNvSpPr>
              <a:spLocks/>
            </p:cNvSpPr>
            <p:nvPr/>
          </p:nvSpPr>
          <p:spPr bwMode="auto">
            <a:xfrm>
              <a:off x="2541588" y="5273028"/>
              <a:ext cx="247650" cy="1844676"/>
            </a:xfrm>
            <a:prstGeom prst="leftBrace">
              <a:avLst>
                <a:gd name="adj1" fmla="val 62073"/>
                <a:gd name="adj2" fmla="val 50259"/>
              </a:avLst>
            </a:prstGeom>
            <a:noFill/>
            <a:ln w="12700">
              <a:solidFill>
                <a:schemeClr val="tx1"/>
              </a:solidFill>
              <a:round/>
              <a:headEnd/>
              <a:tailEnd/>
            </a:ln>
            <a:effectLst/>
          </p:spPr>
          <p:txBody>
            <a:bodyPr wrap="none" lIns="57592" tIns="57592" rIns="103666" bIns="57592" anchor="ctr"/>
            <a:lstStyle/>
            <a:p>
              <a:endParaRPr lang="it-IT" sz="800"/>
            </a:p>
          </p:txBody>
        </p:sp>
        <p:sp>
          <p:nvSpPr>
            <p:cNvPr id="23" name="Text Box 25"/>
            <p:cNvSpPr txBox="1">
              <a:spLocks noChangeArrowheads="1"/>
            </p:cNvSpPr>
            <p:nvPr/>
          </p:nvSpPr>
          <p:spPr bwMode="auto">
            <a:xfrm>
              <a:off x="-195599" y="5283200"/>
              <a:ext cx="2535574" cy="1800399"/>
            </a:xfrm>
            <a:prstGeom prst="rect">
              <a:avLst/>
            </a:prstGeom>
            <a:noFill/>
            <a:ln w="12700">
              <a:solidFill>
                <a:schemeClr val="tx1"/>
              </a:solidFill>
              <a:miter lim="800000"/>
              <a:headEnd/>
              <a:tailEnd/>
            </a:ln>
            <a:effectLst/>
          </p:spPr>
          <p:txBody>
            <a:bodyPr wrap="square" lIns="57587" tIns="57587" rIns="103658" bIns="57587">
              <a:spAutoFit/>
            </a:bodyPr>
            <a:lstStyle/>
            <a:p>
              <a:pPr algn="ctr" defTabSz="1036638">
                <a:spcBef>
                  <a:spcPct val="50000"/>
                </a:spcBef>
              </a:pPr>
              <a:r>
                <a:rPr lang="it-IT" sz="1200" b="1" u="sng" dirty="0" smtClean="0">
                  <a:latin typeface="+mj-lt"/>
                </a:rPr>
                <a:t>PUBLIC CONNECTION </a:t>
              </a:r>
            </a:p>
            <a:p>
              <a:pPr algn="ctr" defTabSz="1036638">
                <a:spcBef>
                  <a:spcPct val="50000"/>
                </a:spcBef>
              </a:pPr>
              <a:r>
                <a:rPr lang="it-IT" sz="1200" b="1" u="sng" dirty="0" smtClean="0">
                  <a:latin typeface="+mj-lt"/>
                </a:rPr>
                <a:t>POD 1, 2, 3</a:t>
              </a:r>
            </a:p>
            <a:p>
              <a:pPr algn="ctr" defTabSz="1036638">
                <a:spcBef>
                  <a:spcPct val="50000"/>
                </a:spcBef>
              </a:pPr>
              <a:endParaRPr lang="it-IT" sz="1200" b="1" u="sng" dirty="0" smtClean="0">
                <a:latin typeface="+mj-lt"/>
              </a:endParaRPr>
            </a:p>
            <a:p>
              <a:pPr algn="ctr" defTabSz="1036638">
                <a:spcBef>
                  <a:spcPct val="50000"/>
                </a:spcBef>
              </a:pPr>
              <a:r>
                <a:rPr lang="it-IT" sz="1200" b="1" u="sng" dirty="0" smtClean="0">
                  <a:latin typeface="+mj-lt"/>
                </a:rPr>
                <a:t>PRIVATE CONNECTION</a:t>
              </a:r>
            </a:p>
            <a:p>
              <a:pPr algn="ctr" defTabSz="1036638">
                <a:spcBef>
                  <a:spcPct val="50000"/>
                </a:spcBef>
              </a:pPr>
              <a:r>
                <a:rPr lang="it-IT" sz="1200" b="1" u="sng" dirty="0" smtClean="0">
                  <a:latin typeface="+mj-lt"/>
                </a:rPr>
                <a:t>POD 4, 5, 6</a:t>
              </a:r>
              <a:endParaRPr lang="it-IT" sz="1200" dirty="0">
                <a:latin typeface="+mj-lt"/>
              </a:endParaRPr>
            </a:p>
          </p:txBody>
        </p:sp>
        <p:sp>
          <p:nvSpPr>
            <p:cNvPr id="24" name="Rectangle 26"/>
            <p:cNvSpPr>
              <a:spLocks noChangeArrowheads="1"/>
            </p:cNvSpPr>
            <p:nvPr/>
          </p:nvSpPr>
          <p:spPr bwMode="auto">
            <a:xfrm>
              <a:off x="193675" y="5283200"/>
              <a:ext cx="2205038" cy="345251"/>
            </a:xfrm>
            <a:prstGeom prst="rect">
              <a:avLst/>
            </a:prstGeom>
            <a:noFill/>
            <a:ln w="12700">
              <a:noFill/>
              <a:miter lim="800000"/>
              <a:headEnd/>
              <a:tailEnd/>
            </a:ln>
            <a:effectLst/>
          </p:spPr>
          <p:txBody>
            <a:bodyPr wrap="square" lIns="57587" tIns="57587" rIns="103658" bIns="57587">
              <a:spAutoFit/>
            </a:bodyPr>
            <a:lstStyle/>
            <a:p>
              <a:pPr algn="ctr" defTabSz="1036638">
                <a:spcBef>
                  <a:spcPct val="50000"/>
                </a:spcBef>
              </a:pPr>
              <a:endParaRPr lang="it-IT" sz="1000" b="1" u="sng"/>
            </a:p>
          </p:txBody>
        </p:sp>
        <p:cxnSp>
          <p:nvCxnSpPr>
            <p:cNvPr id="25" name="AutoShape 29"/>
            <p:cNvCxnSpPr>
              <a:cxnSpLocks noChangeShapeType="1"/>
              <a:stCxn id="12" idx="0"/>
            </p:cNvCxnSpPr>
            <p:nvPr/>
          </p:nvCxnSpPr>
          <p:spPr bwMode="auto">
            <a:xfrm rot="5400000" flipH="1" flipV="1">
              <a:off x="5370847" y="4653300"/>
              <a:ext cx="315891" cy="451788"/>
            </a:xfrm>
            <a:prstGeom prst="straightConnector1">
              <a:avLst/>
            </a:prstGeom>
            <a:noFill/>
            <a:ln w="12700">
              <a:solidFill>
                <a:schemeClr val="tx1"/>
              </a:solidFill>
              <a:round/>
              <a:headEnd/>
              <a:tailEnd type="triangle" w="med" len="med"/>
            </a:ln>
            <a:effectLst/>
          </p:spPr>
        </p:cxnSp>
        <p:cxnSp>
          <p:nvCxnSpPr>
            <p:cNvPr id="26" name="AutoShape 30"/>
            <p:cNvCxnSpPr>
              <a:cxnSpLocks noChangeShapeType="1"/>
            </p:cNvCxnSpPr>
            <p:nvPr/>
          </p:nvCxnSpPr>
          <p:spPr bwMode="auto">
            <a:xfrm flipV="1">
              <a:off x="4475692" y="4684730"/>
              <a:ext cx="778931" cy="316666"/>
            </a:xfrm>
            <a:prstGeom prst="straightConnector1">
              <a:avLst/>
            </a:prstGeom>
            <a:noFill/>
            <a:ln w="12700">
              <a:solidFill>
                <a:schemeClr val="tx1"/>
              </a:solidFill>
              <a:round/>
              <a:headEnd/>
              <a:tailEnd type="triangle" w="med" len="med"/>
            </a:ln>
            <a:effectLst/>
          </p:spPr>
        </p:cxnSp>
        <p:cxnSp>
          <p:nvCxnSpPr>
            <p:cNvPr id="27" name="AutoShape 31"/>
            <p:cNvCxnSpPr>
              <a:cxnSpLocks noChangeShapeType="1"/>
              <a:stCxn id="10" idx="0"/>
            </p:cNvCxnSpPr>
            <p:nvPr/>
          </p:nvCxnSpPr>
          <p:spPr bwMode="auto">
            <a:xfrm rot="5400000" flipH="1" flipV="1">
              <a:off x="3848159" y="4077243"/>
              <a:ext cx="468266" cy="1451528"/>
            </a:xfrm>
            <a:prstGeom prst="straightConnector1">
              <a:avLst/>
            </a:prstGeom>
            <a:noFill/>
            <a:ln w="12700">
              <a:solidFill>
                <a:schemeClr val="tx1"/>
              </a:solidFill>
              <a:round/>
              <a:headEnd/>
              <a:tailEnd type="triangle" w="med" len="med"/>
            </a:ln>
            <a:effectLst/>
          </p:spPr>
        </p:cxnSp>
        <p:sp>
          <p:nvSpPr>
            <p:cNvPr id="28" name="Line 35"/>
            <p:cNvSpPr>
              <a:spLocks noChangeShapeType="1"/>
            </p:cNvSpPr>
            <p:nvPr/>
          </p:nvSpPr>
          <p:spPr bwMode="auto">
            <a:xfrm flipH="1" flipV="1">
              <a:off x="7037388" y="4668838"/>
              <a:ext cx="455179" cy="424571"/>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29" name="Line 36"/>
            <p:cNvSpPr>
              <a:spLocks noChangeShapeType="1"/>
            </p:cNvSpPr>
            <p:nvPr/>
          </p:nvSpPr>
          <p:spPr bwMode="auto">
            <a:xfrm flipH="1" flipV="1">
              <a:off x="7242175" y="4552950"/>
              <a:ext cx="1335088" cy="552449"/>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30" name="Line 37"/>
            <p:cNvSpPr>
              <a:spLocks noChangeShapeType="1"/>
            </p:cNvSpPr>
            <p:nvPr/>
          </p:nvSpPr>
          <p:spPr bwMode="auto">
            <a:xfrm flipH="1" flipV="1">
              <a:off x="6545263" y="4727575"/>
              <a:ext cx="168756" cy="365835"/>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pic>
          <p:nvPicPr>
            <p:cNvPr id="31" name="Picture 38" descr="j0311034[1]"/>
            <p:cNvPicPr>
              <a:picLocks noChangeAspect="1" noChangeArrowheads="1"/>
            </p:cNvPicPr>
            <p:nvPr/>
          </p:nvPicPr>
          <p:blipFill>
            <a:blip r:embed="rId5" cstate="print"/>
            <a:srcRect/>
            <a:stretch>
              <a:fillRect/>
            </a:stretch>
          </p:blipFill>
          <p:spPr bwMode="auto">
            <a:xfrm>
              <a:off x="4959350" y="2299301"/>
              <a:ext cx="809625" cy="555625"/>
            </a:xfrm>
            <a:prstGeom prst="rect">
              <a:avLst/>
            </a:prstGeom>
            <a:noFill/>
          </p:spPr>
        </p:pic>
        <p:pic>
          <p:nvPicPr>
            <p:cNvPr id="32" name="Picture 39" descr="j0311034[1]"/>
            <p:cNvPicPr>
              <a:picLocks noChangeAspect="1" noChangeArrowheads="1"/>
            </p:cNvPicPr>
            <p:nvPr/>
          </p:nvPicPr>
          <p:blipFill>
            <a:blip r:embed="rId5" cstate="print"/>
            <a:srcRect/>
            <a:stretch>
              <a:fillRect/>
            </a:stretch>
          </p:blipFill>
          <p:spPr bwMode="auto">
            <a:xfrm>
              <a:off x="6699249" y="2329464"/>
              <a:ext cx="809625" cy="555625"/>
            </a:xfrm>
            <a:prstGeom prst="rect">
              <a:avLst/>
            </a:prstGeom>
            <a:noFill/>
          </p:spPr>
        </p:pic>
        <p:pic>
          <p:nvPicPr>
            <p:cNvPr id="33" name="Picture 40" descr="j0311034[1]"/>
            <p:cNvPicPr>
              <a:picLocks noChangeAspect="1" noChangeArrowheads="1"/>
            </p:cNvPicPr>
            <p:nvPr/>
          </p:nvPicPr>
          <p:blipFill>
            <a:blip r:embed="rId5" cstate="print"/>
            <a:srcRect/>
            <a:stretch>
              <a:fillRect/>
            </a:stretch>
          </p:blipFill>
          <p:spPr bwMode="auto">
            <a:xfrm>
              <a:off x="9532023" y="2283426"/>
              <a:ext cx="809625" cy="555625"/>
            </a:xfrm>
            <a:prstGeom prst="rect">
              <a:avLst/>
            </a:prstGeom>
            <a:noFill/>
          </p:spPr>
        </p:pic>
        <p:sp>
          <p:nvSpPr>
            <p:cNvPr id="34" name="Text Box 41"/>
            <p:cNvSpPr txBox="1">
              <a:spLocks noChangeArrowheads="1"/>
            </p:cNvSpPr>
            <p:nvPr/>
          </p:nvSpPr>
          <p:spPr bwMode="auto">
            <a:xfrm>
              <a:off x="2789237" y="1908776"/>
              <a:ext cx="1468437" cy="384579"/>
            </a:xfrm>
            <a:prstGeom prst="rect">
              <a:avLst/>
            </a:prstGeom>
            <a:noFill/>
            <a:ln w="12700">
              <a:noFill/>
              <a:miter lim="800000"/>
              <a:headEnd/>
              <a:tailEnd/>
            </a:ln>
            <a:effectLst/>
          </p:spPr>
          <p:txBody>
            <a:bodyPr lIns="57587" tIns="57587" rIns="103658" bIns="57587">
              <a:spAutoFit/>
            </a:bodyPr>
            <a:lstStyle/>
            <a:p>
              <a:pPr algn="ctr" defTabSz="1036638">
                <a:spcBef>
                  <a:spcPct val="0"/>
                </a:spcBef>
              </a:pPr>
              <a:r>
                <a:rPr lang="it-IT" sz="1200" dirty="0" smtClean="0">
                  <a:latin typeface="+mj-lt"/>
                </a:rPr>
                <a:t>(</a:t>
              </a:r>
              <a:r>
                <a:rPr lang="it-IT" sz="1200" dirty="0" err="1" smtClean="0">
                  <a:latin typeface="+mj-lt"/>
                </a:rPr>
                <a:t>Contract</a:t>
              </a:r>
              <a:r>
                <a:rPr lang="it-IT" sz="1200" dirty="0" smtClean="0">
                  <a:latin typeface="+mj-lt"/>
                </a:rPr>
                <a:t> </a:t>
              </a:r>
              <a:r>
                <a:rPr lang="it-IT" sz="1200" dirty="0">
                  <a:latin typeface="+mj-lt"/>
                </a:rPr>
                <a:t>A)</a:t>
              </a:r>
            </a:p>
          </p:txBody>
        </p:sp>
        <p:sp>
          <p:nvSpPr>
            <p:cNvPr id="35" name="Text Box 42"/>
            <p:cNvSpPr txBox="1">
              <a:spLocks noChangeArrowheads="1"/>
            </p:cNvSpPr>
            <p:nvPr/>
          </p:nvSpPr>
          <p:spPr bwMode="auto">
            <a:xfrm>
              <a:off x="4694238" y="1913539"/>
              <a:ext cx="1435869" cy="384579"/>
            </a:xfrm>
            <a:prstGeom prst="rect">
              <a:avLst/>
            </a:prstGeom>
            <a:noFill/>
            <a:ln w="12700">
              <a:noFill/>
              <a:miter lim="800000"/>
              <a:headEnd/>
              <a:tailEnd/>
            </a:ln>
            <a:effectLst/>
          </p:spPr>
          <p:txBody>
            <a:bodyPr wrap="square" lIns="57587" tIns="57587" rIns="103658" bIns="57587">
              <a:spAutoFit/>
            </a:bodyPr>
            <a:lstStyle/>
            <a:p>
              <a:pPr algn="ctr" defTabSz="1036638"/>
              <a:r>
                <a:rPr lang="it-IT" sz="1200" dirty="0" smtClean="0">
                  <a:latin typeface="+mj-lt"/>
                </a:rPr>
                <a:t>(</a:t>
              </a:r>
              <a:r>
                <a:rPr lang="it-IT" sz="1200" dirty="0" err="1" smtClean="0">
                  <a:latin typeface="+mj-lt"/>
                </a:rPr>
                <a:t>Contract</a:t>
              </a:r>
              <a:r>
                <a:rPr lang="it-IT" sz="1200" dirty="0" smtClean="0">
                  <a:latin typeface="+mj-lt"/>
                </a:rPr>
                <a:t> </a:t>
              </a:r>
              <a:r>
                <a:rPr lang="it-IT" sz="1200" dirty="0">
                  <a:latin typeface="+mj-lt"/>
                </a:rPr>
                <a:t>B)</a:t>
              </a:r>
            </a:p>
          </p:txBody>
        </p:sp>
        <p:sp>
          <p:nvSpPr>
            <p:cNvPr id="36" name="Text Box 43"/>
            <p:cNvSpPr txBox="1">
              <a:spLocks noChangeArrowheads="1"/>
            </p:cNvSpPr>
            <p:nvPr/>
          </p:nvSpPr>
          <p:spPr bwMode="auto">
            <a:xfrm>
              <a:off x="6421438" y="1919889"/>
              <a:ext cx="1341437" cy="384579"/>
            </a:xfrm>
            <a:prstGeom prst="rect">
              <a:avLst/>
            </a:prstGeom>
            <a:noFill/>
            <a:ln w="12700">
              <a:noFill/>
              <a:miter lim="800000"/>
              <a:headEnd/>
              <a:tailEnd/>
            </a:ln>
            <a:effectLst/>
          </p:spPr>
          <p:txBody>
            <a:bodyPr lIns="57587" tIns="57587" rIns="103658" bIns="57587">
              <a:spAutoFit/>
            </a:bodyPr>
            <a:lstStyle/>
            <a:p>
              <a:pPr algn="ctr" defTabSz="1036638">
                <a:spcBef>
                  <a:spcPct val="0"/>
                </a:spcBef>
              </a:pPr>
              <a:r>
                <a:rPr lang="it-IT" sz="1200" dirty="0" smtClean="0">
                  <a:latin typeface="+mj-lt"/>
                </a:rPr>
                <a:t>(</a:t>
              </a:r>
              <a:r>
                <a:rPr lang="it-IT" sz="1200" dirty="0" err="1" smtClean="0">
                  <a:latin typeface="+mj-lt"/>
                </a:rPr>
                <a:t>Contract</a:t>
              </a:r>
              <a:r>
                <a:rPr lang="it-IT" sz="1200" dirty="0" smtClean="0">
                  <a:latin typeface="+mj-lt"/>
                </a:rPr>
                <a:t> </a:t>
              </a:r>
              <a:r>
                <a:rPr lang="it-IT" sz="1200" dirty="0">
                  <a:latin typeface="+mj-lt"/>
                </a:rPr>
                <a:t>C)</a:t>
              </a:r>
            </a:p>
          </p:txBody>
        </p:sp>
        <p:sp>
          <p:nvSpPr>
            <p:cNvPr id="37" name="Text Box 44"/>
            <p:cNvSpPr txBox="1">
              <a:spLocks noChangeArrowheads="1"/>
            </p:cNvSpPr>
            <p:nvPr/>
          </p:nvSpPr>
          <p:spPr bwMode="auto">
            <a:xfrm>
              <a:off x="9049664" y="1899251"/>
              <a:ext cx="1557097" cy="384579"/>
            </a:xfrm>
            <a:prstGeom prst="rect">
              <a:avLst/>
            </a:prstGeom>
            <a:noFill/>
            <a:ln w="12700">
              <a:noFill/>
              <a:miter lim="800000"/>
              <a:headEnd/>
              <a:tailEnd/>
            </a:ln>
            <a:effectLst/>
          </p:spPr>
          <p:txBody>
            <a:bodyPr wrap="square" lIns="57587" tIns="57587" rIns="103658" bIns="57587">
              <a:spAutoFit/>
            </a:bodyPr>
            <a:lstStyle/>
            <a:p>
              <a:pPr algn="ctr" defTabSz="1036638">
                <a:spcBef>
                  <a:spcPct val="0"/>
                </a:spcBef>
              </a:pPr>
              <a:r>
                <a:rPr lang="it-IT" sz="1200" dirty="0" smtClean="0">
                  <a:latin typeface="+mj-lt"/>
                </a:rPr>
                <a:t>(</a:t>
              </a:r>
              <a:r>
                <a:rPr lang="it-IT" sz="1200" dirty="0" err="1" smtClean="0">
                  <a:latin typeface="+mj-lt"/>
                </a:rPr>
                <a:t>Contract</a:t>
              </a:r>
              <a:r>
                <a:rPr lang="it-IT" sz="1200" dirty="0" smtClean="0">
                  <a:latin typeface="+mj-lt"/>
                </a:rPr>
                <a:t> M)</a:t>
              </a:r>
              <a:endParaRPr lang="it-IT" sz="1200" dirty="0">
                <a:latin typeface="+mj-lt"/>
              </a:endParaRPr>
            </a:p>
          </p:txBody>
        </p:sp>
        <p:sp>
          <p:nvSpPr>
            <p:cNvPr id="38" name="Text Box 46"/>
            <p:cNvSpPr txBox="1">
              <a:spLocks noChangeArrowheads="1"/>
            </p:cNvSpPr>
            <p:nvPr/>
          </p:nvSpPr>
          <p:spPr bwMode="auto">
            <a:xfrm>
              <a:off x="-220506" y="1504889"/>
              <a:ext cx="2535574" cy="974505"/>
            </a:xfrm>
            <a:prstGeom prst="rect">
              <a:avLst/>
            </a:prstGeom>
            <a:noFill/>
            <a:ln w="12700">
              <a:noFill/>
              <a:miter lim="800000"/>
              <a:headEnd/>
              <a:tailEnd/>
            </a:ln>
            <a:effectLst/>
          </p:spPr>
          <p:txBody>
            <a:bodyPr wrap="square" lIns="57587" tIns="57587" rIns="103658" bIns="57587">
              <a:spAutoFit/>
            </a:bodyPr>
            <a:lstStyle/>
            <a:p>
              <a:pPr algn="ctr" defTabSz="1036638">
                <a:spcBef>
                  <a:spcPct val="50000"/>
                </a:spcBef>
              </a:pPr>
              <a:r>
                <a:rPr lang="it-IT" sz="1200" b="1" u="sng" dirty="0" smtClean="0">
                  <a:latin typeface="+mj-lt"/>
                </a:rPr>
                <a:t>EV SUPPLY ENERGY CONTRACTS</a:t>
              </a:r>
            </a:p>
            <a:p>
              <a:pPr algn="ctr" defTabSz="1036638">
                <a:spcBef>
                  <a:spcPct val="50000"/>
                </a:spcBef>
              </a:pPr>
              <a:r>
                <a:rPr lang="it-IT" sz="1200" b="1" u="sng" dirty="0" err="1" smtClean="0">
                  <a:latin typeface="+mj-lt"/>
                </a:rPr>
                <a:t>Contracts</a:t>
              </a:r>
              <a:r>
                <a:rPr lang="it-IT" sz="1200" b="1" u="sng" dirty="0" smtClean="0">
                  <a:latin typeface="+mj-lt"/>
                </a:rPr>
                <a:t> A, B, </a:t>
              </a:r>
              <a:r>
                <a:rPr lang="it-IT" sz="1200" b="1" u="sng" dirty="0" err="1" smtClean="0">
                  <a:latin typeface="+mj-lt"/>
                </a:rPr>
                <a:t>C…M</a:t>
              </a:r>
              <a:endParaRPr lang="it-IT" sz="1200" dirty="0">
                <a:latin typeface="+mj-lt"/>
              </a:endParaRPr>
            </a:p>
          </p:txBody>
        </p:sp>
        <p:sp>
          <p:nvSpPr>
            <p:cNvPr id="39" name="Rectangle 47"/>
            <p:cNvSpPr>
              <a:spLocks noChangeArrowheads="1"/>
            </p:cNvSpPr>
            <p:nvPr/>
          </p:nvSpPr>
          <p:spPr bwMode="auto">
            <a:xfrm>
              <a:off x="-292918" y="1412875"/>
              <a:ext cx="2620192" cy="1105623"/>
            </a:xfrm>
            <a:prstGeom prst="rect">
              <a:avLst/>
            </a:prstGeom>
            <a:noFill/>
            <a:ln w="12700">
              <a:solidFill>
                <a:schemeClr val="tx1"/>
              </a:solidFill>
              <a:miter lim="800000"/>
              <a:headEnd/>
              <a:tailEnd/>
            </a:ln>
            <a:effectLst/>
          </p:spPr>
          <p:txBody>
            <a:bodyPr wrap="none" lIns="57592" tIns="57592" rIns="103666" bIns="57592" anchor="ctr"/>
            <a:lstStyle/>
            <a:p>
              <a:endParaRPr lang="it-IT" sz="800"/>
            </a:p>
          </p:txBody>
        </p:sp>
        <p:sp>
          <p:nvSpPr>
            <p:cNvPr id="40" name="AutoShape 48"/>
            <p:cNvSpPr>
              <a:spLocks/>
            </p:cNvSpPr>
            <p:nvPr/>
          </p:nvSpPr>
          <p:spPr bwMode="auto">
            <a:xfrm>
              <a:off x="2393950" y="1320862"/>
              <a:ext cx="233363" cy="1293813"/>
            </a:xfrm>
            <a:prstGeom prst="leftBrace">
              <a:avLst>
                <a:gd name="adj1" fmla="val 46202"/>
                <a:gd name="adj2" fmla="val 50259"/>
              </a:avLst>
            </a:prstGeom>
            <a:noFill/>
            <a:ln w="12700">
              <a:solidFill>
                <a:schemeClr val="tx1"/>
              </a:solidFill>
              <a:round/>
              <a:headEnd/>
              <a:tailEnd/>
            </a:ln>
            <a:effectLst/>
          </p:spPr>
          <p:txBody>
            <a:bodyPr wrap="none" lIns="57592" tIns="57592" rIns="103666" bIns="57592" anchor="ctr"/>
            <a:lstStyle/>
            <a:p>
              <a:endParaRPr lang="it-IT" sz="800"/>
            </a:p>
          </p:txBody>
        </p:sp>
        <p:sp>
          <p:nvSpPr>
            <p:cNvPr id="41" name="Line 49"/>
            <p:cNvSpPr>
              <a:spLocks noChangeShapeType="1"/>
            </p:cNvSpPr>
            <p:nvPr/>
          </p:nvSpPr>
          <p:spPr bwMode="auto">
            <a:xfrm flipH="1" flipV="1">
              <a:off x="4086416" y="2885089"/>
              <a:ext cx="507806" cy="202599"/>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42" name="Line 50"/>
            <p:cNvSpPr>
              <a:spLocks noChangeShapeType="1"/>
            </p:cNvSpPr>
            <p:nvPr/>
          </p:nvSpPr>
          <p:spPr bwMode="auto">
            <a:xfrm flipH="1" flipV="1">
              <a:off x="5546194" y="2793076"/>
              <a:ext cx="56091" cy="285087"/>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43" name="Line 52"/>
            <p:cNvSpPr>
              <a:spLocks noChangeShapeType="1"/>
            </p:cNvSpPr>
            <p:nvPr/>
          </p:nvSpPr>
          <p:spPr bwMode="auto">
            <a:xfrm flipV="1">
              <a:off x="6032789" y="2793076"/>
              <a:ext cx="583911" cy="368053"/>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44" name="Line 53"/>
            <p:cNvSpPr>
              <a:spLocks noChangeShapeType="1"/>
            </p:cNvSpPr>
            <p:nvPr/>
          </p:nvSpPr>
          <p:spPr bwMode="auto">
            <a:xfrm flipV="1">
              <a:off x="8952345" y="2793076"/>
              <a:ext cx="681230" cy="368053"/>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45" name="Text Box 54"/>
            <p:cNvSpPr txBox="1">
              <a:spLocks noChangeArrowheads="1"/>
            </p:cNvSpPr>
            <p:nvPr/>
          </p:nvSpPr>
          <p:spPr bwMode="auto">
            <a:xfrm>
              <a:off x="2042729" y="4173276"/>
              <a:ext cx="2141008" cy="738547"/>
            </a:xfrm>
            <a:prstGeom prst="rect">
              <a:avLst/>
            </a:prstGeom>
            <a:noFill/>
            <a:ln w="12700">
              <a:solidFill>
                <a:srgbClr val="FF0000"/>
              </a:solidFill>
              <a:miter lim="800000"/>
              <a:headEnd/>
              <a:tailEnd/>
            </a:ln>
            <a:effectLst/>
          </p:spPr>
          <p:txBody>
            <a:bodyPr wrap="square" lIns="57592" tIns="57592" rIns="103666" bIns="57592">
              <a:spAutoFit/>
            </a:bodyPr>
            <a:lstStyle/>
            <a:p>
              <a:pPr algn="ctr" defTabSz="1036638">
                <a:spcBef>
                  <a:spcPct val="50000"/>
                </a:spcBef>
              </a:pPr>
              <a:r>
                <a:rPr lang="it-IT" sz="1200" dirty="0">
                  <a:solidFill>
                    <a:srgbClr val="FF0000"/>
                  </a:solidFill>
                  <a:latin typeface="+mj-lt"/>
                </a:rPr>
                <a:t>20 kWh </a:t>
              </a:r>
              <a:r>
                <a:rPr lang="it-IT" sz="1200" dirty="0" err="1" smtClean="0">
                  <a:solidFill>
                    <a:srgbClr val="FF0000"/>
                  </a:solidFill>
                  <a:latin typeface="+mj-lt"/>
                </a:rPr>
                <a:t>Contract</a:t>
              </a:r>
              <a:r>
                <a:rPr lang="it-IT" sz="1200" dirty="0" smtClean="0">
                  <a:solidFill>
                    <a:srgbClr val="FF0000"/>
                  </a:solidFill>
                  <a:latin typeface="+mj-lt"/>
                </a:rPr>
                <a:t>  A</a:t>
              </a:r>
              <a:endParaRPr lang="it-IT" sz="1200" dirty="0">
                <a:solidFill>
                  <a:srgbClr val="FF0000"/>
                </a:solidFill>
                <a:latin typeface="+mj-lt"/>
              </a:endParaRPr>
            </a:p>
            <a:p>
              <a:pPr algn="ctr" defTabSz="1036638">
                <a:spcBef>
                  <a:spcPct val="50000"/>
                </a:spcBef>
              </a:pPr>
              <a:r>
                <a:rPr lang="it-IT" sz="1200" dirty="0" smtClean="0">
                  <a:solidFill>
                    <a:srgbClr val="FF0000"/>
                  </a:solidFill>
                  <a:latin typeface="+mj-lt"/>
                </a:rPr>
                <a:t>30 </a:t>
              </a:r>
              <a:r>
                <a:rPr lang="it-IT" sz="1200" dirty="0">
                  <a:solidFill>
                    <a:srgbClr val="FF0000"/>
                  </a:solidFill>
                  <a:latin typeface="+mj-lt"/>
                </a:rPr>
                <a:t>kWh </a:t>
              </a:r>
              <a:r>
                <a:rPr lang="it-IT" sz="1200" dirty="0" err="1" smtClean="0">
                  <a:solidFill>
                    <a:srgbClr val="FF0000"/>
                  </a:solidFill>
                  <a:latin typeface="+mj-lt"/>
                </a:rPr>
                <a:t>Contract</a:t>
              </a:r>
              <a:r>
                <a:rPr lang="it-IT" sz="1200" dirty="0" smtClean="0">
                  <a:solidFill>
                    <a:srgbClr val="FF0000"/>
                  </a:solidFill>
                  <a:latin typeface="+mj-lt"/>
                </a:rPr>
                <a:t> C</a:t>
              </a:r>
              <a:endParaRPr lang="it-IT" sz="1200" dirty="0">
                <a:solidFill>
                  <a:srgbClr val="FF0000"/>
                </a:solidFill>
                <a:latin typeface="+mj-lt"/>
              </a:endParaRPr>
            </a:p>
          </p:txBody>
        </p:sp>
        <p:sp>
          <p:nvSpPr>
            <p:cNvPr id="46" name="Text Box 56"/>
            <p:cNvSpPr txBox="1">
              <a:spLocks noChangeArrowheads="1"/>
            </p:cNvSpPr>
            <p:nvPr/>
          </p:nvSpPr>
          <p:spPr bwMode="auto">
            <a:xfrm>
              <a:off x="7881841" y="4357303"/>
              <a:ext cx="2043690" cy="384592"/>
            </a:xfrm>
            <a:prstGeom prst="rect">
              <a:avLst/>
            </a:prstGeom>
            <a:noFill/>
            <a:ln w="12700">
              <a:solidFill>
                <a:srgbClr val="FF0000"/>
              </a:solidFill>
              <a:miter lim="800000"/>
              <a:headEnd/>
              <a:tailEnd/>
            </a:ln>
            <a:effectLst/>
          </p:spPr>
          <p:txBody>
            <a:bodyPr wrap="square" lIns="57592" tIns="57592" rIns="103666" bIns="57592">
              <a:spAutoFit/>
            </a:bodyPr>
            <a:lstStyle/>
            <a:p>
              <a:pPr algn="ctr" defTabSz="1036638">
                <a:spcBef>
                  <a:spcPct val="50000"/>
                </a:spcBef>
              </a:pPr>
              <a:r>
                <a:rPr lang="it-IT" sz="1200" dirty="0">
                  <a:solidFill>
                    <a:srgbClr val="FF0000"/>
                  </a:solidFill>
                  <a:latin typeface="+mj-lt"/>
                </a:rPr>
                <a:t>50 kWh </a:t>
              </a:r>
              <a:r>
                <a:rPr lang="it-IT" sz="1200" dirty="0" err="1" smtClean="0">
                  <a:solidFill>
                    <a:srgbClr val="FF0000"/>
                  </a:solidFill>
                  <a:latin typeface="+mj-lt"/>
                </a:rPr>
                <a:t>Contract</a:t>
              </a:r>
              <a:r>
                <a:rPr lang="it-IT" sz="1200" dirty="0" smtClean="0">
                  <a:solidFill>
                    <a:srgbClr val="FF0000"/>
                  </a:solidFill>
                  <a:latin typeface="+mj-lt"/>
                </a:rPr>
                <a:t> C</a:t>
              </a:r>
              <a:endParaRPr lang="it-IT" sz="1200" dirty="0">
                <a:solidFill>
                  <a:srgbClr val="FF0000"/>
                </a:solidFill>
                <a:latin typeface="+mj-lt"/>
              </a:endParaRPr>
            </a:p>
          </p:txBody>
        </p:sp>
        <p:sp>
          <p:nvSpPr>
            <p:cNvPr id="47" name="Text Box 57"/>
            <p:cNvSpPr txBox="1">
              <a:spLocks noChangeArrowheads="1"/>
            </p:cNvSpPr>
            <p:nvPr/>
          </p:nvSpPr>
          <p:spPr bwMode="auto">
            <a:xfrm>
              <a:off x="2568552" y="1541982"/>
              <a:ext cx="1946371" cy="384592"/>
            </a:xfrm>
            <a:prstGeom prst="rect">
              <a:avLst/>
            </a:prstGeom>
            <a:noFill/>
            <a:ln w="12700">
              <a:solidFill>
                <a:srgbClr val="FF0000"/>
              </a:solidFill>
              <a:miter lim="800000"/>
              <a:headEnd/>
              <a:tailEnd/>
            </a:ln>
            <a:effectLst/>
          </p:spPr>
          <p:txBody>
            <a:bodyPr wrap="square" lIns="57592" tIns="57592" rIns="103666" bIns="57592">
              <a:spAutoFit/>
            </a:bodyPr>
            <a:lstStyle/>
            <a:p>
              <a:pPr algn="ctr" defTabSz="1036638">
                <a:spcBef>
                  <a:spcPct val="50000"/>
                </a:spcBef>
              </a:pPr>
              <a:r>
                <a:rPr lang="it-IT" sz="1200" dirty="0">
                  <a:solidFill>
                    <a:srgbClr val="FF0000"/>
                  </a:solidFill>
                  <a:latin typeface="+mj-lt"/>
                </a:rPr>
                <a:t>20 kWh </a:t>
              </a:r>
              <a:r>
                <a:rPr lang="it-IT" sz="1200" dirty="0" smtClean="0">
                  <a:solidFill>
                    <a:srgbClr val="FF0000"/>
                  </a:solidFill>
                  <a:latin typeface="+mj-lt"/>
                </a:rPr>
                <a:t>on POD 1</a:t>
              </a:r>
              <a:endParaRPr lang="it-IT" sz="1200" dirty="0">
                <a:solidFill>
                  <a:srgbClr val="FF0000"/>
                </a:solidFill>
                <a:latin typeface="+mj-lt"/>
              </a:endParaRPr>
            </a:p>
          </p:txBody>
        </p:sp>
        <p:sp>
          <p:nvSpPr>
            <p:cNvPr id="48" name="Text Box 58"/>
            <p:cNvSpPr txBox="1">
              <a:spLocks noChangeArrowheads="1"/>
            </p:cNvSpPr>
            <p:nvPr/>
          </p:nvSpPr>
          <p:spPr bwMode="auto">
            <a:xfrm>
              <a:off x="6130107" y="1191757"/>
              <a:ext cx="2043690" cy="738547"/>
            </a:xfrm>
            <a:prstGeom prst="rect">
              <a:avLst/>
            </a:prstGeom>
            <a:noFill/>
            <a:ln w="12700">
              <a:solidFill>
                <a:srgbClr val="FF0000"/>
              </a:solidFill>
              <a:miter lim="800000"/>
              <a:headEnd/>
              <a:tailEnd/>
            </a:ln>
            <a:effectLst/>
          </p:spPr>
          <p:txBody>
            <a:bodyPr wrap="square" lIns="57592" tIns="57592" rIns="103666" bIns="57592">
              <a:spAutoFit/>
            </a:bodyPr>
            <a:lstStyle/>
            <a:p>
              <a:pPr algn="ctr" defTabSz="1036638">
                <a:spcBef>
                  <a:spcPct val="50000"/>
                </a:spcBef>
              </a:pPr>
              <a:r>
                <a:rPr lang="it-IT" sz="1200" dirty="0">
                  <a:solidFill>
                    <a:srgbClr val="FF0000"/>
                  </a:solidFill>
                  <a:latin typeface="+mj-lt"/>
                </a:rPr>
                <a:t>30 kWh </a:t>
              </a:r>
              <a:r>
                <a:rPr lang="it-IT" sz="1200" dirty="0" smtClean="0">
                  <a:solidFill>
                    <a:srgbClr val="FF0000"/>
                  </a:solidFill>
                  <a:latin typeface="+mj-lt"/>
                </a:rPr>
                <a:t>on </a:t>
              </a:r>
              <a:r>
                <a:rPr lang="it-IT" sz="1200" dirty="0">
                  <a:solidFill>
                    <a:srgbClr val="FF0000"/>
                  </a:solidFill>
                  <a:latin typeface="+mj-lt"/>
                </a:rPr>
                <a:t>POD </a:t>
              </a:r>
              <a:r>
                <a:rPr lang="it-IT" sz="1200" dirty="0" smtClean="0">
                  <a:solidFill>
                    <a:srgbClr val="FF0000"/>
                  </a:solidFill>
                  <a:latin typeface="+mj-lt"/>
                </a:rPr>
                <a:t>1</a:t>
              </a:r>
            </a:p>
            <a:p>
              <a:pPr algn="ctr" defTabSz="1036638">
                <a:spcBef>
                  <a:spcPct val="50000"/>
                </a:spcBef>
              </a:pPr>
              <a:r>
                <a:rPr lang="it-IT" sz="1200" dirty="0" smtClean="0">
                  <a:solidFill>
                    <a:srgbClr val="FF0000"/>
                  </a:solidFill>
                  <a:latin typeface="+mj-lt"/>
                </a:rPr>
                <a:t>50 kWh on POD 6</a:t>
              </a:r>
              <a:endParaRPr lang="it-IT" sz="1200" dirty="0">
                <a:solidFill>
                  <a:srgbClr val="FF0000"/>
                </a:solidFill>
                <a:latin typeface="+mj-lt"/>
              </a:endParaRPr>
            </a:p>
          </p:txBody>
        </p:sp>
        <p:pic>
          <p:nvPicPr>
            <p:cNvPr id="49" name="Picture 61"/>
            <p:cNvPicPr>
              <a:picLocks noChangeAspect="1" noChangeArrowheads="1"/>
            </p:cNvPicPr>
            <p:nvPr/>
          </p:nvPicPr>
          <p:blipFill>
            <a:blip r:embed="rId6" cstate="print"/>
            <a:srcRect/>
            <a:stretch>
              <a:fillRect/>
            </a:stretch>
          </p:blipFill>
          <p:spPr bwMode="auto">
            <a:xfrm>
              <a:off x="8368434" y="5645490"/>
              <a:ext cx="608013" cy="809625"/>
            </a:xfrm>
            <a:prstGeom prst="rect">
              <a:avLst/>
            </a:prstGeom>
            <a:noFill/>
            <a:ln w="12700">
              <a:noFill/>
              <a:miter lim="800000"/>
              <a:headEnd/>
              <a:tailEnd/>
            </a:ln>
            <a:effectLst/>
          </p:spPr>
        </p:pic>
        <p:pic>
          <p:nvPicPr>
            <p:cNvPr id="50" name="Picture 62"/>
            <p:cNvPicPr>
              <a:picLocks noChangeAspect="1" noChangeArrowheads="1"/>
            </p:cNvPicPr>
            <p:nvPr/>
          </p:nvPicPr>
          <p:blipFill>
            <a:blip r:embed="rId6" cstate="print"/>
            <a:srcRect/>
            <a:stretch>
              <a:fillRect/>
            </a:stretch>
          </p:blipFill>
          <p:spPr bwMode="auto">
            <a:xfrm>
              <a:off x="7297930" y="5645490"/>
              <a:ext cx="608013" cy="809625"/>
            </a:xfrm>
            <a:prstGeom prst="rect">
              <a:avLst/>
            </a:prstGeom>
            <a:noFill/>
            <a:ln w="12700">
              <a:noFill/>
              <a:miter lim="800000"/>
              <a:headEnd/>
              <a:tailEnd/>
            </a:ln>
            <a:effectLst/>
          </p:spPr>
        </p:pic>
        <p:pic>
          <p:nvPicPr>
            <p:cNvPr id="51" name="Picture 63"/>
            <p:cNvPicPr>
              <a:picLocks noChangeAspect="1" noChangeArrowheads="1"/>
            </p:cNvPicPr>
            <p:nvPr/>
          </p:nvPicPr>
          <p:blipFill>
            <a:blip r:embed="rId6" cstate="print"/>
            <a:srcRect/>
            <a:stretch>
              <a:fillRect/>
            </a:stretch>
          </p:blipFill>
          <p:spPr bwMode="auto">
            <a:xfrm>
              <a:off x="6169338" y="5645490"/>
              <a:ext cx="608013" cy="809625"/>
            </a:xfrm>
            <a:prstGeom prst="rect">
              <a:avLst/>
            </a:prstGeom>
            <a:noFill/>
            <a:ln w="12700">
              <a:noFill/>
              <a:miter lim="800000"/>
              <a:headEnd/>
              <a:tailEnd/>
            </a:ln>
            <a:effectLst/>
          </p:spPr>
        </p:pic>
        <p:sp>
          <p:nvSpPr>
            <p:cNvPr id="52" name="Text Box 65"/>
            <p:cNvSpPr txBox="1">
              <a:spLocks noChangeArrowheads="1"/>
            </p:cNvSpPr>
            <p:nvPr/>
          </p:nvSpPr>
          <p:spPr bwMode="auto">
            <a:xfrm>
              <a:off x="3113233" y="3176588"/>
              <a:ext cx="2004869" cy="384592"/>
            </a:xfrm>
            <a:prstGeom prst="rect">
              <a:avLst/>
            </a:prstGeom>
            <a:noFill/>
            <a:ln w="12700">
              <a:solidFill>
                <a:schemeClr val="tx1"/>
              </a:solidFill>
              <a:miter lim="800000"/>
              <a:headEnd/>
              <a:tailEnd/>
            </a:ln>
            <a:effectLst/>
          </p:spPr>
          <p:txBody>
            <a:bodyPr wrap="square" lIns="57592" tIns="57592" rIns="103666" bIns="57592">
              <a:spAutoFit/>
            </a:bodyPr>
            <a:lstStyle/>
            <a:p>
              <a:pPr algn="ctr" defTabSz="1036638">
                <a:spcBef>
                  <a:spcPct val="50000"/>
                </a:spcBef>
              </a:pPr>
              <a:r>
                <a:rPr lang="it-IT" sz="1200" b="1" dirty="0">
                  <a:latin typeface="+mj-lt"/>
                </a:rPr>
                <a:t>Energy </a:t>
              </a:r>
              <a:r>
                <a:rPr lang="it-IT" sz="1200" b="1" dirty="0" err="1">
                  <a:latin typeface="+mj-lt"/>
                </a:rPr>
                <a:t>Vendor</a:t>
              </a:r>
              <a:r>
                <a:rPr lang="it-IT" sz="1200" b="1" dirty="0">
                  <a:latin typeface="+mj-lt"/>
                </a:rPr>
                <a:t> 1</a:t>
              </a:r>
            </a:p>
          </p:txBody>
        </p:sp>
        <p:sp>
          <p:nvSpPr>
            <p:cNvPr id="53" name="Text Box 66"/>
            <p:cNvSpPr txBox="1">
              <a:spLocks noChangeArrowheads="1"/>
            </p:cNvSpPr>
            <p:nvPr/>
          </p:nvSpPr>
          <p:spPr bwMode="auto">
            <a:xfrm>
              <a:off x="8579186" y="3176588"/>
              <a:ext cx="2027575" cy="384592"/>
            </a:xfrm>
            <a:prstGeom prst="rect">
              <a:avLst/>
            </a:prstGeom>
            <a:noFill/>
            <a:ln w="12700">
              <a:solidFill>
                <a:schemeClr val="tx1"/>
              </a:solidFill>
              <a:miter lim="800000"/>
              <a:headEnd/>
              <a:tailEnd/>
            </a:ln>
            <a:effectLst/>
          </p:spPr>
          <p:txBody>
            <a:bodyPr wrap="square" lIns="57592" tIns="57592" rIns="103666" bIns="57592">
              <a:spAutoFit/>
            </a:bodyPr>
            <a:lstStyle/>
            <a:p>
              <a:pPr defTabSz="1036638">
                <a:spcBef>
                  <a:spcPct val="50000"/>
                </a:spcBef>
              </a:pPr>
              <a:r>
                <a:rPr lang="it-IT" sz="1200" b="1" dirty="0">
                  <a:latin typeface="+mj-lt"/>
                </a:rPr>
                <a:t>Energy </a:t>
              </a:r>
              <a:r>
                <a:rPr lang="it-IT" sz="1200" b="1" dirty="0" err="1">
                  <a:latin typeface="+mj-lt"/>
                </a:rPr>
                <a:t>Vendor</a:t>
              </a:r>
              <a:r>
                <a:rPr lang="it-IT" sz="1200" b="1" dirty="0">
                  <a:latin typeface="+mj-lt"/>
                </a:rPr>
                <a:t> N</a:t>
              </a:r>
            </a:p>
          </p:txBody>
        </p:sp>
        <p:sp>
          <p:nvSpPr>
            <p:cNvPr id="54" name="Text Box 67"/>
            <p:cNvSpPr txBox="1">
              <a:spLocks noChangeArrowheads="1"/>
            </p:cNvSpPr>
            <p:nvPr/>
          </p:nvSpPr>
          <p:spPr bwMode="auto">
            <a:xfrm>
              <a:off x="5321300" y="3176588"/>
              <a:ext cx="1879311" cy="384592"/>
            </a:xfrm>
            <a:prstGeom prst="rect">
              <a:avLst/>
            </a:prstGeom>
            <a:noFill/>
            <a:ln w="12700">
              <a:solidFill>
                <a:schemeClr val="tx1"/>
              </a:solidFill>
              <a:miter lim="800000"/>
              <a:headEnd/>
              <a:tailEnd/>
            </a:ln>
            <a:effectLst/>
          </p:spPr>
          <p:txBody>
            <a:bodyPr wrap="square" lIns="57592" tIns="57592" rIns="103666" bIns="57592">
              <a:spAutoFit/>
            </a:bodyPr>
            <a:lstStyle/>
            <a:p>
              <a:pPr defTabSz="1036638">
                <a:spcBef>
                  <a:spcPct val="50000"/>
                </a:spcBef>
              </a:pPr>
              <a:r>
                <a:rPr lang="it-IT" sz="1200" b="1" dirty="0">
                  <a:latin typeface="+mj-lt"/>
                </a:rPr>
                <a:t>Energy </a:t>
              </a:r>
              <a:r>
                <a:rPr lang="it-IT" sz="1200" b="1" dirty="0" err="1">
                  <a:latin typeface="+mj-lt"/>
                </a:rPr>
                <a:t>Vendor</a:t>
              </a:r>
              <a:r>
                <a:rPr lang="it-IT" sz="1200" b="1" dirty="0">
                  <a:latin typeface="+mj-lt"/>
                </a:rPr>
                <a:t> 2</a:t>
              </a:r>
            </a:p>
          </p:txBody>
        </p:sp>
        <p:sp>
          <p:nvSpPr>
            <p:cNvPr id="55" name="Text Box 68"/>
            <p:cNvSpPr txBox="1">
              <a:spLocks noChangeArrowheads="1"/>
            </p:cNvSpPr>
            <p:nvPr/>
          </p:nvSpPr>
          <p:spPr bwMode="auto">
            <a:xfrm>
              <a:off x="7099300" y="3162300"/>
              <a:ext cx="584200" cy="341968"/>
            </a:xfrm>
            <a:prstGeom prst="rect">
              <a:avLst/>
            </a:prstGeom>
            <a:noFill/>
            <a:ln w="12700">
              <a:noFill/>
              <a:miter lim="800000"/>
              <a:headEnd/>
              <a:tailEnd/>
            </a:ln>
            <a:effectLst/>
          </p:spPr>
          <p:txBody>
            <a:bodyPr lIns="57592" tIns="57592" rIns="103666" bIns="57592">
              <a:spAutoFit/>
            </a:bodyPr>
            <a:lstStyle/>
            <a:p>
              <a:pPr defTabSz="1036638">
                <a:spcBef>
                  <a:spcPct val="50000"/>
                </a:spcBef>
              </a:pPr>
              <a:r>
                <a:rPr lang="it-IT" sz="800" b="1"/>
                <a:t>….</a:t>
              </a:r>
            </a:p>
          </p:txBody>
        </p:sp>
        <p:sp>
          <p:nvSpPr>
            <p:cNvPr id="56" name="Line 71"/>
            <p:cNvSpPr>
              <a:spLocks noChangeShapeType="1"/>
            </p:cNvSpPr>
            <p:nvPr/>
          </p:nvSpPr>
          <p:spPr bwMode="auto">
            <a:xfrm flipH="1" flipV="1">
              <a:off x="4573009" y="3621195"/>
              <a:ext cx="726066" cy="245954"/>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57" name="Line 72"/>
            <p:cNvSpPr>
              <a:spLocks noChangeShapeType="1"/>
            </p:cNvSpPr>
            <p:nvPr/>
          </p:nvSpPr>
          <p:spPr bwMode="auto">
            <a:xfrm flipV="1">
              <a:off x="6113463" y="3535363"/>
              <a:ext cx="4762" cy="307975"/>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sp>
          <p:nvSpPr>
            <p:cNvPr id="58" name="Line 73"/>
            <p:cNvSpPr>
              <a:spLocks noChangeShapeType="1"/>
            </p:cNvSpPr>
            <p:nvPr/>
          </p:nvSpPr>
          <p:spPr bwMode="auto">
            <a:xfrm flipV="1">
              <a:off x="6714019" y="3437169"/>
              <a:ext cx="1849053" cy="399989"/>
            </a:xfrm>
            <a:prstGeom prst="line">
              <a:avLst/>
            </a:prstGeom>
            <a:noFill/>
            <a:ln w="12700">
              <a:solidFill>
                <a:schemeClr val="tx1"/>
              </a:solidFill>
              <a:round/>
              <a:headEnd/>
              <a:tailEnd type="triangle" w="med" len="med"/>
            </a:ln>
            <a:effectLst/>
          </p:spPr>
          <p:txBody>
            <a:bodyPr lIns="57592" tIns="57592" rIns="103666" bIns="57592"/>
            <a:lstStyle/>
            <a:p>
              <a:endParaRPr lang="it-IT" sz="800"/>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8"/>
          <p:cNvSpPr txBox="1">
            <a:spLocks noChangeArrowheads="1"/>
          </p:cNvSpPr>
          <p:nvPr/>
        </p:nvSpPr>
        <p:spPr bwMode="auto">
          <a:xfrm>
            <a:off x="539750" y="1268413"/>
            <a:ext cx="8208963" cy="941796"/>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err="1">
                <a:solidFill>
                  <a:schemeClr val="bg2"/>
                </a:solidFill>
                <a:latin typeface="Arial" charset="0"/>
              </a:rPr>
              <a:t>Italian</a:t>
            </a:r>
            <a:r>
              <a:rPr lang="fr-BE" sz="3200" b="1">
                <a:solidFill>
                  <a:schemeClr val="bg2"/>
                </a:solidFill>
                <a:latin typeface="Arial" charset="0"/>
              </a:rPr>
              <a:t> </a:t>
            </a:r>
            <a:r>
              <a:rPr lang="fr-BE" sz="3200" b="1" err="1" smtClean="0">
                <a:solidFill>
                  <a:schemeClr val="bg2"/>
                </a:solidFill>
                <a:latin typeface="Arial" charset="0"/>
              </a:rPr>
              <a:t>Autority</a:t>
            </a:r>
            <a:r>
              <a:rPr lang="fr-BE" sz="3200" b="1" smtClean="0">
                <a:solidFill>
                  <a:schemeClr val="bg2"/>
                </a:solidFill>
                <a:latin typeface="Arial" charset="0"/>
              </a:rPr>
              <a:t> </a:t>
            </a:r>
            <a:r>
              <a:rPr lang="fr-BE" sz="3200" b="1" err="1" smtClean="0">
                <a:solidFill>
                  <a:schemeClr val="bg2"/>
                </a:solidFill>
                <a:latin typeface="Arial" charset="0"/>
              </a:rPr>
              <a:t>measure</a:t>
            </a:r>
            <a:endParaRPr lang="fr-BE" sz="3200" b="1" smtClean="0">
              <a:solidFill>
                <a:schemeClr val="bg2"/>
              </a:solidFill>
              <a:latin typeface="Arial" charset="0"/>
            </a:endParaRPr>
          </a:p>
          <a:p>
            <a:pPr algn="ctr">
              <a:lnSpc>
                <a:spcPct val="90000"/>
              </a:lnSpc>
              <a:spcBef>
                <a:spcPct val="20000"/>
              </a:spcBef>
              <a:buClr>
                <a:schemeClr val="bg2"/>
              </a:buClr>
              <a:buSzPct val="75000"/>
            </a:pPr>
            <a:r>
              <a:rPr lang="en-US" sz="2400" b="1" smtClean="0">
                <a:solidFill>
                  <a:schemeClr val="bg2"/>
                </a:solidFill>
                <a:latin typeface="Arial" charset="0"/>
              </a:rPr>
              <a:t>ARG/</a:t>
            </a:r>
            <a:r>
              <a:rPr lang="en-US" sz="2400" b="1" err="1" smtClean="0">
                <a:solidFill>
                  <a:schemeClr val="bg2"/>
                </a:solidFill>
                <a:latin typeface="Arial" charset="0"/>
              </a:rPr>
              <a:t>elt</a:t>
            </a:r>
            <a:r>
              <a:rPr lang="en-US" sz="2400" b="1" smtClean="0">
                <a:solidFill>
                  <a:schemeClr val="bg2"/>
                </a:solidFill>
                <a:latin typeface="Arial" charset="0"/>
              </a:rPr>
              <a:t> 56/10 </a:t>
            </a:r>
          </a:p>
        </p:txBody>
      </p:sp>
      <p:sp>
        <p:nvSpPr>
          <p:cNvPr id="4" name="Rectangle 5"/>
          <p:cNvSpPr>
            <a:spLocks noChangeArrowheads="1"/>
          </p:cNvSpPr>
          <p:nvPr/>
        </p:nvSpPr>
        <p:spPr bwMode="auto">
          <a:xfrm>
            <a:off x="395536" y="2164214"/>
            <a:ext cx="8426201" cy="3670068"/>
          </a:xfrm>
          <a:prstGeom prst="rect">
            <a:avLst/>
          </a:prstGeom>
          <a:noFill/>
          <a:ln w="9525">
            <a:noFill/>
            <a:miter lim="800000"/>
            <a:headEnd/>
            <a:tailEnd/>
          </a:ln>
          <a:effectLst/>
        </p:spPr>
        <p:txBody>
          <a:bodyPr wrap="square" lIns="98896" tIns="49447" rIns="98896" bIns="49447" anchor="ctr">
            <a:spAutoFit/>
          </a:bodyPr>
          <a:lstStyle/>
          <a:p>
            <a:pPr marL="342900" lvl="1" indent="-342900" defTabSz="987425">
              <a:spcBef>
                <a:spcPct val="20000"/>
              </a:spcBef>
              <a:buClr>
                <a:schemeClr val="bg2"/>
              </a:buClr>
              <a:buSzPct val="75000"/>
              <a:buFont typeface="Wingdings" pitchFamily="2" charset="2"/>
              <a:buChar char="p"/>
            </a:pPr>
            <a:r>
              <a:rPr lang="en-US" sz="2000" dirty="0" smtClean="0">
                <a:latin typeface="Arial" charset="0"/>
                <a:cs typeface="+mn-cs"/>
              </a:rPr>
              <a:t>AEEG measure ARG/</a:t>
            </a:r>
            <a:r>
              <a:rPr lang="en-US" sz="2000" dirty="0" err="1" smtClean="0">
                <a:latin typeface="Arial" charset="0"/>
                <a:cs typeface="+mn-cs"/>
              </a:rPr>
              <a:t>elt</a:t>
            </a:r>
            <a:r>
              <a:rPr lang="en-US" sz="2000" dirty="0" smtClean="0">
                <a:latin typeface="Arial" charset="0"/>
                <a:cs typeface="+mn-cs"/>
              </a:rPr>
              <a:t> 56/10 has eliminated in April 2010 regulatory constraints to the installation of a second meter for electric vehicle recharge in private households, the new act will also facilitate solutions for recharging in publicly accessible premises;</a:t>
            </a:r>
          </a:p>
          <a:p>
            <a:pPr marL="342900" lvl="1" indent="-342900" defTabSz="987425">
              <a:spcBef>
                <a:spcPct val="20000"/>
              </a:spcBef>
              <a:buClr>
                <a:schemeClr val="bg2"/>
              </a:buClr>
              <a:buSzPct val="75000"/>
              <a:buFont typeface="Wingdings" pitchFamily="2" charset="2"/>
              <a:buChar char="p"/>
            </a:pPr>
            <a:r>
              <a:rPr lang="en-US" sz="2000" dirty="0" smtClean="0">
                <a:latin typeface="Arial" charset="0"/>
              </a:rPr>
              <a:t>AEEG measure ARG/</a:t>
            </a:r>
            <a:r>
              <a:rPr lang="en-US" sz="2000" dirty="0" err="1" smtClean="0">
                <a:latin typeface="Arial" charset="0"/>
              </a:rPr>
              <a:t>elt</a:t>
            </a:r>
            <a:r>
              <a:rPr lang="en-US" sz="2000" dirty="0" smtClean="0">
                <a:latin typeface="Arial" charset="0"/>
              </a:rPr>
              <a:t> 242/10 outlines, in particular, a new tariff, effective from 1st January 2011, for network services offered by the public charging stations and provides simplified methods for testing the same services through competitive criteria in order to facilitate six pilot projects.</a:t>
            </a:r>
          </a:p>
          <a:p>
            <a:pPr marL="342900" lvl="1" indent="-342900" defTabSz="987425">
              <a:spcBef>
                <a:spcPct val="20000"/>
              </a:spcBef>
              <a:buClr>
                <a:schemeClr val="bg2"/>
              </a:buClr>
              <a:buSzPct val="75000"/>
              <a:buFont typeface="Wingdings" pitchFamily="2" charset="2"/>
              <a:buChar char="p"/>
            </a:pPr>
            <a:endParaRPr lang="en-US" sz="2000" dirty="0" smtClean="0">
              <a:latin typeface="Arial" charset="0"/>
              <a:cs typeface="+mn-cs"/>
            </a:endParaRPr>
          </a:p>
          <a:p>
            <a:pPr marL="342900" lvl="1" indent="-342900" defTabSz="987425">
              <a:spcBef>
                <a:spcPct val="20000"/>
              </a:spcBef>
              <a:buClr>
                <a:schemeClr val="bg2"/>
              </a:buClr>
              <a:buSzPct val="75000"/>
              <a:buFont typeface="Wingdings" pitchFamily="2" charset="2"/>
              <a:buChar char="p"/>
            </a:pPr>
            <a:endParaRPr lang="en-US" sz="2000" dirty="0" smtClean="0">
              <a:latin typeface="Arial" charset="0"/>
              <a:cs typeface="+mn-cs"/>
            </a:endParaRPr>
          </a:p>
        </p:txBody>
      </p:sp>
      <p:pic>
        <p:nvPicPr>
          <p:cNvPr id="5"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67544" y="3282082"/>
            <a:ext cx="8208912" cy="1564876"/>
          </a:xfrm>
          <a:prstGeom prst="rect">
            <a:avLst/>
          </a:prstGeom>
          <a:noFill/>
          <a:ln w="9525">
            <a:noFill/>
            <a:miter lim="800000"/>
            <a:headEnd/>
            <a:tailEnd/>
          </a:ln>
          <a:effectLst/>
        </p:spPr>
        <p:txBody>
          <a:bodyPr wrap="square" lIns="98896" tIns="49447" rIns="98896" bIns="49447" anchor="ctr">
            <a:spAutoFit/>
          </a:bodyPr>
          <a:lstStyle/>
          <a:p>
            <a:pPr marL="342900" lvl="1" indent="-342900" algn="ctr" defTabSz="987425">
              <a:spcBef>
                <a:spcPct val="20000"/>
              </a:spcBef>
              <a:buClr>
                <a:schemeClr val="bg2"/>
              </a:buClr>
              <a:buSzPct val="75000"/>
            </a:pPr>
            <a:r>
              <a:rPr lang="it-IT" sz="2800" dirty="0" err="1" smtClean="0">
                <a:latin typeface="Arial" charset="0"/>
                <a:cs typeface="+mn-cs"/>
              </a:rPr>
              <a:t>Thank</a:t>
            </a:r>
            <a:r>
              <a:rPr lang="it-IT" sz="2800" dirty="0" smtClean="0">
                <a:latin typeface="Arial" charset="0"/>
                <a:cs typeface="+mn-cs"/>
              </a:rPr>
              <a:t> </a:t>
            </a:r>
            <a:r>
              <a:rPr lang="it-IT" sz="2800" dirty="0" err="1" smtClean="0">
                <a:latin typeface="Arial" charset="0"/>
                <a:cs typeface="+mn-cs"/>
              </a:rPr>
              <a:t>you</a:t>
            </a:r>
            <a:r>
              <a:rPr lang="it-IT" sz="2800" dirty="0" smtClean="0">
                <a:latin typeface="Arial" charset="0"/>
                <a:cs typeface="+mn-cs"/>
              </a:rPr>
              <a:t> </a:t>
            </a:r>
            <a:r>
              <a:rPr lang="it-IT" sz="2800" dirty="0" err="1" smtClean="0">
                <a:latin typeface="Arial" charset="0"/>
                <a:cs typeface="+mn-cs"/>
              </a:rPr>
              <a:t>for</a:t>
            </a:r>
            <a:r>
              <a:rPr lang="it-IT" sz="2800" dirty="0" smtClean="0">
                <a:latin typeface="Arial" charset="0"/>
                <a:cs typeface="+mn-cs"/>
              </a:rPr>
              <a:t> </a:t>
            </a:r>
            <a:r>
              <a:rPr lang="it-IT" sz="2800" dirty="0" err="1" smtClean="0">
                <a:latin typeface="Arial" charset="0"/>
                <a:cs typeface="+mn-cs"/>
              </a:rPr>
              <a:t>your</a:t>
            </a:r>
            <a:r>
              <a:rPr lang="it-IT" sz="2800" dirty="0" smtClean="0">
                <a:latin typeface="Arial" charset="0"/>
                <a:cs typeface="+mn-cs"/>
              </a:rPr>
              <a:t> </a:t>
            </a:r>
            <a:r>
              <a:rPr lang="it-IT" sz="2800" dirty="0" err="1" smtClean="0">
                <a:latin typeface="Arial" charset="0"/>
                <a:cs typeface="+mn-cs"/>
              </a:rPr>
              <a:t>kind</a:t>
            </a:r>
            <a:r>
              <a:rPr lang="it-IT" sz="2800" dirty="0" smtClean="0">
                <a:latin typeface="Arial" charset="0"/>
                <a:cs typeface="+mn-cs"/>
              </a:rPr>
              <a:t> </a:t>
            </a:r>
            <a:r>
              <a:rPr lang="it-IT" sz="2800" dirty="0" err="1" smtClean="0">
                <a:latin typeface="Arial" charset="0"/>
                <a:cs typeface="+mn-cs"/>
              </a:rPr>
              <a:t>attention</a:t>
            </a:r>
            <a:endParaRPr lang="it-IT" sz="2800" dirty="0" smtClean="0">
              <a:latin typeface="Arial" charset="0"/>
              <a:cs typeface="+mn-cs"/>
            </a:endParaRPr>
          </a:p>
          <a:p>
            <a:pPr marL="342900" lvl="1" indent="-342900" algn="ctr" defTabSz="987425">
              <a:spcBef>
                <a:spcPct val="20000"/>
              </a:spcBef>
              <a:buClr>
                <a:schemeClr val="bg2"/>
              </a:buClr>
              <a:buSzPct val="75000"/>
            </a:pPr>
            <a:endParaRPr lang="it-IT" sz="2800" dirty="0" smtClean="0">
              <a:latin typeface="Arial" charset="0"/>
              <a:cs typeface="+mn-cs"/>
            </a:endParaRPr>
          </a:p>
          <a:p>
            <a:pPr marL="342900" lvl="1" indent="-342900" algn="ctr" defTabSz="987425">
              <a:spcBef>
                <a:spcPct val="20000"/>
              </a:spcBef>
              <a:buClr>
                <a:schemeClr val="bg2"/>
              </a:buClr>
              <a:buSzPct val="75000"/>
            </a:pPr>
            <a:r>
              <a:rPr lang="it-IT" sz="2800" dirty="0" smtClean="0">
                <a:latin typeface="Arial" charset="0"/>
                <a:cs typeface="+mn-cs"/>
              </a:rPr>
              <a:t>tiziano.valentinetti@enel.com</a:t>
            </a:r>
            <a:endParaRPr lang="it-IT" sz="2800" dirty="0">
              <a:latin typeface="Arial" charset="0"/>
              <a:cs typeface="+mn-cs"/>
            </a:endParaRPr>
          </a:p>
        </p:txBody>
      </p:sp>
      <p:pic>
        <p:nvPicPr>
          <p:cNvPr id="5"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err="1" smtClean="0">
                <a:latin typeface="Arial" charset="0"/>
              </a:rPr>
              <a:t>Valentinetti</a:t>
            </a:r>
            <a:r>
              <a:rPr lang="fr-BE" sz="1600" smtClean="0">
                <a:latin typeface="Arial" charset="0"/>
              </a:rPr>
              <a:t>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a:t>
            </a:r>
            <a:r>
              <a:rPr lang="fr-BE" sz="1600">
                <a:latin typeface="Arial" charset="0"/>
              </a:rPr>
              <a:t>– </a:t>
            </a:r>
            <a:r>
              <a:rPr lang="fr-BE" sz="1600" smtClean="0">
                <a:latin typeface="Arial" charset="0"/>
              </a:rPr>
              <a:t>0838</a:t>
            </a:r>
            <a:endParaRPr lang="fr-FR" sz="1600">
              <a:latin typeface="Arial" charset="0"/>
            </a:endParaRPr>
          </a:p>
        </p:txBody>
      </p:sp>
      <p:sp>
        <p:nvSpPr>
          <p:cNvPr id="3076" name="Text Box 8"/>
          <p:cNvSpPr txBox="1">
            <a:spLocks noChangeArrowheads="1"/>
          </p:cNvSpPr>
          <p:nvPr/>
        </p:nvSpPr>
        <p:spPr bwMode="auto">
          <a:xfrm>
            <a:off x="539750" y="1268413"/>
            <a:ext cx="8208963" cy="840230"/>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en-US" sz="3000" b="1" smtClean="0">
                <a:solidFill>
                  <a:schemeClr val="bg2"/>
                </a:solidFill>
                <a:latin typeface="Arial" charset="0"/>
              </a:rPr>
              <a:t>Electric Vehicles</a:t>
            </a:r>
            <a:br>
              <a:rPr lang="en-US" sz="3000" b="1" smtClean="0">
                <a:solidFill>
                  <a:schemeClr val="bg2"/>
                </a:solidFill>
                <a:latin typeface="Arial" charset="0"/>
              </a:rPr>
            </a:br>
            <a:r>
              <a:rPr lang="en-US" sz="2400" b="1" smtClean="0">
                <a:solidFill>
                  <a:schemeClr val="bg2"/>
                </a:solidFill>
                <a:latin typeface="Arial" charset="0"/>
              </a:rPr>
              <a:t>Main drivers for development</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
        <p:nvSpPr>
          <p:cNvPr id="7" name="Rectangle 4"/>
          <p:cNvSpPr>
            <a:spLocks noChangeArrowheads="1"/>
          </p:cNvSpPr>
          <p:nvPr/>
        </p:nvSpPr>
        <p:spPr bwMode="blackWhite">
          <a:xfrm>
            <a:off x="395536" y="2448694"/>
            <a:ext cx="8568952" cy="1556370"/>
          </a:xfrm>
          <a:prstGeom prst="rect">
            <a:avLst/>
          </a:prstGeom>
          <a:solidFill>
            <a:schemeClr val="bg1"/>
          </a:solidFill>
          <a:ln w="12700" algn="ctr">
            <a:solidFill>
              <a:srgbClr val="FF6600"/>
            </a:solidFill>
            <a:miter lim="800000"/>
            <a:headEnd/>
            <a:tailEnd/>
          </a:ln>
          <a:effectLst>
            <a:outerShdw dist="107763" dir="2700000" algn="ctr" rotWithShape="0">
              <a:schemeClr val="bg2">
                <a:alpha val="50000"/>
              </a:schemeClr>
            </a:outerShdw>
          </a:effectLst>
        </p:spPr>
        <p:txBody>
          <a:bodyPr lIns="103523" tIns="51762" rIns="103523" bIns="51762" anchor="ctr"/>
          <a:lstStyle/>
          <a:p>
            <a:pPr marL="723900" lvl="1" indent="-185738" algn="l" defTabSz="1108075">
              <a:lnSpc>
                <a:spcPct val="150000"/>
              </a:lnSpc>
              <a:buClr>
                <a:srgbClr val="FF7A00"/>
              </a:buClr>
              <a:buFont typeface="Wingdings" pitchFamily="2" charset="2"/>
              <a:buChar char="§"/>
            </a:pPr>
            <a:endParaRPr lang="en-US" sz="1600" b="0">
              <a:latin typeface="+mj-lt"/>
            </a:endParaRPr>
          </a:p>
          <a:p>
            <a:pPr marL="265113" lvl="1" indent="-265113" algn="l" defTabSz="1108075">
              <a:lnSpc>
                <a:spcPct val="150000"/>
              </a:lnSpc>
              <a:buClr>
                <a:schemeClr val="bg2"/>
              </a:buClr>
              <a:buFont typeface="Wingdings" pitchFamily="2" charset="2"/>
              <a:buChar char=""/>
            </a:pPr>
            <a:r>
              <a:rPr lang="en-US" sz="1600" b="0">
                <a:latin typeface="+mj-lt"/>
              </a:rPr>
              <a:t>Electric vehicles (EV) allow to</a:t>
            </a:r>
            <a:r>
              <a:rPr lang="en-US" sz="1600">
                <a:latin typeface="+mj-lt"/>
              </a:rPr>
              <a:t> save about the 40% </a:t>
            </a:r>
            <a:r>
              <a:rPr lang="en-US" sz="1600" b="0">
                <a:latin typeface="+mj-lt"/>
              </a:rPr>
              <a:t>of primary energy with respect to the ICE (Internal Combustion Engine) ones</a:t>
            </a:r>
            <a:r>
              <a:rPr lang="en-US" sz="1600">
                <a:latin typeface="+mj-lt"/>
              </a:rPr>
              <a:t>  (WTW analysis</a:t>
            </a:r>
            <a:r>
              <a:rPr lang="en-US" sz="1600" smtClean="0">
                <a:latin typeface="+mj-lt"/>
              </a:rPr>
              <a:t>)</a:t>
            </a:r>
            <a:endParaRPr lang="en-US" sz="1600" b="0" smtClean="0">
              <a:latin typeface="+mj-lt"/>
            </a:endParaRPr>
          </a:p>
          <a:p>
            <a:pPr marL="265113" lvl="1" indent="-265113" algn="l" defTabSz="1108075">
              <a:lnSpc>
                <a:spcPct val="150000"/>
              </a:lnSpc>
              <a:buClr>
                <a:schemeClr val="bg2"/>
              </a:buClr>
              <a:buFont typeface="Wingdings" pitchFamily="2" charset="2"/>
              <a:buChar char=""/>
            </a:pPr>
            <a:r>
              <a:rPr lang="en-US" sz="1600" b="0" smtClean="0">
                <a:latin typeface="+mj-lt"/>
              </a:rPr>
              <a:t>An electric car generates up to 46% less CO</a:t>
            </a:r>
            <a:r>
              <a:rPr lang="en-US" sz="1600" b="0" baseline="-25000" smtClean="0">
                <a:latin typeface="+mj-lt"/>
              </a:rPr>
              <a:t>2</a:t>
            </a:r>
            <a:r>
              <a:rPr lang="en-US" sz="1600" b="0" smtClean="0">
                <a:latin typeface="+mj-lt"/>
              </a:rPr>
              <a:t> than a ICE one </a:t>
            </a:r>
            <a:r>
              <a:rPr lang="en-US" sz="1600" smtClean="0">
                <a:latin typeface="+mj-lt"/>
              </a:rPr>
              <a:t>(WTW analysis)</a:t>
            </a:r>
          </a:p>
          <a:p>
            <a:pPr marL="265113" lvl="1" indent="-265113" algn="l" defTabSz="1108075">
              <a:lnSpc>
                <a:spcPct val="150000"/>
              </a:lnSpc>
              <a:buClr>
                <a:schemeClr val="bg2"/>
              </a:buClr>
              <a:buFont typeface="Wingdings" pitchFamily="2" charset="2"/>
              <a:buChar char=""/>
            </a:pPr>
            <a:r>
              <a:rPr lang="en-US" sz="1600" smtClean="0">
                <a:latin typeface="+mj-lt"/>
              </a:rPr>
              <a:t>A </a:t>
            </a:r>
            <a:r>
              <a:rPr lang="en-US" sz="1600">
                <a:latin typeface="+mj-lt"/>
              </a:rPr>
              <a:t>strong use of </a:t>
            </a:r>
            <a:r>
              <a:rPr lang="en-US" sz="1600" err="1">
                <a:latin typeface="+mj-lt"/>
              </a:rPr>
              <a:t>Renewables</a:t>
            </a:r>
            <a:r>
              <a:rPr lang="en-US" sz="1600">
                <a:latin typeface="+mj-lt"/>
              </a:rPr>
              <a:t> </a:t>
            </a:r>
            <a:r>
              <a:rPr lang="en-US" sz="1600" b="0">
                <a:latin typeface="+mj-lt"/>
              </a:rPr>
              <a:t>could improve these estimations </a:t>
            </a:r>
          </a:p>
          <a:p>
            <a:pPr marL="358775" indent="-358775" algn="l" defTabSz="1108075">
              <a:buFontTx/>
              <a:buChar char="•"/>
            </a:pPr>
            <a:endParaRPr lang="it-IT" sz="1400"/>
          </a:p>
        </p:txBody>
      </p:sp>
      <p:sp>
        <p:nvSpPr>
          <p:cNvPr id="8" name="AutoShape 7"/>
          <p:cNvSpPr>
            <a:spLocks noChangeArrowheads="1"/>
          </p:cNvSpPr>
          <p:nvPr/>
        </p:nvSpPr>
        <p:spPr bwMode="auto">
          <a:xfrm>
            <a:off x="5005834" y="4458616"/>
            <a:ext cx="4030662" cy="1080120"/>
          </a:xfrm>
          <a:prstGeom prst="roundRect">
            <a:avLst>
              <a:gd name="adj" fmla="val 16667"/>
            </a:avLst>
          </a:prstGeom>
          <a:solidFill>
            <a:schemeClr val="bg1"/>
          </a:solidFill>
          <a:ln w="12700" algn="ctr">
            <a:solidFill>
              <a:srgbClr val="FF6600"/>
            </a:solidFill>
            <a:miter lim="800000"/>
            <a:headEnd/>
            <a:tailEnd/>
          </a:ln>
          <a:effectLst>
            <a:outerShdw dist="107763" dir="2700000" algn="ctr" rotWithShape="0">
              <a:schemeClr val="bg2">
                <a:alpha val="50000"/>
              </a:schemeClr>
            </a:outerShdw>
          </a:effectLst>
        </p:spPr>
        <p:txBody>
          <a:bodyPr lIns="103523" tIns="51762" rIns="103523" bIns="51762" anchor="ctr"/>
          <a:lstStyle/>
          <a:p>
            <a:pPr marL="265113" lvl="1" indent="-265113" defTabSz="1108075" eaLnBrk="1" hangingPunct="1">
              <a:buClr>
                <a:schemeClr val="bg2"/>
              </a:buClr>
              <a:buSzPct val="100000"/>
              <a:buFont typeface="Wingdings" pitchFamily="2" charset="2"/>
              <a:buChar char="p"/>
            </a:pPr>
            <a:r>
              <a:rPr lang="en-US" sz="1600">
                <a:latin typeface="+mj-lt"/>
              </a:rPr>
              <a:t>Economic saving in fueling </a:t>
            </a:r>
          </a:p>
          <a:p>
            <a:pPr marL="265113" lvl="1" indent="-265113" defTabSz="1108075" eaLnBrk="1" hangingPunct="1">
              <a:buClr>
                <a:schemeClr val="bg2"/>
              </a:buClr>
              <a:buSzPct val="100000"/>
              <a:buFont typeface="Wingdings" pitchFamily="2" charset="2"/>
              <a:buChar char="p"/>
            </a:pPr>
            <a:r>
              <a:rPr lang="en-US" sz="1600">
                <a:latin typeface="+mj-lt"/>
              </a:rPr>
              <a:t>Possibility of a strong reduction for the total cost of ownership </a:t>
            </a:r>
          </a:p>
        </p:txBody>
      </p:sp>
      <p:sp>
        <p:nvSpPr>
          <p:cNvPr id="9" name="Rectangle 8"/>
          <p:cNvSpPr>
            <a:spLocks noChangeArrowheads="1"/>
          </p:cNvSpPr>
          <p:nvPr/>
        </p:nvSpPr>
        <p:spPr bwMode="auto">
          <a:xfrm>
            <a:off x="5074736" y="4098576"/>
            <a:ext cx="2953648" cy="424075"/>
          </a:xfrm>
          <a:prstGeom prst="rect">
            <a:avLst/>
          </a:prstGeom>
          <a:noFill/>
          <a:ln w="12700">
            <a:noFill/>
            <a:miter lim="800000"/>
            <a:headEnd/>
            <a:tailEnd/>
          </a:ln>
          <a:effectLst/>
        </p:spPr>
        <p:txBody>
          <a:bodyPr wrap="none" lIns="57587" tIns="57587" rIns="103658" bIns="57587">
            <a:spAutoFit/>
          </a:bodyPr>
          <a:lstStyle/>
          <a:p>
            <a:pPr defTabSz="1036638">
              <a:spcBef>
                <a:spcPct val="50000"/>
              </a:spcBef>
            </a:pPr>
            <a:r>
              <a:rPr lang="en-US" sz="2000" b="1">
                <a:solidFill>
                  <a:schemeClr val="bg2"/>
                </a:solidFill>
                <a:latin typeface="+mj-lt"/>
                <a:ea typeface="ヒラギノ角ゴ Pro W3" pitchFamily="1" charset="-128"/>
                <a:sym typeface="Verdana" pitchFamily="34" charset="0"/>
              </a:rPr>
              <a:t>Benefits for customers</a:t>
            </a:r>
          </a:p>
        </p:txBody>
      </p:sp>
      <p:sp>
        <p:nvSpPr>
          <p:cNvPr id="11" name="Rectangle 10"/>
          <p:cNvSpPr>
            <a:spLocks noChangeArrowheads="1"/>
          </p:cNvSpPr>
          <p:nvPr/>
        </p:nvSpPr>
        <p:spPr bwMode="auto">
          <a:xfrm>
            <a:off x="364522" y="4098576"/>
            <a:ext cx="2551294" cy="424075"/>
          </a:xfrm>
          <a:prstGeom prst="rect">
            <a:avLst/>
          </a:prstGeom>
          <a:noFill/>
          <a:ln w="12700">
            <a:noFill/>
            <a:miter lim="800000"/>
            <a:headEnd/>
            <a:tailEnd/>
          </a:ln>
          <a:effectLst/>
        </p:spPr>
        <p:txBody>
          <a:bodyPr wrap="none" lIns="57587" tIns="57587" rIns="103658" bIns="57587">
            <a:spAutoFit/>
          </a:bodyPr>
          <a:lstStyle/>
          <a:p>
            <a:pPr marL="176213" lvl="1" indent="-176213" defTabSz="1036638">
              <a:spcBef>
                <a:spcPct val="50000"/>
              </a:spcBef>
              <a:buClr>
                <a:srgbClr val="FF7A00"/>
              </a:buClr>
              <a:buSzPct val="100000"/>
            </a:pPr>
            <a:r>
              <a:rPr lang="en-US" sz="2000" b="1">
                <a:solidFill>
                  <a:schemeClr val="bg2"/>
                </a:solidFill>
                <a:latin typeface="+mj-lt"/>
                <a:ea typeface="ヒラギノ角ゴ Pro W3" pitchFamily="1" charset="-128"/>
                <a:sym typeface="Verdana" pitchFamily="34" charset="0"/>
              </a:rPr>
              <a:t>Benefits for utilities</a:t>
            </a:r>
          </a:p>
        </p:txBody>
      </p:sp>
      <p:sp>
        <p:nvSpPr>
          <p:cNvPr id="12" name="AutoShape 11"/>
          <p:cNvSpPr>
            <a:spLocks noChangeArrowheads="1"/>
          </p:cNvSpPr>
          <p:nvPr/>
        </p:nvSpPr>
        <p:spPr bwMode="auto">
          <a:xfrm>
            <a:off x="323528" y="4458616"/>
            <a:ext cx="4381500" cy="1490664"/>
          </a:xfrm>
          <a:prstGeom prst="roundRect">
            <a:avLst>
              <a:gd name="adj" fmla="val 16667"/>
            </a:avLst>
          </a:prstGeom>
          <a:solidFill>
            <a:schemeClr val="bg1"/>
          </a:solidFill>
          <a:ln w="12700" algn="ctr">
            <a:solidFill>
              <a:srgbClr val="FF6600"/>
            </a:solidFill>
            <a:miter lim="800000"/>
            <a:headEnd/>
            <a:tailEnd/>
          </a:ln>
          <a:effectLst>
            <a:outerShdw dist="107763" dir="2700000" algn="ctr" rotWithShape="0">
              <a:schemeClr val="bg2">
                <a:alpha val="50000"/>
              </a:schemeClr>
            </a:outerShdw>
          </a:effectLst>
        </p:spPr>
        <p:txBody>
          <a:bodyPr lIns="103523" tIns="51762" rIns="103523" bIns="51762" anchor="ctr"/>
          <a:lstStyle/>
          <a:p>
            <a:pPr marL="265113" lvl="1" indent="-265113" defTabSz="1108075">
              <a:buClr>
                <a:schemeClr val="bg2"/>
              </a:buClr>
              <a:buSzPct val="100000"/>
              <a:buFont typeface="Wingdings" pitchFamily="2" charset="2"/>
              <a:buChar char="p"/>
            </a:pPr>
            <a:r>
              <a:rPr lang="en-US" sz="1600">
                <a:latin typeface="+mj-lt"/>
              </a:rPr>
              <a:t>A new market for energy </a:t>
            </a:r>
            <a:r>
              <a:rPr lang="en-US" sz="1600" smtClean="0">
                <a:latin typeface="+mj-lt"/>
              </a:rPr>
              <a:t>selling</a:t>
            </a:r>
          </a:p>
          <a:p>
            <a:pPr marL="265113" lvl="1" indent="-265113" defTabSz="1108075">
              <a:buClr>
                <a:schemeClr val="bg2"/>
              </a:buClr>
              <a:buSzPct val="100000"/>
              <a:buFont typeface="Wingdings" pitchFamily="2" charset="2"/>
              <a:buChar char="p"/>
            </a:pPr>
            <a:r>
              <a:rPr lang="en-US" sz="1600" smtClean="0">
                <a:latin typeface="+mj-lt"/>
              </a:rPr>
              <a:t>Possibility </a:t>
            </a:r>
            <a:r>
              <a:rPr lang="en-US" sz="1600">
                <a:latin typeface="+mj-lt"/>
              </a:rPr>
              <a:t>to use off-peak hours: advanced Grid and generation park </a:t>
            </a:r>
            <a:r>
              <a:rPr lang="en-US" sz="1600" smtClean="0">
                <a:latin typeface="+mj-lt"/>
              </a:rPr>
              <a:t>management</a:t>
            </a:r>
          </a:p>
          <a:p>
            <a:pPr marL="265113" lvl="1" indent="-265113" defTabSz="1108075">
              <a:buClr>
                <a:schemeClr val="bg2"/>
              </a:buClr>
              <a:buSzPct val="100000"/>
              <a:buFont typeface="Wingdings" pitchFamily="2" charset="2"/>
              <a:buChar char="p"/>
            </a:pPr>
            <a:r>
              <a:rPr lang="en-US" sz="1600" smtClean="0">
                <a:latin typeface="+mj-lt"/>
              </a:rPr>
              <a:t>V2G</a:t>
            </a:r>
            <a:r>
              <a:rPr lang="en-US" sz="1600">
                <a:latin typeface="+mj-lt"/>
              </a:rPr>
              <a:t>: EVs like a perfect device for Smart Grids  </a:t>
            </a:r>
          </a:p>
        </p:txBody>
      </p:sp>
      <p:sp>
        <p:nvSpPr>
          <p:cNvPr id="13" name="Rectangle 12"/>
          <p:cNvSpPr>
            <a:spLocks noChangeArrowheads="1"/>
          </p:cNvSpPr>
          <p:nvPr/>
        </p:nvSpPr>
        <p:spPr bwMode="auto">
          <a:xfrm>
            <a:off x="323528" y="2073796"/>
            <a:ext cx="3650954" cy="424075"/>
          </a:xfrm>
          <a:prstGeom prst="rect">
            <a:avLst/>
          </a:prstGeom>
          <a:noFill/>
          <a:ln w="12700">
            <a:noFill/>
            <a:miter lim="800000"/>
            <a:headEnd/>
            <a:tailEnd/>
          </a:ln>
          <a:effectLst/>
        </p:spPr>
        <p:txBody>
          <a:bodyPr wrap="none" lIns="57587" tIns="57587" rIns="103658" bIns="57587">
            <a:spAutoFit/>
          </a:bodyPr>
          <a:lstStyle/>
          <a:p>
            <a:pPr algn="l" defTabSz="1036638" eaLnBrk="1" hangingPunct="1">
              <a:spcBef>
                <a:spcPct val="50000"/>
              </a:spcBef>
            </a:pPr>
            <a:r>
              <a:rPr lang="en-US" sz="2000" b="1">
                <a:solidFill>
                  <a:schemeClr val="bg2"/>
                </a:solidFill>
                <a:latin typeface="+mj-lt"/>
                <a:ea typeface="ヒラギノ角ゴ Pro W3" pitchFamily="1" charset="-128"/>
                <a:sym typeface="Verdana" pitchFamily="34" charset="0"/>
              </a:rPr>
              <a:t>Benefits for the environment</a:t>
            </a:r>
          </a:p>
        </p:txBody>
      </p:sp>
      <p:pic>
        <p:nvPicPr>
          <p:cNvPr id="14" name="Picture 13" descr="off-shore2"/>
          <p:cNvPicPr>
            <a:picLocks noChangeAspect="1" noChangeArrowheads="1"/>
          </p:cNvPicPr>
          <p:nvPr/>
        </p:nvPicPr>
        <p:blipFill>
          <a:blip r:embed="rId4" cstate="print"/>
          <a:srcRect/>
          <a:stretch>
            <a:fillRect/>
          </a:stretch>
        </p:blipFill>
        <p:spPr bwMode="auto">
          <a:xfrm>
            <a:off x="395536" y="1268760"/>
            <a:ext cx="1152128" cy="866178"/>
          </a:xfrm>
          <a:prstGeom prst="rect">
            <a:avLst/>
          </a:prstGeom>
          <a:noFill/>
          <a:ln w="9525">
            <a:solidFill>
              <a:schemeClr val="tx1"/>
            </a:solid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7164288" y="1412776"/>
            <a:ext cx="1728787" cy="815975"/>
          </a:xfrm>
          <a:prstGeom prst="rect">
            <a:avLst/>
          </a:prstGeom>
          <a:noFill/>
          <a:ln w="9525" algn="ctr">
            <a:noFill/>
            <a:miter lim="800000"/>
            <a:headEnd/>
            <a:tailEnd/>
          </a:ln>
          <a:effectLst/>
        </p:spPr>
      </p:pic>
      <p:sp>
        <p:nvSpPr>
          <p:cNvPr id="16" name="Text Box 15"/>
          <p:cNvSpPr txBox="1">
            <a:spLocks noChangeArrowheads="1"/>
          </p:cNvSpPr>
          <p:nvPr/>
        </p:nvSpPr>
        <p:spPr bwMode="auto">
          <a:xfrm>
            <a:off x="3364433" y="6254750"/>
            <a:ext cx="4879975" cy="603250"/>
          </a:xfrm>
          <a:prstGeom prst="rect">
            <a:avLst/>
          </a:prstGeom>
          <a:noFill/>
          <a:ln w="12700">
            <a:noFill/>
            <a:miter lim="800000"/>
            <a:headEnd/>
            <a:tailEnd/>
          </a:ln>
          <a:effectLst/>
        </p:spPr>
        <p:txBody>
          <a:bodyPr lIns="57575" tIns="57575" rIns="103635" bIns="57575">
            <a:spAutoFit/>
          </a:bodyPr>
          <a:lstStyle/>
          <a:p>
            <a:pPr algn="l" defTabSz="1036638" eaLnBrk="1" hangingPunct="1">
              <a:buSzPct val="100000"/>
              <a:buFont typeface="Verdana" pitchFamily="34" charset="0"/>
              <a:buNone/>
            </a:pPr>
            <a:r>
              <a:rPr lang="it-IT" sz="800" b="0">
                <a:ea typeface="ヒラギノ角ゴ Pro W3" pitchFamily="1" charset="-128"/>
              </a:rPr>
              <a:t>Source: Enel processing </a:t>
            </a:r>
            <a:r>
              <a:rPr lang="it-IT" sz="800" b="0" err="1">
                <a:ea typeface="ヒラギノ角ゴ Pro W3" pitchFamily="1" charset="-128"/>
              </a:rPr>
              <a:t>from</a:t>
            </a:r>
            <a:r>
              <a:rPr lang="it-IT" sz="800" b="0">
                <a:ea typeface="ヒラギノ角ゴ Pro W3" pitchFamily="1" charset="-128"/>
              </a:rPr>
              <a:t> data </a:t>
            </a:r>
          </a:p>
          <a:p>
            <a:pPr algn="l" defTabSz="1036638" eaLnBrk="1" hangingPunct="1">
              <a:buSzPct val="100000"/>
              <a:buFont typeface="Verdana" pitchFamily="34" charset="0"/>
              <a:buNone/>
            </a:pPr>
            <a:r>
              <a:rPr lang="it-IT" sz="800" b="0">
                <a:ea typeface="ヒラギノ角ゴ Pro W3" pitchFamily="1" charset="-128"/>
              </a:rPr>
              <a:t>- </a:t>
            </a:r>
            <a:r>
              <a:rPr lang="it-IT" sz="800" b="0" err="1">
                <a:ea typeface="ヒラギノ角ゴ Pro W3" pitchFamily="1" charset="-128"/>
              </a:rPr>
              <a:t>Deutsche</a:t>
            </a:r>
            <a:r>
              <a:rPr lang="it-IT" sz="800" b="0">
                <a:ea typeface="ヒラギノ角ゴ Pro W3" pitchFamily="1" charset="-128"/>
              </a:rPr>
              <a:t> </a:t>
            </a:r>
            <a:r>
              <a:rPr lang="it-IT" sz="800" b="0" err="1">
                <a:ea typeface="ヒラギノ角ゴ Pro W3" pitchFamily="1" charset="-128"/>
              </a:rPr>
              <a:t>Bank</a:t>
            </a:r>
            <a:r>
              <a:rPr lang="it-IT" sz="800" b="0">
                <a:ea typeface="ヒラギノ角ゴ Pro W3" pitchFamily="1" charset="-128"/>
              </a:rPr>
              <a:t>, FITT </a:t>
            </a:r>
            <a:r>
              <a:rPr lang="it-IT" sz="800" b="0" err="1">
                <a:ea typeface="ヒラギノ角ゴ Pro W3" pitchFamily="1" charset="-128"/>
              </a:rPr>
              <a:t>Research</a:t>
            </a:r>
            <a:r>
              <a:rPr lang="it-IT" sz="800" b="0">
                <a:ea typeface="ヒラギノ角ゴ Pro W3" pitchFamily="1" charset="-128"/>
              </a:rPr>
              <a:t> “</a:t>
            </a:r>
            <a:r>
              <a:rPr lang="it-IT" sz="800" b="0" err="1">
                <a:ea typeface="ヒラギノ角ゴ Pro W3" pitchFamily="1" charset="-128"/>
              </a:rPr>
              <a:t>Electric</a:t>
            </a:r>
            <a:r>
              <a:rPr lang="it-IT" sz="800" b="0">
                <a:ea typeface="ヒラギノ角ゴ Pro W3" pitchFamily="1" charset="-128"/>
              </a:rPr>
              <a:t> </a:t>
            </a:r>
            <a:r>
              <a:rPr lang="it-IT" sz="800" b="0" err="1">
                <a:ea typeface="ヒラギノ角ゴ Pro W3" pitchFamily="1" charset="-128"/>
              </a:rPr>
              <a:t>Cars</a:t>
            </a:r>
            <a:r>
              <a:rPr lang="it-IT" sz="800" b="0">
                <a:ea typeface="ヒラギノ角ゴ Pro W3" pitchFamily="1" charset="-128"/>
              </a:rPr>
              <a:t>: </a:t>
            </a:r>
            <a:r>
              <a:rPr lang="it-IT" sz="800" b="0" err="1">
                <a:ea typeface="ヒラギノ角ゴ Pro W3" pitchFamily="1" charset="-128"/>
              </a:rPr>
              <a:t>Plugged</a:t>
            </a:r>
            <a:r>
              <a:rPr lang="it-IT" sz="800" b="0">
                <a:ea typeface="ヒラギノ角ゴ Pro W3" pitchFamily="1" charset="-128"/>
              </a:rPr>
              <a:t> In”, </a:t>
            </a:r>
            <a:r>
              <a:rPr lang="it-IT" sz="800" b="0" err="1">
                <a:ea typeface="ヒラギノ角ゴ Pro W3" pitchFamily="1" charset="-128"/>
              </a:rPr>
              <a:t>June</a:t>
            </a:r>
            <a:r>
              <a:rPr lang="it-IT" sz="800" b="0">
                <a:ea typeface="ヒラギノ角ゴ Pro W3" pitchFamily="1" charset="-128"/>
              </a:rPr>
              <a:t> 2008</a:t>
            </a:r>
          </a:p>
          <a:p>
            <a:pPr algn="l" defTabSz="1036638" eaLnBrk="1" hangingPunct="1">
              <a:buSzPct val="100000"/>
              <a:buFont typeface="Verdana" pitchFamily="34" charset="0"/>
              <a:buNone/>
            </a:pPr>
            <a:r>
              <a:rPr lang="it-IT" sz="800" b="0">
                <a:ea typeface="ヒラギノ角ゴ Pro W3" pitchFamily="1" charset="-128"/>
              </a:rPr>
              <a:t>- Boston </a:t>
            </a:r>
            <a:r>
              <a:rPr lang="it-IT" sz="800" b="0" err="1">
                <a:ea typeface="ヒラギノ角ゴ Pro W3" pitchFamily="1" charset="-128"/>
              </a:rPr>
              <a:t>Consulting</a:t>
            </a:r>
            <a:r>
              <a:rPr lang="it-IT" sz="800" b="0">
                <a:ea typeface="ヒラギノ角ゴ Pro W3" pitchFamily="1" charset="-128"/>
              </a:rPr>
              <a:t> Group, “The </a:t>
            </a:r>
            <a:r>
              <a:rPr lang="it-IT" sz="800" b="0" err="1">
                <a:ea typeface="ヒラギノ角ゴ Pro W3" pitchFamily="1" charset="-128"/>
              </a:rPr>
              <a:t>Comeback</a:t>
            </a:r>
            <a:r>
              <a:rPr lang="it-IT" sz="800" b="0">
                <a:ea typeface="ヒラギノ角ゴ Pro W3" pitchFamily="1" charset="-128"/>
              </a:rPr>
              <a:t> </a:t>
            </a:r>
            <a:r>
              <a:rPr lang="it-IT" sz="800" b="0" err="1">
                <a:ea typeface="ヒラギノ角ゴ Pro W3" pitchFamily="1" charset="-128"/>
              </a:rPr>
              <a:t>of</a:t>
            </a:r>
            <a:r>
              <a:rPr lang="it-IT" sz="800" b="0">
                <a:ea typeface="ヒラギノ角ゴ Pro W3" pitchFamily="1" charset="-128"/>
              </a:rPr>
              <a:t> the </a:t>
            </a:r>
            <a:r>
              <a:rPr lang="it-IT" sz="800" b="0" err="1">
                <a:ea typeface="ヒラギノ角ゴ Pro W3" pitchFamily="1" charset="-128"/>
              </a:rPr>
              <a:t>Electric</a:t>
            </a:r>
            <a:r>
              <a:rPr lang="it-IT" sz="800" b="0">
                <a:ea typeface="ヒラギノ角ゴ Pro W3" pitchFamily="1" charset="-128"/>
              </a:rPr>
              <a:t> </a:t>
            </a:r>
            <a:r>
              <a:rPr lang="it-IT" sz="800" b="0" err="1">
                <a:ea typeface="ヒラギノ角ゴ Pro W3" pitchFamily="1" charset="-128"/>
              </a:rPr>
              <a:t>Car</a:t>
            </a:r>
            <a:r>
              <a:rPr lang="it-IT" sz="800" b="0">
                <a:ea typeface="ヒラギノ角ゴ Pro W3" pitchFamily="1" charset="-128"/>
              </a:rPr>
              <a:t>?”, 2009</a:t>
            </a:r>
          </a:p>
          <a:p>
            <a:pPr algn="l" defTabSz="1036638" eaLnBrk="1" hangingPunct="1">
              <a:buSzPct val="100000"/>
              <a:buFont typeface="Verdana" pitchFamily="34" charset="0"/>
              <a:buNone/>
            </a:pPr>
            <a:r>
              <a:rPr lang="it-IT" sz="800" b="0">
                <a:ea typeface="ヒラギノ角ゴ Pro W3" pitchFamily="1" charset="-128"/>
              </a:rPr>
              <a:t>- Roland Berger 2008</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smtClean="0">
                <a:latin typeface="Arial" charset="0"/>
              </a:rPr>
              <a:t>VALENTINETTI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 0838</a:t>
            </a:r>
            <a:endParaRPr lang="fr-FR" sz="1600">
              <a:latin typeface="Arial" charset="0"/>
            </a:endParaRPr>
          </a:p>
        </p:txBody>
      </p:sp>
      <p:sp>
        <p:nvSpPr>
          <p:cNvPr id="3076" name="Text Box 8"/>
          <p:cNvSpPr txBox="1">
            <a:spLocks noChangeArrowheads="1"/>
          </p:cNvSpPr>
          <p:nvPr/>
        </p:nvSpPr>
        <p:spPr bwMode="auto">
          <a:xfrm>
            <a:off x="539750" y="1268413"/>
            <a:ext cx="8208963" cy="535531"/>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en-US" sz="3200" b="1" smtClean="0">
                <a:solidFill>
                  <a:schemeClr val="bg2"/>
                </a:solidFill>
                <a:latin typeface="Arial" charset="0"/>
              </a:rPr>
              <a:t>Business model</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
        <p:nvSpPr>
          <p:cNvPr id="16" name="Text Box 6"/>
          <p:cNvSpPr txBox="1">
            <a:spLocks noChangeArrowheads="1"/>
          </p:cNvSpPr>
          <p:nvPr/>
        </p:nvSpPr>
        <p:spPr bwMode="auto">
          <a:xfrm>
            <a:off x="683568" y="3140968"/>
            <a:ext cx="8208912" cy="2500489"/>
          </a:xfrm>
          <a:prstGeom prst="rect">
            <a:avLst/>
          </a:prstGeom>
          <a:noFill/>
          <a:ln w="9525">
            <a:noFill/>
            <a:miter lim="800000"/>
            <a:headEnd/>
            <a:tailEnd/>
          </a:ln>
          <a:effectLst/>
        </p:spPr>
        <p:txBody>
          <a:bodyPr wrap="square" lIns="98864" tIns="49433" rIns="98864" bIns="49433">
            <a:spAutoFit/>
          </a:bodyPr>
          <a:lstStyle/>
          <a:p>
            <a:pPr marL="268288" indent="-268288" defTabSz="987425">
              <a:spcBef>
                <a:spcPct val="25000"/>
              </a:spcBef>
              <a:buClr>
                <a:srgbClr val="FF7A00"/>
              </a:buClr>
            </a:pPr>
            <a:r>
              <a:rPr lang="en-US" sz="2400" b="1" smtClean="0">
                <a:latin typeface="+mj-lt"/>
              </a:rPr>
              <a:t>ENEL is now promoting a business model that allows:</a:t>
            </a:r>
          </a:p>
          <a:p>
            <a:pPr marL="354013" indent="-354013" defTabSz="987425">
              <a:spcBef>
                <a:spcPct val="25000"/>
              </a:spcBef>
              <a:buClr>
                <a:schemeClr val="bg2"/>
              </a:buClr>
              <a:buFont typeface="Wingdings" pitchFamily="2" charset="2"/>
              <a:buChar char="p"/>
            </a:pPr>
            <a:r>
              <a:rPr lang="en-US" sz="2400" smtClean="0">
                <a:latin typeface="+mj-lt"/>
              </a:rPr>
              <a:t>the customer to pay the recharges depending on the tariff offered by her/his energy supplier</a:t>
            </a:r>
          </a:p>
          <a:p>
            <a:pPr marL="354013" indent="-354013" defTabSz="987425">
              <a:spcBef>
                <a:spcPct val="25000"/>
              </a:spcBef>
              <a:buClr>
                <a:schemeClr val="bg2"/>
              </a:buClr>
              <a:buFont typeface="Wingdings" pitchFamily="2" charset="2"/>
              <a:buChar char="p"/>
            </a:pPr>
            <a:r>
              <a:rPr lang="en-US" sz="2400" smtClean="0">
                <a:latin typeface="+mj-lt"/>
              </a:rPr>
              <a:t>the asset owner to recover the huge investment, needed to implement a widespread infrastructure, without adding high mark-up cost over energy fess</a:t>
            </a:r>
            <a:r>
              <a:rPr lang="en-US" sz="2000" smtClean="0">
                <a:latin typeface="+mj-lt"/>
              </a:rPr>
              <a:t>.</a:t>
            </a:r>
          </a:p>
        </p:txBody>
      </p:sp>
      <p:sp>
        <p:nvSpPr>
          <p:cNvPr id="9" name="Rettangolo 8"/>
          <p:cNvSpPr/>
          <p:nvPr/>
        </p:nvSpPr>
        <p:spPr>
          <a:xfrm>
            <a:off x="683568" y="1949931"/>
            <a:ext cx="8208912" cy="830997"/>
          </a:xfrm>
          <a:prstGeom prst="rect">
            <a:avLst/>
          </a:prstGeom>
        </p:spPr>
        <p:txBody>
          <a:bodyPr wrap="square">
            <a:spAutoFit/>
          </a:bodyPr>
          <a:lstStyle/>
          <a:p>
            <a:r>
              <a:rPr lang="en-GB" sz="2400" smtClean="0">
                <a:latin typeface="Arial" charset="0"/>
                <a:cs typeface="+mn-cs"/>
              </a:rPr>
              <a:t>ENEL is evaluating both the business model more suitable and the infrastructure more versatile and cost effective.</a:t>
            </a:r>
            <a:endParaRPr lang="it-IT" sz="2400" smtClean="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smtClean="0">
                <a:latin typeface="Arial" charset="0"/>
              </a:rPr>
              <a:t>VALENTINETTI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 0838</a:t>
            </a:r>
            <a:endParaRPr lang="fr-FR" sz="1600">
              <a:latin typeface="Arial" charset="0"/>
            </a:endParaRPr>
          </a:p>
        </p:txBody>
      </p:sp>
      <p:sp>
        <p:nvSpPr>
          <p:cNvPr id="3076" name="Text Box 8"/>
          <p:cNvSpPr txBox="1">
            <a:spLocks noChangeArrowheads="1"/>
          </p:cNvSpPr>
          <p:nvPr/>
        </p:nvSpPr>
        <p:spPr bwMode="auto">
          <a:xfrm>
            <a:off x="539750" y="1268413"/>
            <a:ext cx="8208963" cy="535531"/>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en-US" sz="3200" b="1" smtClean="0">
                <a:solidFill>
                  <a:schemeClr val="bg2"/>
                </a:solidFill>
                <a:latin typeface="Arial" charset="0"/>
              </a:rPr>
              <a:t>EV recharging infrastructures</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
        <p:nvSpPr>
          <p:cNvPr id="16" name="Text Box 6"/>
          <p:cNvSpPr txBox="1">
            <a:spLocks noChangeArrowheads="1"/>
          </p:cNvSpPr>
          <p:nvPr/>
        </p:nvSpPr>
        <p:spPr bwMode="auto">
          <a:xfrm>
            <a:off x="539552" y="1844824"/>
            <a:ext cx="8208912" cy="4162482"/>
          </a:xfrm>
          <a:prstGeom prst="rect">
            <a:avLst/>
          </a:prstGeom>
          <a:noFill/>
          <a:ln w="9525">
            <a:noFill/>
            <a:miter lim="800000"/>
            <a:headEnd/>
            <a:tailEnd/>
          </a:ln>
          <a:effectLst/>
        </p:spPr>
        <p:txBody>
          <a:bodyPr wrap="square" lIns="98864" tIns="49433" rIns="98864" bIns="49433">
            <a:spAutoFit/>
          </a:bodyPr>
          <a:lstStyle/>
          <a:p>
            <a:pPr defTabSz="987425">
              <a:spcBef>
                <a:spcPct val="25000"/>
              </a:spcBef>
              <a:buClr>
                <a:srgbClr val="FF7A00"/>
              </a:buClr>
            </a:pPr>
            <a:r>
              <a:rPr lang="en-US" sz="2400" b="1" dirty="0" smtClean="0">
                <a:latin typeface="+mj-lt"/>
              </a:rPr>
              <a:t>ENEL is now installing EV recharge infrastructures aimed at :</a:t>
            </a:r>
          </a:p>
          <a:p>
            <a:pPr marL="265113" lvl="0" indent="-265113">
              <a:lnSpc>
                <a:spcPct val="150000"/>
              </a:lnSpc>
              <a:buClr>
                <a:schemeClr val="bg2"/>
              </a:buClr>
              <a:buFont typeface="Wingdings" pitchFamily="2" charset="2"/>
              <a:buChar char="p"/>
            </a:pPr>
            <a:r>
              <a:rPr lang="en-GB" sz="1600" dirty="0" smtClean="0">
                <a:latin typeface="+mj-lt"/>
              </a:rPr>
              <a:t>Covering private and public areas ;</a:t>
            </a:r>
            <a:endParaRPr lang="it-IT" sz="1600" dirty="0" smtClean="0">
              <a:latin typeface="+mj-lt"/>
            </a:endParaRPr>
          </a:p>
          <a:p>
            <a:pPr marL="265113" lvl="0" indent="-265113">
              <a:lnSpc>
                <a:spcPct val="150000"/>
              </a:lnSpc>
              <a:buClr>
                <a:schemeClr val="bg2"/>
              </a:buClr>
              <a:buFont typeface="Wingdings" pitchFamily="2" charset="2"/>
              <a:buChar char="p"/>
            </a:pPr>
            <a:r>
              <a:rPr lang="en-GB" sz="1600" dirty="0" smtClean="0">
                <a:latin typeface="+mj-lt"/>
              </a:rPr>
              <a:t>Ensuring user friendly access and safe standard conditions;</a:t>
            </a:r>
            <a:endParaRPr lang="it-IT" sz="1600" dirty="0" smtClean="0">
              <a:latin typeface="+mj-lt"/>
            </a:endParaRPr>
          </a:p>
          <a:p>
            <a:pPr marL="265113" lvl="0" indent="-265113">
              <a:lnSpc>
                <a:spcPct val="150000"/>
              </a:lnSpc>
              <a:buClr>
                <a:schemeClr val="bg2"/>
              </a:buClr>
              <a:buFont typeface="Wingdings" pitchFamily="2" charset="2"/>
              <a:buChar char="p"/>
            </a:pPr>
            <a:r>
              <a:rPr lang="en-GB" sz="1600" dirty="0" smtClean="0">
                <a:latin typeface="+mj-lt"/>
              </a:rPr>
              <a:t>Enabling secure different payment procedures;</a:t>
            </a:r>
            <a:endParaRPr lang="it-IT" sz="1600" dirty="0" smtClean="0">
              <a:latin typeface="+mj-lt"/>
            </a:endParaRPr>
          </a:p>
          <a:p>
            <a:pPr marL="265113" lvl="0" indent="-265113">
              <a:lnSpc>
                <a:spcPct val="150000"/>
              </a:lnSpc>
              <a:buClr>
                <a:schemeClr val="bg2"/>
              </a:buClr>
              <a:buFont typeface="Wingdings" pitchFamily="2" charset="2"/>
              <a:buChar char="p"/>
            </a:pPr>
            <a:r>
              <a:rPr lang="en-GB" sz="1600" dirty="0" smtClean="0">
                <a:latin typeface="+mj-lt"/>
              </a:rPr>
              <a:t>Fulfilling the compliance with the current rules of the energy free market, </a:t>
            </a:r>
          </a:p>
          <a:p>
            <a:pPr marL="265113" lvl="0" indent="-265113">
              <a:lnSpc>
                <a:spcPct val="150000"/>
              </a:lnSpc>
              <a:buClr>
                <a:schemeClr val="bg2"/>
              </a:buClr>
              <a:buFont typeface="Wingdings" pitchFamily="2" charset="2"/>
              <a:buChar char="p"/>
            </a:pPr>
            <a:r>
              <a:rPr lang="en-GB" sz="1600" dirty="0" smtClean="0">
                <a:latin typeface="+mj-lt"/>
              </a:rPr>
              <a:t>allowing the customer access with its energy tariff provided by her/his energy supplier;</a:t>
            </a:r>
            <a:endParaRPr lang="it-IT" sz="1600" dirty="0" smtClean="0">
              <a:latin typeface="+mj-lt"/>
            </a:endParaRPr>
          </a:p>
          <a:p>
            <a:pPr marL="265113" lvl="0" indent="-265113">
              <a:lnSpc>
                <a:spcPct val="150000"/>
              </a:lnSpc>
              <a:buClr>
                <a:schemeClr val="bg2"/>
              </a:buClr>
              <a:buFont typeface="Wingdings" pitchFamily="2" charset="2"/>
              <a:buChar char="p"/>
            </a:pPr>
            <a:r>
              <a:rPr lang="en-GB" sz="1600" dirty="0" smtClean="0">
                <a:latin typeface="+mj-lt"/>
              </a:rPr>
              <a:t>Linking the charging stations to the remote control system of the DSOs networks in order to check the capability of the grid during all the recharging procedure and to enable electric cars to adapt the charging curve of the battery according to new levels of available current. </a:t>
            </a:r>
            <a:endParaRPr lang="it-IT" sz="1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smtClean="0">
                <a:latin typeface="Arial" charset="0"/>
              </a:rPr>
              <a:t>VALENTINETTI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 0838</a:t>
            </a:r>
            <a:endParaRPr lang="fr-FR" sz="1600">
              <a:latin typeface="Arial" charset="0"/>
            </a:endParaRPr>
          </a:p>
        </p:txBody>
      </p:sp>
      <p:sp>
        <p:nvSpPr>
          <p:cNvPr id="3076" name="Text Box 8"/>
          <p:cNvSpPr txBox="1">
            <a:spLocks noChangeArrowheads="1"/>
          </p:cNvSpPr>
          <p:nvPr/>
        </p:nvSpPr>
        <p:spPr bwMode="auto">
          <a:xfrm>
            <a:off x="539750" y="1268413"/>
            <a:ext cx="8208963" cy="535531"/>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en-US" sz="3200" b="1" smtClean="0">
                <a:solidFill>
                  <a:schemeClr val="bg2"/>
                </a:solidFill>
                <a:latin typeface="Arial" charset="0"/>
              </a:rPr>
              <a:t>EV recharging infrastructures</a:t>
            </a:r>
            <a:endParaRPr lang="en-US" sz="2000" smtClean="0">
              <a:solidFill>
                <a:schemeClr val="bg2"/>
              </a:solidFill>
              <a:latin typeface="Arial" charset="0"/>
            </a:endParaRP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
        <p:nvSpPr>
          <p:cNvPr id="7" name="Rectangle 1"/>
          <p:cNvSpPr>
            <a:spLocks noChangeArrowheads="1"/>
          </p:cNvSpPr>
          <p:nvPr/>
        </p:nvSpPr>
        <p:spPr bwMode="auto">
          <a:xfrm>
            <a:off x="1043608" y="1758008"/>
            <a:ext cx="7128792"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47700" algn="l"/>
                <a:tab pos="-190500" algn="l"/>
              </a:tabLst>
            </a:pPr>
            <a:r>
              <a:rPr kumimoji="0" lang="en-GB" sz="2400" b="1" i="0" u="none" strike="noStrike" cap="none" normalizeH="0" baseline="0" dirty="0" smtClean="0">
                <a:ln>
                  <a:noFill/>
                </a:ln>
                <a:solidFill>
                  <a:schemeClr val="tx1"/>
                </a:solidFill>
                <a:effectLst/>
                <a:latin typeface="Arial" pitchFamily="34" charset="0"/>
                <a:ea typeface="Times New Roman" pitchFamily="18" charset="0"/>
              </a:rPr>
              <a:t>Thanks to this new infrastructure, The customer will be able to: </a:t>
            </a:r>
            <a:endParaRPr kumimoji="0" lang="it-IT" sz="2400" b="1"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
                <a:schemeClr val="bg2"/>
              </a:buClr>
              <a:buSzTx/>
              <a:buFont typeface="Wingdings" pitchFamily="2" charset="2"/>
              <a:buChar char="p"/>
              <a:tabLst>
                <a:tab pos="-647700" algn="l"/>
                <a:tab pos="-190500" algn="l"/>
              </a:tabLst>
            </a:pPr>
            <a:r>
              <a:rPr lang="en-GB" sz="2000" dirty="0" smtClean="0">
                <a:latin typeface="Arial" charset="0"/>
                <a:cs typeface="+mn-cs"/>
              </a:rPr>
              <a:t>find and book an available charging point close to his current position;</a:t>
            </a:r>
            <a:endParaRPr lang="it-IT" sz="2000" dirty="0" smtClean="0">
              <a:latin typeface="Arial" charset="0"/>
              <a:cs typeface="+mn-cs"/>
            </a:endParaRPr>
          </a:p>
          <a:p>
            <a:pPr marL="354013" marR="0" lvl="0" indent="-354013" algn="l" defTabSz="914400" rtl="0" eaLnBrk="0" fontAlgn="base" latinLnBrk="0" hangingPunct="0">
              <a:lnSpc>
                <a:spcPct val="100000"/>
              </a:lnSpc>
              <a:spcBef>
                <a:spcPct val="0"/>
              </a:spcBef>
              <a:spcAft>
                <a:spcPct val="0"/>
              </a:spcAft>
              <a:buClr>
                <a:schemeClr val="bg2"/>
              </a:buClr>
              <a:buSzTx/>
              <a:buFont typeface="Wingdings" pitchFamily="2" charset="2"/>
              <a:buChar char="p"/>
              <a:tabLst>
                <a:tab pos="-647700" algn="l"/>
                <a:tab pos="-190500" algn="l"/>
              </a:tabLst>
            </a:pPr>
            <a:r>
              <a:rPr lang="en-GB" sz="2000" dirty="0" smtClean="0">
                <a:latin typeface="Arial" charset="0"/>
                <a:cs typeface="+mn-cs"/>
              </a:rPr>
              <a:t>recharge his car, choosing the faster or cheaper mode in relation to the contract subscribed with its energy supplier and to the current grid availabilities;</a:t>
            </a:r>
            <a:endParaRPr lang="it-IT" sz="2000" dirty="0" smtClean="0">
              <a:latin typeface="Arial" charset="0"/>
              <a:cs typeface="+mn-cs"/>
            </a:endParaRPr>
          </a:p>
          <a:p>
            <a:pPr marL="354013" marR="0" lvl="0" indent="-354013" algn="l" defTabSz="914400" rtl="0" eaLnBrk="0" fontAlgn="base" latinLnBrk="0" hangingPunct="0">
              <a:lnSpc>
                <a:spcPct val="100000"/>
              </a:lnSpc>
              <a:spcBef>
                <a:spcPct val="0"/>
              </a:spcBef>
              <a:spcAft>
                <a:spcPct val="0"/>
              </a:spcAft>
              <a:buClr>
                <a:schemeClr val="bg2"/>
              </a:buClr>
              <a:buSzTx/>
              <a:buFont typeface="Wingdings" pitchFamily="2" charset="2"/>
              <a:buChar char="p"/>
              <a:tabLst>
                <a:tab pos="-647700" algn="l"/>
                <a:tab pos="-190500" algn="l"/>
              </a:tabLst>
            </a:pPr>
            <a:r>
              <a:rPr lang="en-GB" sz="2000" dirty="0" smtClean="0">
                <a:latin typeface="Arial" charset="0"/>
                <a:cs typeface="+mn-cs"/>
              </a:rPr>
              <a:t>recharge its electric vehicle in all new charging point installed in different cities;</a:t>
            </a:r>
            <a:endParaRPr lang="it-IT" sz="2000" dirty="0" smtClean="0">
              <a:latin typeface="Arial" charset="0"/>
              <a:cs typeface="+mn-cs"/>
            </a:endParaRPr>
          </a:p>
          <a:p>
            <a:pPr marL="354013" marR="0" lvl="0" indent="-354013" algn="l" defTabSz="914400" rtl="0" eaLnBrk="0" fontAlgn="base" latinLnBrk="0" hangingPunct="0">
              <a:lnSpc>
                <a:spcPct val="100000"/>
              </a:lnSpc>
              <a:spcBef>
                <a:spcPct val="0"/>
              </a:spcBef>
              <a:spcAft>
                <a:spcPct val="0"/>
              </a:spcAft>
              <a:buClr>
                <a:schemeClr val="bg2"/>
              </a:buClr>
              <a:buSzTx/>
              <a:buFont typeface="Wingdings" pitchFamily="2" charset="2"/>
              <a:buChar char="p"/>
              <a:tabLst>
                <a:tab pos="-647700" algn="l"/>
                <a:tab pos="-190500" algn="l"/>
              </a:tabLst>
            </a:pPr>
            <a:r>
              <a:rPr lang="en-GB" sz="2000" dirty="0" smtClean="0">
                <a:latin typeface="Arial" charset="0"/>
                <a:cs typeface="+mn-cs"/>
              </a:rPr>
              <a:t>pay all the recharges done both in private and public areas in only one invoice, according to the tariffs subscribed with its energy supplier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smtClean="0">
                <a:latin typeface="Arial" charset="0"/>
              </a:rPr>
              <a:t>VALENTINETTI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 0838</a:t>
            </a:r>
            <a:endParaRPr lang="fr-FR" sz="1600">
              <a:latin typeface="Arial" charset="0"/>
            </a:endParaRPr>
          </a:p>
        </p:txBody>
      </p:sp>
      <p:sp>
        <p:nvSpPr>
          <p:cNvPr id="3076" name="Text Box 8"/>
          <p:cNvSpPr txBox="1">
            <a:spLocks noChangeArrowheads="1"/>
          </p:cNvSpPr>
          <p:nvPr/>
        </p:nvSpPr>
        <p:spPr bwMode="auto">
          <a:xfrm>
            <a:off x="539750" y="1268413"/>
            <a:ext cx="8208963" cy="874085"/>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en-US" sz="3200" b="1" smtClean="0">
                <a:solidFill>
                  <a:schemeClr val="bg2"/>
                </a:solidFill>
                <a:latin typeface="Arial" charset="0"/>
              </a:rPr>
              <a:t>Business model</a:t>
            </a:r>
          </a:p>
          <a:p>
            <a:pPr algn="ctr">
              <a:lnSpc>
                <a:spcPct val="90000"/>
              </a:lnSpc>
              <a:spcBef>
                <a:spcPct val="20000"/>
              </a:spcBef>
              <a:buClr>
                <a:schemeClr val="bg2"/>
              </a:buClr>
              <a:buSzPct val="75000"/>
            </a:pPr>
            <a:r>
              <a:rPr lang="en-US" sz="2000" smtClean="0">
                <a:solidFill>
                  <a:schemeClr val="bg2"/>
                </a:solidFill>
                <a:latin typeface="Arial" charset="0"/>
              </a:rPr>
              <a:t>Reference model</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sp>
        <p:nvSpPr>
          <p:cNvPr id="15" name="AutoShape 5"/>
          <p:cNvSpPr>
            <a:spLocks noChangeArrowheads="1"/>
          </p:cNvSpPr>
          <p:nvPr/>
        </p:nvSpPr>
        <p:spPr bwMode="auto">
          <a:xfrm>
            <a:off x="3491880" y="2132856"/>
            <a:ext cx="2373306" cy="792088"/>
          </a:xfrm>
          <a:prstGeom prst="downArrow">
            <a:avLst>
              <a:gd name="adj1" fmla="val 100000"/>
              <a:gd name="adj2" fmla="val 22866"/>
            </a:avLst>
          </a:prstGeom>
          <a:solidFill>
            <a:schemeClr val="accent1">
              <a:alpha val="80000"/>
            </a:schemeClr>
          </a:solidFill>
          <a:ln w="12700" algn="ctr">
            <a:noFill/>
            <a:miter lim="800000"/>
            <a:headEnd/>
            <a:tailEnd/>
          </a:ln>
          <a:effectLst/>
        </p:spPr>
        <p:txBody>
          <a:bodyPr lIns="98864" tIns="49433" rIns="98864" bIns="49433" anchor="ctr"/>
          <a:lstStyle/>
          <a:p>
            <a:pPr algn="ctr" defTabSz="987425" eaLnBrk="1" hangingPunct="1"/>
            <a:r>
              <a:rPr lang="en-US" sz="1400">
                <a:solidFill>
                  <a:schemeClr val="bg1"/>
                </a:solidFill>
              </a:rPr>
              <a:t>INFRASTRUCTURE </a:t>
            </a:r>
            <a:r>
              <a:rPr lang="en-US" sz="1400">
                <a:solidFill>
                  <a:schemeClr val="bg1"/>
                </a:solidFill>
                <a:latin typeface="+mj-lt"/>
              </a:rPr>
              <a:t>MANAGED </a:t>
            </a:r>
          </a:p>
          <a:p>
            <a:pPr algn="ctr" defTabSz="987425" eaLnBrk="1" hangingPunct="1"/>
            <a:r>
              <a:rPr lang="en-US" sz="1400">
                <a:solidFill>
                  <a:schemeClr val="bg1"/>
                </a:solidFill>
                <a:latin typeface="+mj-lt"/>
              </a:rPr>
              <a:t>BY DISTRIBUTOR (DSO)</a:t>
            </a:r>
          </a:p>
        </p:txBody>
      </p:sp>
      <p:sp>
        <p:nvSpPr>
          <p:cNvPr id="16" name="Text Box 6"/>
          <p:cNvSpPr txBox="1">
            <a:spLocks noChangeArrowheads="1"/>
          </p:cNvSpPr>
          <p:nvPr/>
        </p:nvSpPr>
        <p:spPr bwMode="auto">
          <a:xfrm>
            <a:off x="1187624" y="2943718"/>
            <a:ext cx="6912768" cy="3077570"/>
          </a:xfrm>
          <a:prstGeom prst="rect">
            <a:avLst/>
          </a:prstGeom>
          <a:noFill/>
          <a:ln w="9525">
            <a:noFill/>
            <a:miter lim="800000"/>
            <a:headEnd/>
            <a:tailEnd/>
          </a:ln>
          <a:effectLst/>
        </p:spPr>
        <p:txBody>
          <a:bodyPr wrap="square" lIns="98864" tIns="49433" rIns="98864" bIns="49433">
            <a:spAutoFit/>
          </a:bodyPr>
          <a:lstStyle/>
          <a:p>
            <a:pPr marL="268288" indent="-268288" algn="just" defTabSz="987425">
              <a:spcBef>
                <a:spcPct val="25000"/>
              </a:spcBef>
              <a:buClr>
                <a:schemeClr val="bg2"/>
              </a:buClr>
              <a:buFont typeface="Wingdings" pitchFamily="2" charset="2"/>
              <a:buChar char="p"/>
            </a:pPr>
            <a:r>
              <a:rPr lang="en-US">
                <a:latin typeface="Arial" charset="0"/>
                <a:cs typeface="+mn-cs"/>
              </a:rPr>
              <a:t>Recharging points as part of the Grid</a:t>
            </a:r>
          </a:p>
          <a:p>
            <a:pPr marL="268288" indent="-268288" algn="just" defTabSz="987425">
              <a:spcBef>
                <a:spcPct val="25000"/>
              </a:spcBef>
              <a:buClr>
                <a:schemeClr val="bg2"/>
              </a:buClr>
              <a:buFont typeface="Wingdings" pitchFamily="2" charset="2"/>
              <a:buChar char="p"/>
            </a:pPr>
            <a:r>
              <a:rPr lang="en-US">
                <a:latin typeface="Arial" charset="0"/>
                <a:cs typeface="+mn-cs"/>
              </a:rPr>
              <a:t>EV </a:t>
            </a:r>
            <a:r>
              <a:rPr lang="en-US" smtClean="0">
                <a:latin typeface="Arial" charset="0"/>
                <a:cs typeface="+mn-cs"/>
              </a:rPr>
              <a:t>with </a:t>
            </a:r>
            <a:r>
              <a:rPr lang="en-US">
                <a:latin typeface="Arial" charset="0"/>
                <a:cs typeface="+mn-cs"/>
              </a:rPr>
              <a:t>it’s own POD and identified everywhere to bill  </a:t>
            </a:r>
          </a:p>
          <a:p>
            <a:pPr marL="268288" indent="-268288" algn="just" defTabSz="987425">
              <a:spcBef>
                <a:spcPct val="25000"/>
              </a:spcBef>
              <a:buClr>
                <a:schemeClr val="bg2"/>
              </a:buClr>
              <a:buFont typeface="Wingdings" pitchFamily="2" charset="2"/>
              <a:buChar char="p"/>
            </a:pPr>
            <a:r>
              <a:rPr lang="en-US">
                <a:latin typeface="Arial" charset="0"/>
                <a:cs typeface="+mn-cs"/>
              </a:rPr>
              <a:t>Energy supply in a competitive </a:t>
            </a:r>
            <a:r>
              <a:rPr lang="en-US" smtClean="0">
                <a:latin typeface="Arial" charset="0"/>
                <a:cs typeface="+mn-cs"/>
              </a:rPr>
              <a:t>market</a:t>
            </a:r>
          </a:p>
          <a:p>
            <a:pPr marL="268288" indent="-268288" algn="just" defTabSz="987425">
              <a:spcBef>
                <a:spcPct val="25000"/>
              </a:spcBef>
              <a:buClr>
                <a:schemeClr val="bg2"/>
              </a:buClr>
              <a:buFont typeface="Wingdings" pitchFamily="2" charset="2"/>
              <a:buChar char="p"/>
            </a:pPr>
            <a:r>
              <a:rPr lang="en-US" smtClean="0">
                <a:latin typeface="Arial" charset="0"/>
                <a:cs typeface="+mn-cs"/>
              </a:rPr>
              <a:t>Dedicated </a:t>
            </a:r>
            <a:r>
              <a:rPr lang="en-US">
                <a:latin typeface="Arial" charset="0"/>
                <a:cs typeface="+mn-cs"/>
              </a:rPr>
              <a:t>contract for each EV-POD</a:t>
            </a:r>
          </a:p>
          <a:p>
            <a:pPr marL="268288" indent="-268288" algn="just" defTabSz="987425">
              <a:spcBef>
                <a:spcPct val="25000"/>
              </a:spcBef>
              <a:buClr>
                <a:schemeClr val="bg2"/>
              </a:buClr>
              <a:buFont typeface="Wingdings" pitchFamily="2" charset="2"/>
              <a:buChar char="p"/>
            </a:pPr>
            <a:r>
              <a:rPr lang="en-US">
                <a:latin typeface="Arial" charset="0"/>
                <a:cs typeface="+mn-cs"/>
              </a:rPr>
              <a:t>Coordinated grid infrastructure development and impacts optimization </a:t>
            </a:r>
          </a:p>
          <a:p>
            <a:pPr marL="268288" indent="-268288" algn="just" defTabSz="987425">
              <a:spcBef>
                <a:spcPct val="25000"/>
              </a:spcBef>
              <a:buClr>
                <a:schemeClr val="bg2"/>
              </a:buClr>
              <a:buFont typeface="Wingdings" pitchFamily="2" charset="2"/>
              <a:buChar char="p"/>
            </a:pPr>
            <a:r>
              <a:rPr lang="en-US">
                <a:latin typeface="Arial" charset="0"/>
                <a:cs typeface="+mn-cs"/>
              </a:rPr>
              <a:t>Common standard</a:t>
            </a:r>
          </a:p>
          <a:p>
            <a:pPr marL="268288" indent="-268288" algn="just" defTabSz="987425">
              <a:spcBef>
                <a:spcPct val="25000"/>
              </a:spcBef>
              <a:buClr>
                <a:schemeClr val="bg2"/>
              </a:buClr>
              <a:buFont typeface="Wingdings" pitchFamily="2" charset="2"/>
              <a:buChar char="p"/>
            </a:pPr>
            <a:r>
              <a:rPr lang="en-US">
                <a:latin typeface="Arial" charset="0"/>
                <a:cs typeface="+mn-cs"/>
              </a:rPr>
              <a:t>Rates and access regulated by </a:t>
            </a:r>
            <a:r>
              <a:rPr lang="en-US" smtClean="0">
                <a:latin typeface="Arial" charset="0"/>
                <a:cs typeface="+mn-cs"/>
              </a:rPr>
              <a:t>AEEG</a:t>
            </a:r>
          </a:p>
          <a:p>
            <a:pPr marL="268288" indent="-268288" algn="just" defTabSz="987425">
              <a:spcBef>
                <a:spcPct val="25000"/>
              </a:spcBef>
              <a:buClr>
                <a:schemeClr val="bg2"/>
              </a:buClr>
              <a:buFont typeface="Wingdings" pitchFamily="2" charset="2"/>
              <a:buChar char="p"/>
            </a:pPr>
            <a:r>
              <a:rPr lang="en-US" smtClean="0">
                <a:latin typeface="Arial" charset="0"/>
                <a:cs typeface="+mn-cs"/>
              </a:rPr>
              <a:t>Interoperability among DSOs grids </a:t>
            </a:r>
            <a:endParaRPr lang="en-US">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smtClean="0">
                <a:latin typeface="Arial" charset="0"/>
              </a:rPr>
              <a:t>VALENTINETTI </a:t>
            </a:r>
            <a:r>
              <a:rPr lang="fr-BE" sz="1600">
                <a:latin typeface="Arial" charset="0"/>
              </a:rPr>
              <a:t>– </a:t>
            </a:r>
            <a:r>
              <a:rPr lang="fr-BE" sz="1600" smtClean="0">
                <a:latin typeface="Arial" charset="0"/>
              </a:rPr>
              <a:t>IT </a:t>
            </a:r>
            <a:r>
              <a:rPr lang="fr-BE" sz="1600">
                <a:latin typeface="Arial" charset="0"/>
              </a:rPr>
              <a:t>– </a:t>
            </a:r>
            <a:r>
              <a:rPr lang="fr-BE" sz="1600" smtClean="0">
                <a:latin typeface="Arial" charset="0"/>
              </a:rPr>
              <a:t>S6 – 0838</a:t>
            </a:r>
            <a:endParaRPr lang="fr-FR" sz="1600">
              <a:latin typeface="Arial" charset="0"/>
            </a:endParaRPr>
          </a:p>
        </p:txBody>
      </p:sp>
      <p:sp>
        <p:nvSpPr>
          <p:cNvPr id="3076" name="Text Box 8"/>
          <p:cNvSpPr txBox="1">
            <a:spLocks noChangeArrowheads="1"/>
          </p:cNvSpPr>
          <p:nvPr/>
        </p:nvSpPr>
        <p:spPr bwMode="auto">
          <a:xfrm>
            <a:off x="539750" y="1268413"/>
            <a:ext cx="8208963" cy="941796"/>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err="1">
                <a:solidFill>
                  <a:schemeClr val="bg2"/>
                </a:solidFill>
                <a:latin typeface="Arial" charset="0"/>
              </a:rPr>
              <a:t>Italian</a:t>
            </a:r>
            <a:r>
              <a:rPr lang="fr-BE" sz="3200" b="1">
                <a:solidFill>
                  <a:schemeClr val="bg2"/>
                </a:solidFill>
                <a:latin typeface="Arial" charset="0"/>
              </a:rPr>
              <a:t> </a:t>
            </a:r>
            <a:r>
              <a:rPr lang="fr-BE" sz="3200" b="1" err="1">
                <a:solidFill>
                  <a:schemeClr val="bg2"/>
                </a:solidFill>
                <a:latin typeface="Arial" charset="0"/>
              </a:rPr>
              <a:t>EVs</a:t>
            </a:r>
            <a:r>
              <a:rPr lang="fr-BE" sz="3200" b="1">
                <a:solidFill>
                  <a:schemeClr val="bg2"/>
                </a:solidFill>
                <a:latin typeface="Arial" charset="0"/>
              </a:rPr>
              <a:t> </a:t>
            </a:r>
            <a:r>
              <a:rPr lang="fr-BE" sz="3200" b="1" err="1">
                <a:solidFill>
                  <a:schemeClr val="bg2"/>
                </a:solidFill>
                <a:latin typeface="Arial" charset="0"/>
              </a:rPr>
              <a:t>market</a:t>
            </a:r>
            <a:r>
              <a:rPr lang="fr-BE" sz="3200" b="1">
                <a:solidFill>
                  <a:schemeClr val="bg2"/>
                </a:solidFill>
                <a:latin typeface="Arial" charset="0"/>
              </a:rPr>
              <a:t> </a:t>
            </a:r>
            <a:r>
              <a:rPr lang="fr-BE" sz="3200" b="1" err="1">
                <a:solidFill>
                  <a:schemeClr val="bg2"/>
                </a:solidFill>
                <a:latin typeface="Arial" charset="0"/>
              </a:rPr>
              <a:t>forecast</a:t>
            </a:r>
            <a:endParaRPr lang="fr-BE" sz="3200" b="1">
              <a:solidFill>
                <a:schemeClr val="bg2"/>
              </a:solidFill>
              <a:latin typeface="Arial" charset="0"/>
            </a:endParaRPr>
          </a:p>
          <a:p>
            <a:pPr algn="ctr">
              <a:lnSpc>
                <a:spcPct val="90000"/>
              </a:lnSpc>
              <a:spcBef>
                <a:spcPct val="20000"/>
              </a:spcBef>
              <a:buClr>
                <a:schemeClr val="bg2"/>
              </a:buClr>
              <a:buSzPct val="75000"/>
            </a:pPr>
            <a:r>
              <a:rPr lang="en-US" sz="2400" b="1" smtClean="0">
                <a:solidFill>
                  <a:schemeClr val="bg2"/>
                </a:solidFill>
                <a:latin typeface="Arial" charset="0"/>
              </a:rPr>
              <a:t>DSOs shall support EVs adoption </a:t>
            </a:r>
          </a:p>
        </p:txBody>
      </p:sp>
      <p:pic>
        <p:nvPicPr>
          <p:cNvPr id="3077"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pic>
        <p:nvPicPr>
          <p:cNvPr id="41" name="Picture 13"/>
          <p:cNvPicPr>
            <a:picLocks noGrp="1" noChangeAspect="1" noChangeArrowheads="1"/>
          </p:cNvPicPr>
          <p:nvPr>
            <p:ph idx="1"/>
          </p:nvPr>
        </p:nvPicPr>
        <p:blipFill>
          <a:blip r:embed="rId4" cstate="print"/>
          <a:srcRect/>
          <a:stretch>
            <a:fillRect/>
          </a:stretch>
        </p:blipFill>
        <p:spPr bwMode="auto">
          <a:xfrm>
            <a:off x="395537" y="2132856"/>
            <a:ext cx="4680520" cy="4104456"/>
          </a:xfrm>
          <a:prstGeom prst="rect">
            <a:avLst/>
          </a:prstGeom>
          <a:noFill/>
          <a:ln w="9525">
            <a:noFill/>
            <a:miter lim="800000"/>
            <a:headEnd/>
            <a:tailEnd/>
          </a:ln>
          <a:effectLst/>
        </p:spPr>
      </p:pic>
      <p:sp>
        <p:nvSpPr>
          <p:cNvPr id="42" name="Text Box 16"/>
          <p:cNvSpPr txBox="1">
            <a:spLocks noChangeArrowheads="1"/>
          </p:cNvSpPr>
          <p:nvPr/>
        </p:nvSpPr>
        <p:spPr bwMode="auto">
          <a:xfrm>
            <a:off x="4989392" y="4952427"/>
            <a:ext cx="1022768" cy="348781"/>
          </a:xfrm>
          <a:prstGeom prst="rect">
            <a:avLst/>
          </a:prstGeom>
          <a:noFill/>
          <a:ln w="12700">
            <a:noFill/>
            <a:miter lim="800000"/>
            <a:headEnd/>
            <a:tailEnd/>
          </a:ln>
          <a:effectLst/>
        </p:spPr>
        <p:txBody>
          <a:bodyPr wrap="square" lIns="50784" tIns="50784" rIns="91412" bIns="50784">
            <a:spAutoFit/>
          </a:bodyPr>
          <a:lstStyle/>
          <a:p>
            <a:pPr eaLnBrk="1" hangingPunct="1">
              <a:spcBef>
                <a:spcPct val="50000"/>
              </a:spcBef>
              <a:buSzPct val="100000"/>
              <a:buFont typeface="Verdana" pitchFamily="34" charset="0"/>
              <a:buNone/>
            </a:pPr>
            <a:r>
              <a:rPr lang="en-US" sz="1600">
                <a:latin typeface="+mj-lt"/>
                <a:ea typeface="ヒラギノ角ゴ Pro W3" pitchFamily="1" charset="-128"/>
                <a:cs typeface="Arial" pitchFamily="34" charset="0"/>
              </a:rPr>
              <a:t>850.000</a:t>
            </a:r>
          </a:p>
        </p:txBody>
      </p:sp>
      <p:sp>
        <p:nvSpPr>
          <p:cNvPr id="43" name="Text Box 17"/>
          <p:cNvSpPr txBox="1">
            <a:spLocks noChangeArrowheads="1"/>
          </p:cNvSpPr>
          <p:nvPr/>
        </p:nvSpPr>
        <p:spPr bwMode="auto">
          <a:xfrm>
            <a:off x="4788024" y="4437112"/>
            <a:ext cx="1340297" cy="348781"/>
          </a:xfrm>
          <a:prstGeom prst="rect">
            <a:avLst/>
          </a:prstGeom>
          <a:noFill/>
          <a:ln w="12700">
            <a:noFill/>
            <a:miter lim="800000"/>
            <a:headEnd/>
            <a:tailEnd/>
          </a:ln>
          <a:effectLst/>
        </p:spPr>
        <p:txBody>
          <a:bodyPr wrap="square" lIns="50784" tIns="50784" rIns="91412" bIns="50784">
            <a:spAutoFit/>
          </a:bodyPr>
          <a:lstStyle/>
          <a:p>
            <a:pPr eaLnBrk="1" hangingPunct="1">
              <a:spcBef>
                <a:spcPct val="50000"/>
              </a:spcBef>
              <a:buSzPct val="100000"/>
              <a:buFont typeface="Verdana" pitchFamily="34" charset="0"/>
              <a:buNone/>
            </a:pPr>
            <a:r>
              <a:rPr lang="en-US" sz="1600">
                <a:latin typeface="+mj-lt"/>
                <a:ea typeface="ヒラギノ角ゴ Pro W3" pitchFamily="1" charset="-128"/>
                <a:cs typeface="Arial" pitchFamily="34" charset="0"/>
              </a:rPr>
              <a:t>1.300.000</a:t>
            </a:r>
          </a:p>
        </p:txBody>
      </p:sp>
      <p:sp>
        <p:nvSpPr>
          <p:cNvPr id="44" name="Text Box 18"/>
          <p:cNvSpPr txBox="1">
            <a:spLocks noChangeArrowheads="1"/>
          </p:cNvSpPr>
          <p:nvPr/>
        </p:nvSpPr>
        <p:spPr bwMode="auto">
          <a:xfrm>
            <a:off x="4788024" y="2738416"/>
            <a:ext cx="1224137" cy="348781"/>
          </a:xfrm>
          <a:prstGeom prst="rect">
            <a:avLst/>
          </a:prstGeom>
          <a:noFill/>
          <a:ln w="12700">
            <a:noFill/>
            <a:miter lim="800000"/>
            <a:headEnd/>
            <a:tailEnd/>
          </a:ln>
          <a:effectLst/>
        </p:spPr>
        <p:txBody>
          <a:bodyPr wrap="square" lIns="50784" tIns="50784" rIns="91412" bIns="50784">
            <a:spAutoFit/>
          </a:bodyPr>
          <a:lstStyle/>
          <a:p>
            <a:pPr eaLnBrk="1" hangingPunct="1">
              <a:spcBef>
                <a:spcPct val="50000"/>
              </a:spcBef>
              <a:buSzPct val="100000"/>
              <a:buFont typeface="Verdana" pitchFamily="34" charset="0"/>
              <a:buNone/>
            </a:pPr>
            <a:r>
              <a:rPr lang="en-US" sz="1600">
                <a:latin typeface="+mj-lt"/>
                <a:ea typeface="ヒラギノ角ゴ Pro W3" pitchFamily="1" charset="-128"/>
                <a:cs typeface="Arial" pitchFamily="34" charset="0"/>
              </a:rPr>
              <a:t>3.800.000</a:t>
            </a:r>
          </a:p>
        </p:txBody>
      </p:sp>
      <p:sp>
        <p:nvSpPr>
          <p:cNvPr id="46" name="Rectangle 8"/>
          <p:cNvSpPr>
            <a:spLocks noChangeArrowheads="1"/>
          </p:cNvSpPr>
          <p:nvPr/>
        </p:nvSpPr>
        <p:spPr bwMode="auto">
          <a:xfrm>
            <a:off x="5940152" y="2709416"/>
            <a:ext cx="2699792" cy="863600"/>
          </a:xfrm>
          <a:prstGeom prst="rect">
            <a:avLst/>
          </a:prstGeom>
          <a:noFill/>
          <a:ln w="12700">
            <a:noFill/>
            <a:miter lim="800000"/>
            <a:headEnd/>
            <a:tailEnd/>
          </a:ln>
        </p:spPr>
        <p:txBody>
          <a:bodyPr lIns="57592" tIns="57592" rIns="103666" bIns="57592"/>
          <a:lstStyle/>
          <a:p>
            <a:pPr marL="177800" indent="-177800" algn="l" defTabSz="1036638" eaLnBrk="1" hangingPunct="1">
              <a:spcBef>
                <a:spcPts val="0"/>
              </a:spcBef>
              <a:buSzPct val="100000"/>
              <a:buFont typeface="Times" pitchFamily="18" charset="0"/>
              <a:buNone/>
            </a:pPr>
            <a:r>
              <a:rPr lang="en-US" sz="1600" b="1">
                <a:latin typeface="+mj-lt"/>
                <a:ea typeface="ヒラギノ角ゴ Pro W3" pitchFamily="1" charset="-128"/>
              </a:rPr>
              <a:t>Forced adoption</a:t>
            </a:r>
          </a:p>
          <a:p>
            <a:pPr algn="l" defTabSz="1036638" eaLnBrk="1" hangingPunct="1">
              <a:spcBef>
                <a:spcPts val="0"/>
              </a:spcBef>
              <a:buSzPct val="100000"/>
            </a:pPr>
            <a:r>
              <a:rPr lang="en-US" sz="1600">
                <a:latin typeface="+mj-lt"/>
                <a:ea typeface="ヒラギノ角ゴ Pro W3" pitchFamily="1" charset="-128"/>
              </a:rPr>
              <a:t>Government </a:t>
            </a:r>
            <a:r>
              <a:rPr lang="en-US" sz="1600" smtClean="0">
                <a:latin typeface="+mj-lt"/>
                <a:ea typeface="ヒラギノ角ゴ Pro W3" pitchFamily="1" charset="-128"/>
              </a:rPr>
              <a:t>forces customers </a:t>
            </a:r>
            <a:r>
              <a:rPr lang="en-US" sz="1600">
                <a:latin typeface="+mj-lt"/>
                <a:ea typeface="ヒラギノ角ゴ Pro W3" pitchFamily="1" charset="-128"/>
              </a:rPr>
              <a:t>to adopt </a:t>
            </a:r>
            <a:r>
              <a:rPr lang="en-US" sz="1600" smtClean="0">
                <a:latin typeface="+mj-lt"/>
                <a:ea typeface="ヒラギノ角ゴ Pro W3" pitchFamily="1" charset="-128"/>
              </a:rPr>
              <a:t>EVs</a:t>
            </a:r>
            <a:endParaRPr lang="en-US" sz="1600">
              <a:latin typeface="+mj-lt"/>
              <a:ea typeface="ヒラギノ角ゴ Pro W3" pitchFamily="1" charset="-128"/>
            </a:endParaRPr>
          </a:p>
        </p:txBody>
      </p:sp>
      <p:sp>
        <p:nvSpPr>
          <p:cNvPr id="47" name="Rettangolo 46"/>
          <p:cNvSpPr/>
          <p:nvPr/>
        </p:nvSpPr>
        <p:spPr>
          <a:xfrm>
            <a:off x="5940152" y="4437112"/>
            <a:ext cx="2751074" cy="338554"/>
          </a:xfrm>
          <a:prstGeom prst="rect">
            <a:avLst/>
          </a:prstGeom>
        </p:spPr>
        <p:txBody>
          <a:bodyPr wrap="none">
            <a:spAutoFit/>
          </a:bodyPr>
          <a:lstStyle/>
          <a:p>
            <a:r>
              <a:rPr lang="it-IT" sz="1600" b="1" smtClean="0">
                <a:latin typeface="+mj-lt"/>
              </a:rPr>
              <a:t>Commercial</a:t>
            </a:r>
            <a:r>
              <a:rPr lang="it-IT" sz="1600" b="1" smtClean="0"/>
              <a:t> </a:t>
            </a:r>
            <a:r>
              <a:rPr lang="it-IT" sz="1600" b="1" err="1" smtClean="0">
                <a:latin typeface="+mj-lt"/>
              </a:rPr>
              <a:t>breakthrough</a:t>
            </a:r>
            <a:endParaRPr lang="it-IT" sz="1600" b="1">
              <a:latin typeface="+mj-lt"/>
            </a:endParaRPr>
          </a:p>
        </p:txBody>
      </p:sp>
      <p:sp>
        <p:nvSpPr>
          <p:cNvPr id="48" name="Rettangolo 47"/>
          <p:cNvSpPr/>
          <p:nvPr/>
        </p:nvSpPr>
        <p:spPr>
          <a:xfrm>
            <a:off x="5940152" y="4941168"/>
            <a:ext cx="2404826" cy="338554"/>
          </a:xfrm>
          <a:prstGeom prst="rect">
            <a:avLst/>
          </a:prstGeom>
        </p:spPr>
        <p:txBody>
          <a:bodyPr wrap="none">
            <a:spAutoFit/>
          </a:bodyPr>
          <a:lstStyle/>
          <a:p>
            <a:r>
              <a:rPr lang="it-IT" sz="1600" b="1" err="1">
                <a:latin typeface="+mj-lt"/>
              </a:rPr>
              <a:t>Spontaneous</a:t>
            </a:r>
            <a:r>
              <a:rPr lang="it-IT" sz="1600" b="1">
                <a:latin typeface="+mj-lt"/>
              </a:rPr>
              <a:t> </a:t>
            </a:r>
            <a:r>
              <a:rPr lang="it-IT" sz="1600" b="1" err="1">
                <a:latin typeface="+mj-lt"/>
              </a:rPr>
              <a:t>adoption</a:t>
            </a:r>
            <a:endParaRPr lang="it-IT" sz="1600" b="1">
              <a:latin typeface="+mj-lt"/>
            </a:endParaRPr>
          </a:p>
        </p:txBody>
      </p:sp>
      <p:sp>
        <p:nvSpPr>
          <p:cNvPr id="49" name="CasellaDiTesto 48"/>
          <p:cNvSpPr txBox="1"/>
          <p:nvPr/>
        </p:nvSpPr>
        <p:spPr>
          <a:xfrm>
            <a:off x="4788024" y="2326700"/>
            <a:ext cx="4032448" cy="424732"/>
          </a:xfrm>
          <a:prstGeom prst="rect">
            <a:avLst/>
          </a:prstGeom>
          <a:noFill/>
        </p:spPr>
        <p:txBody>
          <a:bodyPr wrap="square" rtlCol="0">
            <a:spAutoFit/>
          </a:bodyPr>
          <a:lstStyle/>
          <a:p>
            <a:pPr algn="ctr">
              <a:lnSpc>
                <a:spcPct val="90000"/>
              </a:lnSpc>
              <a:spcBef>
                <a:spcPct val="20000"/>
              </a:spcBef>
              <a:buClr>
                <a:schemeClr val="bg2"/>
              </a:buClr>
              <a:buSzPct val="75000"/>
            </a:pPr>
            <a:r>
              <a:rPr lang="en-US" b="1" smtClean="0">
                <a:solidFill>
                  <a:schemeClr val="bg2"/>
                </a:solidFill>
                <a:latin typeface="Arial" charset="0"/>
              </a:rPr>
              <a:t>Total fleet expected within 2020</a:t>
            </a:r>
            <a:endParaRPr lang="fr-FR" sz="2400">
              <a:solidFill>
                <a:schemeClr val="bg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420216" y="3356992"/>
          <a:ext cx="6096000" cy="2246122"/>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lnSpc>
                          <a:spcPct val="115000"/>
                        </a:lnSpc>
                        <a:spcAft>
                          <a:spcPts val="0"/>
                        </a:spcAft>
                      </a:pPr>
                      <a:r>
                        <a:rPr lang="it-IT" sz="1600" b="1" err="1">
                          <a:solidFill>
                            <a:schemeClr val="bg1"/>
                          </a:solidFill>
                          <a:latin typeface="+mj-lt"/>
                          <a:ea typeface="Calibri"/>
                          <a:cs typeface="Times New Roman"/>
                        </a:rPr>
                        <a:t>Engine</a:t>
                      </a:r>
                      <a:r>
                        <a:rPr lang="it-IT" sz="1600" b="1">
                          <a:solidFill>
                            <a:schemeClr val="bg1"/>
                          </a:solidFill>
                          <a:latin typeface="+mj-lt"/>
                          <a:ea typeface="Calibri"/>
                          <a:cs typeface="Times New Roman"/>
                        </a:rPr>
                        <a:t> </a:t>
                      </a:r>
                      <a:r>
                        <a:rPr lang="it-IT" sz="1600" b="1" err="1">
                          <a:solidFill>
                            <a:schemeClr val="bg1"/>
                          </a:solidFill>
                          <a:latin typeface="+mj-lt"/>
                          <a:ea typeface="Calibri"/>
                          <a:cs typeface="Times New Roman"/>
                        </a:rPr>
                        <a:t>Type</a:t>
                      </a:r>
                      <a:endParaRPr lang="it-IT" sz="1100">
                        <a:solidFill>
                          <a:schemeClr val="bg1"/>
                        </a:solidFill>
                        <a:latin typeface="+mj-lt"/>
                        <a:ea typeface="Calibri"/>
                        <a:cs typeface="Times New Roman"/>
                      </a:endParaRPr>
                    </a:p>
                  </a:txBody>
                  <a:tcPr marL="68580" marR="68580" marT="0" marB="0" anchor="ctr"/>
                </a:tc>
                <a:tc>
                  <a:txBody>
                    <a:bodyPr/>
                    <a:lstStyle/>
                    <a:p>
                      <a:pPr algn="ctr">
                        <a:lnSpc>
                          <a:spcPct val="115000"/>
                        </a:lnSpc>
                        <a:spcAft>
                          <a:spcPts val="0"/>
                        </a:spcAft>
                      </a:pPr>
                      <a:r>
                        <a:rPr lang="it-IT" sz="1600" b="1" err="1">
                          <a:solidFill>
                            <a:schemeClr val="bg1"/>
                          </a:solidFill>
                          <a:latin typeface="+mj-lt"/>
                          <a:ea typeface="Calibri"/>
                          <a:cs typeface="Times New Roman"/>
                        </a:rPr>
                        <a:t>Quantity</a:t>
                      </a:r>
                      <a:endParaRPr lang="it-IT" sz="1100">
                        <a:solidFill>
                          <a:schemeClr val="bg1"/>
                        </a:solidFill>
                        <a:latin typeface="+mj-lt"/>
                        <a:ea typeface="Calibri"/>
                        <a:cs typeface="Times New Roman"/>
                      </a:endParaRPr>
                    </a:p>
                    <a:p>
                      <a:pPr algn="ctr">
                        <a:lnSpc>
                          <a:spcPct val="115000"/>
                        </a:lnSpc>
                        <a:spcAft>
                          <a:spcPts val="0"/>
                        </a:spcAft>
                      </a:pPr>
                      <a:r>
                        <a:rPr lang="it-IT" sz="1600" b="1">
                          <a:solidFill>
                            <a:schemeClr val="bg1"/>
                          </a:solidFill>
                          <a:latin typeface="+mj-lt"/>
                          <a:ea typeface="Calibri"/>
                          <a:cs typeface="Times New Roman"/>
                        </a:rPr>
                        <a:t>(15.000 km / y)</a:t>
                      </a:r>
                      <a:endParaRPr lang="it-IT" sz="1100">
                        <a:solidFill>
                          <a:schemeClr val="bg1"/>
                        </a:solidFill>
                        <a:latin typeface="+mj-lt"/>
                        <a:ea typeface="Calibri"/>
                        <a:cs typeface="Times New Roman"/>
                      </a:endParaRPr>
                    </a:p>
                  </a:txBody>
                  <a:tcPr marL="68580" marR="68580" marT="0" marB="0" anchor="ctr"/>
                </a:tc>
                <a:tc>
                  <a:txBody>
                    <a:bodyPr/>
                    <a:lstStyle/>
                    <a:p>
                      <a:pPr algn="ctr">
                        <a:lnSpc>
                          <a:spcPct val="115000"/>
                        </a:lnSpc>
                        <a:spcAft>
                          <a:spcPts val="0"/>
                        </a:spcAft>
                      </a:pPr>
                      <a:r>
                        <a:rPr lang="it-IT" sz="1600" b="1" err="1">
                          <a:solidFill>
                            <a:schemeClr val="bg1"/>
                          </a:solidFill>
                          <a:latin typeface="+mj-lt"/>
                          <a:ea typeface="Calibri"/>
                          <a:cs typeface="Times New Roman"/>
                        </a:rPr>
                        <a:t>Cost</a:t>
                      </a:r>
                      <a:endParaRPr lang="it-IT" sz="1100">
                        <a:solidFill>
                          <a:schemeClr val="bg1"/>
                        </a:solidFill>
                        <a:latin typeface="+mj-lt"/>
                        <a:ea typeface="Calibri"/>
                        <a:cs typeface="Times New Roman"/>
                      </a:endParaRPr>
                    </a:p>
                  </a:txBody>
                  <a:tcPr marL="68580" marR="68580" marT="0" marB="0" anchor="ctr"/>
                </a:tc>
                <a:tc>
                  <a:txBody>
                    <a:bodyPr/>
                    <a:lstStyle/>
                    <a:p>
                      <a:pPr algn="ctr">
                        <a:lnSpc>
                          <a:spcPct val="115000"/>
                        </a:lnSpc>
                        <a:spcAft>
                          <a:spcPts val="0"/>
                        </a:spcAft>
                      </a:pPr>
                      <a:r>
                        <a:rPr lang="it-IT" sz="1600" b="1" err="1">
                          <a:solidFill>
                            <a:schemeClr val="bg1"/>
                          </a:solidFill>
                          <a:latin typeface="+mj-lt"/>
                          <a:ea typeface="Calibri"/>
                          <a:cs typeface="Times New Roman"/>
                        </a:rPr>
                        <a:t>Yearly</a:t>
                      </a:r>
                      <a:r>
                        <a:rPr lang="it-IT" sz="1600" b="1">
                          <a:solidFill>
                            <a:schemeClr val="bg1"/>
                          </a:solidFill>
                          <a:latin typeface="+mj-lt"/>
                          <a:ea typeface="Calibri"/>
                          <a:cs typeface="Times New Roman"/>
                        </a:rPr>
                        <a:t> </a:t>
                      </a:r>
                      <a:r>
                        <a:rPr lang="it-IT" sz="1600" b="1" err="1">
                          <a:solidFill>
                            <a:schemeClr val="bg1"/>
                          </a:solidFill>
                          <a:latin typeface="+mj-lt"/>
                          <a:ea typeface="Calibri"/>
                          <a:cs typeface="Times New Roman"/>
                        </a:rPr>
                        <a:t>cost</a:t>
                      </a:r>
                      <a:endParaRPr lang="it-IT" sz="1100">
                        <a:solidFill>
                          <a:schemeClr val="bg1"/>
                        </a:solidFill>
                        <a:latin typeface="+mj-lt"/>
                        <a:ea typeface="Calibri"/>
                        <a:cs typeface="Times New Roman"/>
                      </a:endParaRPr>
                    </a:p>
                  </a:txBody>
                  <a:tcPr marL="68580" marR="68580" marT="0" marB="0" anchor="ctr"/>
                </a:tc>
              </a:tr>
              <a:tr h="370840">
                <a:tc>
                  <a:txBody>
                    <a:bodyPr/>
                    <a:lstStyle/>
                    <a:p>
                      <a:pPr marL="0" algn="ctr" defTabSz="914400" rtl="0" eaLnBrk="1" latinLnBrk="0" hangingPunct="1">
                        <a:lnSpc>
                          <a:spcPct val="115000"/>
                        </a:lnSpc>
                        <a:spcAft>
                          <a:spcPts val="0"/>
                        </a:spcAft>
                      </a:pPr>
                      <a:r>
                        <a:rPr lang="it-IT" sz="1600" b="1" kern="1200" err="1" smtClean="0">
                          <a:solidFill>
                            <a:srgbClr val="1F497D"/>
                          </a:solidFill>
                          <a:latin typeface="+mj-lt"/>
                          <a:ea typeface="Calibri"/>
                          <a:cs typeface="Times New Roman"/>
                        </a:rPr>
                        <a:t>Fuel</a:t>
                      </a:r>
                      <a:endParaRPr lang="it-IT" sz="1600" b="1" kern="1200">
                        <a:solidFill>
                          <a:srgbClr val="1F497D"/>
                        </a:solidFill>
                        <a:latin typeface="+mj-lt"/>
                        <a:ea typeface="Calibri"/>
                        <a:cs typeface="Times New Roman"/>
                      </a:endParaRPr>
                    </a:p>
                  </a:txBody>
                  <a:tcPr marL="68580" marR="68580" marT="0" marB="0" anchor="ctr"/>
                </a:tc>
                <a:tc>
                  <a:txBody>
                    <a:bodyPr/>
                    <a:lstStyle/>
                    <a:p>
                      <a:pPr marL="0" algn="ctr" defTabSz="914400" rtl="0" eaLnBrk="1" latinLnBrk="0" hangingPunct="1">
                        <a:lnSpc>
                          <a:spcPct val="115000"/>
                        </a:lnSpc>
                        <a:spcAft>
                          <a:spcPts val="0"/>
                        </a:spcAft>
                      </a:pPr>
                      <a:r>
                        <a:rPr lang="it-IT" sz="1600" b="1" kern="1200" err="1">
                          <a:solidFill>
                            <a:srgbClr val="1F497D"/>
                          </a:solidFill>
                          <a:latin typeface="+mj-lt"/>
                          <a:ea typeface="Calibri"/>
                          <a:cs typeface="Times New Roman"/>
                        </a:rPr>
                        <a:t>900 l / y</a:t>
                      </a:r>
                    </a:p>
                  </a:txBody>
                  <a:tcPr marL="68580" marR="68580" marT="0" marB="0" anchor="ctr"/>
                </a:tc>
                <a:tc>
                  <a:txBody>
                    <a:bodyPr/>
                    <a:lstStyle/>
                    <a:p>
                      <a:pPr marL="0" algn="ctr" defTabSz="914400" rtl="0" eaLnBrk="1" latinLnBrk="0" hangingPunct="1">
                        <a:lnSpc>
                          <a:spcPct val="115000"/>
                        </a:lnSpc>
                        <a:spcAft>
                          <a:spcPts val="0"/>
                        </a:spcAft>
                      </a:pPr>
                      <a:r>
                        <a:rPr lang="it-IT" sz="1600" b="1" kern="1200">
                          <a:solidFill>
                            <a:srgbClr val="1F497D"/>
                          </a:solidFill>
                          <a:latin typeface="+mj-lt"/>
                          <a:ea typeface="Calibri"/>
                          <a:cs typeface="Times New Roman"/>
                        </a:rPr>
                        <a:t>1,5 € / l</a:t>
                      </a:r>
                    </a:p>
                  </a:txBody>
                  <a:tcPr marL="68580" marR="68580" marT="0" marB="0" anchor="ctr"/>
                </a:tc>
                <a:tc>
                  <a:txBody>
                    <a:bodyPr/>
                    <a:lstStyle/>
                    <a:p>
                      <a:pPr marL="0" algn="ctr" defTabSz="914400" rtl="0" eaLnBrk="1" latinLnBrk="0" hangingPunct="1">
                        <a:lnSpc>
                          <a:spcPct val="115000"/>
                        </a:lnSpc>
                        <a:spcAft>
                          <a:spcPts val="0"/>
                        </a:spcAft>
                      </a:pPr>
                      <a:r>
                        <a:rPr lang="it-IT" sz="1600" b="1" kern="1200">
                          <a:solidFill>
                            <a:srgbClr val="1F497D"/>
                          </a:solidFill>
                          <a:latin typeface="+mj-lt"/>
                          <a:ea typeface="Calibri"/>
                          <a:cs typeface="Times New Roman"/>
                        </a:rPr>
                        <a:t>1.350</a:t>
                      </a:r>
                    </a:p>
                  </a:txBody>
                  <a:tcPr marL="68580" marR="68580" marT="0" marB="0" anchor="ctr"/>
                </a:tc>
              </a:tr>
              <a:tr h="370840">
                <a:tc>
                  <a:txBody>
                    <a:bodyPr/>
                    <a:lstStyle/>
                    <a:p>
                      <a:pPr algn="ctr">
                        <a:lnSpc>
                          <a:spcPct val="115000"/>
                        </a:lnSpc>
                        <a:spcAft>
                          <a:spcPts val="0"/>
                        </a:spcAft>
                      </a:pPr>
                      <a:r>
                        <a:rPr lang="it-IT" sz="1600" b="1" err="1">
                          <a:solidFill>
                            <a:srgbClr val="1F497D"/>
                          </a:solidFill>
                          <a:latin typeface="+mj-lt"/>
                          <a:ea typeface="Calibri"/>
                          <a:cs typeface="Times New Roman"/>
                        </a:rPr>
                        <a:t>Electricity</a:t>
                      </a:r>
                      <a:endParaRPr lang="it-IT" sz="1100">
                        <a:latin typeface="+mj-lt"/>
                        <a:ea typeface="Calibri"/>
                        <a:cs typeface="Times New Roman"/>
                      </a:endParaRPr>
                    </a:p>
                  </a:txBody>
                  <a:tcPr marL="68580" marR="68580" marT="0" marB="0" anchor="ctr"/>
                </a:tc>
                <a:tc>
                  <a:txBody>
                    <a:bodyPr/>
                    <a:lstStyle/>
                    <a:p>
                      <a:pPr algn="ctr">
                        <a:lnSpc>
                          <a:spcPct val="115000"/>
                        </a:lnSpc>
                        <a:spcAft>
                          <a:spcPts val="0"/>
                        </a:spcAft>
                      </a:pPr>
                      <a:r>
                        <a:rPr lang="it-IT" sz="1600" b="1" smtClean="0">
                          <a:solidFill>
                            <a:srgbClr val="1F497D"/>
                          </a:solidFill>
                          <a:latin typeface="+mj-lt"/>
                          <a:ea typeface="Calibri"/>
                          <a:cs typeface="Times New Roman"/>
                        </a:rPr>
                        <a:t>2.250 </a:t>
                      </a:r>
                      <a:r>
                        <a:rPr lang="it-IT" sz="1600" b="1">
                          <a:solidFill>
                            <a:srgbClr val="1F497D"/>
                          </a:solidFill>
                          <a:latin typeface="+mj-lt"/>
                          <a:ea typeface="Calibri"/>
                          <a:cs typeface="Times New Roman"/>
                        </a:rPr>
                        <a:t>kWh / y</a:t>
                      </a:r>
                      <a:endParaRPr lang="it-IT" sz="1100">
                        <a:latin typeface="+mj-lt"/>
                        <a:ea typeface="Calibri"/>
                        <a:cs typeface="Times New Roman"/>
                      </a:endParaRPr>
                    </a:p>
                  </a:txBody>
                  <a:tcPr marL="68580" marR="68580" marT="0" marB="0" anchor="ctr"/>
                </a:tc>
                <a:tc>
                  <a:txBody>
                    <a:bodyPr/>
                    <a:lstStyle/>
                    <a:p>
                      <a:pPr algn="ctr">
                        <a:lnSpc>
                          <a:spcPct val="115000"/>
                        </a:lnSpc>
                        <a:spcAft>
                          <a:spcPts val="0"/>
                        </a:spcAft>
                      </a:pPr>
                      <a:r>
                        <a:rPr lang="it-IT" sz="1600" b="1" smtClean="0">
                          <a:solidFill>
                            <a:srgbClr val="1F497D"/>
                          </a:solidFill>
                          <a:latin typeface="+mj-lt"/>
                          <a:ea typeface="Calibri"/>
                          <a:cs typeface="Times New Roman"/>
                        </a:rPr>
                        <a:t>0,15 </a:t>
                      </a:r>
                      <a:r>
                        <a:rPr lang="it-IT" sz="1600" b="1">
                          <a:solidFill>
                            <a:srgbClr val="1F497D"/>
                          </a:solidFill>
                          <a:latin typeface="+mj-lt"/>
                          <a:ea typeface="Calibri"/>
                          <a:cs typeface="Times New Roman"/>
                        </a:rPr>
                        <a:t>€ / kWh</a:t>
                      </a:r>
                      <a:endParaRPr lang="it-IT" sz="1100">
                        <a:latin typeface="+mj-lt"/>
                        <a:ea typeface="Calibri"/>
                        <a:cs typeface="Times New Roman"/>
                      </a:endParaRPr>
                    </a:p>
                  </a:txBody>
                  <a:tcPr marL="68580" marR="68580" marT="0" marB="0" anchor="ctr"/>
                </a:tc>
                <a:tc>
                  <a:txBody>
                    <a:bodyPr/>
                    <a:lstStyle/>
                    <a:p>
                      <a:pPr algn="ctr">
                        <a:lnSpc>
                          <a:spcPct val="115000"/>
                        </a:lnSpc>
                        <a:spcAft>
                          <a:spcPts val="0"/>
                        </a:spcAft>
                      </a:pPr>
                      <a:endParaRPr lang="it-IT" sz="1100">
                        <a:latin typeface="+mj-lt"/>
                        <a:ea typeface="Calibri"/>
                        <a:cs typeface="Times New Roman"/>
                      </a:endParaRPr>
                    </a:p>
                    <a:p>
                      <a:pPr algn="ctr">
                        <a:lnSpc>
                          <a:spcPct val="115000"/>
                        </a:lnSpc>
                        <a:spcAft>
                          <a:spcPts val="0"/>
                        </a:spcAft>
                      </a:pPr>
                      <a:r>
                        <a:rPr lang="it-IT" sz="1600" b="1" smtClean="0">
                          <a:solidFill>
                            <a:srgbClr val="1F497D"/>
                          </a:solidFill>
                          <a:latin typeface="+mj-lt"/>
                          <a:ea typeface="Calibri"/>
                          <a:cs typeface="Times New Roman"/>
                        </a:rPr>
                        <a:t>338 </a:t>
                      </a:r>
                      <a:r>
                        <a:rPr lang="it-IT" sz="1600" b="1">
                          <a:solidFill>
                            <a:srgbClr val="1F497D"/>
                          </a:solidFill>
                          <a:latin typeface="+mj-lt"/>
                          <a:ea typeface="Calibri"/>
                          <a:cs typeface="Times New Roman"/>
                        </a:rPr>
                        <a:t>€</a:t>
                      </a:r>
                      <a:endParaRPr lang="it-IT" sz="1100">
                        <a:latin typeface="+mj-lt"/>
                        <a:ea typeface="Calibri"/>
                        <a:cs typeface="Times New Roman"/>
                      </a:endParaRPr>
                    </a:p>
                    <a:p>
                      <a:pPr algn="ctr">
                        <a:lnSpc>
                          <a:spcPct val="115000"/>
                        </a:lnSpc>
                        <a:spcAft>
                          <a:spcPts val="0"/>
                        </a:spcAft>
                      </a:pPr>
                      <a:r>
                        <a:rPr lang="it-IT" sz="1600" b="1">
                          <a:solidFill>
                            <a:srgbClr val="1F497D"/>
                          </a:solidFill>
                          <a:latin typeface="+mj-lt"/>
                          <a:ea typeface="Calibri"/>
                          <a:cs typeface="Times New Roman"/>
                        </a:rPr>
                        <a:t>+</a:t>
                      </a:r>
                      <a:endParaRPr lang="it-IT" sz="1100">
                        <a:latin typeface="+mj-lt"/>
                        <a:ea typeface="Calibri"/>
                        <a:cs typeface="Times New Roman"/>
                      </a:endParaRPr>
                    </a:p>
                    <a:p>
                      <a:pPr algn="ctr">
                        <a:lnSpc>
                          <a:spcPct val="115000"/>
                        </a:lnSpc>
                        <a:spcAft>
                          <a:spcPts val="0"/>
                        </a:spcAft>
                      </a:pPr>
                      <a:r>
                        <a:rPr lang="it-IT" sz="1600" b="1">
                          <a:solidFill>
                            <a:srgbClr val="1F497D"/>
                          </a:solidFill>
                          <a:latin typeface="+mj-lt"/>
                          <a:ea typeface="Calibri"/>
                          <a:cs typeface="Times New Roman"/>
                        </a:rPr>
                        <a:t>Markup </a:t>
                      </a:r>
                      <a:r>
                        <a:rPr lang="it-IT" sz="1600" b="1" err="1">
                          <a:solidFill>
                            <a:srgbClr val="1F497D"/>
                          </a:solidFill>
                          <a:latin typeface="+mj-lt"/>
                          <a:ea typeface="Calibri"/>
                          <a:cs typeface="Times New Roman"/>
                        </a:rPr>
                        <a:t>for</a:t>
                      </a:r>
                      <a:endParaRPr lang="it-IT" sz="1100">
                        <a:latin typeface="+mj-lt"/>
                        <a:ea typeface="Calibri"/>
                        <a:cs typeface="Times New Roman"/>
                      </a:endParaRPr>
                    </a:p>
                    <a:p>
                      <a:pPr algn="ctr">
                        <a:lnSpc>
                          <a:spcPct val="115000"/>
                        </a:lnSpc>
                        <a:spcAft>
                          <a:spcPts val="0"/>
                        </a:spcAft>
                      </a:pPr>
                      <a:r>
                        <a:rPr lang="it-IT" sz="1600" b="1" err="1">
                          <a:solidFill>
                            <a:srgbClr val="1F497D"/>
                          </a:solidFill>
                          <a:latin typeface="+mj-lt"/>
                          <a:ea typeface="Calibri"/>
                          <a:cs typeface="Times New Roman"/>
                        </a:rPr>
                        <a:t>Infrastructure</a:t>
                      </a:r>
                      <a:endParaRPr lang="it-IT" sz="1100">
                        <a:latin typeface="+mj-lt"/>
                        <a:ea typeface="Calibri"/>
                        <a:cs typeface="Times New Roman"/>
                      </a:endParaRPr>
                    </a:p>
                  </a:txBody>
                  <a:tcPr marL="68580" marR="68580" marT="0" marB="0" anchor="ctr"/>
                </a:tc>
              </a:tr>
            </a:tbl>
          </a:graphicData>
        </a:graphic>
      </p:graphicFrame>
      <p:sp>
        <p:nvSpPr>
          <p:cNvPr id="8" name="Rettangolo arrotondato 7"/>
          <p:cNvSpPr/>
          <p:nvPr/>
        </p:nvSpPr>
        <p:spPr bwMode="auto">
          <a:xfrm>
            <a:off x="5004048" y="5229200"/>
            <a:ext cx="1512168" cy="64807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cs typeface="Arial" charset="0"/>
            </a:endParaRPr>
          </a:p>
        </p:txBody>
      </p:sp>
      <p:sp>
        <p:nvSpPr>
          <p:cNvPr id="3076" name="Text Box 8"/>
          <p:cNvSpPr txBox="1">
            <a:spLocks noChangeArrowheads="1"/>
          </p:cNvSpPr>
          <p:nvPr/>
        </p:nvSpPr>
        <p:spPr bwMode="auto">
          <a:xfrm>
            <a:off x="539750" y="1268413"/>
            <a:ext cx="8208963" cy="941796"/>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smtClean="0">
                <a:solidFill>
                  <a:schemeClr val="bg2"/>
                </a:solidFill>
                <a:latin typeface="Arial" charset="0"/>
              </a:rPr>
              <a:t>EV drivers</a:t>
            </a:r>
          </a:p>
          <a:p>
            <a:pPr algn="ctr">
              <a:lnSpc>
                <a:spcPct val="90000"/>
              </a:lnSpc>
              <a:spcBef>
                <a:spcPct val="20000"/>
              </a:spcBef>
              <a:buClr>
                <a:schemeClr val="bg2"/>
              </a:buClr>
              <a:buSzPct val="75000"/>
            </a:pPr>
            <a:r>
              <a:rPr lang="en-US" sz="2400" b="1" smtClean="0">
                <a:solidFill>
                  <a:schemeClr val="bg2"/>
                </a:solidFill>
                <a:latin typeface="Arial" charset="0"/>
              </a:rPr>
              <a:t>Benefits for clients</a:t>
            </a:r>
          </a:p>
        </p:txBody>
      </p:sp>
      <p:sp>
        <p:nvSpPr>
          <p:cNvPr id="5" name="Rectangle 3"/>
          <p:cNvSpPr txBox="1">
            <a:spLocks noChangeArrowheads="1"/>
          </p:cNvSpPr>
          <p:nvPr/>
        </p:nvSpPr>
        <p:spPr bwMode="auto">
          <a:xfrm>
            <a:off x="251521" y="2348880"/>
            <a:ext cx="7056784" cy="503237"/>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p"/>
              <a:tabLst/>
              <a:defRPr/>
            </a:pPr>
            <a:r>
              <a:rPr kumimoji="0" lang="en-US" sz="1600" b="1" i="0" u="none" strike="noStrike" kern="0" cap="none" spc="0" normalizeH="0" baseline="0" noProof="0" smtClean="0">
                <a:ln>
                  <a:noFill/>
                </a:ln>
                <a:solidFill>
                  <a:schemeClr val="bg2"/>
                </a:solidFill>
                <a:effectLst/>
                <a:uLnTx/>
                <a:uFillTx/>
                <a:latin typeface="+mj-lt"/>
                <a:ea typeface="+mn-ea"/>
                <a:cs typeface="+mn-cs"/>
              </a:rPr>
              <a:t>The most important driver for customers is economic saving</a:t>
            </a:r>
            <a:endParaRPr kumimoji="0" lang="en-US" sz="1600" b="1" i="0" u="none" strike="noStrike" kern="0" cap="none" spc="0" normalizeH="0" baseline="0" noProof="0">
              <a:ln>
                <a:noFill/>
              </a:ln>
              <a:solidFill>
                <a:schemeClr val="bg2"/>
              </a:solidFill>
              <a:effectLst/>
              <a:uLnTx/>
              <a:uFillTx/>
              <a:latin typeface="+mj-lt"/>
              <a:ea typeface="+mn-ea"/>
              <a:cs typeface="+mn-cs"/>
            </a:endParaRPr>
          </a:p>
        </p:txBody>
      </p:sp>
      <p:sp>
        <p:nvSpPr>
          <p:cNvPr id="6" name="Rettangolo 5"/>
          <p:cNvSpPr/>
          <p:nvPr/>
        </p:nvSpPr>
        <p:spPr>
          <a:xfrm>
            <a:off x="6660232" y="3371508"/>
            <a:ext cx="2376264" cy="1569660"/>
          </a:xfrm>
          <a:prstGeom prst="rect">
            <a:avLst/>
          </a:prstGeom>
          <a:ln>
            <a:solidFill>
              <a:schemeClr val="accent1"/>
            </a:solidFill>
          </a:ln>
        </p:spPr>
        <p:txBody>
          <a:bodyPr wrap="square">
            <a:spAutoFit/>
          </a:bodyPr>
          <a:lstStyle/>
          <a:p>
            <a:pPr algn="ctr" defTabSz="1036638">
              <a:spcBef>
                <a:spcPct val="40000"/>
              </a:spcBef>
              <a:buSzPct val="100000"/>
            </a:pPr>
            <a:r>
              <a:rPr lang="en-US" sz="1600" smtClean="0">
                <a:solidFill>
                  <a:schemeClr val="bg2"/>
                </a:solidFill>
                <a:latin typeface="+mj-lt"/>
                <a:ea typeface="ヒラギノ角ゴ Pro W3" pitchFamily="1" charset="-128"/>
              </a:rPr>
              <a:t>Distributor business model could limit additional markup over energy cost allowing  clients to save up to 75% on fuel costs</a:t>
            </a:r>
            <a:endParaRPr lang="en-US" sz="1600">
              <a:solidFill>
                <a:schemeClr val="bg2"/>
              </a:solidFill>
              <a:latin typeface="+mj-lt"/>
              <a:ea typeface="ヒラギノ角ゴ Pro W3" pitchFamily="1" charset="-128"/>
            </a:endParaRPr>
          </a:p>
        </p:txBody>
      </p:sp>
      <p:pic>
        <p:nvPicPr>
          <p:cNvPr id="22"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cxnSp>
        <p:nvCxnSpPr>
          <p:cNvPr id="10" name="Connettore 4 9"/>
          <p:cNvCxnSpPr>
            <a:stCxn id="8" idx="3"/>
            <a:endCxn id="6" idx="2"/>
          </p:cNvCxnSpPr>
          <p:nvPr/>
        </p:nvCxnSpPr>
        <p:spPr bwMode="auto">
          <a:xfrm flipV="1">
            <a:off x="6516216" y="4941168"/>
            <a:ext cx="1332148" cy="612068"/>
          </a:xfrm>
          <a:prstGeom prst="bentConnector2">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8"/>
          <p:cNvSpPr txBox="1">
            <a:spLocks noChangeArrowheads="1"/>
          </p:cNvSpPr>
          <p:nvPr/>
        </p:nvSpPr>
        <p:spPr bwMode="auto">
          <a:xfrm>
            <a:off x="539750" y="1268413"/>
            <a:ext cx="8208963" cy="941796"/>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pPr>
            <a:r>
              <a:rPr lang="fr-BE" sz="3200" b="1" smtClean="0">
                <a:solidFill>
                  <a:schemeClr val="bg2"/>
                </a:solidFill>
                <a:latin typeface="Arial" charset="0"/>
              </a:rPr>
              <a:t>The </a:t>
            </a:r>
            <a:r>
              <a:rPr lang="fr-BE" sz="3200" b="1" err="1" smtClean="0">
                <a:solidFill>
                  <a:schemeClr val="bg2"/>
                </a:solidFill>
                <a:latin typeface="Arial" charset="0"/>
              </a:rPr>
              <a:t>need</a:t>
            </a:r>
            <a:r>
              <a:rPr lang="fr-BE" sz="3200" b="1" smtClean="0">
                <a:solidFill>
                  <a:schemeClr val="bg2"/>
                </a:solidFill>
                <a:latin typeface="Arial" charset="0"/>
              </a:rPr>
              <a:t> for infrastructure</a:t>
            </a:r>
          </a:p>
          <a:p>
            <a:pPr algn="ctr">
              <a:lnSpc>
                <a:spcPct val="90000"/>
              </a:lnSpc>
              <a:spcBef>
                <a:spcPct val="20000"/>
              </a:spcBef>
              <a:buClr>
                <a:schemeClr val="bg2"/>
              </a:buClr>
              <a:buSzPct val="75000"/>
            </a:pPr>
            <a:r>
              <a:rPr lang="en-US" sz="2400" b="1" smtClean="0">
                <a:solidFill>
                  <a:schemeClr val="bg2"/>
                </a:solidFill>
                <a:latin typeface="Arial" charset="0"/>
              </a:rPr>
              <a:t>Clients parking facilities in Italy</a:t>
            </a:r>
          </a:p>
        </p:txBody>
      </p:sp>
      <p:pic>
        <p:nvPicPr>
          <p:cNvPr id="28" name="Immagine 5" descr="Enel inglese.jpg"/>
          <p:cNvPicPr>
            <a:picLocks noChangeAspect="1"/>
          </p:cNvPicPr>
          <p:nvPr/>
        </p:nvPicPr>
        <p:blipFill>
          <a:blip r:embed="rId3" cstate="print"/>
          <a:srcRect/>
          <a:stretch>
            <a:fillRect/>
          </a:stretch>
        </p:blipFill>
        <p:spPr bwMode="auto">
          <a:xfrm>
            <a:off x="6919913" y="5487988"/>
            <a:ext cx="1968500" cy="1179512"/>
          </a:xfrm>
          <a:prstGeom prst="rect">
            <a:avLst/>
          </a:prstGeom>
          <a:noFill/>
          <a:ln w="9525">
            <a:noFill/>
            <a:miter lim="800000"/>
            <a:headEnd/>
            <a:tailEnd/>
          </a:ln>
        </p:spPr>
      </p:pic>
      <p:grpSp>
        <p:nvGrpSpPr>
          <p:cNvPr id="5" name="Gruppo 4"/>
          <p:cNvGrpSpPr/>
          <p:nvPr/>
        </p:nvGrpSpPr>
        <p:grpSpPr>
          <a:xfrm>
            <a:off x="395536" y="2304256"/>
            <a:ext cx="8496944" cy="4293096"/>
            <a:chOff x="150813" y="1790700"/>
            <a:chExt cx="10685813" cy="5472113"/>
          </a:xfrm>
        </p:grpSpPr>
        <p:pic>
          <p:nvPicPr>
            <p:cNvPr id="6" name="Picture 3"/>
            <p:cNvPicPr>
              <a:picLocks noChangeAspect="1" noChangeArrowheads="1"/>
            </p:cNvPicPr>
            <p:nvPr/>
          </p:nvPicPr>
          <p:blipFill>
            <a:blip r:embed="rId4" cstate="print"/>
            <a:srcRect/>
            <a:stretch>
              <a:fillRect/>
            </a:stretch>
          </p:blipFill>
          <p:spPr bwMode="auto">
            <a:xfrm>
              <a:off x="1303338" y="1790700"/>
              <a:ext cx="1216025" cy="1039813"/>
            </a:xfrm>
            <a:prstGeom prst="rect">
              <a:avLst/>
            </a:prstGeom>
            <a:noFill/>
            <a:ln w="12700">
              <a:noFill/>
              <a:miter lim="800000"/>
              <a:headEnd/>
              <a:tailEnd/>
            </a:ln>
            <a:effectLst/>
          </p:spPr>
        </p:pic>
        <p:sp>
          <p:nvSpPr>
            <p:cNvPr id="7" name="Text Box 4"/>
            <p:cNvSpPr txBox="1">
              <a:spLocks noChangeArrowheads="1"/>
            </p:cNvSpPr>
            <p:nvPr/>
          </p:nvSpPr>
          <p:spPr bwMode="auto">
            <a:xfrm>
              <a:off x="3501450" y="1992313"/>
              <a:ext cx="1335088" cy="581025"/>
            </a:xfrm>
            <a:prstGeom prst="rect">
              <a:avLst/>
            </a:prstGeom>
            <a:noFill/>
            <a:ln w="19050" algn="ctr">
              <a:noFill/>
              <a:prstDash val="dash"/>
              <a:miter lim="800000"/>
              <a:headEnd/>
              <a:tailEnd/>
            </a:ln>
            <a:effectLst/>
          </p:spPr>
          <p:txBody>
            <a:bodyPr wrap="none">
              <a:spAutoFit/>
            </a:bodyPr>
            <a:lstStyle/>
            <a:p>
              <a:pPr eaLnBrk="1" hangingPunct="1"/>
              <a:r>
                <a:rPr lang="it-IT" sz="1600" b="0">
                  <a:ea typeface="ヒラギノ角ゴ Pro W3" pitchFamily="1" charset="-128"/>
                  <a:sym typeface="Verdana" pitchFamily="34" charset="0"/>
                </a:rPr>
                <a:t>32%</a:t>
              </a:r>
            </a:p>
            <a:p>
              <a:pPr eaLnBrk="1" hangingPunct="1"/>
              <a:r>
                <a:rPr lang="it-IT" sz="1600" b="0">
                  <a:ea typeface="ヒラギノ角ゴ Pro W3" pitchFamily="1" charset="-128"/>
                  <a:sym typeface="Verdana" pitchFamily="34" charset="0"/>
                </a:rPr>
                <a:t>Private box</a:t>
              </a:r>
            </a:p>
          </p:txBody>
        </p:sp>
        <p:sp>
          <p:nvSpPr>
            <p:cNvPr id="8" name="Text Box 5"/>
            <p:cNvSpPr txBox="1">
              <a:spLocks noChangeArrowheads="1"/>
            </p:cNvSpPr>
            <p:nvPr/>
          </p:nvSpPr>
          <p:spPr bwMode="auto">
            <a:xfrm>
              <a:off x="3501450" y="2994026"/>
              <a:ext cx="1978025" cy="1314450"/>
            </a:xfrm>
            <a:prstGeom prst="rect">
              <a:avLst/>
            </a:prstGeom>
            <a:noFill/>
            <a:ln w="19050" algn="ctr">
              <a:noFill/>
              <a:prstDash val="dash"/>
              <a:miter lim="800000"/>
              <a:headEnd/>
              <a:tailEnd/>
            </a:ln>
            <a:effectLst/>
          </p:spPr>
          <p:txBody>
            <a:bodyPr wrap="none">
              <a:spAutoFit/>
            </a:bodyPr>
            <a:lstStyle/>
            <a:p>
              <a:pPr eaLnBrk="1" hangingPunct="1"/>
              <a:r>
                <a:rPr lang="en-US" sz="1600" b="0">
                  <a:ea typeface="ヒラギノ角ゴ Pro W3" pitchFamily="1" charset="-128"/>
                  <a:sym typeface="Verdana" pitchFamily="34" charset="0"/>
                </a:rPr>
                <a:t>34%</a:t>
              </a:r>
            </a:p>
            <a:p>
              <a:pPr eaLnBrk="1" hangingPunct="1"/>
              <a:r>
                <a:rPr lang="en-US" sz="1600" b="0">
                  <a:ea typeface="ヒラギノ角ゴ Pro W3" pitchFamily="1" charset="-128"/>
                  <a:sym typeface="Verdana" pitchFamily="34" charset="0"/>
                </a:rPr>
                <a:t>Private parking</a:t>
              </a:r>
            </a:p>
            <a:p>
              <a:pPr eaLnBrk="1" hangingPunct="1"/>
              <a:r>
                <a:rPr lang="en-US" sz="1600" b="0">
                  <a:ea typeface="ヒラギノ角ゴ Pro W3" pitchFamily="1" charset="-128"/>
                  <a:sym typeface="Verdana" pitchFamily="34" charset="0"/>
                </a:rPr>
                <a:t>indoor or outdoor</a:t>
              </a:r>
            </a:p>
            <a:p>
              <a:pPr eaLnBrk="1" hangingPunct="1"/>
              <a:r>
                <a:rPr lang="en-US" sz="1600" b="0">
                  <a:ea typeface="ヒラギノ角ゴ Pro W3" pitchFamily="1" charset="-128"/>
                  <a:sym typeface="Verdana" pitchFamily="34" charset="0"/>
                </a:rPr>
                <a:t>(e.g. apartment)</a:t>
              </a:r>
            </a:p>
            <a:p>
              <a:pPr eaLnBrk="1" hangingPunct="1"/>
              <a:endParaRPr lang="en-US" sz="1600" b="0">
                <a:ea typeface="ヒラギノ角ゴ Pro W3" pitchFamily="1" charset="-128"/>
                <a:sym typeface="Verdana" pitchFamily="34" charset="0"/>
              </a:endParaRPr>
            </a:p>
          </p:txBody>
        </p:sp>
        <p:sp>
          <p:nvSpPr>
            <p:cNvPr id="9" name="Text Box 6"/>
            <p:cNvSpPr txBox="1">
              <a:spLocks noChangeArrowheads="1"/>
            </p:cNvSpPr>
            <p:nvPr/>
          </p:nvSpPr>
          <p:spPr bwMode="auto">
            <a:xfrm>
              <a:off x="3501450" y="4681537"/>
              <a:ext cx="2807290" cy="745372"/>
            </a:xfrm>
            <a:prstGeom prst="rect">
              <a:avLst/>
            </a:prstGeom>
            <a:noFill/>
            <a:ln w="19050" algn="ctr">
              <a:noFill/>
              <a:prstDash val="dash"/>
              <a:miter lim="800000"/>
              <a:headEnd/>
              <a:tailEnd/>
            </a:ln>
            <a:effectLst/>
          </p:spPr>
          <p:txBody>
            <a:bodyPr wrap="square">
              <a:spAutoFit/>
            </a:bodyPr>
            <a:lstStyle/>
            <a:p>
              <a:pPr eaLnBrk="1" hangingPunct="1"/>
              <a:r>
                <a:rPr lang="en-US" sz="1600" b="0">
                  <a:ea typeface="ヒラギノ角ゴ Pro W3" pitchFamily="1" charset="-128"/>
                  <a:sym typeface="Verdana" pitchFamily="34" charset="0"/>
                </a:rPr>
                <a:t>34%</a:t>
              </a:r>
            </a:p>
            <a:p>
              <a:pPr eaLnBrk="1" hangingPunct="1"/>
              <a:r>
                <a:rPr lang="en-US" sz="1600" b="0">
                  <a:ea typeface="ヒラギノ角ゴ Pro W3" pitchFamily="1" charset="-128"/>
                  <a:sym typeface="Verdana" pitchFamily="34" charset="0"/>
                </a:rPr>
                <a:t>No private parking</a:t>
              </a:r>
            </a:p>
          </p:txBody>
        </p:sp>
        <p:sp>
          <p:nvSpPr>
            <p:cNvPr id="10" name="Text Box 11"/>
            <p:cNvSpPr txBox="1">
              <a:spLocks noChangeArrowheads="1"/>
            </p:cNvSpPr>
            <p:nvPr/>
          </p:nvSpPr>
          <p:spPr bwMode="auto">
            <a:xfrm>
              <a:off x="150813" y="7119938"/>
              <a:ext cx="3309937" cy="142875"/>
            </a:xfrm>
            <a:prstGeom prst="rect">
              <a:avLst/>
            </a:prstGeom>
            <a:noFill/>
            <a:ln w="28575">
              <a:noFill/>
              <a:miter lim="800000"/>
              <a:headEnd/>
              <a:tailEnd/>
            </a:ln>
          </p:spPr>
          <p:txBody>
            <a:bodyPr wrap="none" lIns="11660" tIns="3884" rIns="11660" bIns="3884">
              <a:spAutoFit/>
            </a:bodyPr>
            <a:lstStyle/>
            <a:p>
              <a:pPr algn="l" defTabSz="1011238" eaLnBrk="1" hangingPunct="1">
                <a:spcBef>
                  <a:spcPct val="40000"/>
                </a:spcBef>
                <a:buSzPct val="100000"/>
                <a:buFont typeface="Verdana" pitchFamily="34" charset="0"/>
                <a:buNone/>
              </a:pPr>
              <a:r>
                <a:rPr lang="en-US" sz="900" b="0">
                  <a:ea typeface="ヒラギノ角ゴ Pro W3" pitchFamily="1" charset="-128"/>
                </a:rPr>
                <a:t>Source: Roland Berger; average Italian parking facilities </a:t>
              </a:r>
            </a:p>
          </p:txBody>
        </p:sp>
        <p:sp>
          <p:nvSpPr>
            <p:cNvPr id="11" name="Text Box 9"/>
            <p:cNvSpPr txBox="1">
              <a:spLocks noChangeArrowheads="1"/>
            </p:cNvSpPr>
            <p:nvPr/>
          </p:nvSpPr>
          <p:spPr bwMode="auto">
            <a:xfrm>
              <a:off x="7423150" y="2449513"/>
              <a:ext cx="3141803" cy="1059214"/>
            </a:xfrm>
            <a:prstGeom prst="rect">
              <a:avLst/>
            </a:prstGeom>
            <a:noFill/>
            <a:ln w="19050" algn="ctr">
              <a:noFill/>
              <a:prstDash val="dash"/>
              <a:miter lim="800000"/>
              <a:headEnd/>
              <a:tailEnd/>
            </a:ln>
            <a:effectLst/>
          </p:spPr>
          <p:txBody>
            <a:bodyPr wrap="square">
              <a:spAutoFit/>
            </a:bodyPr>
            <a:lstStyle/>
            <a:p>
              <a:pPr eaLnBrk="1" hangingPunct="1"/>
              <a:r>
                <a:rPr lang="en-US" sz="1600" b="0">
                  <a:ea typeface="ヒラギノ角ゴ Pro W3" pitchFamily="1" charset="-128"/>
                  <a:sym typeface="Verdana" pitchFamily="34" charset="0"/>
                </a:rPr>
                <a:t>66% of clients will usually charge their EV at home</a:t>
              </a:r>
              <a:endParaRPr lang="en-US" sz="1800" b="0">
                <a:ea typeface="ヒラギノ角ゴ Pro W3" pitchFamily="1" charset="-128"/>
                <a:sym typeface="Verdana" pitchFamily="34" charset="0"/>
              </a:endParaRPr>
            </a:p>
          </p:txBody>
        </p:sp>
        <p:grpSp>
          <p:nvGrpSpPr>
            <p:cNvPr id="12" name="Group 10"/>
            <p:cNvGrpSpPr>
              <a:grpSpLocks/>
            </p:cNvGrpSpPr>
            <p:nvPr/>
          </p:nvGrpSpPr>
          <p:grpSpPr bwMode="auto">
            <a:xfrm>
              <a:off x="1158875" y="4176713"/>
              <a:ext cx="2000250" cy="1519237"/>
              <a:chOff x="367" y="2716"/>
              <a:chExt cx="1669" cy="1229"/>
            </a:xfrm>
          </p:grpSpPr>
          <p:pic>
            <p:nvPicPr>
              <p:cNvPr id="26" name="Picture 11" descr="j0308365"/>
              <p:cNvPicPr>
                <a:picLocks noChangeAspect="1" noChangeArrowheads="1"/>
              </p:cNvPicPr>
              <p:nvPr/>
            </p:nvPicPr>
            <p:blipFill>
              <a:blip r:embed="rId5" cstate="print"/>
              <a:srcRect/>
              <a:stretch>
                <a:fillRect/>
              </a:stretch>
            </p:blipFill>
            <p:spPr bwMode="auto">
              <a:xfrm>
                <a:off x="458" y="2716"/>
                <a:ext cx="1469" cy="985"/>
              </a:xfrm>
              <a:prstGeom prst="rect">
                <a:avLst/>
              </a:prstGeom>
              <a:noFill/>
            </p:spPr>
          </p:pic>
          <p:pic>
            <p:nvPicPr>
              <p:cNvPr id="29" name="Picture 12"/>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1456" y="3623"/>
                <a:ext cx="580" cy="322"/>
              </a:xfrm>
              <a:prstGeom prst="rect">
                <a:avLst/>
              </a:prstGeom>
              <a:noFill/>
              <a:ln w="12700" algn="ctr">
                <a:noFill/>
                <a:miter lim="800000"/>
                <a:headEnd/>
                <a:tailEnd/>
              </a:ln>
              <a:effectLst/>
            </p:spPr>
          </p:pic>
          <p:pic>
            <p:nvPicPr>
              <p:cNvPr id="30" name="Picture 13"/>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912" y="3528"/>
                <a:ext cx="580" cy="322"/>
              </a:xfrm>
              <a:prstGeom prst="rect">
                <a:avLst/>
              </a:prstGeom>
              <a:noFill/>
              <a:ln w="12700" algn="ctr">
                <a:noFill/>
                <a:miter lim="800000"/>
                <a:headEnd/>
                <a:tailEnd/>
              </a:ln>
              <a:effectLst/>
            </p:spPr>
          </p:pic>
          <p:pic>
            <p:nvPicPr>
              <p:cNvPr id="31" name="Picture 1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367" y="3396"/>
                <a:ext cx="580" cy="322"/>
              </a:xfrm>
              <a:prstGeom prst="rect">
                <a:avLst/>
              </a:prstGeom>
              <a:noFill/>
              <a:ln w="12700" algn="ctr">
                <a:noFill/>
                <a:miter lim="800000"/>
                <a:headEnd/>
                <a:tailEnd/>
              </a:ln>
              <a:effectLst/>
            </p:spPr>
          </p:pic>
        </p:grpSp>
        <p:grpSp>
          <p:nvGrpSpPr>
            <p:cNvPr id="13" name="Group 15"/>
            <p:cNvGrpSpPr>
              <a:grpSpLocks noChangeAspect="1"/>
            </p:cNvGrpSpPr>
            <p:nvPr/>
          </p:nvGrpSpPr>
          <p:grpSpPr bwMode="auto">
            <a:xfrm>
              <a:off x="1158875" y="3003550"/>
              <a:ext cx="2016125" cy="720725"/>
              <a:chOff x="3270" y="2489"/>
              <a:chExt cx="1179" cy="486"/>
            </a:xfrm>
          </p:grpSpPr>
          <p:sp>
            <p:nvSpPr>
              <p:cNvPr id="18" name="AutoShape 16"/>
              <p:cNvSpPr>
                <a:spLocks noChangeAspect="1" noChangeArrowheads="1" noTextEdit="1"/>
              </p:cNvSpPr>
              <p:nvPr/>
            </p:nvSpPr>
            <p:spPr bwMode="auto">
              <a:xfrm>
                <a:off x="3270" y="2489"/>
                <a:ext cx="1179" cy="486"/>
              </a:xfrm>
              <a:prstGeom prst="rect">
                <a:avLst/>
              </a:prstGeom>
              <a:noFill/>
              <a:ln w="9525">
                <a:noFill/>
                <a:miter lim="800000"/>
                <a:headEnd/>
                <a:tailEnd/>
              </a:ln>
            </p:spPr>
            <p:txBody>
              <a:bodyPr/>
              <a:lstStyle/>
              <a:p>
                <a:endParaRPr lang="it-IT"/>
              </a:p>
            </p:txBody>
          </p:sp>
          <p:sp>
            <p:nvSpPr>
              <p:cNvPr id="19" name="Freeform 17"/>
              <p:cNvSpPr>
                <a:spLocks/>
              </p:cNvSpPr>
              <p:nvPr/>
            </p:nvSpPr>
            <p:spPr bwMode="auto">
              <a:xfrm>
                <a:off x="3270" y="2489"/>
                <a:ext cx="1179" cy="486"/>
              </a:xfrm>
              <a:custGeom>
                <a:avLst/>
                <a:gdLst/>
                <a:ahLst/>
                <a:cxnLst>
                  <a:cxn ang="0">
                    <a:pos x="730" y="15832"/>
                  </a:cxn>
                  <a:cxn ang="0">
                    <a:pos x="728" y="5051"/>
                  </a:cxn>
                  <a:cxn ang="0">
                    <a:pos x="10521" y="0"/>
                  </a:cxn>
                  <a:cxn ang="0">
                    <a:pos x="14599" y="1852"/>
                  </a:cxn>
                  <a:cxn ang="0">
                    <a:pos x="14599" y="15832"/>
                  </a:cxn>
                  <a:cxn ang="0">
                    <a:pos x="15327" y="15832"/>
                  </a:cxn>
                  <a:cxn ang="0">
                    <a:pos x="15327" y="16038"/>
                  </a:cxn>
                  <a:cxn ang="0">
                    <a:pos x="0" y="16038"/>
                  </a:cxn>
                  <a:cxn ang="0">
                    <a:pos x="0" y="15832"/>
                  </a:cxn>
                  <a:cxn ang="0">
                    <a:pos x="730" y="15832"/>
                  </a:cxn>
                </a:cxnLst>
                <a:rect l="0" t="0" r="r" b="b"/>
                <a:pathLst>
                  <a:path w="15327" h="16038">
                    <a:moveTo>
                      <a:pt x="730" y="15832"/>
                    </a:moveTo>
                    <a:lnTo>
                      <a:pt x="728" y="5051"/>
                    </a:lnTo>
                    <a:lnTo>
                      <a:pt x="10521" y="0"/>
                    </a:lnTo>
                    <a:lnTo>
                      <a:pt x="14599" y="1852"/>
                    </a:lnTo>
                    <a:lnTo>
                      <a:pt x="14599" y="15832"/>
                    </a:lnTo>
                    <a:lnTo>
                      <a:pt x="15327" y="15832"/>
                    </a:lnTo>
                    <a:lnTo>
                      <a:pt x="15327" y="16038"/>
                    </a:lnTo>
                    <a:lnTo>
                      <a:pt x="0" y="16038"/>
                    </a:lnTo>
                    <a:lnTo>
                      <a:pt x="0" y="15832"/>
                    </a:lnTo>
                    <a:lnTo>
                      <a:pt x="730" y="15832"/>
                    </a:lnTo>
                    <a:close/>
                  </a:path>
                </a:pathLst>
              </a:custGeom>
              <a:solidFill>
                <a:srgbClr val="000000"/>
              </a:solidFill>
              <a:ln w="9525">
                <a:noFill/>
                <a:round/>
                <a:headEnd/>
                <a:tailEnd/>
              </a:ln>
            </p:spPr>
            <p:txBody>
              <a:bodyPr/>
              <a:lstStyle/>
              <a:p>
                <a:endParaRPr lang="it-IT"/>
              </a:p>
            </p:txBody>
          </p:sp>
          <p:sp>
            <p:nvSpPr>
              <p:cNvPr id="20" name="Freeform 18"/>
              <p:cNvSpPr>
                <a:spLocks/>
              </p:cNvSpPr>
              <p:nvPr/>
            </p:nvSpPr>
            <p:spPr bwMode="auto">
              <a:xfrm>
                <a:off x="3342" y="2498"/>
                <a:ext cx="730" cy="471"/>
              </a:xfrm>
              <a:custGeom>
                <a:avLst/>
                <a:gdLst/>
                <a:ahLst/>
                <a:cxnLst>
                  <a:cxn ang="0">
                    <a:pos x="8131" y="14450"/>
                  </a:cxn>
                  <a:cxn ang="0">
                    <a:pos x="8131" y="15549"/>
                  </a:cxn>
                  <a:cxn ang="0">
                    <a:pos x="9488" y="15549"/>
                  </a:cxn>
                  <a:cxn ang="0">
                    <a:pos x="9488" y="0"/>
                  </a:cxn>
                  <a:cxn ang="0">
                    <a:pos x="0" y="4893"/>
                  </a:cxn>
                  <a:cxn ang="0">
                    <a:pos x="2" y="15549"/>
                  </a:cxn>
                  <a:cxn ang="0">
                    <a:pos x="725" y="15549"/>
                  </a:cxn>
                  <a:cxn ang="0">
                    <a:pos x="725" y="14765"/>
                  </a:cxn>
                  <a:cxn ang="0">
                    <a:pos x="8131" y="14450"/>
                  </a:cxn>
                </a:cxnLst>
                <a:rect l="0" t="0" r="r" b="b"/>
                <a:pathLst>
                  <a:path w="9488" h="15549">
                    <a:moveTo>
                      <a:pt x="8131" y="14450"/>
                    </a:moveTo>
                    <a:lnTo>
                      <a:pt x="8131" y="15549"/>
                    </a:lnTo>
                    <a:lnTo>
                      <a:pt x="9488" y="15549"/>
                    </a:lnTo>
                    <a:lnTo>
                      <a:pt x="9488" y="0"/>
                    </a:lnTo>
                    <a:lnTo>
                      <a:pt x="0" y="4893"/>
                    </a:lnTo>
                    <a:lnTo>
                      <a:pt x="2" y="15549"/>
                    </a:lnTo>
                    <a:lnTo>
                      <a:pt x="725" y="15549"/>
                    </a:lnTo>
                    <a:lnTo>
                      <a:pt x="725" y="14765"/>
                    </a:lnTo>
                    <a:lnTo>
                      <a:pt x="8131" y="14450"/>
                    </a:lnTo>
                    <a:close/>
                  </a:path>
                </a:pathLst>
              </a:custGeom>
              <a:solidFill>
                <a:srgbClr val="FFF7E5"/>
              </a:solidFill>
              <a:ln w="9525">
                <a:noFill/>
                <a:round/>
                <a:headEnd/>
                <a:tailEnd/>
              </a:ln>
            </p:spPr>
            <p:txBody>
              <a:bodyPr/>
              <a:lstStyle/>
              <a:p>
                <a:endParaRPr lang="it-IT"/>
              </a:p>
            </p:txBody>
          </p:sp>
          <p:sp>
            <p:nvSpPr>
              <p:cNvPr id="21" name="Freeform 19"/>
              <p:cNvSpPr>
                <a:spLocks/>
              </p:cNvSpPr>
              <p:nvPr/>
            </p:nvSpPr>
            <p:spPr bwMode="auto">
              <a:xfrm>
                <a:off x="3398" y="2860"/>
                <a:ext cx="570" cy="56"/>
              </a:xfrm>
              <a:custGeom>
                <a:avLst/>
                <a:gdLst/>
                <a:ahLst/>
                <a:cxnLst>
                  <a:cxn ang="0">
                    <a:pos x="7406" y="1203"/>
                  </a:cxn>
                  <a:cxn ang="0">
                    <a:pos x="0" y="1841"/>
                  </a:cxn>
                  <a:cxn ang="0">
                    <a:pos x="0" y="948"/>
                  </a:cxn>
                  <a:cxn ang="0">
                    <a:pos x="7406" y="0"/>
                  </a:cxn>
                  <a:cxn ang="0">
                    <a:pos x="7406" y="1203"/>
                  </a:cxn>
                </a:cxnLst>
                <a:rect l="0" t="0" r="r" b="b"/>
                <a:pathLst>
                  <a:path w="7406" h="1841">
                    <a:moveTo>
                      <a:pt x="7406" y="1203"/>
                    </a:moveTo>
                    <a:lnTo>
                      <a:pt x="0" y="1841"/>
                    </a:lnTo>
                    <a:lnTo>
                      <a:pt x="0" y="948"/>
                    </a:lnTo>
                    <a:lnTo>
                      <a:pt x="7406" y="0"/>
                    </a:lnTo>
                    <a:lnTo>
                      <a:pt x="7406" y="1203"/>
                    </a:lnTo>
                    <a:close/>
                  </a:path>
                </a:pathLst>
              </a:custGeom>
              <a:solidFill>
                <a:srgbClr val="000000"/>
              </a:solidFill>
              <a:ln w="9525">
                <a:noFill/>
                <a:round/>
                <a:headEnd/>
                <a:tailEnd/>
              </a:ln>
            </p:spPr>
            <p:txBody>
              <a:bodyPr/>
              <a:lstStyle/>
              <a:p>
                <a:endParaRPr lang="it-IT"/>
              </a:p>
            </p:txBody>
          </p:sp>
          <p:sp>
            <p:nvSpPr>
              <p:cNvPr id="22" name="Freeform 20"/>
              <p:cNvSpPr>
                <a:spLocks/>
              </p:cNvSpPr>
              <p:nvPr/>
            </p:nvSpPr>
            <p:spPr bwMode="auto">
              <a:xfrm>
                <a:off x="3398" y="2784"/>
                <a:ext cx="570" cy="75"/>
              </a:xfrm>
              <a:custGeom>
                <a:avLst/>
                <a:gdLst/>
                <a:ahLst/>
                <a:cxnLst>
                  <a:cxn ang="0">
                    <a:pos x="7406" y="1202"/>
                  </a:cxn>
                  <a:cxn ang="0">
                    <a:pos x="0" y="2480"/>
                  </a:cxn>
                  <a:cxn ang="0">
                    <a:pos x="0" y="1581"/>
                  </a:cxn>
                  <a:cxn ang="0">
                    <a:pos x="7406" y="0"/>
                  </a:cxn>
                  <a:cxn ang="0">
                    <a:pos x="7406" y="1202"/>
                  </a:cxn>
                </a:cxnLst>
                <a:rect l="0" t="0" r="r" b="b"/>
                <a:pathLst>
                  <a:path w="7406" h="2480">
                    <a:moveTo>
                      <a:pt x="7406" y="1202"/>
                    </a:moveTo>
                    <a:lnTo>
                      <a:pt x="0" y="2480"/>
                    </a:lnTo>
                    <a:lnTo>
                      <a:pt x="0" y="1581"/>
                    </a:lnTo>
                    <a:lnTo>
                      <a:pt x="7406" y="0"/>
                    </a:lnTo>
                    <a:lnTo>
                      <a:pt x="7406" y="1202"/>
                    </a:lnTo>
                    <a:close/>
                  </a:path>
                </a:pathLst>
              </a:custGeom>
              <a:solidFill>
                <a:srgbClr val="000000"/>
              </a:solidFill>
              <a:ln w="9525">
                <a:noFill/>
                <a:round/>
                <a:headEnd/>
                <a:tailEnd/>
              </a:ln>
            </p:spPr>
            <p:txBody>
              <a:bodyPr/>
              <a:lstStyle/>
              <a:p>
                <a:endParaRPr lang="it-IT"/>
              </a:p>
            </p:txBody>
          </p:sp>
          <p:sp>
            <p:nvSpPr>
              <p:cNvPr id="23" name="Freeform 21"/>
              <p:cNvSpPr>
                <a:spLocks/>
              </p:cNvSpPr>
              <p:nvPr/>
            </p:nvSpPr>
            <p:spPr bwMode="auto">
              <a:xfrm>
                <a:off x="3398" y="2709"/>
                <a:ext cx="570" cy="94"/>
              </a:xfrm>
              <a:custGeom>
                <a:avLst/>
                <a:gdLst/>
                <a:ahLst/>
                <a:cxnLst>
                  <a:cxn ang="0">
                    <a:pos x="7406" y="1202"/>
                  </a:cxn>
                  <a:cxn ang="0">
                    <a:pos x="0" y="3119"/>
                  </a:cxn>
                  <a:cxn ang="0">
                    <a:pos x="0" y="2213"/>
                  </a:cxn>
                  <a:cxn ang="0">
                    <a:pos x="7406" y="0"/>
                  </a:cxn>
                  <a:cxn ang="0">
                    <a:pos x="7406" y="1202"/>
                  </a:cxn>
                </a:cxnLst>
                <a:rect l="0" t="0" r="r" b="b"/>
                <a:pathLst>
                  <a:path w="7406" h="3119">
                    <a:moveTo>
                      <a:pt x="7406" y="1202"/>
                    </a:moveTo>
                    <a:lnTo>
                      <a:pt x="0" y="3119"/>
                    </a:lnTo>
                    <a:lnTo>
                      <a:pt x="0" y="2213"/>
                    </a:lnTo>
                    <a:lnTo>
                      <a:pt x="7406" y="0"/>
                    </a:lnTo>
                    <a:lnTo>
                      <a:pt x="7406" y="1202"/>
                    </a:lnTo>
                    <a:close/>
                  </a:path>
                </a:pathLst>
              </a:custGeom>
              <a:solidFill>
                <a:srgbClr val="000000"/>
              </a:solidFill>
              <a:ln w="9525">
                <a:noFill/>
                <a:round/>
                <a:headEnd/>
                <a:tailEnd/>
              </a:ln>
            </p:spPr>
            <p:txBody>
              <a:bodyPr/>
              <a:lstStyle/>
              <a:p>
                <a:endParaRPr lang="it-IT"/>
              </a:p>
            </p:txBody>
          </p:sp>
          <p:sp>
            <p:nvSpPr>
              <p:cNvPr id="24" name="Freeform 22"/>
              <p:cNvSpPr>
                <a:spLocks/>
              </p:cNvSpPr>
              <p:nvPr/>
            </p:nvSpPr>
            <p:spPr bwMode="auto">
              <a:xfrm>
                <a:off x="3398" y="2633"/>
                <a:ext cx="570" cy="114"/>
              </a:xfrm>
              <a:custGeom>
                <a:avLst/>
                <a:gdLst/>
                <a:ahLst/>
                <a:cxnLst>
                  <a:cxn ang="0">
                    <a:pos x="7406" y="1203"/>
                  </a:cxn>
                  <a:cxn ang="0">
                    <a:pos x="0" y="3759"/>
                  </a:cxn>
                  <a:cxn ang="0">
                    <a:pos x="0" y="2848"/>
                  </a:cxn>
                  <a:cxn ang="0">
                    <a:pos x="7406" y="0"/>
                  </a:cxn>
                  <a:cxn ang="0">
                    <a:pos x="7406" y="1203"/>
                  </a:cxn>
                </a:cxnLst>
                <a:rect l="0" t="0" r="r" b="b"/>
                <a:pathLst>
                  <a:path w="7406" h="3759">
                    <a:moveTo>
                      <a:pt x="7406" y="1203"/>
                    </a:moveTo>
                    <a:lnTo>
                      <a:pt x="0" y="3759"/>
                    </a:lnTo>
                    <a:lnTo>
                      <a:pt x="0" y="2848"/>
                    </a:lnTo>
                    <a:lnTo>
                      <a:pt x="7406" y="0"/>
                    </a:lnTo>
                    <a:lnTo>
                      <a:pt x="7406" y="1203"/>
                    </a:lnTo>
                    <a:close/>
                  </a:path>
                </a:pathLst>
              </a:custGeom>
              <a:solidFill>
                <a:srgbClr val="000000"/>
              </a:solidFill>
              <a:ln w="9525">
                <a:noFill/>
                <a:round/>
                <a:headEnd/>
                <a:tailEnd/>
              </a:ln>
            </p:spPr>
            <p:txBody>
              <a:bodyPr/>
              <a:lstStyle/>
              <a:p>
                <a:endParaRPr lang="it-IT"/>
              </a:p>
            </p:txBody>
          </p:sp>
          <p:sp>
            <p:nvSpPr>
              <p:cNvPr id="25" name="Freeform 23"/>
              <p:cNvSpPr>
                <a:spLocks/>
              </p:cNvSpPr>
              <p:nvPr/>
            </p:nvSpPr>
            <p:spPr bwMode="auto">
              <a:xfrm>
                <a:off x="3398" y="2558"/>
                <a:ext cx="570" cy="133"/>
              </a:xfrm>
              <a:custGeom>
                <a:avLst/>
                <a:gdLst/>
                <a:ahLst/>
                <a:cxnLst>
                  <a:cxn ang="0">
                    <a:pos x="7406" y="0"/>
                  </a:cxn>
                  <a:cxn ang="0">
                    <a:pos x="7406" y="1202"/>
                  </a:cxn>
                  <a:cxn ang="0">
                    <a:pos x="0" y="4398"/>
                  </a:cxn>
                  <a:cxn ang="0">
                    <a:pos x="0" y="3481"/>
                  </a:cxn>
                  <a:cxn ang="0">
                    <a:pos x="7406" y="0"/>
                  </a:cxn>
                </a:cxnLst>
                <a:rect l="0" t="0" r="r" b="b"/>
                <a:pathLst>
                  <a:path w="7406" h="4398">
                    <a:moveTo>
                      <a:pt x="7406" y="0"/>
                    </a:moveTo>
                    <a:lnTo>
                      <a:pt x="7406" y="1202"/>
                    </a:lnTo>
                    <a:lnTo>
                      <a:pt x="0" y="4398"/>
                    </a:lnTo>
                    <a:lnTo>
                      <a:pt x="0" y="3481"/>
                    </a:lnTo>
                    <a:lnTo>
                      <a:pt x="7406" y="0"/>
                    </a:lnTo>
                    <a:close/>
                  </a:path>
                </a:pathLst>
              </a:custGeom>
              <a:solidFill>
                <a:srgbClr val="000000"/>
              </a:solidFill>
              <a:ln w="9525">
                <a:noFill/>
                <a:round/>
                <a:headEnd/>
                <a:tailEnd/>
              </a:ln>
            </p:spPr>
            <p:txBody>
              <a:bodyPr/>
              <a:lstStyle/>
              <a:p>
                <a:endParaRPr lang="it-IT"/>
              </a:p>
            </p:txBody>
          </p:sp>
        </p:grpSp>
        <p:sp>
          <p:nvSpPr>
            <p:cNvPr id="14" name="AutoShape 24"/>
            <p:cNvSpPr>
              <a:spLocks noChangeArrowheads="1"/>
            </p:cNvSpPr>
            <p:nvPr/>
          </p:nvSpPr>
          <p:spPr bwMode="auto">
            <a:xfrm>
              <a:off x="6561138" y="2592388"/>
              <a:ext cx="576262" cy="576262"/>
            </a:xfrm>
            <a:prstGeom prst="rightArrow">
              <a:avLst>
                <a:gd name="adj1" fmla="val 50000"/>
                <a:gd name="adj2" fmla="val 25000"/>
              </a:avLst>
            </a:prstGeom>
            <a:solidFill>
              <a:schemeClr val="accent1"/>
            </a:solidFill>
            <a:ln w="19050" algn="ctr">
              <a:solidFill>
                <a:srgbClr val="000000"/>
              </a:solidFill>
              <a:miter lim="800000"/>
              <a:headEnd/>
              <a:tailEnd/>
            </a:ln>
            <a:effectLst/>
          </p:spPr>
          <p:txBody>
            <a:bodyPr wrap="none" anchor="ctr"/>
            <a:lstStyle/>
            <a:p>
              <a:endParaRPr lang="it-IT"/>
            </a:p>
          </p:txBody>
        </p:sp>
        <p:sp>
          <p:nvSpPr>
            <p:cNvPr id="15" name="Text Box 25"/>
            <p:cNvSpPr txBox="1">
              <a:spLocks noChangeArrowheads="1"/>
            </p:cNvSpPr>
            <p:nvPr/>
          </p:nvSpPr>
          <p:spPr bwMode="auto">
            <a:xfrm>
              <a:off x="7424738" y="4417521"/>
              <a:ext cx="3411888" cy="1059214"/>
            </a:xfrm>
            <a:prstGeom prst="rect">
              <a:avLst/>
            </a:prstGeom>
            <a:noFill/>
            <a:ln w="19050" algn="ctr">
              <a:noFill/>
              <a:prstDash val="dash"/>
              <a:miter lim="800000"/>
              <a:headEnd/>
              <a:tailEnd/>
            </a:ln>
            <a:effectLst/>
          </p:spPr>
          <p:txBody>
            <a:bodyPr wrap="square">
              <a:spAutoFit/>
            </a:bodyPr>
            <a:lstStyle/>
            <a:p>
              <a:pPr eaLnBrk="1" hangingPunct="1"/>
              <a:r>
                <a:rPr lang="en-US" sz="1600" b="0">
                  <a:ea typeface="ヒラギノ角ゴ Pro W3" pitchFamily="1" charset="-128"/>
                  <a:sym typeface="Verdana" pitchFamily="34" charset="0"/>
                </a:rPr>
                <a:t>34% of clients will depend on public charging infrastructure</a:t>
              </a:r>
              <a:endParaRPr lang="en-US" sz="1800" b="0">
                <a:ea typeface="ヒラギノ角ゴ Pro W3" pitchFamily="1" charset="-128"/>
                <a:sym typeface="Verdana" pitchFamily="34" charset="0"/>
              </a:endParaRPr>
            </a:p>
          </p:txBody>
        </p:sp>
        <p:sp>
          <p:nvSpPr>
            <p:cNvPr id="16" name="AutoShape 26"/>
            <p:cNvSpPr>
              <a:spLocks noChangeArrowheads="1"/>
            </p:cNvSpPr>
            <p:nvPr/>
          </p:nvSpPr>
          <p:spPr bwMode="auto">
            <a:xfrm>
              <a:off x="6561138" y="4681538"/>
              <a:ext cx="576262" cy="576262"/>
            </a:xfrm>
            <a:prstGeom prst="rightArrow">
              <a:avLst>
                <a:gd name="adj1" fmla="val 50000"/>
                <a:gd name="adj2" fmla="val 25000"/>
              </a:avLst>
            </a:prstGeom>
            <a:solidFill>
              <a:schemeClr val="accent1"/>
            </a:solidFill>
            <a:ln w="19050" algn="ctr">
              <a:solidFill>
                <a:srgbClr val="000000"/>
              </a:solidFill>
              <a:miter lim="800000"/>
              <a:headEnd/>
              <a:tailEnd/>
            </a:ln>
            <a:effectLst/>
          </p:spPr>
          <p:txBody>
            <a:bodyPr wrap="none" anchor="ctr"/>
            <a:lstStyle/>
            <a:p>
              <a:endParaRPr lang="it-IT"/>
            </a:p>
          </p:txBody>
        </p:sp>
        <p:sp>
          <p:nvSpPr>
            <p:cNvPr id="17" name="Rectangle 27"/>
            <p:cNvSpPr>
              <a:spLocks noChangeArrowheads="1"/>
            </p:cNvSpPr>
            <p:nvPr/>
          </p:nvSpPr>
          <p:spPr bwMode="auto">
            <a:xfrm>
              <a:off x="1237506" y="6040438"/>
              <a:ext cx="7195294" cy="719137"/>
            </a:xfrm>
            <a:prstGeom prst="rect">
              <a:avLst/>
            </a:prstGeom>
            <a:solidFill>
              <a:schemeClr val="accent1"/>
            </a:solidFill>
            <a:ln w="12700">
              <a:noFill/>
              <a:miter lim="800000"/>
              <a:headEnd/>
              <a:tailEnd/>
            </a:ln>
            <a:effectLst>
              <a:outerShdw dist="107763" dir="2700000" algn="ctr" rotWithShape="0">
                <a:srgbClr val="808080">
                  <a:alpha val="50000"/>
                </a:srgbClr>
              </a:outerShdw>
            </a:effectLst>
          </p:spPr>
          <p:txBody>
            <a:bodyPr lIns="57592" tIns="57592" rIns="103666" bIns="57592"/>
            <a:lstStyle/>
            <a:p>
              <a:pPr algn="l" defTabSz="1036638" eaLnBrk="1" hangingPunct="1">
                <a:spcBef>
                  <a:spcPct val="40000"/>
                </a:spcBef>
                <a:buSzPct val="100000"/>
              </a:pPr>
              <a:r>
                <a:rPr lang="en-US" sz="1800">
                  <a:solidFill>
                    <a:schemeClr val="bg1"/>
                  </a:solidFill>
                  <a:ea typeface="ヒラギノ角ゴ Pro W3" pitchFamily="1" charset="-128"/>
                </a:rPr>
                <a:t>Clients shall always be confident they can find an available public charge point when needed.  </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1084</Words>
  <Application>Microsoft Macintosh PowerPoint</Application>
  <PresentationFormat>Bildschirmpräsentation (4:3)</PresentationFormat>
  <Paragraphs>190</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CIRED2011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AIM</dc:creator>
  <cp:lastModifiedBy>T</cp:lastModifiedBy>
  <cp:revision>118</cp:revision>
  <dcterms:created xsi:type="dcterms:W3CDTF">2010-04-09T10:19:13Z</dcterms:created>
  <dcterms:modified xsi:type="dcterms:W3CDTF">2011-07-14T17:36:47Z</dcterms:modified>
</cp:coreProperties>
</file>