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5"/>
  </p:notesMasterIdLst>
  <p:sldIdLst>
    <p:sldId id="302" r:id="rId2"/>
    <p:sldId id="304" r:id="rId3"/>
    <p:sldId id="257" r:id="rId4"/>
    <p:sldId id="317" r:id="rId5"/>
    <p:sldId id="308" r:id="rId6"/>
    <p:sldId id="298" r:id="rId7"/>
    <p:sldId id="318" r:id="rId8"/>
    <p:sldId id="295" r:id="rId9"/>
    <p:sldId id="296" r:id="rId10"/>
    <p:sldId id="297" r:id="rId11"/>
    <p:sldId id="323" r:id="rId12"/>
    <p:sldId id="319" r:id="rId13"/>
    <p:sldId id="294" r:id="rId14"/>
    <p:sldId id="322" r:id="rId15"/>
    <p:sldId id="320" r:id="rId16"/>
    <p:sldId id="301" r:id="rId17"/>
    <p:sldId id="306" r:id="rId18"/>
    <p:sldId id="324" r:id="rId19"/>
    <p:sldId id="300" r:id="rId20"/>
    <p:sldId id="283" r:id="rId21"/>
    <p:sldId id="316" r:id="rId22"/>
    <p:sldId id="305" r:id="rId23"/>
    <p:sldId id="291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188" autoAdjust="0"/>
  </p:normalViewPr>
  <p:slideViewPr>
    <p:cSldViewPr>
      <p:cViewPr>
        <p:scale>
          <a:sx n="90" d="100"/>
          <a:sy n="90" d="100"/>
        </p:scale>
        <p:origin x="-1920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06B5DA94-438C-44EF-AFA6-3E84B751D111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133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Other </a:t>
            </a:r>
            <a:r>
              <a:rPr lang="de-DE" dirty="0" err="1" smtClean="0"/>
              <a:t>market</a:t>
            </a:r>
            <a:r>
              <a:rPr lang="de-DE" dirty="0" smtClean="0"/>
              <a:t> </a:t>
            </a:r>
            <a:r>
              <a:rPr lang="de-DE" dirty="0" err="1" smtClean="0"/>
              <a:t>partitioner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aggregator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5DA94-438C-44EF-AFA6-3E84B751D11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305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z="1400" u="sng" dirty="0" smtClean="0">
                <a:solidFill>
                  <a:srgbClr val="3366CC"/>
                </a:solidFill>
                <a:latin typeface="Arial" charset="0"/>
              </a:rPr>
              <a:t>Technical </a:t>
            </a:r>
            <a:r>
              <a:rPr lang="de-DE" sz="1400" u="sng" dirty="0" err="1" smtClean="0">
                <a:solidFill>
                  <a:srgbClr val="3366CC"/>
                </a:solidFill>
                <a:latin typeface="Arial" charset="0"/>
              </a:rPr>
              <a:t>assessment</a:t>
            </a:r>
            <a:r>
              <a:rPr lang="de-DE" sz="1400" u="sng" dirty="0" smtClean="0">
                <a:solidFill>
                  <a:srgbClr val="3366CC"/>
                </a:solidFill>
                <a:latin typeface="Arial" charset="0"/>
              </a:rPr>
              <a:t>: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sz="1200" dirty="0" smtClean="0">
                <a:latin typeface="Arial" charset="0"/>
              </a:rPr>
              <a:t>Simulation </a:t>
            </a:r>
            <a:r>
              <a:rPr lang="de-DE" sz="1200" dirty="0" err="1" smtClean="0">
                <a:latin typeface="Arial" charset="0"/>
              </a:rPr>
              <a:t>of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the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charging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process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of</a:t>
            </a:r>
            <a:r>
              <a:rPr lang="de-DE" sz="1200" dirty="0" smtClean="0">
                <a:latin typeface="Arial" charset="0"/>
              </a:rPr>
              <a:t> a </a:t>
            </a:r>
            <a:r>
              <a:rPr lang="de-DE" sz="1200" dirty="0" err="1" smtClean="0">
                <a:latin typeface="Arial" charset="0"/>
              </a:rPr>
              <a:t>fleet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of</a:t>
            </a:r>
            <a:r>
              <a:rPr lang="de-DE" sz="1200" dirty="0" smtClean="0">
                <a:latin typeface="Arial" charset="0"/>
              </a:rPr>
              <a:t> EVs </a:t>
            </a:r>
            <a:r>
              <a:rPr lang="de-DE" sz="1200" dirty="0" err="1" smtClean="0">
                <a:latin typeface="Arial" charset="0"/>
              </a:rPr>
              <a:t>during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the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day</a:t>
            </a:r>
            <a:endParaRPr lang="de-DE" sz="1200" dirty="0" smtClean="0">
              <a:latin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sz="1200" dirty="0" err="1" smtClean="0">
                <a:latin typeface="Arial" charset="0"/>
              </a:rPr>
              <a:t>Consideration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of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technical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restrictions</a:t>
            </a:r>
            <a:endParaRPr lang="de-DE" sz="1200" dirty="0" smtClean="0">
              <a:latin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endParaRPr lang="de-DE" sz="1200" dirty="0" smtClean="0">
              <a:latin typeface="Arial" charset="0"/>
            </a:endParaRPr>
          </a:p>
          <a:p>
            <a:pPr eaLnBrk="1" hangingPunct="1"/>
            <a:r>
              <a:rPr lang="de-DE" sz="1400" u="sng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Economic</a:t>
            </a:r>
            <a:r>
              <a:rPr lang="de-DE" sz="1400" u="sng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de-DE" sz="1400" u="sng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assessment</a:t>
            </a:r>
            <a:r>
              <a:rPr lang="de-DE" sz="1400" u="sng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: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de-DE" sz="1200" dirty="0" err="1" smtClean="0">
                <a:latin typeface="Arial" charset="0"/>
              </a:rPr>
              <a:t>Calculation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of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possible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benefits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of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providing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ancillary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services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with</a:t>
            </a:r>
            <a:r>
              <a:rPr lang="de-DE" sz="1200" dirty="0" smtClean="0">
                <a:latin typeface="Arial" charset="0"/>
              </a:rPr>
              <a:t> a </a:t>
            </a:r>
            <a:r>
              <a:rPr lang="de-DE" sz="1200" dirty="0" err="1" smtClean="0">
                <a:latin typeface="Arial" charset="0"/>
              </a:rPr>
              <a:t>fleet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of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Evs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determined</a:t>
            </a:r>
            <a:r>
              <a:rPr lang="de-DE" sz="1200" dirty="0" smtClean="0">
                <a:latin typeface="Arial" charset="0"/>
              </a:rPr>
              <a:t> in </a:t>
            </a:r>
            <a:r>
              <a:rPr lang="de-DE" sz="1200" dirty="0" err="1" smtClean="0">
                <a:latin typeface="Arial" charset="0"/>
              </a:rPr>
              <a:t>the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technical</a:t>
            </a:r>
            <a:r>
              <a:rPr lang="de-DE" sz="1200" dirty="0" smtClean="0">
                <a:latin typeface="Arial" charset="0"/>
              </a:rPr>
              <a:t> </a:t>
            </a:r>
            <a:r>
              <a:rPr lang="de-DE" sz="1200" dirty="0" err="1" smtClean="0">
                <a:latin typeface="Arial" charset="0"/>
              </a:rPr>
              <a:t>part</a:t>
            </a:r>
            <a:endParaRPr lang="de-DE" sz="1200" dirty="0" smtClean="0">
              <a:latin typeface="Arial" charset="0"/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endParaRPr lang="de-DE" sz="1200" dirty="0">
              <a:latin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5DA94-438C-44EF-AFA6-3E84B751D11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58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5DA94-438C-44EF-AFA6-3E84B751D111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598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5DA94-438C-44EF-AFA6-3E84B751D111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857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 dirty="0" smtClean="0"/>
              <a:t>EV können mit Hilfe von Ladestrategien an Regelmärkten teilnehmen und ebenfalls andere Systemdienstleistungen erbringen</a:t>
            </a:r>
          </a:p>
          <a:p>
            <a:r>
              <a:rPr lang="de-DE" sz="1800" dirty="0" smtClean="0"/>
              <a:t>Mögliche Einnahmen am Regelenergiemarkt</a:t>
            </a:r>
          </a:p>
          <a:p>
            <a:pPr lvl="2">
              <a:buFont typeface="Wingdings" pitchFamily="2" charset="2"/>
              <a:buNone/>
            </a:pP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de-DE" sz="1400" dirty="0" smtClean="0"/>
              <a:t>Primärregelreserve bis zu 16,60€ / Monat / EV</a:t>
            </a:r>
          </a:p>
          <a:p>
            <a:pPr lvl="2">
              <a:buFont typeface="Wingdings" pitchFamily="2" charset="2"/>
              <a:buNone/>
            </a:pPr>
            <a:r>
              <a:rPr lang="de-DE" sz="14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de-DE" sz="1400" dirty="0" smtClean="0"/>
              <a:t>Sekundärregelreserve bis zu 11.45€ / Monat / EV</a:t>
            </a:r>
          </a:p>
          <a:p>
            <a:r>
              <a:rPr lang="de-DE" sz="1800" dirty="0" smtClean="0"/>
              <a:t>Sinkende Batterieinvestitionskosten erhöhen das Einnahmepotential</a:t>
            </a:r>
          </a:p>
          <a:p>
            <a:r>
              <a:rPr lang="de-DE" sz="1800" dirty="0" smtClean="0"/>
              <a:t>Durchdringungsraten zur vollständigen Deckung des deutschen Regelenergiebedarfs werden bis 2030 nicht erreicht</a:t>
            </a:r>
          </a:p>
          <a:p>
            <a:r>
              <a:rPr lang="de-DE" sz="1800" dirty="0" smtClean="0"/>
              <a:t>Konkurrenz mit anderen Anbietern hält die Preise auf einem höheren Niveau als die Grenzkosten der EV-Flotte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5DA94-438C-44EF-AFA6-3E84B751D111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28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10 MW</a:t>
            </a:r>
          </a:p>
          <a:p>
            <a:r>
              <a:rPr lang="de-DE" dirty="0" smtClean="0"/>
              <a:t>2h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slots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5DA94-438C-44EF-AFA6-3E84B751D111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71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E3A30F-3E10-4A63-87CB-259608A9FEAD}" type="slidenum">
              <a:rPr lang="fr-FR"/>
              <a:pPr/>
              <a:t>‹Nr.›</a:t>
            </a:fld>
            <a:endParaRPr lang="fr-FR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380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3B999-0D10-4B4C-B6D0-1BC54F8A78F0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63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34539-80B8-4E26-91A0-8D4C0CE3867B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771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 userDrawn="1"/>
        </p:nvSpPr>
        <p:spPr bwMode="auto">
          <a:xfrm>
            <a:off x="0" y="6553200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C8CDB95-1DB0-4CA9-A42B-752D961F5F7E}" type="slidenum">
              <a:rPr lang="de-DE" sz="1400">
                <a:latin typeface="Arial" pitchFamily="34" charset="0"/>
              </a:rPr>
              <a:pPr>
                <a:defRPr/>
              </a:pPr>
              <a:t>‹Nr.›</a:t>
            </a:fld>
            <a:endParaRPr lang="de-DE" sz="1400"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450" y="838200"/>
            <a:ext cx="7772400" cy="914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AU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55650" y="2060575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AU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18050" y="2060575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AU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18050" y="4194175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65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7817A-D59F-483D-98BC-2B1D4C63CC0D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02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A5AD3-1C73-425B-825A-A8A5361B1ABD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84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F3055-ADBD-419D-BBC1-431C1F62B457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69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857FB-DECC-4354-9CB0-ADFB75924A0F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83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D733E-4F06-48D6-B4D0-0F523874F7D6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29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B601C-5189-417F-96C3-83A54116812B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0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6780-3EEA-4E5D-BA9A-6CC987F97388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55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B6166-75B4-4B68-8EAB-4993E2ABE143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C44B898-B186-4352-8A81-336FDFF807F9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400">
              <a:latin typeface="Times New Roman" pitchFamily="18" charset="0"/>
            </a:endParaRPr>
          </a:p>
        </p:txBody>
      </p:sp>
      <p:pic>
        <p:nvPicPr>
          <p:cNvPr id="32777" name="Picture 9" descr="CIRED_2011_logo_sans_da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de-DE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zczechowicz@ifht.rwth-aachen.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zczechowicz@ifht.rwth-aachen.d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assessment of electric vehicle fleets providing ancillary services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24513" y="3290269"/>
            <a:ext cx="6400800" cy="2209800"/>
          </a:xfrm>
        </p:spPr>
        <p:txBody>
          <a:bodyPr/>
          <a:lstStyle/>
          <a:p>
            <a:r>
              <a:rPr lang="de-DE" dirty="0" smtClean="0"/>
              <a:t>Eva Szczechowicz,</a:t>
            </a:r>
          </a:p>
          <a:p>
            <a:r>
              <a:rPr lang="de-DE" sz="2400" dirty="0" smtClean="0"/>
              <a:t>Thomas Pollok,</a:t>
            </a:r>
          </a:p>
          <a:p>
            <a:r>
              <a:rPr lang="de-DE" sz="2400" dirty="0" smtClean="0"/>
              <a:t>Armin Schnettler</a:t>
            </a:r>
          </a:p>
          <a:p>
            <a:r>
              <a:rPr lang="de-DE" dirty="0" smtClean="0"/>
              <a:t>RWTH Aachen University</a:t>
            </a:r>
          </a:p>
          <a:p>
            <a:r>
              <a:rPr lang="de-DE" sz="2000" dirty="0" smtClean="0">
                <a:hlinkClick r:id="rId2"/>
              </a:rPr>
              <a:t>Szczechowicz@ifht.rwth-aachen.de</a:t>
            </a:r>
            <a:endParaRPr lang="de-DE" sz="2000" dirty="0" smtClean="0"/>
          </a:p>
          <a:p>
            <a:endParaRPr lang="de-DE" sz="2000" dirty="0"/>
          </a:p>
          <a:p>
            <a:endParaRPr lang="de-DE" sz="2000" dirty="0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6027695" y="4190237"/>
            <a:ext cx="2994094" cy="2621435"/>
            <a:chOff x="1709" y="809"/>
            <a:chExt cx="3741" cy="3247"/>
          </a:xfrm>
        </p:grpSpPr>
        <p:grpSp>
          <p:nvGrpSpPr>
            <p:cNvPr id="5" name="Gruppieren 174"/>
            <p:cNvGrpSpPr>
              <a:grpSpLocks/>
            </p:cNvGrpSpPr>
            <p:nvPr/>
          </p:nvGrpSpPr>
          <p:grpSpPr bwMode="auto">
            <a:xfrm>
              <a:off x="3958" y="809"/>
              <a:ext cx="1265" cy="1413"/>
              <a:chOff x="6572160" y="447175"/>
              <a:chExt cx="2293723" cy="2553585"/>
            </a:xfrm>
          </p:grpSpPr>
          <p:grpSp>
            <p:nvGrpSpPr>
              <p:cNvPr id="89" name="Gruppieren 25"/>
              <p:cNvGrpSpPr>
                <a:grpSpLocks/>
              </p:cNvGrpSpPr>
              <p:nvPr/>
            </p:nvGrpSpPr>
            <p:grpSpPr bwMode="auto">
              <a:xfrm>
                <a:off x="6572160" y="928027"/>
                <a:ext cx="1144252" cy="2072733"/>
                <a:chOff x="6832154" y="713713"/>
                <a:chExt cx="1144252" cy="2072733"/>
              </a:xfrm>
            </p:grpSpPr>
            <p:sp>
              <p:nvSpPr>
                <p:cNvPr id="98" name="Gleichschenkliges Dreieck 97"/>
                <p:cNvSpPr/>
                <p:nvPr/>
              </p:nvSpPr>
              <p:spPr>
                <a:xfrm>
                  <a:off x="7217166" y="713896"/>
                  <a:ext cx="357977" cy="2073520"/>
                </a:xfrm>
                <a:prstGeom prst="triangle">
                  <a:avLst/>
                </a:prstGeom>
                <a:noFill/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800" b="1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7073453" y="1000722"/>
                  <a:ext cx="715952" cy="0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Gerade Verbindung 99"/>
                <p:cNvCxnSpPr/>
                <p:nvPr/>
              </p:nvCxnSpPr>
              <p:spPr>
                <a:xfrm>
                  <a:off x="6833061" y="1643094"/>
                  <a:ext cx="1144477" cy="2989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uppieren 26"/>
              <p:cNvGrpSpPr>
                <a:grpSpLocks/>
              </p:cNvGrpSpPr>
              <p:nvPr/>
            </p:nvGrpSpPr>
            <p:grpSpPr bwMode="auto">
              <a:xfrm>
                <a:off x="8079536" y="447175"/>
                <a:ext cx="786347" cy="1857695"/>
                <a:chOff x="6834068" y="712849"/>
                <a:chExt cx="1143779" cy="2072044"/>
              </a:xfrm>
            </p:grpSpPr>
            <p:sp>
              <p:nvSpPr>
                <p:cNvPr id="95" name="Gleichschenkliges Dreieck 94"/>
                <p:cNvSpPr/>
                <p:nvPr/>
              </p:nvSpPr>
              <p:spPr>
                <a:xfrm>
                  <a:off x="7212096" y="712849"/>
                  <a:ext cx="361064" cy="2072831"/>
                </a:xfrm>
                <a:prstGeom prst="triangle">
                  <a:avLst/>
                </a:prstGeom>
                <a:noFill/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800" b="1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96" name="Gerade Verbindung 95"/>
                <p:cNvCxnSpPr/>
                <p:nvPr/>
              </p:nvCxnSpPr>
              <p:spPr>
                <a:xfrm>
                  <a:off x="7067670" y="999446"/>
                  <a:ext cx="718328" cy="0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Gerade Verbindung 96"/>
                <p:cNvCxnSpPr/>
                <p:nvPr/>
              </p:nvCxnSpPr>
              <p:spPr>
                <a:xfrm>
                  <a:off x="6828226" y="1642625"/>
                  <a:ext cx="1147806" cy="0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Freihandform 90"/>
              <p:cNvSpPr/>
              <p:nvPr/>
            </p:nvSpPr>
            <p:spPr>
              <a:xfrm>
                <a:off x="7317761" y="734002"/>
                <a:ext cx="1337837" cy="827616"/>
              </a:xfrm>
              <a:custGeom>
                <a:avLst/>
                <a:gdLst>
                  <a:gd name="connsiteX0" fmla="*/ 0 w 1339403"/>
                  <a:gd name="connsiteY0" fmla="*/ 476518 h 826394"/>
                  <a:gd name="connsiteX1" fmla="*/ 605307 w 1339403"/>
                  <a:gd name="connsiteY1" fmla="*/ 746974 h 826394"/>
                  <a:gd name="connsiteX2" fmla="*/ 1339403 w 1339403"/>
                  <a:gd name="connsiteY2" fmla="*/ 0 h 82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403" h="826394">
                    <a:moveTo>
                      <a:pt x="0" y="476518"/>
                    </a:moveTo>
                    <a:cubicBezTo>
                      <a:pt x="191036" y="651456"/>
                      <a:pt x="382073" y="826394"/>
                      <a:pt x="605307" y="746974"/>
                    </a:cubicBezTo>
                    <a:cubicBezTo>
                      <a:pt x="828541" y="667554"/>
                      <a:pt x="1083972" y="333777"/>
                      <a:pt x="1339403" y="0"/>
                    </a:cubicBez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92" name="Freihandform 91"/>
              <p:cNvSpPr/>
              <p:nvPr/>
            </p:nvSpPr>
            <p:spPr>
              <a:xfrm>
                <a:off x="6931042" y="713089"/>
                <a:ext cx="1337837" cy="827615"/>
              </a:xfrm>
              <a:custGeom>
                <a:avLst/>
                <a:gdLst>
                  <a:gd name="connsiteX0" fmla="*/ 0 w 1339403"/>
                  <a:gd name="connsiteY0" fmla="*/ 476518 h 826394"/>
                  <a:gd name="connsiteX1" fmla="*/ 605307 w 1339403"/>
                  <a:gd name="connsiteY1" fmla="*/ 746974 h 826394"/>
                  <a:gd name="connsiteX2" fmla="*/ 1339403 w 1339403"/>
                  <a:gd name="connsiteY2" fmla="*/ 0 h 82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403" h="826394">
                    <a:moveTo>
                      <a:pt x="0" y="476518"/>
                    </a:moveTo>
                    <a:cubicBezTo>
                      <a:pt x="191036" y="651456"/>
                      <a:pt x="382073" y="826394"/>
                      <a:pt x="605307" y="746974"/>
                    </a:cubicBezTo>
                    <a:cubicBezTo>
                      <a:pt x="828541" y="667554"/>
                      <a:pt x="1083972" y="333777"/>
                      <a:pt x="1339403" y="0"/>
                    </a:cubicBez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93" name="Freihandform 92"/>
              <p:cNvSpPr/>
              <p:nvPr/>
            </p:nvSpPr>
            <p:spPr>
              <a:xfrm rot="21306560">
                <a:off x="7377860" y="1298694"/>
                <a:ext cx="1473712" cy="899321"/>
              </a:xfrm>
              <a:custGeom>
                <a:avLst/>
                <a:gdLst>
                  <a:gd name="connsiteX0" fmla="*/ 0 w 1339403"/>
                  <a:gd name="connsiteY0" fmla="*/ 476518 h 826394"/>
                  <a:gd name="connsiteX1" fmla="*/ 605307 w 1339403"/>
                  <a:gd name="connsiteY1" fmla="*/ 746974 h 826394"/>
                  <a:gd name="connsiteX2" fmla="*/ 1339403 w 1339403"/>
                  <a:gd name="connsiteY2" fmla="*/ 0 h 82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403" h="826394">
                    <a:moveTo>
                      <a:pt x="0" y="476518"/>
                    </a:moveTo>
                    <a:cubicBezTo>
                      <a:pt x="191036" y="651456"/>
                      <a:pt x="382073" y="826394"/>
                      <a:pt x="605307" y="746974"/>
                    </a:cubicBezTo>
                    <a:cubicBezTo>
                      <a:pt x="828541" y="667554"/>
                      <a:pt x="1083972" y="333777"/>
                      <a:pt x="1339403" y="0"/>
                    </a:cubicBez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94" name="Freihandform 93"/>
              <p:cNvSpPr/>
              <p:nvPr/>
            </p:nvSpPr>
            <p:spPr>
              <a:xfrm rot="21306560">
                <a:off x="6881397" y="1307656"/>
                <a:ext cx="1473712" cy="899323"/>
              </a:xfrm>
              <a:custGeom>
                <a:avLst/>
                <a:gdLst>
                  <a:gd name="connsiteX0" fmla="*/ 0 w 1339403"/>
                  <a:gd name="connsiteY0" fmla="*/ 476518 h 826394"/>
                  <a:gd name="connsiteX1" fmla="*/ 605307 w 1339403"/>
                  <a:gd name="connsiteY1" fmla="*/ 746974 h 826394"/>
                  <a:gd name="connsiteX2" fmla="*/ 1339403 w 1339403"/>
                  <a:gd name="connsiteY2" fmla="*/ 0 h 82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403" h="826394">
                    <a:moveTo>
                      <a:pt x="0" y="476518"/>
                    </a:moveTo>
                    <a:cubicBezTo>
                      <a:pt x="191036" y="651456"/>
                      <a:pt x="382073" y="826394"/>
                      <a:pt x="605307" y="746974"/>
                    </a:cubicBezTo>
                    <a:cubicBezTo>
                      <a:pt x="828541" y="667554"/>
                      <a:pt x="1083972" y="333777"/>
                      <a:pt x="1339403" y="0"/>
                    </a:cubicBez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6" name="Gerade Verbindung 5"/>
            <p:cNvCxnSpPr/>
            <p:nvPr/>
          </p:nvCxnSpPr>
          <p:spPr>
            <a:xfrm flipV="1">
              <a:off x="1709" y="1884"/>
              <a:ext cx="3105" cy="1981"/>
            </a:xfrm>
            <a:prstGeom prst="line">
              <a:avLst/>
            </a:prstGeom>
            <a:ln w="539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 flipV="1">
              <a:off x="2160" y="1837"/>
              <a:ext cx="2835" cy="2032"/>
            </a:xfrm>
            <a:prstGeom prst="line">
              <a:avLst/>
            </a:prstGeom>
            <a:ln w="539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 flipV="1">
              <a:off x="2520" y="1928"/>
              <a:ext cx="2474" cy="2030"/>
            </a:xfrm>
            <a:prstGeom prst="line">
              <a:avLst/>
            </a:prstGeom>
            <a:ln w="539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4"/>
            <p:cNvGrpSpPr/>
            <p:nvPr/>
          </p:nvGrpSpPr>
          <p:grpSpPr>
            <a:xfrm rot="235793" flipH="1">
              <a:off x="3109" y="3497"/>
              <a:ext cx="1148" cy="559"/>
              <a:chOff x="6143636" y="857232"/>
              <a:chExt cx="2428892" cy="12437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grpSpPr>
          <p:sp>
            <p:nvSpPr>
              <p:cNvPr id="72" name="Freihandform 71"/>
              <p:cNvSpPr/>
              <p:nvPr/>
            </p:nvSpPr>
            <p:spPr>
              <a:xfrm>
                <a:off x="6143636" y="857232"/>
                <a:ext cx="2428892" cy="1061472"/>
              </a:xfrm>
              <a:custGeom>
                <a:avLst/>
                <a:gdLst>
                  <a:gd name="connsiteX0" fmla="*/ 236112 w 5527182"/>
                  <a:gd name="connsiteY0" fmla="*/ 1588394 h 1734355"/>
                  <a:gd name="connsiteX1" fmla="*/ 55808 w 5527182"/>
                  <a:gd name="connsiteY1" fmla="*/ 1588394 h 1734355"/>
                  <a:gd name="connsiteX2" fmla="*/ 30051 w 5527182"/>
                  <a:gd name="connsiteY2" fmla="*/ 1124755 h 1734355"/>
                  <a:gd name="connsiteX3" fmla="*/ 236112 w 5527182"/>
                  <a:gd name="connsiteY3" fmla="*/ 867177 h 1734355"/>
                  <a:gd name="connsiteX4" fmla="*/ 416417 w 5527182"/>
                  <a:gd name="connsiteY4" fmla="*/ 352022 h 1734355"/>
                  <a:gd name="connsiteX5" fmla="*/ 648236 w 5527182"/>
                  <a:gd name="connsiteY5" fmla="*/ 107324 h 1734355"/>
                  <a:gd name="connsiteX6" fmla="*/ 1845972 w 5527182"/>
                  <a:gd name="connsiteY6" fmla="*/ 4293 h 1734355"/>
                  <a:gd name="connsiteX7" fmla="*/ 2773251 w 5527182"/>
                  <a:gd name="connsiteY7" fmla="*/ 81566 h 1734355"/>
                  <a:gd name="connsiteX8" fmla="*/ 3597498 w 5527182"/>
                  <a:gd name="connsiteY8" fmla="*/ 364901 h 1734355"/>
                  <a:gd name="connsiteX9" fmla="*/ 4318715 w 5527182"/>
                  <a:gd name="connsiteY9" fmla="*/ 699752 h 1734355"/>
                  <a:gd name="connsiteX10" fmla="*/ 4846749 w 5527182"/>
                  <a:gd name="connsiteY10" fmla="*/ 931572 h 1734355"/>
                  <a:gd name="connsiteX11" fmla="*/ 5014174 w 5527182"/>
                  <a:gd name="connsiteY11" fmla="*/ 1253543 h 1734355"/>
                  <a:gd name="connsiteX12" fmla="*/ 4988417 w 5527182"/>
                  <a:gd name="connsiteY12" fmla="*/ 1652789 h 1734355"/>
                  <a:gd name="connsiteX13" fmla="*/ 4717960 w 5527182"/>
                  <a:gd name="connsiteY13" fmla="*/ 1730062 h 1734355"/>
                  <a:gd name="connsiteX14" fmla="*/ 133082 w 5527182"/>
                  <a:gd name="connsiteY14" fmla="*/ 1627031 h 1734355"/>
                  <a:gd name="connsiteX0" fmla="*/ 236112 w 5495270"/>
                  <a:gd name="connsiteY0" fmla="*/ 1588394 h 1750967"/>
                  <a:gd name="connsiteX1" fmla="*/ 55808 w 5495270"/>
                  <a:gd name="connsiteY1" fmla="*/ 1588394 h 1750967"/>
                  <a:gd name="connsiteX2" fmla="*/ 30051 w 5495270"/>
                  <a:gd name="connsiteY2" fmla="*/ 1124755 h 1750967"/>
                  <a:gd name="connsiteX3" fmla="*/ 236112 w 5495270"/>
                  <a:gd name="connsiteY3" fmla="*/ 867177 h 1750967"/>
                  <a:gd name="connsiteX4" fmla="*/ 416417 w 5495270"/>
                  <a:gd name="connsiteY4" fmla="*/ 352022 h 1750967"/>
                  <a:gd name="connsiteX5" fmla="*/ 648236 w 5495270"/>
                  <a:gd name="connsiteY5" fmla="*/ 107324 h 1750967"/>
                  <a:gd name="connsiteX6" fmla="*/ 1845972 w 5495270"/>
                  <a:gd name="connsiteY6" fmla="*/ 4293 h 1750967"/>
                  <a:gd name="connsiteX7" fmla="*/ 2773251 w 5495270"/>
                  <a:gd name="connsiteY7" fmla="*/ 81566 h 1750967"/>
                  <a:gd name="connsiteX8" fmla="*/ 3597498 w 5495270"/>
                  <a:gd name="connsiteY8" fmla="*/ 364901 h 1750967"/>
                  <a:gd name="connsiteX9" fmla="*/ 4318715 w 5495270"/>
                  <a:gd name="connsiteY9" fmla="*/ 699752 h 1750967"/>
                  <a:gd name="connsiteX10" fmla="*/ 4846749 w 5495270"/>
                  <a:gd name="connsiteY10" fmla="*/ 931572 h 1750967"/>
                  <a:gd name="connsiteX11" fmla="*/ 5014174 w 5495270"/>
                  <a:gd name="connsiteY11" fmla="*/ 1253543 h 1750967"/>
                  <a:gd name="connsiteX12" fmla="*/ 4988417 w 5495270"/>
                  <a:gd name="connsiteY12" fmla="*/ 1652789 h 1750967"/>
                  <a:gd name="connsiteX13" fmla="*/ 4796940 w 5495270"/>
                  <a:gd name="connsiteY13" fmla="*/ 1738088 h 1750967"/>
                  <a:gd name="connsiteX14" fmla="*/ 4717960 w 5495270"/>
                  <a:gd name="connsiteY14" fmla="*/ 1730062 h 1750967"/>
                  <a:gd name="connsiteX15" fmla="*/ 133082 w 5495270"/>
                  <a:gd name="connsiteY15" fmla="*/ 1627031 h 1750967"/>
                  <a:gd name="connsiteX0" fmla="*/ 236112 w 5037785"/>
                  <a:gd name="connsiteY0" fmla="*/ 1588394 h 1750967"/>
                  <a:gd name="connsiteX1" fmla="*/ 55808 w 5037785"/>
                  <a:gd name="connsiteY1" fmla="*/ 1588394 h 1750967"/>
                  <a:gd name="connsiteX2" fmla="*/ 30051 w 5037785"/>
                  <a:gd name="connsiteY2" fmla="*/ 1124755 h 1750967"/>
                  <a:gd name="connsiteX3" fmla="*/ 236112 w 5037785"/>
                  <a:gd name="connsiteY3" fmla="*/ 867177 h 1750967"/>
                  <a:gd name="connsiteX4" fmla="*/ 416417 w 5037785"/>
                  <a:gd name="connsiteY4" fmla="*/ 352022 h 1750967"/>
                  <a:gd name="connsiteX5" fmla="*/ 648236 w 5037785"/>
                  <a:gd name="connsiteY5" fmla="*/ 107324 h 1750967"/>
                  <a:gd name="connsiteX6" fmla="*/ 1845972 w 5037785"/>
                  <a:gd name="connsiteY6" fmla="*/ 4293 h 1750967"/>
                  <a:gd name="connsiteX7" fmla="*/ 2773251 w 5037785"/>
                  <a:gd name="connsiteY7" fmla="*/ 81566 h 1750967"/>
                  <a:gd name="connsiteX8" fmla="*/ 3597498 w 5037785"/>
                  <a:gd name="connsiteY8" fmla="*/ 364901 h 1750967"/>
                  <a:gd name="connsiteX9" fmla="*/ 4318715 w 5037785"/>
                  <a:gd name="connsiteY9" fmla="*/ 699752 h 1750967"/>
                  <a:gd name="connsiteX10" fmla="*/ 4846749 w 5037785"/>
                  <a:gd name="connsiteY10" fmla="*/ 931572 h 1750967"/>
                  <a:gd name="connsiteX11" fmla="*/ 5014174 w 5037785"/>
                  <a:gd name="connsiteY11" fmla="*/ 1253543 h 1750967"/>
                  <a:gd name="connsiteX12" fmla="*/ 4988417 w 5037785"/>
                  <a:gd name="connsiteY12" fmla="*/ 1652789 h 1750967"/>
                  <a:gd name="connsiteX13" fmla="*/ 4796940 w 5037785"/>
                  <a:gd name="connsiteY13" fmla="*/ 1738088 h 1750967"/>
                  <a:gd name="connsiteX14" fmla="*/ 4717960 w 5037785"/>
                  <a:gd name="connsiteY14" fmla="*/ 1730062 h 1750967"/>
                  <a:gd name="connsiteX15" fmla="*/ 3930990 w 5037785"/>
                  <a:gd name="connsiteY15" fmla="*/ 1724836 h 1750967"/>
                  <a:gd name="connsiteX16" fmla="*/ 133082 w 5037785"/>
                  <a:gd name="connsiteY16" fmla="*/ 1627031 h 175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37785" h="1750967">
                    <a:moveTo>
                      <a:pt x="236112" y="1588394"/>
                    </a:moveTo>
                    <a:cubicBezTo>
                      <a:pt x="163131" y="1627030"/>
                      <a:pt x="90151" y="1665667"/>
                      <a:pt x="55808" y="1588394"/>
                    </a:cubicBezTo>
                    <a:cubicBezTo>
                      <a:pt x="21465" y="1511121"/>
                      <a:pt x="0" y="1244958"/>
                      <a:pt x="30051" y="1124755"/>
                    </a:cubicBezTo>
                    <a:cubicBezTo>
                      <a:pt x="60102" y="1004552"/>
                      <a:pt x="171718" y="995966"/>
                      <a:pt x="236112" y="867177"/>
                    </a:cubicBezTo>
                    <a:cubicBezTo>
                      <a:pt x="300506" y="738388"/>
                      <a:pt x="347730" y="478664"/>
                      <a:pt x="416417" y="352022"/>
                    </a:cubicBezTo>
                    <a:cubicBezTo>
                      <a:pt x="485104" y="225380"/>
                      <a:pt x="409977" y="165279"/>
                      <a:pt x="648236" y="107324"/>
                    </a:cubicBezTo>
                    <a:cubicBezTo>
                      <a:pt x="886495" y="49369"/>
                      <a:pt x="1491803" y="8586"/>
                      <a:pt x="1845972" y="4293"/>
                    </a:cubicBezTo>
                    <a:cubicBezTo>
                      <a:pt x="2200141" y="0"/>
                      <a:pt x="2481330" y="21465"/>
                      <a:pt x="2773251" y="81566"/>
                    </a:cubicBezTo>
                    <a:cubicBezTo>
                      <a:pt x="3065172" y="141667"/>
                      <a:pt x="3339921" y="261870"/>
                      <a:pt x="3597498" y="364901"/>
                    </a:cubicBezTo>
                    <a:cubicBezTo>
                      <a:pt x="3855075" y="467932"/>
                      <a:pt x="4110507" y="605307"/>
                      <a:pt x="4318715" y="699752"/>
                    </a:cubicBezTo>
                    <a:cubicBezTo>
                      <a:pt x="4526924" y="794197"/>
                      <a:pt x="4730839" y="839274"/>
                      <a:pt x="4846749" y="931572"/>
                    </a:cubicBezTo>
                    <a:cubicBezTo>
                      <a:pt x="4962659" y="1023870"/>
                      <a:pt x="4990563" y="1133340"/>
                      <a:pt x="5014174" y="1253543"/>
                    </a:cubicBezTo>
                    <a:cubicBezTo>
                      <a:pt x="5037785" y="1373746"/>
                      <a:pt x="5024623" y="1572032"/>
                      <a:pt x="4988417" y="1652789"/>
                    </a:cubicBezTo>
                    <a:cubicBezTo>
                      <a:pt x="4952211" y="1733547"/>
                      <a:pt x="4842016" y="1725209"/>
                      <a:pt x="4796940" y="1738088"/>
                    </a:cubicBezTo>
                    <a:cubicBezTo>
                      <a:pt x="4751864" y="1750967"/>
                      <a:pt x="4731310" y="1732271"/>
                      <a:pt x="4717960" y="1730062"/>
                    </a:cubicBezTo>
                    <a:lnTo>
                      <a:pt x="3930990" y="1724836"/>
                    </a:lnTo>
                    <a:lnTo>
                      <a:pt x="133082" y="1627031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3" name="Freihandform 72"/>
              <p:cNvSpPr/>
              <p:nvPr/>
            </p:nvSpPr>
            <p:spPr>
              <a:xfrm rot="21413802">
                <a:off x="6637096" y="927498"/>
                <a:ext cx="1483001" cy="507517"/>
              </a:xfrm>
              <a:custGeom>
                <a:avLst/>
                <a:gdLst>
                  <a:gd name="connsiteX0" fmla="*/ 0 w 3075904"/>
                  <a:gd name="connsiteY0" fmla="*/ 390660 h 686874"/>
                  <a:gd name="connsiteX1" fmla="*/ 154546 w 3075904"/>
                  <a:gd name="connsiteY1" fmla="*/ 145961 h 686874"/>
                  <a:gd name="connsiteX2" fmla="*/ 798490 w 3075904"/>
                  <a:gd name="connsiteY2" fmla="*/ 17172 h 686874"/>
                  <a:gd name="connsiteX3" fmla="*/ 1468191 w 3075904"/>
                  <a:gd name="connsiteY3" fmla="*/ 42930 h 686874"/>
                  <a:gd name="connsiteX4" fmla="*/ 2086377 w 3075904"/>
                  <a:gd name="connsiteY4" fmla="*/ 197477 h 686874"/>
                  <a:gd name="connsiteX5" fmla="*/ 2717442 w 3075904"/>
                  <a:gd name="connsiteY5" fmla="*/ 506570 h 686874"/>
                  <a:gd name="connsiteX6" fmla="*/ 2949262 w 3075904"/>
                  <a:gd name="connsiteY6" fmla="*/ 686874 h 686874"/>
                  <a:gd name="connsiteX7" fmla="*/ 1957589 w 3075904"/>
                  <a:gd name="connsiteY7" fmla="*/ 583843 h 686874"/>
                  <a:gd name="connsiteX8" fmla="*/ 0 w 3075904"/>
                  <a:gd name="connsiteY8" fmla="*/ 390660 h 68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5904" h="686874">
                    <a:moveTo>
                      <a:pt x="0" y="390660"/>
                    </a:moveTo>
                    <a:cubicBezTo>
                      <a:pt x="10732" y="299434"/>
                      <a:pt x="21464" y="208209"/>
                      <a:pt x="154546" y="145961"/>
                    </a:cubicBezTo>
                    <a:cubicBezTo>
                      <a:pt x="287628" y="83713"/>
                      <a:pt x="579549" y="34344"/>
                      <a:pt x="798490" y="17172"/>
                    </a:cubicBezTo>
                    <a:cubicBezTo>
                      <a:pt x="1017431" y="0"/>
                      <a:pt x="1253543" y="12879"/>
                      <a:pt x="1468191" y="42930"/>
                    </a:cubicBezTo>
                    <a:cubicBezTo>
                      <a:pt x="1682839" y="72981"/>
                      <a:pt x="1878169" y="120204"/>
                      <a:pt x="2086377" y="197477"/>
                    </a:cubicBezTo>
                    <a:cubicBezTo>
                      <a:pt x="2294586" y="274750"/>
                      <a:pt x="2573628" y="425004"/>
                      <a:pt x="2717442" y="506570"/>
                    </a:cubicBezTo>
                    <a:cubicBezTo>
                      <a:pt x="2861256" y="588136"/>
                      <a:pt x="3075904" y="673995"/>
                      <a:pt x="2949262" y="686874"/>
                    </a:cubicBezTo>
                    <a:lnTo>
                      <a:pt x="1957589" y="583843"/>
                    </a:lnTo>
                    <a:lnTo>
                      <a:pt x="0" y="390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4" name="Freihandform 73"/>
              <p:cNvSpPr/>
              <p:nvPr/>
            </p:nvSpPr>
            <p:spPr>
              <a:xfrm>
                <a:off x="6940504" y="1367318"/>
                <a:ext cx="907600" cy="418999"/>
              </a:xfrm>
              <a:custGeom>
                <a:avLst/>
                <a:gdLst>
                  <a:gd name="connsiteX0" fmla="*/ 0 w 1882461"/>
                  <a:gd name="connsiteY0" fmla="*/ 0 h 691166"/>
                  <a:gd name="connsiteX1" fmla="*/ 373487 w 1882461"/>
                  <a:gd name="connsiteY1" fmla="*/ 579549 h 691166"/>
                  <a:gd name="connsiteX2" fmla="*/ 1635616 w 1882461"/>
                  <a:gd name="connsiteY2" fmla="*/ 669701 h 691166"/>
                  <a:gd name="connsiteX3" fmla="*/ 1854557 w 1882461"/>
                  <a:gd name="connsiteY3" fmla="*/ 592428 h 691166"/>
                  <a:gd name="connsiteX4" fmla="*/ 1854557 w 1882461"/>
                  <a:gd name="connsiteY4" fmla="*/ 592428 h 69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2461" h="691166">
                    <a:moveTo>
                      <a:pt x="0" y="0"/>
                    </a:moveTo>
                    <a:cubicBezTo>
                      <a:pt x="50442" y="233966"/>
                      <a:pt x="100884" y="467932"/>
                      <a:pt x="373487" y="579549"/>
                    </a:cubicBezTo>
                    <a:cubicBezTo>
                      <a:pt x="646090" y="691166"/>
                      <a:pt x="1388771" y="667555"/>
                      <a:pt x="1635616" y="669701"/>
                    </a:cubicBezTo>
                    <a:cubicBezTo>
                      <a:pt x="1882461" y="671848"/>
                      <a:pt x="1854557" y="592428"/>
                      <a:pt x="1854557" y="592428"/>
                    </a:cubicBezTo>
                    <a:lnTo>
                      <a:pt x="1854557" y="592428"/>
                    </a:ln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5" name="Freihandform 74"/>
              <p:cNvSpPr/>
              <p:nvPr/>
            </p:nvSpPr>
            <p:spPr>
              <a:xfrm>
                <a:off x="8182374" y="1333486"/>
                <a:ext cx="344619" cy="218607"/>
              </a:xfrm>
              <a:custGeom>
                <a:avLst/>
                <a:gdLst>
                  <a:gd name="connsiteX0" fmla="*/ 25758 w 714777"/>
                  <a:gd name="connsiteY0" fmla="*/ 42929 h 360607"/>
                  <a:gd name="connsiteX1" fmla="*/ 386366 w 714777"/>
                  <a:gd name="connsiteY1" fmla="*/ 313385 h 360607"/>
                  <a:gd name="connsiteX2" fmla="*/ 515155 w 714777"/>
                  <a:gd name="connsiteY2" fmla="*/ 326264 h 360607"/>
                  <a:gd name="connsiteX3" fmla="*/ 695459 w 714777"/>
                  <a:gd name="connsiteY3" fmla="*/ 339143 h 360607"/>
                  <a:gd name="connsiteX4" fmla="*/ 631065 w 714777"/>
                  <a:gd name="connsiteY4" fmla="*/ 210354 h 360607"/>
                  <a:gd name="connsiteX5" fmla="*/ 231820 w 714777"/>
                  <a:gd name="connsiteY5" fmla="*/ 55808 h 360607"/>
                  <a:gd name="connsiteX6" fmla="*/ 25758 w 714777"/>
                  <a:gd name="connsiteY6" fmla="*/ 42929 h 36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777" h="360607">
                    <a:moveTo>
                      <a:pt x="25758" y="42929"/>
                    </a:moveTo>
                    <a:cubicBezTo>
                      <a:pt x="51516" y="85858"/>
                      <a:pt x="304800" y="266163"/>
                      <a:pt x="386366" y="313385"/>
                    </a:cubicBezTo>
                    <a:cubicBezTo>
                      <a:pt x="467932" y="360607"/>
                      <a:pt x="463640" y="321971"/>
                      <a:pt x="515155" y="326264"/>
                    </a:cubicBezTo>
                    <a:cubicBezTo>
                      <a:pt x="566670" y="330557"/>
                      <a:pt x="676141" y="358461"/>
                      <a:pt x="695459" y="339143"/>
                    </a:cubicBezTo>
                    <a:cubicBezTo>
                      <a:pt x="714777" y="319825"/>
                      <a:pt x="708338" y="257577"/>
                      <a:pt x="631065" y="210354"/>
                    </a:cubicBezTo>
                    <a:cubicBezTo>
                      <a:pt x="553792" y="163131"/>
                      <a:pt x="334851" y="85859"/>
                      <a:pt x="231820" y="55808"/>
                    </a:cubicBezTo>
                    <a:cubicBezTo>
                      <a:pt x="128789" y="25757"/>
                      <a:pt x="0" y="0"/>
                      <a:pt x="25758" y="429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6" name="Freihandform 75"/>
              <p:cNvSpPr/>
              <p:nvPr/>
            </p:nvSpPr>
            <p:spPr>
              <a:xfrm>
                <a:off x="6981255" y="970949"/>
                <a:ext cx="75606" cy="329384"/>
              </a:xfrm>
              <a:custGeom>
                <a:avLst/>
                <a:gdLst>
                  <a:gd name="connsiteX0" fmla="*/ 156816 w 156816"/>
                  <a:gd name="connsiteY0" fmla="*/ 0 h 543340"/>
                  <a:gd name="connsiteX1" fmla="*/ 24295 w 156816"/>
                  <a:gd name="connsiteY1" fmla="*/ 265044 h 543340"/>
                  <a:gd name="connsiteX2" fmla="*/ 11043 w 156816"/>
                  <a:gd name="connsiteY2" fmla="*/ 543340 h 54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816" h="543340">
                    <a:moveTo>
                      <a:pt x="156816" y="0"/>
                    </a:moveTo>
                    <a:cubicBezTo>
                      <a:pt x="102703" y="87243"/>
                      <a:pt x="48590" y="174487"/>
                      <a:pt x="24295" y="265044"/>
                    </a:cubicBezTo>
                    <a:cubicBezTo>
                      <a:pt x="0" y="355601"/>
                      <a:pt x="5521" y="449470"/>
                      <a:pt x="11043" y="543340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7941430" y="1643050"/>
                <a:ext cx="488222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78" name="Gerade Verbindung 77"/>
              <p:cNvCxnSpPr/>
              <p:nvPr/>
            </p:nvCxnSpPr>
            <p:spPr>
              <a:xfrm rot="16200000" flipH="1">
                <a:off x="8174452" y="1944898"/>
                <a:ext cx="110989" cy="3944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78"/>
              <p:cNvCxnSpPr/>
              <p:nvPr/>
            </p:nvCxnSpPr>
            <p:spPr>
              <a:xfrm>
                <a:off x="8217541" y="1878992"/>
                <a:ext cx="157778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 Verbindung 79"/>
              <p:cNvCxnSpPr/>
              <p:nvPr/>
            </p:nvCxnSpPr>
            <p:spPr>
              <a:xfrm rot="5400000" flipH="1" flipV="1">
                <a:off x="8133135" y="1779952"/>
                <a:ext cx="168813" cy="2926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 Verbindung 80"/>
              <p:cNvCxnSpPr/>
              <p:nvPr/>
            </p:nvCxnSpPr>
            <p:spPr>
              <a:xfrm rot="16200000" flipV="1">
                <a:off x="8063436" y="1764331"/>
                <a:ext cx="110989" cy="11833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81"/>
              <p:cNvCxnSpPr/>
              <p:nvPr/>
            </p:nvCxnSpPr>
            <p:spPr>
              <a:xfrm rot="10800000" flipV="1">
                <a:off x="8059763" y="1878992"/>
                <a:ext cx="11833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Ellipse 82"/>
              <p:cNvSpPr/>
              <p:nvPr/>
            </p:nvSpPr>
            <p:spPr>
              <a:xfrm>
                <a:off x="6286512" y="1613758"/>
                <a:ext cx="462969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84" name="Gerade Verbindung 83"/>
              <p:cNvCxnSpPr/>
              <p:nvPr/>
            </p:nvCxnSpPr>
            <p:spPr>
              <a:xfrm rot="16200000" flipH="1">
                <a:off x="6504610" y="1916626"/>
                <a:ext cx="110989" cy="3740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 Verbindung 84"/>
              <p:cNvCxnSpPr/>
              <p:nvPr/>
            </p:nvCxnSpPr>
            <p:spPr>
              <a:xfrm>
                <a:off x="6548341" y="1849700"/>
                <a:ext cx="149617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85"/>
              <p:cNvCxnSpPr/>
              <p:nvPr/>
            </p:nvCxnSpPr>
            <p:spPr>
              <a:xfrm rot="5400000" flipH="1" flipV="1">
                <a:off x="6463935" y="1751417"/>
                <a:ext cx="168813" cy="2775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 Verbindung 86"/>
              <p:cNvCxnSpPr/>
              <p:nvPr/>
            </p:nvCxnSpPr>
            <p:spPr>
              <a:xfrm rot="16200000" flipV="1">
                <a:off x="6399336" y="1738100"/>
                <a:ext cx="110989" cy="11221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87"/>
              <p:cNvCxnSpPr/>
              <p:nvPr/>
            </p:nvCxnSpPr>
            <p:spPr>
              <a:xfrm rot="10800000" flipV="1">
                <a:off x="6398725" y="1849700"/>
                <a:ext cx="11221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ieren 102"/>
            <p:cNvGrpSpPr/>
            <p:nvPr/>
          </p:nvGrpSpPr>
          <p:grpSpPr>
            <a:xfrm rot="235793" flipH="1">
              <a:off x="3863" y="2868"/>
              <a:ext cx="960" cy="475"/>
              <a:chOff x="6143636" y="857232"/>
              <a:chExt cx="2428892" cy="12437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grpSpPr>
          <p:sp>
            <p:nvSpPr>
              <p:cNvPr id="55" name="Freihandform 54"/>
              <p:cNvSpPr/>
              <p:nvPr/>
            </p:nvSpPr>
            <p:spPr>
              <a:xfrm>
                <a:off x="6143636" y="857232"/>
                <a:ext cx="2428892" cy="1061472"/>
              </a:xfrm>
              <a:custGeom>
                <a:avLst/>
                <a:gdLst>
                  <a:gd name="connsiteX0" fmla="*/ 236112 w 5527182"/>
                  <a:gd name="connsiteY0" fmla="*/ 1588394 h 1734355"/>
                  <a:gd name="connsiteX1" fmla="*/ 55808 w 5527182"/>
                  <a:gd name="connsiteY1" fmla="*/ 1588394 h 1734355"/>
                  <a:gd name="connsiteX2" fmla="*/ 30051 w 5527182"/>
                  <a:gd name="connsiteY2" fmla="*/ 1124755 h 1734355"/>
                  <a:gd name="connsiteX3" fmla="*/ 236112 w 5527182"/>
                  <a:gd name="connsiteY3" fmla="*/ 867177 h 1734355"/>
                  <a:gd name="connsiteX4" fmla="*/ 416417 w 5527182"/>
                  <a:gd name="connsiteY4" fmla="*/ 352022 h 1734355"/>
                  <a:gd name="connsiteX5" fmla="*/ 648236 w 5527182"/>
                  <a:gd name="connsiteY5" fmla="*/ 107324 h 1734355"/>
                  <a:gd name="connsiteX6" fmla="*/ 1845972 w 5527182"/>
                  <a:gd name="connsiteY6" fmla="*/ 4293 h 1734355"/>
                  <a:gd name="connsiteX7" fmla="*/ 2773251 w 5527182"/>
                  <a:gd name="connsiteY7" fmla="*/ 81566 h 1734355"/>
                  <a:gd name="connsiteX8" fmla="*/ 3597498 w 5527182"/>
                  <a:gd name="connsiteY8" fmla="*/ 364901 h 1734355"/>
                  <a:gd name="connsiteX9" fmla="*/ 4318715 w 5527182"/>
                  <a:gd name="connsiteY9" fmla="*/ 699752 h 1734355"/>
                  <a:gd name="connsiteX10" fmla="*/ 4846749 w 5527182"/>
                  <a:gd name="connsiteY10" fmla="*/ 931572 h 1734355"/>
                  <a:gd name="connsiteX11" fmla="*/ 5014174 w 5527182"/>
                  <a:gd name="connsiteY11" fmla="*/ 1253543 h 1734355"/>
                  <a:gd name="connsiteX12" fmla="*/ 4988417 w 5527182"/>
                  <a:gd name="connsiteY12" fmla="*/ 1652789 h 1734355"/>
                  <a:gd name="connsiteX13" fmla="*/ 4717960 w 5527182"/>
                  <a:gd name="connsiteY13" fmla="*/ 1730062 h 1734355"/>
                  <a:gd name="connsiteX14" fmla="*/ 133082 w 5527182"/>
                  <a:gd name="connsiteY14" fmla="*/ 1627031 h 1734355"/>
                  <a:gd name="connsiteX0" fmla="*/ 236112 w 5495270"/>
                  <a:gd name="connsiteY0" fmla="*/ 1588394 h 1750967"/>
                  <a:gd name="connsiteX1" fmla="*/ 55808 w 5495270"/>
                  <a:gd name="connsiteY1" fmla="*/ 1588394 h 1750967"/>
                  <a:gd name="connsiteX2" fmla="*/ 30051 w 5495270"/>
                  <a:gd name="connsiteY2" fmla="*/ 1124755 h 1750967"/>
                  <a:gd name="connsiteX3" fmla="*/ 236112 w 5495270"/>
                  <a:gd name="connsiteY3" fmla="*/ 867177 h 1750967"/>
                  <a:gd name="connsiteX4" fmla="*/ 416417 w 5495270"/>
                  <a:gd name="connsiteY4" fmla="*/ 352022 h 1750967"/>
                  <a:gd name="connsiteX5" fmla="*/ 648236 w 5495270"/>
                  <a:gd name="connsiteY5" fmla="*/ 107324 h 1750967"/>
                  <a:gd name="connsiteX6" fmla="*/ 1845972 w 5495270"/>
                  <a:gd name="connsiteY6" fmla="*/ 4293 h 1750967"/>
                  <a:gd name="connsiteX7" fmla="*/ 2773251 w 5495270"/>
                  <a:gd name="connsiteY7" fmla="*/ 81566 h 1750967"/>
                  <a:gd name="connsiteX8" fmla="*/ 3597498 w 5495270"/>
                  <a:gd name="connsiteY8" fmla="*/ 364901 h 1750967"/>
                  <a:gd name="connsiteX9" fmla="*/ 4318715 w 5495270"/>
                  <a:gd name="connsiteY9" fmla="*/ 699752 h 1750967"/>
                  <a:gd name="connsiteX10" fmla="*/ 4846749 w 5495270"/>
                  <a:gd name="connsiteY10" fmla="*/ 931572 h 1750967"/>
                  <a:gd name="connsiteX11" fmla="*/ 5014174 w 5495270"/>
                  <a:gd name="connsiteY11" fmla="*/ 1253543 h 1750967"/>
                  <a:gd name="connsiteX12" fmla="*/ 4988417 w 5495270"/>
                  <a:gd name="connsiteY12" fmla="*/ 1652789 h 1750967"/>
                  <a:gd name="connsiteX13" fmla="*/ 4796940 w 5495270"/>
                  <a:gd name="connsiteY13" fmla="*/ 1738088 h 1750967"/>
                  <a:gd name="connsiteX14" fmla="*/ 4717960 w 5495270"/>
                  <a:gd name="connsiteY14" fmla="*/ 1730062 h 1750967"/>
                  <a:gd name="connsiteX15" fmla="*/ 133082 w 5495270"/>
                  <a:gd name="connsiteY15" fmla="*/ 1627031 h 1750967"/>
                  <a:gd name="connsiteX0" fmla="*/ 236112 w 5037785"/>
                  <a:gd name="connsiteY0" fmla="*/ 1588394 h 1750967"/>
                  <a:gd name="connsiteX1" fmla="*/ 55808 w 5037785"/>
                  <a:gd name="connsiteY1" fmla="*/ 1588394 h 1750967"/>
                  <a:gd name="connsiteX2" fmla="*/ 30051 w 5037785"/>
                  <a:gd name="connsiteY2" fmla="*/ 1124755 h 1750967"/>
                  <a:gd name="connsiteX3" fmla="*/ 236112 w 5037785"/>
                  <a:gd name="connsiteY3" fmla="*/ 867177 h 1750967"/>
                  <a:gd name="connsiteX4" fmla="*/ 416417 w 5037785"/>
                  <a:gd name="connsiteY4" fmla="*/ 352022 h 1750967"/>
                  <a:gd name="connsiteX5" fmla="*/ 648236 w 5037785"/>
                  <a:gd name="connsiteY5" fmla="*/ 107324 h 1750967"/>
                  <a:gd name="connsiteX6" fmla="*/ 1845972 w 5037785"/>
                  <a:gd name="connsiteY6" fmla="*/ 4293 h 1750967"/>
                  <a:gd name="connsiteX7" fmla="*/ 2773251 w 5037785"/>
                  <a:gd name="connsiteY7" fmla="*/ 81566 h 1750967"/>
                  <a:gd name="connsiteX8" fmla="*/ 3597498 w 5037785"/>
                  <a:gd name="connsiteY8" fmla="*/ 364901 h 1750967"/>
                  <a:gd name="connsiteX9" fmla="*/ 4318715 w 5037785"/>
                  <a:gd name="connsiteY9" fmla="*/ 699752 h 1750967"/>
                  <a:gd name="connsiteX10" fmla="*/ 4846749 w 5037785"/>
                  <a:gd name="connsiteY10" fmla="*/ 931572 h 1750967"/>
                  <a:gd name="connsiteX11" fmla="*/ 5014174 w 5037785"/>
                  <a:gd name="connsiteY11" fmla="*/ 1253543 h 1750967"/>
                  <a:gd name="connsiteX12" fmla="*/ 4988417 w 5037785"/>
                  <a:gd name="connsiteY12" fmla="*/ 1652789 h 1750967"/>
                  <a:gd name="connsiteX13" fmla="*/ 4796940 w 5037785"/>
                  <a:gd name="connsiteY13" fmla="*/ 1738088 h 1750967"/>
                  <a:gd name="connsiteX14" fmla="*/ 4717960 w 5037785"/>
                  <a:gd name="connsiteY14" fmla="*/ 1730062 h 1750967"/>
                  <a:gd name="connsiteX15" fmla="*/ 3930990 w 5037785"/>
                  <a:gd name="connsiteY15" fmla="*/ 1724836 h 1750967"/>
                  <a:gd name="connsiteX16" fmla="*/ 133082 w 5037785"/>
                  <a:gd name="connsiteY16" fmla="*/ 1627031 h 175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37785" h="1750967">
                    <a:moveTo>
                      <a:pt x="236112" y="1588394"/>
                    </a:moveTo>
                    <a:cubicBezTo>
                      <a:pt x="163131" y="1627030"/>
                      <a:pt x="90151" y="1665667"/>
                      <a:pt x="55808" y="1588394"/>
                    </a:cubicBezTo>
                    <a:cubicBezTo>
                      <a:pt x="21465" y="1511121"/>
                      <a:pt x="0" y="1244958"/>
                      <a:pt x="30051" y="1124755"/>
                    </a:cubicBezTo>
                    <a:cubicBezTo>
                      <a:pt x="60102" y="1004552"/>
                      <a:pt x="171718" y="995966"/>
                      <a:pt x="236112" y="867177"/>
                    </a:cubicBezTo>
                    <a:cubicBezTo>
                      <a:pt x="300506" y="738388"/>
                      <a:pt x="347730" y="478664"/>
                      <a:pt x="416417" y="352022"/>
                    </a:cubicBezTo>
                    <a:cubicBezTo>
                      <a:pt x="485104" y="225380"/>
                      <a:pt x="409977" y="165279"/>
                      <a:pt x="648236" y="107324"/>
                    </a:cubicBezTo>
                    <a:cubicBezTo>
                      <a:pt x="886495" y="49369"/>
                      <a:pt x="1491803" y="8586"/>
                      <a:pt x="1845972" y="4293"/>
                    </a:cubicBezTo>
                    <a:cubicBezTo>
                      <a:pt x="2200141" y="0"/>
                      <a:pt x="2481330" y="21465"/>
                      <a:pt x="2773251" y="81566"/>
                    </a:cubicBezTo>
                    <a:cubicBezTo>
                      <a:pt x="3065172" y="141667"/>
                      <a:pt x="3339921" y="261870"/>
                      <a:pt x="3597498" y="364901"/>
                    </a:cubicBezTo>
                    <a:cubicBezTo>
                      <a:pt x="3855075" y="467932"/>
                      <a:pt x="4110507" y="605307"/>
                      <a:pt x="4318715" y="699752"/>
                    </a:cubicBezTo>
                    <a:cubicBezTo>
                      <a:pt x="4526924" y="794197"/>
                      <a:pt x="4730839" y="839274"/>
                      <a:pt x="4846749" y="931572"/>
                    </a:cubicBezTo>
                    <a:cubicBezTo>
                      <a:pt x="4962659" y="1023870"/>
                      <a:pt x="4990563" y="1133340"/>
                      <a:pt x="5014174" y="1253543"/>
                    </a:cubicBezTo>
                    <a:cubicBezTo>
                      <a:pt x="5037785" y="1373746"/>
                      <a:pt x="5024623" y="1572032"/>
                      <a:pt x="4988417" y="1652789"/>
                    </a:cubicBezTo>
                    <a:cubicBezTo>
                      <a:pt x="4952211" y="1733547"/>
                      <a:pt x="4842016" y="1725209"/>
                      <a:pt x="4796940" y="1738088"/>
                    </a:cubicBezTo>
                    <a:cubicBezTo>
                      <a:pt x="4751864" y="1750967"/>
                      <a:pt x="4731310" y="1732271"/>
                      <a:pt x="4717960" y="1730062"/>
                    </a:cubicBezTo>
                    <a:lnTo>
                      <a:pt x="3930990" y="1724836"/>
                    </a:lnTo>
                    <a:lnTo>
                      <a:pt x="133082" y="1627031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56" name="Freihandform 55"/>
              <p:cNvSpPr/>
              <p:nvPr/>
            </p:nvSpPr>
            <p:spPr>
              <a:xfrm rot="21413802">
                <a:off x="6637096" y="927498"/>
                <a:ext cx="1483001" cy="507517"/>
              </a:xfrm>
              <a:custGeom>
                <a:avLst/>
                <a:gdLst>
                  <a:gd name="connsiteX0" fmla="*/ 0 w 3075904"/>
                  <a:gd name="connsiteY0" fmla="*/ 390660 h 686874"/>
                  <a:gd name="connsiteX1" fmla="*/ 154546 w 3075904"/>
                  <a:gd name="connsiteY1" fmla="*/ 145961 h 686874"/>
                  <a:gd name="connsiteX2" fmla="*/ 798490 w 3075904"/>
                  <a:gd name="connsiteY2" fmla="*/ 17172 h 686874"/>
                  <a:gd name="connsiteX3" fmla="*/ 1468191 w 3075904"/>
                  <a:gd name="connsiteY3" fmla="*/ 42930 h 686874"/>
                  <a:gd name="connsiteX4" fmla="*/ 2086377 w 3075904"/>
                  <a:gd name="connsiteY4" fmla="*/ 197477 h 686874"/>
                  <a:gd name="connsiteX5" fmla="*/ 2717442 w 3075904"/>
                  <a:gd name="connsiteY5" fmla="*/ 506570 h 686874"/>
                  <a:gd name="connsiteX6" fmla="*/ 2949262 w 3075904"/>
                  <a:gd name="connsiteY6" fmla="*/ 686874 h 686874"/>
                  <a:gd name="connsiteX7" fmla="*/ 1957589 w 3075904"/>
                  <a:gd name="connsiteY7" fmla="*/ 583843 h 686874"/>
                  <a:gd name="connsiteX8" fmla="*/ 0 w 3075904"/>
                  <a:gd name="connsiteY8" fmla="*/ 390660 h 68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5904" h="686874">
                    <a:moveTo>
                      <a:pt x="0" y="390660"/>
                    </a:moveTo>
                    <a:cubicBezTo>
                      <a:pt x="10732" y="299434"/>
                      <a:pt x="21464" y="208209"/>
                      <a:pt x="154546" y="145961"/>
                    </a:cubicBezTo>
                    <a:cubicBezTo>
                      <a:pt x="287628" y="83713"/>
                      <a:pt x="579549" y="34344"/>
                      <a:pt x="798490" y="17172"/>
                    </a:cubicBezTo>
                    <a:cubicBezTo>
                      <a:pt x="1017431" y="0"/>
                      <a:pt x="1253543" y="12879"/>
                      <a:pt x="1468191" y="42930"/>
                    </a:cubicBezTo>
                    <a:cubicBezTo>
                      <a:pt x="1682839" y="72981"/>
                      <a:pt x="1878169" y="120204"/>
                      <a:pt x="2086377" y="197477"/>
                    </a:cubicBezTo>
                    <a:cubicBezTo>
                      <a:pt x="2294586" y="274750"/>
                      <a:pt x="2573628" y="425004"/>
                      <a:pt x="2717442" y="506570"/>
                    </a:cubicBezTo>
                    <a:cubicBezTo>
                      <a:pt x="2861256" y="588136"/>
                      <a:pt x="3075904" y="673995"/>
                      <a:pt x="2949262" y="686874"/>
                    </a:cubicBezTo>
                    <a:lnTo>
                      <a:pt x="1957589" y="583843"/>
                    </a:lnTo>
                    <a:lnTo>
                      <a:pt x="0" y="390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57" name="Freihandform 56"/>
              <p:cNvSpPr/>
              <p:nvPr/>
            </p:nvSpPr>
            <p:spPr>
              <a:xfrm>
                <a:off x="6940504" y="1367318"/>
                <a:ext cx="907600" cy="418999"/>
              </a:xfrm>
              <a:custGeom>
                <a:avLst/>
                <a:gdLst>
                  <a:gd name="connsiteX0" fmla="*/ 0 w 1882461"/>
                  <a:gd name="connsiteY0" fmla="*/ 0 h 691166"/>
                  <a:gd name="connsiteX1" fmla="*/ 373487 w 1882461"/>
                  <a:gd name="connsiteY1" fmla="*/ 579549 h 691166"/>
                  <a:gd name="connsiteX2" fmla="*/ 1635616 w 1882461"/>
                  <a:gd name="connsiteY2" fmla="*/ 669701 h 691166"/>
                  <a:gd name="connsiteX3" fmla="*/ 1854557 w 1882461"/>
                  <a:gd name="connsiteY3" fmla="*/ 592428 h 691166"/>
                  <a:gd name="connsiteX4" fmla="*/ 1854557 w 1882461"/>
                  <a:gd name="connsiteY4" fmla="*/ 592428 h 69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2461" h="691166">
                    <a:moveTo>
                      <a:pt x="0" y="0"/>
                    </a:moveTo>
                    <a:cubicBezTo>
                      <a:pt x="50442" y="233966"/>
                      <a:pt x="100884" y="467932"/>
                      <a:pt x="373487" y="579549"/>
                    </a:cubicBezTo>
                    <a:cubicBezTo>
                      <a:pt x="646090" y="691166"/>
                      <a:pt x="1388771" y="667555"/>
                      <a:pt x="1635616" y="669701"/>
                    </a:cubicBezTo>
                    <a:cubicBezTo>
                      <a:pt x="1882461" y="671848"/>
                      <a:pt x="1854557" y="592428"/>
                      <a:pt x="1854557" y="592428"/>
                    </a:cubicBezTo>
                    <a:lnTo>
                      <a:pt x="1854557" y="592428"/>
                    </a:ln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58" name="Freihandform 57"/>
              <p:cNvSpPr/>
              <p:nvPr/>
            </p:nvSpPr>
            <p:spPr>
              <a:xfrm>
                <a:off x="8182374" y="1333486"/>
                <a:ext cx="344619" cy="218607"/>
              </a:xfrm>
              <a:custGeom>
                <a:avLst/>
                <a:gdLst>
                  <a:gd name="connsiteX0" fmla="*/ 25758 w 714777"/>
                  <a:gd name="connsiteY0" fmla="*/ 42929 h 360607"/>
                  <a:gd name="connsiteX1" fmla="*/ 386366 w 714777"/>
                  <a:gd name="connsiteY1" fmla="*/ 313385 h 360607"/>
                  <a:gd name="connsiteX2" fmla="*/ 515155 w 714777"/>
                  <a:gd name="connsiteY2" fmla="*/ 326264 h 360607"/>
                  <a:gd name="connsiteX3" fmla="*/ 695459 w 714777"/>
                  <a:gd name="connsiteY3" fmla="*/ 339143 h 360607"/>
                  <a:gd name="connsiteX4" fmla="*/ 631065 w 714777"/>
                  <a:gd name="connsiteY4" fmla="*/ 210354 h 360607"/>
                  <a:gd name="connsiteX5" fmla="*/ 231820 w 714777"/>
                  <a:gd name="connsiteY5" fmla="*/ 55808 h 360607"/>
                  <a:gd name="connsiteX6" fmla="*/ 25758 w 714777"/>
                  <a:gd name="connsiteY6" fmla="*/ 42929 h 36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777" h="360607">
                    <a:moveTo>
                      <a:pt x="25758" y="42929"/>
                    </a:moveTo>
                    <a:cubicBezTo>
                      <a:pt x="51516" y="85858"/>
                      <a:pt x="304800" y="266163"/>
                      <a:pt x="386366" y="313385"/>
                    </a:cubicBezTo>
                    <a:cubicBezTo>
                      <a:pt x="467932" y="360607"/>
                      <a:pt x="463640" y="321971"/>
                      <a:pt x="515155" y="326264"/>
                    </a:cubicBezTo>
                    <a:cubicBezTo>
                      <a:pt x="566670" y="330557"/>
                      <a:pt x="676141" y="358461"/>
                      <a:pt x="695459" y="339143"/>
                    </a:cubicBezTo>
                    <a:cubicBezTo>
                      <a:pt x="714777" y="319825"/>
                      <a:pt x="708338" y="257577"/>
                      <a:pt x="631065" y="210354"/>
                    </a:cubicBezTo>
                    <a:cubicBezTo>
                      <a:pt x="553792" y="163131"/>
                      <a:pt x="334851" y="85859"/>
                      <a:pt x="231820" y="55808"/>
                    </a:cubicBezTo>
                    <a:cubicBezTo>
                      <a:pt x="128789" y="25757"/>
                      <a:pt x="0" y="0"/>
                      <a:pt x="25758" y="429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59" name="Freihandform 58"/>
              <p:cNvSpPr/>
              <p:nvPr/>
            </p:nvSpPr>
            <p:spPr>
              <a:xfrm>
                <a:off x="6981255" y="970949"/>
                <a:ext cx="75606" cy="329384"/>
              </a:xfrm>
              <a:custGeom>
                <a:avLst/>
                <a:gdLst>
                  <a:gd name="connsiteX0" fmla="*/ 156816 w 156816"/>
                  <a:gd name="connsiteY0" fmla="*/ 0 h 543340"/>
                  <a:gd name="connsiteX1" fmla="*/ 24295 w 156816"/>
                  <a:gd name="connsiteY1" fmla="*/ 265044 h 543340"/>
                  <a:gd name="connsiteX2" fmla="*/ 11043 w 156816"/>
                  <a:gd name="connsiteY2" fmla="*/ 543340 h 54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816" h="543340">
                    <a:moveTo>
                      <a:pt x="156816" y="0"/>
                    </a:moveTo>
                    <a:cubicBezTo>
                      <a:pt x="102703" y="87243"/>
                      <a:pt x="48590" y="174487"/>
                      <a:pt x="24295" y="265044"/>
                    </a:cubicBezTo>
                    <a:cubicBezTo>
                      <a:pt x="0" y="355601"/>
                      <a:pt x="5521" y="449470"/>
                      <a:pt x="11043" y="543340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7941430" y="1643050"/>
                <a:ext cx="488222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 rot="16200000" flipH="1">
                <a:off x="8174452" y="1944898"/>
                <a:ext cx="110989" cy="3944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/>
              <p:cNvCxnSpPr/>
              <p:nvPr/>
            </p:nvCxnSpPr>
            <p:spPr>
              <a:xfrm>
                <a:off x="8217541" y="1878992"/>
                <a:ext cx="157778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/>
            </p:nvCxnSpPr>
            <p:spPr>
              <a:xfrm rot="5400000" flipH="1" flipV="1">
                <a:off x="8133135" y="1779952"/>
                <a:ext cx="168813" cy="2926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 rot="16200000" flipV="1">
                <a:off x="8063436" y="1764331"/>
                <a:ext cx="110989" cy="11833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 rot="10800000" flipV="1">
                <a:off x="8059763" y="1878992"/>
                <a:ext cx="11833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Ellipse 65"/>
              <p:cNvSpPr/>
              <p:nvPr/>
            </p:nvSpPr>
            <p:spPr>
              <a:xfrm>
                <a:off x="6286512" y="1613758"/>
                <a:ext cx="462969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67" name="Gerade Verbindung 66"/>
              <p:cNvCxnSpPr/>
              <p:nvPr/>
            </p:nvCxnSpPr>
            <p:spPr>
              <a:xfrm rot="16200000" flipH="1">
                <a:off x="6504610" y="1916626"/>
                <a:ext cx="110989" cy="3740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67"/>
              <p:cNvCxnSpPr/>
              <p:nvPr/>
            </p:nvCxnSpPr>
            <p:spPr>
              <a:xfrm>
                <a:off x="6548341" y="1849700"/>
                <a:ext cx="149617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68"/>
              <p:cNvCxnSpPr/>
              <p:nvPr/>
            </p:nvCxnSpPr>
            <p:spPr>
              <a:xfrm rot="5400000" flipH="1" flipV="1">
                <a:off x="6463935" y="1751417"/>
                <a:ext cx="168813" cy="2775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 Verbindung 69"/>
              <p:cNvCxnSpPr/>
              <p:nvPr/>
            </p:nvCxnSpPr>
            <p:spPr>
              <a:xfrm rot="16200000" flipV="1">
                <a:off x="6399336" y="1738100"/>
                <a:ext cx="110989" cy="11221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70"/>
              <p:cNvCxnSpPr/>
              <p:nvPr/>
            </p:nvCxnSpPr>
            <p:spPr>
              <a:xfrm rot="10800000" flipV="1">
                <a:off x="6398725" y="1849700"/>
                <a:ext cx="11221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pieren 138"/>
            <p:cNvGrpSpPr/>
            <p:nvPr/>
          </p:nvGrpSpPr>
          <p:grpSpPr>
            <a:xfrm rot="235793" flipH="1">
              <a:off x="4431" y="2445"/>
              <a:ext cx="658" cy="321"/>
              <a:chOff x="6143636" y="857232"/>
              <a:chExt cx="2428892" cy="12437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grpSpPr>
          <p:sp>
            <p:nvSpPr>
              <p:cNvPr id="38" name="Freihandform 37"/>
              <p:cNvSpPr/>
              <p:nvPr/>
            </p:nvSpPr>
            <p:spPr>
              <a:xfrm>
                <a:off x="6143636" y="857232"/>
                <a:ext cx="2428892" cy="1061472"/>
              </a:xfrm>
              <a:custGeom>
                <a:avLst/>
                <a:gdLst>
                  <a:gd name="connsiteX0" fmla="*/ 236112 w 5527182"/>
                  <a:gd name="connsiteY0" fmla="*/ 1588394 h 1734355"/>
                  <a:gd name="connsiteX1" fmla="*/ 55808 w 5527182"/>
                  <a:gd name="connsiteY1" fmla="*/ 1588394 h 1734355"/>
                  <a:gd name="connsiteX2" fmla="*/ 30051 w 5527182"/>
                  <a:gd name="connsiteY2" fmla="*/ 1124755 h 1734355"/>
                  <a:gd name="connsiteX3" fmla="*/ 236112 w 5527182"/>
                  <a:gd name="connsiteY3" fmla="*/ 867177 h 1734355"/>
                  <a:gd name="connsiteX4" fmla="*/ 416417 w 5527182"/>
                  <a:gd name="connsiteY4" fmla="*/ 352022 h 1734355"/>
                  <a:gd name="connsiteX5" fmla="*/ 648236 w 5527182"/>
                  <a:gd name="connsiteY5" fmla="*/ 107324 h 1734355"/>
                  <a:gd name="connsiteX6" fmla="*/ 1845972 w 5527182"/>
                  <a:gd name="connsiteY6" fmla="*/ 4293 h 1734355"/>
                  <a:gd name="connsiteX7" fmla="*/ 2773251 w 5527182"/>
                  <a:gd name="connsiteY7" fmla="*/ 81566 h 1734355"/>
                  <a:gd name="connsiteX8" fmla="*/ 3597498 w 5527182"/>
                  <a:gd name="connsiteY8" fmla="*/ 364901 h 1734355"/>
                  <a:gd name="connsiteX9" fmla="*/ 4318715 w 5527182"/>
                  <a:gd name="connsiteY9" fmla="*/ 699752 h 1734355"/>
                  <a:gd name="connsiteX10" fmla="*/ 4846749 w 5527182"/>
                  <a:gd name="connsiteY10" fmla="*/ 931572 h 1734355"/>
                  <a:gd name="connsiteX11" fmla="*/ 5014174 w 5527182"/>
                  <a:gd name="connsiteY11" fmla="*/ 1253543 h 1734355"/>
                  <a:gd name="connsiteX12" fmla="*/ 4988417 w 5527182"/>
                  <a:gd name="connsiteY12" fmla="*/ 1652789 h 1734355"/>
                  <a:gd name="connsiteX13" fmla="*/ 4717960 w 5527182"/>
                  <a:gd name="connsiteY13" fmla="*/ 1730062 h 1734355"/>
                  <a:gd name="connsiteX14" fmla="*/ 133082 w 5527182"/>
                  <a:gd name="connsiteY14" fmla="*/ 1627031 h 1734355"/>
                  <a:gd name="connsiteX0" fmla="*/ 236112 w 5495270"/>
                  <a:gd name="connsiteY0" fmla="*/ 1588394 h 1750967"/>
                  <a:gd name="connsiteX1" fmla="*/ 55808 w 5495270"/>
                  <a:gd name="connsiteY1" fmla="*/ 1588394 h 1750967"/>
                  <a:gd name="connsiteX2" fmla="*/ 30051 w 5495270"/>
                  <a:gd name="connsiteY2" fmla="*/ 1124755 h 1750967"/>
                  <a:gd name="connsiteX3" fmla="*/ 236112 w 5495270"/>
                  <a:gd name="connsiteY3" fmla="*/ 867177 h 1750967"/>
                  <a:gd name="connsiteX4" fmla="*/ 416417 w 5495270"/>
                  <a:gd name="connsiteY4" fmla="*/ 352022 h 1750967"/>
                  <a:gd name="connsiteX5" fmla="*/ 648236 w 5495270"/>
                  <a:gd name="connsiteY5" fmla="*/ 107324 h 1750967"/>
                  <a:gd name="connsiteX6" fmla="*/ 1845972 w 5495270"/>
                  <a:gd name="connsiteY6" fmla="*/ 4293 h 1750967"/>
                  <a:gd name="connsiteX7" fmla="*/ 2773251 w 5495270"/>
                  <a:gd name="connsiteY7" fmla="*/ 81566 h 1750967"/>
                  <a:gd name="connsiteX8" fmla="*/ 3597498 w 5495270"/>
                  <a:gd name="connsiteY8" fmla="*/ 364901 h 1750967"/>
                  <a:gd name="connsiteX9" fmla="*/ 4318715 w 5495270"/>
                  <a:gd name="connsiteY9" fmla="*/ 699752 h 1750967"/>
                  <a:gd name="connsiteX10" fmla="*/ 4846749 w 5495270"/>
                  <a:gd name="connsiteY10" fmla="*/ 931572 h 1750967"/>
                  <a:gd name="connsiteX11" fmla="*/ 5014174 w 5495270"/>
                  <a:gd name="connsiteY11" fmla="*/ 1253543 h 1750967"/>
                  <a:gd name="connsiteX12" fmla="*/ 4988417 w 5495270"/>
                  <a:gd name="connsiteY12" fmla="*/ 1652789 h 1750967"/>
                  <a:gd name="connsiteX13" fmla="*/ 4796940 w 5495270"/>
                  <a:gd name="connsiteY13" fmla="*/ 1738088 h 1750967"/>
                  <a:gd name="connsiteX14" fmla="*/ 4717960 w 5495270"/>
                  <a:gd name="connsiteY14" fmla="*/ 1730062 h 1750967"/>
                  <a:gd name="connsiteX15" fmla="*/ 133082 w 5495270"/>
                  <a:gd name="connsiteY15" fmla="*/ 1627031 h 1750967"/>
                  <a:gd name="connsiteX0" fmla="*/ 236112 w 5037785"/>
                  <a:gd name="connsiteY0" fmla="*/ 1588394 h 1750967"/>
                  <a:gd name="connsiteX1" fmla="*/ 55808 w 5037785"/>
                  <a:gd name="connsiteY1" fmla="*/ 1588394 h 1750967"/>
                  <a:gd name="connsiteX2" fmla="*/ 30051 w 5037785"/>
                  <a:gd name="connsiteY2" fmla="*/ 1124755 h 1750967"/>
                  <a:gd name="connsiteX3" fmla="*/ 236112 w 5037785"/>
                  <a:gd name="connsiteY3" fmla="*/ 867177 h 1750967"/>
                  <a:gd name="connsiteX4" fmla="*/ 416417 w 5037785"/>
                  <a:gd name="connsiteY4" fmla="*/ 352022 h 1750967"/>
                  <a:gd name="connsiteX5" fmla="*/ 648236 w 5037785"/>
                  <a:gd name="connsiteY5" fmla="*/ 107324 h 1750967"/>
                  <a:gd name="connsiteX6" fmla="*/ 1845972 w 5037785"/>
                  <a:gd name="connsiteY6" fmla="*/ 4293 h 1750967"/>
                  <a:gd name="connsiteX7" fmla="*/ 2773251 w 5037785"/>
                  <a:gd name="connsiteY7" fmla="*/ 81566 h 1750967"/>
                  <a:gd name="connsiteX8" fmla="*/ 3597498 w 5037785"/>
                  <a:gd name="connsiteY8" fmla="*/ 364901 h 1750967"/>
                  <a:gd name="connsiteX9" fmla="*/ 4318715 w 5037785"/>
                  <a:gd name="connsiteY9" fmla="*/ 699752 h 1750967"/>
                  <a:gd name="connsiteX10" fmla="*/ 4846749 w 5037785"/>
                  <a:gd name="connsiteY10" fmla="*/ 931572 h 1750967"/>
                  <a:gd name="connsiteX11" fmla="*/ 5014174 w 5037785"/>
                  <a:gd name="connsiteY11" fmla="*/ 1253543 h 1750967"/>
                  <a:gd name="connsiteX12" fmla="*/ 4988417 w 5037785"/>
                  <a:gd name="connsiteY12" fmla="*/ 1652789 h 1750967"/>
                  <a:gd name="connsiteX13" fmla="*/ 4796940 w 5037785"/>
                  <a:gd name="connsiteY13" fmla="*/ 1738088 h 1750967"/>
                  <a:gd name="connsiteX14" fmla="*/ 4717960 w 5037785"/>
                  <a:gd name="connsiteY14" fmla="*/ 1730062 h 1750967"/>
                  <a:gd name="connsiteX15" fmla="*/ 3930990 w 5037785"/>
                  <a:gd name="connsiteY15" fmla="*/ 1724836 h 1750967"/>
                  <a:gd name="connsiteX16" fmla="*/ 133082 w 5037785"/>
                  <a:gd name="connsiteY16" fmla="*/ 1627031 h 175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37785" h="1750967">
                    <a:moveTo>
                      <a:pt x="236112" y="1588394"/>
                    </a:moveTo>
                    <a:cubicBezTo>
                      <a:pt x="163131" y="1627030"/>
                      <a:pt x="90151" y="1665667"/>
                      <a:pt x="55808" y="1588394"/>
                    </a:cubicBezTo>
                    <a:cubicBezTo>
                      <a:pt x="21465" y="1511121"/>
                      <a:pt x="0" y="1244958"/>
                      <a:pt x="30051" y="1124755"/>
                    </a:cubicBezTo>
                    <a:cubicBezTo>
                      <a:pt x="60102" y="1004552"/>
                      <a:pt x="171718" y="995966"/>
                      <a:pt x="236112" y="867177"/>
                    </a:cubicBezTo>
                    <a:cubicBezTo>
                      <a:pt x="300506" y="738388"/>
                      <a:pt x="347730" y="478664"/>
                      <a:pt x="416417" y="352022"/>
                    </a:cubicBezTo>
                    <a:cubicBezTo>
                      <a:pt x="485104" y="225380"/>
                      <a:pt x="409977" y="165279"/>
                      <a:pt x="648236" y="107324"/>
                    </a:cubicBezTo>
                    <a:cubicBezTo>
                      <a:pt x="886495" y="49369"/>
                      <a:pt x="1491803" y="8586"/>
                      <a:pt x="1845972" y="4293"/>
                    </a:cubicBezTo>
                    <a:cubicBezTo>
                      <a:pt x="2200141" y="0"/>
                      <a:pt x="2481330" y="21465"/>
                      <a:pt x="2773251" y="81566"/>
                    </a:cubicBezTo>
                    <a:cubicBezTo>
                      <a:pt x="3065172" y="141667"/>
                      <a:pt x="3339921" y="261870"/>
                      <a:pt x="3597498" y="364901"/>
                    </a:cubicBezTo>
                    <a:cubicBezTo>
                      <a:pt x="3855075" y="467932"/>
                      <a:pt x="4110507" y="605307"/>
                      <a:pt x="4318715" y="699752"/>
                    </a:cubicBezTo>
                    <a:cubicBezTo>
                      <a:pt x="4526924" y="794197"/>
                      <a:pt x="4730839" y="839274"/>
                      <a:pt x="4846749" y="931572"/>
                    </a:cubicBezTo>
                    <a:cubicBezTo>
                      <a:pt x="4962659" y="1023870"/>
                      <a:pt x="4990563" y="1133340"/>
                      <a:pt x="5014174" y="1253543"/>
                    </a:cubicBezTo>
                    <a:cubicBezTo>
                      <a:pt x="5037785" y="1373746"/>
                      <a:pt x="5024623" y="1572032"/>
                      <a:pt x="4988417" y="1652789"/>
                    </a:cubicBezTo>
                    <a:cubicBezTo>
                      <a:pt x="4952211" y="1733547"/>
                      <a:pt x="4842016" y="1725209"/>
                      <a:pt x="4796940" y="1738088"/>
                    </a:cubicBezTo>
                    <a:cubicBezTo>
                      <a:pt x="4751864" y="1750967"/>
                      <a:pt x="4731310" y="1732271"/>
                      <a:pt x="4717960" y="1730062"/>
                    </a:cubicBezTo>
                    <a:lnTo>
                      <a:pt x="3930990" y="1724836"/>
                    </a:lnTo>
                    <a:lnTo>
                      <a:pt x="133082" y="1627031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39" name="Freihandform 38"/>
              <p:cNvSpPr/>
              <p:nvPr/>
            </p:nvSpPr>
            <p:spPr>
              <a:xfrm rot="21413802">
                <a:off x="6637096" y="927498"/>
                <a:ext cx="1483001" cy="507517"/>
              </a:xfrm>
              <a:custGeom>
                <a:avLst/>
                <a:gdLst>
                  <a:gd name="connsiteX0" fmla="*/ 0 w 3075904"/>
                  <a:gd name="connsiteY0" fmla="*/ 390660 h 686874"/>
                  <a:gd name="connsiteX1" fmla="*/ 154546 w 3075904"/>
                  <a:gd name="connsiteY1" fmla="*/ 145961 h 686874"/>
                  <a:gd name="connsiteX2" fmla="*/ 798490 w 3075904"/>
                  <a:gd name="connsiteY2" fmla="*/ 17172 h 686874"/>
                  <a:gd name="connsiteX3" fmla="*/ 1468191 w 3075904"/>
                  <a:gd name="connsiteY3" fmla="*/ 42930 h 686874"/>
                  <a:gd name="connsiteX4" fmla="*/ 2086377 w 3075904"/>
                  <a:gd name="connsiteY4" fmla="*/ 197477 h 686874"/>
                  <a:gd name="connsiteX5" fmla="*/ 2717442 w 3075904"/>
                  <a:gd name="connsiteY5" fmla="*/ 506570 h 686874"/>
                  <a:gd name="connsiteX6" fmla="*/ 2949262 w 3075904"/>
                  <a:gd name="connsiteY6" fmla="*/ 686874 h 686874"/>
                  <a:gd name="connsiteX7" fmla="*/ 1957589 w 3075904"/>
                  <a:gd name="connsiteY7" fmla="*/ 583843 h 686874"/>
                  <a:gd name="connsiteX8" fmla="*/ 0 w 3075904"/>
                  <a:gd name="connsiteY8" fmla="*/ 390660 h 68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5904" h="686874">
                    <a:moveTo>
                      <a:pt x="0" y="390660"/>
                    </a:moveTo>
                    <a:cubicBezTo>
                      <a:pt x="10732" y="299434"/>
                      <a:pt x="21464" y="208209"/>
                      <a:pt x="154546" y="145961"/>
                    </a:cubicBezTo>
                    <a:cubicBezTo>
                      <a:pt x="287628" y="83713"/>
                      <a:pt x="579549" y="34344"/>
                      <a:pt x="798490" y="17172"/>
                    </a:cubicBezTo>
                    <a:cubicBezTo>
                      <a:pt x="1017431" y="0"/>
                      <a:pt x="1253543" y="12879"/>
                      <a:pt x="1468191" y="42930"/>
                    </a:cubicBezTo>
                    <a:cubicBezTo>
                      <a:pt x="1682839" y="72981"/>
                      <a:pt x="1878169" y="120204"/>
                      <a:pt x="2086377" y="197477"/>
                    </a:cubicBezTo>
                    <a:cubicBezTo>
                      <a:pt x="2294586" y="274750"/>
                      <a:pt x="2573628" y="425004"/>
                      <a:pt x="2717442" y="506570"/>
                    </a:cubicBezTo>
                    <a:cubicBezTo>
                      <a:pt x="2861256" y="588136"/>
                      <a:pt x="3075904" y="673995"/>
                      <a:pt x="2949262" y="686874"/>
                    </a:cubicBezTo>
                    <a:lnTo>
                      <a:pt x="1957589" y="583843"/>
                    </a:lnTo>
                    <a:lnTo>
                      <a:pt x="0" y="390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40" name="Freihandform 39"/>
              <p:cNvSpPr/>
              <p:nvPr/>
            </p:nvSpPr>
            <p:spPr>
              <a:xfrm>
                <a:off x="6940504" y="1367318"/>
                <a:ext cx="907600" cy="418999"/>
              </a:xfrm>
              <a:custGeom>
                <a:avLst/>
                <a:gdLst>
                  <a:gd name="connsiteX0" fmla="*/ 0 w 1882461"/>
                  <a:gd name="connsiteY0" fmla="*/ 0 h 691166"/>
                  <a:gd name="connsiteX1" fmla="*/ 373487 w 1882461"/>
                  <a:gd name="connsiteY1" fmla="*/ 579549 h 691166"/>
                  <a:gd name="connsiteX2" fmla="*/ 1635616 w 1882461"/>
                  <a:gd name="connsiteY2" fmla="*/ 669701 h 691166"/>
                  <a:gd name="connsiteX3" fmla="*/ 1854557 w 1882461"/>
                  <a:gd name="connsiteY3" fmla="*/ 592428 h 691166"/>
                  <a:gd name="connsiteX4" fmla="*/ 1854557 w 1882461"/>
                  <a:gd name="connsiteY4" fmla="*/ 592428 h 69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2461" h="691166">
                    <a:moveTo>
                      <a:pt x="0" y="0"/>
                    </a:moveTo>
                    <a:cubicBezTo>
                      <a:pt x="50442" y="233966"/>
                      <a:pt x="100884" y="467932"/>
                      <a:pt x="373487" y="579549"/>
                    </a:cubicBezTo>
                    <a:cubicBezTo>
                      <a:pt x="646090" y="691166"/>
                      <a:pt x="1388771" y="667555"/>
                      <a:pt x="1635616" y="669701"/>
                    </a:cubicBezTo>
                    <a:cubicBezTo>
                      <a:pt x="1882461" y="671848"/>
                      <a:pt x="1854557" y="592428"/>
                      <a:pt x="1854557" y="592428"/>
                    </a:cubicBezTo>
                    <a:lnTo>
                      <a:pt x="1854557" y="592428"/>
                    </a:ln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41" name="Freihandform 40"/>
              <p:cNvSpPr/>
              <p:nvPr/>
            </p:nvSpPr>
            <p:spPr>
              <a:xfrm>
                <a:off x="8182374" y="1333486"/>
                <a:ext cx="344619" cy="218607"/>
              </a:xfrm>
              <a:custGeom>
                <a:avLst/>
                <a:gdLst>
                  <a:gd name="connsiteX0" fmla="*/ 25758 w 714777"/>
                  <a:gd name="connsiteY0" fmla="*/ 42929 h 360607"/>
                  <a:gd name="connsiteX1" fmla="*/ 386366 w 714777"/>
                  <a:gd name="connsiteY1" fmla="*/ 313385 h 360607"/>
                  <a:gd name="connsiteX2" fmla="*/ 515155 w 714777"/>
                  <a:gd name="connsiteY2" fmla="*/ 326264 h 360607"/>
                  <a:gd name="connsiteX3" fmla="*/ 695459 w 714777"/>
                  <a:gd name="connsiteY3" fmla="*/ 339143 h 360607"/>
                  <a:gd name="connsiteX4" fmla="*/ 631065 w 714777"/>
                  <a:gd name="connsiteY4" fmla="*/ 210354 h 360607"/>
                  <a:gd name="connsiteX5" fmla="*/ 231820 w 714777"/>
                  <a:gd name="connsiteY5" fmla="*/ 55808 h 360607"/>
                  <a:gd name="connsiteX6" fmla="*/ 25758 w 714777"/>
                  <a:gd name="connsiteY6" fmla="*/ 42929 h 36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777" h="360607">
                    <a:moveTo>
                      <a:pt x="25758" y="42929"/>
                    </a:moveTo>
                    <a:cubicBezTo>
                      <a:pt x="51516" y="85858"/>
                      <a:pt x="304800" y="266163"/>
                      <a:pt x="386366" y="313385"/>
                    </a:cubicBezTo>
                    <a:cubicBezTo>
                      <a:pt x="467932" y="360607"/>
                      <a:pt x="463640" y="321971"/>
                      <a:pt x="515155" y="326264"/>
                    </a:cubicBezTo>
                    <a:cubicBezTo>
                      <a:pt x="566670" y="330557"/>
                      <a:pt x="676141" y="358461"/>
                      <a:pt x="695459" y="339143"/>
                    </a:cubicBezTo>
                    <a:cubicBezTo>
                      <a:pt x="714777" y="319825"/>
                      <a:pt x="708338" y="257577"/>
                      <a:pt x="631065" y="210354"/>
                    </a:cubicBezTo>
                    <a:cubicBezTo>
                      <a:pt x="553792" y="163131"/>
                      <a:pt x="334851" y="85859"/>
                      <a:pt x="231820" y="55808"/>
                    </a:cubicBezTo>
                    <a:cubicBezTo>
                      <a:pt x="128789" y="25757"/>
                      <a:pt x="0" y="0"/>
                      <a:pt x="25758" y="429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42" name="Freihandform 41"/>
              <p:cNvSpPr/>
              <p:nvPr/>
            </p:nvSpPr>
            <p:spPr>
              <a:xfrm>
                <a:off x="6981255" y="970949"/>
                <a:ext cx="75606" cy="329384"/>
              </a:xfrm>
              <a:custGeom>
                <a:avLst/>
                <a:gdLst>
                  <a:gd name="connsiteX0" fmla="*/ 156816 w 156816"/>
                  <a:gd name="connsiteY0" fmla="*/ 0 h 543340"/>
                  <a:gd name="connsiteX1" fmla="*/ 24295 w 156816"/>
                  <a:gd name="connsiteY1" fmla="*/ 265044 h 543340"/>
                  <a:gd name="connsiteX2" fmla="*/ 11043 w 156816"/>
                  <a:gd name="connsiteY2" fmla="*/ 543340 h 54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816" h="543340">
                    <a:moveTo>
                      <a:pt x="156816" y="0"/>
                    </a:moveTo>
                    <a:cubicBezTo>
                      <a:pt x="102703" y="87243"/>
                      <a:pt x="48590" y="174487"/>
                      <a:pt x="24295" y="265044"/>
                    </a:cubicBezTo>
                    <a:cubicBezTo>
                      <a:pt x="0" y="355601"/>
                      <a:pt x="5521" y="449470"/>
                      <a:pt x="11043" y="543340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7941430" y="1643050"/>
                <a:ext cx="488222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44" name="Gerade Verbindung 43"/>
              <p:cNvCxnSpPr/>
              <p:nvPr/>
            </p:nvCxnSpPr>
            <p:spPr>
              <a:xfrm rot="16200000" flipH="1">
                <a:off x="8174452" y="1944898"/>
                <a:ext cx="110989" cy="3944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/>
              <p:nvPr/>
            </p:nvCxnSpPr>
            <p:spPr>
              <a:xfrm>
                <a:off x="8217541" y="1878992"/>
                <a:ext cx="157778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 rot="5400000" flipH="1" flipV="1">
                <a:off x="8133135" y="1779952"/>
                <a:ext cx="168813" cy="2926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 rot="16200000" flipV="1">
                <a:off x="8063436" y="1764331"/>
                <a:ext cx="110989" cy="11833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/>
              <p:cNvCxnSpPr/>
              <p:nvPr/>
            </p:nvCxnSpPr>
            <p:spPr>
              <a:xfrm rot="10800000" flipV="1">
                <a:off x="8059763" y="1878992"/>
                <a:ext cx="11833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Ellipse 48"/>
              <p:cNvSpPr/>
              <p:nvPr/>
            </p:nvSpPr>
            <p:spPr>
              <a:xfrm>
                <a:off x="6286512" y="1613758"/>
                <a:ext cx="462969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50" name="Gerade Verbindung 49"/>
              <p:cNvCxnSpPr/>
              <p:nvPr/>
            </p:nvCxnSpPr>
            <p:spPr>
              <a:xfrm rot="16200000" flipH="1">
                <a:off x="6504610" y="1916626"/>
                <a:ext cx="110989" cy="3740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50"/>
              <p:cNvCxnSpPr/>
              <p:nvPr/>
            </p:nvCxnSpPr>
            <p:spPr>
              <a:xfrm>
                <a:off x="6548341" y="1849700"/>
                <a:ext cx="149617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51"/>
              <p:cNvCxnSpPr/>
              <p:nvPr/>
            </p:nvCxnSpPr>
            <p:spPr>
              <a:xfrm rot="5400000" flipH="1" flipV="1">
                <a:off x="6463935" y="1751417"/>
                <a:ext cx="168813" cy="2775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52"/>
              <p:cNvCxnSpPr/>
              <p:nvPr/>
            </p:nvCxnSpPr>
            <p:spPr>
              <a:xfrm rot="16200000" flipV="1">
                <a:off x="6399336" y="1738100"/>
                <a:ext cx="110989" cy="11221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53"/>
              <p:cNvCxnSpPr/>
              <p:nvPr/>
            </p:nvCxnSpPr>
            <p:spPr>
              <a:xfrm rot="10800000" flipV="1">
                <a:off x="6398725" y="1849700"/>
                <a:ext cx="11221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ieren 156"/>
            <p:cNvGrpSpPr/>
            <p:nvPr/>
          </p:nvGrpSpPr>
          <p:grpSpPr>
            <a:xfrm rot="235793" flipH="1">
              <a:off x="4969" y="2079"/>
              <a:ext cx="481" cy="236"/>
              <a:chOff x="6143636" y="857232"/>
              <a:chExt cx="2428892" cy="12437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grpSpPr>
          <p:sp>
            <p:nvSpPr>
              <p:cNvPr id="21" name="Freihandform 20"/>
              <p:cNvSpPr/>
              <p:nvPr/>
            </p:nvSpPr>
            <p:spPr>
              <a:xfrm>
                <a:off x="6143636" y="857232"/>
                <a:ext cx="2428892" cy="1061472"/>
              </a:xfrm>
              <a:custGeom>
                <a:avLst/>
                <a:gdLst>
                  <a:gd name="connsiteX0" fmla="*/ 236112 w 5527182"/>
                  <a:gd name="connsiteY0" fmla="*/ 1588394 h 1734355"/>
                  <a:gd name="connsiteX1" fmla="*/ 55808 w 5527182"/>
                  <a:gd name="connsiteY1" fmla="*/ 1588394 h 1734355"/>
                  <a:gd name="connsiteX2" fmla="*/ 30051 w 5527182"/>
                  <a:gd name="connsiteY2" fmla="*/ 1124755 h 1734355"/>
                  <a:gd name="connsiteX3" fmla="*/ 236112 w 5527182"/>
                  <a:gd name="connsiteY3" fmla="*/ 867177 h 1734355"/>
                  <a:gd name="connsiteX4" fmla="*/ 416417 w 5527182"/>
                  <a:gd name="connsiteY4" fmla="*/ 352022 h 1734355"/>
                  <a:gd name="connsiteX5" fmla="*/ 648236 w 5527182"/>
                  <a:gd name="connsiteY5" fmla="*/ 107324 h 1734355"/>
                  <a:gd name="connsiteX6" fmla="*/ 1845972 w 5527182"/>
                  <a:gd name="connsiteY6" fmla="*/ 4293 h 1734355"/>
                  <a:gd name="connsiteX7" fmla="*/ 2773251 w 5527182"/>
                  <a:gd name="connsiteY7" fmla="*/ 81566 h 1734355"/>
                  <a:gd name="connsiteX8" fmla="*/ 3597498 w 5527182"/>
                  <a:gd name="connsiteY8" fmla="*/ 364901 h 1734355"/>
                  <a:gd name="connsiteX9" fmla="*/ 4318715 w 5527182"/>
                  <a:gd name="connsiteY9" fmla="*/ 699752 h 1734355"/>
                  <a:gd name="connsiteX10" fmla="*/ 4846749 w 5527182"/>
                  <a:gd name="connsiteY10" fmla="*/ 931572 h 1734355"/>
                  <a:gd name="connsiteX11" fmla="*/ 5014174 w 5527182"/>
                  <a:gd name="connsiteY11" fmla="*/ 1253543 h 1734355"/>
                  <a:gd name="connsiteX12" fmla="*/ 4988417 w 5527182"/>
                  <a:gd name="connsiteY12" fmla="*/ 1652789 h 1734355"/>
                  <a:gd name="connsiteX13" fmla="*/ 4717960 w 5527182"/>
                  <a:gd name="connsiteY13" fmla="*/ 1730062 h 1734355"/>
                  <a:gd name="connsiteX14" fmla="*/ 133082 w 5527182"/>
                  <a:gd name="connsiteY14" fmla="*/ 1627031 h 1734355"/>
                  <a:gd name="connsiteX0" fmla="*/ 236112 w 5495270"/>
                  <a:gd name="connsiteY0" fmla="*/ 1588394 h 1750967"/>
                  <a:gd name="connsiteX1" fmla="*/ 55808 w 5495270"/>
                  <a:gd name="connsiteY1" fmla="*/ 1588394 h 1750967"/>
                  <a:gd name="connsiteX2" fmla="*/ 30051 w 5495270"/>
                  <a:gd name="connsiteY2" fmla="*/ 1124755 h 1750967"/>
                  <a:gd name="connsiteX3" fmla="*/ 236112 w 5495270"/>
                  <a:gd name="connsiteY3" fmla="*/ 867177 h 1750967"/>
                  <a:gd name="connsiteX4" fmla="*/ 416417 w 5495270"/>
                  <a:gd name="connsiteY4" fmla="*/ 352022 h 1750967"/>
                  <a:gd name="connsiteX5" fmla="*/ 648236 w 5495270"/>
                  <a:gd name="connsiteY5" fmla="*/ 107324 h 1750967"/>
                  <a:gd name="connsiteX6" fmla="*/ 1845972 w 5495270"/>
                  <a:gd name="connsiteY6" fmla="*/ 4293 h 1750967"/>
                  <a:gd name="connsiteX7" fmla="*/ 2773251 w 5495270"/>
                  <a:gd name="connsiteY7" fmla="*/ 81566 h 1750967"/>
                  <a:gd name="connsiteX8" fmla="*/ 3597498 w 5495270"/>
                  <a:gd name="connsiteY8" fmla="*/ 364901 h 1750967"/>
                  <a:gd name="connsiteX9" fmla="*/ 4318715 w 5495270"/>
                  <a:gd name="connsiteY9" fmla="*/ 699752 h 1750967"/>
                  <a:gd name="connsiteX10" fmla="*/ 4846749 w 5495270"/>
                  <a:gd name="connsiteY10" fmla="*/ 931572 h 1750967"/>
                  <a:gd name="connsiteX11" fmla="*/ 5014174 w 5495270"/>
                  <a:gd name="connsiteY11" fmla="*/ 1253543 h 1750967"/>
                  <a:gd name="connsiteX12" fmla="*/ 4988417 w 5495270"/>
                  <a:gd name="connsiteY12" fmla="*/ 1652789 h 1750967"/>
                  <a:gd name="connsiteX13" fmla="*/ 4796940 w 5495270"/>
                  <a:gd name="connsiteY13" fmla="*/ 1738088 h 1750967"/>
                  <a:gd name="connsiteX14" fmla="*/ 4717960 w 5495270"/>
                  <a:gd name="connsiteY14" fmla="*/ 1730062 h 1750967"/>
                  <a:gd name="connsiteX15" fmla="*/ 133082 w 5495270"/>
                  <a:gd name="connsiteY15" fmla="*/ 1627031 h 1750967"/>
                  <a:gd name="connsiteX0" fmla="*/ 236112 w 5037785"/>
                  <a:gd name="connsiteY0" fmla="*/ 1588394 h 1750967"/>
                  <a:gd name="connsiteX1" fmla="*/ 55808 w 5037785"/>
                  <a:gd name="connsiteY1" fmla="*/ 1588394 h 1750967"/>
                  <a:gd name="connsiteX2" fmla="*/ 30051 w 5037785"/>
                  <a:gd name="connsiteY2" fmla="*/ 1124755 h 1750967"/>
                  <a:gd name="connsiteX3" fmla="*/ 236112 w 5037785"/>
                  <a:gd name="connsiteY3" fmla="*/ 867177 h 1750967"/>
                  <a:gd name="connsiteX4" fmla="*/ 416417 w 5037785"/>
                  <a:gd name="connsiteY4" fmla="*/ 352022 h 1750967"/>
                  <a:gd name="connsiteX5" fmla="*/ 648236 w 5037785"/>
                  <a:gd name="connsiteY5" fmla="*/ 107324 h 1750967"/>
                  <a:gd name="connsiteX6" fmla="*/ 1845972 w 5037785"/>
                  <a:gd name="connsiteY6" fmla="*/ 4293 h 1750967"/>
                  <a:gd name="connsiteX7" fmla="*/ 2773251 w 5037785"/>
                  <a:gd name="connsiteY7" fmla="*/ 81566 h 1750967"/>
                  <a:gd name="connsiteX8" fmla="*/ 3597498 w 5037785"/>
                  <a:gd name="connsiteY8" fmla="*/ 364901 h 1750967"/>
                  <a:gd name="connsiteX9" fmla="*/ 4318715 w 5037785"/>
                  <a:gd name="connsiteY9" fmla="*/ 699752 h 1750967"/>
                  <a:gd name="connsiteX10" fmla="*/ 4846749 w 5037785"/>
                  <a:gd name="connsiteY10" fmla="*/ 931572 h 1750967"/>
                  <a:gd name="connsiteX11" fmla="*/ 5014174 w 5037785"/>
                  <a:gd name="connsiteY11" fmla="*/ 1253543 h 1750967"/>
                  <a:gd name="connsiteX12" fmla="*/ 4988417 w 5037785"/>
                  <a:gd name="connsiteY12" fmla="*/ 1652789 h 1750967"/>
                  <a:gd name="connsiteX13" fmla="*/ 4796940 w 5037785"/>
                  <a:gd name="connsiteY13" fmla="*/ 1738088 h 1750967"/>
                  <a:gd name="connsiteX14" fmla="*/ 4717960 w 5037785"/>
                  <a:gd name="connsiteY14" fmla="*/ 1730062 h 1750967"/>
                  <a:gd name="connsiteX15" fmla="*/ 3930990 w 5037785"/>
                  <a:gd name="connsiteY15" fmla="*/ 1724836 h 1750967"/>
                  <a:gd name="connsiteX16" fmla="*/ 133082 w 5037785"/>
                  <a:gd name="connsiteY16" fmla="*/ 1627031 h 175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37785" h="1750967">
                    <a:moveTo>
                      <a:pt x="236112" y="1588394"/>
                    </a:moveTo>
                    <a:cubicBezTo>
                      <a:pt x="163131" y="1627030"/>
                      <a:pt x="90151" y="1665667"/>
                      <a:pt x="55808" y="1588394"/>
                    </a:cubicBezTo>
                    <a:cubicBezTo>
                      <a:pt x="21465" y="1511121"/>
                      <a:pt x="0" y="1244958"/>
                      <a:pt x="30051" y="1124755"/>
                    </a:cubicBezTo>
                    <a:cubicBezTo>
                      <a:pt x="60102" y="1004552"/>
                      <a:pt x="171718" y="995966"/>
                      <a:pt x="236112" y="867177"/>
                    </a:cubicBezTo>
                    <a:cubicBezTo>
                      <a:pt x="300506" y="738388"/>
                      <a:pt x="347730" y="478664"/>
                      <a:pt x="416417" y="352022"/>
                    </a:cubicBezTo>
                    <a:cubicBezTo>
                      <a:pt x="485104" y="225380"/>
                      <a:pt x="409977" y="165279"/>
                      <a:pt x="648236" y="107324"/>
                    </a:cubicBezTo>
                    <a:cubicBezTo>
                      <a:pt x="886495" y="49369"/>
                      <a:pt x="1491803" y="8586"/>
                      <a:pt x="1845972" y="4293"/>
                    </a:cubicBezTo>
                    <a:cubicBezTo>
                      <a:pt x="2200141" y="0"/>
                      <a:pt x="2481330" y="21465"/>
                      <a:pt x="2773251" y="81566"/>
                    </a:cubicBezTo>
                    <a:cubicBezTo>
                      <a:pt x="3065172" y="141667"/>
                      <a:pt x="3339921" y="261870"/>
                      <a:pt x="3597498" y="364901"/>
                    </a:cubicBezTo>
                    <a:cubicBezTo>
                      <a:pt x="3855075" y="467932"/>
                      <a:pt x="4110507" y="605307"/>
                      <a:pt x="4318715" y="699752"/>
                    </a:cubicBezTo>
                    <a:cubicBezTo>
                      <a:pt x="4526924" y="794197"/>
                      <a:pt x="4730839" y="839274"/>
                      <a:pt x="4846749" y="931572"/>
                    </a:cubicBezTo>
                    <a:cubicBezTo>
                      <a:pt x="4962659" y="1023870"/>
                      <a:pt x="4990563" y="1133340"/>
                      <a:pt x="5014174" y="1253543"/>
                    </a:cubicBezTo>
                    <a:cubicBezTo>
                      <a:pt x="5037785" y="1373746"/>
                      <a:pt x="5024623" y="1572032"/>
                      <a:pt x="4988417" y="1652789"/>
                    </a:cubicBezTo>
                    <a:cubicBezTo>
                      <a:pt x="4952211" y="1733547"/>
                      <a:pt x="4842016" y="1725209"/>
                      <a:pt x="4796940" y="1738088"/>
                    </a:cubicBezTo>
                    <a:cubicBezTo>
                      <a:pt x="4751864" y="1750967"/>
                      <a:pt x="4731310" y="1732271"/>
                      <a:pt x="4717960" y="1730062"/>
                    </a:cubicBezTo>
                    <a:lnTo>
                      <a:pt x="3930990" y="1724836"/>
                    </a:lnTo>
                    <a:lnTo>
                      <a:pt x="133082" y="1627031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reihandform 21"/>
              <p:cNvSpPr/>
              <p:nvPr/>
            </p:nvSpPr>
            <p:spPr>
              <a:xfrm rot="21413802">
                <a:off x="6637096" y="927498"/>
                <a:ext cx="1483001" cy="507517"/>
              </a:xfrm>
              <a:custGeom>
                <a:avLst/>
                <a:gdLst>
                  <a:gd name="connsiteX0" fmla="*/ 0 w 3075904"/>
                  <a:gd name="connsiteY0" fmla="*/ 390660 h 686874"/>
                  <a:gd name="connsiteX1" fmla="*/ 154546 w 3075904"/>
                  <a:gd name="connsiteY1" fmla="*/ 145961 h 686874"/>
                  <a:gd name="connsiteX2" fmla="*/ 798490 w 3075904"/>
                  <a:gd name="connsiteY2" fmla="*/ 17172 h 686874"/>
                  <a:gd name="connsiteX3" fmla="*/ 1468191 w 3075904"/>
                  <a:gd name="connsiteY3" fmla="*/ 42930 h 686874"/>
                  <a:gd name="connsiteX4" fmla="*/ 2086377 w 3075904"/>
                  <a:gd name="connsiteY4" fmla="*/ 197477 h 686874"/>
                  <a:gd name="connsiteX5" fmla="*/ 2717442 w 3075904"/>
                  <a:gd name="connsiteY5" fmla="*/ 506570 h 686874"/>
                  <a:gd name="connsiteX6" fmla="*/ 2949262 w 3075904"/>
                  <a:gd name="connsiteY6" fmla="*/ 686874 h 686874"/>
                  <a:gd name="connsiteX7" fmla="*/ 1957589 w 3075904"/>
                  <a:gd name="connsiteY7" fmla="*/ 583843 h 686874"/>
                  <a:gd name="connsiteX8" fmla="*/ 0 w 3075904"/>
                  <a:gd name="connsiteY8" fmla="*/ 390660 h 68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5904" h="686874">
                    <a:moveTo>
                      <a:pt x="0" y="390660"/>
                    </a:moveTo>
                    <a:cubicBezTo>
                      <a:pt x="10732" y="299434"/>
                      <a:pt x="21464" y="208209"/>
                      <a:pt x="154546" y="145961"/>
                    </a:cubicBezTo>
                    <a:cubicBezTo>
                      <a:pt x="287628" y="83713"/>
                      <a:pt x="579549" y="34344"/>
                      <a:pt x="798490" y="17172"/>
                    </a:cubicBezTo>
                    <a:cubicBezTo>
                      <a:pt x="1017431" y="0"/>
                      <a:pt x="1253543" y="12879"/>
                      <a:pt x="1468191" y="42930"/>
                    </a:cubicBezTo>
                    <a:cubicBezTo>
                      <a:pt x="1682839" y="72981"/>
                      <a:pt x="1878169" y="120204"/>
                      <a:pt x="2086377" y="197477"/>
                    </a:cubicBezTo>
                    <a:cubicBezTo>
                      <a:pt x="2294586" y="274750"/>
                      <a:pt x="2573628" y="425004"/>
                      <a:pt x="2717442" y="506570"/>
                    </a:cubicBezTo>
                    <a:cubicBezTo>
                      <a:pt x="2861256" y="588136"/>
                      <a:pt x="3075904" y="673995"/>
                      <a:pt x="2949262" y="686874"/>
                    </a:cubicBezTo>
                    <a:lnTo>
                      <a:pt x="1957589" y="583843"/>
                    </a:lnTo>
                    <a:lnTo>
                      <a:pt x="0" y="390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reihandform 22"/>
              <p:cNvSpPr/>
              <p:nvPr/>
            </p:nvSpPr>
            <p:spPr>
              <a:xfrm>
                <a:off x="6940504" y="1367318"/>
                <a:ext cx="907600" cy="418999"/>
              </a:xfrm>
              <a:custGeom>
                <a:avLst/>
                <a:gdLst>
                  <a:gd name="connsiteX0" fmla="*/ 0 w 1882461"/>
                  <a:gd name="connsiteY0" fmla="*/ 0 h 691166"/>
                  <a:gd name="connsiteX1" fmla="*/ 373487 w 1882461"/>
                  <a:gd name="connsiteY1" fmla="*/ 579549 h 691166"/>
                  <a:gd name="connsiteX2" fmla="*/ 1635616 w 1882461"/>
                  <a:gd name="connsiteY2" fmla="*/ 669701 h 691166"/>
                  <a:gd name="connsiteX3" fmla="*/ 1854557 w 1882461"/>
                  <a:gd name="connsiteY3" fmla="*/ 592428 h 691166"/>
                  <a:gd name="connsiteX4" fmla="*/ 1854557 w 1882461"/>
                  <a:gd name="connsiteY4" fmla="*/ 592428 h 69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2461" h="691166">
                    <a:moveTo>
                      <a:pt x="0" y="0"/>
                    </a:moveTo>
                    <a:cubicBezTo>
                      <a:pt x="50442" y="233966"/>
                      <a:pt x="100884" y="467932"/>
                      <a:pt x="373487" y="579549"/>
                    </a:cubicBezTo>
                    <a:cubicBezTo>
                      <a:pt x="646090" y="691166"/>
                      <a:pt x="1388771" y="667555"/>
                      <a:pt x="1635616" y="669701"/>
                    </a:cubicBezTo>
                    <a:cubicBezTo>
                      <a:pt x="1882461" y="671848"/>
                      <a:pt x="1854557" y="592428"/>
                      <a:pt x="1854557" y="592428"/>
                    </a:cubicBezTo>
                    <a:lnTo>
                      <a:pt x="1854557" y="592428"/>
                    </a:ln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reihandform 23"/>
              <p:cNvSpPr/>
              <p:nvPr/>
            </p:nvSpPr>
            <p:spPr>
              <a:xfrm>
                <a:off x="8182374" y="1333486"/>
                <a:ext cx="344619" cy="218607"/>
              </a:xfrm>
              <a:custGeom>
                <a:avLst/>
                <a:gdLst>
                  <a:gd name="connsiteX0" fmla="*/ 25758 w 714777"/>
                  <a:gd name="connsiteY0" fmla="*/ 42929 h 360607"/>
                  <a:gd name="connsiteX1" fmla="*/ 386366 w 714777"/>
                  <a:gd name="connsiteY1" fmla="*/ 313385 h 360607"/>
                  <a:gd name="connsiteX2" fmla="*/ 515155 w 714777"/>
                  <a:gd name="connsiteY2" fmla="*/ 326264 h 360607"/>
                  <a:gd name="connsiteX3" fmla="*/ 695459 w 714777"/>
                  <a:gd name="connsiteY3" fmla="*/ 339143 h 360607"/>
                  <a:gd name="connsiteX4" fmla="*/ 631065 w 714777"/>
                  <a:gd name="connsiteY4" fmla="*/ 210354 h 360607"/>
                  <a:gd name="connsiteX5" fmla="*/ 231820 w 714777"/>
                  <a:gd name="connsiteY5" fmla="*/ 55808 h 360607"/>
                  <a:gd name="connsiteX6" fmla="*/ 25758 w 714777"/>
                  <a:gd name="connsiteY6" fmla="*/ 42929 h 36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777" h="360607">
                    <a:moveTo>
                      <a:pt x="25758" y="42929"/>
                    </a:moveTo>
                    <a:cubicBezTo>
                      <a:pt x="51516" y="85858"/>
                      <a:pt x="304800" y="266163"/>
                      <a:pt x="386366" y="313385"/>
                    </a:cubicBezTo>
                    <a:cubicBezTo>
                      <a:pt x="467932" y="360607"/>
                      <a:pt x="463640" y="321971"/>
                      <a:pt x="515155" y="326264"/>
                    </a:cubicBezTo>
                    <a:cubicBezTo>
                      <a:pt x="566670" y="330557"/>
                      <a:pt x="676141" y="358461"/>
                      <a:pt x="695459" y="339143"/>
                    </a:cubicBezTo>
                    <a:cubicBezTo>
                      <a:pt x="714777" y="319825"/>
                      <a:pt x="708338" y="257577"/>
                      <a:pt x="631065" y="210354"/>
                    </a:cubicBezTo>
                    <a:cubicBezTo>
                      <a:pt x="553792" y="163131"/>
                      <a:pt x="334851" y="85859"/>
                      <a:pt x="231820" y="55808"/>
                    </a:cubicBezTo>
                    <a:cubicBezTo>
                      <a:pt x="128789" y="25757"/>
                      <a:pt x="0" y="0"/>
                      <a:pt x="25758" y="429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5" name="Freihandform 24"/>
              <p:cNvSpPr/>
              <p:nvPr/>
            </p:nvSpPr>
            <p:spPr>
              <a:xfrm>
                <a:off x="6981255" y="970949"/>
                <a:ext cx="75606" cy="329384"/>
              </a:xfrm>
              <a:custGeom>
                <a:avLst/>
                <a:gdLst>
                  <a:gd name="connsiteX0" fmla="*/ 156816 w 156816"/>
                  <a:gd name="connsiteY0" fmla="*/ 0 h 543340"/>
                  <a:gd name="connsiteX1" fmla="*/ 24295 w 156816"/>
                  <a:gd name="connsiteY1" fmla="*/ 265044 h 543340"/>
                  <a:gd name="connsiteX2" fmla="*/ 11043 w 156816"/>
                  <a:gd name="connsiteY2" fmla="*/ 543340 h 54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816" h="543340">
                    <a:moveTo>
                      <a:pt x="156816" y="0"/>
                    </a:moveTo>
                    <a:cubicBezTo>
                      <a:pt x="102703" y="87243"/>
                      <a:pt x="48590" y="174487"/>
                      <a:pt x="24295" y="265044"/>
                    </a:cubicBezTo>
                    <a:cubicBezTo>
                      <a:pt x="0" y="355601"/>
                      <a:pt x="5521" y="449470"/>
                      <a:pt x="11043" y="543340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7941430" y="1643050"/>
                <a:ext cx="488222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27" name="Gerade Verbindung 26"/>
              <p:cNvCxnSpPr/>
              <p:nvPr/>
            </p:nvCxnSpPr>
            <p:spPr>
              <a:xfrm rot="16200000" flipH="1">
                <a:off x="8174452" y="1944898"/>
                <a:ext cx="110989" cy="3944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8217541" y="1878992"/>
                <a:ext cx="157778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 rot="5400000" flipH="1" flipV="1">
                <a:off x="8133135" y="1779952"/>
                <a:ext cx="168813" cy="2926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 Verbindung 29"/>
              <p:cNvCxnSpPr/>
              <p:nvPr/>
            </p:nvCxnSpPr>
            <p:spPr>
              <a:xfrm rot="16200000" flipV="1">
                <a:off x="8063436" y="1764331"/>
                <a:ext cx="110989" cy="11833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>
              <a:xfrm rot="10800000" flipV="1">
                <a:off x="8059763" y="1878992"/>
                <a:ext cx="11833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Ellipse 31"/>
              <p:cNvSpPr/>
              <p:nvPr/>
            </p:nvSpPr>
            <p:spPr>
              <a:xfrm>
                <a:off x="6286512" y="1613758"/>
                <a:ext cx="462969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33" name="Gerade Verbindung 32"/>
              <p:cNvCxnSpPr/>
              <p:nvPr/>
            </p:nvCxnSpPr>
            <p:spPr>
              <a:xfrm rot="16200000" flipH="1">
                <a:off x="6504610" y="1916626"/>
                <a:ext cx="110989" cy="3740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>
              <a:xfrm>
                <a:off x="6548341" y="1849700"/>
                <a:ext cx="149617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 Verbindung 34"/>
              <p:cNvCxnSpPr/>
              <p:nvPr/>
            </p:nvCxnSpPr>
            <p:spPr>
              <a:xfrm rot="5400000" flipH="1" flipV="1">
                <a:off x="6463935" y="1751417"/>
                <a:ext cx="168813" cy="2775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 rot="16200000" flipV="1">
                <a:off x="6399336" y="1738100"/>
                <a:ext cx="110989" cy="11221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 rot="10800000" flipV="1">
                <a:off x="6398725" y="1849700"/>
                <a:ext cx="11221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Ellipse 12"/>
            <p:cNvSpPr/>
            <p:nvPr/>
          </p:nvSpPr>
          <p:spPr>
            <a:xfrm>
              <a:off x="2340" y="3510"/>
              <a:ext cx="405" cy="405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3375" y="2970"/>
              <a:ext cx="316" cy="316"/>
            </a:xfrm>
            <a:prstGeom prst="ellipse">
              <a:avLst/>
            </a:prstGeom>
            <a:solidFill>
              <a:schemeClr val="accent1">
                <a:alpha val="97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3690" y="2431"/>
              <a:ext cx="225" cy="225"/>
            </a:xfrm>
            <a:prstGeom prst="ellipse">
              <a:avLst/>
            </a:prstGeom>
            <a:solidFill>
              <a:schemeClr val="accent1">
                <a:alpha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4590" y="2115"/>
              <a:ext cx="141" cy="141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>
            <a:xfrm>
              <a:off x="2565" y="3757"/>
              <a:ext cx="611" cy="7"/>
            </a:xfrm>
            <a:prstGeom prst="line">
              <a:avLst/>
            </a:prstGeom>
            <a:ln w="635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3466" y="3105"/>
              <a:ext cx="451" cy="2"/>
            </a:xfrm>
            <a:prstGeom prst="line">
              <a:avLst/>
            </a:prstGeom>
            <a:ln w="4762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3871" y="2565"/>
              <a:ext cx="588" cy="5"/>
            </a:xfrm>
            <a:prstGeom prst="line">
              <a:avLst/>
            </a:prstGeom>
            <a:ln w="254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4738" y="2204"/>
              <a:ext cx="306" cy="12"/>
            </a:xfrm>
            <a:prstGeom prst="line">
              <a:avLst/>
            </a:prstGeom>
            <a:ln w="254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strategies – </a:t>
            </a:r>
            <a:r>
              <a:rPr lang="en-US" dirty="0" smtClean="0"/>
              <a:t>Positive </a:t>
            </a:r>
            <a:r>
              <a:rPr lang="en-US" dirty="0"/>
              <a:t>reserve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04248" y="2008188"/>
            <a:ext cx="2232248" cy="4122737"/>
          </a:xfrm>
        </p:spPr>
        <p:txBody>
          <a:bodyPr/>
          <a:lstStyle/>
          <a:p>
            <a:r>
              <a:rPr lang="en-US" sz="1600" dirty="0" smtClean="0"/>
              <a:t>Stochastic delayed charging process for every EV</a:t>
            </a:r>
          </a:p>
          <a:p>
            <a:r>
              <a:rPr lang="en-US" sz="1600" dirty="0" smtClean="0"/>
              <a:t>Minimum state of charge (SOC)= target SOC</a:t>
            </a:r>
          </a:p>
          <a:p>
            <a:r>
              <a:rPr lang="en-US" sz="1600" dirty="0" smtClean="0"/>
              <a:t>Assumption: Enough energy for the next trip is stored.</a:t>
            </a:r>
          </a:p>
          <a:p>
            <a:endParaRPr lang="de-DE" sz="18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9552" y="1737270"/>
            <a:ext cx="6136569" cy="4500215"/>
            <a:chOff x="539780" y="1161207"/>
            <a:chExt cx="6135728" cy="4500214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539780" y="2794370"/>
              <a:ext cx="1511291" cy="128369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sz="2000" b="1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cs typeface="+mn-cs"/>
                </a:rPr>
                <a:t>Positive ancillary services</a:t>
              </a:r>
              <a:endParaRPr lang="en-US" sz="1400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endParaRPr>
            </a:p>
          </p:txBody>
        </p:sp>
        <p:grpSp>
          <p:nvGrpSpPr>
            <p:cNvPr id="7" name="Group 101"/>
            <p:cNvGrpSpPr>
              <a:grpSpLocks/>
            </p:cNvGrpSpPr>
            <p:nvPr/>
          </p:nvGrpSpPr>
          <p:grpSpPr bwMode="auto">
            <a:xfrm>
              <a:off x="2195412" y="3501181"/>
              <a:ext cx="4480096" cy="2160240"/>
              <a:chOff x="2195412" y="3501181"/>
              <a:chExt cx="4480096" cy="2160240"/>
            </a:xfrm>
          </p:grpSpPr>
          <p:sp>
            <p:nvSpPr>
              <p:cNvPr id="13" name="Rectangle 22"/>
              <p:cNvSpPr>
                <a:spLocks noChangeArrowheads="1"/>
              </p:cNvSpPr>
              <p:nvPr/>
            </p:nvSpPr>
            <p:spPr bwMode="auto">
              <a:xfrm>
                <a:off x="2195412" y="3501181"/>
                <a:ext cx="4480096" cy="216024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marL="273050" indent="-273050">
                  <a:spcBef>
                    <a:spcPct val="40000"/>
                  </a:spcBef>
                  <a:buFont typeface="Wingdings" pitchFamily="2" charset="2"/>
                  <a:buNone/>
                </a:pPr>
                <a:endParaRPr lang="de-DE"/>
              </a:p>
            </p:txBody>
          </p:sp>
          <p:sp>
            <p:nvSpPr>
              <p:cNvPr id="14" name="Rectangle 3"/>
              <p:cNvSpPr>
                <a:spLocks noChangeArrowheads="1"/>
              </p:cNvSpPr>
              <p:nvPr/>
            </p:nvSpPr>
            <p:spPr bwMode="auto">
              <a:xfrm>
                <a:off x="2267735" y="4077072"/>
                <a:ext cx="1944421" cy="1008006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6000"/>
                  </a:lnSpc>
                  <a:defRPr/>
                </a:pPr>
                <a:r>
                  <a:rPr lang="en-US" sz="2000" b="1" dirty="0" smtClean="0">
                    <a:latin typeface="Calibri" pitchFamily="34" charset="0"/>
                    <a:cs typeface="+mn-cs"/>
                  </a:rPr>
                  <a:t>Bidirectional</a:t>
                </a:r>
                <a:endParaRPr lang="en-US" sz="2000" b="1" dirty="0">
                  <a:latin typeface="Calibri" pitchFamily="34" charset="0"/>
                  <a:cs typeface="+mn-cs"/>
                </a:endParaRPr>
              </a:p>
              <a:p>
                <a:pPr algn="ctr">
                  <a:lnSpc>
                    <a:spcPct val="96000"/>
                  </a:lnSpc>
                  <a:defRPr/>
                </a:pPr>
                <a:r>
                  <a:rPr lang="en-US" dirty="0" smtClean="0">
                    <a:latin typeface="Calibri" pitchFamily="34" charset="0"/>
                    <a:cs typeface="+mn-cs"/>
                  </a:rPr>
                  <a:t>Feed-in of storage energy</a:t>
                </a: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8" name="Group 100"/>
            <p:cNvGrpSpPr>
              <a:grpSpLocks/>
            </p:cNvGrpSpPr>
            <p:nvPr/>
          </p:nvGrpSpPr>
          <p:grpSpPr bwMode="auto">
            <a:xfrm>
              <a:off x="2195411" y="1161207"/>
              <a:ext cx="4480097" cy="2160240"/>
              <a:chOff x="2195411" y="1161207"/>
              <a:chExt cx="4480097" cy="2160240"/>
            </a:xfrm>
          </p:grpSpPr>
          <p:sp>
            <p:nvSpPr>
              <p:cNvPr id="11" name="Rectangle 15"/>
              <p:cNvSpPr>
                <a:spLocks noChangeArrowheads="1"/>
              </p:cNvSpPr>
              <p:nvPr/>
            </p:nvSpPr>
            <p:spPr bwMode="auto">
              <a:xfrm>
                <a:off x="2195411" y="1161207"/>
                <a:ext cx="4480097" cy="216024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marL="273050" indent="-273050">
                  <a:spcBef>
                    <a:spcPct val="40000"/>
                  </a:spcBef>
                  <a:buFont typeface="Wingdings" pitchFamily="2" charset="2"/>
                  <a:buNone/>
                </a:pPr>
                <a:endParaRPr lang="de-DE"/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267735" y="1772817"/>
                <a:ext cx="1944421" cy="94773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6000"/>
                  </a:lnSpc>
                  <a:defRPr/>
                </a:pPr>
                <a:r>
                  <a:rPr lang="en-US" sz="2000" b="1" dirty="0">
                    <a:latin typeface="Calibri" pitchFamily="34" charset="0"/>
                    <a:cs typeface="Calibri" pitchFamily="34" charset="0"/>
                  </a:rPr>
                  <a:t>U</a:t>
                </a:r>
                <a:r>
                  <a:rPr lang="en-US" sz="2000" b="1" dirty="0" smtClean="0">
                    <a:latin typeface="Calibri" pitchFamily="34" charset="0"/>
                    <a:cs typeface="Calibri" pitchFamily="34" charset="0"/>
                  </a:rPr>
                  <a:t>nidirectional</a:t>
                </a:r>
                <a:endParaRPr lang="en-US" sz="2000" b="1" dirty="0">
                  <a:latin typeface="Calibri" pitchFamily="34" charset="0"/>
                  <a:cs typeface="Calibri" pitchFamily="34" charset="0"/>
                </a:endParaRPr>
              </a:p>
              <a:p>
                <a:pPr algn="ctr">
                  <a:lnSpc>
                    <a:spcPct val="96000"/>
                  </a:lnSpc>
                  <a:defRPr/>
                </a:pPr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Stopping of the charging process 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9" name="Elbow Connector 83"/>
            <p:cNvCxnSpPr>
              <a:cxnSpLocks noChangeShapeType="1"/>
              <a:stCxn id="6" idx="2"/>
              <a:endCxn id="13" idx="1"/>
            </p:cNvCxnSpPr>
            <p:nvPr/>
          </p:nvCxnSpPr>
          <p:spPr bwMode="auto">
            <a:xfrm rot="16200000" flipH="1">
              <a:off x="1493800" y="3879688"/>
              <a:ext cx="503239" cy="899987"/>
            </a:xfrm>
            <a:prstGeom prst="bentConnector2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Elbow Connector 83"/>
            <p:cNvCxnSpPr>
              <a:cxnSpLocks noChangeShapeType="1"/>
              <a:stCxn id="6" idx="0"/>
              <a:endCxn id="11" idx="1"/>
            </p:cNvCxnSpPr>
            <p:nvPr/>
          </p:nvCxnSpPr>
          <p:spPr bwMode="auto">
            <a:xfrm rot="5400000" flipH="1" flipV="1">
              <a:off x="1468897" y="2067856"/>
              <a:ext cx="553043" cy="899986"/>
            </a:xfrm>
            <a:prstGeom prst="bentConnector2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64"/>
          <p:cNvGrpSpPr>
            <a:grpSpLocks/>
          </p:cNvGrpSpPr>
          <p:nvPr/>
        </p:nvGrpSpPr>
        <p:grpSpPr bwMode="auto">
          <a:xfrm>
            <a:off x="4355976" y="1988715"/>
            <a:ext cx="2232025" cy="1697038"/>
            <a:chOff x="4139952" y="2204862"/>
            <a:chExt cx="2232248" cy="1696380"/>
          </a:xfrm>
        </p:grpSpPr>
        <p:sp>
          <p:nvSpPr>
            <p:cNvPr id="16" name="Rectangle 62"/>
            <p:cNvSpPr/>
            <p:nvPr/>
          </p:nvSpPr>
          <p:spPr bwMode="auto">
            <a:xfrm>
              <a:off x="4139952" y="2204862"/>
              <a:ext cx="2232248" cy="1656707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273050" indent="-273050"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de-DE">
                <a:latin typeface="Arial" charset="0"/>
                <a:cs typeface="+mn-cs"/>
              </a:endParaRPr>
            </a:p>
          </p:txBody>
        </p:sp>
        <p:grpSp>
          <p:nvGrpSpPr>
            <p:cNvPr id="17" name="Gruppieren 88"/>
            <p:cNvGrpSpPr>
              <a:grpSpLocks/>
            </p:cNvGrpSpPr>
            <p:nvPr/>
          </p:nvGrpSpPr>
          <p:grpSpPr bwMode="auto">
            <a:xfrm>
              <a:off x="4139952" y="2204862"/>
              <a:ext cx="2232248" cy="1696380"/>
              <a:chOff x="370706" y="4005064"/>
              <a:chExt cx="2617118" cy="1768816"/>
            </a:xfrm>
          </p:grpSpPr>
          <p:cxnSp>
            <p:nvCxnSpPr>
              <p:cNvPr id="18" name="Gerade Verbindung 29"/>
              <p:cNvCxnSpPr/>
              <p:nvPr/>
            </p:nvCxnSpPr>
            <p:spPr bwMode="auto">
              <a:xfrm rot="5400000" flipH="1" flipV="1">
                <a:off x="2051847" y="4580576"/>
                <a:ext cx="287908" cy="288516"/>
              </a:xfrm>
              <a:prstGeom prst="line">
                <a:avLst/>
              </a:prstGeom>
              <a:ln w="127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9" name="Gruppieren 55"/>
              <p:cNvGrpSpPr>
                <a:grpSpLocks/>
              </p:cNvGrpSpPr>
              <p:nvPr/>
            </p:nvGrpSpPr>
            <p:grpSpPr bwMode="auto">
              <a:xfrm>
                <a:off x="370706" y="4005064"/>
                <a:ext cx="2617118" cy="1768816"/>
                <a:chOff x="370706" y="4005064"/>
                <a:chExt cx="2617118" cy="1768816"/>
              </a:xfrm>
            </p:grpSpPr>
            <p:cxnSp>
              <p:nvCxnSpPr>
                <p:cNvPr id="20" name="Gerade Verbindung mit Pfeil 20"/>
                <p:cNvCxnSpPr/>
                <p:nvPr/>
              </p:nvCxnSpPr>
              <p:spPr bwMode="auto">
                <a:xfrm rot="5400000" flipH="1" flipV="1">
                  <a:off x="323522" y="4867341"/>
                  <a:ext cx="1285660" cy="1116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Gerade Verbindung mit Pfeil 22"/>
                <p:cNvCxnSpPr/>
                <p:nvPr/>
              </p:nvCxnSpPr>
              <p:spPr bwMode="auto">
                <a:xfrm>
                  <a:off x="971935" y="5517410"/>
                  <a:ext cx="1799967" cy="165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Gerade Verbindung 24"/>
                <p:cNvCxnSpPr/>
                <p:nvPr/>
              </p:nvCxnSpPr>
              <p:spPr bwMode="auto">
                <a:xfrm flipV="1">
                  <a:off x="971935" y="4868789"/>
                  <a:ext cx="720360" cy="648621"/>
                </a:xfrm>
                <a:prstGeom prst="line">
                  <a:avLst/>
                </a:prstGeom>
                <a:ln w="12700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Gerade Verbindung 26"/>
                <p:cNvCxnSpPr/>
                <p:nvPr/>
              </p:nvCxnSpPr>
              <p:spPr bwMode="auto">
                <a:xfrm>
                  <a:off x="1692295" y="4868789"/>
                  <a:ext cx="359248" cy="0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Gerade Verbindung 28"/>
                <p:cNvCxnSpPr/>
                <p:nvPr/>
              </p:nvCxnSpPr>
              <p:spPr bwMode="auto">
                <a:xfrm rot="5400000" flipH="1" flipV="1">
                  <a:off x="1691668" y="4581507"/>
                  <a:ext cx="287908" cy="286654"/>
                </a:xfrm>
                <a:prstGeom prst="line">
                  <a:avLst/>
                </a:prstGeom>
                <a:ln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539552" y="4005064"/>
                  <a:ext cx="648072" cy="256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SOC</a:t>
                  </a:r>
                </a:p>
              </p:txBody>
            </p:sp>
            <p:sp>
              <p:nvSpPr>
                <p:cNvPr id="26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455131" y="4455561"/>
                  <a:ext cx="648072" cy="256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100%</a:t>
                  </a:r>
                </a:p>
              </p:txBody>
            </p:sp>
            <p:cxnSp>
              <p:nvCxnSpPr>
                <p:cNvPr id="27" name="Gerade Verbindung 35"/>
                <p:cNvCxnSpPr/>
                <p:nvPr/>
              </p:nvCxnSpPr>
              <p:spPr bwMode="auto">
                <a:xfrm>
                  <a:off x="971935" y="4580880"/>
                  <a:ext cx="72595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755576" y="5445224"/>
                  <a:ext cx="648072" cy="256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0</a:t>
                  </a:r>
                </a:p>
              </p:txBody>
            </p:sp>
            <p:sp>
              <p:nvSpPr>
                <p:cNvPr id="29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2699793" y="5517232"/>
                  <a:ext cx="288031" cy="256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t</a:t>
                  </a:r>
                </a:p>
              </p:txBody>
            </p:sp>
            <p:cxnSp>
              <p:nvCxnSpPr>
                <p:cNvPr id="30" name="Gerade Verbindung mit Pfeil 42"/>
                <p:cNvCxnSpPr/>
                <p:nvPr/>
              </p:nvCxnSpPr>
              <p:spPr bwMode="auto">
                <a:xfrm rot="5400000">
                  <a:off x="1547409" y="4652755"/>
                  <a:ext cx="287908" cy="1862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mit Pfeil 43"/>
                <p:cNvCxnSpPr/>
                <p:nvPr/>
              </p:nvCxnSpPr>
              <p:spPr bwMode="auto">
                <a:xfrm rot="5400000">
                  <a:off x="1908519" y="4652755"/>
                  <a:ext cx="287908" cy="1862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1299361" y="4305395"/>
                  <a:ext cx="680352" cy="256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Start</a:t>
                  </a:r>
                </a:p>
              </p:txBody>
            </p:sp>
            <p:sp>
              <p:nvSpPr>
                <p:cNvPr id="33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1835695" y="4293097"/>
                  <a:ext cx="648072" cy="25664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Stop</a:t>
                  </a:r>
                </a:p>
              </p:txBody>
            </p:sp>
            <p:cxnSp>
              <p:nvCxnSpPr>
                <p:cNvPr id="34" name="Gerade Verbindung 49"/>
                <p:cNvCxnSpPr/>
                <p:nvPr/>
              </p:nvCxnSpPr>
              <p:spPr bwMode="auto">
                <a:xfrm>
                  <a:off x="971935" y="5085548"/>
                  <a:ext cx="1727372" cy="0"/>
                </a:xfrm>
                <a:prstGeom prst="line">
                  <a:avLst/>
                </a:prstGeom>
                <a:ln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370706" y="4906058"/>
                  <a:ext cx="759808" cy="4330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 dirty="0" smtClean="0"/>
                    <a:t>Target</a:t>
                  </a:r>
                  <a:endParaRPr lang="en-US" sz="1000" b="1" dirty="0"/>
                </a:p>
                <a:p>
                  <a:pPr algn="ctr" eaLnBrk="1" hangingPunct="1">
                    <a:buFont typeface="Wingdings" pitchFamily="2" charset="2"/>
                    <a:buNone/>
                  </a:pPr>
                  <a:r>
                    <a:rPr lang="en-US" sz="1000" b="1" dirty="0"/>
                    <a:t>SOC</a:t>
                  </a:r>
                </a:p>
              </p:txBody>
            </p:sp>
          </p:grpSp>
        </p:grpSp>
      </p:grpSp>
      <p:sp>
        <p:nvSpPr>
          <p:cNvPr id="36" name="Rectangle 61"/>
          <p:cNvSpPr>
            <a:spLocks noChangeArrowheads="1"/>
          </p:cNvSpPr>
          <p:nvPr/>
        </p:nvSpPr>
        <p:spPr bwMode="auto">
          <a:xfrm>
            <a:off x="2411413" y="2564978"/>
            <a:ext cx="22320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73050" indent="-273050">
              <a:spcBef>
                <a:spcPct val="40000"/>
              </a:spcBef>
              <a:buFont typeface="Wingdings" pitchFamily="2" charset="2"/>
              <a:buChar char="§"/>
            </a:pPr>
            <a:endParaRPr lang="de-DE"/>
          </a:p>
        </p:txBody>
      </p:sp>
      <p:grpSp>
        <p:nvGrpSpPr>
          <p:cNvPr id="37" name="Group 87"/>
          <p:cNvGrpSpPr>
            <a:grpSpLocks/>
          </p:cNvGrpSpPr>
          <p:nvPr/>
        </p:nvGrpSpPr>
        <p:grpSpPr bwMode="auto">
          <a:xfrm>
            <a:off x="4278635" y="4309389"/>
            <a:ext cx="2303463" cy="1685925"/>
            <a:chOff x="4572000" y="3933056"/>
            <a:chExt cx="2304256" cy="1686448"/>
          </a:xfrm>
        </p:grpSpPr>
        <p:sp>
          <p:nvSpPr>
            <p:cNvPr id="38" name="Rectangle 86"/>
            <p:cNvSpPr/>
            <p:nvPr/>
          </p:nvSpPr>
          <p:spPr bwMode="auto">
            <a:xfrm>
              <a:off x="4643463" y="3933056"/>
              <a:ext cx="2232793" cy="1656277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273050" indent="-273050"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de-DE">
                <a:latin typeface="Arial" charset="0"/>
                <a:cs typeface="+mn-cs"/>
              </a:endParaRPr>
            </a:p>
          </p:txBody>
        </p:sp>
        <p:grpSp>
          <p:nvGrpSpPr>
            <p:cNvPr id="39" name="Gruppieren 87"/>
            <p:cNvGrpSpPr>
              <a:grpSpLocks/>
            </p:cNvGrpSpPr>
            <p:nvPr/>
          </p:nvGrpSpPr>
          <p:grpSpPr bwMode="auto">
            <a:xfrm>
              <a:off x="4572000" y="4005064"/>
              <a:ext cx="2304256" cy="1614440"/>
              <a:chOff x="3347864" y="4149080"/>
              <a:chExt cx="2304256" cy="1614440"/>
            </a:xfrm>
          </p:grpSpPr>
          <p:grpSp>
            <p:nvGrpSpPr>
              <p:cNvPr id="40" name="Gruppieren 56"/>
              <p:cNvGrpSpPr>
                <a:grpSpLocks/>
              </p:cNvGrpSpPr>
              <p:nvPr/>
            </p:nvGrpSpPr>
            <p:grpSpPr bwMode="auto">
              <a:xfrm>
                <a:off x="3347864" y="4149080"/>
                <a:ext cx="2304256" cy="1614440"/>
                <a:chOff x="467544" y="4149080"/>
                <a:chExt cx="2304256" cy="1614440"/>
              </a:xfrm>
            </p:grpSpPr>
            <p:cxnSp>
              <p:nvCxnSpPr>
                <p:cNvPr id="42" name="Gerade Verbindung mit Pfeil 57"/>
                <p:cNvCxnSpPr/>
                <p:nvPr/>
              </p:nvCxnSpPr>
              <p:spPr bwMode="auto">
                <a:xfrm rot="5400000" flipH="1" flipV="1">
                  <a:off x="323848" y="4868686"/>
                  <a:ext cx="1295802" cy="1588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 Verbindung mit Pfeil 58"/>
                <p:cNvCxnSpPr/>
                <p:nvPr/>
              </p:nvCxnSpPr>
              <p:spPr bwMode="auto">
                <a:xfrm>
                  <a:off x="970955" y="5517382"/>
                  <a:ext cx="1800845" cy="158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Gerade Verbindung 59"/>
                <p:cNvCxnSpPr/>
                <p:nvPr/>
              </p:nvCxnSpPr>
              <p:spPr bwMode="auto">
                <a:xfrm flipV="1">
                  <a:off x="970955" y="4869481"/>
                  <a:ext cx="720973" cy="647901"/>
                </a:xfrm>
                <a:prstGeom prst="line">
                  <a:avLst/>
                </a:prstGeom>
                <a:ln w="12700"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 Verbindung 60"/>
                <p:cNvCxnSpPr/>
                <p:nvPr/>
              </p:nvCxnSpPr>
              <p:spPr bwMode="auto">
                <a:xfrm>
                  <a:off x="1691928" y="4869481"/>
                  <a:ext cx="287436" cy="215967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61"/>
                <p:cNvCxnSpPr/>
                <p:nvPr/>
              </p:nvCxnSpPr>
              <p:spPr bwMode="auto">
                <a:xfrm rot="5400000" flipH="1" flipV="1">
                  <a:off x="1691139" y="4581255"/>
                  <a:ext cx="289015" cy="287436"/>
                </a:xfrm>
                <a:prstGeom prst="line">
                  <a:avLst/>
                </a:prstGeom>
                <a:ln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539551" y="4149080"/>
                  <a:ext cx="648072" cy="246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SOC</a:t>
                  </a:r>
                </a:p>
              </p:txBody>
            </p:sp>
            <p:sp>
              <p:nvSpPr>
                <p:cNvPr id="48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539551" y="4437112"/>
                  <a:ext cx="648072" cy="246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100%</a:t>
                  </a:r>
                </a:p>
              </p:txBody>
            </p:sp>
            <p:cxnSp>
              <p:nvCxnSpPr>
                <p:cNvPr id="49" name="Gerade Verbindung 64"/>
                <p:cNvCxnSpPr/>
                <p:nvPr/>
              </p:nvCxnSpPr>
              <p:spPr bwMode="auto">
                <a:xfrm>
                  <a:off x="970955" y="4580466"/>
                  <a:ext cx="73050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0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755577" y="5445224"/>
                  <a:ext cx="648072" cy="246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0</a:t>
                  </a:r>
                </a:p>
              </p:txBody>
            </p:sp>
            <p:sp>
              <p:nvSpPr>
                <p:cNvPr id="51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2483767" y="5517232"/>
                  <a:ext cx="288033" cy="246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t</a:t>
                  </a:r>
                </a:p>
              </p:txBody>
            </p:sp>
            <p:cxnSp>
              <p:nvCxnSpPr>
                <p:cNvPr id="52" name="Gerade Verbindung mit Pfeil 67"/>
                <p:cNvCxnSpPr/>
                <p:nvPr/>
              </p:nvCxnSpPr>
              <p:spPr bwMode="auto">
                <a:xfrm rot="5400000">
                  <a:off x="1546626" y="4652719"/>
                  <a:ext cx="289015" cy="1589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 Verbindung mit Pfeil 68"/>
                <p:cNvCxnSpPr/>
                <p:nvPr/>
              </p:nvCxnSpPr>
              <p:spPr bwMode="auto">
                <a:xfrm rot="5400000">
                  <a:off x="1909495" y="4651925"/>
                  <a:ext cx="287427" cy="1589"/>
                </a:xfrm>
                <a:prstGeom prst="straightConnector1">
                  <a:avLst/>
                </a:prstGeom>
                <a:ln>
                  <a:solidFill>
                    <a:srgbClr val="C00000"/>
                  </a:solidFill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1475656" y="4293096"/>
                  <a:ext cx="504056" cy="246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Start</a:t>
                  </a:r>
                </a:p>
              </p:txBody>
            </p:sp>
            <p:sp>
              <p:nvSpPr>
                <p:cNvPr id="55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1835696" y="4293096"/>
                  <a:ext cx="648072" cy="246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/>
                    <a:t>Stop</a:t>
                  </a:r>
                </a:p>
              </p:txBody>
            </p:sp>
            <p:cxnSp>
              <p:nvCxnSpPr>
                <p:cNvPr id="56" name="Gerade Verbindung 71"/>
                <p:cNvCxnSpPr/>
                <p:nvPr/>
              </p:nvCxnSpPr>
              <p:spPr bwMode="auto">
                <a:xfrm>
                  <a:off x="970955" y="5085448"/>
                  <a:ext cx="1729382" cy="0"/>
                </a:xfrm>
                <a:prstGeom prst="line">
                  <a:avLst/>
                </a:prstGeom>
                <a:ln>
                  <a:prstDash val="dash"/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467544" y="4869161"/>
                  <a:ext cx="720080" cy="4156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 dirty="0" smtClean="0"/>
                    <a:t>Target</a:t>
                  </a:r>
                  <a:endParaRPr lang="en-US" sz="1000" b="1" dirty="0"/>
                </a:p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 b="1" dirty="0"/>
                    <a:t>SOC</a:t>
                  </a:r>
                </a:p>
              </p:txBody>
            </p:sp>
          </p:grpSp>
          <p:cxnSp>
            <p:nvCxnSpPr>
              <p:cNvPr id="41" name="Gerade Verbindung 74"/>
              <p:cNvCxnSpPr/>
              <p:nvPr/>
            </p:nvCxnSpPr>
            <p:spPr bwMode="auto">
              <a:xfrm rot="5400000" flipH="1" flipV="1">
                <a:off x="4859693" y="4580457"/>
                <a:ext cx="504982" cy="504999"/>
              </a:xfrm>
              <a:prstGeom prst="line">
                <a:avLst/>
              </a:prstGeom>
              <a:ln w="12700"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6168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Pool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positive </a:t>
            </a:r>
            <a:r>
              <a:rPr lang="de-DE" dirty="0" err="1" smtClean="0"/>
              <a:t>reserve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2171" y="5221585"/>
            <a:ext cx="4169975" cy="1636415"/>
          </a:xfrm>
        </p:spPr>
        <p:txBody>
          <a:bodyPr/>
          <a:lstStyle/>
          <a:p>
            <a:r>
              <a:rPr lang="en-US" sz="1600" dirty="0" smtClean="0"/>
              <a:t>High variations in the required pool size over the day</a:t>
            </a:r>
          </a:p>
          <a:p>
            <a:r>
              <a:rPr lang="en-US" sz="1600" dirty="0" smtClean="0"/>
              <a:t>Smallest required pool for the bidirectional control strategy </a:t>
            </a:r>
          </a:p>
          <a:p>
            <a:endParaRPr lang="de-DE" sz="1600" dirty="0"/>
          </a:p>
        </p:txBody>
      </p:sp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1043608" y="1812427"/>
            <a:ext cx="6951663" cy="3221037"/>
            <a:chOff x="826228" y="1173199"/>
            <a:chExt cx="6950980" cy="3221037"/>
          </a:xfrm>
        </p:grpSpPr>
        <p:grpSp>
          <p:nvGrpSpPr>
            <p:cNvPr id="5" name="Gruppieren 4"/>
            <p:cNvGrpSpPr>
              <a:grpSpLocks/>
            </p:cNvGrpSpPr>
            <p:nvPr/>
          </p:nvGrpSpPr>
          <p:grpSpPr bwMode="auto">
            <a:xfrm>
              <a:off x="1122408" y="1173199"/>
              <a:ext cx="6654800" cy="3221037"/>
              <a:chOff x="539552" y="1144768"/>
              <a:chExt cx="6654924" cy="3220336"/>
            </a:xfrm>
          </p:grpSpPr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1144768"/>
                <a:ext cx="6343650" cy="3162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Textfeld 52"/>
              <p:cNvSpPr txBox="1">
                <a:spLocks noChangeArrowheads="1"/>
              </p:cNvSpPr>
              <p:nvPr/>
            </p:nvSpPr>
            <p:spPr bwMode="auto">
              <a:xfrm>
                <a:off x="1151461" y="4088105"/>
                <a:ext cx="593484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200" dirty="0"/>
                  <a:t>Monday      Tuesday    Wednesday  Thursday    Friday        Saturday     Sunday</a:t>
                </a:r>
              </a:p>
            </p:txBody>
          </p:sp>
          <p:sp>
            <p:nvSpPr>
              <p:cNvPr id="9" name="Textfeld 53"/>
              <p:cNvSpPr txBox="1">
                <a:spLocks noChangeArrowheads="1"/>
              </p:cNvSpPr>
              <p:nvPr/>
            </p:nvSpPr>
            <p:spPr bwMode="auto">
              <a:xfrm>
                <a:off x="5292080" y="1196752"/>
                <a:ext cx="190239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200"/>
                  <a:t>Negative Energy</a:t>
                </a:r>
              </a:p>
            </p:txBody>
          </p:sp>
          <p:sp>
            <p:nvSpPr>
              <p:cNvPr id="10" name="Textfeld 54"/>
              <p:cNvSpPr txBox="1">
                <a:spLocks noChangeArrowheads="1"/>
              </p:cNvSpPr>
              <p:nvPr/>
            </p:nvSpPr>
            <p:spPr bwMode="auto">
              <a:xfrm>
                <a:off x="5292080" y="1416494"/>
                <a:ext cx="190239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200"/>
                  <a:t>Negative Energy+Delay</a:t>
                </a:r>
              </a:p>
            </p:txBody>
          </p:sp>
          <p:sp>
            <p:nvSpPr>
              <p:cNvPr id="11" name="Textfeld 55"/>
              <p:cNvSpPr txBox="1">
                <a:spLocks noChangeArrowheads="1"/>
              </p:cNvSpPr>
              <p:nvPr/>
            </p:nvSpPr>
            <p:spPr bwMode="auto">
              <a:xfrm>
                <a:off x="5292080" y="1629306"/>
                <a:ext cx="190239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200"/>
                  <a:t>Positive Bidirectional</a:t>
                </a:r>
              </a:p>
            </p:txBody>
          </p:sp>
          <p:sp>
            <p:nvSpPr>
              <p:cNvPr id="12" name="Textfeld 56"/>
              <p:cNvSpPr txBox="1">
                <a:spLocks noChangeArrowheads="1"/>
              </p:cNvSpPr>
              <p:nvPr/>
            </p:nvSpPr>
            <p:spPr bwMode="auto">
              <a:xfrm>
                <a:off x="5292080" y="1849048"/>
                <a:ext cx="190239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1200"/>
                  <a:t>Positive Unidirectional</a:t>
                </a:r>
              </a:p>
            </p:txBody>
          </p:sp>
        </p:grpSp>
        <p:sp>
          <p:nvSpPr>
            <p:cNvPr id="6" name="Textfeld 1"/>
            <p:cNvSpPr txBox="1">
              <a:spLocks noChangeArrowheads="1"/>
            </p:cNvSpPr>
            <p:nvPr/>
          </p:nvSpPr>
          <p:spPr bwMode="auto">
            <a:xfrm rot="-5400000">
              <a:off x="146395" y="2401876"/>
              <a:ext cx="16674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400"/>
                <a:t>Required pool size</a:t>
              </a:r>
            </a:p>
          </p:txBody>
        </p:sp>
      </p:grp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8313" y="6309320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3792762" y="4454132"/>
            <a:ext cx="5833889" cy="2431319"/>
            <a:chOff x="476" y="1706"/>
            <a:chExt cx="4571" cy="1905"/>
          </a:xfrm>
        </p:grpSpPr>
        <p:sp>
          <p:nvSpPr>
            <p:cNvPr id="1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76" y="1706"/>
              <a:ext cx="4571" cy="1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622" y="1746"/>
              <a:ext cx="83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1015" y="2574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1043" y="2574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2176" y="2574"/>
              <a:ext cx="58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Max 10MW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2697" y="2574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2775" y="2574"/>
              <a:ext cx="55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Min 10MW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3268" y="2574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3394" y="2574"/>
              <a:ext cx="52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Max 2MW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3858" y="2574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4013" y="2574"/>
              <a:ext cx="49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Min 2MW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4449" y="2574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976" y="255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976" y="2550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976" y="2550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auto">
            <a:xfrm>
              <a:off x="976" y="255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>
              <a:off x="976" y="2550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>
              <a:off x="976" y="2550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4" name="Rectangle 22"/>
            <p:cNvSpPr>
              <a:spLocks noChangeArrowheads="1"/>
            </p:cNvSpPr>
            <p:nvPr/>
          </p:nvSpPr>
          <p:spPr bwMode="auto">
            <a:xfrm>
              <a:off x="981" y="2550"/>
              <a:ext cx="115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>
              <a:off x="981" y="2550"/>
              <a:ext cx="11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2138" y="2550"/>
              <a:ext cx="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>
              <a:off x="2138" y="2550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>
              <a:off x="2138" y="2550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9" name="Rectangle 27"/>
            <p:cNvSpPr>
              <a:spLocks noChangeArrowheads="1"/>
            </p:cNvSpPr>
            <p:nvPr/>
          </p:nvSpPr>
          <p:spPr bwMode="auto">
            <a:xfrm>
              <a:off x="2142" y="2550"/>
              <a:ext cx="59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0" name="Line 28"/>
            <p:cNvSpPr>
              <a:spLocks noChangeShapeType="1"/>
            </p:cNvSpPr>
            <p:nvPr/>
          </p:nvSpPr>
          <p:spPr bwMode="auto">
            <a:xfrm>
              <a:off x="2142" y="2550"/>
              <a:ext cx="5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1" name="Rectangle 29"/>
            <p:cNvSpPr>
              <a:spLocks noChangeArrowheads="1"/>
            </p:cNvSpPr>
            <p:nvPr/>
          </p:nvSpPr>
          <p:spPr bwMode="auto">
            <a:xfrm>
              <a:off x="2739" y="255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2739" y="2550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Line 31"/>
            <p:cNvSpPr>
              <a:spLocks noChangeShapeType="1"/>
            </p:cNvSpPr>
            <p:nvPr/>
          </p:nvSpPr>
          <p:spPr bwMode="auto">
            <a:xfrm>
              <a:off x="2739" y="2550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Rectangle 32"/>
            <p:cNvSpPr>
              <a:spLocks noChangeArrowheads="1"/>
            </p:cNvSpPr>
            <p:nvPr/>
          </p:nvSpPr>
          <p:spPr bwMode="auto">
            <a:xfrm>
              <a:off x="2744" y="2550"/>
              <a:ext cx="61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Line 33"/>
            <p:cNvSpPr>
              <a:spLocks noChangeShapeType="1"/>
            </p:cNvSpPr>
            <p:nvPr/>
          </p:nvSpPr>
          <p:spPr bwMode="auto">
            <a:xfrm>
              <a:off x="2744" y="2550"/>
              <a:ext cx="6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6" name="Rectangle 34"/>
            <p:cNvSpPr>
              <a:spLocks noChangeArrowheads="1"/>
            </p:cNvSpPr>
            <p:nvPr/>
          </p:nvSpPr>
          <p:spPr bwMode="auto">
            <a:xfrm>
              <a:off x="3356" y="255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3356" y="2550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Line 36"/>
            <p:cNvSpPr>
              <a:spLocks noChangeShapeType="1"/>
            </p:cNvSpPr>
            <p:nvPr/>
          </p:nvSpPr>
          <p:spPr bwMode="auto">
            <a:xfrm>
              <a:off x="3356" y="2550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3361" y="2550"/>
              <a:ext cx="61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Line 38"/>
            <p:cNvSpPr>
              <a:spLocks noChangeShapeType="1"/>
            </p:cNvSpPr>
            <p:nvPr/>
          </p:nvSpPr>
          <p:spPr bwMode="auto">
            <a:xfrm>
              <a:off x="3361" y="2550"/>
              <a:ext cx="6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1" name="Rectangle 39"/>
            <p:cNvSpPr>
              <a:spLocks noChangeArrowheads="1"/>
            </p:cNvSpPr>
            <p:nvPr/>
          </p:nvSpPr>
          <p:spPr bwMode="auto">
            <a:xfrm>
              <a:off x="3977" y="255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3977" y="2550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3" name="Line 41"/>
            <p:cNvSpPr>
              <a:spLocks noChangeShapeType="1"/>
            </p:cNvSpPr>
            <p:nvPr/>
          </p:nvSpPr>
          <p:spPr bwMode="auto">
            <a:xfrm>
              <a:off x="3977" y="2550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4" name="Rectangle 42"/>
            <p:cNvSpPr>
              <a:spLocks noChangeArrowheads="1"/>
            </p:cNvSpPr>
            <p:nvPr/>
          </p:nvSpPr>
          <p:spPr bwMode="auto">
            <a:xfrm>
              <a:off x="3982" y="2550"/>
              <a:ext cx="612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5" name="Line 43"/>
            <p:cNvSpPr>
              <a:spLocks noChangeShapeType="1"/>
            </p:cNvSpPr>
            <p:nvPr/>
          </p:nvSpPr>
          <p:spPr bwMode="auto">
            <a:xfrm>
              <a:off x="3982" y="2550"/>
              <a:ext cx="6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6" name="Rectangle 44"/>
            <p:cNvSpPr>
              <a:spLocks noChangeArrowheads="1"/>
            </p:cNvSpPr>
            <p:nvPr/>
          </p:nvSpPr>
          <p:spPr bwMode="auto">
            <a:xfrm>
              <a:off x="4594" y="255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7" name="Line 45"/>
            <p:cNvSpPr>
              <a:spLocks noChangeShapeType="1"/>
            </p:cNvSpPr>
            <p:nvPr/>
          </p:nvSpPr>
          <p:spPr bwMode="auto">
            <a:xfrm>
              <a:off x="4594" y="2550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8" name="Line 46"/>
            <p:cNvSpPr>
              <a:spLocks noChangeShapeType="1"/>
            </p:cNvSpPr>
            <p:nvPr/>
          </p:nvSpPr>
          <p:spPr bwMode="auto">
            <a:xfrm>
              <a:off x="4594" y="2550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4594" y="2550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0" name="Line 48"/>
            <p:cNvSpPr>
              <a:spLocks noChangeShapeType="1"/>
            </p:cNvSpPr>
            <p:nvPr/>
          </p:nvSpPr>
          <p:spPr bwMode="auto">
            <a:xfrm>
              <a:off x="4594" y="2550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1" name="Line 49"/>
            <p:cNvSpPr>
              <a:spLocks noChangeShapeType="1"/>
            </p:cNvSpPr>
            <p:nvPr/>
          </p:nvSpPr>
          <p:spPr bwMode="auto">
            <a:xfrm>
              <a:off x="4594" y="2550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2" name="Rectangle 50"/>
            <p:cNvSpPr>
              <a:spLocks noChangeArrowheads="1"/>
            </p:cNvSpPr>
            <p:nvPr/>
          </p:nvSpPr>
          <p:spPr bwMode="auto">
            <a:xfrm>
              <a:off x="976" y="2555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3" name="Line 51"/>
            <p:cNvSpPr>
              <a:spLocks noChangeShapeType="1"/>
            </p:cNvSpPr>
            <p:nvPr/>
          </p:nvSpPr>
          <p:spPr bwMode="auto">
            <a:xfrm>
              <a:off x="976" y="2555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2138" y="2555"/>
              <a:ext cx="4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Line 53"/>
            <p:cNvSpPr>
              <a:spLocks noChangeShapeType="1"/>
            </p:cNvSpPr>
            <p:nvPr/>
          </p:nvSpPr>
          <p:spPr bwMode="auto">
            <a:xfrm>
              <a:off x="2138" y="2555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6" name="Rectangle 54"/>
            <p:cNvSpPr>
              <a:spLocks noChangeArrowheads="1"/>
            </p:cNvSpPr>
            <p:nvPr/>
          </p:nvSpPr>
          <p:spPr bwMode="auto">
            <a:xfrm>
              <a:off x="3356" y="2555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7" name="Line 55"/>
            <p:cNvSpPr>
              <a:spLocks noChangeShapeType="1"/>
            </p:cNvSpPr>
            <p:nvPr/>
          </p:nvSpPr>
          <p:spPr bwMode="auto">
            <a:xfrm>
              <a:off x="3356" y="2555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Rectangle 56"/>
            <p:cNvSpPr>
              <a:spLocks noChangeArrowheads="1"/>
            </p:cNvSpPr>
            <p:nvPr/>
          </p:nvSpPr>
          <p:spPr bwMode="auto">
            <a:xfrm>
              <a:off x="4594" y="2555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Line 57"/>
            <p:cNvSpPr>
              <a:spLocks noChangeShapeType="1"/>
            </p:cNvSpPr>
            <p:nvPr/>
          </p:nvSpPr>
          <p:spPr bwMode="auto">
            <a:xfrm>
              <a:off x="4594" y="2555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70" name="Rectangle 58"/>
            <p:cNvSpPr>
              <a:spLocks noChangeArrowheads="1"/>
            </p:cNvSpPr>
            <p:nvPr/>
          </p:nvSpPr>
          <p:spPr bwMode="auto">
            <a:xfrm>
              <a:off x="1015" y="2719"/>
              <a:ext cx="6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Neg</a:t>
              </a: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: „</a:t>
              </a:r>
              <a:r>
                <a:rPr kumimoji="0" lang="de-DE" sz="1200" b="0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Energy</a:t>
              </a: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“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59"/>
            <p:cNvSpPr>
              <a:spLocks noChangeArrowheads="1"/>
            </p:cNvSpPr>
            <p:nvPr/>
          </p:nvSpPr>
          <p:spPr bwMode="auto">
            <a:xfrm>
              <a:off x="1686" y="2719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0"/>
            <p:cNvSpPr>
              <a:spLocks noChangeArrowheads="1"/>
            </p:cNvSpPr>
            <p:nvPr/>
          </p:nvSpPr>
          <p:spPr bwMode="auto">
            <a:xfrm>
              <a:off x="2176" y="2719"/>
              <a:ext cx="3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59326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1"/>
            <p:cNvSpPr>
              <a:spLocks noChangeArrowheads="1"/>
            </p:cNvSpPr>
            <p:nvPr/>
          </p:nvSpPr>
          <p:spPr bwMode="auto">
            <a:xfrm>
              <a:off x="2463" y="2719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62"/>
            <p:cNvSpPr>
              <a:spLocks noChangeArrowheads="1"/>
            </p:cNvSpPr>
            <p:nvPr/>
          </p:nvSpPr>
          <p:spPr bwMode="auto">
            <a:xfrm>
              <a:off x="2775" y="2719"/>
              <a:ext cx="3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19605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63"/>
            <p:cNvSpPr>
              <a:spLocks noChangeArrowheads="1"/>
            </p:cNvSpPr>
            <p:nvPr/>
          </p:nvSpPr>
          <p:spPr bwMode="auto">
            <a:xfrm>
              <a:off x="3062" y="2719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64"/>
            <p:cNvSpPr>
              <a:spLocks noChangeArrowheads="1"/>
            </p:cNvSpPr>
            <p:nvPr/>
          </p:nvSpPr>
          <p:spPr bwMode="auto">
            <a:xfrm>
              <a:off x="3394" y="2719"/>
              <a:ext cx="3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11866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65"/>
            <p:cNvSpPr>
              <a:spLocks noChangeArrowheads="1"/>
            </p:cNvSpPr>
            <p:nvPr/>
          </p:nvSpPr>
          <p:spPr bwMode="auto">
            <a:xfrm>
              <a:off x="3681" y="2719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66"/>
            <p:cNvSpPr>
              <a:spLocks noChangeArrowheads="1"/>
            </p:cNvSpPr>
            <p:nvPr/>
          </p:nvSpPr>
          <p:spPr bwMode="auto">
            <a:xfrm>
              <a:off x="4013" y="2719"/>
              <a:ext cx="28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3921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67"/>
            <p:cNvSpPr>
              <a:spLocks noChangeArrowheads="1"/>
            </p:cNvSpPr>
            <p:nvPr/>
          </p:nvSpPr>
          <p:spPr bwMode="auto">
            <a:xfrm>
              <a:off x="4242" y="2719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976" y="2696"/>
              <a:ext cx="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1" name="Line 69"/>
            <p:cNvSpPr>
              <a:spLocks noChangeShapeType="1"/>
            </p:cNvSpPr>
            <p:nvPr/>
          </p:nvSpPr>
          <p:spPr bwMode="auto">
            <a:xfrm>
              <a:off x="976" y="2696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2" name="Line 70"/>
            <p:cNvSpPr>
              <a:spLocks noChangeShapeType="1"/>
            </p:cNvSpPr>
            <p:nvPr/>
          </p:nvSpPr>
          <p:spPr bwMode="auto">
            <a:xfrm>
              <a:off x="976" y="2696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981" y="2696"/>
              <a:ext cx="115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4" name="Line 72"/>
            <p:cNvSpPr>
              <a:spLocks noChangeShapeType="1"/>
            </p:cNvSpPr>
            <p:nvPr/>
          </p:nvSpPr>
          <p:spPr bwMode="auto">
            <a:xfrm>
              <a:off x="981" y="2696"/>
              <a:ext cx="11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5" name="Rectangle 73"/>
            <p:cNvSpPr>
              <a:spLocks noChangeArrowheads="1"/>
            </p:cNvSpPr>
            <p:nvPr/>
          </p:nvSpPr>
          <p:spPr bwMode="auto">
            <a:xfrm>
              <a:off x="2138" y="2696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2138" y="2696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7" name="Line 75"/>
            <p:cNvSpPr>
              <a:spLocks noChangeShapeType="1"/>
            </p:cNvSpPr>
            <p:nvPr/>
          </p:nvSpPr>
          <p:spPr bwMode="auto">
            <a:xfrm>
              <a:off x="2138" y="2696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8" name="Rectangle 76"/>
            <p:cNvSpPr>
              <a:spLocks noChangeArrowheads="1"/>
            </p:cNvSpPr>
            <p:nvPr/>
          </p:nvSpPr>
          <p:spPr bwMode="auto">
            <a:xfrm>
              <a:off x="2142" y="2696"/>
              <a:ext cx="5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89" name="Line 77"/>
            <p:cNvSpPr>
              <a:spLocks noChangeShapeType="1"/>
            </p:cNvSpPr>
            <p:nvPr/>
          </p:nvSpPr>
          <p:spPr bwMode="auto">
            <a:xfrm>
              <a:off x="2142" y="2696"/>
              <a:ext cx="5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0" name="Rectangle 78"/>
            <p:cNvSpPr>
              <a:spLocks noChangeArrowheads="1"/>
            </p:cNvSpPr>
            <p:nvPr/>
          </p:nvSpPr>
          <p:spPr bwMode="auto">
            <a:xfrm>
              <a:off x="2739" y="2696"/>
              <a:ext cx="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1" name="Line 79"/>
            <p:cNvSpPr>
              <a:spLocks noChangeShapeType="1"/>
            </p:cNvSpPr>
            <p:nvPr/>
          </p:nvSpPr>
          <p:spPr bwMode="auto">
            <a:xfrm>
              <a:off x="2739" y="2696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2" name="Line 80"/>
            <p:cNvSpPr>
              <a:spLocks noChangeShapeType="1"/>
            </p:cNvSpPr>
            <p:nvPr/>
          </p:nvSpPr>
          <p:spPr bwMode="auto">
            <a:xfrm>
              <a:off x="2739" y="2696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3" name="Rectangle 81"/>
            <p:cNvSpPr>
              <a:spLocks noChangeArrowheads="1"/>
            </p:cNvSpPr>
            <p:nvPr/>
          </p:nvSpPr>
          <p:spPr bwMode="auto">
            <a:xfrm>
              <a:off x="2744" y="2696"/>
              <a:ext cx="612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4" name="Line 82"/>
            <p:cNvSpPr>
              <a:spLocks noChangeShapeType="1"/>
            </p:cNvSpPr>
            <p:nvPr/>
          </p:nvSpPr>
          <p:spPr bwMode="auto">
            <a:xfrm>
              <a:off x="2744" y="2696"/>
              <a:ext cx="6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5" name="Rectangle 83"/>
            <p:cNvSpPr>
              <a:spLocks noChangeArrowheads="1"/>
            </p:cNvSpPr>
            <p:nvPr/>
          </p:nvSpPr>
          <p:spPr bwMode="auto">
            <a:xfrm>
              <a:off x="3356" y="2696"/>
              <a:ext cx="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6" name="Line 84"/>
            <p:cNvSpPr>
              <a:spLocks noChangeShapeType="1"/>
            </p:cNvSpPr>
            <p:nvPr/>
          </p:nvSpPr>
          <p:spPr bwMode="auto">
            <a:xfrm>
              <a:off x="3356" y="2696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7" name="Line 85"/>
            <p:cNvSpPr>
              <a:spLocks noChangeShapeType="1"/>
            </p:cNvSpPr>
            <p:nvPr/>
          </p:nvSpPr>
          <p:spPr bwMode="auto">
            <a:xfrm>
              <a:off x="3356" y="2696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8" name="Rectangle 86"/>
            <p:cNvSpPr>
              <a:spLocks noChangeArrowheads="1"/>
            </p:cNvSpPr>
            <p:nvPr/>
          </p:nvSpPr>
          <p:spPr bwMode="auto">
            <a:xfrm>
              <a:off x="3361" y="2696"/>
              <a:ext cx="61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99" name="Line 87"/>
            <p:cNvSpPr>
              <a:spLocks noChangeShapeType="1"/>
            </p:cNvSpPr>
            <p:nvPr/>
          </p:nvSpPr>
          <p:spPr bwMode="auto">
            <a:xfrm>
              <a:off x="3361" y="2696"/>
              <a:ext cx="6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0" name="Rectangle 88"/>
            <p:cNvSpPr>
              <a:spLocks noChangeArrowheads="1"/>
            </p:cNvSpPr>
            <p:nvPr/>
          </p:nvSpPr>
          <p:spPr bwMode="auto">
            <a:xfrm>
              <a:off x="3977" y="2696"/>
              <a:ext cx="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1" name="Line 89"/>
            <p:cNvSpPr>
              <a:spLocks noChangeShapeType="1"/>
            </p:cNvSpPr>
            <p:nvPr/>
          </p:nvSpPr>
          <p:spPr bwMode="auto">
            <a:xfrm>
              <a:off x="3977" y="2696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2" name="Line 90"/>
            <p:cNvSpPr>
              <a:spLocks noChangeShapeType="1"/>
            </p:cNvSpPr>
            <p:nvPr/>
          </p:nvSpPr>
          <p:spPr bwMode="auto">
            <a:xfrm>
              <a:off x="3977" y="2696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" name="Rectangle 91"/>
            <p:cNvSpPr>
              <a:spLocks noChangeArrowheads="1"/>
            </p:cNvSpPr>
            <p:nvPr/>
          </p:nvSpPr>
          <p:spPr bwMode="auto">
            <a:xfrm>
              <a:off x="3982" y="2696"/>
              <a:ext cx="612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" name="Line 92"/>
            <p:cNvSpPr>
              <a:spLocks noChangeShapeType="1"/>
            </p:cNvSpPr>
            <p:nvPr/>
          </p:nvSpPr>
          <p:spPr bwMode="auto">
            <a:xfrm>
              <a:off x="3982" y="2696"/>
              <a:ext cx="61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" name="Rectangle 93"/>
            <p:cNvSpPr>
              <a:spLocks noChangeArrowheads="1"/>
            </p:cNvSpPr>
            <p:nvPr/>
          </p:nvSpPr>
          <p:spPr bwMode="auto">
            <a:xfrm>
              <a:off x="4594" y="2696"/>
              <a:ext cx="5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" name="Line 94"/>
            <p:cNvSpPr>
              <a:spLocks noChangeShapeType="1"/>
            </p:cNvSpPr>
            <p:nvPr/>
          </p:nvSpPr>
          <p:spPr bwMode="auto">
            <a:xfrm>
              <a:off x="4594" y="2696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" name="Line 95"/>
            <p:cNvSpPr>
              <a:spLocks noChangeShapeType="1"/>
            </p:cNvSpPr>
            <p:nvPr/>
          </p:nvSpPr>
          <p:spPr bwMode="auto">
            <a:xfrm>
              <a:off x="4594" y="2696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" name="Rectangle 96"/>
            <p:cNvSpPr>
              <a:spLocks noChangeArrowheads="1"/>
            </p:cNvSpPr>
            <p:nvPr/>
          </p:nvSpPr>
          <p:spPr bwMode="auto">
            <a:xfrm>
              <a:off x="976" y="2700"/>
              <a:ext cx="5" cy="1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" name="Line 97"/>
            <p:cNvSpPr>
              <a:spLocks noChangeShapeType="1"/>
            </p:cNvSpPr>
            <p:nvPr/>
          </p:nvSpPr>
          <p:spPr bwMode="auto">
            <a:xfrm>
              <a:off x="976" y="2700"/>
              <a:ext cx="0" cy="1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" name="Rectangle 98"/>
            <p:cNvSpPr>
              <a:spLocks noChangeArrowheads="1"/>
            </p:cNvSpPr>
            <p:nvPr/>
          </p:nvSpPr>
          <p:spPr bwMode="auto">
            <a:xfrm>
              <a:off x="2138" y="2700"/>
              <a:ext cx="4" cy="1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" name="Line 99"/>
            <p:cNvSpPr>
              <a:spLocks noChangeShapeType="1"/>
            </p:cNvSpPr>
            <p:nvPr/>
          </p:nvSpPr>
          <p:spPr bwMode="auto">
            <a:xfrm>
              <a:off x="2138" y="2700"/>
              <a:ext cx="0" cy="1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" name="Rectangle 100"/>
            <p:cNvSpPr>
              <a:spLocks noChangeArrowheads="1"/>
            </p:cNvSpPr>
            <p:nvPr/>
          </p:nvSpPr>
          <p:spPr bwMode="auto">
            <a:xfrm>
              <a:off x="3356" y="2700"/>
              <a:ext cx="5" cy="1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" name="Line 101"/>
            <p:cNvSpPr>
              <a:spLocks noChangeShapeType="1"/>
            </p:cNvSpPr>
            <p:nvPr/>
          </p:nvSpPr>
          <p:spPr bwMode="auto">
            <a:xfrm>
              <a:off x="3356" y="2700"/>
              <a:ext cx="0" cy="1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" name="Rectangle 102"/>
            <p:cNvSpPr>
              <a:spLocks noChangeArrowheads="1"/>
            </p:cNvSpPr>
            <p:nvPr/>
          </p:nvSpPr>
          <p:spPr bwMode="auto">
            <a:xfrm>
              <a:off x="4594" y="2700"/>
              <a:ext cx="5" cy="1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5" name="Line 103"/>
            <p:cNvSpPr>
              <a:spLocks noChangeShapeType="1"/>
            </p:cNvSpPr>
            <p:nvPr/>
          </p:nvSpPr>
          <p:spPr bwMode="auto">
            <a:xfrm>
              <a:off x="4594" y="2700"/>
              <a:ext cx="0" cy="1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6" name="Rectangle 104"/>
            <p:cNvSpPr>
              <a:spLocks noChangeArrowheads="1"/>
            </p:cNvSpPr>
            <p:nvPr/>
          </p:nvSpPr>
          <p:spPr bwMode="auto">
            <a:xfrm>
              <a:off x="1015" y="2860"/>
              <a:ext cx="90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err="1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Neg</a:t>
              </a: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: „</a:t>
              </a:r>
              <a:r>
                <a:rPr kumimoji="0" lang="de-DE" sz="1200" b="0" i="0" u="none" strike="noStrike" cap="none" normalizeH="0" baseline="0" dirty="0" err="1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Energy+Delay</a:t>
              </a: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“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05"/>
            <p:cNvSpPr>
              <a:spLocks noChangeArrowheads="1"/>
            </p:cNvSpPr>
            <p:nvPr/>
          </p:nvSpPr>
          <p:spPr bwMode="auto">
            <a:xfrm>
              <a:off x="2010" y="2860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06"/>
            <p:cNvSpPr>
              <a:spLocks noChangeArrowheads="1"/>
            </p:cNvSpPr>
            <p:nvPr/>
          </p:nvSpPr>
          <p:spPr bwMode="auto">
            <a:xfrm>
              <a:off x="2176" y="2860"/>
              <a:ext cx="3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50233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107"/>
            <p:cNvSpPr>
              <a:spLocks noChangeArrowheads="1"/>
            </p:cNvSpPr>
            <p:nvPr/>
          </p:nvSpPr>
          <p:spPr bwMode="auto">
            <a:xfrm>
              <a:off x="2463" y="2860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" name="Rectangle 108"/>
            <p:cNvSpPr>
              <a:spLocks noChangeArrowheads="1"/>
            </p:cNvSpPr>
            <p:nvPr/>
          </p:nvSpPr>
          <p:spPr bwMode="auto">
            <a:xfrm>
              <a:off x="2775" y="2860"/>
              <a:ext cx="3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14514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Rectangle 109"/>
            <p:cNvSpPr>
              <a:spLocks noChangeArrowheads="1"/>
            </p:cNvSpPr>
            <p:nvPr/>
          </p:nvSpPr>
          <p:spPr bwMode="auto">
            <a:xfrm>
              <a:off x="3062" y="2860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110"/>
            <p:cNvSpPr>
              <a:spLocks noChangeArrowheads="1"/>
            </p:cNvSpPr>
            <p:nvPr/>
          </p:nvSpPr>
          <p:spPr bwMode="auto">
            <a:xfrm>
              <a:off x="3394" y="2860"/>
              <a:ext cx="3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10047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Rectangle 111"/>
            <p:cNvSpPr>
              <a:spLocks noChangeArrowheads="1"/>
            </p:cNvSpPr>
            <p:nvPr/>
          </p:nvSpPr>
          <p:spPr bwMode="auto">
            <a:xfrm>
              <a:off x="3681" y="2860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" name="Rectangle 112"/>
            <p:cNvSpPr>
              <a:spLocks noChangeArrowheads="1"/>
            </p:cNvSpPr>
            <p:nvPr/>
          </p:nvSpPr>
          <p:spPr bwMode="auto">
            <a:xfrm>
              <a:off x="4013" y="2860"/>
              <a:ext cx="28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2903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Rectangle 113"/>
            <p:cNvSpPr>
              <a:spLocks noChangeArrowheads="1"/>
            </p:cNvSpPr>
            <p:nvPr/>
          </p:nvSpPr>
          <p:spPr bwMode="auto">
            <a:xfrm>
              <a:off x="4242" y="2860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4F81BD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Rectangle 114"/>
            <p:cNvSpPr>
              <a:spLocks noChangeArrowheads="1"/>
            </p:cNvSpPr>
            <p:nvPr/>
          </p:nvSpPr>
          <p:spPr bwMode="auto">
            <a:xfrm>
              <a:off x="976" y="2842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7" name="Line 115"/>
            <p:cNvSpPr>
              <a:spLocks noChangeShapeType="1"/>
            </p:cNvSpPr>
            <p:nvPr/>
          </p:nvSpPr>
          <p:spPr bwMode="auto">
            <a:xfrm>
              <a:off x="976" y="2842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8" name="Rectangle 116"/>
            <p:cNvSpPr>
              <a:spLocks noChangeArrowheads="1"/>
            </p:cNvSpPr>
            <p:nvPr/>
          </p:nvSpPr>
          <p:spPr bwMode="auto">
            <a:xfrm>
              <a:off x="2138" y="2842"/>
              <a:ext cx="4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9" name="Line 117"/>
            <p:cNvSpPr>
              <a:spLocks noChangeShapeType="1"/>
            </p:cNvSpPr>
            <p:nvPr/>
          </p:nvSpPr>
          <p:spPr bwMode="auto">
            <a:xfrm>
              <a:off x="2138" y="2842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0" name="Rectangle 118"/>
            <p:cNvSpPr>
              <a:spLocks noChangeArrowheads="1"/>
            </p:cNvSpPr>
            <p:nvPr/>
          </p:nvSpPr>
          <p:spPr bwMode="auto">
            <a:xfrm>
              <a:off x="3356" y="2842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1" name="Line 119"/>
            <p:cNvSpPr>
              <a:spLocks noChangeShapeType="1"/>
            </p:cNvSpPr>
            <p:nvPr/>
          </p:nvSpPr>
          <p:spPr bwMode="auto">
            <a:xfrm>
              <a:off x="3356" y="2842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2" name="Rectangle 120"/>
            <p:cNvSpPr>
              <a:spLocks noChangeArrowheads="1"/>
            </p:cNvSpPr>
            <p:nvPr/>
          </p:nvSpPr>
          <p:spPr bwMode="auto">
            <a:xfrm>
              <a:off x="4594" y="2842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3" name="Line 121"/>
            <p:cNvSpPr>
              <a:spLocks noChangeShapeType="1"/>
            </p:cNvSpPr>
            <p:nvPr/>
          </p:nvSpPr>
          <p:spPr bwMode="auto">
            <a:xfrm>
              <a:off x="4594" y="2842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34" name="Rectangle 122"/>
            <p:cNvSpPr>
              <a:spLocks noChangeArrowheads="1"/>
            </p:cNvSpPr>
            <p:nvPr/>
          </p:nvSpPr>
          <p:spPr bwMode="auto">
            <a:xfrm>
              <a:off x="1015" y="3001"/>
              <a:ext cx="287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Pos: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Rectangle 123"/>
            <p:cNvSpPr>
              <a:spLocks noChangeArrowheads="1"/>
            </p:cNvSpPr>
            <p:nvPr/>
          </p:nvSpPr>
          <p:spPr bwMode="auto">
            <a:xfrm>
              <a:off x="1249" y="3001"/>
              <a:ext cx="57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„</a:t>
              </a:r>
              <a:r>
                <a:rPr kumimoji="0" lang="de-DE" sz="1200" b="0" i="0" u="none" strike="noStrike" cap="none" normalizeH="0" baseline="0" dirty="0" err="1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bidirectional</a:t>
              </a: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“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Rectangle 124"/>
            <p:cNvSpPr>
              <a:spLocks noChangeArrowheads="1"/>
            </p:cNvSpPr>
            <p:nvPr/>
          </p:nvSpPr>
          <p:spPr bwMode="auto">
            <a:xfrm>
              <a:off x="1869" y="3001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Rectangle 125"/>
            <p:cNvSpPr>
              <a:spLocks noChangeArrowheads="1"/>
            </p:cNvSpPr>
            <p:nvPr/>
          </p:nvSpPr>
          <p:spPr bwMode="auto">
            <a:xfrm>
              <a:off x="2176" y="3001"/>
              <a:ext cx="3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21712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Rectangle 126"/>
            <p:cNvSpPr>
              <a:spLocks noChangeArrowheads="1"/>
            </p:cNvSpPr>
            <p:nvPr/>
          </p:nvSpPr>
          <p:spPr bwMode="auto">
            <a:xfrm>
              <a:off x="2463" y="3001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9" name="Rectangle 127"/>
            <p:cNvSpPr>
              <a:spLocks noChangeArrowheads="1"/>
            </p:cNvSpPr>
            <p:nvPr/>
          </p:nvSpPr>
          <p:spPr bwMode="auto">
            <a:xfrm>
              <a:off x="2775" y="3001"/>
              <a:ext cx="28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7310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28"/>
            <p:cNvSpPr>
              <a:spLocks noChangeArrowheads="1"/>
            </p:cNvSpPr>
            <p:nvPr/>
          </p:nvSpPr>
          <p:spPr bwMode="auto">
            <a:xfrm>
              <a:off x="3004" y="3001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1" name="Rectangle 129"/>
            <p:cNvSpPr>
              <a:spLocks noChangeArrowheads="1"/>
            </p:cNvSpPr>
            <p:nvPr/>
          </p:nvSpPr>
          <p:spPr bwMode="auto">
            <a:xfrm>
              <a:off x="3394" y="3001"/>
              <a:ext cx="28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4343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Rectangle 130"/>
            <p:cNvSpPr>
              <a:spLocks noChangeArrowheads="1"/>
            </p:cNvSpPr>
            <p:nvPr/>
          </p:nvSpPr>
          <p:spPr bwMode="auto">
            <a:xfrm>
              <a:off x="3623" y="3001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Rectangle 131"/>
            <p:cNvSpPr>
              <a:spLocks noChangeArrowheads="1"/>
            </p:cNvSpPr>
            <p:nvPr/>
          </p:nvSpPr>
          <p:spPr bwMode="auto">
            <a:xfrm>
              <a:off x="4013" y="3001"/>
              <a:ext cx="28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1462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Rectangle 132"/>
            <p:cNvSpPr>
              <a:spLocks noChangeArrowheads="1"/>
            </p:cNvSpPr>
            <p:nvPr/>
          </p:nvSpPr>
          <p:spPr bwMode="auto">
            <a:xfrm>
              <a:off x="4242" y="3001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9BBB59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5" name="Rectangle 133"/>
            <p:cNvSpPr>
              <a:spLocks noChangeArrowheads="1"/>
            </p:cNvSpPr>
            <p:nvPr/>
          </p:nvSpPr>
          <p:spPr bwMode="auto">
            <a:xfrm>
              <a:off x="976" y="2983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6" name="Line 134"/>
            <p:cNvSpPr>
              <a:spLocks noChangeShapeType="1"/>
            </p:cNvSpPr>
            <p:nvPr/>
          </p:nvSpPr>
          <p:spPr bwMode="auto">
            <a:xfrm>
              <a:off x="976" y="2983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7" name="Rectangle 135"/>
            <p:cNvSpPr>
              <a:spLocks noChangeArrowheads="1"/>
            </p:cNvSpPr>
            <p:nvPr/>
          </p:nvSpPr>
          <p:spPr bwMode="auto">
            <a:xfrm>
              <a:off x="2138" y="2983"/>
              <a:ext cx="4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8" name="Line 136"/>
            <p:cNvSpPr>
              <a:spLocks noChangeShapeType="1"/>
            </p:cNvSpPr>
            <p:nvPr/>
          </p:nvSpPr>
          <p:spPr bwMode="auto">
            <a:xfrm>
              <a:off x="2138" y="2983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9" name="Rectangle 137"/>
            <p:cNvSpPr>
              <a:spLocks noChangeArrowheads="1"/>
            </p:cNvSpPr>
            <p:nvPr/>
          </p:nvSpPr>
          <p:spPr bwMode="auto">
            <a:xfrm>
              <a:off x="3356" y="2983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0" name="Line 138"/>
            <p:cNvSpPr>
              <a:spLocks noChangeShapeType="1"/>
            </p:cNvSpPr>
            <p:nvPr/>
          </p:nvSpPr>
          <p:spPr bwMode="auto">
            <a:xfrm>
              <a:off x="3356" y="2983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1" name="Rectangle 139"/>
            <p:cNvSpPr>
              <a:spLocks noChangeArrowheads="1"/>
            </p:cNvSpPr>
            <p:nvPr/>
          </p:nvSpPr>
          <p:spPr bwMode="auto">
            <a:xfrm>
              <a:off x="4594" y="2983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2" name="Line 140"/>
            <p:cNvSpPr>
              <a:spLocks noChangeShapeType="1"/>
            </p:cNvSpPr>
            <p:nvPr/>
          </p:nvSpPr>
          <p:spPr bwMode="auto">
            <a:xfrm>
              <a:off x="4594" y="2983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53" name="Rectangle 141"/>
            <p:cNvSpPr>
              <a:spLocks noChangeArrowheads="1"/>
            </p:cNvSpPr>
            <p:nvPr/>
          </p:nvSpPr>
          <p:spPr bwMode="auto">
            <a:xfrm>
              <a:off x="1015" y="3142"/>
              <a:ext cx="85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Pos: „</a:t>
              </a:r>
              <a:r>
                <a:rPr kumimoji="0" lang="de-DE" sz="1200" b="0" i="0" u="none" strike="noStrike" cap="none" normalizeH="0" baseline="0" dirty="0" err="1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unidirectional</a:t>
              </a: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“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4" name="Rectangle 142"/>
            <p:cNvSpPr>
              <a:spLocks noChangeArrowheads="1"/>
            </p:cNvSpPr>
            <p:nvPr/>
          </p:nvSpPr>
          <p:spPr bwMode="auto">
            <a:xfrm>
              <a:off x="1927" y="3142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Rectangle 143"/>
            <p:cNvSpPr>
              <a:spLocks noChangeArrowheads="1"/>
            </p:cNvSpPr>
            <p:nvPr/>
          </p:nvSpPr>
          <p:spPr bwMode="auto">
            <a:xfrm>
              <a:off x="2176" y="3142"/>
              <a:ext cx="401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125621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Rectangle 144"/>
            <p:cNvSpPr>
              <a:spLocks noChangeArrowheads="1"/>
            </p:cNvSpPr>
            <p:nvPr/>
          </p:nvSpPr>
          <p:spPr bwMode="auto">
            <a:xfrm>
              <a:off x="2520" y="3142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Rectangle 145"/>
            <p:cNvSpPr>
              <a:spLocks noChangeArrowheads="1"/>
            </p:cNvSpPr>
            <p:nvPr/>
          </p:nvSpPr>
          <p:spPr bwMode="auto">
            <a:xfrm>
              <a:off x="2775" y="3142"/>
              <a:ext cx="28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3744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Rectangle 146"/>
            <p:cNvSpPr>
              <a:spLocks noChangeArrowheads="1"/>
            </p:cNvSpPr>
            <p:nvPr/>
          </p:nvSpPr>
          <p:spPr bwMode="auto">
            <a:xfrm>
              <a:off x="3004" y="3142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147"/>
            <p:cNvSpPr>
              <a:spLocks noChangeArrowheads="1"/>
            </p:cNvSpPr>
            <p:nvPr/>
          </p:nvSpPr>
          <p:spPr bwMode="auto">
            <a:xfrm>
              <a:off x="3394" y="3142"/>
              <a:ext cx="342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25125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Rectangle 148"/>
            <p:cNvSpPr>
              <a:spLocks noChangeArrowheads="1"/>
            </p:cNvSpPr>
            <p:nvPr/>
          </p:nvSpPr>
          <p:spPr bwMode="auto">
            <a:xfrm>
              <a:off x="3681" y="3142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" name="Rectangle 149"/>
            <p:cNvSpPr>
              <a:spLocks noChangeArrowheads="1"/>
            </p:cNvSpPr>
            <p:nvPr/>
          </p:nvSpPr>
          <p:spPr bwMode="auto">
            <a:xfrm>
              <a:off x="4013" y="3142"/>
              <a:ext cx="224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749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Rectangle 150"/>
            <p:cNvSpPr>
              <a:spLocks noChangeArrowheads="1"/>
            </p:cNvSpPr>
            <p:nvPr/>
          </p:nvSpPr>
          <p:spPr bwMode="auto">
            <a:xfrm>
              <a:off x="4185" y="3142"/>
              <a:ext cx="76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200" b="0" i="0" u="none" strike="noStrike" cap="none" normalizeH="0" baseline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Rectangle 151"/>
            <p:cNvSpPr>
              <a:spLocks noChangeArrowheads="1"/>
            </p:cNvSpPr>
            <p:nvPr/>
          </p:nvSpPr>
          <p:spPr bwMode="auto">
            <a:xfrm>
              <a:off x="976" y="3124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4" name="Line 152"/>
            <p:cNvSpPr>
              <a:spLocks noChangeShapeType="1"/>
            </p:cNvSpPr>
            <p:nvPr/>
          </p:nvSpPr>
          <p:spPr bwMode="auto">
            <a:xfrm>
              <a:off x="976" y="3124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5" name="Rectangle 153"/>
            <p:cNvSpPr>
              <a:spLocks noChangeArrowheads="1"/>
            </p:cNvSpPr>
            <p:nvPr/>
          </p:nvSpPr>
          <p:spPr bwMode="auto">
            <a:xfrm>
              <a:off x="976" y="3265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6" name="Line 154"/>
            <p:cNvSpPr>
              <a:spLocks noChangeShapeType="1"/>
            </p:cNvSpPr>
            <p:nvPr/>
          </p:nvSpPr>
          <p:spPr bwMode="auto">
            <a:xfrm>
              <a:off x="976" y="3265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7" name="Line 155"/>
            <p:cNvSpPr>
              <a:spLocks noChangeShapeType="1"/>
            </p:cNvSpPr>
            <p:nvPr/>
          </p:nvSpPr>
          <p:spPr bwMode="auto">
            <a:xfrm>
              <a:off x="976" y="326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8" name="Rectangle 156"/>
            <p:cNvSpPr>
              <a:spLocks noChangeArrowheads="1"/>
            </p:cNvSpPr>
            <p:nvPr/>
          </p:nvSpPr>
          <p:spPr bwMode="auto">
            <a:xfrm>
              <a:off x="976" y="3265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69" name="Line 157"/>
            <p:cNvSpPr>
              <a:spLocks noChangeShapeType="1"/>
            </p:cNvSpPr>
            <p:nvPr/>
          </p:nvSpPr>
          <p:spPr bwMode="auto">
            <a:xfrm>
              <a:off x="976" y="3265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0" name="Line 158"/>
            <p:cNvSpPr>
              <a:spLocks noChangeShapeType="1"/>
            </p:cNvSpPr>
            <p:nvPr/>
          </p:nvSpPr>
          <p:spPr bwMode="auto">
            <a:xfrm>
              <a:off x="976" y="326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1" name="Rectangle 159"/>
            <p:cNvSpPr>
              <a:spLocks noChangeArrowheads="1"/>
            </p:cNvSpPr>
            <p:nvPr/>
          </p:nvSpPr>
          <p:spPr bwMode="auto">
            <a:xfrm>
              <a:off x="981" y="3265"/>
              <a:ext cx="115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2" name="Line 160"/>
            <p:cNvSpPr>
              <a:spLocks noChangeShapeType="1"/>
            </p:cNvSpPr>
            <p:nvPr/>
          </p:nvSpPr>
          <p:spPr bwMode="auto">
            <a:xfrm>
              <a:off x="981" y="3265"/>
              <a:ext cx="115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3" name="Rectangle 161"/>
            <p:cNvSpPr>
              <a:spLocks noChangeArrowheads="1"/>
            </p:cNvSpPr>
            <p:nvPr/>
          </p:nvSpPr>
          <p:spPr bwMode="auto">
            <a:xfrm>
              <a:off x="2138" y="3124"/>
              <a:ext cx="4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4" name="Line 162"/>
            <p:cNvSpPr>
              <a:spLocks noChangeShapeType="1"/>
            </p:cNvSpPr>
            <p:nvPr/>
          </p:nvSpPr>
          <p:spPr bwMode="auto">
            <a:xfrm>
              <a:off x="2138" y="3124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5" name="Rectangle 163"/>
            <p:cNvSpPr>
              <a:spLocks noChangeArrowheads="1"/>
            </p:cNvSpPr>
            <p:nvPr/>
          </p:nvSpPr>
          <p:spPr bwMode="auto">
            <a:xfrm>
              <a:off x="2138" y="3265"/>
              <a:ext cx="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6" name="Line 164"/>
            <p:cNvSpPr>
              <a:spLocks noChangeShapeType="1"/>
            </p:cNvSpPr>
            <p:nvPr/>
          </p:nvSpPr>
          <p:spPr bwMode="auto">
            <a:xfrm>
              <a:off x="2138" y="3265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7" name="Line 165"/>
            <p:cNvSpPr>
              <a:spLocks noChangeShapeType="1"/>
            </p:cNvSpPr>
            <p:nvPr/>
          </p:nvSpPr>
          <p:spPr bwMode="auto">
            <a:xfrm>
              <a:off x="2138" y="326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8" name="Rectangle 166"/>
            <p:cNvSpPr>
              <a:spLocks noChangeArrowheads="1"/>
            </p:cNvSpPr>
            <p:nvPr/>
          </p:nvSpPr>
          <p:spPr bwMode="auto">
            <a:xfrm>
              <a:off x="2142" y="3265"/>
              <a:ext cx="597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9" name="Line 167"/>
            <p:cNvSpPr>
              <a:spLocks noChangeShapeType="1"/>
            </p:cNvSpPr>
            <p:nvPr/>
          </p:nvSpPr>
          <p:spPr bwMode="auto">
            <a:xfrm>
              <a:off x="2142" y="3265"/>
              <a:ext cx="5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0" name="Rectangle 168"/>
            <p:cNvSpPr>
              <a:spLocks noChangeArrowheads="1"/>
            </p:cNvSpPr>
            <p:nvPr/>
          </p:nvSpPr>
          <p:spPr bwMode="auto">
            <a:xfrm>
              <a:off x="2732" y="3265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1" name="Line 169"/>
            <p:cNvSpPr>
              <a:spLocks noChangeShapeType="1"/>
            </p:cNvSpPr>
            <p:nvPr/>
          </p:nvSpPr>
          <p:spPr bwMode="auto">
            <a:xfrm>
              <a:off x="2732" y="3265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2" name="Line 170"/>
            <p:cNvSpPr>
              <a:spLocks noChangeShapeType="1"/>
            </p:cNvSpPr>
            <p:nvPr/>
          </p:nvSpPr>
          <p:spPr bwMode="auto">
            <a:xfrm>
              <a:off x="2732" y="326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3" name="Rectangle 171"/>
            <p:cNvSpPr>
              <a:spLocks noChangeArrowheads="1"/>
            </p:cNvSpPr>
            <p:nvPr/>
          </p:nvSpPr>
          <p:spPr bwMode="auto">
            <a:xfrm>
              <a:off x="2737" y="3265"/>
              <a:ext cx="61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4" name="Line 172"/>
            <p:cNvSpPr>
              <a:spLocks noChangeShapeType="1"/>
            </p:cNvSpPr>
            <p:nvPr/>
          </p:nvSpPr>
          <p:spPr bwMode="auto">
            <a:xfrm>
              <a:off x="2737" y="3265"/>
              <a:ext cx="6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5" name="Rectangle 173"/>
            <p:cNvSpPr>
              <a:spLocks noChangeArrowheads="1"/>
            </p:cNvSpPr>
            <p:nvPr/>
          </p:nvSpPr>
          <p:spPr bwMode="auto">
            <a:xfrm>
              <a:off x="3356" y="3124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6" name="Line 174"/>
            <p:cNvSpPr>
              <a:spLocks noChangeShapeType="1"/>
            </p:cNvSpPr>
            <p:nvPr/>
          </p:nvSpPr>
          <p:spPr bwMode="auto">
            <a:xfrm>
              <a:off x="3356" y="3124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7" name="Rectangle 175"/>
            <p:cNvSpPr>
              <a:spLocks noChangeArrowheads="1"/>
            </p:cNvSpPr>
            <p:nvPr/>
          </p:nvSpPr>
          <p:spPr bwMode="auto">
            <a:xfrm>
              <a:off x="3356" y="3265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8" name="Line 176"/>
            <p:cNvSpPr>
              <a:spLocks noChangeShapeType="1"/>
            </p:cNvSpPr>
            <p:nvPr/>
          </p:nvSpPr>
          <p:spPr bwMode="auto">
            <a:xfrm>
              <a:off x="3356" y="3265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9" name="Line 177"/>
            <p:cNvSpPr>
              <a:spLocks noChangeShapeType="1"/>
            </p:cNvSpPr>
            <p:nvPr/>
          </p:nvSpPr>
          <p:spPr bwMode="auto">
            <a:xfrm>
              <a:off x="3356" y="326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0" name="Rectangle 178"/>
            <p:cNvSpPr>
              <a:spLocks noChangeArrowheads="1"/>
            </p:cNvSpPr>
            <p:nvPr/>
          </p:nvSpPr>
          <p:spPr bwMode="auto">
            <a:xfrm>
              <a:off x="3361" y="3265"/>
              <a:ext cx="61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1" name="Line 179"/>
            <p:cNvSpPr>
              <a:spLocks noChangeShapeType="1"/>
            </p:cNvSpPr>
            <p:nvPr/>
          </p:nvSpPr>
          <p:spPr bwMode="auto">
            <a:xfrm>
              <a:off x="3361" y="3265"/>
              <a:ext cx="61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2" name="Rectangle 180"/>
            <p:cNvSpPr>
              <a:spLocks noChangeArrowheads="1"/>
            </p:cNvSpPr>
            <p:nvPr/>
          </p:nvSpPr>
          <p:spPr bwMode="auto">
            <a:xfrm>
              <a:off x="3970" y="3265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3" name="Line 181"/>
            <p:cNvSpPr>
              <a:spLocks noChangeShapeType="1"/>
            </p:cNvSpPr>
            <p:nvPr/>
          </p:nvSpPr>
          <p:spPr bwMode="auto">
            <a:xfrm>
              <a:off x="3970" y="3265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4" name="Line 182"/>
            <p:cNvSpPr>
              <a:spLocks noChangeShapeType="1"/>
            </p:cNvSpPr>
            <p:nvPr/>
          </p:nvSpPr>
          <p:spPr bwMode="auto">
            <a:xfrm>
              <a:off x="3970" y="326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5" name="Rectangle 183"/>
            <p:cNvSpPr>
              <a:spLocks noChangeArrowheads="1"/>
            </p:cNvSpPr>
            <p:nvPr/>
          </p:nvSpPr>
          <p:spPr bwMode="auto">
            <a:xfrm>
              <a:off x="3975" y="3265"/>
              <a:ext cx="619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6" name="Line 184"/>
            <p:cNvSpPr>
              <a:spLocks noChangeShapeType="1"/>
            </p:cNvSpPr>
            <p:nvPr/>
          </p:nvSpPr>
          <p:spPr bwMode="auto">
            <a:xfrm>
              <a:off x="3975" y="3265"/>
              <a:ext cx="61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7" name="Rectangle 185"/>
            <p:cNvSpPr>
              <a:spLocks noChangeArrowheads="1"/>
            </p:cNvSpPr>
            <p:nvPr/>
          </p:nvSpPr>
          <p:spPr bwMode="auto">
            <a:xfrm>
              <a:off x="4594" y="3124"/>
              <a:ext cx="5" cy="1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8" name="Line 186"/>
            <p:cNvSpPr>
              <a:spLocks noChangeShapeType="1"/>
            </p:cNvSpPr>
            <p:nvPr/>
          </p:nvSpPr>
          <p:spPr bwMode="auto">
            <a:xfrm>
              <a:off x="4594" y="3124"/>
              <a:ext cx="0" cy="14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9" name="Rectangle 187"/>
            <p:cNvSpPr>
              <a:spLocks noChangeArrowheads="1"/>
            </p:cNvSpPr>
            <p:nvPr/>
          </p:nvSpPr>
          <p:spPr bwMode="auto">
            <a:xfrm>
              <a:off x="4594" y="3265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0" name="Line 188"/>
            <p:cNvSpPr>
              <a:spLocks noChangeShapeType="1"/>
            </p:cNvSpPr>
            <p:nvPr/>
          </p:nvSpPr>
          <p:spPr bwMode="auto">
            <a:xfrm>
              <a:off x="4594" y="3265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1" name="Line 189"/>
            <p:cNvSpPr>
              <a:spLocks noChangeShapeType="1"/>
            </p:cNvSpPr>
            <p:nvPr/>
          </p:nvSpPr>
          <p:spPr bwMode="auto">
            <a:xfrm>
              <a:off x="4594" y="326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2" name="Rectangle 190"/>
            <p:cNvSpPr>
              <a:spLocks noChangeArrowheads="1"/>
            </p:cNvSpPr>
            <p:nvPr/>
          </p:nvSpPr>
          <p:spPr bwMode="auto">
            <a:xfrm>
              <a:off x="4594" y="3265"/>
              <a:ext cx="5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3" name="Line 191"/>
            <p:cNvSpPr>
              <a:spLocks noChangeShapeType="1"/>
            </p:cNvSpPr>
            <p:nvPr/>
          </p:nvSpPr>
          <p:spPr bwMode="auto">
            <a:xfrm>
              <a:off x="4594" y="3265"/>
              <a:ext cx="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4" name="Line 192"/>
            <p:cNvSpPr>
              <a:spLocks noChangeShapeType="1"/>
            </p:cNvSpPr>
            <p:nvPr/>
          </p:nvSpPr>
          <p:spPr bwMode="auto">
            <a:xfrm>
              <a:off x="4594" y="3265"/>
              <a:ext cx="0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5242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468313" y="4005064"/>
            <a:ext cx="8136135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Model description</a:t>
            </a:r>
          </a:p>
          <a:p>
            <a:pPr lvl="1"/>
            <a:r>
              <a:rPr lang="en-US" dirty="0" smtClean="0"/>
              <a:t>Technical and economic model</a:t>
            </a:r>
          </a:p>
          <a:p>
            <a:r>
              <a:rPr lang="en-US" dirty="0" smtClean="0"/>
              <a:t>Charging strategies and technical results</a:t>
            </a:r>
          </a:p>
          <a:p>
            <a:r>
              <a:rPr lang="en-US" dirty="0" smtClean="0"/>
              <a:t>Economic results</a:t>
            </a:r>
          </a:p>
          <a:p>
            <a:r>
              <a:rPr lang="en-US" dirty="0" smtClean="0"/>
              <a:t>Summary and conclusions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/>
        </p:nvGrpSpPr>
        <p:grpSpPr>
          <a:xfrm>
            <a:off x="5580111" y="2871135"/>
            <a:ext cx="3334315" cy="1655560"/>
            <a:chOff x="378381" y="2132856"/>
            <a:chExt cx="8442091" cy="3816697"/>
          </a:xfrm>
        </p:grpSpPr>
        <p:pic>
          <p:nvPicPr>
            <p:cNvPr id="7" name="Picture 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2278" y="2132856"/>
              <a:ext cx="8438194" cy="3816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hteck 7"/>
            <p:cNvSpPr/>
            <p:nvPr/>
          </p:nvSpPr>
          <p:spPr bwMode="auto">
            <a:xfrm rot="16200000">
              <a:off x="-825927" y="3543688"/>
              <a:ext cx="2840664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Economic assessment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8441" y="1988840"/>
            <a:ext cx="8229600" cy="4122737"/>
          </a:xfrm>
        </p:spPr>
        <p:txBody>
          <a:bodyPr/>
          <a:lstStyle/>
          <a:p>
            <a:r>
              <a:rPr lang="en-US" sz="1800" dirty="0" smtClean="0"/>
              <a:t>Input data</a:t>
            </a:r>
          </a:p>
          <a:p>
            <a:pPr lvl="1"/>
            <a:r>
              <a:rPr lang="en-US" sz="1600" dirty="0" smtClean="0"/>
              <a:t>Demand of reserve energy and historical energy prices from 2009</a:t>
            </a:r>
          </a:p>
          <a:p>
            <a:pPr lvl="1"/>
            <a:r>
              <a:rPr lang="en-US" sz="1600" dirty="0" smtClean="0"/>
              <a:t>Costs for energy consumption based on prices from the energy exchange</a:t>
            </a:r>
          </a:p>
          <a:p>
            <a:pPr lvl="1"/>
            <a:r>
              <a:rPr lang="en-US" sz="1600" dirty="0" smtClean="0"/>
              <a:t>Aggregator executes the pooling of EV</a:t>
            </a:r>
          </a:p>
          <a:p>
            <a:pPr lvl="1"/>
            <a:r>
              <a:rPr lang="en-US" sz="1600" dirty="0" smtClean="0"/>
              <a:t>Battery investment cost: 500€/kWh  </a:t>
            </a:r>
            <a:endParaRPr lang="en-US" sz="1600" dirty="0" smtClean="0">
              <a:sym typeface="Wingdings" pitchFamily="2" charset="2"/>
            </a:endParaRPr>
          </a:p>
          <a:p>
            <a:pPr lvl="1"/>
            <a:endParaRPr lang="en-US" sz="1400" dirty="0">
              <a:sym typeface="Wingdings" pitchFamily="2" charset="2"/>
            </a:endParaRPr>
          </a:p>
          <a:p>
            <a:r>
              <a:rPr lang="en-US" sz="1800" dirty="0" smtClean="0"/>
              <a:t>Results</a:t>
            </a:r>
          </a:p>
          <a:p>
            <a:pPr lvl="1"/>
            <a:r>
              <a:rPr lang="en-US" sz="1600" dirty="0" smtClean="0"/>
              <a:t>Primary reserve:     max </a:t>
            </a:r>
            <a:r>
              <a:rPr lang="en-US" sz="1600" b="1" dirty="0" smtClean="0"/>
              <a:t>200 € </a:t>
            </a:r>
            <a:r>
              <a:rPr lang="en-US" sz="1600" dirty="0" smtClean="0"/>
              <a:t>per year and EV</a:t>
            </a:r>
          </a:p>
          <a:p>
            <a:pPr lvl="1"/>
            <a:r>
              <a:rPr lang="en-US" sz="1600" dirty="0" smtClean="0"/>
              <a:t>Secondary reserve: max </a:t>
            </a:r>
            <a:r>
              <a:rPr lang="en-US" sz="1600" b="1" dirty="0" smtClean="0"/>
              <a:t>137 € </a:t>
            </a:r>
            <a:r>
              <a:rPr lang="en-US" sz="1600" dirty="0" smtClean="0"/>
              <a:t>per year and EV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Earnings are highly dependent on</a:t>
            </a:r>
          </a:p>
          <a:p>
            <a:pPr lvl="1"/>
            <a:r>
              <a:rPr lang="en-US" sz="1600" dirty="0" smtClean="0"/>
              <a:t>Chosen strategy and used target state of charge</a:t>
            </a:r>
          </a:p>
          <a:p>
            <a:pPr lvl="1"/>
            <a:r>
              <a:rPr lang="en-US" sz="1600" dirty="0" smtClean="0"/>
              <a:t>Battery investment cost</a:t>
            </a:r>
          </a:p>
          <a:p>
            <a:endParaRPr lang="en-US" sz="18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948264" y="4439434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Source: J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. Link, et al., “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Optimisation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Algorithms for the Charge Dispatch of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Plug-in Vehicles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based on Variable Tariffs”,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Fraunhofer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ISI</a:t>
            </a:r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18" y="1700808"/>
            <a:ext cx="7125691" cy="399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Variation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SOC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battery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004648"/>
            <a:ext cx="2232246" cy="3672408"/>
          </a:xfrm>
        </p:spPr>
        <p:txBody>
          <a:bodyPr/>
          <a:lstStyle/>
          <a:p>
            <a:r>
              <a:rPr lang="en-US" sz="1600" dirty="0" smtClean="0"/>
              <a:t>Monthly earnings per EV</a:t>
            </a:r>
          </a:p>
          <a:p>
            <a:r>
              <a:rPr lang="en-US" sz="1600" dirty="0" smtClean="0"/>
              <a:t>Target SOC varies between 60%-97.5% </a:t>
            </a:r>
          </a:p>
          <a:p>
            <a:r>
              <a:rPr lang="en-US" sz="1600" dirty="0" smtClean="0"/>
              <a:t>Two scenarios for the battery investment costs</a:t>
            </a:r>
          </a:p>
          <a:p>
            <a:pPr lvl="1"/>
            <a:r>
              <a:rPr lang="en-US" sz="1600" dirty="0" smtClean="0"/>
              <a:t>500€/kWh</a:t>
            </a:r>
          </a:p>
          <a:p>
            <a:pPr lvl="1"/>
            <a:r>
              <a:rPr lang="en-US" sz="1600" dirty="0" smtClean="0"/>
              <a:t>200€/kWh</a:t>
            </a:r>
          </a:p>
          <a:p>
            <a:endParaRPr lang="de-DE" sz="2000" dirty="0"/>
          </a:p>
        </p:txBody>
      </p:sp>
      <p:sp>
        <p:nvSpPr>
          <p:cNvPr id="41" name="Inhaltsplatzhalter 2"/>
          <p:cNvSpPr txBox="1">
            <a:spLocks/>
          </p:cNvSpPr>
          <p:nvPr/>
        </p:nvSpPr>
        <p:spPr bwMode="auto">
          <a:xfrm>
            <a:off x="439688" y="5541424"/>
            <a:ext cx="8344544" cy="767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smtClean="0"/>
              <a:t>Highest earnings for ancillary services can be reached with a target SOC of more than 90%.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6309320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5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468313" y="4509120"/>
            <a:ext cx="8136135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Model description</a:t>
            </a:r>
          </a:p>
          <a:p>
            <a:pPr lvl="1"/>
            <a:r>
              <a:rPr lang="en-US" dirty="0" smtClean="0"/>
              <a:t>Technical and economic model</a:t>
            </a:r>
          </a:p>
          <a:p>
            <a:r>
              <a:rPr lang="en-US" dirty="0" smtClean="0"/>
              <a:t>Charging strategies and technical results</a:t>
            </a:r>
          </a:p>
          <a:p>
            <a:r>
              <a:rPr lang="en-US" dirty="0" smtClean="0"/>
              <a:t>Economic results</a:t>
            </a:r>
          </a:p>
          <a:p>
            <a:r>
              <a:rPr lang="en-US" dirty="0" smtClean="0"/>
              <a:t>Summary and conclusions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fleet of electric vehicles </a:t>
            </a:r>
            <a:r>
              <a:rPr lang="en-US" sz="2000" dirty="0"/>
              <a:t>can be used to provided positive and negative reserve energy </a:t>
            </a:r>
          </a:p>
          <a:p>
            <a:r>
              <a:rPr lang="en-US" sz="2000" dirty="0" smtClean="0"/>
              <a:t>The pool sizes varies significantly depending on the control strategy</a:t>
            </a:r>
          </a:p>
          <a:p>
            <a:r>
              <a:rPr lang="en-US" sz="2000" dirty="0" smtClean="0"/>
              <a:t>Earnings for a single EV per year have been calculated </a:t>
            </a:r>
          </a:p>
          <a:p>
            <a:pPr lvl="1"/>
            <a:r>
              <a:rPr lang="en-US" sz="1600" dirty="0" smtClean="0"/>
              <a:t>Primary reserve: max 200 € per year and EV</a:t>
            </a:r>
          </a:p>
          <a:p>
            <a:pPr lvl="1"/>
            <a:r>
              <a:rPr lang="en-US" sz="1600" dirty="0" smtClean="0"/>
              <a:t>Secondary reserve: max 137 € per year and EV</a:t>
            </a:r>
          </a:p>
          <a:p>
            <a:r>
              <a:rPr lang="en-US" sz="2000" dirty="0" smtClean="0"/>
              <a:t>Primary reserve possesses the highest earning potential</a:t>
            </a:r>
          </a:p>
          <a:p>
            <a:r>
              <a:rPr lang="en-US" sz="2000" dirty="0"/>
              <a:t>Many different cost aspects have to be </a:t>
            </a:r>
            <a:r>
              <a:rPr lang="en-US" sz="2000" dirty="0" smtClean="0"/>
              <a:t>considered</a:t>
            </a:r>
          </a:p>
          <a:p>
            <a:r>
              <a:rPr lang="en-US" sz="2000" dirty="0" smtClean="0"/>
              <a:t>The unidirectional strategy for positive reserve is preferable as long as the battery degradation costs are high.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200" dirty="0" smtClean="0"/>
          </a:p>
          <a:p>
            <a:endParaRPr lang="de-DE" sz="18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70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24513" y="3290269"/>
            <a:ext cx="6400800" cy="2209800"/>
          </a:xfrm>
        </p:spPr>
        <p:txBody>
          <a:bodyPr/>
          <a:lstStyle/>
          <a:p>
            <a:r>
              <a:rPr lang="de-DE" dirty="0" smtClean="0"/>
              <a:t>Eva Szczechowicz</a:t>
            </a:r>
          </a:p>
          <a:p>
            <a:r>
              <a:rPr lang="de-DE" dirty="0" smtClean="0"/>
              <a:t>RWTH Aachen University</a:t>
            </a:r>
          </a:p>
          <a:p>
            <a:r>
              <a:rPr lang="de-DE" sz="2000" dirty="0" smtClean="0">
                <a:hlinkClick r:id="rId2"/>
              </a:rPr>
              <a:t>Szczechowicz@ifht.rwth-aachen.de</a:t>
            </a:r>
            <a:endParaRPr lang="de-DE" sz="2000" dirty="0" smtClean="0"/>
          </a:p>
          <a:p>
            <a:r>
              <a:rPr lang="de-DE" sz="2000" dirty="0" smtClean="0"/>
              <a:t>www.ifht.rwth-aachen.de</a:t>
            </a:r>
            <a:endParaRPr lang="de-DE" sz="2000" dirty="0"/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729918" y="3717032"/>
            <a:ext cx="2994094" cy="2621435"/>
            <a:chOff x="1709" y="809"/>
            <a:chExt cx="3741" cy="3247"/>
          </a:xfrm>
        </p:grpSpPr>
        <p:grpSp>
          <p:nvGrpSpPr>
            <p:cNvPr id="5" name="Gruppieren 174"/>
            <p:cNvGrpSpPr>
              <a:grpSpLocks/>
            </p:cNvGrpSpPr>
            <p:nvPr/>
          </p:nvGrpSpPr>
          <p:grpSpPr bwMode="auto">
            <a:xfrm>
              <a:off x="3958" y="809"/>
              <a:ext cx="1265" cy="1413"/>
              <a:chOff x="6572160" y="447175"/>
              <a:chExt cx="2293723" cy="2553585"/>
            </a:xfrm>
          </p:grpSpPr>
          <p:grpSp>
            <p:nvGrpSpPr>
              <p:cNvPr id="89" name="Gruppieren 25"/>
              <p:cNvGrpSpPr>
                <a:grpSpLocks/>
              </p:cNvGrpSpPr>
              <p:nvPr/>
            </p:nvGrpSpPr>
            <p:grpSpPr bwMode="auto">
              <a:xfrm>
                <a:off x="6572160" y="928027"/>
                <a:ext cx="1144252" cy="2072733"/>
                <a:chOff x="6832154" y="713713"/>
                <a:chExt cx="1144252" cy="2072733"/>
              </a:xfrm>
            </p:grpSpPr>
            <p:sp>
              <p:nvSpPr>
                <p:cNvPr id="98" name="Gleichschenkliges Dreieck 97"/>
                <p:cNvSpPr/>
                <p:nvPr/>
              </p:nvSpPr>
              <p:spPr>
                <a:xfrm>
                  <a:off x="7217166" y="713896"/>
                  <a:ext cx="357977" cy="2073520"/>
                </a:xfrm>
                <a:prstGeom prst="triangle">
                  <a:avLst/>
                </a:prstGeom>
                <a:noFill/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800" b="1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99" name="Gerade Verbindung 98"/>
                <p:cNvCxnSpPr/>
                <p:nvPr/>
              </p:nvCxnSpPr>
              <p:spPr>
                <a:xfrm>
                  <a:off x="7073453" y="1000722"/>
                  <a:ext cx="715952" cy="0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Gerade Verbindung 99"/>
                <p:cNvCxnSpPr/>
                <p:nvPr/>
              </p:nvCxnSpPr>
              <p:spPr>
                <a:xfrm>
                  <a:off x="6833061" y="1643094"/>
                  <a:ext cx="1144477" cy="2989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uppieren 26"/>
              <p:cNvGrpSpPr>
                <a:grpSpLocks/>
              </p:cNvGrpSpPr>
              <p:nvPr/>
            </p:nvGrpSpPr>
            <p:grpSpPr bwMode="auto">
              <a:xfrm>
                <a:off x="8079536" y="447175"/>
                <a:ext cx="786347" cy="1857695"/>
                <a:chOff x="6834068" y="712849"/>
                <a:chExt cx="1143779" cy="2072044"/>
              </a:xfrm>
            </p:grpSpPr>
            <p:sp>
              <p:nvSpPr>
                <p:cNvPr id="95" name="Gleichschenkliges Dreieck 94"/>
                <p:cNvSpPr/>
                <p:nvPr/>
              </p:nvSpPr>
              <p:spPr>
                <a:xfrm>
                  <a:off x="7212096" y="712849"/>
                  <a:ext cx="361064" cy="2072831"/>
                </a:xfrm>
                <a:prstGeom prst="triangle">
                  <a:avLst/>
                </a:prstGeom>
                <a:noFill/>
                <a:ln w="38100"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800" b="1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noFill/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endParaRPr>
                </a:p>
              </p:txBody>
            </p:sp>
            <p:cxnSp>
              <p:nvCxnSpPr>
                <p:cNvPr id="96" name="Gerade Verbindung 95"/>
                <p:cNvCxnSpPr/>
                <p:nvPr/>
              </p:nvCxnSpPr>
              <p:spPr>
                <a:xfrm>
                  <a:off x="7067670" y="999446"/>
                  <a:ext cx="718328" cy="0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Gerade Verbindung 96"/>
                <p:cNvCxnSpPr/>
                <p:nvPr/>
              </p:nvCxnSpPr>
              <p:spPr>
                <a:xfrm>
                  <a:off x="6828226" y="1642625"/>
                  <a:ext cx="1147806" cy="0"/>
                </a:xfrm>
                <a:prstGeom prst="line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Freihandform 90"/>
              <p:cNvSpPr/>
              <p:nvPr/>
            </p:nvSpPr>
            <p:spPr>
              <a:xfrm>
                <a:off x="7317761" y="734002"/>
                <a:ext cx="1337837" cy="827616"/>
              </a:xfrm>
              <a:custGeom>
                <a:avLst/>
                <a:gdLst>
                  <a:gd name="connsiteX0" fmla="*/ 0 w 1339403"/>
                  <a:gd name="connsiteY0" fmla="*/ 476518 h 826394"/>
                  <a:gd name="connsiteX1" fmla="*/ 605307 w 1339403"/>
                  <a:gd name="connsiteY1" fmla="*/ 746974 h 826394"/>
                  <a:gd name="connsiteX2" fmla="*/ 1339403 w 1339403"/>
                  <a:gd name="connsiteY2" fmla="*/ 0 h 82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403" h="826394">
                    <a:moveTo>
                      <a:pt x="0" y="476518"/>
                    </a:moveTo>
                    <a:cubicBezTo>
                      <a:pt x="191036" y="651456"/>
                      <a:pt x="382073" y="826394"/>
                      <a:pt x="605307" y="746974"/>
                    </a:cubicBezTo>
                    <a:cubicBezTo>
                      <a:pt x="828541" y="667554"/>
                      <a:pt x="1083972" y="333777"/>
                      <a:pt x="1339403" y="0"/>
                    </a:cubicBez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92" name="Freihandform 91"/>
              <p:cNvSpPr/>
              <p:nvPr/>
            </p:nvSpPr>
            <p:spPr>
              <a:xfrm>
                <a:off x="6931042" y="713089"/>
                <a:ext cx="1337837" cy="827615"/>
              </a:xfrm>
              <a:custGeom>
                <a:avLst/>
                <a:gdLst>
                  <a:gd name="connsiteX0" fmla="*/ 0 w 1339403"/>
                  <a:gd name="connsiteY0" fmla="*/ 476518 h 826394"/>
                  <a:gd name="connsiteX1" fmla="*/ 605307 w 1339403"/>
                  <a:gd name="connsiteY1" fmla="*/ 746974 h 826394"/>
                  <a:gd name="connsiteX2" fmla="*/ 1339403 w 1339403"/>
                  <a:gd name="connsiteY2" fmla="*/ 0 h 82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403" h="826394">
                    <a:moveTo>
                      <a:pt x="0" y="476518"/>
                    </a:moveTo>
                    <a:cubicBezTo>
                      <a:pt x="191036" y="651456"/>
                      <a:pt x="382073" y="826394"/>
                      <a:pt x="605307" y="746974"/>
                    </a:cubicBezTo>
                    <a:cubicBezTo>
                      <a:pt x="828541" y="667554"/>
                      <a:pt x="1083972" y="333777"/>
                      <a:pt x="1339403" y="0"/>
                    </a:cubicBez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93" name="Freihandform 92"/>
              <p:cNvSpPr/>
              <p:nvPr/>
            </p:nvSpPr>
            <p:spPr>
              <a:xfrm rot="21306560">
                <a:off x="7377860" y="1298694"/>
                <a:ext cx="1473712" cy="899321"/>
              </a:xfrm>
              <a:custGeom>
                <a:avLst/>
                <a:gdLst>
                  <a:gd name="connsiteX0" fmla="*/ 0 w 1339403"/>
                  <a:gd name="connsiteY0" fmla="*/ 476518 h 826394"/>
                  <a:gd name="connsiteX1" fmla="*/ 605307 w 1339403"/>
                  <a:gd name="connsiteY1" fmla="*/ 746974 h 826394"/>
                  <a:gd name="connsiteX2" fmla="*/ 1339403 w 1339403"/>
                  <a:gd name="connsiteY2" fmla="*/ 0 h 82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403" h="826394">
                    <a:moveTo>
                      <a:pt x="0" y="476518"/>
                    </a:moveTo>
                    <a:cubicBezTo>
                      <a:pt x="191036" y="651456"/>
                      <a:pt x="382073" y="826394"/>
                      <a:pt x="605307" y="746974"/>
                    </a:cubicBezTo>
                    <a:cubicBezTo>
                      <a:pt x="828541" y="667554"/>
                      <a:pt x="1083972" y="333777"/>
                      <a:pt x="1339403" y="0"/>
                    </a:cubicBez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94" name="Freihandform 93"/>
              <p:cNvSpPr/>
              <p:nvPr/>
            </p:nvSpPr>
            <p:spPr>
              <a:xfrm rot="21306560">
                <a:off x="6881397" y="1307656"/>
                <a:ext cx="1473712" cy="899323"/>
              </a:xfrm>
              <a:custGeom>
                <a:avLst/>
                <a:gdLst>
                  <a:gd name="connsiteX0" fmla="*/ 0 w 1339403"/>
                  <a:gd name="connsiteY0" fmla="*/ 476518 h 826394"/>
                  <a:gd name="connsiteX1" fmla="*/ 605307 w 1339403"/>
                  <a:gd name="connsiteY1" fmla="*/ 746974 h 826394"/>
                  <a:gd name="connsiteX2" fmla="*/ 1339403 w 1339403"/>
                  <a:gd name="connsiteY2" fmla="*/ 0 h 826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39403" h="826394">
                    <a:moveTo>
                      <a:pt x="0" y="476518"/>
                    </a:moveTo>
                    <a:cubicBezTo>
                      <a:pt x="191036" y="651456"/>
                      <a:pt x="382073" y="826394"/>
                      <a:pt x="605307" y="746974"/>
                    </a:cubicBezTo>
                    <a:cubicBezTo>
                      <a:pt x="828541" y="667554"/>
                      <a:pt x="1083972" y="333777"/>
                      <a:pt x="1339403" y="0"/>
                    </a:cubicBezTo>
                  </a:path>
                </a:pathLst>
              </a:cu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6" name="Gerade Verbindung 5"/>
            <p:cNvCxnSpPr/>
            <p:nvPr/>
          </p:nvCxnSpPr>
          <p:spPr>
            <a:xfrm flipV="1">
              <a:off x="1709" y="1884"/>
              <a:ext cx="3105" cy="1981"/>
            </a:xfrm>
            <a:prstGeom prst="line">
              <a:avLst/>
            </a:prstGeom>
            <a:ln w="539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/>
            <p:nvPr/>
          </p:nvCxnSpPr>
          <p:spPr>
            <a:xfrm flipV="1">
              <a:off x="2160" y="1837"/>
              <a:ext cx="2835" cy="2032"/>
            </a:xfrm>
            <a:prstGeom prst="line">
              <a:avLst/>
            </a:prstGeom>
            <a:ln w="539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/>
          </p:nvCxnSpPr>
          <p:spPr>
            <a:xfrm flipV="1">
              <a:off x="2520" y="1928"/>
              <a:ext cx="2474" cy="2030"/>
            </a:xfrm>
            <a:prstGeom prst="line">
              <a:avLst/>
            </a:prstGeom>
            <a:ln w="539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4"/>
            <p:cNvGrpSpPr/>
            <p:nvPr/>
          </p:nvGrpSpPr>
          <p:grpSpPr>
            <a:xfrm rot="235793" flipH="1">
              <a:off x="3109" y="3497"/>
              <a:ext cx="1148" cy="559"/>
              <a:chOff x="6143636" y="857232"/>
              <a:chExt cx="2428892" cy="12437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grpSpPr>
          <p:sp>
            <p:nvSpPr>
              <p:cNvPr id="72" name="Freihandform 71"/>
              <p:cNvSpPr/>
              <p:nvPr/>
            </p:nvSpPr>
            <p:spPr>
              <a:xfrm>
                <a:off x="6143636" y="857232"/>
                <a:ext cx="2428892" cy="1061472"/>
              </a:xfrm>
              <a:custGeom>
                <a:avLst/>
                <a:gdLst>
                  <a:gd name="connsiteX0" fmla="*/ 236112 w 5527182"/>
                  <a:gd name="connsiteY0" fmla="*/ 1588394 h 1734355"/>
                  <a:gd name="connsiteX1" fmla="*/ 55808 w 5527182"/>
                  <a:gd name="connsiteY1" fmla="*/ 1588394 h 1734355"/>
                  <a:gd name="connsiteX2" fmla="*/ 30051 w 5527182"/>
                  <a:gd name="connsiteY2" fmla="*/ 1124755 h 1734355"/>
                  <a:gd name="connsiteX3" fmla="*/ 236112 w 5527182"/>
                  <a:gd name="connsiteY3" fmla="*/ 867177 h 1734355"/>
                  <a:gd name="connsiteX4" fmla="*/ 416417 w 5527182"/>
                  <a:gd name="connsiteY4" fmla="*/ 352022 h 1734355"/>
                  <a:gd name="connsiteX5" fmla="*/ 648236 w 5527182"/>
                  <a:gd name="connsiteY5" fmla="*/ 107324 h 1734355"/>
                  <a:gd name="connsiteX6" fmla="*/ 1845972 w 5527182"/>
                  <a:gd name="connsiteY6" fmla="*/ 4293 h 1734355"/>
                  <a:gd name="connsiteX7" fmla="*/ 2773251 w 5527182"/>
                  <a:gd name="connsiteY7" fmla="*/ 81566 h 1734355"/>
                  <a:gd name="connsiteX8" fmla="*/ 3597498 w 5527182"/>
                  <a:gd name="connsiteY8" fmla="*/ 364901 h 1734355"/>
                  <a:gd name="connsiteX9" fmla="*/ 4318715 w 5527182"/>
                  <a:gd name="connsiteY9" fmla="*/ 699752 h 1734355"/>
                  <a:gd name="connsiteX10" fmla="*/ 4846749 w 5527182"/>
                  <a:gd name="connsiteY10" fmla="*/ 931572 h 1734355"/>
                  <a:gd name="connsiteX11" fmla="*/ 5014174 w 5527182"/>
                  <a:gd name="connsiteY11" fmla="*/ 1253543 h 1734355"/>
                  <a:gd name="connsiteX12" fmla="*/ 4988417 w 5527182"/>
                  <a:gd name="connsiteY12" fmla="*/ 1652789 h 1734355"/>
                  <a:gd name="connsiteX13" fmla="*/ 4717960 w 5527182"/>
                  <a:gd name="connsiteY13" fmla="*/ 1730062 h 1734355"/>
                  <a:gd name="connsiteX14" fmla="*/ 133082 w 5527182"/>
                  <a:gd name="connsiteY14" fmla="*/ 1627031 h 1734355"/>
                  <a:gd name="connsiteX0" fmla="*/ 236112 w 5495270"/>
                  <a:gd name="connsiteY0" fmla="*/ 1588394 h 1750967"/>
                  <a:gd name="connsiteX1" fmla="*/ 55808 w 5495270"/>
                  <a:gd name="connsiteY1" fmla="*/ 1588394 h 1750967"/>
                  <a:gd name="connsiteX2" fmla="*/ 30051 w 5495270"/>
                  <a:gd name="connsiteY2" fmla="*/ 1124755 h 1750967"/>
                  <a:gd name="connsiteX3" fmla="*/ 236112 w 5495270"/>
                  <a:gd name="connsiteY3" fmla="*/ 867177 h 1750967"/>
                  <a:gd name="connsiteX4" fmla="*/ 416417 w 5495270"/>
                  <a:gd name="connsiteY4" fmla="*/ 352022 h 1750967"/>
                  <a:gd name="connsiteX5" fmla="*/ 648236 w 5495270"/>
                  <a:gd name="connsiteY5" fmla="*/ 107324 h 1750967"/>
                  <a:gd name="connsiteX6" fmla="*/ 1845972 w 5495270"/>
                  <a:gd name="connsiteY6" fmla="*/ 4293 h 1750967"/>
                  <a:gd name="connsiteX7" fmla="*/ 2773251 w 5495270"/>
                  <a:gd name="connsiteY7" fmla="*/ 81566 h 1750967"/>
                  <a:gd name="connsiteX8" fmla="*/ 3597498 w 5495270"/>
                  <a:gd name="connsiteY8" fmla="*/ 364901 h 1750967"/>
                  <a:gd name="connsiteX9" fmla="*/ 4318715 w 5495270"/>
                  <a:gd name="connsiteY9" fmla="*/ 699752 h 1750967"/>
                  <a:gd name="connsiteX10" fmla="*/ 4846749 w 5495270"/>
                  <a:gd name="connsiteY10" fmla="*/ 931572 h 1750967"/>
                  <a:gd name="connsiteX11" fmla="*/ 5014174 w 5495270"/>
                  <a:gd name="connsiteY11" fmla="*/ 1253543 h 1750967"/>
                  <a:gd name="connsiteX12" fmla="*/ 4988417 w 5495270"/>
                  <a:gd name="connsiteY12" fmla="*/ 1652789 h 1750967"/>
                  <a:gd name="connsiteX13" fmla="*/ 4796940 w 5495270"/>
                  <a:gd name="connsiteY13" fmla="*/ 1738088 h 1750967"/>
                  <a:gd name="connsiteX14" fmla="*/ 4717960 w 5495270"/>
                  <a:gd name="connsiteY14" fmla="*/ 1730062 h 1750967"/>
                  <a:gd name="connsiteX15" fmla="*/ 133082 w 5495270"/>
                  <a:gd name="connsiteY15" fmla="*/ 1627031 h 1750967"/>
                  <a:gd name="connsiteX0" fmla="*/ 236112 w 5037785"/>
                  <a:gd name="connsiteY0" fmla="*/ 1588394 h 1750967"/>
                  <a:gd name="connsiteX1" fmla="*/ 55808 w 5037785"/>
                  <a:gd name="connsiteY1" fmla="*/ 1588394 h 1750967"/>
                  <a:gd name="connsiteX2" fmla="*/ 30051 w 5037785"/>
                  <a:gd name="connsiteY2" fmla="*/ 1124755 h 1750967"/>
                  <a:gd name="connsiteX3" fmla="*/ 236112 w 5037785"/>
                  <a:gd name="connsiteY3" fmla="*/ 867177 h 1750967"/>
                  <a:gd name="connsiteX4" fmla="*/ 416417 w 5037785"/>
                  <a:gd name="connsiteY4" fmla="*/ 352022 h 1750967"/>
                  <a:gd name="connsiteX5" fmla="*/ 648236 w 5037785"/>
                  <a:gd name="connsiteY5" fmla="*/ 107324 h 1750967"/>
                  <a:gd name="connsiteX6" fmla="*/ 1845972 w 5037785"/>
                  <a:gd name="connsiteY6" fmla="*/ 4293 h 1750967"/>
                  <a:gd name="connsiteX7" fmla="*/ 2773251 w 5037785"/>
                  <a:gd name="connsiteY7" fmla="*/ 81566 h 1750967"/>
                  <a:gd name="connsiteX8" fmla="*/ 3597498 w 5037785"/>
                  <a:gd name="connsiteY8" fmla="*/ 364901 h 1750967"/>
                  <a:gd name="connsiteX9" fmla="*/ 4318715 w 5037785"/>
                  <a:gd name="connsiteY9" fmla="*/ 699752 h 1750967"/>
                  <a:gd name="connsiteX10" fmla="*/ 4846749 w 5037785"/>
                  <a:gd name="connsiteY10" fmla="*/ 931572 h 1750967"/>
                  <a:gd name="connsiteX11" fmla="*/ 5014174 w 5037785"/>
                  <a:gd name="connsiteY11" fmla="*/ 1253543 h 1750967"/>
                  <a:gd name="connsiteX12" fmla="*/ 4988417 w 5037785"/>
                  <a:gd name="connsiteY12" fmla="*/ 1652789 h 1750967"/>
                  <a:gd name="connsiteX13" fmla="*/ 4796940 w 5037785"/>
                  <a:gd name="connsiteY13" fmla="*/ 1738088 h 1750967"/>
                  <a:gd name="connsiteX14" fmla="*/ 4717960 w 5037785"/>
                  <a:gd name="connsiteY14" fmla="*/ 1730062 h 1750967"/>
                  <a:gd name="connsiteX15" fmla="*/ 3930990 w 5037785"/>
                  <a:gd name="connsiteY15" fmla="*/ 1724836 h 1750967"/>
                  <a:gd name="connsiteX16" fmla="*/ 133082 w 5037785"/>
                  <a:gd name="connsiteY16" fmla="*/ 1627031 h 175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37785" h="1750967">
                    <a:moveTo>
                      <a:pt x="236112" y="1588394"/>
                    </a:moveTo>
                    <a:cubicBezTo>
                      <a:pt x="163131" y="1627030"/>
                      <a:pt x="90151" y="1665667"/>
                      <a:pt x="55808" y="1588394"/>
                    </a:cubicBezTo>
                    <a:cubicBezTo>
                      <a:pt x="21465" y="1511121"/>
                      <a:pt x="0" y="1244958"/>
                      <a:pt x="30051" y="1124755"/>
                    </a:cubicBezTo>
                    <a:cubicBezTo>
                      <a:pt x="60102" y="1004552"/>
                      <a:pt x="171718" y="995966"/>
                      <a:pt x="236112" y="867177"/>
                    </a:cubicBezTo>
                    <a:cubicBezTo>
                      <a:pt x="300506" y="738388"/>
                      <a:pt x="347730" y="478664"/>
                      <a:pt x="416417" y="352022"/>
                    </a:cubicBezTo>
                    <a:cubicBezTo>
                      <a:pt x="485104" y="225380"/>
                      <a:pt x="409977" y="165279"/>
                      <a:pt x="648236" y="107324"/>
                    </a:cubicBezTo>
                    <a:cubicBezTo>
                      <a:pt x="886495" y="49369"/>
                      <a:pt x="1491803" y="8586"/>
                      <a:pt x="1845972" y="4293"/>
                    </a:cubicBezTo>
                    <a:cubicBezTo>
                      <a:pt x="2200141" y="0"/>
                      <a:pt x="2481330" y="21465"/>
                      <a:pt x="2773251" y="81566"/>
                    </a:cubicBezTo>
                    <a:cubicBezTo>
                      <a:pt x="3065172" y="141667"/>
                      <a:pt x="3339921" y="261870"/>
                      <a:pt x="3597498" y="364901"/>
                    </a:cubicBezTo>
                    <a:cubicBezTo>
                      <a:pt x="3855075" y="467932"/>
                      <a:pt x="4110507" y="605307"/>
                      <a:pt x="4318715" y="699752"/>
                    </a:cubicBezTo>
                    <a:cubicBezTo>
                      <a:pt x="4526924" y="794197"/>
                      <a:pt x="4730839" y="839274"/>
                      <a:pt x="4846749" y="931572"/>
                    </a:cubicBezTo>
                    <a:cubicBezTo>
                      <a:pt x="4962659" y="1023870"/>
                      <a:pt x="4990563" y="1133340"/>
                      <a:pt x="5014174" y="1253543"/>
                    </a:cubicBezTo>
                    <a:cubicBezTo>
                      <a:pt x="5037785" y="1373746"/>
                      <a:pt x="5024623" y="1572032"/>
                      <a:pt x="4988417" y="1652789"/>
                    </a:cubicBezTo>
                    <a:cubicBezTo>
                      <a:pt x="4952211" y="1733547"/>
                      <a:pt x="4842016" y="1725209"/>
                      <a:pt x="4796940" y="1738088"/>
                    </a:cubicBezTo>
                    <a:cubicBezTo>
                      <a:pt x="4751864" y="1750967"/>
                      <a:pt x="4731310" y="1732271"/>
                      <a:pt x="4717960" y="1730062"/>
                    </a:cubicBezTo>
                    <a:lnTo>
                      <a:pt x="3930990" y="1724836"/>
                    </a:lnTo>
                    <a:lnTo>
                      <a:pt x="133082" y="1627031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3" name="Freihandform 72"/>
              <p:cNvSpPr/>
              <p:nvPr/>
            </p:nvSpPr>
            <p:spPr>
              <a:xfrm rot="21413802">
                <a:off x="6637096" y="927498"/>
                <a:ext cx="1483001" cy="507517"/>
              </a:xfrm>
              <a:custGeom>
                <a:avLst/>
                <a:gdLst>
                  <a:gd name="connsiteX0" fmla="*/ 0 w 3075904"/>
                  <a:gd name="connsiteY0" fmla="*/ 390660 h 686874"/>
                  <a:gd name="connsiteX1" fmla="*/ 154546 w 3075904"/>
                  <a:gd name="connsiteY1" fmla="*/ 145961 h 686874"/>
                  <a:gd name="connsiteX2" fmla="*/ 798490 w 3075904"/>
                  <a:gd name="connsiteY2" fmla="*/ 17172 h 686874"/>
                  <a:gd name="connsiteX3" fmla="*/ 1468191 w 3075904"/>
                  <a:gd name="connsiteY3" fmla="*/ 42930 h 686874"/>
                  <a:gd name="connsiteX4" fmla="*/ 2086377 w 3075904"/>
                  <a:gd name="connsiteY4" fmla="*/ 197477 h 686874"/>
                  <a:gd name="connsiteX5" fmla="*/ 2717442 w 3075904"/>
                  <a:gd name="connsiteY5" fmla="*/ 506570 h 686874"/>
                  <a:gd name="connsiteX6" fmla="*/ 2949262 w 3075904"/>
                  <a:gd name="connsiteY6" fmla="*/ 686874 h 686874"/>
                  <a:gd name="connsiteX7" fmla="*/ 1957589 w 3075904"/>
                  <a:gd name="connsiteY7" fmla="*/ 583843 h 686874"/>
                  <a:gd name="connsiteX8" fmla="*/ 0 w 3075904"/>
                  <a:gd name="connsiteY8" fmla="*/ 390660 h 68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5904" h="686874">
                    <a:moveTo>
                      <a:pt x="0" y="390660"/>
                    </a:moveTo>
                    <a:cubicBezTo>
                      <a:pt x="10732" y="299434"/>
                      <a:pt x="21464" y="208209"/>
                      <a:pt x="154546" y="145961"/>
                    </a:cubicBezTo>
                    <a:cubicBezTo>
                      <a:pt x="287628" y="83713"/>
                      <a:pt x="579549" y="34344"/>
                      <a:pt x="798490" y="17172"/>
                    </a:cubicBezTo>
                    <a:cubicBezTo>
                      <a:pt x="1017431" y="0"/>
                      <a:pt x="1253543" y="12879"/>
                      <a:pt x="1468191" y="42930"/>
                    </a:cubicBezTo>
                    <a:cubicBezTo>
                      <a:pt x="1682839" y="72981"/>
                      <a:pt x="1878169" y="120204"/>
                      <a:pt x="2086377" y="197477"/>
                    </a:cubicBezTo>
                    <a:cubicBezTo>
                      <a:pt x="2294586" y="274750"/>
                      <a:pt x="2573628" y="425004"/>
                      <a:pt x="2717442" y="506570"/>
                    </a:cubicBezTo>
                    <a:cubicBezTo>
                      <a:pt x="2861256" y="588136"/>
                      <a:pt x="3075904" y="673995"/>
                      <a:pt x="2949262" y="686874"/>
                    </a:cubicBezTo>
                    <a:lnTo>
                      <a:pt x="1957589" y="583843"/>
                    </a:lnTo>
                    <a:lnTo>
                      <a:pt x="0" y="390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4" name="Freihandform 73"/>
              <p:cNvSpPr/>
              <p:nvPr/>
            </p:nvSpPr>
            <p:spPr>
              <a:xfrm>
                <a:off x="6940504" y="1367318"/>
                <a:ext cx="907600" cy="418999"/>
              </a:xfrm>
              <a:custGeom>
                <a:avLst/>
                <a:gdLst>
                  <a:gd name="connsiteX0" fmla="*/ 0 w 1882461"/>
                  <a:gd name="connsiteY0" fmla="*/ 0 h 691166"/>
                  <a:gd name="connsiteX1" fmla="*/ 373487 w 1882461"/>
                  <a:gd name="connsiteY1" fmla="*/ 579549 h 691166"/>
                  <a:gd name="connsiteX2" fmla="*/ 1635616 w 1882461"/>
                  <a:gd name="connsiteY2" fmla="*/ 669701 h 691166"/>
                  <a:gd name="connsiteX3" fmla="*/ 1854557 w 1882461"/>
                  <a:gd name="connsiteY3" fmla="*/ 592428 h 691166"/>
                  <a:gd name="connsiteX4" fmla="*/ 1854557 w 1882461"/>
                  <a:gd name="connsiteY4" fmla="*/ 592428 h 69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2461" h="691166">
                    <a:moveTo>
                      <a:pt x="0" y="0"/>
                    </a:moveTo>
                    <a:cubicBezTo>
                      <a:pt x="50442" y="233966"/>
                      <a:pt x="100884" y="467932"/>
                      <a:pt x="373487" y="579549"/>
                    </a:cubicBezTo>
                    <a:cubicBezTo>
                      <a:pt x="646090" y="691166"/>
                      <a:pt x="1388771" y="667555"/>
                      <a:pt x="1635616" y="669701"/>
                    </a:cubicBezTo>
                    <a:cubicBezTo>
                      <a:pt x="1882461" y="671848"/>
                      <a:pt x="1854557" y="592428"/>
                      <a:pt x="1854557" y="592428"/>
                    </a:cubicBezTo>
                    <a:lnTo>
                      <a:pt x="1854557" y="592428"/>
                    </a:ln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5" name="Freihandform 74"/>
              <p:cNvSpPr/>
              <p:nvPr/>
            </p:nvSpPr>
            <p:spPr>
              <a:xfrm>
                <a:off x="8182374" y="1333486"/>
                <a:ext cx="344619" cy="218607"/>
              </a:xfrm>
              <a:custGeom>
                <a:avLst/>
                <a:gdLst>
                  <a:gd name="connsiteX0" fmla="*/ 25758 w 714777"/>
                  <a:gd name="connsiteY0" fmla="*/ 42929 h 360607"/>
                  <a:gd name="connsiteX1" fmla="*/ 386366 w 714777"/>
                  <a:gd name="connsiteY1" fmla="*/ 313385 h 360607"/>
                  <a:gd name="connsiteX2" fmla="*/ 515155 w 714777"/>
                  <a:gd name="connsiteY2" fmla="*/ 326264 h 360607"/>
                  <a:gd name="connsiteX3" fmla="*/ 695459 w 714777"/>
                  <a:gd name="connsiteY3" fmla="*/ 339143 h 360607"/>
                  <a:gd name="connsiteX4" fmla="*/ 631065 w 714777"/>
                  <a:gd name="connsiteY4" fmla="*/ 210354 h 360607"/>
                  <a:gd name="connsiteX5" fmla="*/ 231820 w 714777"/>
                  <a:gd name="connsiteY5" fmla="*/ 55808 h 360607"/>
                  <a:gd name="connsiteX6" fmla="*/ 25758 w 714777"/>
                  <a:gd name="connsiteY6" fmla="*/ 42929 h 36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777" h="360607">
                    <a:moveTo>
                      <a:pt x="25758" y="42929"/>
                    </a:moveTo>
                    <a:cubicBezTo>
                      <a:pt x="51516" y="85858"/>
                      <a:pt x="304800" y="266163"/>
                      <a:pt x="386366" y="313385"/>
                    </a:cubicBezTo>
                    <a:cubicBezTo>
                      <a:pt x="467932" y="360607"/>
                      <a:pt x="463640" y="321971"/>
                      <a:pt x="515155" y="326264"/>
                    </a:cubicBezTo>
                    <a:cubicBezTo>
                      <a:pt x="566670" y="330557"/>
                      <a:pt x="676141" y="358461"/>
                      <a:pt x="695459" y="339143"/>
                    </a:cubicBezTo>
                    <a:cubicBezTo>
                      <a:pt x="714777" y="319825"/>
                      <a:pt x="708338" y="257577"/>
                      <a:pt x="631065" y="210354"/>
                    </a:cubicBezTo>
                    <a:cubicBezTo>
                      <a:pt x="553792" y="163131"/>
                      <a:pt x="334851" y="85859"/>
                      <a:pt x="231820" y="55808"/>
                    </a:cubicBezTo>
                    <a:cubicBezTo>
                      <a:pt x="128789" y="25757"/>
                      <a:pt x="0" y="0"/>
                      <a:pt x="25758" y="429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6" name="Freihandform 75"/>
              <p:cNvSpPr/>
              <p:nvPr/>
            </p:nvSpPr>
            <p:spPr>
              <a:xfrm>
                <a:off x="6981255" y="970949"/>
                <a:ext cx="75606" cy="329384"/>
              </a:xfrm>
              <a:custGeom>
                <a:avLst/>
                <a:gdLst>
                  <a:gd name="connsiteX0" fmla="*/ 156816 w 156816"/>
                  <a:gd name="connsiteY0" fmla="*/ 0 h 543340"/>
                  <a:gd name="connsiteX1" fmla="*/ 24295 w 156816"/>
                  <a:gd name="connsiteY1" fmla="*/ 265044 h 543340"/>
                  <a:gd name="connsiteX2" fmla="*/ 11043 w 156816"/>
                  <a:gd name="connsiteY2" fmla="*/ 543340 h 54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816" h="543340">
                    <a:moveTo>
                      <a:pt x="156816" y="0"/>
                    </a:moveTo>
                    <a:cubicBezTo>
                      <a:pt x="102703" y="87243"/>
                      <a:pt x="48590" y="174487"/>
                      <a:pt x="24295" y="265044"/>
                    </a:cubicBezTo>
                    <a:cubicBezTo>
                      <a:pt x="0" y="355601"/>
                      <a:pt x="5521" y="449470"/>
                      <a:pt x="11043" y="543340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7941430" y="1643050"/>
                <a:ext cx="488222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78" name="Gerade Verbindung 77"/>
              <p:cNvCxnSpPr/>
              <p:nvPr/>
            </p:nvCxnSpPr>
            <p:spPr>
              <a:xfrm rot="16200000" flipH="1">
                <a:off x="8174452" y="1944898"/>
                <a:ext cx="110989" cy="3944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Gerade Verbindung 78"/>
              <p:cNvCxnSpPr/>
              <p:nvPr/>
            </p:nvCxnSpPr>
            <p:spPr>
              <a:xfrm>
                <a:off x="8217541" y="1878992"/>
                <a:ext cx="157778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Gerade Verbindung 79"/>
              <p:cNvCxnSpPr/>
              <p:nvPr/>
            </p:nvCxnSpPr>
            <p:spPr>
              <a:xfrm rot="5400000" flipH="1" flipV="1">
                <a:off x="8133135" y="1779952"/>
                <a:ext cx="168813" cy="2926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Gerade Verbindung 80"/>
              <p:cNvCxnSpPr/>
              <p:nvPr/>
            </p:nvCxnSpPr>
            <p:spPr>
              <a:xfrm rot="16200000" flipV="1">
                <a:off x="8063436" y="1764331"/>
                <a:ext cx="110989" cy="11833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Gerade Verbindung 81"/>
              <p:cNvCxnSpPr/>
              <p:nvPr/>
            </p:nvCxnSpPr>
            <p:spPr>
              <a:xfrm rot="10800000" flipV="1">
                <a:off x="8059763" y="1878992"/>
                <a:ext cx="11833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Ellipse 82"/>
              <p:cNvSpPr/>
              <p:nvPr/>
            </p:nvSpPr>
            <p:spPr>
              <a:xfrm>
                <a:off x="6286512" y="1613758"/>
                <a:ext cx="462969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84" name="Gerade Verbindung 83"/>
              <p:cNvCxnSpPr/>
              <p:nvPr/>
            </p:nvCxnSpPr>
            <p:spPr>
              <a:xfrm rot="16200000" flipH="1">
                <a:off x="6504610" y="1916626"/>
                <a:ext cx="110989" cy="3740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Gerade Verbindung 84"/>
              <p:cNvCxnSpPr/>
              <p:nvPr/>
            </p:nvCxnSpPr>
            <p:spPr>
              <a:xfrm>
                <a:off x="6548341" y="1849700"/>
                <a:ext cx="149617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Gerade Verbindung 85"/>
              <p:cNvCxnSpPr/>
              <p:nvPr/>
            </p:nvCxnSpPr>
            <p:spPr>
              <a:xfrm rot="5400000" flipH="1" flipV="1">
                <a:off x="6463935" y="1751417"/>
                <a:ext cx="168813" cy="2775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Gerade Verbindung 86"/>
              <p:cNvCxnSpPr/>
              <p:nvPr/>
            </p:nvCxnSpPr>
            <p:spPr>
              <a:xfrm rot="16200000" flipV="1">
                <a:off x="6399336" y="1738100"/>
                <a:ext cx="110989" cy="11221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Gerade Verbindung 87"/>
              <p:cNvCxnSpPr/>
              <p:nvPr/>
            </p:nvCxnSpPr>
            <p:spPr>
              <a:xfrm rot="10800000" flipV="1">
                <a:off x="6398725" y="1849700"/>
                <a:ext cx="11221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ieren 102"/>
            <p:cNvGrpSpPr/>
            <p:nvPr/>
          </p:nvGrpSpPr>
          <p:grpSpPr>
            <a:xfrm rot="235793" flipH="1">
              <a:off x="3863" y="2868"/>
              <a:ext cx="960" cy="475"/>
              <a:chOff x="6143636" y="857232"/>
              <a:chExt cx="2428892" cy="12437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grpSpPr>
          <p:sp>
            <p:nvSpPr>
              <p:cNvPr id="55" name="Freihandform 54"/>
              <p:cNvSpPr/>
              <p:nvPr/>
            </p:nvSpPr>
            <p:spPr>
              <a:xfrm>
                <a:off x="6143636" y="857232"/>
                <a:ext cx="2428892" cy="1061472"/>
              </a:xfrm>
              <a:custGeom>
                <a:avLst/>
                <a:gdLst>
                  <a:gd name="connsiteX0" fmla="*/ 236112 w 5527182"/>
                  <a:gd name="connsiteY0" fmla="*/ 1588394 h 1734355"/>
                  <a:gd name="connsiteX1" fmla="*/ 55808 w 5527182"/>
                  <a:gd name="connsiteY1" fmla="*/ 1588394 h 1734355"/>
                  <a:gd name="connsiteX2" fmla="*/ 30051 w 5527182"/>
                  <a:gd name="connsiteY2" fmla="*/ 1124755 h 1734355"/>
                  <a:gd name="connsiteX3" fmla="*/ 236112 w 5527182"/>
                  <a:gd name="connsiteY3" fmla="*/ 867177 h 1734355"/>
                  <a:gd name="connsiteX4" fmla="*/ 416417 w 5527182"/>
                  <a:gd name="connsiteY4" fmla="*/ 352022 h 1734355"/>
                  <a:gd name="connsiteX5" fmla="*/ 648236 w 5527182"/>
                  <a:gd name="connsiteY5" fmla="*/ 107324 h 1734355"/>
                  <a:gd name="connsiteX6" fmla="*/ 1845972 w 5527182"/>
                  <a:gd name="connsiteY6" fmla="*/ 4293 h 1734355"/>
                  <a:gd name="connsiteX7" fmla="*/ 2773251 w 5527182"/>
                  <a:gd name="connsiteY7" fmla="*/ 81566 h 1734355"/>
                  <a:gd name="connsiteX8" fmla="*/ 3597498 w 5527182"/>
                  <a:gd name="connsiteY8" fmla="*/ 364901 h 1734355"/>
                  <a:gd name="connsiteX9" fmla="*/ 4318715 w 5527182"/>
                  <a:gd name="connsiteY9" fmla="*/ 699752 h 1734355"/>
                  <a:gd name="connsiteX10" fmla="*/ 4846749 w 5527182"/>
                  <a:gd name="connsiteY10" fmla="*/ 931572 h 1734355"/>
                  <a:gd name="connsiteX11" fmla="*/ 5014174 w 5527182"/>
                  <a:gd name="connsiteY11" fmla="*/ 1253543 h 1734355"/>
                  <a:gd name="connsiteX12" fmla="*/ 4988417 w 5527182"/>
                  <a:gd name="connsiteY12" fmla="*/ 1652789 h 1734355"/>
                  <a:gd name="connsiteX13" fmla="*/ 4717960 w 5527182"/>
                  <a:gd name="connsiteY13" fmla="*/ 1730062 h 1734355"/>
                  <a:gd name="connsiteX14" fmla="*/ 133082 w 5527182"/>
                  <a:gd name="connsiteY14" fmla="*/ 1627031 h 1734355"/>
                  <a:gd name="connsiteX0" fmla="*/ 236112 w 5495270"/>
                  <a:gd name="connsiteY0" fmla="*/ 1588394 h 1750967"/>
                  <a:gd name="connsiteX1" fmla="*/ 55808 w 5495270"/>
                  <a:gd name="connsiteY1" fmla="*/ 1588394 h 1750967"/>
                  <a:gd name="connsiteX2" fmla="*/ 30051 w 5495270"/>
                  <a:gd name="connsiteY2" fmla="*/ 1124755 h 1750967"/>
                  <a:gd name="connsiteX3" fmla="*/ 236112 w 5495270"/>
                  <a:gd name="connsiteY3" fmla="*/ 867177 h 1750967"/>
                  <a:gd name="connsiteX4" fmla="*/ 416417 w 5495270"/>
                  <a:gd name="connsiteY4" fmla="*/ 352022 h 1750967"/>
                  <a:gd name="connsiteX5" fmla="*/ 648236 w 5495270"/>
                  <a:gd name="connsiteY5" fmla="*/ 107324 h 1750967"/>
                  <a:gd name="connsiteX6" fmla="*/ 1845972 w 5495270"/>
                  <a:gd name="connsiteY6" fmla="*/ 4293 h 1750967"/>
                  <a:gd name="connsiteX7" fmla="*/ 2773251 w 5495270"/>
                  <a:gd name="connsiteY7" fmla="*/ 81566 h 1750967"/>
                  <a:gd name="connsiteX8" fmla="*/ 3597498 w 5495270"/>
                  <a:gd name="connsiteY8" fmla="*/ 364901 h 1750967"/>
                  <a:gd name="connsiteX9" fmla="*/ 4318715 w 5495270"/>
                  <a:gd name="connsiteY9" fmla="*/ 699752 h 1750967"/>
                  <a:gd name="connsiteX10" fmla="*/ 4846749 w 5495270"/>
                  <a:gd name="connsiteY10" fmla="*/ 931572 h 1750967"/>
                  <a:gd name="connsiteX11" fmla="*/ 5014174 w 5495270"/>
                  <a:gd name="connsiteY11" fmla="*/ 1253543 h 1750967"/>
                  <a:gd name="connsiteX12" fmla="*/ 4988417 w 5495270"/>
                  <a:gd name="connsiteY12" fmla="*/ 1652789 h 1750967"/>
                  <a:gd name="connsiteX13" fmla="*/ 4796940 w 5495270"/>
                  <a:gd name="connsiteY13" fmla="*/ 1738088 h 1750967"/>
                  <a:gd name="connsiteX14" fmla="*/ 4717960 w 5495270"/>
                  <a:gd name="connsiteY14" fmla="*/ 1730062 h 1750967"/>
                  <a:gd name="connsiteX15" fmla="*/ 133082 w 5495270"/>
                  <a:gd name="connsiteY15" fmla="*/ 1627031 h 1750967"/>
                  <a:gd name="connsiteX0" fmla="*/ 236112 w 5037785"/>
                  <a:gd name="connsiteY0" fmla="*/ 1588394 h 1750967"/>
                  <a:gd name="connsiteX1" fmla="*/ 55808 w 5037785"/>
                  <a:gd name="connsiteY1" fmla="*/ 1588394 h 1750967"/>
                  <a:gd name="connsiteX2" fmla="*/ 30051 w 5037785"/>
                  <a:gd name="connsiteY2" fmla="*/ 1124755 h 1750967"/>
                  <a:gd name="connsiteX3" fmla="*/ 236112 w 5037785"/>
                  <a:gd name="connsiteY3" fmla="*/ 867177 h 1750967"/>
                  <a:gd name="connsiteX4" fmla="*/ 416417 w 5037785"/>
                  <a:gd name="connsiteY4" fmla="*/ 352022 h 1750967"/>
                  <a:gd name="connsiteX5" fmla="*/ 648236 w 5037785"/>
                  <a:gd name="connsiteY5" fmla="*/ 107324 h 1750967"/>
                  <a:gd name="connsiteX6" fmla="*/ 1845972 w 5037785"/>
                  <a:gd name="connsiteY6" fmla="*/ 4293 h 1750967"/>
                  <a:gd name="connsiteX7" fmla="*/ 2773251 w 5037785"/>
                  <a:gd name="connsiteY7" fmla="*/ 81566 h 1750967"/>
                  <a:gd name="connsiteX8" fmla="*/ 3597498 w 5037785"/>
                  <a:gd name="connsiteY8" fmla="*/ 364901 h 1750967"/>
                  <a:gd name="connsiteX9" fmla="*/ 4318715 w 5037785"/>
                  <a:gd name="connsiteY9" fmla="*/ 699752 h 1750967"/>
                  <a:gd name="connsiteX10" fmla="*/ 4846749 w 5037785"/>
                  <a:gd name="connsiteY10" fmla="*/ 931572 h 1750967"/>
                  <a:gd name="connsiteX11" fmla="*/ 5014174 w 5037785"/>
                  <a:gd name="connsiteY11" fmla="*/ 1253543 h 1750967"/>
                  <a:gd name="connsiteX12" fmla="*/ 4988417 w 5037785"/>
                  <a:gd name="connsiteY12" fmla="*/ 1652789 h 1750967"/>
                  <a:gd name="connsiteX13" fmla="*/ 4796940 w 5037785"/>
                  <a:gd name="connsiteY13" fmla="*/ 1738088 h 1750967"/>
                  <a:gd name="connsiteX14" fmla="*/ 4717960 w 5037785"/>
                  <a:gd name="connsiteY14" fmla="*/ 1730062 h 1750967"/>
                  <a:gd name="connsiteX15" fmla="*/ 3930990 w 5037785"/>
                  <a:gd name="connsiteY15" fmla="*/ 1724836 h 1750967"/>
                  <a:gd name="connsiteX16" fmla="*/ 133082 w 5037785"/>
                  <a:gd name="connsiteY16" fmla="*/ 1627031 h 175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37785" h="1750967">
                    <a:moveTo>
                      <a:pt x="236112" y="1588394"/>
                    </a:moveTo>
                    <a:cubicBezTo>
                      <a:pt x="163131" y="1627030"/>
                      <a:pt x="90151" y="1665667"/>
                      <a:pt x="55808" y="1588394"/>
                    </a:cubicBezTo>
                    <a:cubicBezTo>
                      <a:pt x="21465" y="1511121"/>
                      <a:pt x="0" y="1244958"/>
                      <a:pt x="30051" y="1124755"/>
                    </a:cubicBezTo>
                    <a:cubicBezTo>
                      <a:pt x="60102" y="1004552"/>
                      <a:pt x="171718" y="995966"/>
                      <a:pt x="236112" y="867177"/>
                    </a:cubicBezTo>
                    <a:cubicBezTo>
                      <a:pt x="300506" y="738388"/>
                      <a:pt x="347730" y="478664"/>
                      <a:pt x="416417" y="352022"/>
                    </a:cubicBezTo>
                    <a:cubicBezTo>
                      <a:pt x="485104" y="225380"/>
                      <a:pt x="409977" y="165279"/>
                      <a:pt x="648236" y="107324"/>
                    </a:cubicBezTo>
                    <a:cubicBezTo>
                      <a:pt x="886495" y="49369"/>
                      <a:pt x="1491803" y="8586"/>
                      <a:pt x="1845972" y="4293"/>
                    </a:cubicBezTo>
                    <a:cubicBezTo>
                      <a:pt x="2200141" y="0"/>
                      <a:pt x="2481330" y="21465"/>
                      <a:pt x="2773251" y="81566"/>
                    </a:cubicBezTo>
                    <a:cubicBezTo>
                      <a:pt x="3065172" y="141667"/>
                      <a:pt x="3339921" y="261870"/>
                      <a:pt x="3597498" y="364901"/>
                    </a:cubicBezTo>
                    <a:cubicBezTo>
                      <a:pt x="3855075" y="467932"/>
                      <a:pt x="4110507" y="605307"/>
                      <a:pt x="4318715" y="699752"/>
                    </a:cubicBezTo>
                    <a:cubicBezTo>
                      <a:pt x="4526924" y="794197"/>
                      <a:pt x="4730839" y="839274"/>
                      <a:pt x="4846749" y="931572"/>
                    </a:cubicBezTo>
                    <a:cubicBezTo>
                      <a:pt x="4962659" y="1023870"/>
                      <a:pt x="4990563" y="1133340"/>
                      <a:pt x="5014174" y="1253543"/>
                    </a:cubicBezTo>
                    <a:cubicBezTo>
                      <a:pt x="5037785" y="1373746"/>
                      <a:pt x="5024623" y="1572032"/>
                      <a:pt x="4988417" y="1652789"/>
                    </a:cubicBezTo>
                    <a:cubicBezTo>
                      <a:pt x="4952211" y="1733547"/>
                      <a:pt x="4842016" y="1725209"/>
                      <a:pt x="4796940" y="1738088"/>
                    </a:cubicBezTo>
                    <a:cubicBezTo>
                      <a:pt x="4751864" y="1750967"/>
                      <a:pt x="4731310" y="1732271"/>
                      <a:pt x="4717960" y="1730062"/>
                    </a:cubicBezTo>
                    <a:lnTo>
                      <a:pt x="3930990" y="1724836"/>
                    </a:lnTo>
                    <a:lnTo>
                      <a:pt x="133082" y="1627031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56" name="Freihandform 55"/>
              <p:cNvSpPr/>
              <p:nvPr/>
            </p:nvSpPr>
            <p:spPr>
              <a:xfrm rot="21413802">
                <a:off x="6637096" y="927498"/>
                <a:ext cx="1483001" cy="507517"/>
              </a:xfrm>
              <a:custGeom>
                <a:avLst/>
                <a:gdLst>
                  <a:gd name="connsiteX0" fmla="*/ 0 w 3075904"/>
                  <a:gd name="connsiteY0" fmla="*/ 390660 h 686874"/>
                  <a:gd name="connsiteX1" fmla="*/ 154546 w 3075904"/>
                  <a:gd name="connsiteY1" fmla="*/ 145961 h 686874"/>
                  <a:gd name="connsiteX2" fmla="*/ 798490 w 3075904"/>
                  <a:gd name="connsiteY2" fmla="*/ 17172 h 686874"/>
                  <a:gd name="connsiteX3" fmla="*/ 1468191 w 3075904"/>
                  <a:gd name="connsiteY3" fmla="*/ 42930 h 686874"/>
                  <a:gd name="connsiteX4" fmla="*/ 2086377 w 3075904"/>
                  <a:gd name="connsiteY4" fmla="*/ 197477 h 686874"/>
                  <a:gd name="connsiteX5" fmla="*/ 2717442 w 3075904"/>
                  <a:gd name="connsiteY5" fmla="*/ 506570 h 686874"/>
                  <a:gd name="connsiteX6" fmla="*/ 2949262 w 3075904"/>
                  <a:gd name="connsiteY6" fmla="*/ 686874 h 686874"/>
                  <a:gd name="connsiteX7" fmla="*/ 1957589 w 3075904"/>
                  <a:gd name="connsiteY7" fmla="*/ 583843 h 686874"/>
                  <a:gd name="connsiteX8" fmla="*/ 0 w 3075904"/>
                  <a:gd name="connsiteY8" fmla="*/ 390660 h 68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5904" h="686874">
                    <a:moveTo>
                      <a:pt x="0" y="390660"/>
                    </a:moveTo>
                    <a:cubicBezTo>
                      <a:pt x="10732" y="299434"/>
                      <a:pt x="21464" y="208209"/>
                      <a:pt x="154546" y="145961"/>
                    </a:cubicBezTo>
                    <a:cubicBezTo>
                      <a:pt x="287628" y="83713"/>
                      <a:pt x="579549" y="34344"/>
                      <a:pt x="798490" y="17172"/>
                    </a:cubicBezTo>
                    <a:cubicBezTo>
                      <a:pt x="1017431" y="0"/>
                      <a:pt x="1253543" y="12879"/>
                      <a:pt x="1468191" y="42930"/>
                    </a:cubicBezTo>
                    <a:cubicBezTo>
                      <a:pt x="1682839" y="72981"/>
                      <a:pt x="1878169" y="120204"/>
                      <a:pt x="2086377" y="197477"/>
                    </a:cubicBezTo>
                    <a:cubicBezTo>
                      <a:pt x="2294586" y="274750"/>
                      <a:pt x="2573628" y="425004"/>
                      <a:pt x="2717442" y="506570"/>
                    </a:cubicBezTo>
                    <a:cubicBezTo>
                      <a:pt x="2861256" y="588136"/>
                      <a:pt x="3075904" y="673995"/>
                      <a:pt x="2949262" y="686874"/>
                    </a:cubicBezTo>
                    <a:lnTo>
                      <a:pt x="1957589" y="583843"/>
                    </a:lnTo>
                    <a:lnTo>
                      <a:pt x="0" y="390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57" name="Freihandform 56"/>
              <p:cNvSpPr/>
              <p:nvPr/>
            </p:nvSpPr>
            <p:spPr>
              <a:xfrm>
                <a:off x="6940504" y="1367318"/>
                <a:ext cx="907600" cy="418999"/>
              </a:xfrm>
              <a:custGeom>
                <a:avLst/>
                <a:gdLst>
                  <a:gd name="connsiteX0" fmla="*/ 0 w 1882461"/>
                  <a:gd name="connsiteY0" fmla="*/ 0 h 691166"/>
                  <a:gd name="connsiteX1" fmla="*/ 373487 w 1882461"/>
                  <a:gd name="connsiteY1" fmla="*/ 579549 h 691166"/>
                  <a:gd name="connsiteX2" fmla="*/ 1635616 w 1882461"/>
                  <a:gd name="connsiteY2" fmla="*/ 669701 h 691166"/>
                  <a:gd name="connsiteX3" fmla="*/ 1854557 w 1882461"/>
                  <a:gd name="connsiteY3" fmla="*/ 592428 h 691166"/>
                  <a:gd name="connsiteX4" fmla="*/ 1854557 w 1882461"/>
                  <a:gd name="connsiteY4" fmla="*/ 592428 h 69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2461" h="691166">
                    <a:moveTo>
                      <a:pt x="0" y="0"/>
                    </a:moveTo>
                    <a:cubicBezTo>
                      <a:pt x="50442" y="233966"/>
                      <a:pt x="100884" y="467932"/>
                      <a:pt x="373487" y="579549"/>
                    </a:cubicBezTo>
                    <a:cubicBezTo>
                      <a:pt x="646090" y="691166"/>
                      <a:pt x="1388771" y="667555"/>
                      <a:pt x="1635616" y="669701"/>
                    </a:cubicBezTo>
                    <a:cubicBezTo>
                      <a:pt x="1882461" y="671848"/>
                      <a:pt x="1854557" y="592428"/>
                      <a:pt x="1854557" y="592428"/>
                    </a:cubicBezTo>
                    <a:lnTo>
                      <a:pt x="1854557" y="592428"/>
                    </a:ln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58" name="Freihandform 57"/>
              <p:cNvSpPr/>
              <p:nvPr/>
            </p:nvSpPr>
            <p:spPr>
              <a:xfrm>
                <a:off x="8182374" y="1333486"/>
                <a:ext cx="344619" cy="218607"/>
              </a:xfrm>
              <a:custGeom>
                <a:avLst/>
                <a:gdLst>
                  <a:gd name="connsiteX0" fmla="*/ 25758 w 714777"/>
                  <a:gd name="connsiteY0" fmla="*/ 42929 h 360607"/>
                  <a:gd name="connsiteX1" fmla="*/ 386366 w 714777"/>
                  <a:gd name="connsiteY1" fmla="*/ 313385 h 360607"/>
                  <a:gd name="connsiteX2" fmla="*/ 515155 w 714777"/>
                  <a:gd name="connsiteY2" fmla="*/ 326264 h 360607"/>
                  <a:gd name="connsiteX3" fmla="*/ 695459 w 714777"/>
                  <a:gd name="connsiteY3" fmla="*/ 339143 h 360607"/>
                  <a:gd name="connsiteX4" fmla="*/ 631065 w 714777"/>
                  <a:gd name="connsiteY4" fmla="*/ 210354 h 360607"/>
                  <a:gd name="connsiteX5" fmla="*/ 231820 w 714777"/>
                  <a:gd name="connsiteY5" fmla="*/ 55808 h 360607"/>
                  <a:gd name="connsiteX6" fmla="*/ 25758 w 714777"/>
                  <a:gd name="connsiteY6" fmla="*/ 42929 h 36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777" h="360607">
                    <a:moveTo>
                      <a:pt x="25758" y="42929"/>
                    </a:moveTo>
                    <a:cubicBezTo>
                      <a:pt x="51516" y="85858"/>
                      <a:pt x="304800" y="266163"/>
                      <a:pt x="386366" y="313385"/>
                    </a:cubicBezTo>
                    <a:cubicBezTo>
                      <a:pt x="467932" y="360607"/>
                      <a:pt x="463640" y="321971"/>
                      <a:pt x="515155" y="326264"/>
                    </a:cubicBezTo>
                    <a:cubicBezTo>
                      <a:pt x="566670" y="330557"/>
                      <a:pt x="676141" y="358461"/>
                      <a:pt x="695459" y="339143"/>
                    </a:cubicBezTo>
                    <a:cubicBezTo>
                      <a:pt x="714777" y="319825"/>
                      <a:pt x="708338" y="257577"/>
                      <a:pt x="631065" y="210354"/>
                    </a:cubicBezTo>
                    <a:cubicBezTo>
                      <a:pt x="553792" y="163131"/>
                      <a:pt x="334851" y="85859"/>
                      <a:pt x="231820" y="55808"/>
                    </a:cubicBezTo>
                    <a:cubicBezTo>
                      <a:pt x="128789" y="25757"/>
                      <a:pt x="0" y="0"/>
                      <a:pt x="25758" y="429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59" name="Freihandform 58"/>
              <p:cNvSpPr/>
              <p:nvPr/>
            </p:nvSpPr>
            <p:spPr>
              <a:xfrm>
                <a:off x="6981255" y="970949"/>
                <a:ext cx="75606" cy="329384"/>
              </a:xfrm>
              <a:custGeom>
                <a:avLst/>
                <a:gdLst>
                  <a:gd name="connsiteX0" fmla="*/ 156816 w 156816"/>
                  <a:gd name="connsiteY0" fmla="*/ 0 h 543340"/>
                  <a:gd name="connsiteX1" fmla="*/ 24295 w 156816"/>
                  <a:gd name="connsiteY1" fmla="*/ 265044 h 543340"/>
                  <a:gd name="connsiteX2" fmla="*/ 11043 w 156816"/>
                  <a:gd name="connsiteY2" fmla="*/ 543340 h 54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816" h="543340">
                    <a:moveTo>
                      <a:pt x="156816" y="0"/>
                    </a:moveTo>
                    <a:cubicBezTo>
                      <a:pt x="102703" y="87243"/>
                      <a:pt x="48590" y="174487"/>
                      <a:pt x="24295" y="265044"/>
                    </a:cubicBezTo>
                    <a:cubicBezTo>
                      <a:pt x="0" y="355601"/>
                      <a:pt x="5521" y="449470"/>
                      <a:pt x="11043" y="543340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7941430" y="1643050"/>
                <a:ext cx="488222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 rot="16200000" flipH="1">
                <a:off x="8174452" y="1944898"/>
                <a:ext cx="110989" cy="3944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/>
              <p:cNvCxnSpPr/>
              <p:nvPr/>
            </p:nvCxnSpPr>
            <p:spPr>
              <a:xfrm>
                <a:off x="8217541" y="1878992"/>
                <a:ext cx="157778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/>
            </p:nvCxnSpPr>
            <p:spPr>
              <a:xfrm rot="5400000" flipH="1" flipV="1">
                <a:off x="8133135" y="1779952"/>
                <a:ext cx="168813" cy="2926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63"/>
              <p:cNvCxnSpPr/>
              <p:nvPr/>
            </p:nvCxnSpPr>
            <p:spPr>
              <a:xfrm rot="16200000" flipV="1">
                <a:off x="8063436" y="1764331"/>
                <a:ext cx="110989" cy="11833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 rot="10800000" flipV="1">
                <a:off x="8059763" y="1878992"/>
                <a:ext cx="11833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Ellipse 65"/>
              <p:cNvSpPr/>
              <p:nvPr/>
            </p:nvSpPr>
            <p:spPr>
              <a:xfrm>
                <a:off x="6286512" y="1613758"/>
                <a:ext cx="462969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67" name="Gerade Verbindung 66"/>
              <p:cNvCxnSpPr/>
              <p:nvPr/>
            </p:nvCxnSpPr>
            <p:spPr>
              <a:xfrm rot="16200000" flipH="1">
                <a:off x="6504610" y="1916626"/>
                <a:ext cx="110989" cy="3740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rade Verbindung 67"/>
              <p:cNvCxnSpPr/>
              <p:nvPr/>
            </p:nvCxnSpPr>
            <p:spPr>
              <a:xfrm>
                <a:off x="6548341" y="1849700"/>
                <a:ext cx="149617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rade Verbindung 68"/>
              <p:cNvCxnSpPr/>
              <p:nvPr/>
            </p:nvCxnSpPr>
            <p:spPr>
              <a:xfrm rot="5400000" flipH="1" flipV="1">
                <a:off x="6463935" y="1751417"/>
                <a:ext cx="168813" cy="2775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 Verbindung 69"/>
              <p:cNvCxnSpPr/>
              <p:nvPr/>
            </p:nvCxnSpPr>
            <p:spPr>
              <a:xfrm rot="16200000" flipV="1">
                <a:off x="6399336" y="1738100"/>
                <a:ext cx="110989" cy="11221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70"/>
              <p:cNvCxnSpPr/>
              <p:nvPr/>
            </p:nvCxnSpPr>
            <p:spPr>
              <a:xfrm rot="10800000" flipV="1">
                <a:off x="6398725" y="1849700"/>
                <a:ext cx="11221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uppieren 138"/>
            <p:cNvGrpSpPr/>
            <p:nvPr/>
          </p:nvGrpSpPr>
          <p:grpSpPr>
            <a:xfrm rot="235793" flipH="1">
              <a:off x="4431" y="2445"/>
              <a:ext cx="658" cy="321"/>
              <a:chOff x="6143636" y="857232"/>
              <a:chExt cx="2428892" cy="12437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grpSpPr>
          <p:sp>
            <p:nvSpPr>
              <p:cNvPr id="38" name="Freihandform 37"/>
              <p:cNvSpPr/>
              <p:nvPr/>
            </p:nvSpPr>
            <p:spPr>
              <a:xfrm>
                <a:off x="6143636" y="857232"/>
                <a:ext cx="2428892" cy="1061472"/>
              </a:xfrm>
              <a:custGeom>
                <a:avLst/>
                <a:gdLst>
                  <a:gd name="connsiteX0" fmla="*/ 236112 w 5527182"/>
                  <a:gd name="connsiteY0" fmla="*/ 1588394 h 1734355"/>
                  <a:gd name="connsiteX1" fmla="*/ 55808 w 5527182"/>
                  <a:gd name="connsiteY1" fmla="*/ 1588394 h 1734355"/>
                  <a:gd name="connsiteX2" fmla="*/ 30051 w 5527182"/>
                  <a:gd name="connsiteY2" fmla="*/ 1124755 h 1734355"/>
                  <a:gd name="connsiteX3" fmla="*/ 236112 w 5527182"/>
                  <a:gd name="connsiteY3" fmla="*/ 867177 h 1734355"/>
                  <a:gd name="connsiteX4" fmla="*/ 416417 w 5527182"/>
                  <a:gd name="connsiteY4" fmla="*/ 352022 h 1734355"/>
                  <a:gd name="connsiteX5" fmla="*/ 648236 w 5527182"/>
                  <a:gd name="connsiteY5" fmla="*/ 107324 h 1734355"/>
                  <a:gd name="connsiteX6" fmla="*/ 1845972 w 5527182"/>
                  <a:gd name="connsiteY6" fmla="*/ 4293 h 1734355"/>
                  <a:gd name="connsiteX7" fmla="*/ 2773251 w 5527182"/>
                  <a:gd name="connsiteY7" fmla="*/ 81566 h 1734355"/>
                  <a:gd name="connsiteX8" fmla="*/ 3597498 w 5527182"/>
                  <a:gd name="connsiteY8" fmla="*/ 364901 h 1734355"/>
                  <a:gd name="connsiteX9" fmla="*/ 4318715 w 5527182"/>
                  <a:gd name="connsiteY9" fmla="*/ 699752 h 1734355"/>
                  <a:gd name="connsiteX10" fmla="*/ 4846749 w 5527182"/>
                  <a:gd name="connsiteY10" fmla="*/ 931572 h 1734355"/>
                  <a:gd name="connsiteX11" fmla="*/ 5014174 w 5527182"/>
                  <a:gd name="connsiteY11" fmla="*/ 1253543 h 1734355"/>
                  <a:gd name="connsiteX12" fmla="*/ 4988417 w 5527182"/>
                  <a:gd name="connsiteY12" fmla="*/ 1652789 h 1734355"/>
                  <a:gd name="connsiteX13" fmla="*/ 4717960 w 5527182"/>
                  <a:gd name="connsiteY13" fmla="*/ 1730062 h 1734355"/>
                  <a:gd name="connsiteX14" fmla="*/ 133082 w 5527182"/>
                  <a:gd name="connsiteY14" fmla="*/ 1627031 h 1734355"/>
                  <a:gd name="connsiteX0" fmla="*/ 236112 w 5495270"/>
                  <a:gd name="connsiteY0" fmla="*/ 1588394 h 1750967"/>
                  <a:gd name="connsiteX1" fmla="*/ 55808 w 5495270"/>
                  <a:gd name="connsiteY1" fmla="*/ 1588394 h 1750967"/>
                  <a:gd name="connsiteX2" fmla="*/ 30051 w 5495270"/>
                  <a:gd name="connsiteY2" fmla="*/ 1124755 h 1750967"/>
                  <a:gd name="connsiteX3" fmla="*/ 236112 w 5495270"/>
                  <a:gd name="connsiteY3" fmla="*/ 867177 h 1750967"/>
                  <a:gd name="connsiteX4" fmla="*/ 416417 w 5495270"/>
                  <a:gd name="connsiteY4" fmla="*/ 352022 h 1750967"/>
                  <a:gd name="connsiteX5" fmla="*/ 648236 w 5495270"/>
                  <a:gd name="connsiteY5" fmla="*/ 107324 h 1750967"/>
                  <a:gd name="connsiteX6" fmla="*/ 1845972 w 5495270"/>
                  <a:gd name="connsiteY6" fmla="*/ 4293 h 1750967"/>
                  <a:gd name="connsiteX7" fmla="*/ 2773251 w 5495270"/>
                  <a:gd name="connsiteY7" fmla="*/ 81566 h 1750967"/>
                  <a:gd name="connsiteX8" fmla="*/ 3597498 w 5495270"/>
                  <a:gd name="connsiteY8" fmla="*/ 364901 h 1750967"/>
                  <a:gd name="connsiteX9" fmla="*/ 4318715 w 5495270"/>
                  <a:gd name="connsiteY9" fmla="*/ 699752 h 1750967"/>
                  <a:gd name="connsiteX10" fmla="*/ 4846749 w 5495270"/>
                  <a:gd name="connsiteY10" fmla="*/ 931572 h 1750967"/>
                  <a:gd name="connsiteX11" fmla="*/ 5014174 w 5495270"/>
                  <a:gd name="connsiteY11" fmla="*/ 1253543 h 1750967"/>
                  <a:gd name="connsiteX12" fmla="*/ 4988417 w 5495270"/>
                  <a:gd name="connsiteY12" fmla="*/ 1652789 h 1750967"/>
                  <a:gd name="connsiteX13" fmla="*/ 4796940 w 5495270"/>
                  <a:gd name="connsiteY13" fmla="*/ 1738088 h 1750967"/>
                  <a:gd name="connsiteX14" fmla="*/ 4717960 w 5495270"/>
                  <a:gd name="connsiteY14" fmla="*/ 1730062 h 1750967"/>
                  <a:gd name="connsiteX15" fmla="*/ 133082 w 5495270"/>
                  <a:gd name="connsiteY15" fmla="*/ 1627031 h 1750967"/>
                  <a:gd name="connsiteX0" fmla="*/ 236112 w 5037785"/>
                  <a:gd name="connsiteY0" fmla="*/ 1588394 h 1750967"/>
                  <a:gd name="connsiteX1" fmla="*/ 55808 w 5037785"/>
                  <a:gd name="connsiteY1" fmla="*/ 1588394 h 1750967"/>
                  <a:gd name="connsiteX2" fmla="*/ 30051 w 5037785"/>
                  <a:gd name="connsiteY2" fmla="*/ 1124755 h 1750967"/>
                  <a:gd name="connsiteX3" fmla="*/ 236112 w 5037785"/>
                  <a:gd name="connsiteY3" fmla="*/ 867177 h 1750967"/>
                  <a:gd name="connsiteX4" fmla="*/ 416417 w 5037785"/>
                  <a:gd name="connsiteY4" fmla="*/ 352022 h 1750967"/>
                  <a:gd name="connsiteX5" fmla="*/ 648236 w 5037785"/>
                  <a:gd name="connsiteY5" fmla="*/ 107324 h 1750967"/>
                  <a:gd name="connsiteX6" fmla="*/ 1845972 w 5037785"/>
                  <a:gd name="connsiteY6" fmla="*/ 4293 h 1750967"/>
                  <a:gd name="connsiteX7" fmla="*/ 2773251 w 5037785"/>
                  <a:gd name="connsiteY7" fmla="*/ 81566 h 1750967"/>
                  <a:gd name="connsiteX8" fmla="*/ 3597498 w 5037785"/>
                  <a:gd name="connsiteY8" fmla="*/ 364901 h 1750967"/>
                  <a:gd name="connsiteX9" fmla="*/ 4318715 w 5037785"/>
                  <a:gd name="connsiteY9" fmla="*/ 699752 h 1750967"/>
                  <a:gd name="connsiteX10" fmla="*/ 4846749 w 5037785"/>
                  <a:gd name="connsiteY10" fmla="*/ 931572 h 1750967"/>
                  <a:gd name="connsiteX11" fmla="*/ 5014174 w 5037785"/>
                  <a:gd name="connsiteY11" fmla="*/ 1253543 h 1750967"/>
                  <a:gd name="connsiteX12" fmla="*/ 4988417 w 5037785"/>
                  <a:gd name="connsiteY12" fmla="*/ 1652789 h 1750967"/>
                  <a:gd name="connsiteX13" fmla="*/ 4796940 w 5037785"/>
                  <a:gd name="connsiteY13" fmla="*/ 1738088 h 1750967"/>
                  <a:gd name="connsiteX14" fmla="*/ 4717960 w 5037785"/>
                  <a:gd name="connsiteY14" fmla="*/ 1730062 h 1750967"/>
                  <a:gd name="connsiteX15" fmla="*/ 3930990 w 5037785"/>
                  <a:gd name="connsiteY15" fmla="*/ 1724836 h 1750967"/>
                  <a:gd name="connsiteX16" fmla="*/ 133082 w 5037785"/>
                  <a:gd name="connsiteY16" fmla="*/ 1627031 h 175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37785" h="1750967">
                    <a:moveTo>
                      <a:pt x="236112" y="1588394"/>
                    </a:moveTo>
                    <a:cubicBezTo>
                      <a:pt x="163131" y="1627030"/>
                      <a:pt x="90151" y="1665667"/>
                      <a:pt x="55808" y="1588394"/>
                    </a:cubicBezTo>
                    <a:cubicBezTo>
                      <a:pt x="21465" y="1511121"/>
                      <a:pt x="0" y="1244958"/>
                      <a:pt x="30051" y="1124755"/>
                    </a:cubicBezTo>
                    <a:cubicBezTo>
                      <a:pt x="60102" y="1004552"/>
                      <a:pt x="171718" y="995966"/>
                      <a:pt x="236112" y="867177"/>
                    </a:cubicBezTo>
                    <a:cubicBezTo>
                      <a:pt x="300506" y="738388"/>
                      <a:pt x="347730" y="478664"/>
                      <a:pt x="416417" y="352022"/>
                    </a:cubicBezTo>
                    <a:cubicBezTo>
                      <a:pt x="485104" y="225380"/>
                      <a:pt x="409977" y="165279"/>
                      <a:pt x="648236" y="107324"/>
                    </a:cubicBezTo>
                    <a:cubicBezTo>
                      <a:pt x="886495" y="49369"/>
                      <a:pt x="1491803" y="8586"/>
                      <a:pt x="1845972" y="4293"/>
                    </a:cubicBezTo>
                    <a:cubicBezTo>
                      <a:pt x="2200141" y="0"/>
                      <a:pt x="2481330" y="21465"/>
                      <a:pt x="2773251" y="81566"/>
                    </a:cubicBezTo>
                    <a:cubicBezTo>
                      <a:pt x="3065172" y="141667"/>
                      <a:pt x="3339921" y="261870"/>
                      <a:pt x="3597498" y="364901"/>
                    </a:cubicBezTo>
                    <a:cubicBezTo>
                      <a:pt x="3855075" y="467932"/>
                      <a:pt x="4110507" y="605307"/>
                      <a:pt x="4318715" y="699752"/>
                    </a:cubicBezTo>
                    <a:cubicBezTo>
                      <a:pt x="4526924" y="794197"/>
                      <a:pt x="4730839" y="839274"/>
                      <a:pt x="4846749" y="931572"/>
                    </a:cubicBezTo>
                    <a:cubicBezTo>
                      <a:pt x="4962659" y="1023870"/>
                      <a:pt x="4990563" y="1133340"/>
                      <a:pt x="5014174" y="1253543"/>
                    </a:cubicBezTo>
                    <a:cubicBezTo>
                      <a:pt x="5037785" y="1373746"/>
                      <a:pt x="5024623" y="1572032"/>
                      <a:pt x="4988417" y="1652789"/>
                    </a:cubicBezTo>
                    <a:cubicBezTo>
                      <a:pt x="4952211" y="1733547"/>
                      <a:pt x="4842016" y="1725209"/>
                      <a:pt x="4796940" y="1738088"/>
                    </a:cubicBezTo>
                    <a:cubicBezTo>
                      <a:pt x="4751864" y="1750967"/>
                      <a:pt x="4731310" y="1732271"/>
                      <a:pt x="4717960" y="1730062"/>
                    </a:cubicBezTo>
                    <a:lnTo>
                      <a:pt x="3930990" y="1724836"/>
                    </a:lnTo>
                    <a:lnTo>
                      <a:pt x="133082" y="1627031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39" name="Freihandform 38"/>
              <p:cNvSpPr/>
              <p:nvPr/>
            </p:nvSpPr>
            <p:spPr>
              <a:xfrm rot="21413802">
                <a:off x="6637096" y="927498"/>
                <a:ext cx="1483001" cy="507517"/>
              </a:xfrm>
              <a:custGeom>
                <a:avLst/>
                <a:gdLst>
                  <a:gd name="connsiteX0" fmla="*/ 0 w 3075904"/>
                  <a:gd name="connsiteY0" fmla="*/ 390660 h 686874"/>
                  <a:gd name="connsiteX1" fmla="*/ 154546 w 3075904"/>
                  <a:gd name="connsiteY1" fmla="*/ 145961 h 686874"/>
                  <a:gd name="connsiteX2" fmla="*/ 798490 w 3075904"/>
                  <a:gd name="connsiteY2" fmla="*/ 17172 h 686874"/>
                  <a:gd name="connsiteX3" fmla="*/ 1468191 w 3075904"/>
                  <a:gd name="connsiteY3" fmla="*/ 42930 h 686874"/>
                  <a:gd name="connsiteX4" fmla="*/ 2086377 w 3075904"/>
                  <a:gd name="connsiteY4" fmla="*/ 197477 h 686874"/>
                  <a:gd name="connsiteX5" fmla="*/ 2717442 w 3075904"/>
                  <a:gd name="connsiteY5" fmla="*/ 506570 h 686874"/>
                  <a:gd name="connsiteX6" fmla="*/ 2949262 w 3075904"/>
                  <a:gd name="connsiteY6" fmla="*/ 686874 h 686874"/>
                  <a:gd name="connsiteX7" fmla="*/ 1957589 w 3075904"/>
                  <a:gd name="connsiteY7" fmla="*/ 583843 h 686874"/>
                  <a:gd name="connsiteX8" fmla="*/ 0 w 3075904"/>
                  <a:gd name="connsiteY8" fmla="*/ 390660 h 68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5904" h="686874">
                    <a:moveTo>
                      <a:pt x="0" y="390660"/>
                    </a:moveTo>
                    <a:cubicBezTo>
                      <a:pt x="10732" y="299434"/>
                      <a:pt x="21464" y="208209"/>
                      <a:pt x="154546" y="145961"/>
                    </a:cubicBezTo>
                    <a:cubicBezTo>
                      <a:pt x="287628" y="83713"/>
                      <a:pt x="579549" y="34344"/>
                      <a:pt x="798490" y="17172"/>
                    </a:cubicBezTo>
                    <a:cubicBezTo>
                      <a:pt x="1017431" y="0"/>
                      <a:pt x="1253543" y="12879"/>
                      <a:pt x="1468191" y="42930"/>
                    </a:cubicBezTo>
                    <a:cubicBezTo>
                      <a:pt x="1682839" y="72981"/>
                      <a:pt x="1878169" y="120204"/>
                      <a:pt x="2086377" y="197477"/>
                    </a:cubicBezTo>
                    <a:cubicBezTo>
                      <a:pt x="2294586" y="274750"/>
                      <a:pt x="2573628" y="425004"/>
                      <a:pt x="2717442" y="506570"/>
                    </a:cubicBezTo>
                    <a:cubicBezTo>
                      <a:pt x="2861256" y="588136"/>
                      <a:pt x="3075904" y="673995"/>
                      <a:pt x="2949262" y="686874"/>
                    </a:cubicBezTo>
                    <a:lnTo>
                      <a:pt x="1957589" y="583843"/>
                    </a:lnTo>
                    <a:lnTo>
                      <a:pt x="0" y="390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40" name="Freihandform 39"/>
              <p:cNvSpPr/>
              <p:nvPr/>
            </p:nvSpPr>
            <p:spPr>
              <a:xfrm>
                <a:off x="6940504" y="1367318"/>
                <a:ext cx="907600" cy="418999"/>
              </a:xfrm>
              <a:custGeom>
                <a:avLst/>
                <a:gdLst>
                  <a:gd name="connsiteX0" fmla="*/ 0 w 1882461"/>
                  <a:gd name="connsiteY0" fmla="*/ 0 h 691166"/>
                  <a:gd name="connsiteX1" fmla="*/ 373487 w 1882461"/>
                  <a:gd name="connsiteY1" fmla="*/ 579549 h 691166"/>
                  <a:gd name="connsiteX2" fmla="*/ 1635616 w 1882461"/>
                  <a:gd name="connsiteY2" fmla="*/ 669701 h 691166"/>
                  <a:gd name="connsiteX3" fmla="*/ 1854557 w 1882461"/>
                  <a:gd name="connsiteY3" fmla="*/ 592428 h 691166"/>
                  <a:gd name="connsiteX4" fmla="*/ 1854557 w 1882461"/>
                  <a:gd name="connsiteY4" fmla="*/ 592428 h 69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2461" h="691166">
                    <a:moveTo>
                      <a:pt x="0" y="0"/>
                    </a:moveTo>
                    <a:cubicBezTo>
                      <a:pt x="50442" y="233966"/>
                      <a:pt x="100884" y="467932"/>
                      <a:pt x="373487" y="579549"/>
                    </a:cubicBezTo>
                    <a:cubicBezTo>
                      <a:pt x="646090" y="691166"/>
                      <a:pt x="1388771" y="667555"/>
                      <a:pt x="1635616" y="669701"/>
                    </a:cubicBezTo>
                    <a:cubicBezTo>
                      <a:pt x="1882461" y="671848"/>
                      <a:pt x="1854557" y="592428"/>
                      <a:pt x="1854557" y="592428"/>
                    </a:cubicBezTo>
                    <a:lnTo>
                      <a:pt x="1854557" y="592428"/>
                    </a:ln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41" name="Freihandform 40"/>
              <p:cNvSpPr/>
              <p:nvPr/>
            </p:nvSpPr>
            <p:spPr>
              <a:xfrm>
                <a:off x="8182374" y="1333486"/>
                <a:ext cx="344619" cy="218607"/>
              </a:xfrm>
              <a:custGeom>
                <a:avLst/>
                <a:gdLst>
                  <a:gd name="connsiteX0" fmla="*/ 25758 w 714777"/>
                  <a:gd name="connsiteY0" fmla="*/ 42929 h 360607"/>
                  <a:gd name="connsiteX1" fmla="*/ 386366 w 714777"/>
                  <a:gd name="connsiteY1" fmla="*/ 313385 h 360607"/>
                  <a:gd name="connsiteX2" fmla="*/ 515155 w 714777"/>
                  <a:gd name="connsiteY2" fmla="*/ 326264 h 360607"/>
                  <a:gd name="connsiteX3" fmla="*/ 695459 w 714777"/>
                  <a:gd name="connsiteY3" fmla="*/ 339143 h 360607"/>
                  <a:gd name="connsiteX4" fmla="*/ 631065 w 714777"/>
                  <a:gd name="connsiteY4" fmla="*/ 210354 h 360607"/>
                  <a:gd name="connsiteX5" fmla="*/ 231820 w 714777"/>
                  <a:gd name="connsiteY5" fmla="*/ 55808 h 360607"/>
                  <a:gd name="connsiteX6" fmla="*/ 25758 w 714777"/>
                  <a:gd name="connsiteY6" fmla="*/ 42929 h 36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777" h="360607">
                    <a:moveTo>
                      <a:pt x="25758" y="42929"/>
                    </a:moveTo>
                    <a:cubicBezTo>
                      <a:pt x="51516" y="85858"/>
                      <a:pt x="304800" y="266163"/>
                      <a:pt x="386366" y="313385"/>
                    </a:cubicBezTo>
                    <a:cubicBezTo>
                      <a:pt x="467932" y="360607"/>
                      <a:pt x="463640" y="321971"/>
                      <a:pt x="515155" y="326264"/>
                    </a:cubicBezTo>
                    <a:cubicBezTo>
                      <a:pt x="566670" y="330557"/>
                      <a:pt x="676141" y="358461"/>
                      <a:pt x="695459" y="339143"/>
                    </a:cubicBezTo>
                    <a:cubicBezTo>
                      <a:pt x="714777" y="319825"/>
                      <a:pt x="708338" y="257577"/>
                      <a:pt x="631065" y="210354"/>
                    </a:cubicBezTo>
                    <a:cubicBezTo>
                      <a:pt x="553792" y="163131"/>
                      <a:pt x="334851" y="85859"/>
                      <a:pt x="231820" y="55808"/>
                    </a:cubicBezTo>
                    <a:cubicBezTo>
                      <a:pt x="128789" y="25757"/>
                      <a:pt x="0" y="0"/>
                      <a:pt x="25758" y="429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42" name="Freihandform 41"/>
              <p:cNvSpPr/>
              <p:nvPr/>
            </p:nvSpPr>
            <p:spPr>
              <a:xfrm>
                <a:off x="6981255" y="970949"/>
                <a:ext cx="75606" cy="329384"/>
              </a:xfrm>
              <a:custGeom>
                <a:avLst/>
                <a:gdLst>
                  <a:gd name="connsiteX0" fmla="*/ 156816 w 156816"/>
                  <a:gd name="connsiteY0" fmla="*/ 0 h 543340"/>
                  <a:gd name="connsiteX1" fmla="*/ 24295 w 156816"/>
                  <a:gd name="connsiteY1" fmla="*/ 265044 h 543340"/>
                  <a:gd name="connsiteX2" fmla="*/ 11043 w 156816"/>
                  <a:gd name="connsiteY2" fmla="*/ 543340 h 54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816" h="543340">
                    <a:moveTo>
                      <a:pt x="156816" y="0"/>
                    </a:moveTo>
                    <a:cubicBezTo>
                      <a:pt x="102703" y="87243"/>
                      <a:pt x="48590" y="174487"/>
                      <a:pt x="24295" y="265044"/>
                    </a:cubicBezTo>
                    <a:cubicBezTo>
                      <a:pt x="0" y="355601"/>
                      <a:pt x="5521" y="449470"/>
                      <a:pt x="11043" y="543340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7941430" y="1643050"/>
                <a:ext cx="488222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44" name="Gerade Verbindung 43"/>
              <p:cNvCxnSpPr/>
              <p:nvPr/>
            </p:nvCxnSpPr>
            <p:spPr>
              <a:xfrm rot="16200000" flipH="1">
                <a:off x="8174452" y="1944898"/>
                <a:ext cx="110989" cy="3944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/>
              <p:nvPr/>
            </p:nvCxnSpPr>
            <p:spPr>
              <a:xfrm>
                <a:off x="8217541" y="1878992"/>
                <a:ext cx="157778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 rot="5400000" flipH="1" flipV="1">
                <a:off x="8133135" y="1779952"/>
                <a:ext cx="168813" cy="2926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 rot="16200000" flipV="1">
                <a:off x="8063436" y="1764331"/>
                <a:ext cx="110989" cy="11833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 Verbindung 47"/>
              <p:cNvCxnSpPr/>
              <p:nvPr/>
            </p:nvCxnSpPr>
            <p:spPr>
              <a:xfrm rot="10800000" flipV="1">
                <a:off x="8059763" y="1878992"/>
                <a:ext cx="11833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Ellipse 48"/>
              <p:cNvSpPr/>
              <p:nvPr/>
            </p:nvSpPr>
            <p:spPr>
              <a:xfrm>
                <a:off x="6286512" y="1613758"/>
                <a:ext cx="462969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50" name="Gerade Verbindung 49"/>
              <p:cNvCxnSpPr/>
              <p:nvPr/>
            </p:nvCxnSpPr>
            <p:spPr>
              <a:xfrm rot="16200000" flipH="1">
                <a:off x="6504610" y="1916626"/>
                <a:ext cx="110989" cy="3740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50"/>
              <p:cNvCxnSpPr/>
              <p:nvPr/>
            </p:nvCxnSpPr>
            <p:spPr>
              <a:xfrm>
                <a:off x="6548341" y="1849700"/>
                <a:ext cx="149617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51"/>
              <p:cNvCxnSpPr/>
              <p:nvPr/>
            </p:nvCxnSpPr>
            <p:spPr>
              <a:xfrm rot="5400000" flipH="1" flipV="1">
                <a:off x="6463935" y="1751417"/>
                <a:ext cx="168813" cy="2775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52"/>
              <p:cNvCxnSpPr/>
              <p:nvPr/>
            </p:nvCxnSpPr>
            <p:spPr>
              <a:xfrm rot="16200000" flipV="1">
                <a:off x="6399336" y="1738100"/>
                <a:ext cx="110989" cy="11221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 Verbindung 53"/>
              <p:cNvCxnSpPr/>
              <p:nvPr/>
            </p:nvCxnSpPr>
            <p:spPr>
              <a:xfrm rot="10800000" flipV="1">
                <a:off x="6398725" y="1849700"/>
                <a:ext cx="11221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uppieren 156"/>
            <p:cNvGrpSpPr/>
            <p:nvPr/>
          </p:nvGrpSpPr>
          <p:grpSpPr>
            <a:xfrm rot="235793" flipH="1">
              <a:off x="4969" y="2079"/>
              <a:ext cx="481" cy="236"/>
              <a:chOff x="6143636" y="857232"/>
              <a:chExt cx="2428892" cy="1243738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perspectiveLeft"/>
              <a:lightRig rig="threePt" dir="t"/>
            </a:scene3d>
          </p:grpSpPr>
          <p:sp>
            <p:nvSpPr>
              <p:cNvPr id="21" name="Freihandform 20"/>
              <p:cNvSpPr/>
              <p:nvPr/>
            </p:nvSpPr>
            <p:spPr>
              <a:xfrm>
                <a:off x="6143636" y="857232"/>
                <a:ext cx="2428892" cy="1061472"/>
              </a:xfrm>
              <a:custGeom>
                <a:avLst/>
                <a:gdLst>
                  <a:gd name="connsiteX0" fmla="*/ 236112 w 5527182"/>
                  <a:gd name="connsiteY0" fmla="*/ 1588394 h 1734355"/>
                  <a:gd name="connsiteX1" fmla="*/ 55808 w 5527182"/>
                  <a:gd name="connsiteY1" fmla="*/ 1588394 h 1734355"/>
                  <a:gd name="connsiteX2" fmla="*/ 30051 w 5527182"/>
                  <a:gd name="connsiteY2" fmla="*/ 1124755 h 1734355"/>
                  <a:gd name="connsiteX3" fmla="*/ 236112 w 5527182"/>
                  <a:gd name="connsiteY3" fmla="*/ 867177 h 1734355"/>
                  <a:gd name="connsiteX4" fmla="*/ 416417 w 5527182"/>
                  <a:gd name="connsiteY4" fmla="*/ 352022 h 1734355"/>
                  <a:gd name="connsiteX5" fmla="*/ 648236 w 5527182"/>
                  <a:gd name="connsiteY5" fmla="*/ 107324 h 1734355"/>
                  <a:gd name="connsiteX6" fmla="*/ 1845972 w 5527182"/>
                  <a:gd name="connsiteY6" fmla="*/ 4293 h 1734355"/>
                  <a:gd name="connsiteX7" fmla="*/ 2773251 w 5527182"/>
                  <a:gd name="connsiteY7" fmla="*/ 81566 h 1734355"/>
                  <a:gd name="connsiteX8" fmla="*/ 3597498 w 5527182"/>
                  <a:gd name="connsiteY8" fmla="*/ 364901 h 1734355"/>
                  <a:gd name="connsiteX9" fmla="*/ 4318715 w 5527182"/>
                  <a:gd name="connsiteY9" fmla="*/ 699752 h 1734355"/>
                  <a:gd name="connsiteX10" fmla="*/ 4846749 w 5527182"/>
                  <a:gd name="connsiteY10" fmla="*/ 931572 h 1734355"/>
                  <a:gd name="connsiteX11" fmla="*/ 5014174 w 5527182"/>
                  <a:gd name="connsiteY11" fmla="*/ 1253543 h 1734355"/>
                  <a:gd name="connsiteX12" fmla="*/ 4988417 w 5527182"/>
                  <a:gd name="connsiteY12" fmla="*/ 1652789 h 1734355"/>
                  <a:gd name="connsiteX13" fmla="*/ 4717960 w 5527182"/>
                  <a:gd name="connsiteY13" fmla="*/ 1730062 h 1734355"/>
                  <a:gd name="connsiteX14" fmla="*/ 133082 w 5527182"/>
                  <a:gd name="connsiteY14" fmla="*/ 1627031 h 1734355"/>
                  <a:gd name="connsiteX0" fmla="*/ 236112 w 5495270"/>
                  <a:gd name="connsiteY0" fmla="*/ 1588394 h 1750967"/>
                  <a:gd name="connsiteX1" fmla="*/ 55808 w 5495270"/>
                  <a:gd name="connsiteY1" fmla="*/ 1588394 h 1750967"/>
                  <a:gd name="connsiteX2" fmla="*/ 30051 w 5495270"/>
                  <a:gd name="connsiteY2" fmla="*/ 1124755 h 1750967"/>
                  <a:gd name="connsiteX3" fmla="*/ 236112 w 5495270"/>
                  <a:gd name="connsiteY3" fmla="*/ 867177 h 1750967"/>
                  <a:gd name="connsiteX4" fmla="*/ 416417 w 5495270"/>
                  <a:gd name="connsiteY4" fmla="*/ 352022 h 1750967"/>
                  <a:gd name="connsiteX5" fmla="*/ 648236 w 5495270"/>
                  <a:gd name="connsiteY5" fmla="*/ 107324 h 1750967"/>
                  <a:gd name="connsiteX6" fmla="*/ 1845972 w 5495270"/>
                  <a:gd name="connsiteY6" fmla="*/ 4293 h 1750967"/>
                  <a:gd name="connsiteX7" fmla="*/ 2773251 w 5495270"/>
                  <a:gd name="connsiteY7" fmla="*/ 81566 h 1750967"/>
                  <a:gd name="connsiteX8" fmla="*/ 3597498 w 5495270"/>
                  <a:gd name="connsiteY8" fmla="*/ 364901 h 1750967"/>
                  <a:gd name="connsiteX9" fmla="*/ 4318715 w 5495270"/>
                  <a:gd name="connsiteY9" fmla="*/ 699752 h 1750967"/>
                  <a:gd name="connsiteX10" fmla="*/ 4846749 w 5495270"/>
                  <a:gd name="connsiteY10" fmla="*/ 931572 h 1750967"/>
                  <a:gd name="connsiteX11" fmla="*/ 5014174 w 5495270"/>
                  <a:gd name="connsiteY11" fmla="*/ 1253543 h 1750967"/>
                  <a:gd name="connsiteX12" fmla="*/ 4988417 w 5495270"/>
                  <a:gd name="connsiteY12" fmla="*/ 1652789 h 1750967"/>
                  <a:gd name="connsiteX13" fmla="*/ 4796940 w 5495270"/>
                  <a:gd name="connsiteY13" fmla="*/ 1738088 h 1750967"/>
                  <a:gd name="connsiteX14" fmla="*/ 4717960 w 5495270"/>
                  <a:gd name="connsiteY14" fmla="*/ 1730062 h 1750967"/>
                  <a:gd name="connsiteX15" fmla="*/ 133082 w 5495270"/>
                  <a:gd name="connsiteY15" fmla="*/ 1627031 h 1750967"/>
                  <a:gd name="connsiteX0" fmla="*/ 236112 w 5037785"/>
                  <a:gd name="connsiteY0" fmla="*/ 1588394 h 1750967"/>
                  <a:gd name="connsiteX1" fmla="*/ 55808 w 5037785"/>
                  <a:gd name="connsiteY1" fmla="*/ 1588394 h 1750967"/>
                  <a:gd name="connsiteX2" fmla="*/ 30051 w 5037785"/>
                  <a:gd name="connsiteY2" fmla="*/ 1124755 h 1750967"/>
                  <a:gd name="connsiteX3" fmla="*/ 236112 w 5037785"/>
                  <a:gd name="connsiteY3" fmla="*/ 867177 h 1750967"/>
                  <a:gd name="connsiteX4" fmla="*/ 416417 w 5037785"/>
                  <a:gd name="connsiteY4" fmla="*/ 352022 h 1750967"/>
                  <a:gd name="connsiteX5" fmla="*/ 648236 w 5037785"/>
                  <a:gd name="connsiteY5" fmla="*/ 107324 h 1750967"/>
                  <a:gd name="connsiteX6" fmla="*/ 1845972 w 5037785"/>
                  <a:gd name="connsiteY6" fmla="*/ 4293 h 1750967"/>
                  <a:gd name="connsiteX7" fmla="*/ 2773251 w 5037785"/>
                  <a:gd name="connsiteY7" fmla="*/ 81566 h 1750967"/>
                  <a:gd name="connsiteX8" fmla="*/ 3597498 w 5037785"/>
                  <a:gd name="connsiteY8" fmla="*/ 364901 h 1750967"/>
                  <a:gd name="connsiteX9" fmla="*/ 4318715 w 5037785"/>
                  <a:gd name="connsiteY9" fmla="*/ 699752 h 1750967"/>
                  <a:gd name="connsiteX10" fmla="*/ 4846749 w 5037785"/>
                  <a:gd name="connsiteY10" fmla="*/ 931572 h 1750967"/>
                  <a:gd name="connsiteX11" fmla="*/ 5014174 w 5037785"/>
                  <a:gd name="connsiteY11" fmla="*/ 1253543 h 1750967"/>
                  <a:gd name="connsiteX12" fmla="*/ 4988417 w 5037785"/>
                  <a:gd name="connsiteY12" fmla="*/ 1652789 h 1750967"/>
                  <a:gd name="connsiteX13" fmla="*/ 4796940 w 5037785"/>
                  <a:gd name="connsiteY13" fmla="*/ 1738088 h 1750967"/>
                  <a:gd name="connsiteX14" fmla="*/ 4717960 w 5037785"/>
                  <a:gd name="connsiteY14" fmla="*/ 1730062 h 1750967"/>
                  <a:gd name="connsiteX15" fmla="*/ 3930990 w 5037785"/>
                  <a:gd name="connsiteY15" fmla="*/ 1724836 h 1750967"/>
                  <a:gd name="connsiteX16" fmla="*/ 133082 w 5037785"/>
                  <a:gd name="connsiteY16" fmla="*/ 1627031 h 175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5037785" h="1750967">
                    <a:moveTo>
                      <a:pt x="236112" y="1588394"/>
                    </a:moveTo>
                    <a:cubicBezTo>
                      <a:pt x="163131" y="1627030"/>
                      <a:pt x="90151" y="1665667"/>
                      <a:pt x="55808" y="1588394"/>
                    </a:cubicBezTo>
                    <a:cubicBezTo>
                      <a:pt x="21465" y="1511121"/>
                      <a:pt x="0" y="1244958"/>
                      <a:pt x="30051" y="1124755"/>
                    </a:cubicBezTo>
                    <a:cubicBezTo>
                      <a:pt x="60102" y="1004552"/>
                      <a:pt x="171718" y="995966"/>
                      <a:pt x="236112" y="867177"/>
                    </a:cubicBezTo>
                    <a:cubicBezTo>
                      <a:pt x="300506" y="738388"/>
                      <a:pt x="347730" y="478664"/>
                      <a:pt x="416417" y="352022"/>
                    </a:cubicBezTo>
                    <a:cubicBezTo>
                      <a:pt x="485104" y="225380"/>
                      <a:pt x="409977" y="165279"/>
                      <a:pt x="648236" y="107324"/>
                    </a:cubicBezTo>
                    <a:cubicBezTo>
                      <a:pt x="886495" y="49369"/>
                      <a:pt x="1491803" y="8586"/>
                      <a:pt x="1845972" y="4293"/>
                    </a:cubicBezTo>
                    <a:cubicBezTo>
                      <a:pt x="2200141" y="0"/>
                      <a:pt x="2481330" y="21465"/>
                      <a:pt x="2773251" y="81566"/>
                    </a:cubicBezTo>
                    <a:cubicBezTo>
                      <a:pt x="3065172" y="141667"/>
                      <a:pt x="3339921" y="261870"/>
                      <a:pt x="3597498" y="364901"/>
                    </a:cubicBezTo>
                    <a:cubicBezTo>
                      <a:pt x="3855075" y="467932"/>
                      <a:pt x="4110507" y="605307"/>
                      <a:pt x="4318715" y="699752"/>
                    </a:cubicBezTo>
                    <a:cubicBezTo>
                      <a:pt x="4526924" y="794197"/>
                      <a:pt x="4730839" y="839274"/>
                      <a:pt x="4846749" y="931572"/>
                    </a:cubicBezTo>
                    <a:cubicBezTo>
                      <a:pt x="4962659" y="1023870"/>
                      <a:pt x="4990563" y="1133340"/>
                      <a:pt x="5014174" y="1253543"/>
                    </a:cubicBezTo>
                    <a:cubicBezTo>
                      <a:pt x="5037785" y="1373746"/>
                      <a:pt x="5024623" y="1572032"/>
                      <a:pt x="4988417" y="1652789"/>
                    </a:cubicBezTo>
                    <a:cubicBezTo>
                      <a:pt x="4952211" y="1733547"/>
                      <a:pt x="4842016" y="1725209"/>
                      <a:pt x="4796940" y="1738088"/>
                    </a:cubicBezTo>
                    <a:cubicBezTo>
                      <a:pt x="4751864" y="1750967"/>
                      <a:pt x="4731310" y="1732271"/>
                      <a:pt x="4717960" y="1730062"/>
                    </a:cubicBezTo>
                    <a:lnTo>
                      <a:pt x="3930990" y="1724836"/>
                    </a:lnTo>
                    <a:lnTo>
                      <a:pt x="133082" y="1627031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Freihandform 21"/>
              <p:cNvSpPr/>
              <p:nvPr/>
            </p:nvSpPr>
            <p:spPr>
              <a:xfrm rot="21413802">
                <a:off x="6637096" y="927498"/>
                <a:ext cx="1483001" cy="507517"/>
              </a:xfrm>
              <a:custGeom>
                <a:avLst/>
                <a:gdLst>
                  <a:gd name="connsiteX0" fmla="*/ 0 w 3075904"/>
                  <a:gd name="connsiteY0" fmla="*/ 390660 h 686874"/>
                  <a:gd name="connsiteX1" fmla="*/ 154546 w 3075904"/>
                  <a:gd name="connsiteY1" fmla="*/ 145961 h 686874"/>
                  <a:gd name="connsiteX2" fmla="*/ 798490 w 3075904"/>
                  <a:gd name="connsiteY2" fmla="*/ 17172 h 686874"/>
                  <a:gd name="connsiteX3" fmla="*/ 1468191 w 3075904"/>
                  <a:gd name="connsiteY3" fmla="*/ 42930 h 686874"/>
                  <a:gd name="connsiteX4" fmla="*/ 2086377 w 3075904"/>
                  <a:gd name="connsiteY4" fmla="*/ 197477 h 686874"/>
                  <a:gd name="connsiteX5" fmla="*/ 2717442 w 3075904"/>
                  <a:gd name="connsiteY5" fmla="*/ 506570 h 686874"/>
                  <a:gd name="connsiteX6" fmla="*/ 2949262 w 3075904"/>
                  <a:gd name="connsiteY6" fmla="*/ 686874 h 686874"/>
                  <a:gd name="connsiteX7" fmla="*/ 1957589 w 3075904"/>
                  <a:gd name="connsiteY7" fmla="*/ 583843 h 686874"/>
                  <a:gd name="connsiteX8" fmla="*/ 0 w 3075904"/>
                  <a:gd name="connsiteY8" fmla="*/ 390660 h 686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5904" h="686874">
                    <a:moveTo>
                      <a:pt x="0" y="390660"/>
                    </a:moveTo>
                    <a:cubicBezTo>
                      <a:pt x="10732" y="299434"/>
                      <a:pt x="21464" y="208209"/>
                      <a:pt x="154546" y="145961"/>
                    </a:cubicBezTo>
                    <a:cubicBezTo>
                      <a:pt x="287628" y="83713"/>
                      <a:pt x="579549" y="34344"/>
                      <a:pt x="798490" y="17172"/>
                    </a:cubicBezTo>
                    <a:cubicBezTo>
                      <a:pt x="1017431" y="0"/>
                      <a:pt x="1253543" y="12879"/>
                      <a:pt x="1468191" y="42930"/>
                    </a:cubicBezTo>
                    <a:cubicBezTo>
                      <a:pt x="1682839" y="72981"/>
                      <a:pt x="1878169" y="120204"/>
                      <a:pt x="2086377" y="197477"/>
                    </a:cubicBezTo>
                    <a:cubicBezTo>
                      <a:pt x="2294586" y="274750"/>
                      <a:pt x="2573628" y="425004"/>
                      <a:pt x="2717442" y="506570"/>
                    </a:cubicBezTo>
                    <a:cubicBezTo>
                      <a:pt x="2861256" y="588136"/>
                      <a:pt x="3075904" y="673995"/>
                      <a:pt x="2949262" y="686874"/>
                    </a:cubicBezTo>
                    <a:lnTo>
                      <a:pt x="1957589" y="583843"/>
                    </a:lnTo>
                    <a:lnTo>
                      <a:pt x="0" y="3906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Freihandform 22"/>
              <p:cNvSpPr/>
              <p:nvPr/>
            </p:nvSpPr>
            <p:spPr>
              <a:xfrm>
                <a:off x="6940504" y="1367318"/>
                <a:ext cx="907600" cy="418999"/>
              </a:xfrm>
              <a:custGeom>
                <a:avLst/>
                <a:gdLst>
                  <a:gd name="connsiteX0" fmla="*/ 0 w 1882461"/>
                  <a:gd name="connsiteY0" fmla="*/ 0 h 691166"/>
                  <a:gd name="connsiteX1" fmla="*/ 373487 w 1882461"/>
                  <a:gd name="connsiteY1" fmla="*/ 579549 h 691166"/>
                  <a:gd name="connsiteX2" fmla="*/ 1635616 w 1882461"/>
                  <a:gd name="connsiteY2" fmla="*/ 669701 h 691166"/>
                  <a:gd name="connsiteX3" fmla="*/ 1854557 w 1882461"/>
                  <a:gd name="connsiteY3" fmla="*/ 592428 h 691166"/>
                  <a:gd name="connsiteX4" fmla="*/ 1854557 w 1882461"/>
                  <a:gd name="connsiteY4" fmla="*/ 592428 h 691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82461" h="691166">
                    <a:moveTo>
                      <a:pt x="0" y="0"/>
                    </a:moveTo>
                    <a:cubicBezTo>
                      <a:pt x="50442" y="233966"/>
                      <a:pt x="100884" y="467932"/>
                      <a:pt x="373487" y="579549"/>
                    </a:cubicBezTo>
                    <a:cubicBezTo>
                      <a:pt x="646090" y="691166"/>
                      <a:pt x="1388771" y="667555"/>
                      <a:pt x="1635616" y="669701"/>
                    </a:cubicBezTo>
                    <a:cubicBezTo>
                      <a:pt x="1882461" y="671848"/>
                      <a:pt x="1854557" y="592428"/>
                      <a:pt x="1854557" y="592428"/>
                    </a:cubicBezTo>
                    <a:lnTo>
                      <a:pt x="1854557" y="592428"/>
                    </a:ln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Freihandform 23"/>
              <p:cNvSpPr/>
              <p:nvPr/>
            </p:nvSpPr>
            <p:spPr>
              <a:xfrm>
                <a:off x="8182374" y="1333486"/>
                <a:ext cx="344619" cy="218607"/>
              </a:xfrm>
              <a:custGeom>
                <a:avLst/>
                <a:gdLst>
                  <a:gd name="connsiteX0" fmla="*/ 25758 w 714777"/>
                  <a:gd name="connsiteY0" fmla="*/ 42929 h 360607"/>
                  <a:gd name="connsiteX1" fmla="*/ 386366 w 714777"/>
                  <a:gd name="connsiteY1" fmla="*/ 313385 h 360607"/>
                  <a:gd name="connsiteX2" fmla="*/ 515155 w 714777"/>
                  <a:gd name="connsiteY2" fmla="*/ 326264 h 360607"/>
                  <a:gd name="connsiteX3" fmla="*/ 695459 w 714777"/>
                  <a:gd name="connsiteY3" fmla="*/ 339143 h 360607"/>
                  <a:gd name="connsiteX4" fmla="*/ 631065 w 714777"/>
                  <a:gd name="connsiteY4" fmla="*/ 210354 h 360607"/>
                  <a:gd name="connsiteX5" fmla="*/ 231820 w 714777"/>
                  <a:gd name="connsiteY5" fmla="*/ 55808 h 360607"/>
                  <a:gd name="connsiteX6" fmla="*/ 25758 w 714777"/>
                  <a:gd name="connsiteY6" fmla="*/ 42929 h 360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777" h="360607">
                    <a:moveTo>
                      <a:pt x="25758" y="42929"/>
                    </a:moveTo>
                    <a:cubicBezTo>
                      <a:pt x="51516" y="85858"/>
                      <a:pt x="304800" y="266163"/>
                      <a:pt x="386366" y="313385"/>
                    </a:cubicBezTo>
                    <a:cubicBezTo>
                      <a:pt x="467932" y="360607"/>
                      <a:pt x="463640" y="321971"/>
                      <a:pt x="515155" y="326264"/>
                    </a:cubicBezTo>
                    <a:cubicBezTo>
                      <a:pt x="566670" y="330557"/>
                      <a:pt x="676141" y="358461"/>
                      <a:pt x="695459" y="339143"/>
                    </a:cubicBezTo>
                    <a:cubicBezTo>
                      <a:pt x="714777" y="319825"/>
                      <a:pt x="708338" y="257577"/>
                      <a:pt x="631065" y="210354"/>
                    </a:cubicBezTo>
                    <a:cubicBezTo>
                      <a:pt x="553792" y="163131"/>
                      <a:pt x="334851" y="85859"/>
                      <a:pt x="231820" y="55808"/>
                    </a:cubicBezTo>
                    <a:cubicBezTo>
                      <a:pt x="128789" y="25757"/>
                      <a:pt x="0" y="0"/>
                      <a:pt x="25758" y="4292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5" name="Freihandform 24"/>
              <p:cNvSpPr/>
              <p:nvPr/>
            </p:nvSpPr>
            <p:spPr>
              <a:xfrm>
                <a:off x="6981255" y="970949"/>
                <a:ext cx="75606" cy="329384"/>
              </a:xfrm>
              <a:custGeom>
                <a:avLst/>
                <a:gdLst>
                  <a:gd name="connsiteX0" fmla="*/ 156816 w 156816"/>
                  <a:gd name="connsiteY0" fmla="*/ 0 h 543340"/>
                  <a:gd name="connsiteX1" fmla="*/ 24295 w 156816"/>
                  <a:gd name="connsiteY1" fmla="*/ 265044 h 543340"/>
                  <a:gd name="connsiteX2" fmla="*/ 11043 w 156816"/>
                  <a:gd name="connsiteY2" fmla="*/ 543340 h 54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6816" h="543340">
                    <a:moveTo>
                      <a:pt x="156816" y="0"/>
                    </a:moveTo>
                    <a:cubicBezTo>
                      <a:pt x="102703" y="87243"/>
                      <a:pt x="48590" y="174487"/>
                      <a:pt x="24295" y="265044"/>
                    </a:cubicBezTo>
                    <a:cubicBezTo>
                      <a:pt x="0" y="355601"/>
                      <a:pt x="5521" y="449470"/>
                      <a:pt x="11043" y="543340"/>
                    </a:cubicBezTo>
                  </a:path>
                </a:pathLst>
              </a:cu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7941430" y="1643050"/>
                <a:ext cx="488222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27" name="Gerade Verbindung 26"/>
              <p:cNvCxnSpPr/>
              <p:nvPr/>
            </p:nvCxnSpPr>
            <p:spPr>
              <a:xfrm rot="16200000" flipH="1">
                <a:off x="8174452" y="1944898"/>
                <a:ext cx="110989" cy="3944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8217541" y="1878992"/>
                <a:ext cx="157778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 rot="5400000" flipH="1" flipV="1">
                <a:off x="8133135" y="1779952"/>
                <a:ext cx="168813" cy="29268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 Verbindung 29"/>
              <p:cNvCxnSpPr/>
              <p:nvPr/>
            </p:nvCxnSpPr>
            <p:spPr>
              <a:xfrm rot="16200000" flipV="1">
                <a:off x="8063436" y="1764331"/>
                <a:ext cx="110989" cy="11833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>
              <a:xfrm rot="10800000" flipV="1">
                <a:off x="8059763" y="1878992"/>
                <a:ext cx="11833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Ellipse 31"/>
              <p:cNvSpPr/>
              <p:nvPr/>
            </p:nvSpPr>
            <p:spPr>
              <a:xfrm>
                <a:off x="6286512" y="1613758"/>
                <a:ext cx="462969" cy="45792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800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33" name="Gerade Verbindung 32"/>
              <p:cNvCxnSpPr/>
              <p:nvPr/>
            </p:nvCxnSpPr>
            <p:spPr>
              <a:xfrm rot="16200000" flipH="1">
                <a:off x="6504610" y="1916626"/>
                <a:ext cx="110989" cy="3740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 Verbindung 33"/>
              <p:cNvCxnSpPr/>
              <p:nvPr/>
            </p:nvCxnSpPr>
            <p:spPr>
              <a:xfrm>
                <a:off x="6548341" y="1849700"/>
                <a:ext cx="149617" cy="822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 Verbindung 34"/>
              <p:cNvCxnSpPr/>
              <p:nvPr/>
            </p:nvCxnSpPr>
            <p:spPr>
              <a:xfrm rot="5400000" flipH="1" flipV="1">
                <a:off x="6463935" y="1751417"/>
                <a:ext cx="168813" cy="27754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 rot="16200000" flipV="1">
                <a:off x="6399336" y="1738100"/>
                <a:ext cx="110989" cy="11221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 rot="10800000" flipV="1">
                <a:off x="6398725" y="1849700"/>
                <a:ext cx="112213" cy="73993"/>
              </a:xfrm>
              <a:prstGeom prst="line">
                <a:avLst/>
              </a:prstGeom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Ellipse 12"/>
            <p:cNvSpPr/>
            <p:nvPr/>
          </p:nvSpPr>
          <p:spPr>
            <a:xfrm>
              <a:off x="2340" y="3510"/>
              <a:ext cx="405" cy="405"/>
            </a:xfrm>
            <a:prstGeom prst="ellipse">
              <a:avLst/>
            </a:prstGeom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4" name="Ellipse 13"/>
            <p:cNvSpPr/>
            <p:nvPr/>
          </p:nvSpPr>
          <p:spPr>
            <a:xfrm>
              <a:off x="3375" y="2970"/>
              <a:ext cx="316" cy="316"/>
            </a:xfrm>
            <a:prstGeom prst="ellipse">
              <a:avLst/>
            </a:prstGeom>
            <a:solidFill>
              <a:schemeClr val="accent1">
                <a:alpha val="97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3690" y="2431"/>
              <a:ext cx="225" cy="225"/>
            </a:xfrm>
            <a:prstGeom prst="ellipse">
              <a:avLst/>
            </a:prstGeom>
            <a:solidFill>
              <a:schemeClr val="accent1">
                <a:alpha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4590" y="2115"/>
              <a:ext cx="141" cy="141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8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>
            <a:xfrm>
              <a:off x="2565" y="3757"/>
              <a:ext cx="611" cy="7"/>
            </a:xfrm>
            <a:prstGeom prst="line">
              <a:avLst/>
            </a:prstGeom>
            <a:ln w="635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>
            <a:xfrm>
              <a:off x="3466" y="3105"/>
              <a:ext cx="451" cy="2"/>
            </a:xfrm>
            <a:prstGeom prst="line">
              <a:avLst/>
            </a:prstGeom>
            <a:ln w="47625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3871" y="2565"/>
              <a:ext cx="588" cy="5"/>
            </a:xfrm>
            <a:prstGeom prst="line">
              <a:avLst/>
            </a:prstGeom>
            <a:ln w="254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>
              <a:off x="4738" y="2204"/>
              <a:ext cx="306" cy="12"/>
            </a:xfrm>
            <a:prstGeom prst="line">
              <a:avLst/>
            </a:prstGeom>
            <a:ln w="254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1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750" y="1326282"/>
            <a:ext cx="8229600" cy="590550"/>
          </a:xfrm>
        </p:spPr>
        <p:txBody>
          <a:bodyPr/>
          <a:lstStyle/>
          <a:p>
            <a:r>
              <a:rPr lang="en-US" dirty="0" smtClean="0"/>
              <a:t>Relevant aspects for an economic assessment</a:t>
            </a:r>
            <a:endParaRPr lang="en-US" dirty="0"/>
          </a:p>
        </p:txBody>
      </p:sp>
      <p:sp>
        <p:nvSpPr>
          <p:cNvPr id="5" name="Ellipse 50"/>
          <p:cNvSpPr>
            <a:spLocks noChangeArrowheads="1"/>
          </p:cNvSpPr>
          <p:nvPr/>
        </p:nvSpPr>
        <p:spPr bwMode="auto">
          <a:xfrm>
            <a:off x="5152866" y="4506950"/>
            <a:ext cx="504825" cy="5048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273050" indent="-273050" algn="ctr">
              <a:spcBef>
                <a:spcPct val="40000"/>
              </a:spcBef>
            </a:pPr>
            <a:r>
              <a:rPr lang="de-DE" sz="2800" b="1" dirty="0"/>
              <a:t>+</a:t>
            </a:r>
          </a:p>
        </p:txBody>
      </p:sp>
      <p:cxnSp>
        <p:nvCxnSpPr>
          <p:cNvPr id="6" name="Gerade Verbindung mit Pfeil 52"/>
          <p:cNvCxnSpPr>
            <a:cxnSpLocks noChangeShapeType="1"/>
          </p:cNvCxnSpPr>
          <p:nvPr/>
        </p:nvCxnSpPr>
        <p:spPr bwMode="auto">
          <a:xfrm>
            <a:off x="6737191" y="3140113"/>
            <a:ext cx="871537" cy="15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7" name="Textfeld 60"/>
          <p:cNvSpPr txBox="1">
            <a:spLocks noChangeArrowheads="1"/>
          </p:cNvSpPr>
          <p:nvPr/>
        </p:nvSpPr>
        <p:spPr bwMode="auto">
          <a:xfrm>
            <a:off x="7313453" y="3211550"/>
            <a:ext cx="1297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Earnings</a:t>
            </a:r>
          </a:p>
          <a:p>
            <a:r>
              <a:rPr lang="en-US" sz="2000" dirty="0" smtClean="0"/>
              <a:t>(EBIT)</a:t>
            </a:r>
            <a:endParaRPr lang="en-US" sz="2000" dirty="0"/>
          </a:p>
        </p:txBody>
      </p:sp>
      <p:sp>
        <p:nvSpPr>
          <p:cNvPr id="8" name="Textfeld 61"/>
          <p:cNvSpPr txBox="1">
            <a:spLocks noChangeArrowheads="1"/>
          </p:cNvSpPr>
          <p:nvPr/>
        </p:nvSpPr>
        <p:spPr bwMode="auto">
          <a:xfrm>
            <a:off x="1218460" y="2383558"/>
            <a:ext cx="406907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50825" indent="-250825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Revenues from reserve energy markets</a:t>
            </a:r>
          </a:p>
          <a:p>
            <a:pPr marL="250825" indent="-250825">
              <a:buFont typeface="Wingdings" pitchFamily="2" charset="2"/>
              <a:buChar char="§"/>
            </a:pPr>
            <a:endParaRPr lang="en-US" sz="1800" dirty="0" smtClean="0">
              <a:latin typeface="+mn-lt"/>
            </a:endParaRPr>
          </a:p>
          <a:p>
            <a:pPr marL="250825" indent="-250825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Vehicle modification</a:t>
            </a:r>
          </a:p>
          <a:p>
            <a:pPr marL="250825" indent="-250825">
              <a:buFont typeface="Wingdings" pitchFamily="2" charset="2"/>
              <a:buChar char="§"/>
            </a:pPr>
            <a:endParaRPr lang="en-US" sz="1800" dirty="0" smtClean="0">
              <a:latin typeface="+mn-lt"/>
            </a:endParaRPr>
          </a:p>
          <a:p>
            <a:pPr marL="250825" indent="-250825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Battery degradation costs</a:t>
            </a:r>
          </a:p>
          <a:p>
            <a:pPr marL="250825" indent="-250825">
              <a:buFont typeface="Wingdings" pitchFamily="2" charset="2"/>
              <a:buChar char="§"/>
            </a:pPr>
            <a:endParaRPr lang="en-US" sz="1800" dirty="0" smtClean="0">
              <a:latin typeface="+mn-lt"/>
            </a:endParaRPr>
          </a:p>
          <a:p>
            <a:pPr marL="250825" indent="-250825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Communication 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infrastructure </a:t>
            </a:r>
          </a:p>
          <a:p>
            <a:pPr marL="250825" indent="-250825">
              <a:buFont typeface="Wingdings" pitchFamily="2" charset="2"/>
              <a:buChar char="§"/>
            </a:pPr>
            <a:endParaRPr lang="en-US" sz="1800" dirty="0" smtClean="0">
              <a:latin typeface="+mn-lt"/>
            </a:endParaRPr>
          </a:p>
          <a:p>
            <a:pPr marL="250825" indent="-250825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Aggregator costs </a:t>
            </a:r>
          </a:p>
          <a:p>
            <a:endParaRPr lang="en-US" sz="1800" dirty="0" smtClean="0">
              <a:latin typeface="+mn-lt"/>
            </a:endParaRPr>
          </a:p>
          <a:p>
            <a:pPr marL="250825" indent="-250825">
              <a:buFont typeface="Wingdings" pitchFamily="2" charset="2"/>
              <a:buChar char="§"/>
            </a:pPr>
            <a:r>
              <a:rPr lang="en-US" sz="1800" dirty="0" smtClean="0">
                <a:latin typeface="+mn-lt"/>
              </a:rPr>
              <a:t>Regulatory framework</a:t>
            </a:r>
          </a:p>
          <a:p>
            <a:pPr marL="250825" indent="-250825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...</a:t>
            </a:r>
            <a:endParaRPr lang="en-US" sz="1800" dirty="0" smtClean="0">
              <a:latin typeface="+mn-lt"/>
            </a:endParaRPr>
          </a:p>
          <a:p>
            <a:endParaRPr lang="en-US" sz="1800" dirty="0"/>
          </a:p>
        </p:txBody>
      </p:sp>
      <p:cxnSp>
        <p:nvCxnSpPr>
          <p:cNvPr id="9" name="Form 67"/>
          <p:cNvCxnSpPr>
            <a:cxnSpLocks noChangeShapeType="1"/>
            <a:endCxn id="5" idx="2"/>
          </p:cNvCxnSpPr>
          <p:nvPr/>
        </p:nvCxnSpPr>
        <p:spPr bwMode="auto">
          <a:xfrm>
            <a:off x="3460330" y="4506950"/>
            <a:ext cx="1692536" cy="252413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Form 69"/>
          <p:cNvCxnSpPr>
            <a:cxnSpLocks noChangeShapeType="1"/>
            <a:endCxn id="5" idx="7"/>
          </p:cNvCxnSpPr>
          <p:nvPr/>
        </p:nvCxnSpPr>
        <p:spPr bwMode="auto">
          <a:xfrm>
            <a:off x="3964386" y="3411605"/>
            <a:ext cx="1619375" cy="1169275"/>
          </a:xfrm>
          <a:prstGeom prst="curved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Form 73"/>
          <p:cNvCxnSpPr>
            <a:cxnSpLocks noChangeShapeType="1"/>
            <a:endCxn id="14" idx="2"/>
          </p:cNvCxnSpPr>
          <p:nvPr/>
        </p:nvCxnSpPr>
        <p:spPr bwMode="auto">
          <a:xfrm>
            <a:off x="5152866" y="2588258"/>
            <a:ext cx="1079500" cy="586780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Form 85"/>
          <p:cNvCxnSpPr>
            <a:cxnSpLocks noChangeShapeType="1"/>
            <a:endCxn id="5" idx="3"/>
          </p:cNvCxnSpPr>
          <p:nvPr/>
        </p:nvCxnSpPr>
        <p:spPr bwMode="auto">
          <a:xfrm flipV="1">
            <a:off x="3676354" y="4937845"/>
            <a:ext cx="1550442" cy="375501"/>
          </a:xfrm>
          <a:prstGeom prst="curved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Form 90"/>
          <p:cNvCxnSpPr>
            <a:cxnSpLocks noChangeShapeType="1"/>
            <a:endCxn id="5" idx="4"/>
          </p:cNvCxnSpPr>
          <p:nvPr/>
        </p:nvCxnSpPr>
        <p:spPr bwMode="auto">
          <a:xfrm flipV="1">
            <a:off x="4180410" y="5011775"/>
            <a:ext cx="1224869" cy="819166"/>
          </a:xfrm>
          <a:prstGeom prst="curved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Ellipse 94"/>
          <p:cNvSpPr>
            <a:spLocks noChangeArrowheads="1"/>
          </p:cNvSpPr>
          <p:nvPr/>
        </p:nvSpPr>
        <p:spPr bwMode="auto">
          <a:xfrm>
            <a:off x="6232366" y="2922625"/>
            <a:ext cx="504825" cy="5048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273050" indent="-273050" algn="ctr">
              <a:spcBef>
                <a:spcPct val="40000"/>
              </a:spcBef>
            </a:pPr>
            <a:r>
              <a:rPr lang="de-DE" sz="3600" b="1"/>
              <a:t>-</a:t>
            </a:r>
          </a:p>
        </p:txBody>
      </p:sp>
      <p:cxnSp>
        <p:nvCxnSpPr>
          <p:cNvPr id="15" name="Form 101"/>
          <p:cNvCxnSpPr>
            <a:cxnSpLocks noChangeShapeType="1"/>
            <a:stCxn id="5" idx="6"/>
            <a:endCxn id="14" idx="4"/>
          </p:cNvCxnSpPr>
          <p:nvPr/>
        </p:nvCxnSpPr>
        <p:spPr bwMode="auto">
          <a:xfrm flipV="1">
            <a:off x="5657691" y="3427450"/>
            <a:ext cx="827087" cy="1331913"/>
          </a:xfrm>
          <a:prstGeom prst="curved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" name="Textfeld 106"/>
          <p:cNvSpPr txBox="1">
            <a:spLocks noChangeArrowheads="1"/>
          </p:cNvSpPr>
          <p:nvPr/>
        </p:nvSpPr>
        <p:spPr bwMode="auto">
          <a:xfrm>
            <a:off x="5657691" y="2383558"/>
            <a:ext cx="1287019" cy="400110"/>
          </a:xfrm>
          <a:prstGeom prst="rect">
            <a:avLst/>
          </a:prstGeom>
          <a:noFill/>
          <a:ln w="15875">
            <a:solidFill>
              <a:srgbClr val="48AA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dirty="0" smtClean="0"/>
              <a:t>Revenue</a:t>
            </a:r>
            <a:endParaRPr lang="de-DE" sz="2000" dirty="0"/>
          </a:p>
        </p:txBody>
      </p:sp>
      <p:sp>
        <p:nvSpPr>
          <p:cNvPr id="17" name="Textfeld 107"/>
          <p:cNvSpPr txBox="1">
            <a:spLocks noChangeArrowheads="1"/>
          </p:cNvSpPr>
          <p:nvPr/>
        </p:nvSpPr>
        <p:spPr bwMode="auto">
          <a:xfrm>
            <a:off x="6299376" y="4177826"/>
            <a:ext cx="753732" cy="400110"/>
          </a:xfrm>
          <a:prstGeom prst="rect">
            <a:avLst/>
          </a:prstGeom>
          <a:noFill/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Cost</a:t>
            </a:r>
            <a:endParaRPr lang="en-US" sz="2000" dirty="0"/>
          </a:p>
        </p:txBody>
      </p:sp>
      <p:sp>
        <p:nvSpPr>
          <p:cNvPr id="18" name="Textfeld 17"/>
          <p:cNvSpPr txBox="1"/>
          <p:nvPr/>
        </p:nvSpPr>
        <p:spPr>
          <a:xfrm>
            <a:off x="714504" y="2203538"/>
            <a:ext cx="505267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de-DE" sz="4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$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612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29" y="4547489"/>
            <a:ext cx="6445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Form 69"/>
          <p:cNvCxnSpPr>
            <a:cxnSpLocks noChangeShapeType="1"/>
          </p:cNvCxnSpPr>
          <p:nvPr/>
        </p:nvCxnSpPr>
        <p:spPr bwMode="auto">
          <a:xfrm>
            <a:off x="4540452" y="3910264"/>
            <a:ext cx="686345" cy="670615"/>
          </a:xfrm>
          <a:prstGeom prst="curved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Rechteck 21"/>
          <p:cNvSpPr/>
          <p:nvPr/>
        </p:nvSpPr>
        <p:spPr bwMode="auto">
          <a:xfrm>
            <a:off x="1240582" y="2349873"/>
            <a:ext cx="3934406" cy="719087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1219771" y="3664074"/>
            <a:ext cx="3320681" cy="552774"/>
          </a:xfrm>
          <a:prstGeom prst="rect">
            <a:avLst/>
          </a:prstGeom>
          <a:noFill/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4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– </a:t>
            </a:r>
            <a:r>
              <a:rPr lang="de-DE" dirty="0" err="1" smtClean="0"/>
              <a:t>Changed</a:t>
            </a:r>
            <a:r>
              <a:rPr lang="de-DE" dirty="0" smtClean="0"/>
              <a:t> time </a:t>
            </a:r>
            <a:r>
              <a:rPr lang="de-DE" dirty="0" err="1" smtClean="0"/>
              <a:t>slot</a:t>
            </a:r>
            <a:r>
              <a:rPr lang="de-DE" dirty="0" smtClean="0"/>
              <a:t> </a:t>
            </a:r>
            <a:r>
              <a:rPr lang="de-DE" dirty="0" err="1" smtClean="0"/>
              <a:t>duration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08188"/>
            <a:ext cx="2026568" cy="4157116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 err="1" smtClean="0"/>
              <a:t>Calculations</a:t>
            </a:r>
            <a:r>
              <a:rPr lang="de-DE" sz="1800" dirty="0" smtClean="0"/>
              <a:t> </a:t>
            </a:r>
            <a:r>
              <a:rPr lang="de-DE" sz="1800" dirty="0" err="1" smtClean="0"/>
              <a:t>before</a:t>
            </a:r>
            <a:r>
              <a:rPr lang="de-DE" sz="1800" dirty="0" smtClean="0"/>
              <a:t>: </a:t>
            </a:r>
            <a:br>
              <a:rPr lang="de-DE" sz="1800" dirty="0" smtClean="0"/>
            </a:br>
            <a:r>
              <a:rPr lang="de-DE" sz="1800" dirty="0" smtClean="0"/>
              <a:t>time </a:t>
            </a:r>
            <a:r>
              <a:rPr lang="de-DE" sz="1800" dirty="0" err="1" smtClean="0"/>
              <a:t>slices</a:t>
            </a:r>
            <a:r>
              <a:rPr lang="de-DE" sz="1800" dirty="0" smtClean="0"/>
              <a:t> 24h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 smtClean="0"/>
              <a:t>Power: 10 MW</a:t>
            </a:r>
          </a:p>
          <a:p>
            <a:endParaRPr lang="de-DE" sz="16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  <p:grpSp>
        <p:nvGrpSpPr>
          <p:cNvPr id="6" name="Gruppieren 5"/>
          <p:cNvGrpSpPr>
            <a:grpSpLocks/>
          </p:cNvGrpSpPr>
          <p:nvPr/>
        </p:nvGrpSpPr>
        <p:grpSpPr bwMode="auto">
          <a:xfrm>
            <a:off x="2453304" y="1837337"/>
            <a:ext cx="6357733" cy="3409132"/>
            <a:chOff x="961115" y="1386739"/>
            <a:chExt cx="6891749" cy="36957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214" y="1386739"/>
              <a:ext cx="6724650" cy="3695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feld 6"/>
            <p:cNvSpPr txBox="1">
              <a:spLocks noChangeArrowheads="1"/>
            </p:cNvSpPr>
            <p:nvPr/>
          </p:nvSpPr>
          <p:spPr bwMode="auto">
            <a:xfrm>
              <a:off x="1979712" y="1394914"/>
              <a:ext cx="19023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200"/>
                <a:t>Positive Bidirectional</a:t>
              </a:r>
            </a:p>
          </p:txBody>
        </p:sp>
        <p:sp>
          <p:nvSpPr>
            <p:cNvPr id="9" name="Textfeld 7"/>
            <p:cNvSpPr txBox="1">
              <a:spLocks noChangeArrowheads="1"/>
            </p:cNvSpPr>
            <p:nvPr/>
          </p:nvSpPr>
          <p:spPr bwMode="auto">
            <a:xfrm>
              <a:off x="3890283" y="1394914"/>
              <a:ext cx="19023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200"/>
                <a:t>Positive Unidirectional</a:t>
              </a:r>
            </a:p>
          </p:txBody>
        </p:sp>
        <p:sp>
          <p:nvSpPr>
            <p:cNvPr id="10" name="Textfeld 8"/>
            <p:cNvSpPr txBox="1">
              <a:spLocks noChangeArrowheads="1"/>
            </p:cNvSpPr>
            <p:nvPr/>
          </p:nvSpPr>
          <p:spPr bwMode="auto">
            <a:xfrm>
              <a:off x="5945114" y="1394914"/>
              <a:ext cx="190239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200"/>
                <a:t>Negative “Energy+Delay”</a:t>
              </a:r>
            </a:p>
          </p:txBody>
        </p:sp>
        <p:sp>
          <p:nvSpPr>
            <p:cNvPr id="11" name="Textfeld 12"/>
            <p:cNvSpPr txBox="1">
              <a:spLocks noChangeArrowheads="1"/>
            </p:cNvSpPr>
            <p:nvPr/>
          </p:nvSpPr>
          <p:spPr bwMode="auto">
            <a:xfrm rot="-5400000">
              <a:off x="362234" y="2700451"/>
              <a:ext cx="150554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400" b="1"/>
                <a:t>Size of the pool</a:t>
              </a:r>
            </a:p>
          </p:txBody>
        </p:sp>
        <p:sp>
          <p:nvSpPr>
            <p:cNvPr id="12" name="Textfeld 13"/>
            <p:cNvSpPr txBox="1">
              <a:spLocks noChangeArrowheads="1"/>
            </p:cNvSpPr>
            <p:nvPr/>
          </p:nvSpPr>
          <p:spPr bwMode="auto">
            <a:xfrm>
              <a:off x="2195736" y="4645124"/>
              <a:ext cx="203927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400" b="1"/>
                <a:t>Time slice (2h blocks)</a:t>
              </a:r>
            </a:p>
          </p:txBody>
        </p:sp>
      </p:grpSp>
      <p:sp>
        <p:nvSpPr>
          <p:cNvPr id="13" name="Inhaltsplatzhalter 2"/>
          <p:cNvSpPr txBox="1">
            <a:spLocks/>
          </p:cNvSpPr>
          <p:nvPr/>
        </p:nvSpPr>
        <p:spPr bwMode="auto">
          <a:xfrm>
            <a:off x="352171" y="5221585"/>
            <a:ext cx="8108261" cy="1636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Low advantage for the negative and positive bidirectional control strategy</a:t>
            </a:r>
          </a:p>
          <a:p>
            <a:r>
              <a:rPr lang="en-US" sz="1600" dirty="0" smtClean="0"/>
              <a:t>The amount of positive reserve energy using unidirectional control strategy can be increased significantly during the most hours of the day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89597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468313" y="2060848"/>
            <a:ext cx="8136135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08188"/>
            <a:ext cx="7931224" cy="4122737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Model description</a:t>
            </a:r>
          </a:p>
          <a:p>
            <a:pPr lvl="1"/>
            <a:r>
              <a:rPr lang="en-US" dirty="0" smtClean="0"/>
              <a:t>Technical and economic model</a:t>
            </a:r>
          </a:p>
          <a:p>
            <a:r>
              <a:rPr lang="en-US" dirty="0" smtClean="0"/>
              <a:t>Charging strategies and technical results</a:t>
            </a:r>
          </a:p>
          <a:p>
            <a:r>
              <a:rPr lang="en-US" dirty="0" smtClean="0"/>
              <a:t>Economic results</a:t>
            </a:r>
          </a:p>
          <a:p>
            <a:r>
              <a:rPr lang="en-US" dirty="0" smtClean="0"/>
              <a:t>Summary and conclusions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00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Battery degradation cost</a:t>
            </a:r>
            <a:endParaRPr lang="en-US" sz="2000" b="0" dirty="0" smtClean="0"/>
          </a:p>
        </p:txBody>
      </p:sp>
      <p:grpSp>
        <p:nvGrpSpPr>
          <p:cNvPr id="3" name="Gruppieren 2"/>
          <p:cNvGrpSpPr/>
          <p:nvPr/>
        </p:nvGrpSpPr>
        <p:grpSpPr>
          <a:xfrm>
            <a:off x="399815" y="1748315"/>
            <a:ext cx="8442091" cy="3816697"/>
            <a:chOff x="378381" y="2132856"/>
            <a:chExt cx="8442091" cy="3816697"/>
          </a:xfrm>
        </p:grpSpPr>
        <p:pic>
          <p:nvPicPr>
            <p:cNvPr id="14341" name="Picture 6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2278" y="2132856"/>
              <a:ext cx="8438194" cy="3816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Rechteck 1"/>
            <p:cNvSpPr/>
            <p:nvPr/>
          </p:nvSpPr>
          <p:spPr bwMode="auto">
            <a:xfrm rot="16200000">
              <a:off x="-825927" y="3543688"/>
              <a:ext cx="2840664" cy="43204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3924622" y="5481166"/>
            <a:ext cx="5040313" cy="1081088"/>
            <a:chOff x="1547664" y="1340768"/>
            <a:chExt cx="3686175" cy="771525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1340768"/>
              <a:ext cx="368617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1664618"/>
              <a:ext cx="2200275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708061"/>
            <a:ext cx="20843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251520" y="5050279"/>
            <a:ext cx="20882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Source: J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. Link, et al., “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Optimisation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Algorithms for the Charge Dispatch of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Plug-in Vehicles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based on Variable Tariffs”, 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Fraunhofer</a:t>
            </a:r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 ISI</a:t>
            </a:r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56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Revenues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reserve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22737"/>
          </a:xfrm>
        </p:spPr>
        <p:txBody>
          <a:bodyPr/>
          <a:lstStyle/>
          <a:p>
            <a:r>
              <a:rPr lang="de-DE" sz="1600" dirty="0" err="1" smtClean="0"/>
              <a:t>Monthly</a:t>
            </a:r>
            <a:r>
              <a:rPr lang="de-DE" sz="1600" dirty="0" smtClean="0"/>
              <a:t> </a:t>
            </a:r>
            <a:r>
              <a:rPr lang="de-DE" sz="1600" dirty="0" err="1" smtClean="0"/>
              <a:t>costs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revenues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a </a:t>
            </a:r>
            <a:r>
              <a:rPr lang="de-DE" sz="1600" dirty="0" err="1" smtClean="0"/>
              <a:t>single</a:t>
            </a:r>
            <a:r>
              <a:rPr lang="de-DE" sz="1600" dirty="0" smtClean="0"/>
              <a:t> </a:t>
            </a:r>
            <a:r>
              <a:rPr lang="de-DE" sz="1600" dirty="0" err="1" smtClean="0"/>
              <a:t>electric</a:t>
            </a:r>
            <a:r>
              <a:rPr lang="de-DE" sz="1600" dirty="0" smtClean="0"/>
              <a:t> </a:t>
            </a:r>
            <a:r>
              <a:rPr lang="de-DE" sz="1600" dirty="0" err="1" smtClean="0"/>
              <a:t>vehicle</a:t>
            </a:r>
            <a:r>
              <a:rPr lang="de-DE" sz="1600" dirty="0" smtClean="0"/>
              <a:t> </a:t>
            </a:r>
            <a:r>
              <a:rPr lang="de-DE" sz="1600" dirty="0" err="1" smtClean="0"/>
              <a:t>providing</a:t>
            </a:r>
            <a:r>
              <a:rPr lang="de-DE" sz="1600" dirty="0" smtClean="0"/>
              <a:t> 10 MW </a:t>
            </a:r>
            <a:r>
              <a:rPr lang="de-DE" sz="1600" dirty="0" err="1" smtClean="0"/>
              <a:t>secondary</a:t>
            </a:r>
            <a:r>
              <a:rPr lang="de-DE" sz="1600" dirty="0" smtClean="0"/>
              <a:t> </a:t>
            </a:r>
            <a:r>
              <a:rPr lang="de-DE" sz="1600" dirty="0" err="1" smtClean="0"/>
              <a:t>reserve</a:t>
            </a:r>
            <a:r>
              <a:rPr lang="de-DE" sz="1600" dirty="0" smtClean="0"/>
              <a:t> </a:t>
            </a:r>
            <a:r>
              <a:rPr lang="de-DE" sz="1600" dirty="0" err="1" smtClean="0"/>
              <a:t>energy</a:t>
            </a:r>
            <a:endParaRPr lang="de-DE" sz="1600" dirty="0" smtClean="0"/>
          </a:p>
          <a:p>
            <a:r>
              <a:rPr lang="de-DE" sz="1600" dirty="0" smtClean="0"/>
              <a:t>Low </a:t>
            </a:r>
            <a:r>
              <a:rPr lang="de-DE" sz="1600" dirty="0" err="1" smtClean="0"/>
              <a:t>target</a:t>
            </a:r>
            <a:r>
              <a:rPr lang="de-DE" sz="1600" dirty="0" smtClean="0"/>
              <a:t> </a:t>
            </a:r>
            <a:r>
              <a:rPr lang="de-DE" sz="1600" dirty="0" err="1" smtClean="0"/>
              <a:t>SoC</a:t>
            </a:r>
            <a:r>
              <a:rPr lang="de-DE" sz="1600" dirty="0" smtClean="0"/>
              <a:t>: 50%</a:t>
            </a:r>
          </a:p>
          <a:p>
            <a:r>
              <a:rPr lang="de-DE" sz="1600" dirty="0" err="1" smtClean="0"/>
              <a:t>Energy</a:t>
            </a:r>
            <a:r>
              <a:rPr lang="de-DE" sz="1600" dirty="0" smtClean="0"/>
              <a:t> </a:t>
            </a:r>
            <a:r>
              <a:rPr lang="de-DE" sz="1600" dirty="0" err="1" smtClean="0"/>
              <a:t>cost</a:t>
            </a:r>
            <a:r>
              <a:rPr lang="de-DE" sz="1600" dirty="0" smtClean="0"/>
              <a:t>: EEX </a:t>
            </a:r>
            <a:r>
              <a:rPr lang="de-DE" sz="1600" dirty="0" err="1" smtClean="0"/>
              <a:t>market</a:t>
            </a:r>
            <a:r>
              <a:rPr lang="de-DE" sz="1600" dirty="0" smtClean="0"/>
              <a:t> </a:t>
            </a:r>
            <a:r>
              <a:rPr lang="de-DE" sz="1600" dirty="0" err="1" smtClean="0"/>
              <a:t>price</a:t>
            </a:r>
            <a:endParaRPr lang="de-DE" sz="1600" dirty="0" smtClean="0"/>
          </a:p>
          <a:p>
            <a:r>
              <a:rPr lang="de-DE" sz="1600" dirty="0" err="1" smtClean="0"/>
              <a:t>Battery</a:t>
            </a:r>
            <a:r>
              <a:rPr lang="de-DE" sz="1600" dirty="0" smtClean="0"/>
              <a:t>: 500€/kWh</a:t>
            </a:r>
            <a:endParaRPr lang="de-DE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12976"/>
            <a:ext cx="723106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456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000" smtClean="0">
                <a:latin typeface="Arial" pitchFamily="34" charset="0"/>
                <a:cs typeface="Arial" pitchFamily="34" charset="0"/>
              </a:rPr>
              <a:t>Backup</a:t>
            </a:r>
            <a:endParaRPr lang="en-AU" sz="300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35" name="Gruppieren 34"/>
          <p:cNvGrpSpPr>
            <a:grpSpLocks/>
          </p:cNvGrpSpPr>
          <p:nvPr/>
        </p:nvGrpSpPr>
        <p:grpSpPr bwMode="auto">
          <a:xfrm>
            <a:off x="811213" y="2560638"/>
            <a:ext cx="7831137" cy="4197350"/>
            <a:chOff x="810985" y="2560637"/>
            <a:chExt cx="7831138" cy="4197350"/>
          </a:xfrm>
        </p:grpSpPr>
        <p:grpSp>
          <p:nvGrpSpPr>
            <p:cNvPr id="18437" name="Group 3"/>
            <p:cNvGrpSpPr>
              <a:grpSpLocks/>
            </p:cNvGrpSpPr>
            <p:nvPr/>
          </p:nvGrpSpPr>
          <p:grpSpPr bwMode="auto">
            <a:xfrm>
              <a:off x="1080860" y="2560637"/>
              <a:ext cx="3800475" cy="1736725"/>
              <a:chOff x="1094" y="2160"/>
              <a:chExt cx="2792" cy="1387"/>
            </a:xfrm>
          </p:grpSpPr>
          <p:sp>
            <p:nvSpPr>
              <p:cNvPr id="18456" name="Line 4"/>
              <p:cNvSpPr>
                <a:spLocks noChangeShapeType="1"/>
              </p:cNvSpPr>
              <p:nvPr/>
            </p:nvSpPr>
            <p:spPr bwMode="auto">
              <a:xfrm flipV="1">
                <a:off x="1406" y="2160"/>
                <a:ext cx="0" cy="11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457" name="Line 5"/>
              <p:cNvSpPr>
                <a:spLocks noChangeShapeType="1"/>
              </p:cNvSpPr>
              <p:nvPr/>
            </p:nvSpPr>
            <p:spPr bwMode="auto">
              <a:xfrm>
                <a:off x="1406" y="3294"/>
                <a:ext cx="246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458" name="Line 6"/>
              <p:cNvSpPr>
                <a:spLocks noChangeShapeType="1"/>
              </p:cNvSpPr>
              <p:nvPr/>
            </p:nvSpPr>
            <p:spPr bwMode="auto">
              <a:xfrm flipV="1">
                <a:off x="1406" y="2269"/>
                <a:ext cx="567" cy="4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459" name="Line 7"/>
              <p:cNvSpPr>
                <a:spLocks noChangeShapeType="1"/>
              </p:cNvSpPr>
              <p:nvPr/>
            </p:nvSpPr>
            <p:spPr bwMode="auto">
              <a:xfrm>
                <a:off x="1973" y="2269"/>
                <a:ext cx="469" cy="676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460" name="Line 8"/>
              <p:cNvSpPr>
                <a:spLocks noChangeShapeType="1"/>
              </p:cNvSpPr>
              <p:nvPr/>
            </p:nvSpPr>
            <p:spPr bwMode="auto">
              <a:xfrm>
                <a:off x="2442" y="2945"/>
                <a:ext cx="1307" cy="327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461" name="Text Box 9"/>
              <p:cNvSpPr txBox="1">
                <a:spLocks noChangeArrowheads="1"/>
              </p:cNvSpPr>
              <p:nvPr/>
            </p:nvSpPr>
            <p:spPr bwMode="auto">
              <a:xfrm>
                <a:off x="3844" y="3352"/>
                <a:ext cx="42" cy="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de-DE" sz="1600">
                    <a:latin typeface="Arial" pitchFamily="34" charset="0"/>
                  </a:rPr>
                  <a:t>t</a:t>
                </a:r>
              </a:p>
            </p:txBody>
          </p:sp>
          <p:sp>
            <p:nvSpPr>
              <p:cNvPr id="18462" name="Text Box 10"/>
              <p:cNvSpPr txBox="1">
                <a:spLocks noChangeArrowheads="1"/>
              </p:cNvSpPr>
              <p:nvPr/>
            </p:nvSpPr>
            <p:spPr bwMode="auto">
              <a:xfrm>
                <a:off x="1094" y="2160"/>
                <a:ext cx="250" cy="3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de-DE" sz="1600">
                    <a:solidFill>
                      <a:schemeClr val="tx2"/>
                    </a:solidFill>
                    <a:latin typeface="Arial" pitchFamily="34" charset="0"/>
                  </a:rPr>
                  <a:t>I(t)</a:t>
                </a:r>
              </a:p>
              <a:p>
                <a:pPr eaLnBrk="1" hangingPunct="1"/>
                <a:r>
                  <a:rPr lang="de-DE" sz="1600">
                    <a:latin typeface="Arial" pitchFamily="34" charset="0"/>
                  </a:rPr>
                  <a:t>U(t)</a:t>
                </a:r>
              </a:p>
            </p:txBody>
          </p:sp>
          <p:sp>
            <p:nvSpPr>
              <p:cNvPr id="18463" name="Line 11"/>
              <p:cNvSpPr>
                <a:spLocks noChangeShapeType="1"/>
              </p:cNvSpPr>
              <p:nvPr/>
            </p:nvSpPr>
            <p:spPr bwMode="auto">
              <a:xfrm flipV="1">
                <a:off x="1406" y="2217"/>
                <a:ext cx="567" cy="17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18464" name="Line 12"/>
              <p:cNvSpPr>
                <a:spLocks noChangeShapeType="1"/>
              </p:cNvSpPr>
              <p:nvPr/>
            </p:nvSpPr>
            <p:spPr bwMode="auto">
              <a:xfrm>
                <a:off x="1973" y="2217"/>
                <a:ext cx="175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de-DE"/>
              </a:p>
            </p:txBody>
          </p:sp>
        </p:grpSp>
        <p:sp>
          <p:nvSpPr>
            <p:cNvPr id="18438" name="AutoShape 13"/>
            <p:cNvSpPr>
              <a:spLocks noChangeArrowheads="1"/>
            </p:cNvSpPr>
            <p:nvPr/>
          </p:nvSpPr>
          <p:spPr bwMode="auto">
            <a:xfrm>
              <a:off x="3106510" y="4270375"/>
              <a:ext cx="269875" cy="493712"/>
            </a:xfrm>
            <a:prstGeom prst="downArrow">
              <a:avLst>
                <a:gd name="adj1" fmla="val 50000"/>
                <a:gd name="adj2" fmla="val 45735"/>
              </a:avLst>
            </a:prstGeom>
            <a:solidFill>
              <a:srgbClr val="3366FF"/>
            </a:solidFill>
            <a:ln w="28575" algn="ctr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18439" name="Group 14"/>
            <p:cNvGrpSpPr>
              <a:grpSpLocks/>
            </p:cNvGrpSpPr>
            <p:nvPr/>
          </p:nvGrpSpPr>
          <p:grpSpPr bwMode="auto">
            <a:xfrm>
              <a:off x="810985" y="4900612"/>
              <a:ext cx="4159250" cy="1857375"/>
              <a:chOff x="357" y="1678"/>
              <a:chExt cx="2961" cy="1372"/>
            </a:xfrm>
          </p:grpSpPr>
          <p:grpSp>
            <p:nvGrpSpPr>
              <p:cNvPr id="18444" name="Group 15"/>
              <p:cNvGrpSpPr>
                <a:grpSpLocks/>
              </p:cNvGrpSpPr>
              <p:nvPr/>
            </p:nvGrpSpPr>
            <p:grpSpPr bwMode="auto">
              <a:xfrm>
                <a:off x="915" y="1678"/>
                <a:ext cx="2835" cy="1134"/>
                <a:chOff x="584" y="1593"/>
                <a:chExt cx="2835" cy="1474"/>
              </a:xfrm>
            </p:grpSpPr>
            <p:sp>
              <p:nvSpPr>
                <p:cNvPr id="1844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584" y="1593"/>
                  <a:ext cx="0" cy="147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8448" name="Line 17"/>
                <p:cNvSpPr>
                  <a:spLocks noChangeShapeType="1"/>
                </p:cNvSpPr>
                <p:nvPr/>
              </p:nvSpPr>
              <p:spPr bwMode="auto">
                <a:xfrm>
                  <a:off x="584" y="3067"/>
                  <a:ext cx="283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8449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584" y="1735"/>
                  <a:ext cx="652" cy="142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8450" name="Line 19"/>
                <p:cNvSpPr>
                  <a:spLocks noChangeShapeType="1"/>
                </p:cNvSpPr>
                <p:nvPr/>
              </p:nvSpPr>
              <p:spPr bwMode="auto">
                <a:xfrm>
                  <a:off x="1236" y="1735"/>
                  <a:ext cx="538" cy="879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8451" name="Line 20"/>
                <p:cNvSpPr>
                  <a:spLocks noChangeShapeType="1"/>
                </p:cNvSpPr>
                <p:nvPr/>
              </p:nvSpPr>
              <p:spPr bwMode="auto">
                <a:xfrm>
                  <a:off x="1774" y="2614"/>
                  <a:ext cx="1503" cy="425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8452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84" y="1962"/>
                  <a:ext cx="1105" cy="1105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845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89" y="1735"/>
                  <a:ext cx="539" cy="22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8454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2228" y="1678"/>
                  <a:ext cx="1049" cy="57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845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84" y="1735"/>
                  <a:ext cx="652" cy="0"/>
                </a:xfrm>
                <a:prstGeom prst="line">
                  <a:avLst/>
                </a:prstGeom>
                <a:noFill/>
                <a:ln w="15875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8445" name="Text Box 25"/>
              <p:cNvSpPr txBox="1">
                <a:spLocks noChangeArrowheads="1"/>
              </p:cNvSpPr>
              <p:nvPr/>
            </p:nvSpPr>
            <p:spPr bwMode="auto">
              <a:xfrm>
                <a:off x="3277" y="2869"/>
                <a:ext cx="41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de-DE" sz="1600">
                    <a:latin typeface="Arial" pitchFamily="34" charset="0"/>
                  </a:rPr>
                  <a:t>t</a:t>
                </a:r>
              </a:p>
            </p:txBody>
          </p:sp>
          <p:sp>
            <p:nvSpPr>
              <p:cNvPr id="18446" name="Text Box 26"/>
              <p:cNvSpPr txBox="1">
                <a:spLocks noChangeArrowheads="1"/>
              </p:cNvSpPr>
              <p:nvPr/>
            </p:nvSpPr>
            <p:spPr bwMode="auto">
              <a:xfrm>
                <a:off x="357" y="1706"/>
                <a:ext cx="418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de-DE" sz="1600">
                    <a:latin typeface="Arial" pitchFamily="34" charset="0"/>
                  </a:rPr>
                  <a:t>SoC(t)</a:t>
                </a:r>
              </a:p>
              <a:p>
                <a:pPr eaLnBrk="1" hangingPunct="1"/>
                <a:r>
                  <a:rPr lang="de-DE" sz="1600">
                    <a:solidFill>
                      <a:schemeClr val="tx2"/>
                    </a:solidFill>
                    <a:latin typeface="Arial" pitchFamily="34" charset="0"/>
                  </a:rPr>
                  <a:t>P(t)</a:t>
                </a:r>
              </a:p>
            </p:txBody>
          </p:sp>
        </p:grpSp>
        <p:sp>
          <p:nvSpPr>
            <p:cNvPr id="18440" name="Line 27"/>
            <p:cNvSpPr>
              <a:spLocks noChangeShapeType="1"/>
            </p:cNvSpPr>
            <p:nvPr/>
          </p:nvSpPr>
          <p:spPr bwMode="auto">
            <a:xfrm>
              <a:off x="1980973" y="4900612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de-DE"/>
            </a:p>
          </p:txBody>
        </p:sp>
        <p:sp>
          <p:nvSpPr>
            <p:cNvPr id="18441" name="Line 28"/>
            <p:cNvSpPr>
              <a:spLocks noChangeShapeType="1"/>
            </p:cNvSpPr>
            <p:nvPr/>
          </p:nvSpPr>
          <p:spPr bwMode="auto">
            <a:xfrm>
              <a:off x="2611210" y="5710237"/>
              <a:ext cx="360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de-DE"/>
            </a:p>
          </p:txBody>
        </p:sp>
        <p:sp>
          <p:nvSpPr>
            <p:cNvPr id="18442" name="Rectangle 6"/>
            <p:cNvSpPr>
              <a:spLocks noChangeArrowheads="1"/>
            </p:cNvSpPr>
            <p:nvPr/>
          </p:nvSpPr>
          <p:spPr bwMode="auto">
            <a:xfrm>
              <a:off x="5176610" y="2965450"/>
              <a:ext cx="333057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266700" indent="-266700">
                <a:buClr>
                  <a:srgbClr val="333399"/>
                </a:buClr>
                <a:buFont typeface="Wingdings" pitchFamily="2" charset="2"/>
                <a:buChar char="§"/>
              </a:pPr>
              <a:r>
                <a:rPr lang="de-DE" sz="1600">
                  <a:latin typeface="Arial" pitchFamily="34" charset="0"/>
                </a:rPr>
                <a:t>Current and voltage characteristics of a charging process </a:t>
              </a:r>
            </a:p>
          </p:txBody>
        </p:sp>
        <p:sp>
          <p:nvSpPr>
            <p:cNvPr id="18443" name="Rectangle 6"/>
            <p:cNvSpPr>
              <a:spLocks noChangeArrowheads="1"/>
            </p:cNvSpPr>
            <p:nvPr/>
          </p:nvSpPr>
          <p:spPr bwMode="auto">
            <a:xfrm>
              <a:off x="5311548" y="5395912"/>
              <a:ext cx="333057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266700" indent="-266700">
                <a:buClr>
                  <a:srgbClr val="333399"/>
                </a:buClr>
                <a:buFont typeface="Wingdings" pitchFamily="2" charset="2"/>
                <a:buChar char="§"/>
              </a:pPr>
              <a:r>
                <a:rPr lang="de-DE" sz="1600">
                  <a:latin typeface="Arial" pitchFamily="34" charset="0"/>
                </a:rPr>
                <a:t>High voltage (Final condition)</a:t>
              </a:r>
            </a:p>
            <a:p>
              <a:pPr marL="266700" indent="-266700">
                <a:buClr>
                  <a:srgbClr val="333399"/>
                </a:buClr>
                <a:buFont typeface="Wingdings" pitchFamily="2" charset="2"/>
                <a:buChar char="Ø"/>
              </a:pPr>
              <a:r>
                <a:rPr lang="de-DE" sz="1600">
                  <a:latin typeface="Arial" pitchFamily="34" charset="0"/>
                </a:rPr>
                <a:t>Reduced power demand for charging</a:t>
              </a:r>
            </a:p>
          </p:txBody>
        </p:sp>
      </p:grpSp>
      <p:sp>
        <p:nvSpPr>
          <p:cNvPr id="18436" name="Rechteck 33"/>
          <p:cNvSpPr>
            <a:spLocks noChangeArrowheads="1"/>
          </p:cNvSpPr>
          <p:nvPr/>
        </p:nvSpPr>
        <p:spPr bwMode="auto">
          <a:xfrm>
            <a:off x="211138" y="1852613"/>
            <a:ext cx="8721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6700" indent="-266700" algn="ctr">
              <a:buClr>
                <a:srgbClr val="333399"/>
              </a:buClr>
            </a:pPr>
            <a:r>
              <a:rPr lang="de-DE">
                <a:latin typeface="Arial" pitchFamily="34" charset="0"/>
              </a:rPr>
              <a:t>Characterisitcs of a 9kWh Lithium Ion battery</a:t>
            </a:r>
          </a:p>
        </p:txBody>
      </p:sp>
    </p:spTree>
    <p:extLst>
      <p:ext uri="{BB962C8B-B14F-4D97-AF65-F5344CB8AC3E}">
        <p14:creationId xmlns:p14="http://schemas.microsoft.com/office/powerpoint/2010/main" val="207426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24148" y="3356992"/>
            <a:ext cx="7772400" cy="503237"/>
          </a:xfrm>
        </p:spPr>
        <p:txBody>
          <a:bodyPr/>
          <a:lstStyle/>
          <a:p>
            <a:r>
              <a:rPr lang="de-DE" sz="2000" dirty="0" err="1" smtClean="0"/>
              <a:t>Capacity</a:t>
            </a:r>
            <a:r>
              <a:rPr lang="de-DE" sz="2000" dirty="0" smtClean="0"/>
              <a:t> </a:t>
            </a:r>
            <a:r>
              <a:rPr lang="de-DE" sz="2000" dirty="0" err="1" smtClean="0"/>
              <a:t>price</a:t>
            </a:r>
            <a:endParaRPr lang="de-DE" sz="2000" dirty="0" smtClean="0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933825"/>
            <a:ext cx="6913562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765175"/>
            <a:ext cx="69119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4148" y="1450182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de-DE" sz="2000" dirty="0" err="1" smtClean="0"/>
              <a:t>Energy</a:t>
            </a:r>
            <a:r>
              <a:rPr lang="de-DE" sz="2000" dirty="0" smtClean="0"/>
              <a:t> </a:t>
            </a:r>
            <a:r>
              <a:rPr lang="de-DE" sz="2000" dirty="0" err="1" smtClean="0"/>
              <a:t>price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210110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gende mit Pfeil nach unten 4"/>
          <p:cNvSpPr/>
          <p:nvPr/>
        </p:nvSpPr>
        <p:spPr bwMode="auto">
          <a:xfrm>
            <a:off x="323528" y="1988840"/>
            <a:ext cx="8640960" cy="2232248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9591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Motivation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Potential for providing ancillary services to the market </a:t>
            </a:r>
            <a:br>
              <a:rPr lang="en-US" sz="2000" dirty="0" smtClean="0"/>
            </a:br>
            <a:r>
              <a:rPr lang="en-US" sz="2000" dirty="0" smtClean="0">
                <a:sym typeface="Wingdings" pitchFamily="2" charset="2"/>
              </a:rPr>
              <a:t> </a:t>
            </a:r>
            <a:r>
              <a:rPr lang="en-US" sz="2000" dirty="0" smtClean="0"/>
              <a:t>(V2G services)</a:t>
            </a:r>
          </a:p>
          <a:p>
            <a:r>
              <a:rPr lang="en-US" sz="2000" dirty="0" smtClean="0"/>
              <a:t>Possible earnings for vehicle owner or other</a:t>
            </a:r>
            <a:r>
              <a:rPr lang="de-DE" sz="2000" dirty="0" smtClean="0"/>
              <a:t> </a:t>
            </a:r>
            <a:r>
              <a:rPr lang="en-US" sz="2000" dirty="0" smtClean="0"/>
              <a:t>market</a:t>
            </a:r>
            <a:r>
              <a:rPr lang="de-DE" sz="2000" dirty="0" smtClean="0"/>
              <a:t> </a:t>
            </a:r>
            <a:r>
              <a:rPr lang="en-US" sz="2000" dirty="0" smtClean="0"/>
              <a:t>participants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2000" dirty="0" smtClean="0"/>
              <a:t>Development of a model to simulate ancillary services with a electric vehicle fleet</a:t>
            </a:r>
          </a:p>
          <a:p>
            <a:r>
              <a:rPr lang="en-US" sz="2000" dirty="0" smtClean="0"/>
              <a:t>Calculation of potential earnings</a:t>
            </a:r>
          </a:p>
          <a:p>
            <a:r>
              <a:rPr lang="en-US" sz="2000" dirty="0" smtClean="0"/>
              <a:t>Consideration of relevant technical restrictions</a:t>
            </a:r>
            <a:endParaRPr lang="de-DE" sz="20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2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468313" y="2564904"/>
            <a:ext cx="8136135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08188"/>
            <a:ext cx="8003232" cy="4122737"/>
          </a:xfrm>
        </p:spPr>
        <p:txBody>
          <a:bodyPr/>
          <a:lstStyle/>
          <a:p>
            <a:r>
              <a:rPr lang="de-DE" dirty="0" smtClean="0"/>
              <a:t>Motivation</a:t>
            </a:r>
          </a:p>
          <a:p>
            <a:r>
              <a:rPr lang="en-US" dirty="0" smtClean="0"/>
              <a:t>Model description</a:t>
            </a:r>
          </a:p>
          <a:p>
            <a:pPr lvl="1"/>
            <a:r>
              <a:rPr lang="de-DE" dirty="0" smtClean="0"/>
              <a:t>Technical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endParaRPr lang="de-DE" dirty="0"/>
          </a:p>
          <a:p>
            <a:r>
              <a:rPr lang="de-DE" dirty="0" err="1" smtClean="0"/>
              <a:t>Charging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 smtClean="0"/>
          </a:p>
          <a:p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endParaRPr lang="de-DE" dirty="0" smtClean="0"/>
          </a:p>
          <a:p>
            <a:r>
              <a:rPr lang="de-DE" dirty="0" smtClean="0"/>
              <a:t>Summary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conclusions</a:t>
            </a:r>
            <a:endParaRPr lang="de-DE" dirty="0" smtClean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8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18" name="Inhaltsplatzhalter 2"/>
          <p:cNvSpPr>
            <a:spLocks noGrp="1"/>
          </p:cNvSpPr>
          <p:nvPr>
            <p:ph idx="1"/>
          </p:nvPr>
        </p:nvSpPr>
        <p:spPr>
          <a:xfrm>
            <a:off x="899592" y="1772816"/>
            <a:ext cx="3384376" cy="2592288"/>
          </a:xfr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Technical 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model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1800" dirty="0" smtClean="0"/>
              <a:t>V</a:t>
            </a:r>
            <a:r>
              <a:rPr lang="en-US" sz="1800" dirty="0" err="1" smtClean="0"/>
              <a:t>ehicle</a:t>
            </a:r>
            <a:r>
              <a:rPr lang="en-US" sz="1800" dirty="0" smtClean="0"/>
              <a:t> specifications</a:t>
            </a:r>
          </a:p>
          <a:p>
            <a:pPr lvl="1"/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Driving pattern</a:t>
            </a:r>
          </a:p>
          <a:p>
            <a:pPr lvl="1"/>
            <a:r>
              <a:rPr lang="en-US" sz="1600" dirty="0" smtClean="0"/>
              <a:t>Battery size</a:t>
            </a:r>
          </a:p>
          <a:p>
            <a:pPr lvl="1"/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Consumption</a:t>
            </a:r>
          </a:p>
          <a:p>
            <a:r>
              <a:rPr lang="en-US" sz="1800" dirty="0" smtClean="0"/>
              <a:t>Prequalification for ancillary markets</a:t>
            </a:r>
          </a:p>
          <a:p>
            <a:r>
              <a:rPr lang="en-US" sz="1800" dirty="0" smtClean="0"/>
              <a:t>Charging infrastructure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endParaRPr lang="de-DE" dirty="0"/>
          </a:p>
        </p:txBody>
      </p:sp>
      <p:grpSp>
        <p:nvGrpSpPr>
          <p:cNvPr id="32" name="Gruppieren 31"/>
          <p:cNvGrpSpPr/>
          <p:nvPr/>
        </p:nvGrpSpPr>
        <p:grpSpPr>
          <a:xfrm>
            <a:off x="5460479" y="4446031"/>
            <a:ext cx="3504009" cy="1797838"/>
            <a:chOff x="5460479" y="4446030"/>
            <a:chExt cx="3504009" cy="2158007"/>
          </a:xfrm>
        </p:grpSpPr>
        <p:sp>
          <p:nvSpPr>
            <p:cNvPr id="21" name="Inhaltsplatzhalter 2"/>
            <p:cNvSpPr txBox="1">
              <a:spLocks/>
            </p:cNvSpPr>
            <p:nvPr/>
          </p:nvSpPr>
          <p:spPr bwMode="auto">
            <a:xfrm>
              <a:off x="5460479" y="4761148"/>
              <a:ext cx="3504009" cy="184288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0"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p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itchFamily="2" charset="2"/>
                <a:buChar char="p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>
                <a:buClr>
                  <a:schemeClr val="accent1">
                    <a:lumMod val="20000"/>
                    <a:lumOff val="80000"/>
                  </a:schemeClr>
                </a:buClr>
                <a:buNone/>
              </a:pPr>
              <a:r>
                <a:rPr lang="de-DE" sz="1800" b="1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Results</a:t>
              </a:r>
              <a:endParaRPr lang="de-DE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  <a:p>
              <a:pPr>
                <a:buClr>
                  <a:schemeClr val="accent2">
                    <a:lumMod val="20000"/>
                    <a:lumOff val="80000"/>
                  </a:schemeClr>
                </a:buClr>
              </a:pP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Required</a:t>
              </a:r>
              <a:r>
                <a:rPr lang="de-DE" sz="1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pool</a:t>
              </a:r>
              <a:r>
                <a:rPr lang="de-DE" sz="1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size</a:t>
              </a:r>
              <a:r>
                <a:rPr lang="de-DE" sz="1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for</a:t>
              </a:r>
              <a:r>
                <a:rPr lang="de-DE" sz="1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the</a:t>
              </a:r>
              <a:r>
                <a:rPr lang="de-DE" sz="1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fleet</a:t>
              </a:r>
              <a:endParaRPr lang="de-DE" sz="1800" dirty="0" smtClean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  <a:p>
              <a:pPr>
                <a:buClr>
                  <a:schemeClr val="accent2">
                    <a:lumMod val="20000"/>
                    <a:lumOff val="80000"/>
                  </a:schemeClr>
                </a:buClr>
              </a:pP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Earnings</a:t>
              </a:r>
              <a:r>
                <a:rPr lang="de-DE" sz="1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for</a:t>
              </a:r>
              <a:r>
                <a:rPr lang="de-DE" sz="1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each</a:t>
              </a:r>
              <a:r>
                <a:rPr lang="de-DE" sz="1800" dirty="0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 </a:t>
              </a:r>
              <a:r>
                <a:rPr lang="de-DE" sz="1800" dirty="0" err="1" smtClean="0">
                  <a:solidFill>
                    <a:schemeClr val="tx2">
                      <a:lumMod val="40000"/>
                      <a:lumOff val="60000"/>
                    </a:schemeClr>
                  </a:solidFill>
                </a:rPr>
                <a:t>vehicle</a:t>
              </a:r>
              <a:endParaRPr lang="de-DE" sz="20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2" name="Right Arrow 100"/>
            <p:cNvSpPr>
              <a:spLocks noChangeArrowheads="1"/>
            </p:cNvSpPr>
            <p:nvPr/>
          </p:nvSpPr>
          <p:spPr bwMode="auto">
            <a:xfrm rot="5400000">
              <a:off x="6952476" y="4153787"/>
              <a:ext cx="279114" cy="863600"/>
            </a:xfrm>
            <a:prstGeom prst="rightArrow">
              <a:avLst>
                <a:gd name="adj1" fmla="val 50000"/>
                <a:gd name="adj2" fmla="val 50009"/>
              </a:avLst>
            </a:prstGeom>
            <a:noFill/>
            <a:ln w="38100" algn="ctr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marL="273050" indent="-273050">
                <a:spcBef>
                  <a:spcPct val="40000"/>
                </a:spcBef>
                <a:buFont typeface="Wingdings" pitchFamily="2" charset="2"/>
                <a:buChar char="§"/>
              </a:pPr>
              <a:endParaRPr lang="en-US" sz="2200">
                <a:latin typeface="Arial" charset="0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395536" y="4034383"/>
            <a:ext cx="3888432" cy="2706985"/>
            <a:chOff x="395536" y="4034383"/>
            <a:chExt cx="3888432" cy="2706985"/>
          </a:xfrm>
        </p:grpSpPr>
        <p:sp>
          <p:nvSpPr>
            <p:cNvPr id="19" name="Inhaltsplatzhalter 2"/>
            <p:cNvSpPr txBox="1">
              <a:spLocks/>
            </p:cNvSpPr>
            <p:nvPr/>
          </p:nvSpPr>
          <p:spPr bwMode="auto">
            <a:xfrm>
              <a:off x="899592" y="4509120"/>
              <a:ext cx="3384376" cy="2232248"/>
            </a:xfrm>
            <a:prstGeom prst="rect">
              <a:avLst/>
            </a:prstGeom>
            <a:noFill/>
            <a:ln w="31750">
              <a:solidFill>
                <a:schemeClr val="accent1">
                  <a:lumMod val="60000"/>
                  <a:lumOff val="40000"/>
                </a:scheme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p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itchFamily="2" charset="2"/>
                <a:buChar char="p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de-DE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Simulation</a:t>
              </a:r>
              <a:endParaRPr lang="de-DE" sz="1600" dirty="0" smtClean="0"/>
            </a:p>
            <a:p>
              <a:pPr marL="514350" indent="-514350">
                <a:buFont typeface="+mj-lt"/>
                <a:buAutoNum type="arabicPeriod"/>
              </a:pPr>
              <a:r>
                <a:rPr lang="en-US" sz="1800" dirty="0" smtClean="0"/>
                <a:t>Calculation of the required maximal pool size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1800" dirty="0" smtClean="0"/>
                <a:t>EVs currently providing reserve energy based on historical data</a:t>
              </a:r>
              <a:endParaRPr lang="en-US" sz="2000" dirty="0"/>
            </a:p>
          </p:txBody>
        </p:sp>
        <p:sp>
          <p:nvSpPr>
            <p:cNvPr id="24" name="Nach rechts gekrümmter Pfeil 23"/>
            <p:cNvSpPr/>
            <p:nvPr/>
          </p:nvSpPr>
          <p:spPr bwMode="auto">
            <a:xfrm>
              <a:off x="395536" y="4034383"/>
              <a:ext cx="440110" cy="1152128"/>
            </a:xfrm>
            <a:prstGeom prst="curv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4427735" y="1772816"/>
            <a:ext cx="3744665" cy="3312368"/>
            <a:chOff x="4427735" y="1772816"/>
            <a:chExt cx="3744665" cy="3312368"/>
          </a:xfrm>
        </p:grpSpPr>
        <p:sp>
          <p:nvSpPr>
            <p:cNvPr id="20" name="Inhaltsplatzhalter 2"/>
            <p:cNvSpPr txBox="1">
              <a:spLocks/>
            </p:cNvSpPr>
            <p:nvPr/>
          </p:nvSpPr>
          <p:spPr bwMode="auto">
            <a:xfrm>
              <a:off x="4788024" y="1772816"/>
              <a:ext cx="3384376" cy="2592288"/>
            </a:xfrm>
            <a:prstGeom prst="rect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Wingdings" pitchFamily="2" charset="2"/>
                <a:buChar char="p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5000"/>
                <a:buFont typeface="Wingdings" pitchFamily="2" charset="2"/>
                <a:buChar char="p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cs typeface="+mn-cs"/>
                </a:defRPr>
              </a:lvl9pPr>
            </a:lstStyle>
            <a:p>
              <a:pPr marL="0" indent="0">
                <a:buFont typeface="Wingdings" pitchFamily="2" charset="2"/>
                <a:buNone/>
              </a:pPr>
              <a:r>
                <a:rPr lang="de-DE" sz="20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Economic</a:t>
              </a:r>
              <a:r>
                <a:rPr lang="de-DE" sz="2000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de-DE" sz="20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model</a:t>
              </a:r>
              <a:endParaRPr lang="de-DE" sz="20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de-DE" sz="1800" dirty="0" smtClean="0"/>
                <a:t>Reserve </a:t>
              </a:r>
              <a:r>
                <a:rPr lang="de-DE" sz="1800" dirty="0" err="1" smtClean="0"/>
                <a:t>energy</a:t>
              </a:r>
              <a:r>
                <a:rPr lang="de-DE" sz="1800" dirty="0" smtClean="0"/>
                <a:t> </a:t>
              </a:r>
              <a:r>
                <a:rPr lang="de-DE" sz="1800" dirty="0" err="1" smtClean="0"/>
                <a:t>market</a:t>
              </a:r>
              <a:endParaRPr lang="de-DE" sz="1800" dirty="0" smtClean="0"/>
            </a:p>
            <a:p>
              <a:pPr lvl="1"/>
              <a:r>
                <a:rPr lang="de-DE" sz="1200" dirty="0" err="1" smtClean="0">
                  <a:latin typeface="Verdana" pitchFamily="34" charset="0"/>
                  <a:cs typeface="Arial" pitchFamily="34" charset="0"/>
                </a:rPr>
                <a:t>Energy</a:t>
              </a:r>
              <a:r>
                <a:rPr lang="de-DE" sz="1200" dirty="0" smtClean="0">
                  <a:latin typeface="Verdana" pitchFamily="34" charset="0"/>
                  <a:cs typeface="Arial" pitchFamily="34" charset="0"/>
                </a:rPr>
                <a:t> </a:t>
              </a:r>
              <a:r>
                <a:rPr lang="de-DE" sz="1200" dirty="0" err="1" smtClean="0">
                  <a:latin typeface="Verdana" pitchFamily="34" charset="0"/>
                  <a:cs typeface="Arial" pitchFamily="34" charset="0"/>
                </a:rPr>
                <a:t>prices</a:t>
              </a:r>
              <a:endParaRPr lang="de-DE" sz="1200" dirty="0" smtClean="0">
                <a:latin typeface="Verdana" pitchFamily="34" charset="0"/>
                <a:cs typeface="Arial" pitchFamily="34" charset="0"/>
              </a:endParaRPr>
            </a:p>
            <a:p>
              <a:pPr lvl="1"/>
              <a:r>
                <a:rPr lang="de-DE" sz="1200" dirty="0" err="1" smtClean="0">
                  <a:latin typeface="Verdana" pitchFamily="34" charset="0"/>
                  <a:cs typeface="Arial" pitchFamily="34" charset="0"/>
                </a:rPr>
                <a:t>Capacity</a:t>
              </a:r>
              <a:r>
                <a:rPr lang="de-DE" sz="1200" dirty="0" smtClean="0">
                  <a:latin typeface="Verdana" pitchFamily="34" charset="0"/>
                  <a:cs typeface="Arial" pitchFamily="34" charset="0"/>
                </a:rPr>
                <a:t> </a:t>
              </a:r>
              <a:r>
                <a:rPr lang="de-DE" sz="1200" dirty="0" err="1" smtClean="0">
                  <a:latin typeface="Verdana" pitchFamily="34" charset="0"/>
                  <a:cs typeface="Arial" pitchFamily="34" charset="0"/>
                </a:rPr>
                <a:t>prices</a:t>
              </a:r>
              <a:endParaRPr lang="en-US" sz="1200" dirty="0" smtClean="0">
                <a:latin typeface="Verdana" pitchFamily="34" charset="0"/>
                <a:cs typeface="Arial" pitchFamily="34" charset="0"/>
              </a:endParaRPr>
            </a:p>
            <a:p>
              <a:r>
                <a:rPr lang="en-US" sz="1800" dirty="0" smtClean="0"/>
                <a:t>Battery and battery degradation costs</a:t>
              </a:r>
            </a:p>
            <a:p>
              <a:r>
                <a:rPr lang="en-US" sz="1800" dirty="0" smtClean="0"/>
                <a:t>Costs for conventional charging process</a:t>
              </a:r>
              <a:br>
                <a:rPr lang="en-US" sz="1800" dirty="0" smtClean="0"/>
              </a:br>
              <a:r>
                <a:rPr lang="en-US" sz="1600" dirty="0" smtClean="0"/>
                <a:t>(stock exchange)</a:t>
              </a:r>
              <a:endParaRPr lang="en-US" sz="1600" dirty="0" smtClean="0">
                <a:latin typeface="Verdana" pitchFamily="34" charset="0"/>
                <a:cs typeface="Arial" pitchFamily="34" charset="0"/>
              </a:endParaRPr>
            </a:p>
            <a:p>
              <a:endParaRPr lang="de-DE" dirty="0"/>
            </a:p>
          </p:txBody>
        </p:sp>
        <p:sp>
          <p:nvSpPr>
            <p:cNvPr id="27" name="Nach oben gebogener Pfeil 26"/>
            <p:cNvSpPr/>
            <p:nvPr/>
          </p:nvSpPr>
          <p:spPr bwMode="auto">
            <a:xfrm>
              <a:off x="4427735" y="4437112"/>
              <a:ext cx="735795" cy="648072"/>
            </a:xfrm>
            <a:prstGeom prst="bentUpArrow">
              <a:avLst>
                <a:gd name="adj1" fmla="val 16182"/>
                <a:gd name="adj2" fmla="val 25000"/>
                <a:gd name="adj3" fmla="val 25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13" name="Right Arrow 100"/>
          <p:cNvSpPr>
            <a:spLocks noChangeArrowheads="1"/>
          </p:cNvSpPr>
          <p:nvPr/>
        </p:nvSpPr>
        <p:spPr bwMode="auto">
          <a:xfrm>
            <a:off x="4572000" y="5380268"/>
            <a:ext cx="657165" cy="863600"/>
          </a:xfrm>
          <a:prstGeom prst="rightArrow">
            <a:avLst>
              <a:gd name="adj1" fmla="val 50000"/>
              <a:gd name="adj2" fmla="val 50009"/>
            </a:avLst>
          </a:prstGeom>
          <a:noFill/>
          <a:ln w="38100" algn="ctr">
            <a:solidFill>
              <a:srgbClr val="33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273050" indent="-273050">
              <a:spcBef>
                <a:spcPct val="40000"/>
              </a:spcBef>
              <a:buFont typeface="Wingdings" pitchFamily="2" charset="2"/>
              <a:buChar char="§"/>
            </a:pPr>
            <a:endParaRPr lang="en-US" sz="2200">
              <a:latin typeface="Arial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396315" y="6308725"/>
            <a:ext cx="356817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94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75913"/>
            <a:ext cx="2808312" cy="1601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considered	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008188"/>
            <a:ext cx="8289451" cy="4122737"/>
          </a:xfrm>
        </p:spPr>
        <p:txBody>
          <a:bodyPr/>
          <a:lstStyle/>
          <a:p>
            <a:r>
              <a:rPr lang="en-US" sz="2000" dirty="0" smtClean="0"/>
              <a:t>Realistic driving pattern</a:t>
            </a:r>
          </a:p>
          <a:p>
            <a:pPr lvl="1"/>
            <a:r>
              <a:rPr lang="en-US" sz="1600" dirty="0" smtClean="0"/>
              <a:t>Study “</a:t>
            </a:r>
            <a:r>
              <a:rPr lang="en-US" sz="1600" dirty="0" err="1" smtClean="0"/>
              <a:t>Mobilität</a:t>
            </a:r>
            <a:r>
              <a:rPr lang="en-US" sz="1600" dirty="0" smtClean="0"/>
              <a:t> in Deutschland 2008”</a:t>
            </a:r>
          </a:p>
          <a:p>
            <a:r>
              <a:rPr lang="en-US" sz="2000" dirty="0" smtClean="0"/>
              <a:t>Characteristic battery charging curve for Li-ion batteries</a:t>
            </a:r>
          </a:p>
          <a:p>
            <a:r>
              <a:rPr lang="en-US" sz="2000" dirty="0" smtClean="0"/>
              <a:t>Reserve energy according to German prequalification</a:t>
            </a:r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/>
          </a:p>
          <a:p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Infrastructure </a:t>
            </a:r>
            <a:r>
              <a:rPr lang="de-DE" sz="2000" dirty="0" err="1" smtClean="0"/>
              <a:t>scenario</a:t>
            </a:r>
            <a:r>
              <a:rPr lang="de-DE" sz="2000" dirty="0" smtClean="0"/>
              <a:t>:</a:t>
            </a:r>
          </a:p>
          <a:p>
            <a:pPr lvl="1"/>
            <a:r>
              <a:rPr lang="de-DE" sz="1600" dirty="0" smtClean="0"/>
              <a:t>Connection power: 		3.7 kW</a:t>
            </a:r>
          </a:p>
          <a:p>
            <a:pPr lvl="1"/>
            <a:r>
              <a:rPr lang="de-DE" sz="1600" dirty="0" err="1" smtClean="0"/>
              <a:t>Charging</a:t>
            </a:r>
            <a:r>
              <a:rPr lang="de-DE" sz="1600" dirty="0" smtClean="0"/>
              <a:t> </a:t>
            </a:r>
            <a:r>
              <a:rPr lang="de-DE" sz="1600" dirty="0" err="1" smtClean="0"/>
              <a:t>places</a:t>
            </a:r>
            <a:r>
              <a:rPr lang="de-DE" sz="1600" dirty="0" smtClean="0"/>
              <a:t>: 		</a:t>
            </a:r>
            <a:r>
              <a:rPr lang="de-DE" sz="1600" dirty="0" err="1" smtClean="0"/>
              <a:t>At</a:t>
            </a:r>
            <a:r>
              <a:rPr lang="de-DE" sz="1600" dirty="0" smtClean="0"/>
              <a:t> </a:t>
            </a:r>
            <a:r>
              <a:rPr lang="de-DE" sz="1600" dirty="0" err="1" smtClean="0"/>
              <a:t>home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at</a:t>
            </a:r>
            <a:r>
              <a:rPr lang="de-DE" sz="1600" dirty="0" smtClean="0"/>
              <a:t> </a:t>
            </a:r>
            <a:r>
              <a:rPr lang="de-DE" sz="1600" dirty="0" err="1" smtClean="0"/>
              <a:t>work</a:t>
            </a:r>
            <a:endParaRPr lang="de-DE" sz="1600" dirty="0" smtClean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  <p:graphicFrame>
        <p:nvGraphicFramePr>
          <p:cNvPr id="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499941"/>
              </p:ext>
            </p:extLst>
          </p:nvPr>
        </p:nvGraphicFramePr>
        <p:xfrm>
          <a:off x="468314" y="3573017"/>
          <a:ext cx="8496174" cy="1457372"/>
        </p:xfrm>
        <a:graphic>
          <a:graphicData uri="http://schemas.openxmlformats.org/drawingml/2006/table">
            <a:tbl>
              <a:tblPr/>
              <a:tblGrid>
                <a:gridCol w="2832058"/>
                <a:gridCol w="2832058"/>
                <a:gridCol w="2832058"/>
              </a:tblGrid>
              <a:tr h="192339"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Arial"/>
                          <a:ea typeface="SimSun"/>
                          <a:cs typeface="Times New Roman"/>
                        </a:rPr>
                        <a:t>In 2010</a:t>
                      </a:r>
                      <a:endParaRPr lang="de-DE" sz="16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solidFill>
                            <a:srgbClr val="FFFFFF"/>
                          </a:solidFill>
                          <a:latin typeface="Arial"/>
                          <a:ea typeface="SimSun"/>
                          <a:cs typeface="Arial"/>
                        </a:rPr>
                        <a:t>Primary </a:t>
                      </a:r>
                      <a:r>
                        <a:rPr lang="de-DE" sz="1600" b="1" dirty="0" err="1" smtClean="0">
                          <a:solidFill>
                            <a:srgbClr val="FFFFFF"/>
                          </a:solidFill>
                          <a:latin typeface="Arial"/>
                          <a:ea typeface="SimSun"/>
                          <a:cs typeface="Arial"/>
                        </a:rPr>
                        <a:t>reserve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rgbClr val="FFFFFF"/>
                          </a:solidFill>
                          <a:latin typeface="Arial"/>
                          <a:ea typeface="SimSun"/>
                          <a:cs typeface="Arial"/>
                        </a:rPr>
                        <a:t>Secondary</a:t>
                      </a:r>
                      <a:r>
                        <a:rPr lang="de-DE" sz="1600" b="1" baseline="0" dirty="0" smtClean="0">
                          <a:solidFill>
                            <a:srgbClr val="FFFFFF"/>
                          </a:solidFill>
                          <a:latin typeface="Arial"/>
                          <a:ea typeface="SimSun"/>
                          <a:cs typeface="Arial"/>
                        </a:rPr>
                        <a:t> </a:t>
                      </a:r>
                      <a:r>
                        <a:rPr lang="de-DE" sz="1600" b="1" baseline="0" dirty="0" err="1" smtClean="0">
                          <a:solidFill>
                            <a:srgbClr val="FFFFFF"/>
                          </a:solidFill>
                          <a:latin typeface="Arial"/>
                          <a:ea typeface="SimSun"/>
                          <a:cs typeface="Arial"/>
                        </a:rPr>
                        <a:t>reserve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697"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latin typeface="Arial"/>
                          <a:ea typeface="SimSun"/>
                          <a:cs typeface="Arial"/>
                        </a:rPr>
                        <a:t>Power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/>
                          <a:ea typeface="SimSun"/>
                          <a:cs typeface="Arial"/>
                        </a:rPr>
                        <a:t>± 2 MW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/>
                          <a:ea typeface="SimSun"/>
                          <a:cs typeface="Arial"/>
                        </a:rPr>
                        <a:t>+/- 10 MW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60939"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Arial"/>
                          <a:ea typeface="SimSun"/>
                          <a:cs typeface="Arial"/>
                        </a:rPr>
                        <a:t>Activation</a:t>
                      </a:r>
                      <a:r>
                        <a:rPr lang="de-DE" sz="1600" b="1" dirty="0" smtClean="0">
                          <a:latin typeface="Arial"/>
                          <a:ea typeface="SimSun"/>
                          <a:cs typeface="Arial"/>
                        </a:rPr>
                        <a:t> time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/>
                          <a:ea typeface="SimSun"/>
                          <a:cs typeface="Arial"/>
                        </a:rPr>
                        <a:t>&lt; 30 s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>
                          <a:latin typeface="Arial"/>
                          <a:ea typeface="SimSun"/>
                          <a:cs typeface="Arial"/>
                        </a:rPr>
                        <a:t>&lt; 5 min</a:t>
                      </a:r>
                      <a:endParaRPr lang="de-DE" sz="200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80"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 smtClean="0">
                          <a:latin typeface="Arial"/>
                          <a:ea typeface="SimSun"/>
                          <a:cs typeface="Arial"/>
                        </a:rPr>
                        <a:t>Duration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>
                          <a:latin typeface="Arial"/>
                          <a:ea typeface="SimSun"/>
                          <a:cs typeface="Arial"/>
                        </a:rPr>
                        <a:t>&lt; 15 min</a:t>
                      </a:r>
                      <a:endParaRPr lang="de-DE" sz="200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>
                          <a:latin typeface="Arial"/>
                          <a:ea typeface="SimSun"/>
                          <a:cs typeface="Arial"/>
                        </a:rPr>
                        <a:t>30s – 1h</a:t>
                      </a:r>
                      <a:endParaRPr lang="de-DE" sz="200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25"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Arial"/>
                          <a:ea typeface="SimSun"/>
                          <a:cs typeface="Arial"/>
                        </a:rPr>
                        <a:t>Availability</a:t>
                      </a:r>
                      <a:r>
                        <a:rPr lang="de-DE" sz="1600" b="1" dirty="0" smtClean="0">
                          <a:latin typeface="Arial"/>
                          <a:ea typeface="SimSun"/>
                          <a:cs typeface="Arial"/>
                        </a:rPr>
                        <a:t> </a:t>
                      </a:r>
                      <a:r>
                        <a:rPr lang="de-DE" sz="1600" b="1" dirty="0" err="1" smtClean="0">
                          <a:latin typeface="Arial"/>
                          <a:ea typeface="SimSun"/>
                          <a:cs typeface="Arial"/>
                        </a:rPr>
                        <a:t>factor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/>
                          <a:ea typeface="SimSun"/>
                          <a:cs typeface="Arial"/>
                        </a:rPr>
                        <a:t>100%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latin typeface="Arial"/>
                          <a:ea typeface="SimSun"/>
                          <a:cs typeface="Arial"/>
                        </a:rPr>
                        <a:t>95 %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246781"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b="1" dirty="0">
                          <a:latin typeface="Arial"/>
                          <a:ea typeface="SimSun"/>
                          <a:cs typeface="Arial"/>
                        </a:rPr>
                        <a:t>Pooling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err="1" smtClean="0">
                          <a:latin typeface="Arial"/>
                          <a:ea typeface="SimSun"/>
                          <a:cs typeface="Arial"/>
                        </a:rPr>
                        <a:t>No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latin typeface="Arial"/>
                          <a:ea typeface="SimSun"/>
                          <a:cs typeface="Arial"/>
                        </a:rPr>
                        <a:t>Yes</a:t>
                      </a:r>
                      <a:endParaRPr lang="de-DE" sz="2000" dirty="0"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71" marR="6857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468313" y="3501008"/>
            <a:ext cx="8136135" cy="5040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08188"/>
            <a:ext cx="7931224" cy="4122737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Model description</a:t>
            </a:r>
          </a:p>
          <a:p>
            <a:pPr lvl="1"/>
            <a:r>
              <a:rPr lang="en-US" dirty="0" smtClean="0"/>
              <a:t>Technical and economic model</a:t>
            </a:r>
          </a:p>
          <a:p>
            <a:r>
              <a:rPr lang="en-US" dirty="0" smtClean="0"/>
              <a:t>Charging strategies and technical results</a:t>
            </a:r>
          </a:p>
          <a:p>
            <a:r>
              <a:rPr lang="en-US" dirty="0" smtClean="0"/>
              <a:t>Economic results</a:t>
            </a:r>
          </a:p>
          <a:p>
            <a:r>
              <a:rPr lang="en-US" dirty="0" smtClean="0"/>
              <a:t>Summary and conclusions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dirty="0" smtClean="0">
                <a:latin typeface="Arial" pitchFamily="34" charset="0"/>
              </a:rPr>
              <a:t>SZCZECHOWICZ – DE – S6 </a:t>
            </a:r>
            <a:r>
              <a:rPr lang="fr-BE" sz="1600" dirty="0">
                <a:latin typeface="Arial" pitchFamily="34" charset="0"/>
              </a:rPr>
              <a:t>– </a:t>
            </a:r>
            <a:r>
              <a:rPr lang="fr-BE" sz="1600" dirty="0" smtClean="0">
                <a:latin typeface="Arial" pitchFamily="34" charset="0"/>
              </a:rPr>
              <a:t>0967</a:t>
            </a:r>
            <a:endParaRPr lang="fr-FR" sz="1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8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strategies – Negative reserve</a:t>
            </a: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378942" y="1772815"/>
            <a:ext cx="4176712" cy="4608513"/>
            <a:chOff x="395288" y="1196975"/>
            <a:chExt cx="4176928" cy="4608513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95288" y="2673349"/>
              <a:ext cx="1655848" cy="156845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sz="2000" b="1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cs typeface="+mn-cs"/>
                </a:rPr>
                <a:t>Negative ancillary services</a:t>
              </a:r>
              <a:endParaRPr lang="en-U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+mn-cs"/>
              </a:endParaRPr>
            </a:p>
            <a:p>
              <a:pPr algn="ctr">
                <a:lnSpc>
                  <a:spcPct val="120000"/>
                </a:lnSpc>
                <a:defRPr/>
              </a:pPr>
              <a:r>
                <a:rPr lang="en-US" sz="2000" dirty="0" smtClean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cs typeface="+mn-cs"/>
                </a:rPr>
                <a:t>SOC&lt;100</a:t>
              </a:r>
              <a:r>
                <a:rPr lang="en-US" sz="2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cs typeface="+mn-cs"/>
                </a:rPr>
                <a:t>%</a:t>
              </a:r>
              <a:endParaRPr lang="en-US" sz="1400" dirty="0">
                <a:solidFill>
                  <a:schemeClr val="bg2">
                    <a:lumMod val="20000"/>
                    <a:lumOff val="80000"/>
                  </a:schemeClr>
                </a:solidFill>
                <a:cs typeface="+mn-cs"/>
              </a:endParaRPr>
            </a:p>
          </p:txBody>
        </p:sp>
        <p:grpSp>
          <p:nvGrpSpPr>
            <p:cNvPr id="7" name="Group 101"/>
            <p:cNvGrpSpPr>
              <a:grpSpLocks/>
            </p:cNvGrpSpPr>
            <p:nvPr/>
          </p:nvGrpSpPr>
          <p:grpSpPr bwMode="auto">
            <a:xfrm>
              <a:off x="2340076" y="3644900"/>
              <a:ext cx="2232140" cy="2160588"/>
              <a:chOff x="2340108" y="3644676"/>
              <a:chExt cx="2231892" cy="2160588"/>
            </a:xfrm>
          </p:grpSpPr>
          <p:sp>
            <p:nvSpPr>
              <p:cNvPr id="18" name="Rectangle 81"/>
              <p:cNvSpPr/>
              <p:nvPr/>
            </p:nvSpPr>
            <p:spPr bwMode="auto">
              <a:xfrm>
                <a:off x="2340108" y="3644676"/>
                <a:ext cx="2231892" cy="216058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marL="273050" indent="-273050">
                  <a:spcBef>
                    <a:spcPct val="40000"/>
                  </a:spcBef>
                  <a:buFont typeface="Wingdings" pitchFamily="2" charset="2"/>
                  <a:buNone/>
                  <a:defRPr/>
                </a:pPr>
                <a:endParaRPr lang="de-DE" dirty="0">
                  <a:latin typeface="Arial" charset="0"/>
                  <a:cs typeface="+mn-cs"/>
                </a:endParaRPr>
              </a:p>
            </p:txBody>
          </p:sp>
          <p:sp>
            <p:nvSpPr>
              <p:cNvPr id="19" name="Rectangle 3"/>
              <p:cNvSpPr>
                <a:spLocks noChangeArrowheads="1"/>
              </p:cNvSpPr>
              <p:nvPr/>
            </p:nvSpPr>
            <p:spPr bwMode="auto">
              <a:xfrm>
                <a:off x="2484562" y="3789139"/>
                <a:ext cx="1942984" cy="45243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6000"/>
                  </a:lnSpc>
                  <a:defRPr/>
                </a:pPr>
                <a:r>
                  <a:rPr lang="en-US" b="1" dirty="0" smtClean="0">
                    <a:latin typeface="Calibri" pitchFamily="34" charset="0"/>
                    <a:cs typeface="+mn-cs"/>
                  </a:rPr>
                  <a:t>Delay-Strategy</a:t>
                </a:r>
                <a:endParaRPr lang="en-US" b="1" dirty="0">
                  <a:latin typeface="Calibri" pitchFamily="34" charset="0"/>
                  <a:cs typeface="+mn-cs"/>
                </a:endParaRPr>
              </a:p>
            </p:txBody>
          </p:sp>
          <p:grpSp>
            <p:nvGrpSpPr>
              <p:cNvPr id="20" name="Gruppieren 147"/>
              <p:cNvGrpSpPr>
                <a:grpSpLocks/>
              </p:cNvGrpSpPr>
              <p:nvPr/>
            </p:nvGrpSpPr>
            <p:grpSpPr bwMode="auto">
              <a:xfrm>
                <a:off x="2483768" y="4365104"/>
                <a:ext cx="1872208" cy="1326342"/>
                <a:chOff x="4211960" y="3861048"/>
                <a:chExt cx="1872208" cy="1326342"/>
              </a:xfrm>
            </p:grpSpPr>
            <p:sp>
              <p:nvSpPr>
                <p:cNvPr id="21" name="Rectangle 9"/>
                <p:cNvSpPr>
                  <a:spLocks noChangeArrowheads="1"/>
                </p:cNvSpPr>
                <p:nvPr/>
              </p:nvSpPr>
              <p:spPr bwMode="auto">
                <a:xfrm>
                  <a:off x="4283968" y="3861048"/>
                  <a:ext cx="1800200" cy="1296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4BACC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endParaRPr lang="en-US" sz="1100">
                    <a:latin typeface="Times New Roman" pitchFamily="18" charset="0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en-US" sz="1100">
                      <a:latin typeface="Calibri" pitchFamily="34" charset="0"/>
                    </a:rPr>
                    <a:t>      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en-US" sz="1100">
                      <a:latin typeface="Calibri" pitchFamily="34" charset="0"/>
                    </a:rPr>
                    <a:t>          </a:t>
                  </a:r>
                  <a:endParaRPr lang="en-US" sz="1800"/>
                </a:p>
              </p:txBody>
            </p:sp>
            <p:cxnSp>
              <p:nvCxnSpPr>
                <p:cNvPr id="22" name="Gerade Verbindung mit Pfeil 100"/>
                <p:cNvCxnSpPr/>
                <p:nvPr/>
              </p:nvCxnSpPr>
              <p:spPr bwMode="auto">
                <a:xfrm rot="5400000" flipH="1" flipV="1">
                  <a:off x="4249240" y="4472533"/>
                  <a:ext cx="792163" cy="158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Gerade Verbindung mit Pfeil 102"/>
                <p:cNvCxnSpPr/>
                <p:nvPr/>
              </p:nvCxnSpPr>
              <p:spPr bwMode="auto">
                <a:xfrm>
                  <a:off x="4644528" y="4869408"/>
                  <a:ext cx="1295323" cy="158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Gerade Verbindung 104"/>
                <p:cNvCxnSpPr/>
                <p:nvPr/>
              </p:nvCxnSpPr>
              <p:spPr bwMode="auto">
                <a:xfrm rot="5400000" flipH="1" flipV="1">
                  <a:off x="4608805" y="4689231"/>
                  <a:ext cx="215900" cy="144453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106"/>
                <p:cNvCxnSpPr/>
                <p:nvPr/>
              </p:nvCxnSpPr>
              <p:spPr bwMode="auto">
                <a:xfrm>
                  <a:off x="4788981" y="4653508"/>
                  <a:ext cx="360341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Gerade Verbindung 108"/>
                <p:cNvCxnSpPr/>
                <p:nvPr/>
              </p:nvCxnSpPr>
              <p:spPr bwMode="auto">
                <a:xfrm rot="5400000" flipH="1" flipV="1">
                  <a:off x="5112801" y="4329667"/>
                  <a:ext cx="360363" cy="28732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Gerade Verbindung 112"/>
                <p:cNvCxnSpPr/>
                <p:nvPr/>
              </p:nvCxnSpPr>
              <p:spPr bwMode="auto">
                <a:xfrm>
                  <a:off x="5436643" y="4293145"/>
                  <a:ext cx="287321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Gerade Verbindung 118"/>
                <p:cNvCxnSpPr/>
                <p:nvPr/>
              </p:nvCxnSpPr>
              <p:spPr bwMode="auto">
                <a:xfrm rot="5400000">
                  <a:off x="4717543" y="4940846"/>
                  <a:ext cx="142875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Gerade Verbindung 119"/>
                <p:cNvCxnSpPr/>
                <p:nvPr/>
              </p:nvCxnSpPr>
              <p:spPr bwMode="auto">
                <a:xfrm rot="5400000">
                  <a:off x="5077885" y="4940846"/>
                  <a:ext cx="142875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mit Pfeil 122"/>
                <p:cNvCxnSpPr/>
                <p:nvPr/>
              </p:nvCxnSpPr>
              <p:spPr bwMode="auto">
                <a:xfrm>
                  <a:off x="4788981" y="4940845"/>
                  <a:ext cx="360341" cy="158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4211960" y="4149080"/>
                  <a:ext cx="569861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/>
                    <a:t>100%</a:t>
                  </a:r>
                </a:p>
              </p:txBody>
            </p:sp>
            <p:cxnSp>
              <p:nvCxnSpPr>
                <p:cNvPr id="32" name="Gerade Verbindung 125"/>
                <p:cNvCxnSpPr/>
                <p:nvPr/>
              </p:nvCxnSpPr>
              <p:spPr bwMode="auto">
                <a:xfrm rot="10800000">
                  <a:off x="4644528" y="4293145"/>
                  <a:ext cx="71433" cy="0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4283968" y="3861048"/>
                  <a:ext cx="569861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/>
                    <a:t>SOC</a:t>
                  </a:r>
                </a:p>
              </p:txBody>
            </p:sp>
            <p:sp>
              <p:nvSpPr>
                <p:cNvPr id="34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4716016" y="4941169"/>
                  <a:ext cx="864096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/>
                    <a:t>t(delay)</a:t>
                  </a:r>
                </a:p>
              </p:txBody>
            </p:sp>
            <p:sp>
              <p:nvSpPr>
                <p:cNvPr id="35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5796136" y="4869160"/>
                  <a:ext cx="288032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>
                    <a:buFont typeface="Wingdings" pitchFamily="2" charset="2"/>
                    <a:buNone/>
                  </a:pPr>
                  <a:r>
                    <a:rPr lang="en-US" sz="1000"/>
                    <a:t>t</a:t>
                  </a:r>
                </a:p>
              </p:txBody>
            </p:sp>
          </p:grpSp>
        </p:grpSp>
        <p:grpSp>
          <p:nvGrpSpPr>
            <p:cNvPr id="8" name="Group 100"/>
            <p:cNvGrpSpPr>
              <a:grpSpLocks/>
            </p:cNvGrpSpPr>
            <p:nvPr/>
          </p:nvGrpSpPr>
          <p:grpSpPr bwMode="auto">
            <a:xfrm>
              <a:off x="2340076" y="1196975"/>
              <a:ext cx="2232140" cy="2160588"/>
              <a:chOff x="2340108" y="1196752"/>
              <a:chExt cx="2231892" cy="2160588"/>
            </a:xfrm>
          </p:grpSpPr>
          <p:sp>
            <p:nvSpPr>
              <p:cNvPr id="11" name="Rectangle 80"/>
              <p:cNvSpPr/>
              <p:nvPr/>
            </p:nvSpPr>
            <p:spPr bwMode="auto">
              <a:xfrm>
                <a:off x="2340108" y="1196752"/>
                <a:ext cx="2231892" cy="216058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marL="273050" indent="-273050">
                  <a:spcBef>
                    <a:spcPct val="40000"/>
                  </a:spcBef>
                  <a:buFont typeface="Wingdings" pitchFamily="2" charset="2"/>
                  <a:buNone/>
                  <a:defRPr/>
                </a:pPr>
                <a:endParaRPr lang="de-DE" dirty="0">
                  <a:latin typeface="Arial" charset="0"/>
                  <a:cs typeface="+mn-cs"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484562" y="1268190"/>
                <a:ext cx="2016006" cy="50462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6000"/>
                  </a:lnSpc>
                  <a:defRPr/>
                </a:pPr>
                <a:r>
                  <a:rPr lang="en-US" b="1" dirty="0" smtClean="0">
                    <a:latin typeface="Calibri" pitchFamily="34" charset="0"/>
                    <a:cs typeface="Calibri" pitchFamily="34" charset="0"/>
                  </a:rPr>
                  <a:t>Energy-Strategy</a:t>
                </a:r>
                <a:endParaRPr lang="en-US" sz="1600" dirty="0">
                  <a:latin typeface="Calibri" pitchFamily="34" charset="0"/>
                  <a:cs typeface="Calibri" pitchFamily="34" charset="0"/>
                </a:endParaRPr>
              </a:p>
            </p:txBody>
          </p:sp>
          <p:grpSp>
            <p:nvGrpSpPr>
              <p:cNvPr id="13" name="Gruppieren 145"/>
              <p:cNvGrpSpPr>
                <a:grpSpLocks/>
              </p:cNvGrpSpPr>
              <p:nvPr/>
            </p:nvGrpSpPr>
            <p:grpSpPr bwMode="auto">
              <a:xfrm>
                <a:off x="2555776" y="1988840"/>
                <a:ext cx="1944216" cy="1298739"/>
                <a:chOff x="395536" y="3861048"/>
                <a:chExt cx="1944216" cy="1298739"/>
              </a:xfrm>
            </p:grpSpPr>
            <p:sp>
              <p:nvSpPr>
                <p:cNvPr id="14" name="Rectangle 9"/>
                <p:cNvSpPr>
                  <a:spLocks noChangeArrowheads="1"/>
                </p:cNvSpPr>
                <p:nvPr/>
              </p:nvSpPr>
              <p:spPr bwMode="auto">
                <a:xfrm>
                  <a:off x="395536" y="3861048"/>
                  <a:ext cx="1800200" cy="1296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4BACC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endParaRPr lang="en-US" sz="1100">
                    <a:latin typeface="Times New Roman" pitchFamily="18" charset="0"/>
                  </a:endParaRPr>
                </a:p>
                <a:p>
                  <a:pPr>
                    <a:spcAft>
                      <a:spcPts val="1000"/>
                    </a:spcAft>
                  </a:pPr>
                  <a:r>
                    <a:rPr lang="en-US" sz="1100">
                      <a:latin typeface="Calibri" pitchFamily="34" charset="0"/>
                    </a:rPr>
                    <a:t>      </a:t>
                  </a:r>
                </a:p>
                <a:p>
                  <a:pPr>
                    <a:spcAft>
                      <a:spcPts val="1000"/>
                    </a:spcAft>
                  </a:pPr>
                  <a:r>
                    <a:rPr lang="en-US" sz="1100">
                      <a:latin typeface="Calibri" pitchFamily="34" charset="0"/>
                    </a:rPr>
                    <a:t>          </a:t>
                  </a:r>
                  <a:endParaRPr lang="en-US" sz="1800"/>
                </a:p>
              </p:txBody>
            </p:sp>
            <p:pic>
              <p:nvPicPr>
                <p:cNvPr id="15" name="Picture 14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656" y="3861048"/>
                  <a:ext cx="1862742" cy="12987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6" name="Gerade Verbindung mit Pfeil 138"/>
                <p:cNvCxnSpPr/>
                <p:nvPr/>
              </p:nvCxnSpPr>
              <p:spPr bwMode="auto">
                <a:xfrm rot="5400000">
                  <a:off x="1764093" y="4508824"/>
                  <a:ext cx="215900" cy="73021"/>
                </a:xfrm>
                <a:prstGeom prst="straightConnector1">
                  <a:avLst/>
                </a:prstGeom>
                <a:ln w="28575">
                  <a:headEnd type="none" w="med" len="med"/>
                  <a:tailEnd type="arrow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feld 23"/>
                <p:cNvSpPr txBox="1">
                  <a:spLocks noChangeArrowheads="1"/>
                </p:cNvSpPr>
                <p:nvPr/>
              </p:nvSpPr>
              <p:spPr bwMode="auto">
                <a:xfrm>
                  <a:off x="1691680" y="4077072"/>
                  <a:ext cx="64807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2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 dirty="0" smtClean="0"/>
                    <a:t>Target</a:t>
                  </a:r>
                  <a:br>
                    <a:rPr lang="en-US" sz="1000" dirty="0" smtClean="0"/>
                  </a:br>
                  <a:r>
                    <a:rPr lang="en-US" sz="1000" dirty="0" smtClean="0"/>
                    <a:t>SOC</a:t>
                  </a:r>
                  <a:endParaRPr lang="en-US" sz="1000" dirty="0"/>
                </a:p>
              </p:txBody>
            </p:sp>
          </p:grpSp>
        </p:grpSp>
        <p:cxnSp>
          <p:nvCxnSpPr>
            <p:cNvPr id="9" name="Elbow Connector 83"/>
            <p:cNvCxnSpPr>
              <a:cxnSpLocks noChangeShapeType="1"/>
              <a:stCxn id="6" idx="2"/>
              <a:endCxn id="18" idx="1"/>
            </p:cNvCxnSpPr>
            <p:nvPr/>
          </p:nvCxnSpPr>
          <p:spPr bwMode="auto">
            <a:xfrm rot="16200000" flipH="1">
              <a:off x="1539947" y="3925065"/>
              <a:ext cx="483394" cy="1116864"/>
            </a:xfrm>
            <a:prstGeom prst="bentConnector2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Elbow Connector 83"/>
            <p:cNvCxnSpPr>
              <a:cxnSpLocks noChangeShapeType="1"/>
              <a:stCxn id="6" idx="0"/>
              <a:endCxn id="11" idx="1"/>
            </p:cNvCxnSpPr>
            <p:nvPr/>
          </p:nvCxnSpPr>
          <p:spPr bwMode="auto">
            <a:xfrm rot="5400000" flipH="1" flipV="1">
              <a:off x="1583604" y="1916877"/>
              <a:ext cx="396080" cy="1116864"/>
            </a:xfrm>
            <a:prstGeom prst="bentConnector2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" name="Gruppieren 35"/>
          <p:cNvGrpSpPr/>
          <p:nvPr/>
        </p:nvGrpSpPr>
        <p:grpSpPr>
          <a:xfrm>
            <a:off x="4555654" y="2253405"/>
            <a:ext cx="3813994" cy="3598863"/>
            <a:chOff x="4555654" y="2253405"/>
            <a:chExt cx="3813994" cy="3598863"/>
          </a:xfrm>
        </p:grpSpPr>
        <p:sp>
          <p:nvSpPr>
            <p:cNvPr id="37" name="Rectangle 79"/>
            <p:cNvSpPr/>
            <p:nvPr/>
          </p:nvSpPr>
          <p:spPr bwMode="auto">
            <a:xfrm>
              <a:off x="5219700" y="2253405"/>
              <a:ext cx="3053647" cy="359886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marL="273050" indent="-273050">
                <a:spcBef>
                  <a:spcPct val="40000"/>
                </a:spcBef>
                <a:buFont typeface="Wingdings" pitchFamily="2" charset="2"/>
                <a:buChar char="§"/>
                <a:defRPr/>
              </a:pPr>
              <a:endParaRPr lang="de-DE">
                <a:latin typeface="Arial" charset="0"/>
                <a:cs typeface="+mn-cs"/>
              </a:endParaRPr>
            </a:p>
          </p:txBody>
        </p:sp>
        <p:sp>
          <p:nvSpPr>
            <p:cNvPr id="38" name="Rectangle 3"/>
            <p:cNvSpPr>
              <a:spLocks noChangeArrowheads="1"/>
            </p:cNvSpPr>
            <p:nvPr/>
          </p:nvSpPr>
          <p:spPr bwMode="auto">
            <a:xfrm>
              <a:off x="5342379" y="2421507"/>
              <a:ext cx="2808287" cy="14395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6000"/>
                </a:lnSpc>
                <a:defRPr/>
              </a:pPr>
              <a:r>
                <a:rPr lang="en-US" b="1" dirty="0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Combination of both strategies:</a:t>
              </a:r>
            </a:p>
            <a:p>
              <a:pPr algn="ctr">
                <a:lnSpc>
                  <a:spcPct val="96000"/>
                </a:lnSpc>
                <a:defRPr/>
              </a:pPr>
              <a:endParaRPr lang="en-US" b="1" dirty="0">
                <a:solidFill>
                  <a:schemeClr val="bg1"/>
                </a:solidFill>
                <a:latin typeface="Calibri" pitchFamily="34" charset="0"/>
                <a:cs typeface="+mn-cs"/>
              </a:endParaRPr>
            </a:p>
            <a:p>
              <a:pPr algn="ctr">
                <a:lnSpc>
                  <a:spcPct val="96000"/>
                </a:lnSpc>
                <a:defRPr/>
              </a:pPr>
              <a:r>
                <a:rPr lang="en-US" b="1" dirty="0" err="1" smtClean="0">
                  <a:solidFill>
                    <a:schemeClr val="bg1"/>
                  </a:solidFill>
                  <a:latin typeface="Calibri" pitchFamily="34" charset="0"/>
                  <a:cs typeface="+mn-cs"/>
                </a:rPr>
                <a:t>Energy+Delay-Strategy</a:t>
              </a:r>
              <a:endParaRPr lang="en-US" b="1" dirty="0">
                <a:solidFill>
                  <a:schemeClr val="bg1"/>
                </a:solidFill>
                <a:latin typeface="Calibri" pitchFamily="34" charset="0"/>
                <a:cs typeface="+mn-cs"/>
              </a:endParaRPr>
            </a:p>
          </p:txBody>
        </p:sp>
        <p:cxnSp>
          <p:nvCxnSpPr>
            <p:cNvPr id="41" name="Elbow Connector 83"/>
            <p:cNvCxnSpPr>
              <a:cxnSpLocks noChangeShapeType="1"/>
              <a:stCxn id="11" idx="3"/>
              <a:endCxn id="37" idx="1"/>
            </p:cNvCxnSpPr>
            <p:nvPr/>
          </p:nvCxnSpPr>
          <p:spPr bwMode="auto">
            <a:xfrm>
              <a:off x="4555654" y="2853109"/>
              <a:ext cx="664046" cy="1199728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Elbow Connector 83"/>
            <p:cNvCxnSpPr>
              <a:cxnSpLocks noChangeShapeType="1"/>
              <a:stCxn id="18" idx="3"/>
              <a:endCxn id="37" idx="1"/>
            </p:cNvCxnSpPr>
            <p:nvPr/>
          </p:nvCxnSpPr>
          <p:spPr bwMode="auto">
            <a:xfrm flipV="1">
              <a:off x="4555654" y="4052837"/>
              <a:ext cx="664046" cy="1248197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" name="Gruppieren 2"/>
            <p:cNvGrpSpPr/>
            <p:nvPr/>
          </p:nvGrpSpPr>
          <p:grpSpPr>
            <a:xfrm>
              <a:off x="5342379" y="4100772"/>
              <a:ext cx="3027269" cy="1488468"/>
              <a:chOff x="5342379" y="4100772"/>
              <a:chExt cx="3027269" cy="1488468"/>
            </a:xfrm>
          </p:grpSpPr>
          <p:sp>
            <p:nvSpPr>
              <p:cNvPr id="45" name="Rechteck 44"/>
              <p:cNvSpPr/>
              <p:nvPr/>
            </p:nvSpPr>
            <p:spPr bwMode="auto">
              <a:xfrm>
                <a:off x="5342379" y="4100772"/>
                <a:ext cx="2808287" cy="1488468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pic>
            <p:nvPicPr>
              <p:cNvPr id="46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4963" y="4241678"/>
                <a:ext cx="2994685" cy="1303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24976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size for negative reserve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5491" y="4866144"/>
            <a:ext cx="8229600" cy="1420812"/>
          </a:xfrm>
        </p:spPr>
        <p:txBody>
          <a:bodyPr/>
          <a:lstStyle/>
          <a:p>
            <a:r>
              <a:rPr lang="en-US" sz="1800" dirty="0" smtClean="0"/>
              <a:t>The required pool size fluctuates over the day.</a:t>
            </a:r>
          </a:p>
          <a:p>
            <a:r>
              <a:rPr lang="en-US" sz="1800" dirty="0" smtClean="0"/>
              <a:t>Around 55000 EV are necessary to provide 10 MW reserve energy.</a:t>
            </a:r>
          </a:p>
          <a:p>
            <a:r>
              <a:rPr lang="en-US" sz="1800" dirty="0" smtClean="0"/>
              <a:t>The size of the pool is very high compared to the number of EV actually providing reserve energy.</a:t>
            </a:r>
            <a:endParaRPr lang="en-US" sz="180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BE" sz="1600" smtClean="0">
                <a:latin typeface="Arial" pitchFamily="34" charset="0"/>
              </a:rPr>
              <a:t>SZCZECHOWICZ – DE – S6 </a:t>
            </a:r>
            <a:r>
              <a:rPr lang="fr-BE" sz="1600">
                <a:latin typeface="Arial" pitchFamily="34" charset="0"/>
              </a:rPr>
              <a:t>– </a:t>
            </a:r>
            <a:r>
              <a:rPr lang="fr-BE" sz="1600" smtClean="0">
                <a:latin typeface="Arial" pitchFamily="34" charset="0"/>
              </a:rPr>
              <a:t>0967</a:t>
            </a:r>
            <a:endParaRPr lang="fr-FR" sz="1600">
              <a:latin typeface="Arial" pitchFamily="34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1274763" y="1708026"/>
            <a:ext cx="6394450" cy="3097212"/>
            <a:chOff x="1331913" y="1052513"/>
            <a:chExt cx="6394450" cy="3097212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913" y="1052513"/>
              <a:ext cx="6394450" cy="309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feld 52"/>
            <p:cNvSpPr txBox="1">
              <a:spLocks noChangeArrowheads="1"/>
            </p:cNvSpPr>
            <p:nvPr/>
          </p:nvSpPr>
          <p:spPr bwMode="auto">
            <a:xfrm>
              <a:off x="1691680" y="3872021"/>
              <a:ext cx="5935317" cy="2770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1200" dirty="0"/>
                <a:t>Monday      Tuesday    Wednesday  Thursday    Friday        Saturday     Sunday</a:t>
              </a: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667297" y="1124744"/>
              <a:ext cx="2448272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Pool size – Energy</a:t>
              </a:r>
            </a:p>
            <a:p>
              <a:r>
                <a:rPr lang="en-US" sz="1050" dirty="0" smtClean="0"/>
                <a:t>Providing EV - Energy</a:t>
              </a:r>
              <a:endParaRPr lang="en-US" sz="105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687441" y="1112719"/>
              <a:ext cx="2939556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Pool size – Energy + Delay</a:t>
              </a:r>
            </a:p>
            <a:p>
              <a:r>
                <a:rPr lang="en-US" sz="1050" dirty="0" smtClean="0"/>
                <a:t>Providing EV – Energy + Delay</a:t>
              </a:r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90270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1296</Words>
  <Application>Microsoft Macintosh PowerPoint</Application>
  <PresentationFormat>Bildschirmpräsentation (4:3)</PresentationFormat>
  <Paragraphs>347</Paragraphs>
  <Slides>23</Slides>
  <Notes>6</Notes>
  <HiddenSlides>6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CIRED2011</vt:lpstr>
      <vt:lpstr>Economic assessment of electric vehicle fleets providing ancillary services</vt:lpstr>
      <vt:lpstr>Content</vt:lpstr>
      <vt:lpstr>Motivation</vt:lpstr>
      <vt:lpstr>Content</vt:lpstr>
      <vt:lpstr>Model structure</vt:lpstr>
      <vt:lpstr>Parameters considered </vt:lpstr>
      <vt:lpstr>Content</vt:lpstr>
      <vt:lpstr>Control strategies – Negative reserve</vt:lpstr>
      <vt:lpstr>Pool size for negative reserve</vt:lpstr>
      <vt:lpstr>Control strategies – Positive reserve</vt:lpstr>
      <vt:lpstr>Pool size for positive reserve</vt:lpstr>
      <vt:lpstr>Content</vt:lpstr>
      <vt:lpstr>Results – Economic assessment</vt:lpstr>
      <vt:lpstr>Variation of target SOC and battery costs</vt:lpstr>
      <vt:lpstr>Content</vt:lpstr>
      <vt:lpstr>Summary and conclusions</vt:lpstr>
      <vt:lpstr>Thank you for your attention!</vt:lpstr>
      <vt:lpstr>Relevant aspects for an economic assessment</vt:lpstr>
      <vt:lpstr>Results – Changed time slot duration</vt:lpstr>
      <vt:lpstr>Battery degradation cost</vt:lpstr>
      <vt:lpstr>Revenues for reserve energy</vt:lpstr>
      <vt:lpstr>Backup</vt:lpstr>
      <vt:lpstr>PowerPoint-Präsentation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Szczechowicz_DE_S6_0967</dc:title>
  <dc:creator>Eva Szczechowicz</dc:creator>
  <cp:lastModifiedBy>T</cp:lastModifiedBy>
  <cp:revision>45</cp:revision>
  <dcterms:created xsi:type="dcterms:W3CDTF">2010-04-09T10:19:13Z</dcterms:created>
  <dcterms:modified xsi:type="dcterms:W3CDTF">2011-07-14T17:37:07Z</dcterms:modified>
</cp:coreProperties>
</file>