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1"/>
  </p:notesMasterIdLst>
  <p:sldIdLst>
    <p:sldId id="257" r:id="rId2"/>
    <p:sldId id="258" r:id="rId3"/>
    <p:sldId id="298" r:id="rId4"/>
    <p:sldId id="265" r:id="rId5"/>
    <p:sldId id="284" r:id="rId6"/>
    <p:sldId id="289" r:id="rId7"/>
    <p:sldId id="267" r:id="rId8"/>
    <p:sldId id="268" r:id="rId9"/>
    <p:sldId id="264" r:id="rId10"/>
    <p:sldId id="300" r:id="rId11"/>
    <p:sldId id="262" r:id="rId12"/>
    <p:sldId id="295" r:id="rId13"/>
    <p:sldId id="263" r:id="rId14"/>
    <p:sldId id="269" r:id="rId15"/>
    <p:sldId id="299" r:id="rId16"/>
    <p:sldId id="270" r:id="rId17"/>
    <p:sldId id="271" r:id="rId18"/>
    <p:sldId id="260" r:id="rId19"/>
    <p:sldId id="274" r:id="rId20"/>
    <p:sldId id="290" r:id="rId21"/>
    <p:sldId id="291" r:id="rId22"/>
    <p:sldId id="292" r:id="rId23"/>
    <p:sldId id="275" r:id="rId24"/>
    <p:sldId id="276" r:id="rId25"/>
    <p:sldId id="277" r:id="rId26"/>
    <p:sldId id="266" r:id="rId27"/>
    <p:sldId id="297" r:id="rId28"/>
    <p:sldId id="287" r:id="rId29"/>
    <p:sldId id="296" r:id="rId30"/>
    <p:sldId id="281" r:id="rId31"/>
    <p:sldId id="280" r:id="rId32"/>
    <p:sldId id="282" r:id="rId33"/>
    <p:sldId id="288" r:id="rId34"/>
    <p:sldId id="279" r:id="rId35"/>
    <p:sldId id="285" r:id="rId36"/>
    <p:sldId id="286" r:id="rId37"/>
    <p:sldId id="283" r:id="rId38"/>
    <p:sldId id="293" r:id="rId39"/>
    <p:sldId id="294" r:id="rId4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18D"/>
    <a:srgbClr val="EEB144"/>
    <a:srgbClr val="CA9718"/>
    <a:srgbClr val="8B5C1D"/>
    <a:srgbClr val="E3B577"/>
    <a:srgbClr val="E7EDFD"/>
    <a:srgbClr val="BAC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67" autoAdjust="0"/>
  </p:normalViewPr>
  <p:slideViewPr>
    <p:cSldViewPr>
      <p:cViewPr varScale="1">
        <p:scale>
          <a:sx n="121" d="100"/>
          <a:sy n="121" d="100"/>
        </p:scale>
        <p:origin x="-1568" y="-11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AA9F3E-DE79-4A7A-B253-562A4BC9A029}" type="slidenum">
              <a:rPr lang="fr-FR"/>
              <a:pPr>
                <a:defRPr/>
              </a:pPr>
              <a:t>‹Nr.›</a:t>
            </a:fld>
            <a:endParaRPr lang="fr-FR"/>
          </a:p>
        </p:txBody>
      </p:sp>
    </p:spTree>
    <p:extLst>
      <p:ext uri="{BB962C8B-B14F-4D97-AF65-F5344CB8AC3E}">
        <p14:creationId xmlns:p14="http://schemas.microsoft.com/office/powerpoint/2010/main" val="4178603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B629AE4A-726A-4E20-8CE0-2E01BA0D2A5E}" type="slidenum">
              <a:rPr lang="fr-FR" smtClean="0"/>
              <a:pPr/>
              <a:t>1</a:t>
            </a:fld>
            <a:endParaRPr lang="fr-FR"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B70CB18D-4820-43E2-BE6A-33896907A7A9}" type="slidenum">
              <a:rPr lang="fr-FR" smtClean="0"/>
              <a:pPr/>
              <a:t>10</a:t>
            </a:fld>
            <a:endParaRPr lang="fr-FR"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B68342B-6480-4817-A7F3-F50BFEA2DDFE}" type="slidenum">
              <a:rPr lang="fr-FR" smtClean="0"/>
              <a:pPr/>
              <a:t>11</a:t>
            </a:fld>
            <a:endParaRPr 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B68342B-6480-4817-A7F3-F50BFEA2DDFE}" type="slidenum">
              <a:rPr lang="fr-FR" smtClean="0"/>
              <a:pPr/>
              <a:t>12</a:t>
            </a:fld>
            <a:endParaRPr 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13</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14</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15</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16</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17</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9A5F178-7F70-415D-8D08-01DBF0FA2C33}" type="slidenum">
              <a:rPr lang="fr-FR" smtClean="0"/>
              <a:pPr/>
              <a:t>18</a:t>
            </a:fld>
            <a:endParaRPr lang="fr-F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19</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5F69AF9-1452-4A8C-A7E1-763530CFF79B}" type="slidenum">
              <a:rPr lang="fr-FR" smtClean="0"/>
              <a:pPr/>
              <a:t>2</a:t>
            </a:fld>
            <a:endParaRPr lang="fr-FR"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20</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21</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22</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23</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24</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25</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9A5F178-7F70-415D-8D08-01DBF0FA2C33}" type="slidenum">
              <a:rPr lang="fr-FR" smtClean="0"/>
              <a:pPr/>
              <a:t>26</a:t>
            </a:fld>
            <a:endParaRPr lang="fr-F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27</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28</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B68342B-6480-4817-A7F3-F50BFEA2DDFE}" type="slidenum">
              <a:rPr lang="fr-FR" smtClean="0"/>
              <a:pPr/>
              <a:t>29</a:t>
            </a:fld>
            <a:endParaRPr 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5F69AF9-1452-4A8C-A7E1-763530CFF79B}" type="slidenum">
              <a:rPr lang="fr-FR" smtClean="0"/>
              <a:pPr/>
              <a:t>3</a:t>
            </a:fld>
            <a:endParaRPr lang="fr-FR"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30</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31</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32</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33</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34</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35</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D24A0B9-0F54-4F33-B2A7-BECBB80384A7}" type="slidenum">
              <a:rPr lang="fr-FR" smtClean="0"/>
              <a:pPr/>
              <a:t>36</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9A5F178-7F70-415D-8D08-01DBF0FA2C33}" type="slidenum">
              <a:rPr lang="fr-FR" smtClean="0"/>
              <a:pPr/>
              <a:t>37</a:t>
            </a:fld>
            <a:endParaRPr lang="fr-F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9A5F178-7F70-415D-8D08-01DBF0FA2C33}" type="slidenum">
              <a:rPr lang="fr-FR" smtClean="0"/>
              <a:pPr/>
              <a:t>38</a:t>
            </a:fld>
            <a:endParaRPr lang="fr-F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B629AE4A-726A-4E20-8CE0-2E01BA0D2A5E}" type="slidenum">
              <a:rPr lang="fr-FR" smtClean="0"/>
              <a:pPr/>
              <a:t>39</a:t>
            </a:fld>
            <a:endParaRPr lang="fr-FR"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5F69AF9-1452-4A8C-A7E1-763530CFF79B}" type="slidenum">
              <a:rPr lang="fr-FR" smtClean="0"/>
              <a:pPr/>
              <a:t>4</a:t>
            </a:fld>
            <a:endParaRPr lang="fr-FR"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9A5F178-7F70-415D-8D08-01DBF0FA2C33}" type="slidenum">
              <a:rPr lang="fr-FR" smtClean="0"/>
              <a:pPr/>
              <a:t>5</a:t>
            </a:fld>
            <a:endParaRPr lang="fr-F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9A5F178-7F70-415D-8D08-01DBF0FA2C33}" type="slidenum">
              <a:rPr lang="fr-FR" smtClean="0"/>
              <a:pPr/>
              <a:t>6</a:t>
            </a:fld>
            <a:endParaRPr lang="fr-F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9A5F178-7F70-415D-8D08-01DBF0FA2C33}" type="slidenum">
              <a:rPr lang="fr-FR" smtClean="0"/>
              <a:pPr/>
              <a:t>7</a:t>
            </a:fld>
            <a:endParaRPr lang="fr-F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5F69AF9-1452-4A8C-A7E1-763530CFF79B}" type="slidenum">
              <a:rPr lang="fr-FR" smtClean="0"/>
              <a:pPr/>
              <a:t>8</a:t>
            </a:fld>
            <a:endParaRPr lang="fr-FR"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B70CB18D-4820-43E2-BE6A-33896907A7A9}" type="slidenum">
              <a:rPr lang="fr-FR" smtClean="0"/>
              <a:pPr/>
              <a:t>9</a:t>
            </a:fld>
            <a:endParaRPr lang="fr-FR"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GB"/>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GB"/>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GB"/>
            </a:p>
          </p:txBody>
        </p:sp>
      </p:grpSp>
      <p:sp>
        <p:nvSpPr>
          <p:cNvPr id="33794" name="Rectangle 2"/>
          <p:cNvSpPr>
            <a:spLocks noGrp="1" noChangeArrowheads="1"/>
          </p:cNvSpPr>
          <p:nvPr>
            <p:ph type="ctrTitle"/>
          </p:nvPr>
        </p:nvSpPr>
        <p:spPr>
          <a:xfrm>
            <a:off x="685800" y="685800"/>
            <a:ext cx="7772400" cy="2127250"/>
          </a:xfrm>
        </p:spPr>
        <p:txBody>
          <a:bodyPr anchor="b"/>
          <a:lstStyle>
            <a:lvl1pPr algn="ctr">
              <a:defRPr sz="4300"/>
            </a:lvl1pPr>
          </a:lstStyle>
          <a:p>
            <a:r>
              <a:rPr lang="fr-FR"/>
              <a:t>Cliquez pour modifier le style du titre</a:t>
            </a:r>
          </a:p>
        </p:txBody>
      </p:sp>
      <p:sp>
        <p:nvSpPr>
          <p:cNvPr id="3379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fr-FR"/>
              <a:t>Cliquez pour modifier le style des sous-titres du masque</a:t>
            </a:r>
          </a:p>
        </p:txBody>
      </p:sp>
      <p:sp>
        <p:nvSpPr>
          <p:cNvPr id="8" name="Rectangle 4"/>
          <p:cNvSpPr>
            <a:spLocks noGrp="1" noChangeArrowheads="1"/>
          </p:cNvSpPr>
          <p:nvPr>
            <p:ph type="dt" sz="half" idx="10"/>
          </p:nvPr>
        </p:nvSpPr>
        <p:spPr/>
        <p:txBody>
          <a:bodyPr/>
          <a:lstStyle>
            <a:lvl1pPr>
              <a:defRPr/>
            </a:lvl1pPr>
          </a:lstStyle>
          <a:p>
            <a:pPr>
              <a:defRPr/>
            </a:pPr>
            <a:endParaRPr lang="fr-FR"/>
          </a:p>
        </p:txBody>
      </p:sp>
      <p:sp>
        <p:nvSpPr>
          <p:cNvPr id="9" name="Rectangle 5"/>
          <p:cNvSpPr>
            <a:spLocks noGrp="1" noChangeArrowheads="1"/>
          </p:cNvSpPr>
          <p:nvPr>
            <p:ph type="ftr" sz="quarter" idx="11"/>
          </p:nvPr>
        </p:nvSpPr>
        <p:spPr/>
        <p:txBody>
          <a:bodyPr/>
          <a:lstStyle>
            <a:lvl1pPr>
              <a:defRPr/>
            </a:lvl1pPr>
          </a:lstStyle>
          <a:p>
            <a:pPr>
              <a:defRPr/>
            </a:pPr>
            <a:r>
              <a:rPr lang="fr-FR"/>
              <a:t>test</a:t>
            </a:r>
          </a:p>
        </p:txBody>
      </p:sp>
      <p:sp>
        <p:nvSpPr>
          <p:cNvPr id="10" name="Rectangle 6"/>
          <p:cNvSpPr>
            <a:spLocks noGrp="1" noChangeArrowheads="1"/>
          </p:cNvSpPr>
          <p:nvPr>
            <p:ph type="sldNum" sz="quarter" idx="12"/>
          </p:nvPr>
        </p:nvSpPr>
        <p:spPr/>
        <p:txBody>
          <a:bodyPr/>
          <a:lstStyle>
            <a:lvl1pPr>
              <a:defRPr/>
            </a:lvl1pPr>
          </a:lstStyle>
          <a:p>
            <a:pPr>
              <a:defRPr/>
            </a:pPr>
            <a:fld id="{CEA063C6-14C8-42D1-907C-05E45B5224BC}" type="slidenum">
              <a:rPr lang="fr-FR"/>
              <a:pPr>
                <a:defRPr/>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9BA56FB9-8655-4A11-A05C-AE3438036CE4}" type="slidenum">
              <a:rPr lang="fr-FR"/>
              <a:pPr>
                <a:defRPr/>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1200150"/>
            <a:ext cx="2068512" cy="4930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2750" y="1200150"/>
            <a:ext cx="6053138" cy="493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595D1898-FF99-430D-A00D-040A893301E6}" type="slidenum">
              <a:rPr lang="fr-FR"/>
              <a:pPr>
                <a:defRP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BBDD8529-3291-4E31-8EC2-E7EDED07D7EF}" type="slidenum">
              <a:rPr lang="fr-FR"/>
              <a:pPr>
                <a:defRPr/>
              </a:pP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CB518A72-D818-4778-9C27-AC2EC549B8EF}" type="slidenum">
              <a:rPr lang="fr-FR"/>
              <a:pPr>
                <a:defRPr/>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65DDC3A8-DC1B-4B5A-A5A1-1CF64F4F7EF3}" type="slidenum">
              <a:rPr lang="fr-FR"/>
              <a:pPr>
                <a:defRPr/>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fr-FR"/>
          </a:p>
        </p:txBody>
      </p:sp>
      <p:sp>
        <p:nvSpPr>
          <p:cNvPr id="8"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9" name="Rectangle 5"/>
          <p:cNvSpPr>
            <a:spLocks noGrp="1" noChangeArrowheads="1"/>
          </p:cNvSpPr>
          <p:nvPr>
            <p:ph type="sldNum" sz="quarter" idx="12"/>
          </p:nvPr>
        </p:nvSpPr>
        <p:spPr>
          <a:ln/>
        </p:spPr>
        <p:txBody>
          <a:bodyPr/>
          <a:lstStyle>
            <a:lvl1pPr>
              <a:defRPr/>
            </a:lvl1pPr>
          </a:lstStyle>
          <a:p>
            <a:pPr>
              <a:defRPr/>
            </a:pPr>
            <a:fld id="{3742B567-5D21-49A9-947E-30A390CC1F72}" type="slidenum">
              <a:rPr lang="fr-FR"/>
              <a:pPr>
                <a:defRPr/>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fr-FR"/>
          </a:p>
        </p:txBody>
      </p:sp>
      <p:sp>
        <p:nvSpPr>
          <p:cNvPr id="4"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5" name="Rectangle 5"/>
          <p:cNvSpPr>
            <a:spLocks noGrp="1" noChangeArrowheads="1"/>
          </p:cNvSpPr>
          <p:nvPr>
            <p:ph type="sldNum" sz="quarter" idx="12"/>
          </p:nvPr>
        </p:nvSpPr>
        <p:spPr>
          <a:ln/>
        </p:spPr>
        <p:txBody>
          <a:bodyPr/>
          <a:lstStyle>
            <a:lvl1pPr>
              <a:defRPr/>
            </a:lvl1pPr>
          </a:lstStyle>
          <a:p>
            <a:pPr>
              <a:defRPr/>
            </a:pPr>
            <a:fld id="{F6F48828-9B05-4E00-B08C-511833BDC63A}" type="slidenum">
              <a:rPr lang="fr-FR"/>
              <a:pPr>
                <a:defRPr/>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fr-FR"/>
          </a:p>
        </p:txBody>
      </p:sp>
      <p:sp>
        <p:nvSpPr>
          <p:cNvPr id="3"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4" name="Rectangle 5"/>
          <p:cNvSpPr>
            <a:spLocks noGrp="1" noChangeArrowheads="1"/>
          </p:cNvSpPr>
          <p:nvPr>
            <p:ph type="sldNum" sz="quarter" idx="12"/>
          </p:nvPr>
        </p:nvSpPr>
        <p:spPr>
          <a:ln/>
        </p:spPr>
        <p:txBody>
          <a:bodyPr/>
          <a:lstStyle>
            <a:lvl1pPr>
              <a:defRPr/>
            </a:lvl1pPr>
          </a:lstStyle>
          <a:p>
            <a:pPr>
              <a:defRPr/>
            </a:pPr>
            <a:fld id="{417F7476-FED8-4389-A001-0708C06CE9F4}" type="slidenum">
              <a:rPr lang="fr-FR"/>
              <a:pPr>
                <a:defRPr/>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8D0A1C82-2481-47E2-B344-AF7BB37D8D27}" type="slidenum">
              <a:rPr lang="fr-FR"/>
              <a:pPr>
                <a:defRPr/>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3E70FE17-EB87-4D37-9EBD-614C6F66044C}" type="slidenum">
              <a:rPr lang="fr-FR"/>
              <a:pPr>
                <a:defRPr/>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2008188"/>
            <a:ext cx="8229600" cy="412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2771" name="Rectangle 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fr-FR"/>
          </a:p>
        </p:txBody>
      </p:sp>
      <p:sp>
        <p:nvSpPr>
          <p:cNvPr id="327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fr-FR"/>
              <a:t>test</a:t>
            </a:r>
          </a:p>
        </p:txBody>
      </p:sp>
      <p:sp>
        <p:nvSpPr>
          <p:cNvPr id="327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EE0670DA-D2E6-4AD8-B1E1-81B386E3C57C}" type="slidenum">
              <a:rPr lang="fr-FR"/>
              <a:pPr>
                <a:defRPr/>
              </a:pPr>
              <a:t>‹Nr.›</a:t>
            </a:fld>
            <a:endParaRPr lang="fr-FR"/>
          </a:p>
        </p:txBody>
      </p:sp>
      <p:sp>
        <p:nvSpPr>
          <p:cNvPr id="32774" name="Rectangle 6"/>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32775" name="Rectangle 7"/>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32776" name="Rectangle 8"/>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sz="2400">
              <a:latin typeface="Times New Roman" pitchFamily="18" charset="0"/>
            </a:endParaRPr>
          </a:p>
        </p:txBody>
      </p:sp>
      <p:pic>
        <p:nvPicPr>
          <p:cNvPr id="1033" name="Picture 9" descr="CIRED_2011_logo_sans_date"/>
          <p:cNvPicPr>
            <a:picLocks noChangeAspect="1" noChangeArrowheads="1"/>
          </p:cNvPicPr>
          <p:nvPr/>
        </p:nvPicPr>
        <p:blipFill>
          <a:blip r:embed="rId13" cstate="print"/>
          <a:srcRect/>
          <a:stretch>
            <a:fillRect/>
          </a:stretch>
        </p:blipFill>
        <p:spPr bwMode="auto">
          <a:xfrm>
            <a:off x="566738" y="327025"/>
            <a:ext cx="1312862" cy="719138"/>
          </a:xfrm>
          <a:prstGeom prst="rect">
            <a:avLst/>
          </a:prstGeom>
          <a:noFill/>
          <a:ln w="9525">
            <a:noFill/>
            <a:miter lim="800000"/>
            <a:headEnd/>
            <a:tailEnd/>
          </a:ln>
        </p:spPr>
      </p:pic>
      <p:graphicFrame>
        <p:nvGraphicFramePr>
          <p:cNvPr id="32778" name="Group 10"/>
          <p:cNvGraphicFramePr>
            <a:graphicFrameLocks noGrp="1"/>
          </p:cNvGraphicFramePr>
          <p:nvPr/>
        </p:nvGraphicFramePr>
        <p:xfrm>
          <a:off x="495300" y="979488"/>
          <a:ext cx="8196263" cy="182879"/>
        </p:xfrm>
        <a:graphic>
          <a:graphicData uri="http://schemas.openxmlformats.org/drawingml/2006/table">
            <a:tbl>
              <a:tblPr/>
              <a:tblGrid>
                <a:gridCol w="8196263"/>
              </a:tblGrid>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6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cap="flat">
                      <a:noFill/>
                    </a:lnR>
                    <a:lnT cap="flat">
                      <a:noFill/>
                    </a:lnT>
                    <a:lnB w="28575" cap="flat" cmpd="sng" algn="ctr">
                      <a:solidFill>
                        <a:srgbClr val="0E318D"/>
                      </a:solidFill>
                      <a:prstDash val="solid"/>
                      <a:round/>
                      <a:headEnd type="none" w="med" len="med"/>
                      <a:tailEnd type="none" w="med" len="med"/>
                    </a:lnB>
                    <a:lnTlToBr>
                      <a:noFill/>
                    </a:lnTlToBr>
                    <a:lnBlToTr>
                      <a:noFill/>
                    </a:lnBlToTr>
                    <a:noFill/>
                  </a:tcPr>
                </a:tc>
              </a:tr>
            </a:tbl>
          </a:graphicData>
        </a:graphic>
      </p:graphicFrame>
      <p:sp>
        <p:nvSpPr>
          <p:cNvPr id="32784" name="Text Box 16"/>
          <p:cNvSpPr txBox="1">
            <a:spLocks noChangeArrowheads="1"/>
          </p:cNvSpPr>
          <p:nvPr/>
        </p:nvSpPr>
        <p:spPr bwMode="auto">
          <a:xfrm>
            <a:off x="2209800" y="508000"/>
            <a:ext cx="6018213" cy="457200"/>
          </a:xfrm>
          <a:prstGeom prst="rect">
            <a:avLst/>
          </a:prstGeom>
          <a:noFill/>
          <a:ln w="9525">
            <a:noFill/>
            <a:miter lim="800000"/>
            <a:headEnd/>
            <a:tailEnd/>
          </a:ln>
          <a:effectLst/>
        </p:spPr>
        <p:txBody>
          <a:bodyPr>
            <a:spAutoFit/>
          </a:bodyPr>
          <a:lstStyle/>
          <a:p>
            <a:pPr>
              <a:defRPr/>
            </a:pPr>
            <a:r>
              <a:rPr lang="fr-FR" sz="2400">
                <a:solidFill>
                  <a:srgbClr val="0E318D"/>
                </a:solidFill>
              </a:rPr>
              <a:t>Frankfurt (Germany), 6-9 June 2011</a:t>
            </a:r>
          </a:p>
        </p:txBody>
      </p:sp>
      <p:sp>
        <p:nvSpPr>
          <p:cNvPr id="1038" name="Rectangle 17"/>
          <p:cNvSpPr>
            <a:spLocks noGrp="1" noChangeArrowheads="1"/>
          </p:cNvSpPr>
          <p:nvPr>
            <p:ph type="title"/>
          </p:nvPr>
        </p:nvSpPr>
        <p:spPr bwMode="auto">
          <a:xfrm>
            <a:off x="412750" y="1200150"/>
            <a:ext cx="82296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0E318D"/>
          </a:solidFill>
          <a:latin typeface="+mj-lt"/>
          <a:ea typeface="+mj-ea"/>
          <a:cs typeface="+mj-cs"/>
        </a:defRPr>
      </a:lvl1pPr>
      <a:lvl2pPr algn="l" rtl="0" eaLnBrk="0" fontAlgn="base" hangingPunct="0">
        <a:spcBef>
          <a:spcPct val="0"/>
        </a:spcBef>
        <a:spcAft>
          <a:spcPct val="0"/>
        </a:spcAft>
        <a:defRPr sz="3200" b="1">
          <a:solidFill>
            <a:srgbClr val="0E318D"/>
          </a:solidFill>
          <a:latin typeface="Arial" charset="0"/>
          <a:cs typeface="Arial" charset="0"/>
        </a:defRPr>
      </a:lvl2pPr>
      <a:lvl3pPr algn="l" rtl="0" eaLnBrk="0" fontAlgn="base" hangingPunct="0">
        <a:spcBef>
          <a:spcPct val="0"/>
        </a:spcBef>
        <a:spcAft>
          <a:spcPct val="0"/>
        </a:spcAft>
        <a:defRPr sz="3200" b="1">
          <a:solidFill>
            <a:srgbClr val="0E318D"/>
          </a:solidFill>
          <a:latin typeface="Arial" charset="0"/>
          <a:cs typeface="Arial" charset="0"/>
        </a:defRPr>
      </a:lvl3pPr>
      <a:lvl4pPr algn="l" rtl="0" eaLnBrk="0" fontAlgn="base" hangingPunct="0">
        <a:spcBef>
          <a:spcPct val="0"/>
        </a:spcBef>
        <a:spcAft>
          <a:spcPct val="0"/>
        </a:spcAft>
        <a:defRPr sz="3200" b="1">
          <a:solidFill>
            <a:srgbClr val="0E318D"/>
          </a:solidFill>
          <a:latin typeface="Arial" charset="0"/>
          <a:cs typeface="Arial" charset="0"/>
        </a:defRPr>
      </a:lvl4pPr>
      <a:lvl5pPr algn="l" rtl="0" eaLnBrk="0" fontAlgn="base" hangingPunct="0">
        <a:spcBef>
          <a:spcPct val="0"/>
        </a:spcBef>
        <a:spcAft>
          <a:spcPct val="0"/>
        </a:spcAft>
        <a:defRPr sz="3200" b="1">
          <a:solidFill>
            <a:srgbClr val="0E318D"/>
          </a:solidFill>
          <a:latin typeface="Arial" charset="0"/>
          <a:cs typeface="Arial" charset="0"/>
        </a:defRPr>
      </a:lvl5pPr>
      <a:lvl6pPr marL="457200" algn="l" rtl="0" fontAlgn="base">
        <a:spcBef>
          <a:spcPct val="0"/>
        </a:spcBef>
        <a:spcAft>
          <a:spcPct val="0"/>
        </a:spcAft>
        <a:defRPr sz="3200" b="1">
          <a:solidFill>
            <a:srgbClr val="0E318D"/>
          </a:solidFill>
          <a:latin typeface="Arial" charset="0"/>
          <a:cs typeface="Arial" charset="0"/>
        </a:defRPr>
      </a:lvl6pPr>
      <a:lvl7pPr marL="914400" algn="l" rtl="0" fontAlgn="base">
        <a:spcBef>
          <a:spcPct val="0"/>
        </a:spcBef>
        <a:spcAft>
          <a:spcPct val="0"/>
        </a:spcAft>
        <a:defRPr sz="3200" b="1">
          <a:solidFill>
            <a:srgbClr val="0E318D"/>
          </a:solidFill>
          <a:latin typeface="Arial" charset="0"/>
          <a:cs typeface="Arial" charset="0"/>
        </a:defRPr>
      </a:lvl7pPr>
      <a:lvl8pPr marL="1371600" algn="l" rtl="0" fontAlgn="base">
        <a:spcBef>
          <a:spcPct val="0"/>
        </a:spcBef>
        <a:spcAft>
          <a:spcPct val="0"/>
        </a:spcAft>
        <a:defRPr sz="3200" b="1">
          <a:solidFill>
            <a:srgbClr val="0E318D"/>
          </a:solidFill>
          <a:latin typeface="Arial" charset="0"/>
          <a:cs typeface="Arial" charset="0"/>
        </a:defRPr>
      </a:lvl8pPr>
      <a:lvl9pPr marL="1828800" algn="l" rtl="0" fontAlgn="base">
        <a:spcBef>
          <a:spcPct val="0"/>
        </a:spcBef>
        <a:spcAft>
          <a:spcPct val="0"/>
        </a:spcAft>
        <a:defRPr sz="3200" b="1">
          <a:solidFill>
            <a:srgbClr val="0E318D"/>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1" Type="http://schemas.openxmlformats.org/officeDocument/2006/relationships/image" Target="../media/image24.jpeg"/><Relationship Id="rId12" Type="http://schemas.openxmlformats.org/officeDocument/2006/relationships/image" Target="../media/image25.png"/><Relationship Id="rId13" Type="http://schemas.openxmlformats.org/officeDocument/2006/relationships/image" Target="../media/image26.jpeg"/><Relationship Id="rId14" Type="http://schemas.openxmlformats.org/officeDocument/2006/relationships/image" Target="../media/image27.jpeg"/><Relationship Id="rId1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3075" name="Rectangle 20"/>
          <p:cNvSpPr>
            <a:spLocks noChangeArrowheads="1"/>
          </p:cNvSpPr>
          <p:nvPr/>
        </p:nvSpPr>
        <p:spPr bwMode="auto">
          <a:xfrm>
            <a:off x="238125" y="4652963"/>
            <a:ext cx="8893175" cy="863600"/>
          </a:xfrm>
          <a:prstGeom prst="rect">
            <a:avLst/>
          </a:prstGeom>
          <a:solidFill>
            <a:schemeClr val="bg1"/>
          </a:solidFill>
          <a:ln w="9525" algn="ctr">
            <a:solidFill>
              <a:schemeClr val="bg1"/>
            </a:solidFill>
            <a:round/>
            <a:headEnd/>
            <a:tailEnd/>
          </a:ln>
        </p:spPr>
        <p:txBody>
          <a:bodyPr/>
          <a:lstStyle/>
          <a:p>
            <a:endParaRPr lang="en-GB"/>
          </a:p>
        </p:txBody>
      </p:sp>
      <p:sp>
        <p:nvSpPr>
          <p:cNvPr id="3076" name="Rectangle 17"/>
          <p:cNvSpPr>
            <a:spLocks noChangeArrowheads="1"/>
          </p:cNvSpPr>
          <p:nvPr/>
        </p:nvSpPr>
        <p:spPr bwMode="auto">
          <a:xfrm>
            <a:off x="215900" y="3684588"/>
            <a:ext cx="8893175" cy="863600"/>
          </a:xfrm>
          <a:prstGeom prst="rect">
            <a:avLst/>
          </a:prstGeom>
          <a:solidFill>
            <a:schemeClr val="bg1"/>
          </a:solidFill>
          <a:ln w="9525" algn="ctr">
            <a:solidFill>
              <a:schemeClr val="bg1"/>
            </a:solidFill>
            <a:round/>
            <a:headEnd/>
            <a:tailEnd/>
          </a:ln>
        </p:spPr>
        <p:txBody>
          <a:bodyPr/>
          <a:lstStyle/>
          <a:p>
            <a:endParaRPr lang="en-GB"/>
          </a:p>
        </p:txBody>
      </p:sp>
      <p:sp>
        <p:nvSpPr>
          <p:cNvPr id="307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sp>
        <p:nvSpPr>
          <p:cNvPr id="3078" name="Text Box 8"/>
          <p:cNvSpPr txBox="1">
            <a:spLocks noChangeArrowheads="1"/>
          </p:cNvSpPr>
          <p:nvPr/>
        </p:nvSpPr>
        <p:spPr bwMode="auto">
          <a:xfrm>
            <a:off x="539750" y="1268413"/>
            <a:ext cx="8208963" cy="979487"/>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en-GB" sz="3200" b="1">
                <a:solidFill>
                  <a:srgbClr val="0E318D"/>
                </a:solidFill>
                <a:latin typeface="Arial" charset="0"/>
              </a:rPr>
              <a:t>FAULT </a:t>
            </a:r>
            <a:r>
              <a:rPr lang="en-GB" sz="3200" b="1">
                <a:solidFill>
                  <a:schemeClr val="bg2"/>
                </a:solidFill>
                <a:latin typeface="Arial" charset="0"/>
              </a:rPr>
              <a:t>LIMITING TECHNOLOGIES IN DISTRIBUTION NETWORKS</a:t>
            </a:r>
          </a:p>
        </p:txBody>
      </p:sp>
      <p:sp>
        <p:nvSpPr>
          <p:cNvPr id="4" name="TextBox 3"/>
          <p:cNvSpPr txBox="1"/>
          <p:nvPr/>
        </p:nvSpPr>
        <p:spPr>
          <a:xfrm>
            <a:off x="539750" y="2276475"/>
            <a:ext cx="8424863" cy="1077913"/>
          </a:xfrm>
          <a:prstGeom prst="rect">
            <a:avLst/>
          </a:prstGeom>
          <a:noFill/>
        </p:spPr>
        <p:txBody>
          <a:bodyPr>
            <a:spAutoFit/>
          </a:bodyPr>
          <a:lstStyle/>
          <a:p>
            <a:pPr algn="ctr">
              <a:defRPr/>
            </a:pPr>
            <a:r>
              <a:rPr lang="en-GB" sz="1600" dirty="0">
                <a:solidFill>
                  <a:srgbClr val="0E318D"/>
                </a:solidFill>
                <a:latin typeface="+mj-lt"/>
              </a:rPr>
              <a:t>David KLAUS, Adrian WILSON - Applied Superconductor Ltd, UK;  Joachim BOCK, Achim HOBL - </a:t>
            </a:r>
            <a:r>
              <a:rPr lang="en-GB" sz="1600" dirty="0" err="1">
                <a:solidFill>
                  <a:srgbClr val="0E318D"/>
                </a:solidFill>
                <a:latin typeface="+mj-lt"/>
              </a:rPr>
              <a:t>Nexans</a:t>
            </a:r>
            <a:r>
              <a:rPr lang="en-GB" sz="1600" dirty="0">
                <a:solidFill>
                  <a:srgbClr val="0E318D"/>
                </a:solidFill>
                <a:latin typeface="+mj-lt"/>
              </a:rPr>
              <a:t> </a:t>
            </a:r>
            <a:r>
              <a:rPr lang="en-GB" sz="1600" dirty="0" err="1">
                <a:solidFill>
                  <a:srgbClr val="0E318D"/>
                </a:solidFill>
                <a:latin typeface="+mj-lt"/>
              </a:rPr>
              <a:t>SuperConductors</a:t>
            </a:r>
            <a:r>
              <a:rPr lang="en-GB" sz="1600" dirty="0">
                <a:solidFill>
                  <a:srgbClr val="0E318D"/>
                </a:solidFill>
                <a:latin typeface="+mj-lt"/>
              </a:rPr>
              <a:t>, DE;  Darren JONES  - Electricity North </a:t>
            </a:r>
            <a:r>
              <a:rPr lang="en-GB" sz="1600" dirty="0" smtClean="0">
                <a:solidFill>
                  <a:srgbClr val="0E318D"/>
                </a:solidFill>
                <a:latin typeface="+mj-lt"/>
              </a:rPr>
              <a:t>West, UK</a:t>
            </a:r>
            <a:r>
              <a:rPr lang="en-GB" sz="1600" dirty="0">
                <a:solidFill>
                  <a:srgbClr val="0E318D"/>
                </a:solidFill>
                <a:latin typeface="+mj-lt"/>
              </a:rPr>
              <a:t>;  Jamie </a:t>
            </a:r>
            <a:r>
              <a:rPr lang="en-GB" sz="1600" dirty="0" err="1">
                <a:solidFill>
                  <a:srgbClr val="0E318D"/>
                </a:solidFill>
                <a:latin typeface="+mj-lt"/>
              </a:rPr>
              <a:t>McWILLIAM</a:t>
            </a:r>
            <a:r>
              <a:rPr lang="en-GB" sz="1600" dirty="0">
                <a:solidFill>
                  <a:srgbClr val="0E318D"/>
                </a:solidFill>
                <a:latin typeface="+mj-lt"/>
              </a:rPr>
              <a:t> – </a:t>
            </a:r>
            <a:r>
              <a:rPr lang="en-GB" sz="1600" dirty="0" err="1">
                <a:solidFill>
                  <a:srgbClr val="0E318D"/>
                </a:solidFill>
                <a:latin typeface="+mj-lt"/>
              </a:rPr>
              <a:t>ScottishPower</a:t>
            </a:r>
            <a:r>
              <a:rPr lang="en-GB" sz="1600" dirty="0">
                <a:solidFill>
                  <a:srgbClr val="0E318D"/>
                </a:solidFill>
                <a:latin typeface="+mj-lt"/>
              </a:rPr>
              <a:t>, UK;  Alan CREIGHTON CE Electric UK, UK;  </a:t>
            </a:r>
          </a:p>
          <a:p>
            <a:pPr algn="ctr">
              <a:defRPr/>
            </a:pPr>
            <a:r>
              <a:rPr lang="en-GB" sz="1600" dirty="0">
                <a:solidFill>
                  <a:srgbClr val="0E318D"/>
                </a:solidFill>
                <a:latin typeface="+mj-lt"/>
              </a:rPr>
              <a:t>Larry MASUR, Franco MORICONI - </a:t>
            </a:r>
            <a:r>
              <a:rPr lang="en-GB" sz="1600" dirty="0" err="1">
                <a:solidFill>
                  <a:srgbClr val="0E318D"/>
                </a:solidFill>
                <a:latin typeface="+mj-lt"/>
              </a:rPr>
              <a:t>Zenergy</a:t>
            </a:r>
            <a:r>
              <a:rPr lang="en-GB" sz="1600" dirty="0">
                <a:solidFill>
                  <a:srgbClr val="0E318D"/>
                </a:solidFill>
                <a:latin typeface="+mj-lt"/>
              </a:rPr>
              <a:t> Power plc, UK</a:t>
            </a:r>
          </a:p>
        </p:txBody>
      </p:sp>
      <p:pic>
        <p:nvPicPr>
          <p:cNvPr id="3080" name="Picture 28" descr="NxIfa35"/>
          <p:cNvPicPr>
            <a:picLocks noChangeAspect="1" noChangeArrowheads="1"/>
          </p:cNvPicPr>
          <p:nvPr/>
        </p:nvPicPr>
        <p:blipFill>
          <a:blip r:embed="rId3" cstate="print"/>
          <a:srcRect t="19713"/>
          <a:stretch>
            <a:fillRect/>
          </a:stretch>
        </p:blipFill>
        <p:spPr bwMode="auto">
          <a:xfrm>
            <a:off x="3492500" y="3756025"/>
            <a:ext cx="2087563" cy="735013"/>
          </a:xfrm>
          <a:prstGeom prst="rect">
            <a:avLst/>
          </a:prstGeom>
          <a:noFill/>
          <a:ln w="9525">
            <a:noFill/>
            <a:miter lim="800000"/>
            <a:headEnd/>
            <a:tailEnd/>
          </a:ln>
        </p:spPr>
      </p:pic>
      <p:pic>
        <p:nvPicPr>
          <p:cNvPr id="3081" name="Picture 31" descr="image_mini"/>
          <p:cNvPicPr>
            <a:picLocks noChangeAspect="1" noChangeArrowheads="1"/>
          </p:cNvPicPr>
          <p:nvPr/>
        </p:nvPicPr>
        <p:blipFill>
          <a:blip r:embed="rId4" cstate="print"/>
          <a:srcRect l="8916" t="5634" r="7561" b="15552"/>
          <a:stretch>
            <a:fillRect/>
          </a:stretch>
        </p:blipFill>
        <p:spPr bwMode="auto">
          <a:xfrm>
            <a:off x="3727450" y="4660900"/>
            <a:ext cx="2046288" cy="838200"/>
          </a:xfrm>
          <a:prstGeom prst="rect">
            <a:avLst/>
          </a:prstGeom>
          <a:noFill/>
          <a:ln w="9525">
            <a:noFill/>
            <a:miter lim="800000"/>
            <a:headEnd/>
            <a:tailEnd/>
          </a:ln>
        </p:spPr>
      </p:pic>
      <p:pic>
        <p:nvPicPr>
          <p:cNvPr id="3082" name="Picture 4" descr="e:\asl\1008 Aug10\ASL Logo.jpg"/>
          <p:cNvPicPr>
            <a:picLocks noChangeAspect="1" noChangeArrowheads="1"/>
          </p:cNvPicPr>
          <p:nvPr/>
        </p:nvPicPr>
        <p:blipFill>
          <a:blip r:embed="rId5" cstate="print"/>
          <a:srcRect/>
          <a:stretch>
            <a:fillRect/>
          </a:stretch>
        </p:blipFill>
        <p:spPr bwMode="auto">
          <a:xfrm>
            <a:off x="611188" y="3827463"/>
            <a:ext cx="3144837" cy="649287"/>
          </a:xfrm>
          <a:prstGeom prst="rect">
            <a:avLst/>
          </a:prstGeom>
          <a:noFill/>
          <a:ln w="9525">
            <a:noFill/>
            <a:miter lim="800000"/>
            <a:headEnd/>
            <a:tailEnd/>
          </a:ln>
        </p:spPr>
      </p:pic>
      <p:pic>
        <p:nvPicPr>
          <p:cNvPr id="3083" name="Picture 6" descr="Electricity North West Limited"/>
          <p:cNvPicPr>
            <a:picLocks noChangeAspect="1" noChangeArrowheads="1"/>
          </p:cNvPicPr>
          <p:nvPr/>
        </p:nvPicPr>
        <p:blipFill>
          <a:blip r:embed="rId6" cstate="print"/>
          <a:srcRect/>
          <a:stretch>
            <a:fillRect/>
          </a:stretch>
        </p:blipFill>
        <p:spPr bwMode="auto">
          <a:xfrm>
            <a:off x="500063" y="4719638"/>
            <a:ext cx="2847975" cy="685800"/>
          </a:xfrm>
          <a:prstGeom prst="rect">
            <a:avLst/>
          </a:prstGeom>
          <a:noFill/>
          <a:ln w="9525">
            <a:noFill/>
            <a:miter lim="800000"/>
            <a:headEnd/>
            <a:tailEnd/>
          </a:ln>
        </p:spPr>
      </p:pic>
      <p:pic>
        <p:nvPicPr>
          <p:cNvPr id="3084" name="Picture 8" descr="Zenergy Power"/>
          <p:cNvPicPr>
            <a:picLocks noChangeAspect="1" noChangeArrowheads="1"/>
          </p:cNvPicPr>
          <p:nvPr/>
        </p:nvPicPr>
        <p:blipFill>
          <a:blip r:embed="rId7" cstate="print"/>
          <a:srcRect/>
          <a:stretch>
            <a:fillRect/>
          </a:stretch>
        </p:blipFill>
        <p:spPr bwMode="auto">
          <a:xfrm>
            <a:off x="5580063" y="3756025"/>
            <a:ext cx="3489325" cy="633413"/>
          </a:xfrm>
          <a:prstGeom prst="rect">
            <a:avLst/>
          </a:prstGeom>
          <a:noFill/>
          <a:ln w="9525">
            <a:noFill/>
            <a:miter lim="800000"/>
            <a:headEnd/>
            <a:tailEnd/>
          </a:ln>
        </p:spPr>
      </p:pic>
      <p:pic>
        <p:nvPicPr>
          <p:cNvPr id="3085" name="Picture 24" descr="ce elecric_logo"/>
          <p:cNvPicPr>
            <a:picLocks noChangeAspect="1" noChangeArrowheads="1"/>
          </p:cNvPicPr>
          <p:nvPr/>
        </p:nvPicPr>
        <p:blipFill>
          <a:blip r:embed="rId8" cstate="print"/>
          <a:srcRect r="7422" b="53847"/>
          <a:stretch>
            <a:fillRect/>
          </a:stretch>
        </p:blipFill>
        <p:spPr bwMode="auto">
          <a:xfrm>
            <a:off x="5835650" y="4716463"/>
            <a:ext cx="3051175" cy="7508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5123"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3" name="Picture 2"/>
          <p:cNvPicPr>
            <a:picLocks noChangeAspect="1" noChangeArrowheads="1"/>
          </p:cNvPicPr>
          <p:nvPr/>
        </p:nvPicPr>
        <p:blipFill>
          <a:blip r:embed="rId3" cstate="print"/>
          <a:srcRect/>
          <a:stretch>
            <a:fillRect/>
          </a:stretch>
        </p:blipFill>
        <p:spPr bwMode="auto">
          <a:xfrm>
            <a:off x="936625" y="1392709"/>
            <a:ext cx="7270750" cy="470058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819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sp>
        <p:nvSpPr>
          <p:cNvPr id="8" name="Rectangle 6"/>
          <p:cNvSpPr txBox="1">
            <a:spLocks noChangeArrowheads="1"/>
          </p:cNvSpPr>
          <p:nvPr/>
        </p:nvSpPr>
        <p:spPr>
          <a:xfrm>
            <a:off x="4965948" y="2879824"/>
            <a:ext cx="3960440" cy="3031356"/>
          </a:xfrm>
          <a:prstGeom prst="rect">
            <a:avLst/>
          </a:prstGeom>
        </p:spPr>
        <p:txBody>
          <a:bodyPr/>
          <a:lstStyle/>
          <a:p>
            <a:pPr fontAlgn="auto">
              <a:spcBef>
                <a:spcPts val="0"/>
              </a:spcBef>
              <a:spcAft>
                <a:spcPts val="0"/>
              </a:spcAft>
              <a:defRPr/>
            </a:pPr>
            <a:r>
              <a:rPr lang="en-GB" sz="2000" dirty="0">
                <a:solidFill>
                  <a:srgbClr val="0E318D"/>
                </a:solidFill>
                <a:latin typeface="Tahoma" pitchFamily="34" charset="0"/>
                <a:ea typeface="Tahoma" pitchFamily="34" charset="0"/>
                <a:cs typeface="Tahoma" pitchFamily="34" charset="0"/>
              </a:rPr>
              <a:t>48 of the BSCCO components connected in series constitute each phase of the limiter.  The series assemblies are immersed in liquid nitrogen cooled to below its boiling point.  The nitrogen head pressure is below atmospheric pressure.</a:t>
            </a:r>
            <a:endParaRPr lang="en-GB" sz="2000" kern="0" dirty="0">
              <a:solidFill>
                <a:srgbClr val="0E318D"/>
              </a:solidFill>
              <a:latin typeface="Tahoma" pitchFamily="34" charset="0"/>
              <a:ea typeface="Tahoma" pitchFamily="34" charset="0"/>
              <a:cs typeface="Tahoma" pitchFamily="34" charset="0"/>
            </a:endParaRPr>
          </a:p>
          <a:p>
            <a:pPr fontAlgn="auto">
              <a:spcBef>
                <a:spcPts val="0"/>
              </a:spcBef>
              <a:spcAft>
                <a:spcPts val="1200"/>
              </a:spcAft>
              <a:defRPr/>
            </a:pPr>
            <a:endParaRPr lang="en-GB" sz="2000" kern="0" dirty="0">
              <a:solidFill>
                <a:srgbClr val="0E318D"/>
              </a:solidFill>
              <a:latin typeface="Tahoma" pitchFamily="34" charset="0"/>
              <a:ea typeface="Tahoma" pitchFamily="34" charset="0"/>
              <a:cs typeface="Tahoma" pitchFamily="34" charset="0"/>
            </a:endParaRPr>
          </a:p>
          <a:p>
            <a:pPr fontAlgn="auto">
              <a:spcBef>
                <a:spcPts val="0"/>
              </a:spcBef>
              <a:spcAft>
                <a:spcPts val="1200"/>
              </a:spcAft>
              <a:defRPr/>
            </a:pPr>
            <a:endParaRPr lang="en-GB" sz="2000" kern="0" dirty="0">
              <a:solidFill>
                <a:srgbClr val="0E318D"/>
              </a:solidFill>
              <a:latin typeface="Tahoma" pitchFamily="34" charset="0"/>
              <a:ea typeface="Tahoma" pitchFamily="34" charset="0"/>
              <a:cs typeface="Tahoma" pitchFamily="34" charset="0"/>
            </a:endParaRPr>
          </a:p>
          <a:p>
            <a:pPr fontAlgn="auto">
              <a:spcBef>
                <a:spcPts val="0"/>
              </a:spcBef>
              <a:spcAft>
                <a:spcPts val="1200"/>
              </a:spcAft>
              <a:defRPr/>
            </a:pPr>
            <a:endParaRPr lang="en-GB" sz="2000" kern="0" dirty="0">
              <a:solidFill>
                <a:srgbClr val="0E318D"/>
              </a:solidFill>
              <a:latin typeface="Tahoma" pitchFamily="34" charset="0"/>
              <a:ea typeface="Tahoma" pitchFamily="34" charset="0"/>
              <a:cs typeface="Tahoma" pitchFamily="34" charset="0"/>
            </a:endParaRPr>
          </a:p>
        </p:txBody>
      </p:sp>
      <p:pic>
        <p:nvPicPr>
          <p:cNvPr id="9" name="Picture 8" descr="SuperconductingElements0010_small"/>
          <p:cNvPicPr>
            <a:picLocks noChangeAspect="1" noChangeArrowheads="1"/>
          </p:cNvPicPr>
          <p:nvPr/>
        </p:nvPicPr>
        <p:blipFill>
          <a:blip r:embed="rId3" cstate="print"/>
          <a:srcRect/>
          <a:stretch>
            <a:fillRect/>
          </a:stretch>
        </p:blipFill>
        <p:spPr bwMode="auto">
          <a:xfrm>
            <a:off x="475928" y="1655688"/>
            <a:ext cx="4354763" cy="291318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819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grpSp>
        <p:nvGrpSpPr>
          <p:cNvPr id="72" name="Group 42"/>
          <p:cNvGrpSpPr>
            <a:grpSpLocks/>
          </p:cNvGrpSpPr>
          <p:nvPr/>
        </p:nvGrpSpPr>
        <p:grpSpPr bwMode="auto">
          <a:xfrm>
            <a:off x="642938" y="2182813"/>
            <a:ext cx="7688262" cy="4106862"/>
            <a:chOff x="655638" y="1106488"/>
            <a:chExt cx="7696200" cy="4302125"/>
          </a:xfrm>
        </p:grpSpPr>
        <p:grpSp>
          <p:nvGrpSpPr>
            <p:cNvPr id="73" name="Group 6"/>
            <p:cNvGrpSpPr>
              <a:grpSpLocks/>
            </p:cNvGrpSpPr>
            <p:nvPr/>
          </p:nvGrpSpPr>
          <p:grpSpPr bwMode="auto">
            <a:xfrm>
              <a:off x="2401889" y="1252538"/>
              <a:ext cx="5440364" cy="3927475"/>
              <a:chOff x="1513" y="317"/>
              <a:chExt cx="3427" cy="3770"/>
            </a:xfrm>
          </p:grpSpPr>
          <p:sp>
            <p:nvSpPr>
              <p:cNvPr id="90" name="Freeform 7"/>
              <p:cNvSpPr>
                <a:spLocks/>
              </p:cNvSpPr>
              <p:nvPr/>
            </p:nvSpPr>
            <p:spPr bwMode="auto">
              <a:xfrm>
                <a:off x="1513" y="317"/>
                <a:ext cx="482" cy="2188"/>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91" name="Freeform 8"/>
              <p:cNvSpPr>
                <a:spLocks/>
              </p:cNvSpPr>
              <p:nvPr/>
            </p:nvSpPr>
            <p:spPr bwMode="auto">
              <a:xfrm flipV="1">
                <a:off x="1994" y="2505"/>
                <a:ext cx="376" cy="1093"/>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92" name="Freeform 9"/>
              <p:cNvSpPr>
                <a:spLocks/>
              </p:cNvSpPr>
              <p:nvPr/>
            </p:nvSpPr>
            <p:spPr bwMode="auto">
              <a:xfrm>
                <a:off x="2370" y="523"/>
                <a:ext cx="482" cy="1985"/>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93" name="Freeform 10"/>
              <p:cNvSpPr>
                <a:spLocks/>
              </p:cNvSpPr>
              <p:nvPr/>
            </p:nvSpPr>
            <p:spPr bwMode="auto">
              <a:xfrm flipV="1">
                <a:off x="2852" y="2506"/>
                <a:ext cx="374" cy="1324"/>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94" name="Freeform 11"/>
              <p:cNvSpPr>
                <a:spLocks/>
              </p:cNvSpPr>
              <p:nvPr/>
            </p:nvSpPr>
            <p:spPr bwMode="auto">
              <a:xfrm>
                <a:off x="3222" y="665"/>
                <a:ext cx="482" cy="1840"/>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95" name="Freeform 12"/>
              <p:cNvSpPr>
                <a:spLocks/>
              </p:cNvSpPr>
              <p:nvPr/>
            </p:nvSpPr>
            <p:spPr bwMode="auto">
              <a:xfrm flipV="1">
                <a:off x="3703" y="2510"/>
                <a:ext cx="376" cy="1463"/>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96" name="Freeform 13"/>
              <p:cNvSpPr>
                <a:spLocks/>
              </p:cNvSpPr>
              <p:nvPr/>
            </p:nvSpPr>
            <p:spPr bwMode="auto">
              <a:xfrm>
                <a:off x="4076" y="780"/>
                <a:ext cx="483" cy="1725"/>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97" name="Freeform 14"/>
              <p:cNvSpPr>
                <a:spLocks/>
              </p:cNvSpPr>
              <p:nvPr/>
            </p:nvSpPr>
            <p:spPr bwMode="auto">
              <a:xfrm flipV="1">
                <a:off x="4565" y="2510"/>
                <a:ext cx="375" cy="1577"/>
              </a:xfrm>
              <a:custGeom>
                <a:avLst/>
                <a:gdLst>
                  <a:gd name="T0" fmla="*/ 0 w 1191"/>
                  <a:gd name="T1" fmla="*/ 2147483647 h 311"/>
                  <a:gd name="T2" fmla="*/ 0 w 1191"/>
                  <a:gd name="T3" fmla="*/ 0 h 311"/>
                  <a:gd name="T4" fmla="*/ 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grpSp>
        <p:sp>
          <p:nvSpPr>
            <p:cNvPr id="74" name="Line 15"/>
            <p:cNvSpPr>
              <a:spLocks noChangeShapeType="1"/>
            </p:cNvSpPr>
            <p:nvPr/>
          </p:nvSpPr>
          <p:spPr bwMode="auto">
            <a:xfrm>
              <a:off x="655638" y="3533775"/>
              <a:ext cx="7696200" cy="1588"/>
            </a:xfrm>
            <a:prstGeom prst="line">
              <a:avLst/>
            </a:prstGeom>
            <a:noFill/>
            <a:ln w="19050">
              <a:solidFill>
                <a:schemeClr val="tx1"/>
              </a:solidFill>
              <a:round/>
              <a:headEnd/>
              <a:tailEnd/>
            </a:ln>
          </p:spPr>
          <p:txBody>
            <a:bodyPr/>
            <a:lstStyle/>
            <a:p>
              <a:endParaRPr lang="en-GB"/>
            </a:p>
          </p:txBody>
        </p:sp>
        <p:grpSp>
          <p:nvGrpSpPr>
            <p:cNvPr id="75" name="Group 16"/>
            <p:cNvGrpSpPr>
              <a:grpSpLocks/>
            </p:cNvGrpSpPr>
            <p:nvPr/>
          </p:nvGrpSpPr>
          <p:grpSpPr bwMode="auto">
            <a:xfrm>
              <a:off x="2406651" y="2636838"/>
              <a:ext cx="5945190" cy="1103312"/>
              <a:chOff x="1516" y="1555"/>
              <a:chExt cx="3745" cy="926"/>
            </a:xfrm>
          </p:grpSpPr>
          <p:sp>
            <p:nvSpPr>
              <p:cNvPr id="83" name="Freeform 17"/>
              <p:cNvSpPr>
                <a:spLocks/>
              </p:cNvSpPr>
              <p:nvPr/>
            </p:nvSpPr>
            <p:spPr bwMode="auto">
              <a:xfrm>
                <a:off x="1516" y="1555"/>
                <a:ext cx="795" cy="926"/>
              </a:xfrm>
              <a:custGeom>
                <a:avLst/>
                <a:gdLst>
                  <a:gd name="T0" fmla="*/ 0 w 1927"/>
                  <a:gd name="T1" fmla="*/ 1 h 1691"/>
                  <a:gd name="T2" fmla="*/ 0 w 1927"/>
                  <a:gd name="T3" fmla="*/ 1 h 1691"/>
                  <a:gd name="T4" fmla="*/ 0 w 1927"/>
                  <a:gd name="T5" fmla="*/ 1 h 1691"/>
                  <a:gd name="T6" fmla="*/ 0 w 1927"/>
                  <a:gd name="T7" fmla="*/ 1 h 1691"/>
                  <a:gd name="T8" fmla="*/ 0 w 1927"/>
                  <a:gd name="T9" fmla="*/ 1 h 1691"/>
                  <a:gd name="T10" fmla="*/ 0 w 1927"/>
                  <a:gd name="T11" fmla="*/ 1 h 1691"/>
                  <a:gd name="T12" fmla="*/ 0 60000 65536"/>
                  <a:gd name="T13" fmla="*/ 0 60000 65536"/>
                  <a:gd name="T14" fmla="*/ 0 60000 65536"/>
                  <a:gd name="T15" fmla="*/ 0 60000 65536"/>
                  <a:gd name="T16" fmla="*/ 0 60000 65536"/>
                  <a:gd name="T17" fmla="*/ 0 60000 65536"/>
                  <a:gd name="T18" fmla="*/ 0 w 1927"/>
                  <a:gd name="T19" fmla="*/ 0 h 1691"/>
                  <a:gd name="T20" fmla="*/ 1927 w 1927"/>
                  <a:gd name="T21" fmla="*/ 1691 h 1691"/>
                </a:gdLst>
                <a:ahLst/>
                <a:cxnLst>
                  <a:cxn ang="T12">
                    <a:pos x="T0" y="T1"/>
                  </a:cxn>
                  <a:cxn ang="T13">
                    <a:pos x="T2" y="T3"/>
                  </a:cxn>
                  <a:cxn ang="T14">
                    <a:pos x="T4" y="T5"/>
                  </a:cxn>
                  <a:cxn ang="T15">
                    <a:pos x="T6" y="T7"/>
                  </a:cxn>
                  <a:cxn ang="T16">
                    <a:pos x="T8" y="T9"/>
                  </a:cxn>
                  <a:cxn ang="T17">
                    <a:pos x="T10" y="T11"/>
                  </a:cxn>
                </a:cxnLst>
                <a:rect l="T18" t="T19" r="T20" b="T21"/>
                <a:pathLst>
                  <a:path w="1927" h="1691">
                    <a:moveTo>
                      <a:pt x="0" y="1374"/>
                    </a:moveTo>
                    <a:cubicBezTo>
                      <a:pt x="56" y="786"/>
                      <a:pt x="113" y="198"/>
                      <a:pt x="170" y="99"/>
                    </a:cubicBezTo>
                    <a:cubicBezTo>
                      <a:pt x="227" y="0"/>
                      <a:pt x="250" y="562"/>
                      <a:pt x="340" y="779"/>
                    </a:cubicBezTo>
                    <a:cubicBezTo>
                      <a:pt x="430" y="996"/>
                      <a:pt x="557" y="1252"/>
                      <a:pt x="708" y="1403"/>
                    </a:cubicBezTo>
                    <a:cubicBezTo>
                      <a:pt x="859" y="1554"/>
                      <a:pt x="1044" y="1691"/>
                      <a:pt x="1247" y="1686"/>
                    </a:cubicBezTo>
                    <a:cubicBezTo>
                      <a:pt x="1450" y="1681"/>
                      <a:pt x="1814" y="1426"/>
                      <a:pt x="1927" y="1374"/>
                    </a:cubicBezTo>
                  </a:path>
                </a:pathLst>
              </a:custGeom>
              <a:noFill/>
              <a:ln w="19050" cmpd="sng">
                <a:solidFill>
                  <a:srgbClr val="0000FF"/>
                </a:solidFill>
                <a:round/>
                <a:headEnd/>
                <a:tailEnd/>
              </a:ln>
            </p:spPr>
            <p:txBody>
              <a:bodyPr/>
              <a:lstStyle/>
              <a:p>
                <a:endParaRPr lang="en-GB"/>
              </a:p>
            </p:txBody>
          </p:sp>
          <p:sp>
            <p:nvSpPr>
              <p:cNvPr id="84" name="Freeform 18"/>
              <p:cNvSpPr>
                <a:spLocks/>
              </p:cNvSpPr>
              <p:nvPr/>
            </p:nvSpPr>
            <p:spPr bwMode="auto">
              <a:xfrm>
                <a:off x="2311" y="2136"/>
                <a:ext cx="491" cy="172"/>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85" name="Freeform 19"/>
              <p:cNvSpPr>
                <a:spLocks/>
              </p:cNvSpPr>
              <p:nvPr/>
            </p:nvSpPr>
            <p:spPr bwMode="auto">
              <a:xfrm flipV="1">
                <a:off x="2802" y="2308"/>
                <a:ext cx="493" cy="170"/>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86" name="Freeform 20"/>
              <p:cNvSpPr>
                <a:spLocks/>
              </p:cNvSpPr>
              <p:nvPr/>
            </p:nvSpPr>
            <p:spPr bwMode="auto">
              <a:xfrm>
                <a:off x="3294" y="2137"/>
                <a:ext cx="491" cy="172"/>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87" name="Freeform 21"/>
              <p:cNvSpPr>
                <a:spLocks/>
              </p:cNvSpPr>
              <p:nvPr/>
            </p:nvSpPr>
            <p:spPr bwMode="auto">
              <a:xfrm flipV="1">
                <a:off x="3785" y="2309"/>
                <a:ext cx="492" cy="169"/>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88" name="Freeform 22"/>
              <p:cNvSpPr>
                <a:spLocks/>
              </p:cNvSpPr>
              <p:nvPr/>
            </p:nvSpPr>
            <p:spPr bwMode="auto">
              <a:xfrm>
                <a:off x="4277" y="2136"/>
                <a:ext cx="491" cy="172"/>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89" name="Freeform 23"/>
              <p:cNvSpPr>
                <a:spLocks/>
              </p:cNvSpPr>
              <p:nvPr/>
            </p:nvSpPr>
            <p:spPr bwMode="auto">
              <a:xfrm flipV="1">
                <a:off x="4768" y="2308"/>
                <a:ext cx="493" cy="170"/>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grpSp>
        <p:sp>
          <p:nvSpPr>
            <p:cNvPr id="76" name="Line 24"/>
            <p:cNvSpPr>
              <a:spLocks noChangeShapeType="1"/>
            </p:cNvSpPr>
            <p:nvPr/>
          </p:nvSpPr>
          <p:spPr bwMode="auto">
            <a:xfrm>
              <a:off x="2406650" y="1106488"/>
              <a:ext cx="0" cy="4302125"/>
            </a:xfrm>
            <a:prstGeom prst="line">
              <a:avLst/>
            </a:prstGeom>
            <a:noFill/>
            <a:ln w="9525">
              <a:solidFill>
                <a:schemeClr val="tx1"/>
              </a:solidFill>
              <a:prstDash val="dash"/>
              <a:round/>
              <a:headEnd/>
              <a:tailEnd/>
            </a:ln>
          </p:spPr>
          <p:txBody>
            <a:bodyPr wrap="none" anchor="ctr"/>
            <a:lstStyle/>
            <a:p>
              <a:endParaRPr lang="en-GB"/>
            </a:p>
          </p:txBody>
        </p:sp>
        <p:grpSp>
          <p:nvGrpSpPr>
            <p:cNvPr id="77" name="Group 25"/>
            <p:cNvGrpSpPr>
              <a:grpSpLocks/>
            </p:cNvGrpSpPr>
            <p:nvPr/>
          </p:nvGrpSpPr>
          <p:grpSpPr bwMode="auto">
            <a:xfrm>
              <a:off x="839788" y="3422656"/>
              <a:ext cx="1562100" cy="217489"/>
              <a:chOff x="529" y="2309"/>
              <a:chExt cx="984" cy="390"/>
            </a:xfrm>
          </p:grpSpPr>
          <p:sp>
            <p:nvSpPr>
              <p:cNvPr id="81" name="Freeform 26"/>
              <p:cNvSpPr>
                <a:spLocks/>
              </p:cNvSpPr>
              <p:nvPr/>
            </p:nvSpPr>
            <p:spPr bwMode="auto">
              <a:xfrm>
                <a:off x="529" y="2309"/>
                <a:ext cx="492" cy="196"/>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33CC33"/>
                </a:solidFill>
                <a:round/>
                <a:headEnd/>
                <a:tailEnd/>
              </a:ln>
            </p:spPr>
            <p:txBody>
              <a:bodyPr/>
              <a:lstStyle/>
              <a:p>
                <a:endParaRPr lang="en-GB"/>
              </a:p>
            </p:txBody>
          </p:sp>
          <p:sp>
            <p:nvSpPr>
              <p:cNvPr id="82" name="Freeform 27"/>
              <p:cNvSpPr>
                <a:spLocks/>
              </p:cNvSpPr>
              <p:nvPr/>
            </p:nvSpPr>
            <p:spPr bwMode="auto">
              <a:xfrm flipV="1">
                <a:off x="1021" y="2505"/>
                <a:ext cx="492" cy="194"/>
              </a:xfrm>
              <a:custGeom>
                <a:avLst/>
                <a:gdLst>
                  <a:gd name="T0" fmla="*/ 0 w 1191"/>
                  <a:gd name="T1" fmla="*/ 1 h 311"/>
                  <a:gd name="T2" fmla="*/ 0 w 1191"/>
                  <a:gd name="T3" fmla="*/ 0 h 311"/>
                  <a:gd name="T4" fmla="*/ 0 w 1191"/>
                  <a:gd name="T5" fmla="*/ 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33CC33"/>
                </a:solidFill>
                <a:round/>
                <a:headEnd/>
                <a:tailEnd/>
              </a:ln>
            </p:spPr>
            <p:txBody>
              <a:bodyPr/>
              <a:lstStyle/>
              <a:p>
                <a:endParaRPr lang="en-GB"/>
              </a:p>
            </p:txBody>
          </p:sp>
        </p:grpSp>
        <p:sp>
          <p:nvSpPr>
            <p:cNvPr id="78" name="Line 39"/>
            <p:cNvSpPr>
              <a:spLocks noChangeShapeType="1"/>
            </p:cNvSpPr>
            <p:nvPr/>
          </p:nvSpPr>
          <p:spPr bwMode="auto">
            <a:xfrm>
              <a:off x="655638" y="3371850"/>
              <a:ext cx="1751012" cy="0"/>
            </a:xfrm>
            <a:prstGeom prst="line">
              <a:avLst/>
            </a:prstGeom>
            <a:noFill/>
            <a:ln w="9525">
              <a:solidFill>
                <a:schemeClr val="tx1"/>
              </a:solidFill>
              <a:prstDash val="dash"/>
              <a:round/>
              <a:headEnd/>
              <a:tailEnd/>
            </a:ln>
          </p:spPr>
          <p:txBody>
            <a:bodyPr wrap="none" anchor="ctr"/>
            <a:lstStyle/>
            <a:p>
              <a:endParaRPr lang="en-GB"/>
            </a:p>
          </p:txBody>
        </p:sp>
        <p:sp>
          <p:nvSpPr>
            <p:cNvPr id="79" name="Line 40"/>
            <p:cNvSpPr>
              <a:spLocks noChangeShapeType="1"/>
            </p:cNvSpPr>
            <p:nvPr/>
          </p:nvSpPr>
          <p:spPr bwMode="auto">
            <a:xfrm>
              <a:off x="657225" y="3698875"/>
              <a:ext cx="1751013" cy="0"/>
            </a:xfrm>
            <a:prstGeom prst="line">
              <a:avLst/>
            </a:prstGeom>
            <a:noFill/>
            <a:ln w="9525">
              <a:solidFill>
                <a:schemeClr val="tx1"/>
              </a:solidFill>
              <a:prstDash val="dash"/>
              <a:round/>
              <a:headEnd/>
              <a:tailEnd/>
            </a:ln>
          </p:spPr>
          <p:txBody>
            <a:bodyPr wrap="none" anchor="ctr"/>
            <a:lstStyle/>
            <a:p>
              <a:endParaRPr lang="en-GB"/>
            </a:p>
          </p:txBody>
        </p:sp>
        <p:sp>
          <p:nvSpPr>
            <p:cNvPr id="80" name="Line 43"/>
            <p:cNvSpPr>
              <a:spLocks noChangeShapeType="1"/>
            </p:cNvSpPr>
            <p:nvPr/>
          </p:nvSpPr>
          <p:spPr bwMode="auto">
            <a:xfrm>
              <a:off x="8351838" y="3532188"/>
              <a:ext cx="0" cy="1876425"/>
            </a:xfrm>
            <a:prstGeom prst="line">
              <a:avLst/>
            </a:prstGeom>
            <a:noFill/>
            <a:ln w="9525">
              <a:solidFill>
                <a:schemeClr val="tx1"/>
              </a:solidFill>
              <a:prstDash val="dash"/>
              <a:round/>
              <a:headEnd/>
              <a:tailEnd/>
            </a:ln>
          </p:spPr>
          <p:txBody>
            <a:bodyPr wrap="none" anchor="ctr"/>
            <a:lstStyle/>
            <a:p>
              <a:endParaRPr lang="en-GB"/>
            </a:p>
          </p:txBody>
        </p:sp>
      </p:grpSp>
      <p:sp>
        <p:nvSpPr>
          <p:cNvPr id="98" name="TextBox 29"/>
          <p:cNvSpPr txBox="1">
            <a:spLocks noChangeArrowheads="1"/>
          </p:cNvSpPr>
          <p:nvPr/>
        </p:nvSpPr>
        <p:spPr bwMode="auto">
          <a:xfrm>
            <a:off x="3243263" y="1643063"/>
            <a:ext cx="1543050" cy="369887"/>
          </a:xfrm>
          <a:prstGeom prst="rect">
            <a:avLst/>
          </a:prstGeom>
          <a:noFill/>
          <a:ln w="9525">
            <a:noFill/>
            <a:miter lim="800000"/>
            <a:headEnd/>
            <a:tailEnd/>
          </a:ln>
        </p:spPr>
        <p:txBody>
          <a:bodyPr>
            <a:spAutoFit/>
          </a:bodyPr>
          <a:lstStyle/>
          <a:p>
            <a:r>
              <a:rPr lang="en-GB">
                <a:solidFill>
                  <a:srgbClr val="FF0000"/>
                </a:solidFill>
                <a:latin typeface="Tahoma" pitchFamily="34" charset="0"/>
                <a:cs typeface="Tahoma" pitchFamily="34" charset="0"/>
              </a:rPr>
              <a:t>fault current</a:t>
            </a:r>
          </a:p>
        </p:txBody>
      </p:sp>
      <p:sp>
        <p:nvSpPr>
          <p:cNvPr id="99" name="TextBox 30"/>
          <p:cNvSpPr txBox="1">
            <a:spLocks noChangeArrowheads="1"/>
          </p:cNvSpPr>
          <p:nvPr/>
        </p:nvSpPr>
        <p:spPr bwMode="auto">
          <a:xfrm>
            <a:off x="3673475" y="2063750"/>
            <a:ext cx="2359025" cy="368300"/>
          </a:xfrm>
          <a:prstGeom prst="rect">
            <a:avLst/>
          </a:prstGeom>
          <a:noFill/>
          <a:ln w="9525">
            <a:noFill/>
            <a:miter lim="800000"/>
            <a:headEnd/>
            <a:tailEnd/>
          </a:ln>
        </p:spPr>
        <p:txBody>
          <a:bodyPr>
            <a:spAutoFit/>
          </a:bodyPr>
          <a:lstStyle/>
          <a:p>
            <a:r>
              <a:rPr lang="en-GB">
                <a:solidFill>
                  <a:srgbClr val="0000CC"/>
                </a:solidFill>
                <a:latin typeface="Tahoma" pitchFamily="34" charset="0"/>
                <a:cs typeface="Tahoma" pitchFamily="34" charset="0"/>
              </a:rPr>
              <a:t>limited fault current</a:t>
            </a:r>
          </a:p>
        </p:txBody>
      </p:sp>
      <p:cxnSp>
        <p:nvCxnSpPr>
          <p:cNvPr id="100" name="Straight Arrow Connector 99"/>
          <p:cNvCxnSpPr/>
          <p:nvPr/>
        </p:nvCxnSpPr>
        <p:spPr>
          <a:xfrm rot="10800000" flipV="1">
            <a:off x="2765425" y="1889125"/>
            <a:ext cx="465138" cy="4492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2366963" y="2593975"/>
            <a:ext cx="1468437" cy="1058863"/>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02" name="TextBox 33"/>
          <p:cNvSpPr txBox="1">
            <a:spLocks noChangeArrowheads="1"/>
          </p:cNvSpPr>
          <p:nvPr/>
        </p:nvSpPr>
        <p:spPr bwMode="auto">
          <a:xfrm>
            <a:off x="6054725" y="1174750"/>
            <a:ext cx="3089275" cy="1323439"/>
          </a:xfrm>
          <a:prstGeom prst="rect">
            <a:avLst/>
          </a:prstGeom>
          <a:noFill/>
          <a:ln w="9525">
            <a:noFill/>
            <a:miter lim="800000"/>
            <a:headEnd/>
            <a:tailEnd/>
          </a:ln>
        </p:spPr>
        <p:txBody>
          <a:bodyPr wrap="square">
            <a:spAutoFit/>
          </a:bodyPr>
          <a:lstStyle/>
          <a:p>
            <a:r>
              <a:rPr lang="en-GB" sz="1600" dirty="0">
                <a:latin typeface="+mj-lt"/>
                <a:cs typeface="Tahoma" pitchFamily="34" charset="0"/>
              </a:rPr>
              <a:t>Up to 90% clamping</a:t>
            </a:r>
          </a:p>
          <a:p>
            <a:r>
              <a:rPr lang="en-GB" sz="1600" dirty="0">
                <a:latin typeface="+mj-lt"/>
                <a:cs typeface="Tahoma" pitchFamily="34" charset="0"/>
              </a:rPr>
              <a:t>Clamps within  1.5 ms</a:t>
            </a:r>
          </a:p>
          <a:p>
            <a:r>
              <a:rPr lang="en-GB" sz="1600" dirty="0">
                <a:latin typeface="+mj-lt"/>
                <a:cs typeface="Tahoma" pitchFamily="34" charset="0"/>
              </a:rPr>
              <a:t>Normal </a:t>
            </a:r>
            <a:r>
              <a:rPr lang="en-GB" sz="1600" dirty="0" smtClean="0">
                <a:latin typeface="+mj-lt"/>
                <a:cs typeface="Tahoma" pitchFamily="34" charset="0"/>
              </a:rPr>
              <a:t>current </a:t>
            </a:r>
            <a:r>
              <a:rPr lang="en-GB" sz="1600" dirty="0" smtClean="0">
                <a:latin typeface="+mj-lt"/>
                <a:cs typeface="Tahoma" pitchFamily="34" charset="0"/>
                <a:sym typeface="Wingdings" pitchFamily="2" charset="2"/>
              </a:rPr>
              <a:t></a:t>
            </a:r>
            <a:r>
              <a:rPr lang="en-GB" sz="1600" dirty="0" smtClean="0">
                <a:latin typeface="+mj-lt"/>
                <a:cs typeface="Tahoma" pitchFamily="34" charset="0"/>
              </a:rPr>
              <a:t> 800A</a:t>
            </a:r>
            <a:endParaRPr lang="en-GB" sz="1600" dirty="0">
              <a:latin typeface="+mj-lt"/>
              <a:cs typeface="Tahoma" pitchFamily="34" charset="0"/>
            </a:endParaRPr>
          </a:p>
          <a:p>
            <a:r>
              <a:rPr lang="en-GB" sz="1600" dirty="0">
                <a:latin typeface="+mj-lt"/>
                <a:cs typeface="Tahoma" pitchFamily="34" charset="0"/>
              </a:rPr>
              <a:t>Recovery within </a:t>
            </a:r>
            <a:r>
              <a:rPr lang="en-GB" sz="1600" dirty="0" smtClean="0">
                <a:latin typeface="+mj-lt"/>
                <a:cs typeface="Tahoma" pitchFamily="34" charset="0"/>
              </a:rPr>
              <a:t>3 </a:t>
            </a:r>
            <a:r>
              <a:rPr lang="en-GB" sz="1600" dirty="0" err="1">
                <a:latin typeface="+mj-lt"/>
                <a:cs typeface="Tahoma" pitchFamily="34" charset="0"/>
              </a:rPr>
              <a:t>mins</a:t>
            </a:r>
            <a:endParaRPr lang="en-GB" sz="1600" dirty="0">
              <a:latin typeface="+mj-lt"/>
              <a:cs typeface="Tahoma" pitchFamily="34" charset="0"/>
            </a:endParaRPr>
          </a:p>
          <a:p>
            <a:r>
              <a:rPr lang="en-GB" sz="1600" dirty="0">
                <a:latin typeface="+mj-lt"/>
                <a:cs typeface="Tahoma" pitchFamily="34" charset="0"/>
              </a:rPr>
              <a:t>Removes DC component</a:t>
            </a:r>
          </a:p>
        </p:txBody>
      </p:sp>
      <p:sp>
        <p:nvSpPr>
          <p:cNvPr id="103" name="TextBox 102"/>
          <p:cNvSpPr txBox="1"/>
          <p:nvPr/>
        </p:nvSpPr>
        <p:spPr>
          <a:xfrm>
            <a:off x="683568" y="1116360"/>
            <a:ext cx="4896544" cy="369332"/>
          </a:xfrm>
          <a:prstGeom prst="rect">
            <a:avLst/>
          </a:prstGeom>
          <a:noFill/>
        </p:spPr>
        <p:txBody>
          <a:bodyPr wrap="square" rtlCol="0">
            <a:spAutoFit/>
          </a:bodyPr>
          <a:lstStyle/>
          <a:p>
            <a:r>
              <a:rPr lang="en-GB" b="1" dirty="0" smtClean="0">
                <a:latin typeface="+mj-lt"/>
              </a:rPr>
              <a:t>Resistive Fault Current Limiter</a:t>
            </a:r>
            <a:endParaRPr lang="en-GB" b="1"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23" name="Picture 122" descr="Layout 1.png"/>
          <p:cNvPicPr>
            <a:picLocks noChangeAspect="1"/>
          </p:cNvPicPr>
          <p:nvPr/>
        </p:nvPicPr>
        <p:blipFill>
          <a:blip r:embed="rId3" cstate="print"/>
          <a:stretch>
            <a:fillRect/>
          </a:stretch>
        </p:blipFill>
        <p:spPr>
          <a:xfrm>
            <a:off x="0" y="857250"/>
            <a:ext cx="9144000"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8" name="Picture 7" descr="Layout 2.png"/>
          <p:cNvPicPr>
            <a:picLocks noChangeAspect="1"/>
          </p:cNvPicPr>
          <p:nvPr/>
        </p:nvPicPr>
        <p:blipFill>
          <a:blip r:embed="rId3" cstate="print"/>
          <a:srcRect r="838"/>
          <a:stretch>
            <a:fillRect/>
          </a:stretch>
        </p:blipFill>
        <p:spPr>
          <a:xfrm>
            <a:off x="38100" y="917593"/>
            <a:ext cx="9042400" cy="51293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grpSp>
        <p:nvGrpSpPr>
          <p:cNvPr id="9" name="Group 126"/>
          <p:cNvGrpSpPr>
            <a:grpSpLocks/>
          </p:cNvGrpSpPr>
          <p:nvPr/>
        </p:nvGrpSpPr>
        <p:grpSpPr bwMode="auto">
          <a:xfrm>
            <a:off x="1043608" y="1231900"/>
            <a:ext cx="7414592" cy="5116502"/>
            <a:chOff x="114301" y="71414"/>
            <a:chExt cx="9130270" cy="6673528"/>
          </a:xfrm>
        </p:grpSpPr>
        <p:sp>
          <p:nvSpPr>
            <p:cNvPr id="10" name="Text Box 367"/>
            <p:cNvSpPr txBox="1">
              <a:spLocks noChangeArrowheads="1"/>
            </p:cNvSpPr>
            <p:nvPr/>
          </p:nvSpPr>
          <p:spPr bwMode="auto">
            <a:xfrm>
              <a:off x="1353118" y="173453"/>
              <a:ext cx="1379537" cy="1255385"/>
            </a:xfrm>
            <a:prstGeom prst="rect">
              <a:avLst/>
            </a:prstGeom>
            <a:solidFill>
              <a:srgbClr val="B2B2B2"/>
            </a:solidFill>
            <a:ln w="9525">
              <a:noFill/>
              <a:miter lim="800000"/>
              <a:headEnd/>
              <a:tailEnd/>
            </a:ln>
          </p:spPr>
          <p:txBody>
            <a:bodyPr/>
            <a:lstStyle/>
            <a:p>
              <a:pPr defTabSz="1279525"/>
              <a:r>
                <a:rPr lang="en-GB" sz="1000">
                  <a:latin typeface="Tahoma" pitchFamily="34" charset="0"/>
                  <a:cs typeface="Tahoma" pitchFamily="34" charset="0"/>
                </a:rPr>
                <a:t>Interlocking</a:t>
              </a:r>
            </a:p>
            <a:p>
              <a:pPr defTabSz="1279525"/>
              <a:r>
                <a:rPr lang="en-GB" sz="1000">
                  <a:latin typeface="Tahoma" pitchFamily="34" charset="0"/>
                  <a:cs typeface="Tahoma" pitchFamily="34" charset="0"/>
                </a:rPr>
                <a:t>Alarms</a:t>
              </a:r>
            </a:p>
            <a:p>
              <a:pPr defTabSz="1279525"/>
              <a:r>
                <a:rPr lang="en-GB" sz="1000">
                  <a:latin typeface="Tahoma" pitchFamily="34" charset="0"/>
                  <a:cs typeface="Tahoma" pitchFamily="34" charset="0"/>
                </a:rPr>
                <a:t>Temperature Control</a:t>
              </a:r>
            </a:p>
            <a:p>
              <a:pPr defTabSz="1279525"/>
              <a:r>
                <a:rPr lang="en-GB" sz="1000">
                  <a:latin typeface="Tahoma" pitchFamily="34" charset="0"/>
                  <a:cs typeface="Tahoma" pitchFamily="34" charset="0"/>
                </a:rPr>
                <a:t>Text Reports</a:t>
              </a:r>
            </a:p>
            <a:p>
              <a:pPr defTabSz="1279525"/>
              <a:r>
                <a:rPr lang="en-GB" sz="1000">
                  <a:latin typeface="Tahoma" pitchFamily="34" charset="0"/>
                  <a:cs typeface="Tahoma" pitchFamily="34" charset="0"/>
                </a:rPr>
                <a:t>SCADA Interface </a:t>
              </a:r>
            </a:p>
          </p:txBody>
        </p:sp>
        <p:sp>
          <p:nvSpPr>
            <p:cNvPr id="11" name="AutoShape 369"/>
            <p:cNvSpPr>
              <a:spLocks noChangeArrowheads="1"/>
            </p:cNvSpPr>
            <p:nvPr/>
          </p:nvSpPr>
          <p:spPr bwMode="auto">
            <a:xfrm rot="-5400000">
              <a:off x="5073654" y="4273549"/>
              <a:ext cx="1524000" cy="596899"/>
            </a:xfrm>
            <a:custGeom>
              <a:avLst/>
              <a:gdLst>
                <a:gd name="T0" fmla="*/ 87086655 w 21600"/>
                <a:gd name="T1" fmla="*/ 8247431 h 21600"/>
                <a:gd name="T2" fmla="*/ 53763332 w 21600"/>
                <a:gd name="T3" fmla="*/ 16494835 h 21600"/>
                <a:gd name="T4" fmla="*/ 20440016 w 21600"/>
                <a:gd name="T5" fmla="*/ 8247431 h 21600"/>
                <a:gd name="T6" fmla="*/ 53763332 w 21600"/>
                <a:gd name="T7" fmla="*/ 0 h 21600"/>
                <a:gd name="T8" fmla="*/ 0 60000 65536"/>
                <a:gd name="T9" fmla="*/ 0 60000 65536"/>
                <a:gd name="T10" fmla="*/ 0 60000 65536"/>
                <a:gd name="T11" fmla="*/ 0 60000 65536"/>
                <a:gd name="T12" fmla="*/ 5906 w 21600"/>
                <a:gd name="T13" fmla="*/ 5906 h 21600"/>
                <a:gd name="T14" fmla="*/ 15694 w 21600"/>
                <a:gd name="T15" fmla="*/ 15694 h 21600"/>
              </a:gdLst>
              <a:ahLst/>
              <a:cxnLst>
                <a:cxn ang="T8">
                  <a:pos x="T0" y="T1"/>
                </a:cxn>
                <a:cxn ang="T9">
                  <a:pos x="T2" y="T3"/>
                </a:cxn>
                <a:cxn ang="T10">
                  <a:pos x="T4" y="T5"/>
                </a:cxn>
                <a:cxn ang="T11">
                  <a:pos x="T6" y="T7"/>
                </a:cxn>
              </a:cxnLst>
              <a:rect l="T12" t="T13" r="T14" b="T15"/>
              <a:pathLst>
                <a:path w="21600" h="21600">
                  <a:moveTo>
                    <a:pt x="0" y="0"/>
                  </a:moveTo>
                  <a:lnTo>
                    <a:pt x="8211" y="21600"/>
                  </a:lnTo>
                  <a:lnTo>
                    <a:pt x="13389" y="21600"/>
                  </a:lnTo>
                  <a:lnTo>
                    <a:pt x="21600" y="0"/>
                  </a:lnTo>
                  <a:close/>
                </a:path>
              </a:pathLst>
            </a:custGeom>
            <a:solidFill>
              <a:srgbClr val="B2B2B2"/>
            </a:solidFill>
            <a:ln w="9525">
              <a:solidFill>
                <a:schemeClr val="bg1"/>
              </a:solidFill>
              <a:miter lim="800000"/>
              <a:headEnd/>
              <a:tailEnd/>
            </a:ln>
          </p:spPr>
          <p:txBody>
            <a:bodyPr wrap="none" anchor="ctr"/>
            <a:lstStyle/>
            <a:p>
              <a:endParaRPr lang="en-GB">
                <a:latin typeface="Tahoma" pitchFamily="34" charset="0"/>
                <a:cs typeface="Tahoma" pitchFamily="34" charset="0"/>
              </a:endParaRPr>
            </a:p>
          </p:txBody>
        </p:sp>
        <p:cxnSp>
          <p:nvCxnSpPr>
            <p:cNvPr id="12" name="Straight Connector 11"/>
            <p:cNvCxnSpPr/>
            <p:nvPr/>
          </p:nvCxnSpPr>
          <p:spPr>
            <a:xfrm rot="5400000">
              <a:off x="-716641" y="2558839"/>
              <a:ext cx="2882302"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AutoShape 332"/>
            <p:cNvSpPr>
              <a:spLocks noChangeArrowheads="1"/>
            </p:cNvSpPr>
            <p:nvPr/>
          </p:nvSpPr>
          <p:spPr bwMode="auto">
            <a:xfrm rot="-852046">
              <a:off x="7678690" y="2480507"/>
              <a:ext cx="1565881" cy="2339003"/>
            </a:xfrm>
            <a:custGeom>
              <a:avLst/>
              <a:gdLst>
                <a:gd name="T0" fmla="*/ 85138333 w 21600"/>
                <a:gd name="T1" fmla="*/ 126642077 h 21600"/>
                <a:gd name="T2" fmla="*/ 56758907 w 21600"/>
                <a:gd name="T3" fmla="*/ 253283938 h 21600"/>
                <a:gd name="T4" fmla="*/ 28379417 w 21600"/>
                <a:gd name="T5" fmla="*/ 126642077 h 21600"/>
                <a:gd name="T6" fmla="*/ 5675890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B2B2B2"/>
            </a:solidFill>
            <a:ln w="9525">
              <a:solidFill>
                <a:schemeClr val="bg1"/>
              </a:solidFill>
              <a:miter lim="800000"/>
              <a:headEnd/>
              <a:tailEnd/>
            </a:ln>
          </p:spPr>
          <p:txBody>
            <a:bodyPr wrap="none" anchor="ctr"/>
            <a:lstStyle/>
            <a:p>
              <a:endParaRPr lang="en-GB">
                <a:latin typeface="Tahoma" pitchFamily="34" charset="0"/>
                <a:cs typeface="Tahoma" pitchFamily="34" charset="0"/>
              </a:endParaRPr>
            </a:p>
          </p:txBody>
        </p:sp>
        <p:sp>
          <p:nvSpPr>
            <p:cNvPr id="14" name="Text Box 368"/>
            <p:cNvSpPr txBox="1">
              <a:spLocks noChangeArrowheads="1"/>
            </p:cNvSpPr>
            <p:nvPr/>
          </p:nvSpPr>
          <p:spPr bwMode="auto">
            <a:xfrm>
              <a:off x="1349943" y="1584862"/>
              <a:ext cx="1379537" cy="1758912"/>
            </a:xfrm>
            <a:prstGeom prst="rect">
              <a:avLst/>
            </a:prstGeom>
            <a:solidFill>
              <a:srgbClr val="B2B2B2"/>
            </a:solidFill>
            <a:ln w="9525">
              <a:noFill/>
              <a:miter lim="800000"/>
              <a:headEnd/>
              <a:tailEnd/>
            </a:ln>
          </p:spPr>
          <p:txBody>
            <a:bodyPr/>
            <a:lstStyle/>
            <a:p>
              <a:pPr defTabSz="1279525"/>
              <a:r>
                <a:rPr lang="en-GB" sz="1000">
                  <a:latin typeface="Tahoma" pitchFamily="34" charset="0"/>
                  <a:cs typeface="Tahoma" pitchFamily="34" charset="0"/>
                </a:rPr>
                <a:t>Remote Control / Monitoring</a:t>
              </a:r>
            </a:p>
            <a:p>
              <a:pPr defTabSz="1279525"/>
              <a:r>
                <a:rPr lang="en-GB" sz="1000">
                  <a:latin typeface="Tahoma" pitchFamily="34" charset="0"/>
                  <a:cs typeface="Tahoma" pitchFamily="34" charset="0"/>
                </a:rPr>
                <a:t>Data Storage and display</a:t>
              </a:r>
            </a:p>
            <a:p>
              <a:pPr defTabSz="1279525"/>
              <a:r>
                <a:rPr lang="en-GB" sz="1000">
                  <a:latin typeface="Tahoma" pitchFamily="34" charset="0"/>
                  <a:cs typeface="Tahoma" pitchFamily="34" charset="0"/>
                </a:rPr>
                <a:t>Platform for Relay, PLC programming tools.</a:t>
              </a:r>
            </a:p>
          </p:txBody>
        </p:sp>
        <p:sp>
          <p:nvSpPr>
            <p:cNvPr id="15" name="AutoShape 332"/>
            <p:cNvSpPr>
              <a:spLocks noChangeArrowheads="1"/>
            </p:cNvSpPr>
            <p:nvPr/>
          </p:nvSpPr>
          <p:spPr bwMode="auto">
            <a:xfrm rot="-4477773">
              <a:off x="7431553" y="5381855"/>
              <a:ext cx="856040" cy="861450"/>
            </a:xfrm>
            <a:custGeom>
              <a:avLst/>
              <a:gdLst>
                <a:gd name="T0" fmla="*/ 25444601 w 21600"/>
                <a:gd name="T1" fmla="*/ 17178149 h 21600"/>
                <a:gd name="T2" fmla="*/ 16963066 w 21600"/>
                <a:gd name="T3" fmla="*/ 34356299 h 21600"/>
                <a:gd name="T4" fmla="*/ 8481533 w 21600"/>
                <a:gd name="T5" fmla="*/ 17178149 h 21600"/>
                <a:gd name="T6" fmla="*/ 16963066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B2B2B2"/>
            </a:solidFill>
            <a:ln w="9525">
              <a:solidFill>
                <a:schemeClr val="bg1"/>
              </a:solidFill>
              <a:miter lim="800000"/>
              <a:headEnd/>
              <a:tailEnd/>
            </a:ln>
          </p:spPr>
          <p:txBody>
            <a:bodyPr wrap="none" anchor="ctr"/>
            <a:lstStyle/>
            <a:p>
              <a:endParaRPr lang="en-GB">
                <a:latin typeface="Tahoma" pitchFamily="34" charset="0"/>
                <a:cs typeface="Tahoma" pitchFamily="34" charset="0"/>
              </a:endParaRPr>
            </a:p>
          </p:txBody>
        </p:sp>
        <p:pic>
          <p:nvPicPr>
            <p:cNvPr id="16" name="Picture 370" descr="Protection Relays"/>
            <p:cNvPicPr>
              <a:picLocks noChangeAspect="1" noChangeArrowheads="1"/>
            </p:cNvPicPr>
            <p:nvPr/>
          </p:nvPicPr>
          <p:blipFill>
            <a:blip r:embed="rId3" cstate="print"/>
            <a:srcRect/>
            <a:stretch>
              <a:fillRect/>
            </a:stretch>
          </p:blipFill>
          <p:spPr bwMode="auto">
            <a:xfrm rot="10800000">
              <a:off x="6103901" y="5227650"/>
              <a:ext cx="1481174" cy="871016"/>
            </a:xfrm>
            <a:prstGeom prst="rect">
              <a:avLst/>
            </a:prstGeom>
            <a:noFill/>
            <a:ln w="9525">
              <a:noFill/>
              <a:miter lim="800000"/>
              <a:headEnd/>
              <a:tailEnd/>
            </a:ln>
          </p:spPr>
        </p:pic>
        <p:sp>
          <p:nvSpPr>
            <p:cNvPr id="17" name="Line 315"/>
            <p:cNvSpPr>
              <a:spLocks noChangeShapeType="1"/>
            </p:cNvSpPr>
            <p:nvPr/>
          </p:nvSpPr>
          <p:spPr bwMode="auto">
            <a:xfrm>
              <a:off x="1244600" y="622300"/>
              <a:ext cx="6234113" cy="0"/>
            </a:xfrm>
            <a:prstGeom prst="line">
              <a:avLst/>
            </a:prstGeom>
            <a:noFill/>
            <a:ln w="9525">
              <a:solidFill>
                <a:srgbClr val="FF0000"/>
              </a:solidFill>
              <a:round/>
              <a:headEnd/>
              <a:tailEnd/>
            </a:ln>
          </p:spPr>
          <p:txBody>
            <a:bodyPr/>
            <a:lstStyle/>
            <a:p>
              <a:endParaRPr lang="en-US"/>
            </a:p>
          </p:txBody>
        </p:sp>
        <p:sp>
          <p:nvSpPr>
            <p:cNvPr id="18" name="Line 338"/>
            <p:cNvSpPr>
              <a:spLocks noChangeShapeType="1"/>
            </p:cNvSpPr>
            <p:nvPr/>
          </p:nvSpPr>
          <p:spPr bwMode="auto">
            <a:xfrm>
              <a:off x="2870200" y="436563"/>
              <a:ext cx="0" cy="180975"/>
            </a:xfrm>
            <a:prstGeom prst="line">
              <a:avLst/>
            </a:prstGeom>
            <a:noFill/>
            <a:ln w="9525">
              <a:solidFill>
                <a:srgbClr val="FF0000"/>
              </a:solidFill>
              <a:round/>
              <a:headEnd/>
              <a:tailEnd/>
            </a:ln>
          </p:spPr>
          <p:txBody>
            <a:bodyPr/>
            <a:lstStyle/>
            <a:p>
              <a:endParaRPr lang="en-US"/>
            </a:p>
          </p:txBody>
        </p:sp>
        <p:sp>
          <p:nvSpPr>
            <p:cNvPr id="19" name="Line 339"/>
            <p:cNvSpPr>
              <a:spLocks noChangeShapeType="1"/>
            </p:cNvSpPr>
            <p:nvPr/>
          </p:nvSpPr>
          <p:spPr bwMode="auto">
            <a:xfrm>
              <a:off x="4010025" y="433388"/>
              <a:ext cx="0" cy="190500"/>
            </a:xfrm>
            <a:prstGeom prst="line">
              <a:avLst/>
            </a:prstGeom>
            <a:noFill/>
            <a:ln w="9525">
              <a:solidFill>
                <a:srgbClr val="FF0000"/>
              </a:solidFill>
              <a:round/>
              <a:headEnd/>
              <a:tailEnd/>
            </a:ln>
          </p:spPr>
          <p:txBody>
            <a:bodyPr/>
            <a:lstStyle/>
            <a:p>
              <a:endParaRPr lang="en-US"/>
            </a:p>
          </p:txBody>
        </p:sp>
        <p:sp>
          <p:nvSpPr>
            <p:cNvPr id="20" name="Line 340"/>
            <p:cNvSpPr>
              <a:spLocks noChangeShapeType="1"/>
            </p:cNvSpPr>
            <p:nvPr/>
          </p:nvSpPr>
          <p:spPr bwMode="auto">
            <a:xfrm>
              <a:off x="5229225" y="452438"/>
              <a:ext cx="0" cy="161925"/>
            </a:xfrm>
            <a:prstGeom prst="line">
              <a:avLst/>
            </a:prstGeom>
            <a:noFill/>
            <a:ln w="9525">
              <a:solidFill>
                <a:srgbClr val="FF0000"/>
              </a:solidFill>
              <a:round/>
              <a:headEnd/>
              <a:tailEnd/>
            </a:ln>
          </p:spPr>
          <p:txBody>
            <a:bodyPr/>
            <a:lstStyle/>
            <a:p>
              <a:endParaRPr lang="en-US"/>
            </a:p>
          </p:txBody>
        </p:sp>
        <p:sp>
          <p:nvSpPr>
            <p:cNvPr id="21" name="Line 296"/>
            <p:cNvSpPr>
              <a:spLocks noChangeShapeType="1"/>
            </p:cNvSpPr>
            <p:nvPr/>
          </p:nvSpPr>
          <p:spPr bwMode="auto">
            <a:xfrm>
              <a:off x="5972175" y="1328738"/>
              <a:ext cx="1784350" cy="0"/>
            </a:xfrm>
            <a:prstGeom prst="line">
              <a:avLst/>
            </a:prstGeom>
            <a:noFill/>
            <a:ln w="38100">
              <a:solidFill>
                <a:srgbClr val="5B5BC9"/>
              </a:solidFill>
              <a:round/>
              <a:headEnd/>
              <a:tailEnd/>
            </a:ln>
          </p:spPr>
          <p:txBody>
            <a:bodyPr/>
            <a:lstStyle/>
            <a:p>
              <a:endParaRPr lang="en-US"/>
            </a:p>
          </p:txBody>
        </p:sp>
        <p:sp>
          <p:nvSpPr>
            <p:cNvPr id="22" name="Line 297"/>
            <p:cNvSpPr>
              <a:spLocks noChangeShapeType="1"/>
            </p:cNvSpPr>
            <p:nvPr/>
          </p:nvSpPr>
          <p:spPr bwMode="auto">
            <a:xfrm>
              <a:off x="5956300" y="1665288"/>
              <a:ext cx="1803400" cy="0"/>
            </a:xfrm>
            <a:prstGeom prst="line">
              <a:avLst/>
            </a:prstGeom>
            <a:noFill/>
            <a:ln w="38100">
              <a:solidFill>
                <a:srgbClr val="5B5BC9"/>
              </a:solidFill>
              <a:round/>
              <a:headEnd/>
              <a:tailEnd/>
            </a:ln>
          </p:spPr>
          <p:txBody>
            <a:bodyPr/>
            <a:lstStyle/>
            <a:p>
              <a:endParaRPr lang="en-US"/>
            </a:p>
          </p:txBody>
        </p:sp>
        <p:sp>
          <p:nvSpPr>
            <p:cNvPr id="23" name="AutoShape 369"/>
            <p:cNvSpPr>
              <a:spLocks noChangeArrowheads="1"/>
            </p:cNvSpPr>
            <p:nvPr/>
          </p:nvSpPr>
          <p:spPr bwMode="auto">
            <a:xfrm rot="-6330370">
              <a:off x="1149114" y="4612564"/>
              <a:ext cx="2180809" cy="1605756"/>
            </a:xfrm>
            <a:custGeom>
              <a:avLst/>
              <a:gdLst>
                <a:gd name="T0" fmla="*/ 178326959 w 21600"/>
                <a:gd name="T1" fmla="*/ 59686394 h 21600"/>
                <a:gd name="T2" fmla="*/ 110090985 w 21600"/>
                <a:gd name="T3" fmla="*/ 119372787 h 21600"/>
                <a:gd name="T4" fmla="*/ 41854972 w 21600"/>
                <a:gd name="T5" fmla="*/ 59686394 h 21600"/>
                <a:gd name="T6" fmla="*/ 110090985 w 21600"/>
                <a:gd name="T7" fmla="*/ 0 h 21600"/>
                <a:gd name="T8" fmla="*/ 0 60000 65536"/>
                <a:gd name="T9" fmla="*/ 0 60000 65536"/>
                <a:gd name="T10" fmla="*/ 0 60000 65536"/>
                <a:gd name="T11" fmla="*/ 0 60000 65536"/>
                <a:gd name="T12" fmla="*/ 5906 w 21600"/>
                <a:gd name="T13" fmla="*/ 5906 h 21600"/>
                <a:gd name="T14" fmla="*/ 15694 w 21600"/>
                <a:gd name="T15" fmla="*/ 15694 h 21600"/>
              </a:gdLst>
              <a:ahLst/>
              <a:cxnLst>
                <a:cxn ang="T8">
                  <a:pos x="T0" y="T1"/>
                </a:cxn>
                <a:cxn ang="T9">
                  <a:pos x="T2" y="T3"/>
                </a:cxn>
                <a:cxn ang="T10">
                  <a:pos x="T4" y="T5"/>
                </a:cxn>
                <a:cxn ang="T11">
                  <a:pos x="T6" y="T7"/>
                </a:cxn>
              </a:cxnLst>
              <a:rect l="T12" t="T13" r="T14" b="T15"/>
              <a:pathLst>
                <a:path w="21600" h="21600">
                  <a:moveTo>
                    <a:pt x="0" y="0"/>
                  </a:moveTo>
                  <a:lnTo>
                    <a:pt x="8211" y="21600"/>
                  </a:lnTo>
                  <a:lnTo>
                    <a:pt x="13389" y="21600"/>
                  </a:lnTo>
                  <a:lnTo>
                    <a:pt x="21600" y="0"/>
                  </a:lnTo>
                  <a:close/>
                </a:path>
              </a:pathLst>
            </a:custGeom>
            <a:solidFill>
              <a:srgbClr val="B2B2B2"/>
            </a:solidFill>
            <a:ln w="9525">
              <a:noFill/>
              <a:miter lim="800000"/>
              <a:headEnd/>
              <a:tailEnd/>
            </a:ln>
          </p:spPr>
          <p:txBody>
            <a:bodyPr wrap="none" anchor="ctr"/>
            <a:lstStyle/>
            <a:p>
              <a:endParaRPr lang="en-GB">
                <a:latin typeface="Tahoma" pitchFamily="34" charset="0"/>
                <a:cs typeface="Tahoma" pitchFamily="34" charset="0"/>
              </a:endParaRPr>
            </a:p>
          </p:txBody>
        </p:sp>
        <p:sp>
          <p:nvSpPr>
            <p:cNvPr id="24" name="AutoShape 331"/>
            <p:cNvSpPr>
              <a:spLocks noChangeArrowheads="1"/>
            </p:cNvSpPr>
            <p:nvPr/>
          </p:nvSpPr>
          <p:spPr bwMode="auto">
            <a:xfrm>
              <a:off x="3217864" y="2514600"/>
              <a:ext cx="1074736" cy="1073150"/>
            </a:xfrm>
            <a:custGeom>
              <a:avLst/>
              <a:gdLst>
                <a:gd name="T0" fmla="*/ 42359025 w 21600"/>
                <a:gd name="T1" fmla="*/ 26658589 h 21600"/>
                <a:gd name="T2" fmla="*/ 26737444 w 21600"/>
                <a:gd name="T3" fmla="*/ 53317178 h 21600"/>
                <a:gd name="T4" fmla="*/ 11115854 w 21600"/>
                <a:gd name="T5" fmla="*/ 26658589 h 21600"/>
                <a:gd name="T6" fmla="*/ 26737444 w 21600"/>
                <a:gd name="T7" fmla="*/ 0 h 21600"/>
                <a:gd name="T8" fmla="*/ 0 60000 65536"/>
                <a:gd name="T9" fmla="*/ 0 60000 65536"/>
                <a:gd name="T10" fmla="*/ 0 60000 65536"/>
                <a:gd name="T11" fmla="*/ 0 60000 65536"/>
                <a:gd name="T12" fmla="*/ 6290 w 21600"/>
                <a:gd name="T13" fmla="*/ 6290 h 21600"/>
                <a:gd name="T14" fmla="*/ 15310 w 21600"/>
                <a:gd name="T15" fmla="*/ 15310 h 21600"/>
              </a:gdLst>
              <a:ahLst/>
              <a:cxnLst>
                <a:cxn ang="T8">
                  <a:pos x="T0" y="T1"/>
                </a:cxn>
                <a:cxn ang="T9">
                  <a:pos x="T2" y="T3"/>
                </a:cxn>
                <a:cxn ang="T10">
                  <a:pos x="T4" y="T5"/>
                </a:cxn>
                <a:cxn ang="T11">
                  <a:pos x="T6" y="T7"/>
                </a:cxn>
              </a:cxnLst>
              <a:rect l="T12" t="T13" r="T14" b="T15"/>
              <a:pathLst>
                <a:path w="21600" h="21600">
                  <a:moveTo>
                    <a:pt x="0" y="0"/>
                  </a:moveTo>
                  <a:lnTo>
                    <a:pt x="8979" y="21600"/>
                  </a:lnTo>
                  <a:lnTo>
                    <a:pt x="12621" y="21600"/>
                  </a:lnTo>
                  <a:lnTo>
                    <a:pt x="21600" y="0"/>
                  </a:lnTo>
                  <a:close/>
                </a:path>
              </a:pathLst>
            </a:custGeom>
            <a:solidFill>
              <a:srgbClr val="B2B2B2"/>
            </a:solidFill>
            <a:ln w="9525">
              <a:noFill/>
              <a:miter lim="800000"/>
              <a:headEnd/>
              <a:tailEnd/>
            </a:ln>
          </p:spPr>
          <p:txBody>
            <a:bodyPr wrap="none" anchor="ctr"/>
            <a:lstStyle/>
            <a:p>
              <a:endParaRPr lang="en-GB">
                <a:latin typeface="Tahoma" pitchFamily="34" charset="0"/>
                <a:cs typeface="Tahoma" pitchFamily="34" charset="0"/>
              </a:endParaRPr>
            </a:p>
          </p:txBody>
        </p:sp>
        <p:grpSp>
          <p:nvGrpSpPr>
            <p:cNvPr id="25" name="Group 243"/>
            <p:cNvGrpSpPr>
              <a:grpSpLocks/>
            </p:cNvGrpSpPr>
            <p:nvPr/>
          </p:nvGrpSpPr>
          <p:grpSpPr bwMode="auto">
            <a:xfrm>
              <a:off x="2833688" y="3965575"/>
              <a:ext cx="1741487" cy="2463800"/>
              <a:chOff x="1632" y="2672"/>
              <a:chExt cx="1553" cy="1552"/>
            </a:xfrm>
          </p:grpSpPr>
          <p:sp>
            <p:nvSpPr>
              <p:cNvPr id="120" name="Arc 239"/>
              <p:cNvSpPr>
                <a:spLocks/>
              </p:cNvSpPr>
              <p:nvPr/>
            </p:nvSpPr>
            <p:spPr bwMode="auto">
              <a:xfrm flipV="1">
                <a:off x="1633" y="3824"/>
                <a:ext cx="1552" cy="400"/>
              </a:xfrm>
              <a:custGeom>
                <a:avLst/>
                <a:gdLst>
                  <a:gd name="T0" fmla="*/ 0 w 43198"/>
                  <a:gd name="T1" fmla="*/ 7 h 21600"/>
                  <a:gd name="T2" fmla="*/ 56 w 43198"/>
                  <a:gd name="T3" fmla="*/ 7 h 21600"/>
                  <a:gd name="T4" fmla="*/ 28 w 43198"/>
                  <a:gd name="T5" fmla="*/ 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335"/>
                    </a:moveTo>
                    <a:cubicBezTo>
                      <a:pt x="144" y="9510"/>
                      <a:pt x="9771" y="-1"/>
                      <a:pt x="21598" y="0"/>
                    </a:cubicBezTo>
                    <a:cubicBezTo>
                      <a:pt x="33527" y="0"/>
                      <a:pt x="43198" y="9670"/>
                      <a:pt x="43198" y="21600"/>
                    </a:cubicBezTo>
                  </a:path>
                  <a:path w="43198" h="21600" stroke="0" extrusionOk="0">
                    <a:moveTo>
                      <a:pt x="-1" y="21335"/>
                    </a:moveTo>
                    <a:cubicBezTo>
                      <a:pt x="144" y="9510"/>
                      <a:pt x="9771" y="-1"/>
                      <a:pt x="21598" y="0"/>
                    </a:cubicBezTo>
                    <a:cubicBezTo>
                      <a:pt x="33527" y="0"/>
                      <a:pt x="43198" y="9670"/>
                      <a:pt x="43198" y="21600"/>
                    </a:cubicBezTo>
                    <a:lnTo>
                      <a:pt x="21598" y="21600"/>
                    </a:lnTo>
                    <a:close/>
                  </a:path>
                </a:pathLst>
              </a:custGeom>
              <a:solidFill>
                <a:schemeClr val="accent1"/>
              </a:solidFill>
              <a:ln w="9525">
                <a:solidFill>
                  <a:schemeClr val="tx1"/>
                </a:solidFill>
                <a:round/>
                <a:headEnd/>
                <a:tailEnd/>
              </a:ln>
            </p:spPr>
            <p:txBody>
              <a:bodyPr wrap="none" anchor="ctr"/>
              <a:lstStyle/>
              <a:p>
                <a:endParaRPr lang="en-GB">
                  <a:latin typeface="Tahoma" pitchFamily="34" charset="0"/>
                  <a:cs typeface="Tahoma" pitchFamily="34" charset="0"/>
                </a:endParaRPr>
              </a:p>
            </p:txBody>
          </p:sp>
          <p:sp>
            <p:nvSpPr>
              <p:cNvPr id="121" name="Line 240"/>
              <p:cNvSpPr>
                <a:spLocks noChangeShapeType="1"/>
              </p:cNvSpPr>
              <p:nvPr/>
            </p:nvSpPr>
            <p:spPr bwMode="auto">
              <a:xfrm flipV="1">
                <a:off x="1632" y="2672"/>
                <a:ext cx="0" cy="1168"/>
              </a:xfrm>
              <a:prstGeom prst="line">
                <a:avLst/>
              </a:prstGeom>
              <a:noFill/>
              <a:ln w="9525">
                <a:solidFill>
                  <a:schemeClr val="tx1"/>
                </a:solidFill>
                <a:round/>
                <a:headEnd/>
                <a:tailEnd/>
              </a:ln>
            </p:spPr>
            <p:txBody>
              <a:bodyPr/>
              <a:lstStyle/>
              <a:p>
                <a:endParaRPr lang="en-US"/>
              </a:p>
            </p:txBody>
          </p:sp>
          <p:sp>
            <p:nvSpPr>
              <p:cNvPr id="122" name="Line 241"/>
              <p:cNvSpPr>
                <a:spLocks noChangeShapeType="1"/>
              </p:cNvSpPr>
              <p:nvPr/>
            </p:nvSpPr>
            <p:spPr bwMode="auto">
              <a:xfrm flipV="1">
                <a:off x="3184" y="2672"/>
                <a:ext cx="0" cy="1168"/>
              </a:xfrm>
              <a:prstGeom prst="line">
                <a:avLst/>
              </a:prstGeom>
              <a:noFill/>
              <a:ln w="9525">
                <a:solidFill>
                  <a:schemeClr val="tx1"/>
                </a:solidFill>
                <a:round/>
                <a:headEnd/>
                <a:tailEnd/>
              </a:ln>
            </p:spPr>
            <p:txBody>
              <a:bodyPr/>
              <a:lstStyle/>
              <a:p>
                <a:endParaRPr lang="en-US"/>
              </a:p>
            </p:txBody>
          </p:sp>
          <p:sp>
            <p:nvSpPr>
              <p:cNvPr id="123" name="Line 242"/>
              <p:cNvSpPr>
                <a:spLocks noChangeShapeType="1"/>
              </p:cNvSpPr>
              <p:nvPr/>
            </p:nvSpPr>
            <p:spPr bwMode="auto">
              <a:xfrm>
                <a:off x="1640" y="2672"/>
                <a:ext cx="1544" cy="0"/>
              </a:xfrm>
              <a:prstGeom prst="line">
                <a:avLst/>
              </a:prstGeom>
              <a:noFill/>
              <a:ln w="9525">
                <a:solidFill>
                  <a:schemeClr val="tx1"/>
                </a:solidFill>
                <a:round/>
                <a:headEnd/>
                <a:tailEnd/>
              </a:ln>
            </p:spPr>
            <p:txBody>
              <a:bodyPr/>
              <a:lstStyle/>
              <a:p>
                <a:endParaRPr lang="en-US"/>
              </a:p>
            </p:txBody>
          </p:sp>
        </p:grpSp>
        <p:sp>
          <p:nvSpPr>
            <p:cNvPr id="26" name="Rectangle 244"/>
            <p:cNvSpPr>
              <a:spLocks noChangeArrowheads="1"/>
            </p:cNvSpPr>
            <p:nvPr/>
          </p:nvSpPr>
          <p:spPr bwMode="auto">
            <a:xfrm>
              <a:off x="2852738" y="4902201"/>
              <a:ext cx="1711325" cy="904874"/>
            </a:xfrm>
            <a:prstGeom prst="rect">
              <a:avLst/>
            </a:prstGeom>
            <a:solidFill>
              <a:schemeClr val="accent1"/>
            </a:solidFill>
            <a:ln w="9525">
              <a:noFill/>
              <a:miter lim="800000"/>
              <a:headEnd/>
              <a:tailEnd/>
            </a:ln>
          </p:spPr>
          <p:txBody>
            <a:bodyPr wrap="none" anchor="ctr"/>
            <a:lstStyle/>
            <a:p>
              <a:endParaRPr lang="en-GB">
                <a:latin typeface="Tahoma" pitchFamily="34" charset="0"/>
                <a:cs typeface="Tahoma" pitchFamily="34" charset="0"/>
              </a:endParaRPr>
            </a:p>
          </p:txBody>
        </p:sp>
        <p:sp>
          <p:nvSpPr>
            <p:cNvPr id="27" name="Rectangle 246"/>
            <p:cNvSpPr>
              <a:spLocks noChangeArrowheads="1"/>
            </p:cNvSpPr>
            <p:nvPr/>
          </p:nvSpPr>
          <p:spPr bwMode="auto">
            <a:xfrm>
              <a:off x="4268788" y="4041775"/>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P</a:t>
              </a:r>
            </a:p>
          </p:txBody>
        </p:sp>
        <p:sp>
          <p:nvSpPr>
            <p:cNvPr id="28" name="Line 247"/>
            <p:cNvSpPr>
              <a:spLocks noChangeShapeType="1"/>
            </p:cNvSpPr>
            <p:nvPr/>
          </p:nvSpPr>
          <p:spPr bwMode="auto">
            <a:xfrm>
              <a:off x="4148138" y="3714750"/>
              <a:ext cx="0" cy="2114550"/>
            </a:xfrm>
            <a:prstGeom prst="line">
              <a:avLst/>
            </a:prstGeom>
            <a:noFill/>
            <a:ln w="38100">
              <a:solidFill>
                <a:schemeClr val="tx1"/>
              </a:solidFill>
              <a:round/>
              <a:headEnd/>
              <a:tailEnd/>
            </a:ln>
          </p:spPr>
          <p:txBody>
            <a:bodyPr/>
            <a:lstStyle/>
            <a:p>
              <a:endParaRPr lang="en-US"/>
            </a:p>
          </p:txBody>
        </p:sp>
        <p:sp>
          <p:nvSpPr>
            <p:cNvPr id="29" name="Rectangle 248"/>
            <p:cNvSpPr>
              <a:spLocks noChangeArrowheads="1"/>
            </p:cNvSpPr>
            <p:nvPr/>
          </p:nvSpPr>
          <p:spPr bwMode="auto">
            <a:xfrm>
              <a:off x="2871788" y="4625975"/>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T1</a:t>
              </a:r>
            </a:p>
          </p:txBody>
        </p:sp>
        <p:sp>
          <p:nvSpPr>
            <p:cNvPr id="30" name="Rectangle 249"/>
            <p:cNvSpPr>
              <a:spLocks noChangeArrowheads="1"/>
            </p:cNvSpPr>
            <p:nvPr/>
          </p:nvSpPr>
          <p:spPr bwMode="auto">
            <a:xfrm>
              <a:off x="2871788" y="5584825"/>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T2</a:t>
              </a:r>
            </a:p>
          </p:txBody>
        </p:sp>
        <p:sp>
          <p:nvSpPr>
            <p:cNvPr id="31" name="Rectangle 250"/>
            <p:cNvSpPr>
              <a:spLocks noChangeArrowheads="1"/>
            </p:cNvSpPr>
            <p:nvPr/>
          </p:nvSpPr>
          <p:spPr bwMode="auto">
            <a:xfrm>
              <a:off x="4268788" y="4625975"/>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L1</a:t>
              </a:r>
            </a:p>
          </p:txBody>
        </p:sp>
        <p:sp>
          <p:nvSpPr>
            <p:cNvPr id="32" name="Rectangle 251"/>
            <p:cNvSpPr>
              <a:spLocks noChangeArrowheads="1"/>
            </p:cNvSpPr>
            <p:nvPr/>
          </p:nvSpPr>
          <p:spPr bwMode="auto">
            <a:xfrm>
              <a:off x="2871788" y="5102225"/>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L2</a:t>
              </a:r>
            </a:p>
          </p:txBody>
        </p:sp>
        <p:sp>
          <p:nvSpPr>
            <p:cNvPr id="33" name="Rectangle 252"/>
            <p:cNvSpPr>
              <a:spLocks noChangeArrowheads="1"/>
            </p:cNvSpPr>
            <p:nvPr/>
          </p:nvSpPr>
          <p:spPr bwMode="auto">
            <a:xfrm>
              <a:off x="4268788" y="5102225"/>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L3</a:t>
              </a:r>
            </a:p>
          </p:txBody>
        </p:sp>
        <p:sp>
          <p:nvSpPr>
            <p:cNvPr id="34" name="Line 253"/>
            <p:cNvSpPr>
              <a:spLocks noChangeShapeType="1"/>
            </p:cNvSpPr>
            <p:nvPr/>
          </p:nvSpPr>
          <p:spPr bwMode="auto">
            <a:xfrm>
              <a:off x="3297238" y="3746499"/>
              <a:ext cx="0" cy="2111375"/>
            </a:xfrm>
            <a:prstGeom prst="line">
              <a:avLst/>
            </a:prstGeom>
            <a:noFill/>
            <a:ln w="38100">
              <a:solidFill>
                <a:schemeClr val="tx1"/>
              </a:solidFill>
              <a:round/>
              <a:headEnd/>
              <a:tailEnd/>
            </a:ln>
          </p:spPr>
          <p:txBody>
            <a:bodyPr/>
            <a:lstStyle/>
            <a:p>
              <a:endParaRPr lang="en-US"/>
            </a:p>
          </p:txBody>
        </p:sp>
        <p:sp>
          <p:nvSpPr>
            <p:cNvPr id="35" name="Line 254"/>
            <p:cNvSpPr>
              <a:spLocks noChangeShapeType="1"/>
            </p:cNvSpPr>
            <p:nvPr/>
          </p:nvSpPr>
          <p:spPr bwMode="auto">
            <a:xfrm>
              <a:off x="3278188" y="5838825"/>
              <a:ext cx="887412" cy="0"/>
            </a:xfrm>
            <a:prstGeom prst="line">
              <a:avLst/>
            </a:prstGeom>
            <a:noFill/>
            <a:ln w="38100">
              <a:solidFill>
                <a:schemeClr val="tx1"/>
              </a:solidFill>
              <a:round/>
              <a:headEnd/>
              <a:tailEnd/>
            </a:ln>
          </p:spPr>
          <p:txBody>
            <a:bodyPr/>
            <a:lstStyle/>
            <a:p>
              <a:endParaRPr lang="en-US"/>
            </a:p>
          </p:txBody>
        </p:sp>
        <p:grpSp>
          <p:nvGrpSpPr>
            <p:cNvPr id="36" name="Group 260"/>
            <p:cNvGrpSpPr>
              <a:grpSpLocks/>
            </p:cNvGrpSpPr>
            <p:nvPr/>
          </p:nvGrpSpPr>
          <p:grpSpPr bwMode="auto">
            <a:xfrm>
              <a:off x="3487738" y="5661025"/>
              <a:ext cx="469900" cy="368300"/>
              <a:chOff x="2044" y="4632"/>
              <a:chExt cx="296" cy="232"/>
            </a:xfrm>
          </p:grpSpPr>
          <p:sp>
            <p:nvSpPr>
              <p:cNvPr id="115" name="Rectangle 255"/>
              <p:cNvSpPr>
                <a:spLocks noChangeArrowheads="1"/>
              </p:cNvSpPr>
              <p:nvPr/>
            </p:nvSpPr>
            <p:spPr bwMode="auto">
              <a:xfrm>
                <a:off x="2044" y="4704"/>
                <a:ext cx="296" cy="84"/>
              </a:xfrm>
              <a:prstGeom prst="rect">
                <a:avLst/>
              </a:prstGeom>
              <a:solidFill>
                <a:schemeClr val="hlink"/>
              </a:solidFill>
              <a:ln w="9525">
                <a:solidFill>
                  <a:schemeClr val="tx1"/>
                </a:solidFill>
                <a:miter lim="800000"/>
                <a:headEnd/>
                <a:tailEnd/>
              </a:ln>
            </p:spPr>
            <p:txBody>
              <a:bodyPr wrap="none" anchor="ctr"/>
              <a:lstStyle/>
              <a:p>
                <a:endParaRPr lang="en-GB">
                  <a:latin typeface="Tahoma" pitchFamily="34" charset="0"/>
                  <a:cs typeface="Tahoma" pitchFamily="34" charset="0"/>
                </a:endParaRPr>
              </a:p>
            </p:txBody>
          </p:sp>
          <p:grpSp>
            <p:nvGrpSpPr>
              <p:cNvPr id="116" name="Group 259"/>
              <p:cNvGrpSpPr>
                <a:grpSpLocks/>
              </p:cNvGrpSpPr>
              <p:nvPr/>
            </p:nvGrpSpPr>
            <p:grpSpPr bwMode="auto">
              <a:xfrm>
                <a:off x="2048" y="4632"/>
                <a:ext cx="268" cy="232"/>
                <a:chOff x="2048" y="4628"/>
                <a:chExt cx="268" cy="232"/>
              </a:xfrm>
            </p:grpSpPr>
            <p:sp>
              <p:nvSpPr>
                <p:cNvPr id="117" name="Line 256"/>
                <p:cNvSpPr>
                  <a:spLocks noChangeShapeType="1"/>
                </p:cNvSpPr>
                <p:nvPr/>
              </p:nvSpPr>
              <p:spPr bwMode="auto">
                <a:xfrm flipH="1">
                  <a:off x="2244" y="4628"/>
                  <a:ext cx="72" cy="0"/>
                </a:xfrm>
                <a:prstGeom prst="line">
                  <a:avLst/>
                </a:prstGeom>
                <a:noFill/>
                <a:ln w="12700">
                  <a:solidFill>
                    <a:schemeClr val="tx1"/>
                  </a:solidFill>
                  <a:round/>
                  <a:headEnd/>
                  <a:tailEnd/>
                </a:ln>
              </p:spPr>
              <p:txBody>
                <a:bodyPr/>
                <a:lstStyle/>
                <a:p>
                  <a:endParaRPr lang="en-US"/>
                </a:p>
              </p:txBody>
            </p:sp>
            <p:sp>
              <p:nvSpPr>
                <p:cNvPr id="118" name="Line 257"/>
                <p:cNvSpPr>
                  <a:spLocks noChangeShapeType="1"/>
                </p:cNvSpPr>
                <p:nvPr/>
              </p:nvSpPr>
              <p:spPr bwMode="auto">
                <a:xfrm flipH="1">
                  <a:off x="2120" y="4628"/>
                  <a:ext cx="124" cy="232"/>
                </a:xfrm>
                <a:prstGeom prst="line">
                  <a:avLst/>
                </a:prstGeom>
                <a:noFill/>
                <a:ln w="12700">
                  <a:solidFill>
                    <a:schemeClr val="tx1"/>
                  </a:solidFill>
                  <a:round/>
                  <a:headEnd/>
                  <a:tailEnd/>
                </a:ln>
              </p:spPr>
              <p:txBody>
                <a:bodyPr/>
                <a:lstStyle/>
                <a:p>
                  <a:endParaRPr lang="en-US"/>
                </a:p>
              </p:txBody>
            </p:sp>
            <p:sp>
              <p:nvSpPr>
                <p:cNvPr id="119" name="Line 258"/>
                <p:cNvSpPr>
                  <a:spLocks noChangeShapeType="1"/>
                </p:cNvSpPr>
                <p:nvPr/>
              </p:nvSpPr>
              <p:spPr bwMode="auto">
                <a:xfrm flipH="1">
                  <a:off x="2048" y="4860"/>
                  <a:ext cx="72" cy="0"/>
                </a:xfrm>
                <a:prstGeom prst="line">
                  <a:avLst/>
                </a:prstGeom>
                <a:noFill/>
                <a:ln w="12700">
                  <a:solidFill>
                    <a:schemeClr val="tx1"/>
                  </a:solidFill>
                  <a:round/>
                  <a:headEnd/>
                  <a:tailEnd/>
                </a:ln>
              </p:spPr>
              <p:txBody>
                <a:bodyPr/>
                <a:lstStyle/>
                <a:p>
                  <a:endParaRPr lang="en-US"/>
                </a:p>
              </p:txBody>
            </p:sp>
          </p:grpSp>
        </p:grpSp>
        <p:sp>
          <p:nvSpPr>
            <p:cNvPr id="37" name="Line 261"/>
            <p:cNvSpPr>
              <a:spLocks noChangeShapeType="1"/>
            </p:cNvSpPr>
            <p:nvPr/>
          </p:nvSpPr>
          <p:spPr bwMode="auto">
            <a:xfrm>
              <a:off x="4168775" y="3735388"/>
              <a:ext cx="3394075" cy="0"/>
            </a:xfrm>
            <a:prstGeom prst="line">
              <a:avLst/>
            </a:prstGeom>
            <a:noFill/>
            <a:ln w="38100">
              <a:solidFill>
                <a:schemeClr val="tx1"/>
              </a:solidFill>
              <a:round/>
              <a:headEnd/>
              <a:tailEnd/>
            </a:ln>
          </p:spPr>
          <p:txBody>
            <a:bodyPr/>
            <a:lstStyle/>
            <a:p>
              <a:endParaRPr lang="en-US"/>
            </a:p>
          </p:txBody>
        </p:sp>
        <p:sp>
          <p:nvSpPr>
            <p:cNvPr id="38" name="Line 262"/>
            <p:cNvSpPr>
              <a:spLocks noChangeShapeType="1"/>
            </p:cNvSpPr>
            <p:nvPr/>
          </p:nvSpPr>
          <p:spPr bwMode="auto">
            <a:xfrm flipH="1">
              <a:off x="2146300" y="3743325"/>
              <a:ext cx="1162050" cy="0"/>
            </a:xfrm>
            <a:prstGeom prst="line">
              <a:avLst/>
            </a:prstGeom>
            <a:noFill/>
            <a:ln w="38100">
              <a:solidFill>
                <a:schemeClr val="tx1"/>
              </a:solidFill>
              <a:round/>
              <a:headEnd/>
              <a:tailEnd/>
            </a:ln>
          </p:spPr>
          <p:txBody>
            <a:bodyPr/>
            <a:lstStyle/>
            <a:p>
              <a:endParaRPr lang="en-US"/>
            </a:p>
          </p:txBody>
        </p:sp>
        <p:sp>
          <p:nvSpPr>
            <p:cNvPr id="39" name="Line 263"/>
            <p:cNvSpPr>
              <a:spLocks noChangeShapeType="1"/>
            </p:cNvSpPr>
            <p:nvPr/>
          </p:nvSpPr>
          <p:spPr bwMode="auto">
            <a:xfrm>
              <a:off x="7812088" y="3735388"/>
              <a:ext cx="800100" cy="0"/>
            </a:xfrm>
            <a:prstGeom prst="line">
              <a:avLst/>
            </a:prstGeom>
            <a:noFill/>
            <a:ln w="38100">
              <a:solidFill>
                <a:schemeClr val="tx1"/>
              </a:solidFill>
              <a:round/>
              <a:headEnd/>
              <a:tailEnd/>
            </a:ln>
          </p:spPr>
          <p:txBody>
            <a:bodyPr/>
            <a:lstStyle/>
            <a:p>
              <a:endParaRPr lang="en-US"/>
            </a:p>
          </p:txBody>
        </p:sp>
        <p:sp>
          <p:nvSpPr>
            <p:cNvPr id="40" name="AutoShape 264"/>
            <p:cNvSpPr>
              <a:spLocks noChangeArrowheads="1"/>
            </p:cNvSpPr>
            <p:nvPr/>
          </p:nvSpPr>
          <p:spPr bwMode="auto">
            <a:xfrm rot="2700000">
              <a:off x="1711325" y="3330575"/>
              <a:ext cx="887413" cy="887413"/>
            </a:xfrm>
            <a:prstGeom prst="rtTriangle">
              <a:avLst/>
            </a:prstGeom>
            <a:solidFill>
              <a:schemeClr val="bg1"/>
            </a:solidFill>
            <a:ln w="9525">
              <a:solidFill>
                <a:schemeClr val="tx1"/>
              </a:solidFill>
              <a:miter lim="800000"/>
              <a:headEnd/>
              <a:tailEnd/>
            </a:ln>
          </p:spPr>
          <p:txBody>
            <a:bodyPr wrap="none" anchor="ctr"/>
            <a:lstStyle/>
            <a:p>
              <a:endParaRPr lang="en-GB">
                <a:latin typeface="Tahoma" pitchFamily="34" charset="0"/>
                <a:cs typeface="Tahoma" pitchFamily="34" charset="0"/>
              </a:endParaRPr>
            </a:p>
          </p:txBody>
        </p:sp>
        <p:sp>
          <p:nvSpPr>
            <p:cNvPr id="41" name="AutoShape 265"/>
            <p:cNvSpPr>
              <a:spLocks noChangeArrowheads="1"/>
            </p:cNvSpPr>
            <p:nvPr/>
          </p:nvSpPr>
          <p:spPr bwMode="auto">
            <a:xfrm rot="18900000" flipH="1">
              <a:off x="7829551" y="3357562"/>
              <a:ext cx="887412" cy="887413"/>
            </a:xfrm>
            <a:prstGeom prst="rtTriangle">
              <a:avLst/>
            </a:prstGeom>
            <a:solidFill>
              <a:schemeClr val="bg1"/>
            </a:solidFill>
            <a:ln w="9525">
              <a:solidFill>
                <a:schemeClr val="tx1"/>
              </a:solidFill>
              <a:miter lim="800000"/>
              <a:headEnd/>
              <a:tailEnd/>
            </a:ln>
          </p:spPr>
          <p:txBody>
            <a:bodyPr wrap="none" anchor="ctr"/>
            <a:lstStyle/>
            <a:p>
              <a:endParaRPr lang="en-GB">
                <a:latin typeface="Tahoma" pitchFamily="34" charset="0"/>
                <a:cs typeface="Tahoma" pitchFamily="34" charset="0"/>
              </a:endParaRPr>
            </a:p>
          </p:txBody>
        </p:sp>
        <p:sp>
          <p:nvSpPr>
            <p:cNvPr id="42" name="Line 266"/>
            <p:cNvSpPr>
              <a:spLocks noChangeShapeType="1"/>
            </p:cNvSpPr>
            <p:nvPr/>
          </p:nvSpPr>
          <p:spPr bwMode="auto">
            <a:xfrm>
              <a:off x="7421563" y="3484563"/>
              <a:ext cx="511175" cy="511175"/>
            </a:xfrm>
            <a:prstGeom prst="line">
              <a:avLst/>
            </a:prstGeom>
            <a:noFill/>
            <a:ln w="19050">
              <a:solidFill>
                <a:schemeClr val="tx1"/>
              </a:solidFill>
              <a:round/>
              <a:headEnd/>
              <a:tailEnd/>
            </a:ln>
          </p:spPr>
          <p:txBody>
            <a:bodyPr/>
            <a:lstStyle/>
            <a:p>
              <a:endParaRPr lang="en-US"/>
            </a:p>
          </p:txBody>
        </p:sp>
        <p:sp>
          <p:nvSpPr>
            <p:cNvPr id="43" name="Line 267"/>
            <p:cNvSpPr>
              <a:spLocks noChangeShapeType="1"/>
            </p:cNvSpPr>
            <p:nvPr/>
          </p:nvSpPr>
          <p:spPr bwMode="auto">
            <a:xfrm flipH="1">
              <a:off x="7423150" y="3484563"/>
              <a:ext cx="511175" cy="511175"/>
            </a:xfrm>
            <a:prstGeom prst="line">
              <a:avLst/>
            </a:prstGeom>
            <a:noFill/>
            <a:ln w="19050">
              <a:solidFill>
                <a:schemeClr val="tx1"/>
              </a:solidFill>
              <a:round/>
              <a:headEnd/>
              <a:tailEnd/>
            </a:ln>
          </p:spPr>
          <p:txBody>
            <a:bodyPr/>
            <a:lstStyle/>
            <a:p>
              <a:endParaRPr lang="en-US"/>
            </a:p>
          </p:txBody>
        </p:sp>
        <p:sp>
          <p:nvSpPr>
            <p:cNvPr id="44" name="Oval 268"/>
            <p:cNvSpPr>
              <a:spLocks noChangeArrowheads="1"/>
            </p:cNvSpPr>
            <p:nvPr/>
          </p:nvSpPr>
          <p:spPr bwMode="auto">
            <a:xfrm>
              <a:off x="6157913" y="4365625"/>
              <a:ext cx="257175" cy="257175"/>
            </a:xfrm>
            <a:prstGeom prst="ellipse">
              <a:avLst/>
            </a:prstGeom>
            <a:noFill/>
            <a:ln w="19050">
              <a:solidFill>
                <a:schemeClr val="tx1"/>
              </a:solidFill>
              <a:round/>
              <a:headEnd/>
              <a:tailEnd/>
            </a:ln>
          </p:spPr>
          <p:txBody>
            <a:bodyPr wrap="none" anchor="ctr"/>
            <a:lstStyle/>
            <a:p>
              <a:endParaRPr lang="en-GB">
                <a:latin typeface="Tahoma" pitchFamily="34" charset="0"/>
                <a:cs typeface="Tahoma" pitchFamily="34" charset="0"/>
              </a:endParaRPr>
            </a:p>
          </p:txBody>
        </p:sp>
        <p:sp>
          <p:nvSpPr>
            <p:cNvPr id="45" name="Oval 269"/>
            <p:cNvSpPr>
              <a:spLocks noChangeArrowheads="1"/>
            </p:cNvSpPr>
            <p:nvPr/>
          </p:nvSpPr>
          <p:spPr bwMode="auto">
            <a:xfrm>
              <a:off x="6157913" y="4543425"/>
              <a:ext cx="257175" cy="257175"/>
            </a:xfrm>
            <a:prstGeom prst="ellipse">
              <a:avLst/>
            </a:prstGeom>
            <a:noFill/>
            <a:ln w="19050">
              <a:solidFill>
                <a:schemeClr val="tx1"/>
              </a:solidFill>
              <a:round/>
              <a:headEnd/>
              <a:tailEnd/>
            </a:ln>
          </p:spPr>
          <p:txBody>
            <a:bodyPr wrap="none" anchor="ctr"/>
            <a:lstStyle/>
            <a:p>
              <a:endParaRPr lang="en-GB">
                <a:latin typeface="Tahoma" pitchFamily="34" charset="0"/>
                <a:cs typeface="Tahoma" pitchFamily="34" charset="0"/>
              </a:endParaRPr>
            </a:p>
          </p:txBody>
        </p:sp>
        <p:sp>
          <p:nvSpPr>
            <p:cNvPr id="46" name="Line 270"/>
            <p:cNvSpPr>
              <a:spLocks noChangeShapeType="1"/>
            </p:cNvSpPr>
            <p:nvPr/>
          </p:nvSpPr>
          <p:spPr bwMode="auto">
            <a:xfrm>
              <a:off x="6278563" y="3746500"/>
              <a:ext cx="0" cy="609600"/>
            </a:xfrm>
            <a:prstGeom prst="line">
              <a:avLst/>
            </a:prstGeom>
            <a:noFill/>
            <a:ln w="19050">
              <a:solidFill>
                <a:schemeClr val="tx1"/>
              </a:solidFill>
              <a:round/>
              <a:headEnd/>
              <a:tailEnd/>
            </a:ln>
          </p:spPr>
          <p:txBody>
            <a:bodyPr/>
            <a:lstStyle/>
            <a:p>
              <a:endParaRPr lang="en-US"/>
            </a:p>
          </p:txBody>
        </p:sp>
        <p:sp>
          <p:nvSpPr>
            <p:cNvPr id="47" name="Oval 271"/>
            <p:cNvSpPr>
              <a:spLocks noChangeArrowheads="1"/>
            </p:cNvSpPr>
            <p:nvPr/>
          </p:nvSpPr>
          <p:spPr bwMode="auto">
            <a:xfrm>
              <a:off x="2263775" y="4343400"/>
              <a:ext cx="257175" cy="257175"/>
            </a:xfrm>
            <a:prstGeom prst="ellipse">
              <a:avLst/>
            </a:prstGeom>
            <a:noFill/>
            <a:ln w="19050">
              <a:solidFill>
                <a:schemeClr val="tx1"/>
              </a:solidFill>
              <a:round/>
              <a:headEnd/>
              <a:tailEnd/>
            </a:ln>
          </p:spPr>
          <p:txBody>
            <a:bodyPr wrap="none" anchor="ctr"/>
            <a:lstStyle/>
            <a:p>
              <a:endParaRPr lang="en-GB">
                <a:latin typeface="Tahoma" pitchFamily="34" charset="0"/>
                <a:cs typeface="Tahoma" pitchFamily="34" charset="0"/>
              </a:endParaRPr>
            </a:p>
          </p:txBody>
        </p:sp>
        <p:sp>
          <p:nvSpPr>
            <p:cNvPr id="48" name="Oval 272"/>
            <p:cNvSpPr>
              <a:spLocks noChangeArrowheads="1"/>
            </p:cNvSpPr>
            <p:nvPr/>
          </p:nvSpPr>
          <p:spPr bwMode="auto">
            <a:xfrm>
              <a:off x="2263775" y="4521200"/>
              <a:ext cx="257175" cy="257175"/>
            </a:xfrm>
            <a:prstGeom prst="ellipse">
              <a:avLst/>
            </a:prstGeom>
            <a:noFill/>
            <a:ln w="19050">
              <a:solidFill>
                <a:schemeClr val="tx1"/>
              </a:solidFill>
              <a:round/>
              <a:headEnd/>
              <a:tailEnd/>
            </a:ln>
          </p:spPr>
          <p:txBody>
            <a:bodyPr wrap="none" anchor="ctr"/>
            <a:lstStyle/>
            <a:p>
              <a:endParaRPr lang="en-GB">
                <a:latin typeface="Tahoma" pitchFamily="34" charset="0"/>
                <a:cs typeface="Tahoma" pitchFamily="34" charset="0"/>
              </a:endParaRPr>
            </a:p>
          </p:txBody>
        </p:sp>
        <p:sp>
          <p:nvSpPr>
            <p:cNvPr id="49" name="Line 273"/>
            <p:cNvSpPr>
              <a:spLocks noChangeShapeType="1"/>
            </p:cNvSpPr>
            <p:nvPr/>
          </p:nvSpPr>
          <p:spPr bwMode="auto">
            <a:xfrm>
              <a:off x="2384425" y="3759199"/>
              <a:ext cx="0" cy="574675"/>
            </a:xfrm>
            <a:prstGeom prst="line">
              <a:avLst/>
            </a:prstGeom>
            <a:noFill/>
            <a:ln w="19050">
              <a:solidFill>
                <a:schemeClr val="tx1"/>
              </a:solidFill>
              <a:round/>
              <a:headEnd/>
              <a:tailEnd/>
            </a:ln>
          </p:spPr>
          <p:txBody>
            <a:bodyPr/>
            <a:lstStyle/>
            <a:p>
              <a:endParaRPr lang="en-US"/>
            </a:p>
          </p:txBody>
        </p:sp>
        <p:sp>
          <p:nvSpPr>
            <p:cNvPr id="50" name="Line 274"/>
            <p:cNvSpPr>
              <a:spLocks noChangeShapeType="1"/>
            </p:cNvSpPr>
            <p:nvPr/>
          </p:nvSpPr>
          <p:spPr bwMode="auto">
            <a:xfrm>
              <a:off x="2387600" y="4794251"/>
              <a:ext cx="0" cy="1720849"/>
            </a:xfrm>
            <a:prstGeom prst="line">
              <a:avLst/>
            </a:prstGeom>
            <a:noFill/>
            <a:ln w="9525">
              <a:solidFill>
                <a:schemeClr val="tx1"/>
              </a:solidFill>
              <a:round/>
              <a:headEnd/>
              <a:tailEnd/>
            </a:ln>
          </p:spPr>
          <p:txBody>
            <a:bodyPr/>
            <a:lstStyle/>
            <a:p>
              <a:endParaRPr lang="en-US"/>
            </a:p>
          </p:txBody>
        </p:sp>
        <p:sp>
          <p:nvSpPr>
            <p:cNvPr id="51" name="Line 275"/>
            <p:cNvSpPr>
              <a:spLocks noChangeShapeType="1"/>
            </p:cNvSpPr>
            <p:nvPr/>
          </p:nvSpPr>
          <p:spPr bwMode="auto">
            <a:xfrm>
              <a:off x="6284913" y="4800600"/>
              <a:ext cx="0" cy="271474"/>
            </a:xfrm>
            <a:prstGeom prst="line">
              <a:avLst/>
            </a:prstGeom>
            <a:noFill/>
            <a:ln w="9525">
              <a:solidFill>
                <a:schemeClr val="tx1"/>
              </a:solidFill>
              <a:round/>
              <a:headEnd/>
              <a:tailEnd/>
            </a:ln>
          </p:spPr>
          <p:txBody>
            <a:bodyPr/>
            <a:lstStyle/>
            <a:p>
              <a:endParaRPr lang="en-US"/>
            </a:p>
          </p:txBody>
        </p:sp>
        <p:sp>
          <p:nvSpPr>
            <p:cNvPr id="52" name="Line 276"/>
            <p:cNvSpPr>
              <a:spLocks noChangeShapeType="1"/>
            </p:cNvSpPr>
            <p:nvPr/>
          </p:nvSpPr>
          <p:spPr bwMode="auto">
            <a:xfrm>
              <a:off x="2398712" y="6511925"/>
              <a:ext cx="3582988" cy="0"/>
            </a:xfrm>
            <a:prstGeom prst="line">
              <a:avLst/>
            </a:prstGeom>
            <a:noFill/>
            <a:ln w="9525">
              <a:solidFill>
                <a:schemeClr val="tx1"/>
              </a:solidFill>
              <a:round/>
              <a:headEnd/>
              <a:tailEnd/>
            </a:ln>
          </p:spPr>
          <p:txBody>
            <a:bodyPr/>
            <a:lstStyle/>
            <a:p>
              <a:endParaRPr lang="en-US"/>
            </a:p>
          </p:txBody>
        </p:sp>
        <p:sp>
          <p:nvSpPr>
            <p:cNvPr id="53" name="Line 280"/>
            <p:cNvSpPr>
              <a:spLocks noChangeShapeType="1"/>
            </p:cNvSpPr>
            <p:nvPr/>
          </p:nvSpPr>
          <p:spPr bwMode="auto">
            <a:xfrm flipV="1">
              <a:off x="7675563" y="3951288"/>
              <a:ext cx="0" cy="366712"/>
            </a:xfrm>
            <a:prstGeom prst="line">
              <a:avLst/>
            </a:prstGeom>
            <a:noFill/>
            <a:ln w="9525">
              <a:solidFill>
                <a:schemeClr val="tx1"/>
              </a:solidFill>
              <a:prstDash val="dash"/>
              <a:round/>
              <a:headEnd/>
              <a:tailEnd type="triangle" w="med" len="med"/>
            </a:ln>
          </p:spPr>
          <p:txBody>
            <a:bodyPr/>
            <a:lstStyle/>
            <a:p>
              <a:endParaRPr lang="en-US"/>
            </a:p>
          </p:txBody>
        </p:sp>
        <p:sp>
          <p:nvSpPr>
            <p:cNvPr id="54" name="Rectangle 282"/>
            <p:cNvSpPr>
              <a:spLocks noChangeArrowheads="1"/>
            </p:cNvSpPr>
            <p:nvPr/>
          </p:nvSpPr>
          <p:spPr bwMode="auto">
            <a:xfrm>
              <a:off x="3672589" y="3965652"/>
              <a:ext cx="162088" cy="399927"/>
            </a:xfrm>
            <a:prstGeom prst="rect">
              <a:avLst/>
            </a:prstGeom>
            <a:gradFill rotWithShape="1">
              <a:gsLst>
                <a:gs pos="0">
                  <a:schemeClr val="accent1">
                    <a:gamma/>
                    <a:tint val="0"/>
                    <a:invGamma/>
                  </a:schemeClr>
                </a:gs>
                <a:gs pos="100000">
                  <a:schemeClr val="accent1"/>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GB">
                <a:latin typeface="Tahoma" pitchFamily="34" charset="0"/>
                <a:ea typeface="Tahoma" pitchFamily="34" charset="0"/>
                <a:cs typeface="Tahoma" pitchFamily="34" charset="0"/>
              </a:endParaRPr>
            </a:p>
          </p:txBody>
        </p:sp>
        <p:sp>
          <p:nvSpPr>
            <p:cNvPr id="55" name="Rectangle 289"/>
            <p:cNvSpPr>
              <a:spLocks noChangeArrowheads="1"/>
            </p:cNvSpPr>
            <p:nvPr/>
          </p:nvSpPr>
          <p:spPr bwMode="auto">
            <a:xfrm>
              <a:off x="4759325" y="657226"/>
              <a:ext cx="1238250" cy="206374"/>
            </a:xfrm>
            <a:prstGeom prst="rect">
              <a:avLst/>
            </a:prstGeom>
            <a:solidFill>
              <a:schemeClr val="bg1"/>
            </a:solidFill>
            <a:ln w="9525">
              <a:noFill/>
              <a:miter lim="800000"/>
              <a:headEnd/>
              <a:tailEnd/>
            </a:ln>
          </p:spPr>
          <p:txBody>
            <a:bodyPr wrap="none" anchor="ctr"/>
            <a:lstStyle/>
            <a:p>
              <a:pPr algn="ctr" defTabSz="1279525"/>
              <a:r>
                <a:rPr lang="en-GB" sz="1000">
                  <a:latin typeface="Tahoma" pitchFamily="34" charset="0"/>
                  <a:cs typeface="Tahoma" pitchFamily="34" charset="0"/>
                </a:rPr>
                <a:t>Helium Compressor</a:t>
              </a:r>
            </a:p>
          </p:txBody>
        </p:sp>
        <p:grpSp>
          <p:nvGrpSpPr>
            <p:cNvPr id="56" name="Group 283"/>
            <p:cNvGrpSpPr>
              <a:grpSpLocks/>
            </p:cNvGrpSpPr>
            <p:nvPr/>
          </p:nvGrpSpPr>
          <p:grpSpPr bwMode="auto">
            <a:xfrm flipV="1">
              <a:off x="3592513" y="3462341"/>
              <a:ext cx="322262" cy="501649"/>
              <a:chOff x="1632" y="2672"/>
              <a:chExt cx="1553" cy="1552"/>
            </a:xfrm>
          </p:grpSpPr>
          <p:sp>
            <p:nvSpPr>
              <p:cNvPr id="111" name="Arc 284"/>
              <p:cNvSpPr>
                <a:spLocks/>
              </p:cNvSpPr>
              <p:nvPr/>
            </p:nvSpPr>
            <p:spPr bwMode="auto">
              <a:xfrm flipV="1">
                <a:off x="1633" y="3824"/>
                <a:ext cx="1552" cy="400"/>
              </a:xfrm>
              <a:custGeom>
                <a:avLst/>
                <a:gdLst>
                  <a:gd name="T0" fmla="*/ 0 w 43198"/>
                  <a:gd name="T1" fmla="*/ 7 h 21600"/>
                  <a:gd name="T2" fmla="*/ 56 w 43198"/>
                  <a:gd name="T3" fmla="*/ 7 h 21600"/>
                  <a:gd name="T4" fmla="*/ 28 w 43198"/>
                  <a:gd name="T5" fmla="*/ 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335"/>
                    </a:moveTo>
                    <a:cubicBezTo>
                      <a:pt x="144" y="9510"/>
                      <a:pt x="9771" y="-1"/>
                      <a:pt x="21598" y="0"/>
                    </a:cubicBezTo>
                    <a:cubicBezTo>
                      <a:pt x="33527" y="0"/>
                      <a:pt x="43198" y="9670"/>
                      <a:pt x="43198" y="21600"/>
                    </a:cubicBezTo>
                  </a:path>
                  <a:path w="43198" h="21600" stroke="0" extrusionOk="0">
                    <a:moveTo>
                      <a:pt x="-1" y="21335"/>
                    </a:moveTo>
                    <a:cubicBezTo>
                      <a:pt x="144" y="9510"/>
                      <a:pt x="9771" y="-1"/>
                      <a:pt x="21598" y="0"/>
                    </a:cubicBezTo>
                    <a:cubicBezTo>
                      <a:pt x="33527" y="0"/>
                      <a:pt x="43198" y="9670"/>
                      <a:pt x="43198" y="21600"/>
                    </a:cubicBezTo>
                    <a:lnTo>
                      <a:pt x="21598" y="21600"/>
                    </a:lnTo>
                    <a:close/>
                  </a:path>
                </a:pathLst>
              </a:custGeom>
              <a:solidFill>
                <a:schemeClr val="bg1"/>
              </a:solidFill>
              <a:ln w="9525">
                <a:solidFill>
                  <a:schemeClr val="tx1"/>
                </a:solidFill>
                <a:round/>
                <a:headEnd/>
                <a:tailEnd/>
              </a:ln>
            </p:spPr>
            <p:txBody>
              <a:bodyPr wrap="none" anchor="ctr"/>
              <a:lstStyle/>
              <a:p>
                <a:endParaRPr lang="en-GB">
                  <a:latin typeface="Tahoma" pitchFamily="34" charset="0"/>
                  <a:cs typeface="Tahoma" pitchFamily="34" charset="0"/>
                </a:endParaRPr>
              </a:p>
            </p:txBody>
          </p:sp>
          <p:sp>
            <p:nvSpPr>
              <p:cNvPr id="112" name="Line 285"/>
              <p:cNvSpPr>
                <a:spLocks noChangeShapeType="1"/>
              </p:cNvSpPr>
              <p:nvPr/>
            </p:nvSpPr>
            <p:spPr bwMode="auto">
              <a:xfrm flipV="1">
                <a:off x="1632" y="2672"/>
                <a:ext cx="0" cy="1168"/>
              </a:xfrm>
              <a:prstGeom prst="line">
                <a:avLst/>
              </a:prstGeom>
              <a:noFill/>
              <a:ln w="9525">
                <a:solidFill>
                  <a:schemeClr val="tx1"/>
                </a:solidFill>
                <a:round/>
                <a:headEnd/>
                <a:tailEnd/>
              </a:ln>
            </p:spPr>
            <p:txBody>
              <a:bodyPr/>
              <a:lstStyle/>
              <a:p>
                <a:endParaRPr lang="en-US"/>
              </a:p>
            </p:txBody>
          </p:sp>
          <p:sp>
            <p:nvSpPr>
              <p:cNvPr id="113" name="Line 286"/>
              <p:cNvSpPr>
                <a:spLocks noChangeShapeType="1"/>
              </p:cNvSpPr>
              <p:nvPr/>
            </p:nvSpPr>
            <p:spPr bwMode="auto">
              <a:xfrm flipV="1">
                <a:off x="3184" y="2672"/>
                <a:ext cx="0" cy="1168"/>
              </a:xfrm>
              <a:prstGeom prst="line">
                <a:avLst/>
              </a:prstGeom>
              <a:noFill/>
              <a:ln w="9525">
                <a:solidFill>
                  <a:schemeClr val="tx1"/>
                </a:solidFill>
                <a:round/>
                <a:headEnd/>
                <a:tailEnd/>
              </a:ln>
            </p:spPr>
            <p:txBody>
              <a:bodyPr/>
              <a:lstStyle/>
              <a:p>
                <a:endParaRPr lang="en-US"/>
              </a:p>
            </p:txBody>
          </p:sp>
          <p:sp>
            <p:nvSpPr>
              <p:cNvPr id="114" name="Line 287"/>
              <p:cNvSpPr>
                <a:spLocks noChangeShapeType="1"/>
              </p:cNvSpPr>
              <p:nvPr/>
            </p:nvSpPr>
            <p:spPr bwMode="auto">
              <a:xfrm>
                <a:off x="1640" y="2672"/>
                <a:ext cx="1544" cy="0"/>
              </a:xfrm>
              <a:prstGeom prst="line">
                <a:avLst/>
              </a:prstGeom>
              <a:noFill/>
              <a:ln w="9525">
                <a:solidFill>
                  <a:schemeClr val="tx1"/>
                </a:solidFill>
                <a:round/>
                <a:headEnd/>
                <a:tailEnd/>
              </a:ln>
            </p:spPr>
            <p:txBody>
              <a:bodyPr/>
              <a:lstStyle/>
              <a:p>
                <a:endParaRPr lang="en-US"/>
              </a:p>
            </p:txBody>
          </p:sp>
        </p:grpSp>
        <p:sp>
          <p:nvSpPr>
            <p:cNvPr id="57" name="Rectangle 291"/>
            <p:cNvSpPr>
              <a:spLocks noChangeArrowheads="1"/>
            </p:cNvSpPr>
            <p:nvPr/>
          </p:nvSpPr>
          <p:spPr bwMode="auto">
            <a:xfrm>
              <a:off x="7699375" y="1825626"/>
              <a:ext cx="1238250" cy="206374"/>
            </a:xfrm>
            <a:prstGeom prst="rect">
              <a:avLst/>
            </a:prstGeom>
            <a:solidFill>
              <a:schemeClr val="bg1"/>
            </a:solidFill>
            <a:ln w="9525">
              <a:noFill/>
              <a:miter lim="800000"/>
              <a:headEnd/>
              <a:tailEnd/>
            </a:ln>
          </p:spPr>
          <p:txBody>
            <a:bodyPr wrap="none" anchor="ctr"/>
            <a:lstStyle/>
            <a:p>
              <a:pPr algn="ctr" defTabSz="1279525"/>
              <a:r>
                <a:rPr lang="en-GB" sz="1000">
                  <a:latin typeface="Tahoma" pitchFamily="34" charset="0"/>
                  <a:cs typeface="Tahoma" pitchFamily="34" charset="0"/>
                </a:rPr>
                <a:t>Water Chiller</a:t>
              </a:r>
            </a:p>
          </p:txBody>
        </p:sp>
        <p:pic>
          <p:nvPicPr>
            <p:cNvPr id="58" name="Picture 292"/>
            <p:cNvPicPr>
              <a:picLocks noChangeAspect="1" noChangeArrowheads="1"/>
            </p:cNvPicPr>
            <p:nvPr/>
          </p:nvPicPr>
          <p:blipFill>
            <a:blip r:embed="rId4" cstate="print"/>
            <a:srcRect/>
            <a:stretch>
              <a:fillRect/>
            </a:stretch>
          </p:blipFill>
          <p:spPr bwMode="auto">
            <a:xfrm>
              <a:off x="4819650" y="891158"/>
              <a:ext cx="1174750" cy="1779534"/>
            </a:xfrm>
            <a:prstGeom prst="rect">
              <a:avLst/>
            </a:prstGeom>
            <a:noFill/>
            <a:ln w="9525">
              <a:noFill/>
              <a:miter lim="800000"/>
              <a:headEnd/>
              <a:tailEnd/>
            </a:ln>
          </p:spPr>
        </p:pic>
        <p:pic>
          <p:nvPicPr>
            <p:cNvPr id="59" name="Picture 294" descr="Chiller rental service"/>
            <p:cNvPicPr>
              <a:picLocks noChangeAspect="1" noChangeArrowheads="1"/>
            </p:cNvPicPr>
            <p:nvPr/>
          </p:nvPicPr>
          <p:blipFill>
            <a:blip r:embed="rId5" cstate="print"/>
            <a:srcRect/>
            <a:stretch>
              <a:fillRect/>
            </a:stretch>
          </p:blipFill>
          <p:spPr bwMode="auto">
            <a:xfrm>
              <a:off x="7772400" y="398463"/>
              <a:ext cx="1190625" cy="1430337"/>
            </a:xfrm>
            <a:prstGeom prst="rect">
              <a:avLst/>
            </a:prstGeom>
            <a:noFill/>
            <a:ln w="9525">
              <a:noFill/>
              <a:miter lim="800000"/>
              <a:headEnd/>
              <a:tailEnd/>
            </a:ln>
          </p:spPr>
        </p:pic>
        <p:sp>
          <p:nvSpPr>
            <p:cNvPr id="60" name="Rectangle 298"/>
            <p:cNvSpPr>
              <a:spLocks noChangeArrowheads="1"/>
            </p:cNvSpPr>
            <p:nvPr/>
          </p:nvSpPr>
          <p:spPr bwMode="auto">
            <a:xfrm>
              <a:off x="152400" y="1495426"/>
              <a:ext cx="1238250" cy="371474"/>
            </a:xfrm>
            <a:prstGeom prst="rect">
              <a:avLst/>
            </a:prstGeom>
            <a:noFill/>
            <a:ln w="9525">
              <a:noFill/>
              <a:miter lim="800000"/>
              <a:headEnd/>
              <a:tailEnd/>
            </a:ln>
          </p:spPr>
          <p:txBody>
            <a:bodyPr wrap="none" anchor="ctr"/>
            <a:lstStyle/>
            <a:p>
              <a:pPr algn="ctr" defTabSz="1279525"/>
              <a:r>
                <a:rPr lang="en-GB" sz="1000" dirty="0">
                  <a:latin typeface="Tahoma" pitchFamily="34" charset="0"/>
                  <a:cs typeface="Tahoma" pitchFamily="34" charset="0"/>
                </a:rPr>
                <a:t>Programmable</a:t>
              </a:r>
            </a:p>
            <a:p>
              <a:pPr algn="ctr" defTabSz="1279525"/>
              <a:r>
                <a:rPr lang="en-GB" sz="1000" dirty="0">
                  <a:latin typeface="Tahoma" pitchFamily="34" charset="0"/>
                  <a:cs typeface="Tahoma" pitchFamily="34" charset="0"/>
                </a:rPr>
                <a:t>Logic Controller</a:t>
              </a:r>
            </a:p>
          </p:txBody>
        </p:sp>
        <p:pic>
          <p:nvPicPr>
            <p:cNvPr id="61" name="Picture 299" descr="PLC panel"/>
            <p:cNvPicPr>
              <a:picLocks noChangeAspect="1" noChangeArrowheads="1"/>
            </p:cNvPicPr>
            <p:nvPr/>
          </p:nvPicPr>
          <p:blipFill>
            <a:blip r:embed="rId6" cstate="print"/>
            <a:srcRect/>
            <a:stretch>
              <a:fillRect/>
            </a:stretch>
          </p:blipFill>
          <p:spPr bwMode="auto">
            <a:xfrm>
              <a:off x="230188" y="81126"/>
              <a:ext cx="1027112" cy="1370013"/>
            </a:xfrm>
            <a:prstGeom prst="rect">
              <a:avLst/>
            </a:prstGeom>
            <a:noFill/>
            <a:ln w="9525">
              <a:noFill/>
              <a:miter lim="800000"/>
              <a:headEnd/>
              <a:tailEnd/>
            </a:ln>
          </p:spPr>
        </p:pic>
        <p:sp>
          <p:nvSpPr>
            <p:cNvPr id="62" name="Line 300"/>
            <p:cNvSpPr>
              <a:spLocks noChangeShapeType="1"/>
            </p:cNvSpPr>
            <p:nvPr/>
          </p:nvSpPr>
          <p:spPr bwMode="auto">
            <a:xfrm flipH="1">
              <a:off x="2654300" y="3263900"/>
              <a:ext cx="0" cy="2481263"/>
            </a:xfrm>
            <a:prstGeom prst="line">
              <a:avLst/>
            </a:prstGeom>
            <a:noFill/>
            <a:ln w="9525">
              <a:solidFill>
                <a:srgbClr val="FF0000"/>
              </a:solidFill>
              <a:round/>
              <a:headEnd/>
              <a:tailEnd/>
            </a:ln>
          </p:spPr>
          <p:txBody>
            <a:bodyPr/>
            <a:lstStyle/>
            <a:p>
              <a:endParaRPr lang="en-US"/>
            </a:p>
          </p:txBody>
        </p:sp>
        <p:sp>
          <p:nvSpPr>
            <p:cNvPr id="63" name="Line 301"/>
            <p:cNvSpPr>
              <a:spLocks noChangeShapeType="1"/>
            </p:cNvSpPr>
            <p:nvPr/>
          </p:nvSpPr>
          <p:spPr bwMode="auto">
            <a:xfrm>
              <a:off x="2662238" y="4784725"/>
              <a:ext cx="171450" cy="0"/>
            </a:xfrm>
            <a:prstGeom prst="line">
              <a:avLst/>
            </a:prstGeom>
            <a:noFill/>
            <a:ln w="9525">
              <a:solidFill>
                <a:srgbClr val="FF0000"/>
              </a:solidFill>
              <a:round/>
              <a:headEnd/>
              <a:tailEnd/>
            </a:ln>
          </p:spPr>
          <p:txBody>
            <a:bodyPr/>
            <a:lstStyle/>
            <a:p>
              <a:endParaRPr lang="en-US"/>
            </a:p>
          </p:txBody>
        </p:sp>
        <p:sp>
          <p:nvSpPr>
            <p:cNvPr id="64" name="Line 302"/>
            <p:cNvSpPr>
              <a:spLocks noChangeShapeType="1"/>
            </p:cNvSpPr>
            <p:nvPr/>
          </p:nvSpPr>
          <p:spPr bwMode="auto">
            <a:xfrm>
              <a:off x="2652713" y="5251450"/>
              <a:ext cx="200025" cy="0"/>
            </a:xfrm>
            <a:prstGeom prst="line">
              <a:avLst/>
            </a:prstGeom>
            <a:noFill/>
            <a:ln w="9525">
              <a:solidFill>
                <a:srgbClr val="FF0000"/>
              </a:solidFill>
              <a:round/>
              <a:headEnd/>
              <a:tailEnd/>
            </a:ln>
          </p:spPr>
          <p:txBody>
            <a:bodyPr/>
            <a:lstStyle/>
            <a:p>
              <a:endParaRPr lang="en-US"/>
            </a:p>
          </p:txBody>
        </p:sp>
        <p:sp>
          <p:nvSpPr>
            <p:cNvPr id="65" name="Line 303"/>
            <p:cNvSpPr>
              <a:spLocks noChangeShapeType="1"/>
            </p:cNvSpPr>
            <p:nvPr/>
          </p:nvSpPr>
          <p:spPr bwMode="auto">
            <a:xfrm>
              <a:off x="2652713" y="5756275"/>
              <a:ext cx="214312" cy="0"/>
            </a:xfrm>
            <a:prstGeom prst="line">
              <a:avLst/>
            </a:prstGeom>
            <a:noFill/>
            <a:ln w="9525">
              <a:solidFill>
                <a:srgbClr val="FF0000"/>
              </a:solidFill>
              <a:round/>
              <a:headEnd/>
              <a:tailEnd/>
            </a:ln>
          </p:spPr>
          <p:txBody>
            <a:bodyPr/>
            <a:lstStyle/>
            <a:p>
              <a:endParaRPr lang="en-US"/>
            </a:p>
          </p:txBody>
        </p:sp>
        <p:sp>
          <p:nvSpPr>
            <p:cNvPr id="66" name="Line 304"/>
            <p:cNvSpPr>
              <a:spLocks noChangeShapeType="1"/>
            </p:cNvSpPr>
            <p:nvPr/>
          </p:nvSpPr>
          <p:spPr bwMode="auto">
            <a:xfrm>
              <a:off x="2652713" y="5003800"/>
              <a:ext cx="1738312" cy="0"/>
            </a:xfrm>
            <a:prstGeom prst="line">
              <a:avLst/>
            </a:prstGeom>
            <a:noFill/>
            <a:ln w="9525">
              <a:solidFill>
                <a:srgbClr val="FF0000"/>
              </a:solidFill>
              <a:round/>
              <a:headEnd/>
              <a:tailEnd/>
            </a:ln>
          </p:spPr>
          <p:txBody>
            <a:bodyPr/>
            <a:lstStyle/>
            <a:p>
              <a:endParaRPr lang="en-US"/>
            </a:p>
          </p:txBody>
        </p:sp>
        <p:sp>
          <p:nvSpPr>
            <p:cNvPr id="67" name="Line 306"/>
            <p:cNvSpPr>
              <a:spLocks noChangeShapeType="1"/>
            </p:cNvSpPr>
            <p:nvPr/>
          </p:nvSpPr>
          <p:spPr bwMode="auto">
            <a:xfrm flipV="1">
              <a:off x="4395788" y="4908550"/>
              <a:ext cx="0" cy="95250"/>
            </a:xfrm>
            <a:prstGeom prst="line">
              <a:avLst/>
            </a:prstGeom>
            <a:noFill/>
            <a:ln w="9525">
              <a:solidFill>
                <a:srgbClr val="FF0000"/>
              </a:solidFill>
              <a:round/>
              <a:headEnd/>
              <a:tailEnd/>
            </a:ln>
          </p:spPr>
          <p:txBody>
            <a:bodyPr/>
            <a:lstStyle/>
            <a:p>
              <a:endParaRPr lang="en-US"/>
            </a:p>
          </p:txBody>
        </p:sp>
        <p:sp>
          <p:nvSpPr>
            <p:cNvPr id="68" name="Line 307"/>
            <p:cNvSpPr>
              <a:spLocks noChangeShapeType="1"/>
            </p:cNvSpPr>
            <p:nvPr/>
          </p:nvSpPr>
          <p:spPr bwMode="auto">
            <a:xfrm>
              <a:off x="2668588" y="5467350"/>
              <a:ext cx="1724025" cy="0"/>
            </a:xfrm>
            <a:prstGeom prst="line">
              <a:avLst/>
            </a:prstGeom>
            <a:noFill/>
            <a:ln w="9525">
              <a:solidFill>
                <a:srgbClr val="FF0000"/>
              </a:solidFill>
              <a:round/>
              <a:headEnd/>
              <a:tailEnd/>
            </a:ln>
          </p:spPr>
          <p:txBody>
            <a:bodyPr/>
            <a:lstStyle/>
            <a:p>
              <a:endParaRPr lang="en-US"/>
            </a:p>
          </p:txBody>
        </p:sp>
        <p:sp>
          <p:nvSpPr>
            <p:cNvPr id="69" name="Line 308"/>
            <p:cNvSpPr>
              <a:spLocks noChangeShapeType="1"/>
            </p:cNvSpPr>
            <p:nvPr/>
          </p:nvSpPr>
          <p:spPr bwMode="auto">
            <a:xfrm flipV="1">
              <a:off x="4402138" y="5386388"/>
              <a:ext cx="0" cy="80962"/>
            </a:xfrm>
            <a:prstGeom prst="line">
              <a:avLst/>
            </a:prstGeom>
            <a:noFill/>
            <a:ln w="9525">
              <a:solidFill>
                <a:srgbClr val="FF0000"/>
              </a:solidFill>
              <a:round/>
              <a:headEnd/>
              <a:tailEnd/>
            </a:ln>
          </p:spPr>
          <p:txBody>
            <a:bodyPr/>
            <a:lstStyle/>
            <a:p>
              <a:endParaRPr lang="en-US"/>
            </a:p>
          </p:txBody>
        </p:sp>
        <p:sp>
          <p:nvSpPr>
            <p:cNvPr id="70" name="Line 309"/>
            <p:cNvSpPr>
              <a:spLocks noChangeShapeType="1"/>
            </p:cNvSpPr>
            <p:nvPr/>
          </p:nvSpPr>
          <p:spPr bwMode="auto">
            <a:xfrm>
              <a:off x="2659063" y="4419600"/>
              <a:ext cx="1724025" cy="0"/>
            </a:xfrm>
            <a:prstGeom prst="line">
              <a:avLst/>
            </a:prstGeom>
            <a:noFill/>
            <a:ln w="9525">
              <a:solidFill>
                <a:srgbClr val="FF0000"/>
              </a:solidFill>
              <a:round/>
              <a:headEnd/>
              <a:tailEnd/>
            </a:ln>
          </p:spPr>
          <p:txBody>
            <a:bodyPr/>
            <a:lstStyle/>
            <a:p>
              <a:endParaRPr lang="en-US"/>
            </a:p>
          </p:txBody>
        </p:sp>
        <p:sp>
          <p:nvSpPr>
            <p:cNvPr id="71" name="Line 310"/>
            <p:cNvSpPr>
              <a:spLocks noChangeShapeType="1"/>
            </p:cNvSpPr>
            <p:nvPr/>
          </p:nvSpPr>
          <p:spPr bwMode="auto">
            <a:xfrm flipV="1">
              <a:off x="4392613" y="4324350"/>
              <a:ext cx="0" cy="95250"/>
            </a:xfrm>
            <a:prstGeom prst="line">
              <a:avLst/>
            </a:prstGeom>
            <a:noFill/>
            <a:ln w="9525">
              <a:solidFill>
                <a:srgbClr val="FF0000"/>
              </a:solidFill>
              <a:round/>
              <a:headEnd/>
              <a:tailEnd/>
            </a:ln>
          </p:spPr>
          <p:txBody>
            <a:bodyPr/>
            <a:lstStyle/>
            <a:p>
              <a:endParaRPr lang="en-US"/>
            </a:p>
          </p:txBody>
        </p:sp>
        <p:pic>
          <p:nvPicPr>
            <p:cNvPr id="72" name="Picture 311" descr="R395682-91"/>
            <p:cNvPicPr>
              <a:picLocks noChangeAspect="1" noChangeArrowheads="1"/>
            </p:cNvPicPr>
            <p:nvPr/>
          </p:nvPicPr>
          <p:blipFill>
            <a:blip r:embed="rId7" cstate="print"/>
            <a:srcRect r="44444"/>
            <a:stretch>
              <a:fillRect/>
            </a:stretch>
          </p:blipFill>
          <p:spPr bwMode="auto">
            <a:xfrm>
              <a:off x="6137275" y="642938"/>
              <a:ext cx="901700" cy="715962"/>
            </a:xfrm>
            <a:prstGeom prst="rect">
              <a:avLst/>
            </a:prstGeom>
            <a:noFill/>
            <a:ln w="9525">
              <a:noFill/>
              <a:miter lim="800000"/>
              <a:headEnd/>
              <a:tailEnd/>
            </a:ln>
          </p:spPr>
        </p:pic>
        <p:sp>
          <p:nvSpPr>
            <p:cNvPr id="73" name="Rectangle 312"/>
            <p:cNvSpPr>
              <a:spLocks noChangeArrowheads="1"/>
            </p:cNvSpPr>
            <p:nvPr/>
          </p:nvSpPr>
          <p:spPr bwMode="auto">
            <a:xfrm>
              <a:off x="7375525" y="1157288"/>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T3</a:t>
              </a:r>
            </a:p>
          </p:txBody>
        </p:sp>
        <p:sp>
          <p:nvSpPr>
            <p:cNvPr id="74" name="Rectangle 313"/>
            <p:cNvSpPr>
              <a:spLocks noChangeArrowheads="1"/>
            </p:cNvSpPr>
            <p:nvPr/>
          </p:nvSpPr>
          <p:spPr bwMode="auto">
            <a:xfrm>
              <a:off x="7121525" y="1538288"/>
              <a:ext cx="2667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T4</a:t>
              </a:r>
            </a:p>
          </p:txBody>
        </p:sp>
        <p:sp>
          <p:nvSpPr>
            <p:cNvPr id="75" name="Line 316"/>
            <p:cNvSpPr>
              <a:spLocks noChangeShapeType="1"/>
            </p:cNvSpPr>
            <p:nvPr/>
          </p:nvSpPr>
          <p:spPr bwMode="auto">
            <a:xfrm>
              <a:off x="6140450" y="620713"/>
              <a:ext cx="0" cy="103187"/>
            </a:xfrm>
            <a:prstGeom prst="line">
              <a:avLst/>
            </a:prstGeom>
            <a:noFill/>
            <a:ln w="9525">
              <a:solidFill>
                <a:srgbClr val="FF0000"/>
              </a:solidFill>
              <a:round/>
              <a:headEnd/>
              <a:tailEnd/>
            </a:ln>
          </p:spPr>
          <p:txBody>
            <a:bodyPr/>
            <a:lstStyle/>
            <a:p>
              <a:endParaRPr lang="en-US"/>
            </a:p>
          </p:txBody>
        </p:sp>
        <p:sp>
          <p:nvSpPr>
            <p:cNvPr id="76" name="Line 317"/>
            <p:cNvSpPr>
              <a:spLocks noChangeShapeType="1"/>
            </p:cNvSpPr>
            <p:nvPr/>
          </p:nvSpPr>
          <p:spPr bwMode="auto">
            <a:xfrm>
              <a:off x="7473950" y="630238"/>
              <a:ext cx="0" cy="527050"/>
            </a:xfrm>
            <a:prstGeom prst="line">
              <a:avLst/>
            </a:prstGeom>
            <a:noFill/>
            <a:ln w="9525">
              <a:solidFill>
                <a:srgbClr val="FF0000"/>
              </a:solidFill>
              <a:round/>
              <a:headEnd/>
              <a:tailEnd/>
            </a:ln>
          </p:spPr>
          <p:txBody>
            <a:bodyPr/>
            <a:lstStyle/>
            <a:p>
              <a:endParaRPr lang="en-US"/>
            </a:p>
          </p:txBody>
        </p:sp>
        <p:sp>
          <p:nvSpPr>
            <p:cNvPr id="77" name="Line 318"/>
            <p:cNvSpPr>
              <a:spLocks noChangeShapeType="1"/>
            </p:cNvSpPr>
            <p:nvPr/>
          </p:nvSpPr>
          <p:spPr bwMode="auto">
            <a:xfrm flipV="1">
              <a:off x="7235825" y="620713"/>
              <a:ext cx="0" cy="904875"/>
            </a:xfrm>
            <a:prstGeom prst="line">
              <a:avLst/>
            </a:prstGeom>
            <a:noFill/>
            <a:ln w="9525">
              <a:solidFill>
                <a:srgbClr val="FF0000"/>
              </a:solidFill>
              <a:round/>
              <a:headEnd/>
              <a:tailEnd/>
            </a:ln>
          </p:spPr>
          <p:txBody>
            <a:bodyPr/>
            <a:lstStyle/>
            <a:p>
              <a:endParaRPr lang="en-US"/>
            </a:p>
          </p:txBody>
        </p:sp>
        <p:pic>
          <p:nvPicPr>
            <p:cNvPr id="78" name="Picture 319" descr="coil4"/>
            <p:cNvPicPr>
              <a:picLocks noChangeAspect="1" noChangeArrowheads="1"/>
            </p:cNvPicPr>
            <p:nvPr/>
          </p:nvPicPr>
          <p:blipFill>
            <a:blip r:embed="rId8" cstate="print"/>
            <a:srcRect l="43182" r="43248"/>
            <a:stretch>
              <a:fillRect/>
            </a:stretch>
          </p:blipFill>
          <p:spPr bwMode="auto">
            <a:xfrm>
              <a:off x="6731000" y="3573463"/>
              <a:ext cx="412750" cy="276225"/>
            </a:xfrm>
            <a:prstGeom prst="rect">
              <a:avLst/>
            </a:prstGeom>
            <a:noFill/>
            <a:ln w="9525">
              <a:noFill/>
              <a:miter lim="800000"/>
              <a:headEnd/>
              <a:tailEnd/>
            </a:ln>
          </p:spPr>
        </p:pic>
        <p:sp>
          <p:nvSpPr>
            <p:cNvPr id="79" name="Line 326"/>
            <p:cNvSpPr>
              <a:spLocks noChangeShapeType="1"/>
            </p:cNvSpPr>
            <p:nvPr/>
          </p:nvSpPr>
          <p:spPr bwMode="auto">
            <a:xfrm flipV="1">
              <a:off x="6735763" y="2819400"/>
              <a:ext cx="0" cy="763588"/>
            </a:xfrm>
            <a:prstGeom prst="line">
              <a:avLst/>
            </a:prstGeom>
            <a:noFill/>
            <a:ln w="9525">
              <a:solidFill>
                <a:schemeClr val="tx1"/>
              </a:solidFill>
              <a:round/>
              <a:headEnd/>
              <a:tailEnd/>
            </a:ln>
          </p:spPr>
          <p:txBody>
            <a:bodyPr/>
            <a:lstStyle/>
            <a:p>
              <a:endParaRPr lang="en-US"/>
            </a:p>
          </p:txBody>
        </p:sp>
        <p:sp>
          <p:nvSpPr>
            <p:cNvPr id="80" name="Line 327"/>
            <p:cNvSpPr>
              <a:spLocks noChangeShapeType="1"/>
            </p:cNvSpPr>
            <p:nvPr/>
          </p:nvSpPr>
          <p:spPr bwMode="auto">
            <a:xfrm flipV="1">
              <a:off x="7132638" y="2819399"/>
              <a:ext cx="0" cy="760413"/>
            </a:xfrm>
            <a:prstGeom prst="line">
              <a:avLst/>
            </a:prstGeom>
            <a:noFill/>
            <a:ln w="9525">
              <a:solidFill>
                <a:schemeClr val="tx1"/>
              </a:solidFill>
              <a:round/>
              <a:headEnd/>
              <a:tailEnd/>
            </a:ln>
          </p:spPr>
          <p:txBody>
            <a:bodyPr/>
            <a:lstStyle/>
            <a:p>
              <a:endParaRPr lang="en-US"/>
            </a:p>
          </p:txBody>
        </p:sp>
        <p:sp>
          <p:nvSpPr>
            <p:cNvPr id="81" name="Rectangle 320"/>
            <p:cNvSpPr>
              <a:spLocks noChangeArrowheads="1"/>
            </p:cNvSpPr>
            <p:nvPr/>
          </p:nvSpPr>
          <p:spPr bwMode="auto">
            <a:xfrm>
              <a:off x="6388100" y="2540000"/>
              <a:ext cx="892175" cy="284163"/>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I 1,2,3</a:t>
              </a:r>
            </a:p>
          </p:txBody>
        </p:sp>
        <p:sp>
          <p:nvSpPr>
            <p:cNvPr id="82" name="Rectangle 334"/>
            <p:cNvSpPr>
              <a:spLocks noChangeArrowheads="1"/>
            </p:cNvSpPr>
            <p:nvPr/>
          </p:nvSpPr>
          <p:spPr bwMode="auto">
            <a:xfrm>
              <a:off x="2643174" y="71414"/>
              <a:ext cx="557212" cy="366712"/>
            </a:xfrm>
            <a:prstGeom prst="rect">
              <a:avLst/>
            </a:prstGeom>
            <a:solidFill>
              <a:srgbClr val="5B5BC9"/>
            </a:solidFill>
            <a:ln w="9525">
              <a:solidFill>
                <a:schemeClr val="tx1"/>
              </a:solidFill>
              <a:miter lim="800000"/>
              <a:headEnd/>
              <a:tailEnd/>
            </a:ln>
          </p:spPr>
          <p:txBody>
            <a:bodyPr wrap="none"/>
            <a:lstStyle/>
            <a:p>
              <a:pPr defTabSz="1279525"/>
              <a:r>
                <a:rPr lang="en-GB" sz="1400" b="1">
                  <a:solidFill>
                    <a:schemeClr val="bg1"/>
                  </a:solidFill>
                  <a:latin typeface="Tahoma" pitchFamily="34" charset="0"/>
                  <a:cs typeface="Tahoma" pitchFamily="34" charset="0"/>
                </a:rPr>
                <a:t>T in</a:t>
              </a:r>
            </a:p>
          </p:txBody>
        </p:sp>
        <p:sp>
          <p:nvSpPr>
            <p:cNvPr id="83" name="Line 345"/>
            <p:cNvSpPr>
              <a:spLocks noChangeShapeType="1"/>
            </p:cNvSpPr>
            <p:nvPr/>
          </p:nvSpPr>
          <p:spPr bwMode="auto">
            <a:xfrm>
              <a:off x="5983288" y="3416299"/>
              <a:ext cx="0" cy="3086101"/>
            </a:xfrm>
            <a:prstGeom prst="line">
              <a:avLst/>
            </a:prstGeom>
            <a:noFill/>
            <a:ln w="9525">
              <a:solidFill>
                <a:schemeClr val="tx1"/>
              </a:solidFill>
              <a:round/>
              <a:headEnd/>
              <a:tailEnd/>
            </a:ln>
          </p:spPr>
          <p:txBody>
            <a:bodyPr/>
            <a:lstStyle/>
            <a:p>
              <a:endParaRPr lang="en-US"/>
            </a:p>
          </p:txBody>
        </p:sp>
        <p:sp>
          <p:nvSpPr>
            <p:cNvPr id="84" name="Line 347"/>
            <p:cNvSpPr>
              <a:spLocks noChangeShapeType="1"/>
            </p:cNvSpPr>
            <p:nvPr/>
          </p:nvSpPr>
          <p:spPr bwMode="auto">
            <a:xfrm flipV="1">
              <a:off x="6507163" y="3213098"/>
              <a:ext cx="0" cy="2001852"/>
            </a:xfrm>
            <a:prstGeom prst="line">
              <a:avLst/>
            </a:prstGeom>
            <a:noFill/>
            <a:ln w="9525">
              <a:solidFill>
                <a:schemeClr val="tx1"/>
              </a:solidFill>
              <a:round/>
              <a:headEnd/>
              <a:tailEnd/>
            </a:ln>
          </p:spPr>
          <p:txBody>
            <a:bodyPr/>
            <a:lstStyle/>
            <a:p>
              <a:endParaRPr lang="en-US"/>
            </a:p>
          </p:txBody>
        </p:sp>
        <p:sp>
          <p:nvSpPr>
            <p:cNvPr id="85" name="Line 348"/>
            <p:cNvSpPr>
              <a:spLocks noChangeShapeType="1"/>
            </p:cNvSpPr>
            <p:nvPr/>
          </p:nvSpPr>
          <p:spPr bwMode="auto">
            <a:xfrm>
              <a:off x="6286500" y="5072074"/>
              <a:ext cx="215900" cy="0"/>
            </a:xfrm>
            <a:prstGeom prst="line">
              <a:avLst/>
            </a:prstGeom>
            <a:noFill/>
            <a:ln w="9525">
              <a:solidFill>
                <a:schemeClr val="tx1"/>
              </a:solidFill>
              <a:round/>
              <a:headEnd/>
              <a:tailEnd/>
            </a:ln>
          </p:spPr>
          <p:txBody>
            <a:bodyPr/>
            <a:lstStyle/>
            <a:p>
              <a:endParaRPr lang="en-US"/>
            </a:p>
          </p:txBody>
        </p:sp>
        <p:sp>
          <p:nvSpPr>
            <p:cNvPr id="86" name="Rectangle 321"/>
            <p:cNvSpPr>
              <a:spLocks noChangeArrowheads="1"/>
            </p:cNvSpPr>
            <p:nvPr/>
          </p:nvSpPr>
          <p:spPr bwMode="auto">
            <a:xfrm>
              <a:off x="6267450" y="2928938"/>
              <a:ext cx="396875"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Va</a:t>
              </a:r>
            </a:p>
          </p:txBody>
        </p:sp>
        <p:sp>
          <p:nvSpPr>
            <p:cNvPr id="87" name="Rectangle 322"/>
            <p:cNvSpPr>
              <a:spLocks noChangeArrowheads="1"/>
            </p:cNvSpPr>
            <p:nvPr/>
          </p:nvSpPr>
          <p:spPr bwMode="auto">
            <a:xfrm>
              <a:off x="5791200" y="3135313"/>
              <a:ext cx="406400" cy="279400"/>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Vb</a:t>
              </a:r>
            </a:p>
          </p:txBody>
        </p:sp>
        <p:sp>
          <p:nvSpPr>
            <p:cNvPr id="88" name="Line 352"/>
            <p:cNvSpPr>
              <a:spLocks noChangeShapeType="1"/>
            </p:cNvSpPr>
            <p:nvPr/>
          </p:nvSpPr>
          <p:spPr bwMode="auto">
            <a:xfrm flipH="1">
              <a:off x="4640263" y="2690813"/>
              <a:ext cx="1760537" cy="0"/>
            </a:xfrm>
            <a:prstGeom prst="line">
              <a:avLst/>
            </a:prstGeom>
            <a:noFill/>
            <a:ln w="9525">
              <a:solidFill>
                <a:srgbClr val="FF0000"/>
              </a:solidFill>
              <a:round/>
              <a:headEnd/>
              <a:tailEnd/>
            </a:ln>
          </p:spPr>
          <p:txBody>
            <a:bodyPr/>
            <a:lstStyle/>
            <a:p>
              <a:endParaRPr lang="en-US"/>
            </a:p>
          </p:txBody>
        </p:sp>
        <p:sp>
          <p:nvSpPr>
            <p:cNvPr id="89" name="Line 353"/>
            <p:cNvSpPr>
              <a:spLocks noChangeShapeType="1"/>
            </p:cNvSpPr>
            <p:nvPr/>
          </p:nvSpPr>
          <p:spPr bwMode="auto">
            <a:xfrm flipH="1">
              <a:off x="4646612" y="3068638"/>
              <a:ext cx="1652587" cy="0"/>
            </a:xfrm>
            <a:prstGeom prst="line">
              <a:avLst/>
            </a:prstGeom>
            <a:noFill/>
            <a:ln w="9525">
              <a:solidFill>
                <a:srgbClr val="FF0000"/>
              </a:solidFill>
              <a:round/>
              <a:headEnd/>
              <a:tailEnd/>
            </a:ln>
          </p:spPr>
          <p:txBody>
            <a:bodyPr/>
            <a:lstStyle/>
            <a:p>
              <a:endParaRPr lang="en-US"/>
            </a:p>
          </p:txBody>
        </p:sp>
        <p:sp>
          <p:nvSpPr>
            <p:cNvPr id="90" name="Line 354"/>
            <p:cNvSpPr>
              <a:spLocks noChangeShapeType="1"/>
            </p:cNvSpPr>
            <p:nvPr/>
          </p:nvSpPr>
          <p:spPr bwMode="auto">
            <a:xfrm flipH="1">
              <a:off x="2654297" y="3262313"/>
              <a:ext cx="3136902" cy="0"/>
            </a:xfrm>
            <a:prstGeom prst="line">
              <a:avLst/>
            </a:prstGeom>
            <a:noFill/>
            <a:ln w="9525">
              <a:solidFill>
                <a:srgbClr val="FF0000"/>
              </a:solidFill>
              <a:round/>
              <a:headEnd/>
              <a:tailEnd/>
            </a:ln>
          </p:spPr>
          <p:txBody>
            <a:bodyPr/>
            <a:lstStyle/>
            <a:p>
              <a:endParaRPr lang="en-US"/>
            </a:p>
          </p:txBody>
        </p:sp>
        <p:pic>
          <p:nvPicPr>
            <p:cNvPr id="91" name="Picture 355" descr="Image10"/>
            <p:cNvPicPr>
              <a:picLocks noChangeAspect="1" noChangeArrowheads="1"/>
            </p:cNvPicPr>
            <p:nvPr/>
          </p:nvPicPr>
          <p:blipFill>
            <a:blip r:embed="rId9" cstate="print"/>
            <a:srcRect l="24051" t="13106" r="24051" b="19177"/>
            <a:stretch>
              <a:fillRect/>
            </a:stretch>
          </p:blipFill>
          <p:spPr bwMode="auto">
            <a:xfrm>
              <a:off x="366682" y="4520812"/>
              <a:ext cx="1411318" cy="2224130"/>
            </a:xfrm>
            <a:prstGeom prst="rect">
              <a:avLst/>
            </a:prstGeom>
            <a:noFill/>
            <a:ln w="9525">
              <a:noFill/>
              <a:miter lim="800000"/>
              <a:headEnd/>
              <a:tailEnd/>
            </a:ln>
          </p:spPr>
        </p:pic>
        <p:sp>
          <p:nvSpPr>
            <p:cNvPr id="92" name="AutoShape 356"/>
            <p:cNvSpPr>
              <a:spLocks noChangeArrowheads="1"/>
            </p:cNvSpPr>
            <p:nvPr/>
          </p:nvSpPr>
          <p:spPr bwMode="auto">
            <a:xfrm>
              <a:off x="114301" y="3886200"/>
              <a:ext cx="1396999" cy="546100"/>
            </a:xfrm>
            <a:prstGeom prst="cloudCallout">
              <a:avLst>
                <a:gd name="adj1" fmla="val 2306"/>
                <a:gd name="adj2" fmla="val 3940"/>
              </a:avLst>
            </a:prstGeom>
            <a:solidFill>
              <a:schemeClr val="bg1"/>
            </a:solidFill>
            <a:ln w="9525">
              <a:solidFill>
                <a:schemeClr val="tx1"/>
              </a:solidFill>
              <a:round/>
              <a:headEnd/>
              <a:tailEnd/>
            </a:ln>
          </p:spPr>
          <p:txBody>
            <a:bodyPr/>
            <a:lstStyle/>
            <a:p>
              <a:pPr algn="ctr" defTabSz="1279525"/>
              <a:endParaRPr lang="en-GB">
                <a:latin typeface="Tahoma" pitchFamily="34" charset="0"/>
                <a:cs typeface="Tahoma" pitchFamily="34" charset="0"/>
              </a:endParaRPr>
            </a:p>
          </p:txBody>
        </p:sp>
        <p:sp>
          <p:nvSpPr>
            <p:cNvPr id="93" name="Line 357"/>
            <p:cNvSpPr>
              <a:spLocks noChangeShapeType="1"/>
            </p:cNvSpPr>
            <p:nvPr/>
          </p:nvSpPr>
          <p:spPr bwMode="auto">
            <a:xfrm flipV="1">
              <a:off x="4638675" y="622300"/>
              <a:ext cx="0" cy="2641599"/>
            </a:xfrm>
            <a:prstGeom prst="line">
              <a:avLst/>
            </a:prstGeom>
            <a:noFill/>
            <a:ln w="9525">
              <a:solidFill>
                <a:srgbClr val="FF0000"/>
              </a:solidFill>
              <a:round/>
              <a:headEnd/>
              <a:tailEnd/>
            </a:ln>
          </p:spPr>
          <p:txBody>
            <a:bodyPr/>
            <a:lstStyle/>
            <a:p>
              <a:endParaRPr lang="en-US"/>
            </a:p>
          </p:txBody>
        </p:sp>
        <p:sp>
          <p:nvSpPr>
            <p:cNvPr id="94" name="Rectangle 358"/>
            <p:cNvSpPr>
              <a:spLocks noChangeArrowheads="1"/>
            </p:cNvSpPr>
            <p:nvPr/>
          </p:nvSpPr>
          <p:spPr bwMode="auto">
            <a:xfrm>
              <a:off x="346076" y="2730500"/>
              <a:ext cx="720724" cy="190502"/>
            </a:xfrm>
            <a:prstGeom prst="rect">
              <a:avLst/>
            </a:prstGeom>
            <a:noFill/>
            <a:ln w="9525">
              <a:noFill/>
              <a:miter lim="800000"/>
              <a:headEnd/>
              <a:tailEnd/>
            </a:ln>
          </p:spPr>
          <p:txBody>
            <a:bodyPr wrap="none" anchor="ctr"/>
            <a:lstStyle/>
            <a:p>
              <a:pPr algn="ctr" defTabSz="1279525"/>
              <a:r>
                <a:rPr lang="en-GB" sz="1000">
                  <a:latin typeface="Tahoma" pitchFamily="34" charset="0"/>
                  <a:cs typeface="Tahoma" pitchFamily="34" charset="0"/>
                </a:rPr>
                <a:t>PC</a:t>
              </a:r>
            </a:p>
          </p:txBody>
        </p:sp>
        <p:sp>
          <p:nvSpPr>
            <p:cNvPr id="95" name="Rectangle 360"/>
            <p:cNvSpPr>
              <a:spLocks noChangeArrowheads="1"/>
            </p:cNvSpPr>
            <p:nvPr/>
          </p:nvSpPr>
          <p:spPr bwMode="auto">
            <a:xfrm>
              <a:off x="117475" y="3589338"/>
              <a:ext cx="1238250" cy="157162"/>
            </a:xfrm>
            <a:prstGeom prst="rect">
              <a:avLst/>
            </a:prstGeom>
            <a:noFill/>
            <a:ln w="9525">
              <a:noFill/>
              <a:miter lim="800000"/>
              <a:headEnd/>
              <a:tailEnd/>
            </a:ln>
          </p:spPr>
          <p:txBody>
            <a:bodyPr wrap="none" anchor="ctr"/>
            <a:lstStyle/>
            <a:p>
              <a:pPr algn="ctr" defTabSz="1279525"/>
              <a:r>
                <a:rPr lang="en-GB" sz="1000">
                  <a:latin typeface="Tahoma" pitchFamily="34" charset="0"/>
                  <a:cs typeface="Tahoma" pitchFamily="34" charset="0"/>
                </a:rPr>
                <a:t>3G Modem</a:t>
              </a:r>
            </a:p>
          </p:txBody>
        </p:sp>
        <p:sp>
          <p:nvSpPr>
            <p:cNvPr id="96" name="Rectangle 362"/>
            <p:cNvSpPr>
              <a:spLocks noChangeArrowheads="1"/>
            </p:cNvSpPr>
            <p:nvPr/>
          </p:nvSpPr>
          <p:spPr bwMode="auto">
            <a:xfrm>
              <a:off x="342900" y="4140200"/>
              <a:ext cx="812800" cy="215900"/>
            </a:xfrm>
            <a:prstGeom prst="rect">
              <a:avLst/>
            </a:prstGeom>
            <a:solidFill>
              <a:schemeClr val="bg1"/>
            </a:solidFill>
            <a:ln w="9525">
              <a:noFill/>
              <a:miter lim="800000"/>
              <a:headEnd/>
              <a:tailEnd/>
            </a:ln>
          </p:spPr>
          <p:txBody>
            <a:bodyPr wrap="none" anchor="ctr"/>
            <a:lstStyle/>
            <a:p>
              <a:pPr defTabSz="1279525"/>
              <a:r>
                <a:rPr lang="en-GB" sz="1400">
                  <a:latin typeface="Tahoma" pitchFamily="34" charset="0"/>
                  <a:cs typeface="Tahoma" pitchFamily="34" charset="0"/>
                </a:rPr>
                <a:t>Internet</a:t>
              </a:r>
            </a:p>
            <a:p>
              <a:pPr defTabSz="1279525"/>
              <a:r>
                <a:rPr lang="en-GB" sz="1400">
                  <a:latin typeface="Tahoma" pitchFamily="34" charset="0"/>
                  <a:cs typeface="Tahoma" pitchFamily="34" charset="0"/>
                </a:rPr>
                <a:t>  </a:t>
              </a:r>
            </a:p>
          </p:txBody>
        </p:sp>
        <p:pic>
          <p:nvPicPr>
            <p:cNvPr id="97" name="Picture 363" descr="SCADA Screen"/>
            <p:cNvPicPr>
              <a:picLocks noChangeAspect="1" noChangeArrowheads="1"/>
            </p:cNvPicPr>
            <p:nvPr/>
          </p:nvPicPr>
          <p:blipFill>
            <a:blip r:embed="rId10" cstate="print"/>
            <a:srcRect/>
            <a:stretch>
              <a:fillRect/>
            </a:stretch>
          </p:blipFill>
          <p:spPr bwMode="auto">
            <a:xfrm>
              <a:off x="182563" y="1998663"/>
              <a:ext cx="1098550" cy="733425"/>
            </a:xfrm>
            <a:prstGeom prst="rect">
              <a:avLst/>
            </a:prstGeom>
            <a:noFill/>
            <a:ln w="9525">
              <a:noFill/>
              <a:miter lim="800000"/>
              <a:headEnd/>
              <a:tailEnd/>
            </a:ln>
          </p:spPr>
        </p:pic>
        <p:sp>
          <p:nvSpPr>
            <p:cNvPr id="98" name="Rectangle 366"/>
            <p:cNvSpPr>
              <a:spLocks noChangeArrowheads="1"/>
            </p:cNvSpPr>
            <p:nvPr/>
          </p:nvSpPr>
          <p:spPr bwMode="auto">
            <a:xfrm>
              <a:off x="3171825" y="641350"/>
              <a:ext cx="1238250" cy="209550"/>
            </a:xfrm>
            <a:prstGeom prst="rect">
              <a:avLst/>
            </a:prstGeom>
            <a:solidFill>
              <a:schemeClr val="bg1"/>
            </a:solidFill>
            <a:ln w="9525">
              <a:noFill/>
              <a:miter lim="800000"/>
              <a:headEnd/>
              <a:tailEnd/>
            </a:ln>
          </p:spPr>
          <p:txBody>
            <a:bodyPr wrap="none" anchor="ctr"/>
            <a:lstStyle/>
            <a:p>
              <a:pPr algn="ctr" defTabSz="1279525"/>
              <a:r>
                <a:rPr lang="en-GB" sz="1000">
                  <a:latin typeface="Tahoma" pitchFamily="34" charset="0"/>
                  <a:cs typeface="Tahoma" pitchFamily="34" charset="0"/>
                </a:rPr>
                <a:t>Coldhead</a:t>
              </a:r>
            </a:p>
          </p:txBody>
        </p:sp>
        <p:pic>
          <p:nvPicPr>
            <p:cNvPr id="99" name="Picture 330" descr="Cold Head"/>
            <p:cNvPicPr>
              <a:picLocks noChangeAspect="1" noChangeArrowheads="1"/>
            </p:cNvPicPr>
            <p:nvPr/>
          </p:nvPicPr>
          <p:blipFill>
            <a:blip r:embed="rId11" cstate="print"/>
            <a:srcRect/>
            <a:stretch>
              <a:fillRect/>
            </a:stretch>
          </p:blipFill>
          <p:spPr bwMode="auto">
            <a:xfrm>
              <a:off x="3225800" y="881633"/>
              <a:ext cx="1050926" cy="1679637"/>
            </a:xfrm>
            <a:prstGeom prst="rect">
              <a:avLst/>
            </a:prstGeom>
            <a:noFill/>
            <a:ln w="9525">
              <a:noFill/>
              <a:miter lim="800000"/>
              <a:headEnd/>
              <a:tailEnd/>
            </a:ln>
          </p:spPr>
        </p:pic>
        <p:pic>
          <p:nvPicPr>
            <p:cNvPr id="100" name="Picture 372" descr="Amplicon TW-EA511"/>
            <p:cNvPicPr>
              <a:picLocks noChangeAspect="1" noChangeArrowheads="1"/>
            </p:cNvPicPr>
            <p:nvPr/>
          </p:nvPicPr>
          <p:blipFill>
            <a:blip r:embed="rId12" cstate="print"/>
            <a:srcRect l="-9314" t="50453"/>
            <a:stretch>
              <a:fillRect/>
            </a:stretch>
          </p:blipFill>
          <p:spPr bwMode="auto">
            <a:xfrm>
              <a:off x="184150" y="3067050"/>
              <a:ext cx="987425" cy="520700"/>
            </a:xfrm>
            <a:prstGeom prst="rect">
              <a:avLst/>
            </a:prstGeom>
            <a:noFill/>
            <a:ln w="9525">
              <a:noFill/>
              <a:miter lim="800000"/>
              <a:headEnd/>
              <a:tailEnd/>
            </a:ln>
          </p:spPr>
        </p:pic>
        <p:sp>
          <p:nvSpPr>
            <p:cNvPr id="101" name="Rectangle 334"/>
            <p:cNvSpPr>
              <a:spLocks noChangeArrowheads="1"/>
            </p:cNvSpPr>
            <p:nvPr/>
          </p:nvSpPr>
          <p:spPr bwMode="auto">
            <a:xfrm>
              <a:off x="3714744" y="71414"/>
              <a:ext cx="768356" cy="366712"/>
            </a:xfrm>
            <a:prstGeom prst="rect">
              <a:avLst/>
            </a:prstGeom>
            <a:solidFill>
              <a:srgbClr val="5B5BC9"/>
            </a:solidFill>
            <a:ln w="9525">
              <a:solidFill>
                <a:schemeClr val="tx1"/>
              </a:solidFill>
              <a:miter lim="800000"/>
              <a:headEnd/>
              <a:tailEnd/>
            </a:ln>
          </p:spPr>
          <p:txBody>
            <a:bodyPr wrap="none"/>
            <a:lstStyle/>
            <a:p>
              <a:pPr defTabSz="1279525"/>
              <a:r>
                <a:rPr lang="en-GB" sz="1400" b="1">
                  <a:solidFill>
                    <a:schemeClr val="bg1"/>
                  </a:solidFill>
                  <a:latin typeface="Tahoma" pitchFamily="34" charset="0"/>
                  <a:cs typeface="Tahoma" pitchFamily="34" charset="0"/>
                </a:rPr>
                <a:t>T out</a:t>
              </a:r>
            </a:p>
          </p:txBody>
        </p:sp>
        <p:sp>
          <p:nvSpPr>
            <p:cNvPr id="102" name="Rectangle 334"/>
            <p:cNvSpPr>
              <a:spLocks noChangeArrowheads="1"/>
            </p:cNvSpPr>
            <p:nvPr/>
          </p:nvSpPr>
          <p:spPr bwMode="auto">
            <a:xfrm>
              <a:off x="5000628" y="71414"/>
              <a:ext cx="557212" cy="366712"/>
            </a:xfrm>
            <a:prstGeom prst="rect">
              <a:avLst/>
            </a:prstGeom>
            <a:solidFill>
              <a:srgbClr val="5B5BC9"/>
            </a:solidFill>
            <a:ln w="9525">
              <a:solidFill>
                <a:schemeClr val="tx1"/>
              </a:solidFill>
              <a:miter lim="800000"/>
              <a:headEnd/>
              <a:tailEnd/>
            </a:ln>
          </p:spPr>
          <p:txBody>
            <a:bodyPr wrap="none"/>
            <a:lstStyle/>
            <a:p>
              <a:pPr defTabSz="1279525"/>
              <a:r>
                <a:rPr lang="en-GB" sz="1400" b="1">
                  <a:solidFill>
                    <a:schemeClr val="bg1"/>
                  </a:solidFill>
                  <a:latin typeface="Tahoma" pitchFamily="34" charset="0"/>
                  <a:cs typeface="Tahoma" pitchFamily="34" charset="0"/>
                </a:rPr>
                <a:t>H in</a:t>
              </a:r>
            </a:p>
          </p:txBody>
        </p:sp>
        <p:cxnSp>
          <p:nvCxnSpPr>
            <p:cNvPr id="103" name="Straight Connector 102"/>
            <p:cNvCxnSpPr/>
            <p:nvPr/>
          </p:nvCxnSpPr>
          <p:spPr>
            <a:xfrm rot="10800000">
              <a:off x="7074511" y="4343361"/>
              <a:ext cx="5835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6632167" y="4773586"/>
              <a:ext cx="8846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5" name="Picture 371" descr="Fault recorder"/>
            <p:cNvPicPr>
              <a:picLocks noChangeAspect="1" noChangeArrowheads="1"/>
            </p:cNvPicPr>
            <p:nvPr/>
          </p:nvPicPr>
          <p:blipFill>
            <a:blip r:embed="rId13" cstate="print"/>
            <a:srcRect/>
            <a:stretch>
              <a:fillRect/>
            </a:stretch>
          </p:blipFill>
          <p:spPr bwMode="auto">
            <a:xfrm>
              <a:off x="7325475" y="2247900"/>
              <a:ext cx="1666125" cy="486716"/>
            </a:xfrm>
            <a:prstGeom prst="rect">
              <a:avLst/>
            </a:prstGeom>
            <a:noFill/>
            <a:ln w="9525">
              <a:noFill/>
              <a:miter lim="800000"/>
              <a:headEnd/>
              <a:tailEnd/>
            </a:ln>
          </p:spPr>
        </p:pic>
        <p:sp>
          <p:nvSpPr>
            <p:cNvPr id="106" name="Rectangle 289"/>
            <p:cNvSpPr>
              <a:spLocks noChangeArrowheads="1"/>
            </p:cNvSpPr>
            <p:nvPr/>
          </p:nvSpPr>
          <p:spPr bwMode="auto">
            <a:xfrm>
              <a:off x="7591425" y="2730501"/>
              <a:ext cx="1238250" cy="233362"/>
            </a:xfrm>
            <a:prstGeom prst="rect">
              <a:avLst/>
            </a:prstGeom>
            <a:noFill/>
            <a:ln w="9525">
              <a:noFill/>
              <a:miter lim="800000"/>
              <a:headEnd/>
              <a:tailEnd/>
            </a:ln>
          </p:spPr>
          <p:txBody>
            <a:bodyPr wrap="none" anchor="ctr"/>
            <a:lstStyle/>
            <a:p>
              <a:pPr algn="ctr" defTabSz="1279525"/>
              <a:r>
                <a:rPr lang="en-GB" sz="1000" dirty="0">
                  <a:latin typeface="Tahoma" pitchFamily="34" charset="0"/>
                  <a:cs typeface="Tahoma" pitchFamily="34" charset="0"/>
                </a:rPr>
                <a:t>Fault Recorder</a:t>
              </a:r>
            </a:p>
          </p:txBody>
        </p:sp>
        <p:sp>
          <p:nvSpPr>
            <p:cNvPr id="107" name="Rectangle 289"/>
            <p:cNvSpPr>
              <a:spLocks noChangeArrowheads="1"/>
            </p:cNvSpPr>
            <p:nvPr/>
          </p:nvSpPr>
          <p:spPr bwMode="auto">
            <a:xfrm>
              <a:off x="6191270" y="6105544"/>
              <a:ext cx="1238250" cy="233362"/>
            </a:xfrm>
            <a:prstGeom prst="rect">
              <a:avLst/>
            </a:prstGeom>
            <a:solidFill>
              <a:schemeClr val="bg1"/>
            </a:solidFill>
            <a:ln w="9525">
              <a:noFill/>
              <a:miter lim="800000"/>
              <a:headEnd/>
              <a:tailEnd/>
            </a:ln>
          </p:spPr>
          <p:txBody>
            <a:bodyPr wrap="none" anchor="ctr"/>
            <a:lstStyle/>
            <a:p>
              <a:pPr algn="ctr" defTabSz="1279525"/>
              <a:r>
                <a:rPr lang="en-GB" sz="1000">
                  <a:latin typeface="Tahoma" pitchFamily="34" charset="0"/>
                  <a:cs typeface="Tahoma" pitchFamily="34" charset="0"/>
                </a:rPr>
                <a:t>Protection Relays</a:t>
              </a:r>
            </a:p>
          </p:txBody>
        </p:sp>
        <p:pic>
          <p:nvPicPr>
            <p:cNvPr id="108" name="Picture 324" descr="Image16"/>
            <p:cNvPicPr>
              <a:picLocks noChangeAspect="1" noChangeArrowheads="1"/>
            </p:cNvPicPr>
            <p:nvPr/>
          </p:nvPicPr>
          <p:blipFill>
            <a:blip r:embed="rId14" cstate="print"/>
            <a:srcRect t="10970"/>
            <a:stretch>
              <a:fillRect/>
            </a:stretch>
          </p:blipFill>
          <p:spPr bwMode="auto">
            <a:xfrm>
              <a:off x="8060489" y="4483100"/>
              <a:ext cx="961274" cy="1765300"/>
            </a:xfrm>
            <a:prstGeom prst="rect">
              <a:avLst/>
            </a:prstGeom>
            <a:noFill/>
            <a:ln w="9525">
              <a:noFill/>
              <a:miter lim="800000"/>
              <a:headEnd/>
              <a:tailEnd/>
            </a:ln>
          </p:spPr>
        </p:pic>
        <p:pic>
          <p:nvPicPr>
            <p:cNvPr id="109" name="Picture 227" descr="Voltage Transformer.jpg"/>
            <p:cNvPicPr>
              <a:picLocks noChangeAspect="1"/>
            </p:cNvPicPr>
            <p:nvPr/>
          </p:nvPicPr>
          <p:blipFill>
            <a:blip r:embed="rId15" cstate="print"/>
            <a:srcRect/>
            <a:stretch>
              <a:fillRect/>
            </a:stretch>
          </p:blipFill>
          <p:spPr bwMode="auto">
            <a:xfrm>
              <a:off x="4716844" y="3835400"/>
              <a:ext cx="895109" cy="1473200"/>
            </a:xfrm>
            <a:prstGeom prst="rect">
              <a:avLst/>
            </a:prstGeom>
            <a:noFill/>
            <a:ln w="9525">
              <a:noFill/>
              <a:miter lim="800000"/>
              <a:headEnd/>
              <a:tailEnd/>
            </a:ln>
          </p:spPr>
        </p:pic>
        <p:sp>
          <p:nvSpPr>
            <p:cNvPr id="110" name="Rectangle 320"/>
            <p:cNvSpPr>
              <a:spLocks noChangeArrowheads="1"/>
            </p:cNvSpPr>
            <p:nvPr/>
          </p:nvSpPr>
          <p:spPr bwMode="auto">
            <a:xfrm>
              <a:off x="6134100" y="1270000"/>
              <a:ext cx="892175" cy="284163"/>
            </a:xfrm>
            <a:prstGeom prst="rect">
              <a:avLst/>
            </a:prstGeom>
            <a:solidFill>
              <a:srgbClr val="5B5BC9"/>
            </a:solidFill>
            <a:ln w="9525">
              <a:solidFill>
                <a:schemeClr val="tx1"/>
              </a:solidFill>
              <a:miter lim="800000"/>
              <a:headEnd/>
              <a:tailEnd/>
            </a:ln>
          </p:spPr>
          <p:txBody>
            <a:bodyPr wrap="none" anchor="ctr"/>
            <a:lstStyle/>
            <a:p>
              <a:pPr algn="ctr" defTabSz="1279525"/>
              <a:r>
                <a:rPr lang="en-GB" sz="1400" b="1">
                  <a:solidFill>
                    <a:schemeClr val="bg1"/>
                  </a:solidFill>
                  <a:latin typeface="Tahoma" pitchFamily="34" charset="0"/>
                  <a:cs typeface="Tahoma" pitchFamily="34" charset="0"/>
                </a:rPr>
                <a:t>Flow</a:t>
              </a: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9" name="Picture 8" descr="IMAGE_177.jpg"/>
          <p:cNvPicPr>
            <a:picLocks noChangeAspect="1"/>
          </p:cNvPicPr>
          <p:nvPr/>
        </p:nvPicPr>
        <p:blipFill>
          <a:blip r:embed="rId3" cstate="print"/>
          <a:srcRect/>
          <a:stretch>
            <a:fillRect/>
          </a:stretch>
        </p:blipFill>
        <p:spPr bwMode="auto">
          <a:xfrm>
            <a:off x="1928813" y="1562100"/>
            <a:ext cx="5286375" cy="37338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dirty="0">
                <a:latin typeface="Arial" charset="0"/>
              </a:rPr>
              <a:t>Klaus D.W. et al. – United </a:t>
            </a:r>
            <a:r>
              <a:rPr lang="fr-BE" sz="1600" dirty="0" err="1">
                <a:latin typeface="Arial" charset="0"/>
              </a:rPr>
              <a:t>Kingdom</a:t>
            </a:r>
            <a:r>
              <a:rPr lang="fr-BE" sz="1600" dirty="0">
                <a:latin typeface="Arial" charset="0"/>
              </a:rPr>
              <a:t> – RIF Session 1 – 0456</a:t>
            </a:r>
            <a:endParaRPr lang="fr-FR" sz="1600" dirty="0">
              <a:latin typeface="Arial" charset="0"/>
            </a:endParaRPr>
          </a:p>
        </p:txBody>
      </p:sp>
      <p:sp>
        <p:nvSpPr>
          <p:cNvPr id="8" name="Rectangle 6"/>
          <p:cNvSpPr txBox="1">
            <a:spLocks noChangeArrowheads="1"/>
          </p:cNvSpPr>
          <p:nvPr/>
        </p:nvSpPr>
        <p:spPr>
          <a:xfrm>
            <a:off x="1236663" y="1468438"/>
            <a:ext cx="6692923" cy="4818062"/>
          </a:xfrm>
          <a:prstGeom prst="rect">
            <a:avLst/>
          </a:prstGeom>
        </p:spPr>
        <p:txBody>
          <a:bodyPr/>
          <a:lstStyle/>
          <a:p>
            <a:pPr fontAlgn="auto">
              <a:spcBef>
                <a:spcPts val="0"/>
              </a:spcBef>
              <a:spcAft>
                <a:spcPts val="0"/>
              </a:spcAft>
              <a:defRPr/>
            </a:pPr>
            <a:r>
              <a:rPr lang="en-GB" sz="2000" dirty="0" smtClean="0">
                <a:solidFill>
                  <a:srgbClr val="0E318D"/>
                </a:solidFill>
                <a:latin typeface="+mj-lt"/>
                <a:ea typeface="Tahoma" pitchFamily="34" charset="0"/>
                <a:cs typeface="Tahoma" pitchFamily="34" charset="0"/>
              </a:rPr>
              <a:t>Successful trial with good availability of limiter</a:t>
            </a:r>
          </a:p>
          <a:p>
            <a:pPr fontAlgn="auto">
              <a:spcBef>
                <a:spcPts val="0"/>
              </a:spcBef>
              <a:spcAft>
                <a:spcPts val="0"/>
              </a:spcAft>
              <a:defRPr/>
            </a:pPr>
            <a:endParaRPr lang="en-GB" sz="2000" dirty="0" smtClean="0">
              <a:solidFill>
                <a:srgbClr val="0E318D"/>
              </a:solidFill>
              <a:latin typeface="+mj-lt"/>
              <a:ea typeface="Tahoma" pitchFamily="34" charset="0"/>
              <a:cs typeface="Tahoma" pitchFamily="34" charset="0"/>
            </a:endParaRPr>
          </a:p>
          <a:p>
            <a:pPr fontAlgn="auto">
              <a:spcBef>
                <a:spcPts val="0"/>
              </a:spcBef>
              <a:spcAft>
                <a:spcPts val="0"/>
              </a:spcAft>
              <a:defRPr/>
            </a:pPr>
            <a:r>
              <a:rPr lang="en-GB" sz="2000" dirty="0" smtClean="0">
                <a:solidFill>
                  <a:srgbClr val="0E318D"/>
                </a:solidFill>
                <a:latin typeface="+mj-lt"/>
                <a:ea typeface="Tahoma" pitchFamily="34" charset="0"/>
                <a:cs typeface="Tahoma" pitchFamily="34" charset="0"/>
              </a:rPr>
              <a:t>Noise primarily from cooling system requires mitigation</a:t>
            </a:r>
          </a:p>
          <a:p>
            <a:pPr fontAlgn="auto">
              <a:spcBef>
                <a:spcPts val="0"/>
              </a:spcBef>
              <a:spcAft>
                <a:spcPts val="0"/>
              </a:spcAft>
              <a:defRPr/>
            </a:pPr>
            <a:endParaRPr lang="en-GB" sz="2000" dirty="0" smtClean="0">
              <a:solidFill>
                <a:srgbClr val="0E318D"/>
              </a:solidFill>
              <a:latin typeface="+mj-lt"/>
              <a:ea typeface="Tahoma" pitchFamily="34" charset="0"/>
              <a:cs typeface="Tahoma" pitchFamily="34" charset="0"/>
            </a:endParaRPr>
          </a:p>
          <a:p>
            <a:pPr fontAlgn="auto">
              <a:spcBef>
                <a:spcPts val="0"/>
              </a:spcBef>
              <a:spcAft>
                <a:spcPts val="0"/>
              </a:spcAft>
              <a:defRPr/>
            </a:pPr>
            <a:r>
              <a:rPr lang="en-GB" sz="2000" dirty="0" err="1" smtClean="0">
                <a:solidFill>
                  <a:srgbClr val="0E318D"/>
                </a:solidFill>
                <a:latin typeface="+mj-lt"/>
                <a:ea typeface="Tahoma" pitchFamily="34" charset="0"/>
                <a:cs typeface="Tahoma" pitchFamily="34" charset="0"/>
              </a:rPr>
              <a:t>Cryocooler</a:t>
            </a:r>
            <a:r>
              <a:rPr lang="en-GB" sz="2000" dirty="0" smtClean="0">
                <a:solidFill>
                  <a:srgbClr val="0E318D"/>
                </a:solidFill>
                <a:latin typeface="+mj-lt"/>
                <a:ea typeface="Tahoma" pitchFamily="34" charset="0"/>
                <a:cs typeface="Tahoma" pitchFamily="34" charset="0"/>
              </a:rPr>
              <a:t> compressor requires cooling water and ambient air temperatures to be maintained within a narrow range</a:t>
            </a:r>
          </a:p>
          <a:p>
            <a:pPr fontAlgn="auto">
              <a:spcBef>
                <a:spcPts val="0"/>
              </a:spcBef>
              <a:spcAft>
                <a:spcPts val="0"/>
              </a:spcAft>
              <a:defRPr/>
            </a:pPr>
            <a:endParaRPr lang="en-GB" sz="2000" dirty="0" smtClean="0">
              <a:solidFill>
                <a:srgbClr val="0E318D"/>
              </a:solidFill>
              <a:latin typeface="+mj-lt"/>
              <a:ea typeface="Tahoma" pitchFamily="34" charset="0"/>
              <a:cs typeface="Tahoma" pitchFamily="34" charset="0"/>
            </a:endParaRPr>
          </a:p>
          <a:p>
            <a:pPr fontAlgn="auto">
              <a:spcBef>
                <a:spcPts val="0"/>
              </a:spcBef>
              <a:spcAft>
                <a:spcPts val="0"/>
              </a:spcAft>
              <a:defRPr/>
            </a:pPr>
            <a:r>
              <a:rPr lang="en-GB" sz="2000" dirty="0" smtClean="0">
                <a:solidFill>
                  <a:srgbClr val="0E318D"/>
                </a:solidFill>
                <a:latin typeface="+mj-lt"/>
                <a:ea typeface="Tahoma" pitchFamily="34" charset="0"/>
                <a:cs typeface="Tahoma" pitchFamily="34" charset="0"/>
              </a:rPr>
              <a:t>Liquid nitrogen handling straightforward and safe with appropriate training</a:t>
            </a:r>
          </a:p>
          <a:p>
            <a:pPr fontAlgn="auto">
              <a:spcBef>
                <a:spcPts val="0"/>
              </a:spcBef>
              <a:spcAft>
                <a:spcPts val="0"/>
              </a:spcAft>
              <a:defRPr/>
            </a:pPr>
            <a:endParaRPr lang="en-GB" sz="2000" dirty="0" smtClean="0">
              <a:solidFill>
                <a:srgbClr val="0E318D"/>
              </a:solidFill>
              <a:latin typeface="+mj-lt"/>
              <a:ea typeface="Tahoma" pitchFamily="34" charset="0"/>
              <a:cs typeface="Tahoma" pitchFamily="34" charset="0"/>
            </a:endParaRPr>
          </a:p>
          <a:p>
            <a:pPr fontAlgn="auto">
              <a:spcBef>
                <a:spcPts val="0"/>
              </a:spcBef>
              <a:spcAft>
                <a:spcPts val="0"/>
              </a:spcAft>
              <a:defRPr/>
            </a:pPr>
            <a:r>
              <a:rPr lang="en-GB" sz="2000" dirty="0" smtClean="0">
                <a:solidFill>
                  <a:srgbClr val="0E318D"/>
                </a:solidFill>
                <a:latin typeface="+mj-lt"/>
                <a:ea typeface="Tahoma" pitchFamily="34" charset="0"/>
                <a:cs typeface="Tahoma" pitchFamily="34" charset="0"/>
              </a:rPr>
              <a:t>Limiter impedance has negligible effect on current sharing</a:t>
            </a:r>
          </a:p>
          <a:p>
            <a:pPr fontAlgn="auto">
              <a:spcBef>
                <a:spcPts val="0"/>
              </a:spcBef>
              <a:spcAft>
                <a:spcPts val="0"/>
              </a:spcAft>
              <a:defRPr/>
            </a:pPr>
            <a:endParaRPr lang="en-GB" sz="2000" kern="0" dirty="0" smtClean="0">
              <a:solidFill>
                <a:srgbClr val="0E318D"/>
              </a:solidFill>
              <a:latin typeface="+mj-lt"/>
              <a:ea typeface="Tahoma" pitchFamily="34" charset="0"/>
              <a:cs typeface="Tahoma" pitchFamily="34" charset="0"/>
            </a:endParaRPr>
          </a:p>
          <a:p>
            <a:pPr fontAlgn="auto">
              <a:spcBef>
                <a:spcPts val="0"/>
              </a:spcBef>
              <a:spcAft>
                <a:spcPts val="0"/>
              </a:spcAft>
              <a:defRPr/>
            </a:pPr>
            <a:r>
              <a:rPr lang="en-GB" sz="2000" kern="0" dirty="0" smtClean="0">
                <a:solidFill>
                  <a:srgbClr val="0E318D"/>
                </a:solidFill>
                <a:latin typeface="+mj-lt"/>
                <a:ea typeface="Tahoma" pitchFamily="34" charset="0"/>
                <a:cs typeface="Tahoma" pitchFamily="34" charset="0"/>
              </a:rPr>
              <a:t>Means for remote reset of modems and PC required</a:t>
            </a:r>
            <a:endParaRPr lang="en-GB" sz="2000" kern="0" dirty="0">
              <a:solidFill>
                <a:srgbClr val="0E318D"/>
              </a:solidFill>
              <a:latin typeface="+mj-lt"/>
              <a:ea typeface="Tahoma" pitchFamily="34" charset="0"/>
              <a:cs typeface="Tahoma" pitchFamily="34" charset="0"/>
            </a:endParaRPr>
          </a:p>
          <a:p>
            <a:pPr fontAlgn="auto">
              <a:spcBef>
                <a:spcPts val="0"/>
              </a:spcBef>
              <a:spcAft>
                <a:spcPts val="1200"/>
              </a:spcAft>
              <a:defRPr/>
            </a:pPr>
            <a:endParaRPr lang="en-GB" sz="2000" kern="0" dirty="0">
              <a:solidFill>
                <a:srgbClr val="0E318D"/>
              </a:solidFill>
              <a:latin typeface="+mj-lt"/>
              <a:ea typeface="Tahoma" pitchFamily="34" charset="0"/>
              <a:cs typeface="Tahoma" pitchFamily="34" charset="0"/>
            </a:endParaRPr>
          </a:p>
          <a:p>
            <a:pPr fontAlgn="auto">
              <a:spcBef>
                <a:spcPts val="0"/>
              </a:spcBef>
              <a:spcAft>
                <a:spcPts val="1200"/>
              </a:spcAft>
              <a:defRPr/>
            </a:pPr>
            <a:endParaRPr lang="en-GB" sz="2000" kern="0" dirty="0">
              <a:solidFill>
                <a:srgbClr val="0E318D"/>
              </a:solidFill>
              <a:latin typeface="+mj-lt"/>
              <a:ea typeface="Tahoma" pitchFamily="34" charset="0"/>
              <a:cs typeface="Tahoma" pitchFamily="34" charset="0"/>
            </a:endParaRPr>
          </a:p>
          <a:p>
            <a:pPr fontAlgn="auto">
              <a:spcBef>
                <a:spcPts val="0"/>
              </a:spcBef>
              <a:spcAft>
                <a:spcPts val="1200"/>
              </a:spcAft>
              <a:defRPr/>
            </a:pPr>
            <a:endParaRPr lang="en-GB" sz="2000" kern="0" dirty="0">
              <a:solidFill>
                <a:srgbClr val="0E318D"/>
              </a:solidFill>
              <a:latin typeface="+mj-lt"/>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614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2" name="Picture 11"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10" name="TextBox 9"/>
          <p:cNvSpPr txBox="1">
            <a:spLocks noChangeArrowheads="1"/>
          </p:cNvSpPr>
          <p:nvPr/>
        </p:nvSpPr>
        <p:spPr>
          <a:xfrm>
            <a:off x="805909" y="2385715"/>
            <a:ext cx="3694083" cy="2051396"/>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2 – Scottish Power</a:t>
            </a:r>
          </a:p>
          <a:p>
            <a:pPr>
              <a:spcBef>
                <a:spcPct val="15000"/>
              </a:spcBef>
              <a:defRPr/>
            </a:pPr>
            <a:r>
              <a:rPr lang="en-GB" sz="1600" dirty="0" smtClean="0">
                <a:latin typeface="+mj-lt"/>
                <a:ea typeface="Tahoma" pitchFamily="34" charset="0"/>
                <a:cs typeface="Tahoma" pitchFamily="34" charset="0"/>
              </a:rPr>
              <a:t>11kV resistive SFCL</a:t>
            </a:r>
          </a:p>
          <a:p>
            <a:pPr>
              <a:spcBef>
                <a:spcPct val="15000"/>
              </a:spcBef>
              <a:defRPr/>
            </a:pPr>
            <a:r>
              <a:rPr lang="en-GB" sz="1600" dirty="0" smtClean="0">
                <a:latin typeface="+mj-lt"/>
                <a:ea typeface="Tahoma" pitchFamily="34" charset="0"/>
                <a:cs typeface="Tahoma" pitchFamily="34" charset="0"/>
              </a:rPr>
              <a:t>Normal current 400A </a:t>
            </a:r>
          </a:p>
          <a:p>
            <a:pPr>
              <a:spcBef>
                <a:spcPct val="15000"/>
              </a:spcBef>
              <a:defRPr/>
            </a:pPr>
            <a:r>
              <a:rPr lang="en-GB" sz="1600" dirty="0" smtClean="0">
                <a:latin typeface="+mj-lt"/>
                <a:ea typeface="Tahoma" pitchFamily="34" charset="0"/>
                <a:cs typeface="Tahoma" pitchFamily="34" charset="0"/>
              </a:rPr>
              <a:t>Prospective Fault  20kA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50kA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85%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12 2010 Type Tested</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11" name="Isosceles Triangle 10"/>
          <p:cNvSpPr/>
          <p:nvPr/>
        </p:nvSpPr>
        <p:spPr>
          <a:xfrm rot="5400000">
            <a:off x="4368366" y="2505286"/>
            <a:ext cx="2063451" cy="1800200"/>
          </a:xfrm>
          <a:prstGeom prst="triangle">
            <a:avLst>
              <a:gd name="adj" fmla="val 93230"/>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8" name="Picture 7" descr="Bifilar 3.JPG"/>
          <p:cNvPicPr>
            <a:picLocks noChangeAspect="1"/>
          </p:cNvPicPr>
          <p:nvPr/>
        </p:nvPicPr>
        <p:blipFill>
          <a:blip r:embed="rId3" cstate="print"/>
          <a:stretch>
            <a:fillRect/>
          </a:stretch>
        </p:blipFill>
        <p:spPr>
          <a:xfrm>
            <a:off x="539552" y="1340768"/>
            <a:ext cx="2711500" cy="1881120"/>
          </a:xfrm>
          <a:prstGeom prst="rect">
            <a:avLst/>
          </a:prstGeom>
          <a:effectLst>
            <a:outerShdw blurRad="50800" dist="38100" dir="2700000" algn="tl" rotWithShape="0">
              <a:prstClr val="black">
                <a:alpha val="40000"/>
              </a:prstClr>
            </a:outerShdw>
          </a:effectLst>
        </p:spPr>
      </p:pic>
      <p:pic>
        <p:nvPicPr>
          <p:cNvPr id="9" name="Picture 8" descr="P2 inside.jpg"/>
          <p:cNvPicPr>
            <a:picLocks noChangeAspect="1"/>
          </p:cNvPicPr>
          <p:nvPr/>
        </p:nvPicPr>
        <p:blipFill>
          <a:blip r:embed="rId4" cstate="print"/>
          <a:stretch>
            <a:fillRect/>
          </a:stretch>
        </p:blipFill>
        <p:spPr>
          <a:xfrm>
            <a:off x="3398788" y="1340768"/>
            <a:ext cx="2551377" cy="4680520"/>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srcRect/>
          <a:stretch>
            <a:fillRect/>
          </a:stretch>
        </p:blipFill>
        <p:spPr bwMode="auto">
          <a:xfrm>
            <a:off x="6113884" y="1350078"/>
            <a:ext cx="2507716" cy="468242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6" cstate="print"/>
          <a:srcRect/>
          <a:stretch>
            <a:fillRect/>
          </a:stretch>
        </p:blipFill>
        <p:spPr bwMode="auto">
          <a:xfrm>
            <a:off x="514224" y="3356992"/>
            <a:ext cx="2719340" cy="266429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409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sp>
        <p:nvSpPr>
          <p:cNvPr id="4100" name="Rectangle 8"/>
          <p:cNvSpPr>
            <a:spLocks noChangeArrowheads="1"/>
          </p:cNvSpPr>
          <p:nvPr/>
        </p:nvSpPr>
        <p:spPr bwMode="auto">
          <a:xfrm>
            <a:off x="4139952" y="1196975"/>
            <a:ext cx="4557961" cy="511175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GB"/>
          </a:p>
        </p:txBody>
      </p:sp>
      <p:sp>
        <p:nvSpPr>
          <p:cNvPr id="4101" name="Rectangle 11"/>
          <p:cNvSpPr>
            <a:spLocks noChangeArrowheads="1"/>
          </p:cNvSpPr>
          <p:nvPr/>
        </p:nvSpPr>
        <p:spPr bwMode="auto">
          <a:xfrm>
            <a:off x="1043608" y="1471424"/>
            <a:ext cx="2448272" cy="3046988"/>
          </a:xfrm>
          <a:prstGeom prst="rect">
            <a:avLst/>
          </a:prstGeom>
          <a:noFill/>
          <a:ln w="9525">
            <a:noFill/>
            <a:miter lim="800000"/>
            <a:headEnd/>
            <a:tailEnd/>
          </a:ln>
        </p:spPr>
        <p:txBody>
          <a:bodyPr wrap="square">
            <a:spAutoFit/>
          </a:bodyPr>
          <a:lstStyle/>
          <a:p>
            <a:r>
              <a:rPr lang="en-GB" sz="2400" dirty="0">
                <a:solidFill>
                  <a:srgbClr val="0E318D"/>
                </a:solidFill>
                <a:latin typeface="Arial" charset="0"/>
              </a:rPr>
              <a:t>Collaboration Agreement for 1 pilot installation each with </a:t>
            </a:r>
            <a:r>
              <a:rPr lang="en-GB" sz="2400" dirty="0" err="1">
                <a:solidFill>
                  <a:srgbClr val="0E318D"/>
                </a:solidFill>
                <a:latin typeface="Arial" charset="0"/>
              </a:rPr>
              <a:t>ScottishPower</a:t>
            </a:r>
            <a:r>
              <a:rPr lang="en-GB" sz="2400" dirty="0">
                <a:solidFill>
                  <a:srgbClr val="0E318D"/>
                </a:solidFill>
                <a:latin typeface="Arial" charset="0"/>
              </a:rPr>
              <a:t>, Electricity North West and  </a:t>
            </a:r>
          </a:p>
          <a:p>
            <a:r>
              <a:rPr lang="en-GB" sz="2400" dirty="0">
                <a:solidFill>
                  <a:srgbClr val="0E318D"/>
                </a:solidFill>
                <a:latin typeface="Arial" charset="0"/>
              </a:rPr>
              <a:t>CE Electric UK</a:t>
            </a:r>
          </a:p>
        </p:txBody>
      </p:sp>
      <p:pic>
        <p:nvPicPr>
          <p:cNvPr id="4102" name="Picture 11" descr="ce elecric_logo"/>
          <p:cNvPicPr>
            <a:picLocks noChangeAspect="1" noChangeArrowheads="1"/>
          </p:cNvPicPr>
          <p:nvPr/>
        </p:nvPicPr>
        <p:blipFill>
          <a:blip r:embed="rId3" cstate="print"/>
          <a:srcRect b="53847"/>
          <a:stretch>
            <a:fillRect/>
          </a:stretch>
        </p:blipFill>
        <p:spPr bwMode="auto">
          <a:xfrm>
            <a:off x="7071171" y="3624264"/>
            <a:ext cx="1533277" cy="347738"/>
          </a:xfrm>
          <a:prstGeom prst="rect">
            <a:avLst/>
          </a:prstGeom>
          <a:noFill/>
          <a:ln w="9525">
            <a:noFill/>
            <a:miter lim="800000"/>
            <a:headEnd/>
            <a:tailEnd/>
          </a:ln>
        </p:spPr>
      </p:pic>
      <p:pic>
        <p:nvPicPr>
          <p:cNvPr id="4103" name="Picture 21" descr="scottish_power_logo"/>
          <p:cNvPicPr>
            <a:picLocks noChangeAspect="1" noChangeArrowheads="1"/>
          </p:cNvPicPr>
          <p:nvPr/>
        </p:nvPicPr>
        <p:blipFill>
          <a:blip r:embed="rId4" cstate="print"/>
          <a:srcRect/>
          <a:stretch>
            <a:fillRect/>
          </a:stretch>
        </p:blipFill>
        <p:spPr bwMode="auto">
          <a:xfrm>
            <a:off x="4393058" y="4432300"/>
            <a:ext cx="1408113" cy="465138"/>
          </a:xfrm>
          <a:prstGeom prst="rect">
            <a:avLst/>
          </a:prstGeom>
          <a:noFill/>
          <a:ln w="9525">
            <a:noFill/>
            <a:miter lim="800000"/>
            <a:headEnd/>
            <a:tailEnd/>
          </a:ln>
        </p:spPr>
      </p:pic>
      <p:pic>
        <p:nvPicPr>
          <p:cNvPr id="4104" name="Picture 22" descr="scottish_power_logo"/>
          <p:cNvPicPr>
            <a:picLocks noChangeAspect="1" noChangeArrowheads="1"/>
          </p:cNvPicPr>
          <p:nvPr/>
        </p:nvPicPr>
        <p:blipFill>
          <a:blip r:embed="rId4" cstate="print"/>
          <a:srcRect/>
          <a:stretch>
            <a:fillRect/>
          </a:stretch>
        </p:blipFill>
        <p:spPr bwMode="auto">
          <a:xfrm>
            <a:off x="6596508" y="2484438"/>
            <a:ext cx="1408113" cy="465137"/>
          </a:xfrm>
          <a:prstGeom prst="rect">
            <a:avLst/>
          </a:prstGeom>
          <a:noFill/>
          <a:ln w="9525">
            <a:noFill/>
            <a:miter lim="800000"/>
            <a:headEnd/>
            <a:tailEnd/>
          </a:ln>
        </p:spPr>
      </p:pic>
      <p:pic>
        <p:nvPicPr>
          <p:cNvPr id="4105" name="Picture 4" descr="e:\asl\1008 Aug10\ASL Logo.jpg"/>
          <p:cNvPicPr>
            <a:picLocks noChangeAspect="1" noChangeArrowheads="1"/>
          </p:cNvPicPr>
          <p:nvPr/>
        </p:nvPicPr>
        <p:blipFill>
          <a:blip r:embed="rId5" cstate="print"/>
          <a:srcRect/>
          <a:stretch>
            <a:fillRect/>
          </a:stretch>
        </p:blipFill>
        <p:spPr bwMode="auto">
          <a:xfrm>
            <a:off x="6875908" y="3127375"/>
            <a:ext cx="1809659" cy="373633"/>
          </a:xfrm>
          <a:prstGeom prst="rect">
            <a:avLst/>
          </a:prstGeom>
          <a:noFill/>
          <a:ln w="9525">
            <a:noFill/>
            <a:miter lim="800000"/>
            <a:headEnd/>
            <a:tailEnd/>
          </a:ln>
        </p:spPr>
      </p:pic>
      <p:pic>
        <p:nvPicPr>
          <p:cNvPr id="15" name="Picture 14" descr="GB DNOs 3.png"/>
          <p:cNvPicPr>
            <a:picLocks noChangeAspect="1"/>
          </p:cNvPicPr>
          <p:nvPr/>
        </p:nvPicPr>
        <p:blipFill>
          <a:blip r:embed="rId6" cstate="print"/>
          <a:stretch>
            <a:fillRect/>
          </a:stretch>
        </p:blipFill>
        <p:spPr>
          <a:xfrm>
            <a:off x="4732033" y="1281460"/>
            <a:ext cx="3368359" cy="4981252"/>
          </a:xfrm>
          <a:prstGeom prst="rect">
            <a:avLst/>
          </a:prstGeom>
        </p:spPr>
      </p:pic>
      <p:sp>
        <p:nvSpPr>
          <p:cNvPr id="4107" name="Oval 3"/>
          <p:cNvSpPr>
            <a:spLocks noChangeAspect="1" noChangeArrowheads="1"/>
          </p:cNvSpPr>
          <p:nvPr/>
        </p:nvSpPr>
        <p:spPr bwMode="auto">
          <a:xfrm>
            <a:off x="6733033" y="3300413"/>
            <a:ext cx="74613" cy="74612"/>
          </a:xfrm>
          <a:prstGeom prst="ellipse">
            <a:avLst/>
          </a:prstGeom>
          <a:solidFill>
            <a:schemeClr val="accent1"/>
          </a:solidFill>
          <a:ln w="9525">
            <a:solidFill>
              <a:schemeClr val="tx1"/>
            </a:solidFill>
            <a:round/>
            <a:headEnd/>
            <a:tailEnd/>
          </a:ln>
        </p:spPr>
        <p:txBody>
          <a:bodyPr wrap="none" anchor="ctr"/>
          <a:lstStyle/>
          <a:p>
            <a:endParaRPr lang="en-US">
              <a:latin typeface="Tahoma" pitchFamily="34" charset="0"/>
            </a:endParaRPr>
          </a:p>
        </p:txBody>
      </p:sp>
      <p:pic>
        <p:nvPicPr>
          <p:cNvPr id="4108" name="Picture 6" descr="Electricity North West Limited"/>
          <p:cNvPicPr>
            <a:picLocks noChangeAspect="1" noChangeArrowheads="1"/>
          </p:cNvPicPr>
          <p:nvPr/>
        </p:nvPicPr>
        <p:blipFill>
          <a:blip r:embed="rId7" cstate="print"/>
          <a:srcRect/>
          <a:stretch>
            <a:fillRect/>
          </a:stretch>
        </p:blipFill>
        <p:spPr bwMode="auto">
          <a:xfrm>
            <a:off x="4572000" y="3747807"/>
            <a:ext cx="1453008" cy="34953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0" name="Picture 9" descr="IMG_7163.JPG"/>
          <p:cNvPicPr>
            <a:picLocks noChangeAspect="1"/>
          </p:cNvPicPr>
          <p:nvPr/>
        </p:nvPicPr>
        <p:blipFill>
          <a:blip r:embed="rId3" cstate="print"/>
          <a:stretch>
            <a:fillRect/>
          </a:stretch>
        </p:blipFill>
        <p:spPr>
          <a:xfrm>
            <a:off x="1187624" y="1412776"/>
            <a:ext cx="6912768" cy="46085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8" name="Picture 7" descr="IPH report P2 cover.jpg"/>
          <p:cNvPicPr>
            <a:picLocks noChangeAspect="1"/>
          </p:cNvPicPr>
          <p:nvPr/>
        </p:nvPicPr>
        <p:blipFill>
          <a:blip r:embed="rId3" cstate="print"/>
          <a:stretch>
            <a:fillRect/>
          </a:stretch>
        </p:blipFill>
        <p:spPr>
          <a:xfrm>
            <a:off x="4644008" y="1412776"/>
            <a:ext cx="3386225" cy="4797152"/>
          </a:xfrm>
          <a:prstGeom prst="rect">
            <a:avLst/>
          </a:prstGeom>
          <a:effectLst>
            <a:outerShdw blurRad="50800" dist="38100" dir="2700000" algn="tl" rotWithShape="0">
              <a:prstClr val="black">
                <a:alpha val="40000"/>
              </a:prstClr>
            </a:outerShdw>
          </a:effectLst>
        </p:spPr>
      </p:pic>
      <p:pic>
        <p:nvPicPr>
          <p:cNvPr id="4100" name="Picture 4"/>
          <p:cNvPicPr>
            <a:picLocks noChangeAspect="1" noChangeArrowheads="1"/>
          </p:cNvPicPr>
          <p:nvPr/>
        </p:nvPicPr>
        <p:blipFill>
          <a:blip r:embed="rId4" cstate="print"/>
          <a:srcRect/>
          <a:stretch>
            <a:fillRect/>
          </a:stretch>
        </p:blipFill>
        <p:spPr bwMode="auto">
          <a:xfrm>
            <a:off x="971600" y="1412776"/>
            <a:ext cx="3290909" cy="479219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5122" name="Picture 2"/>
          <p:cNvPicPr>
            <a:picLocks noChangeAspect="1" noChangeArrowheads="1"/>
          </p:cNvPicPr>
          <p:nvPr/>
        </p:nvPicPr>
        <p:blipFill>
          <a:blip r:embed="rId3" cstate="print"/>
          <a:srcRect l="69" r="486"/>
          <a:stretch>
            <a:fillRect/>
          </a:stretch>
        </p:blipFill>
        <p:spPr bwMode="auto">
          <a:xfrm>
            <a:off x="1871663" y="1196752"/>
            <a:ext cx="5410200" cy="28797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t="3172"/>
          <a:stretch>
            <a:fillRect/>
          </a:stretch>
        </p:blipFill>
        <p:spPr bwMode="auto">
          <a:xfrm>
            <a:off x="1872704" y="4064372"/>
            <a:ext cx="5410200" cy="219811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8" name="Picture 7" descr="P2 cutaway.png"/>
          <p:cNvPicPr>
            <a:picLocks noChangeAspect="1"/>
          </p:cNvPicPr>
          <p:nvPr/>
        </p:nvPicPr>
        <p:blipFill>
          <a:blip r:embed="rId3" cstate="print"/>
          <a:stretch>
            <a:fillRect/>
          </a:stretch>
        </p:blipFill>
        <p:spPr>
          <a:xfrm>
            <a:off x="1619672" y="1556792"/>
            <a:ext cx="5904656" cy="43386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sp>
        <p:nvSpPr>
          <p:cNvPr id="9" name="Rectangle 8"/>
          <p:cNvSpPr/>
          <p:nvPr/>
        </p:nvSpPr>
        <p:spPr bwMode="auto">
          <a:xfrm rot="230771">
            <a:off x="2248215" y="4789985"/>
            <a:ext cx="4104456" cy="720080"/>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cs typeface="Arial" charset="0"/>
            </a:endParaRPr>
          </a:p>
        </p:txBody>
      </p:sp>
      <p:pic>
        <p:nvPicPr>
          <p:cNvPr id="8" name="Picture 7" descr="P2 Outside.png"/>
          <p:cNvPicPr>
            <a:picLocks noChangeAspect="1"/>
          </p:cNvPicPr>
          <p:nvPr/>
        </p:nvPicPr>
        <p:blipFill>
          <a:blip r:embed="rId3" cstate="print"/>
          <a:stretch>
            <a:fillRect/>
          </a:stretch>
        </p:blipFill>
        <p:spPr>
          <a:xfrm>
            <a:off x="1597445" y="1556792"/>
            <a:ext cx="5949110" cy="43204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2050" name="Picture 2"/>
          <p:cNvPicPr>
            <a:picLocks noChangeAspect="1" noChangeArrowheads="1"/>
          </p:cNvPicPr>
          <p:nvPr/>
        </p:nvPicPr>
        <p:blipFill>
          <a:blip r:embed="rId3" cstate="print"/>
          <a:srcRect l="1291" r="1264"/>
          <a:stretch>
            <a:fillRect/>
          </a:stretch>
        </p:blipFill>
        <p:spPr bwMode="auto">
          <a:xfrm>
            <a:off x="1619672" y="1429667"/>
            <a:ext cx="5904656" cy="451961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614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2" name="Picture 11"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10" name="TextBox 9"/>
          <p:cNvSpPr txBox="1">
            <a:spLocks noChangeArrowheads="1"/>
          </p:cNvSpPr>
          <p:nvPr/>
        </p:nvSpPr>
        <p:spPr>
          <a:xfrm>
            <a:off x="805909" y="2385715"/>
            <a:ext cx="3694083" cy="2051396"/>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3 – CE Electric UK</a:t>
            </a:r>
          </a:p>
          <a:p>
            <a:pPr>
              <a:spcBef>
                <a:spcPct val="15000"/>
              </a:spcBef>
              <a:defRPr/>
            </a:pPr>
            <a:r>
              <a:rPr lang="en-GB" sz="1600" dirty="0" smtClean="0">
                <a:latin typeface="+mj-lt"/>
                <a:ea typeface="Tahoma" pitchFamily="34" charset="0"/>
                <a:cs typeface="Tahoma" pitchFamily="34" charset="0"/>
              </a:rPr>
              <a:t>11kV pre-saturated core SFCL</a:t>
            </a:r>
          </a:p>
          <a:p>
            <a:pPr>
              <a:spcBef>
                <a:spcPct val="15000"/>
              </a:spcBef>
              <a:defRPr/>
            </a:pPr>
            <a:r>
              <a:rPr lang="en-GB" sz="1600" dirty="0" smtClean="0">
                <a:latin typeface="+mj-lt"/>
                <a:ea typeface="Tahoma" pitchFamily="34" charset="0"/>
                <a:cs typeface="Tahoma" pitchFamily="34" charset="0"/>
              </a:rPr>
              <a:t>Normal current 1250A </a:t>
            </a:r>
          </a:p>
          <a:p>
            <a:pPr>
              <a:spcBef>
                <a:spcPct val="15000"/>
              </a:spcBef>
              <a:defRPr/>
            </a:pPr>
            <a:r>
              <a:rPr lang="en-GB" sz="1600" dirty="0" smtClean="0">
                <a:latin typeface="+mj-lt"/>
                <a:ea typeface="Tahoma" pitchFamily="34" charset="0"/>
                <a:cs typeface="Tahoma" pitchFamily="34" charset="0"/>
              </a:rPr>
              <a:t>Prospective Fault  6.2kA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17kA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20%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06 2011 Type Testing in progress</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11" name="Isosceles Triangle 10"/>
          <p:cNvSpPr/>
          <p:nvPr/>
        </p:nvSpPr>
        <p:spPr>
          <a:xfrm rot="5400000">
            <a:off x="4836418" y="2037236"/>
            <a:ext cx="2063451" cy="2736304"/>
          </a:xfrm>
          <a:prstGeom prst="triangle">
            <a:avLst>
              <a:gd name="adj" fmla="val 89537"/>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692150" y="1700808"/>
            <a:ext cx="7759700" cy="390048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3074" name="Picture 2" descr="e:\asl\1001 Jan10\PSC01.jpg"/>
          <p:cNvPicPr>
            <a:picLocks noChangeAspect="1" noChangeArrowheads="1"/>
          </p:cNvPicPr>
          <p:nvPr/>
        </p:nvPicPr>
        <p:blipFill>
          <a:blip r:embed="rId3" cstate="print"/>
          <a:srcRect/>
          <a:stretch>
            <a:fillRect/>
          </a:stretch>
        </p:blipFill>
        <p:spPr bwMode="auto">
          <a:xfrm>
            <a:off x="1050493" y="1392798"/>
            <a:ext cx="6977891" cy="4484473"/>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8195"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sp>
        <p:nvSpPr>
          <p:cNvPr id="103" name="TextBox 102"/>
          <p:cNvSpPr txBox="1"/>
          <p:nvPr/>
        </p:nvSpPr>
        <p:spPr>
          <a:xfrm>
            <a:off x="683568" y="1116360"/>
            <a:ext cx="4896544" cy="369332"/>
          </a:xfrm>
          <a:prstGeom prst="rect">
            <a:avLst/>
          </a:prstGeom>
          <a:noFill/>
        </p:spPr>
        <p:txBody>
          <a:bodyPr wrap="square" rtlCol="0">
            <a:spAutoFit/>
          </a:bodyPr>
          <a:lstStyle/>
          <a:p>
            <a:r>
              <a:rPr lang="en-GB" b="1" dirty="0" smtClean="0">
                <a:latin typeface="+mj-lt"/>
              </a:rPr>
              <a:t>Pre-saturated Core Fault Current Limiter</a:t>
            </a:r>
            <a:endParaRPr lang="en-GB" b="1" dirty="0">
              <a:latin typeface="+mj-lt"/>
            </a:endParaRPr>
          </a:p>
        </p:txBody>
      </p:sp>
      <p:grpSp>
        <p:nvGrpSpPr>
          <p:cNvPr id="38" name="Group 43"/>
          <p:cNvGrpSpPr>
            <a:grpSpLocks/>
          </p:cNvGrpSpPr>
          <p:nvPr/>
        </p:nvGrpSpPr>
        <p:grpSpPr bwMode="auto">
          <a:xfrm>
            <a:off x="601663" y="1924050"/>
            <a:ext cx="7729537" cy="4243388"/>
            <a:chOff x="655638" y="1106488"/>
            <a:chExt cx="7696200" cy="4302125"/>
          </a:xfrm>
        </p:grpSpPr>
        <p:sp>
          <p:nvSpPr>
            <p:cNvPr id="39" name="Line 6"/>
            <p:cNvSpPr>
              <a:spLocks noChangeShapeType="1"/>
            </p:cNvSpPr>
            <p:nvPr/>
          </p:nvSpPr>
          <p:spPr bwMode="auto">
            <a:xfrm>
              <a:off x="655638" y="3529013"/>
              <a:ext cx="7696200" cy="0"/>
            </a:xfrm>
            <a:prstGeom prst="line">
              <a:avLst/>
            </a:prstGeom>
            <a:noFill/>
            <a:ln w="19050">
              <a:solidFill>
                <a:schemeClr val="tx1"/>
              </a:solidFill>
              <a:round/>
              <a:headEnd/>
              <a:tailEnd/>
            </a:ln>
          </p:spPr>
          <p:txBody>
            <a:bodyPr/>
            <a:lstStyle/>
            <a:p>
              <a:endParaRPr lang="en-GB"/>
            </a:p>
          </p:txBody>
        </p:sp>
        <p:grpSp>
          <p:nvGrpSpPr>
            <p:cNvPr id="40" name="Group 7"/>
            <p:cNvGrpSpPr>
              <a:grpSpLocks/>
            </p:cNvGrpSpPr>
            <p:nvPr/>
          </p:nvGrpSpPr>
          <p:grpSpPr bwMode="auto">
            <a:xfrm>
              <a:off x="839788" y="3419475"/>
              <a:ext cx="1562100" cy="212725"/>
              <a:chOff x="529" y="2309"/>
              <a:chExt cx="984" cy="390"/>
            </a:xfrm>
          </p:grpSpPr>
          <p:sp>
            <p:nvSpPr>
              <p:cNvPr id="60" name="Freeform 8"/>
              <p:cNvSpPr>
                <a:spLocks/>
              </p:cNvSpPr>
              <p:nvPr/>
            </p:nvSpPr>
            <p:spPr bwMode="auto">
              <a:xfrm>
                <a:off x="529" y="2309"/>
                <a:ext cx="492" cy="196"/>
              </a:xfrm>
              <a:custGeom>
                <a:avLst/>
                <a:gdLst>
                  <a:gd name="T0" fmla="*/ 0 w 1191"/>
                  <a:gd name="T1" fmla="*/ 124 h 311"/>
                  <a:gd name="T2" fmla="*/ 102 w 1191"/>
                  <a:gd name="T3" fmla="*/ 0 h 311"/>
                  <a:gd name="T4" fmla="*/ 203 w 1191"/>
                  <a:gd name="T5" fmla="*/ 124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33CC33"/>
                </a:solidFill>
                <a:round/>
                <a:headEnd/>
                <a:tailEnd/>
              </a:ln>
            </p:spPr>
            <p:txBody>
              <a:bodyPr/>
              <a:lstStyle/>
              <a:p>
                <a:endParaRPr lang="en-GB"/>
              </a:p>
            </p:txBody>
          </p:sp>
          <p:sp>
            <p:nvSpPr>
              <p:cNvPr id="61" name="Freeform 9"/>
              <p:cNvSpPr>
                <a:spLocks/>
              </p:cNvSpPr>
              <p:nvPr/>
            </p:nvSpPr>
            <p:spPr bwMode="auto">
              <a:xfrm flipV="1">
                <a:off x="1021" y="2505"/>
                <a:ext cx="492" cy="194"/>
              </a:xfrm>
              <a:custGeom>
                <a:avLst/>
                <a:gdLst>
                  <a:gd name="T0" fmla="*/ 0 w 1191"/>
                  <a:gd name="T1" fmla="*/ 121 h 311"/>
                  <a:gd name="T2" fmla="*/ 102 w 1191"/>
                  <a:gd name="T3" fmla="*/ 0 h 311"/>
                  <a:gd name="T4" fmla="*/ 203 w 1191"/>
                  <a:gd name="T5" fmla="*/ 12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33CC33"/>
                </a:solidFill>
                <a:round/>
                <a:headEnd/>
                <a:tailEnd/>
              </a:ln>
            </p:spPr>
            <p:txBody>
              <a:bodyPr/>
              <a:lstStyle/>
              <a:p>
                <a:endParaRPr lang="en-GB"/>
              </a:p>
            </p:txBody>
          </p:sp>
        </p:grpSp>
        <p:sp>
          <p:nvSpPr>
            <p:cNvPr id="41" name="Freeform 10"/>
            <p:cNvSpPr>
              <a:spLocks/>
            </p:cNvSpPr>
            <p:nvPr/>
          </p:nvSpPr>
          <p:spPr bwMode="auto">
            <a:xfrm>
              <a:off x="2401888" y="1747838"/>
              <a:ext cx="792162" cy="1770062"/>
            </a:xfrm>
            <a:custGeom>
              <a:avLst/>
              <a:gdLst>
                <a:gd name="T0" fmla="*/ 0 w 1191"/>
                <a:gd name="T1" fmla="*/ 2147483647 h 311"/>
                <a:gd name="T2" fmla="*/ 263664213 w 1191"/>
                <a:gd name="T3" fmla="*/ 0 h 311"/>
                <a:gd name="T4" fmla="*/ 526885453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grpSp>
          <p:nvGrpSpPr>
            <p:cNvPr id="42" name="Group 11"/>
            <p:cNvGrpSpPr>
              <a:grpSpLocks/>
            </p:cNvGrpSpPr>
            <p:nvPr/>
          </p:nvGrpSpPr>
          <p:grpSpPr bwMode="auto">
            <a:xfrm>
              <a:off x="2401889" y="1279525"/>
              <a:ext cx="5440364" cy="3871912"/>
              <a:chOff x="1513" y="317"/>
              <a:chExt cx="3427" cy="3770"/>
            </a:xfrm>
          </p:grpSpPr>
          <p:sp>
            <p:nvSpPr>
              <p:cNvPr id="52" name="Freeform 12"/>
              <p:cNvSpPr>
                <a:spLocks/>
              </p:cNvSpPr>
              <p:nvPr/>
            </p:nvSpPr>
            <p:spPr bwMode="auto">
              <a:xfrm>
                <a:off x="1513" y="317"/>
                <a:ext cx="482" cy="2188"/>
              </a:xfrm>
              <a:custGeom>
                <a:avLst/>
                <a:gdLst>
                  <a:gd name="T0" fmla="*/ 0 w 1191"/>
                  <a:gd name="T1" fmla="*/ 15393 h 311"/>
                  <a:gd name="T2" fmla="*/ 98 w 1191"/>
                  <a:gd name="T3" fmla="*/ 0 h 311"/>
                  <a:gd name="T4" fmla="*/ 195 w 1191"/>
                  <a:gd name="T5" fmla="*/ 15393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53" name="Freeform 13"/>
              <p:cNvSpPr>
                <a:spLocks/>
              </p:cNvSpPr>
              <p:nvPr/>
            </p:nvSpPr>
            <p:spPr bwMode="auto">
              <a:xfrm flipV="1">
                <a:off x="1994" y="2505"/>
                <a:ext cx="376" cy="1093"/>
              </a:xfrm>
              <a:custGeom>
                <a:avLst/>
                <a:gdLst>
                  <a:gd name="T0" fmla="*/ 0 w 1191"/>
                  <a:gd name="T1" fmla="*/ 3841 h 311"/>
                  <a:gd name="T2" fmla="*/ 59 w 1191"/>
                  <a:gd name="T3" fmla="*/ 0 h 311"/>
                  <a:gd name="T4" fmla="*/ 119 w 1191"/>
                  <a:gd name="T5" fmla="*/ 3841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54" name="Freeform 14"/>
              <p:cNvSpPr>
                <a:spLocks/>
              </p:cNvSpPr>
              <p:nvPr/>
            </p:nvSpPr>
            <p:spPr bwMode="auto">
              <a:xfrm>
                <a:off x="2370" y="523"/>
                <a:ext cx="482" cy="1985"/>
              </a:xfrm>
              <a:custGeom>
                <a:avLst/>
                <a:gdLst>
                  <a:gd name="T0" fmla="*/ 0 w 1191"/>
                  <a:gd name="T1" fmla="*/ 12670 h 311"/>
                  <a:gd name="T2" fmla="*/ 98 w 1191"/>
                  <a:gd name="T3" fmla="*/ 0 h 311"/>
                  <a:gd name="T4" fmla="*/ 195 w 1191"/>
                  <a:gd name="T5" fmla="*/ 12670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55" name="Freeform 15"/>
              <p:cNvSpPr>
                <a:spLocks/>
              </p:cNvSpPr>
              <p:nvPr/>
            </p:nvSpPr>
            <p:spPr bwMode="auto">
              <a:xfrm flipV="1">
                <a:off x="2852" y="2506"/>
                <a:ext cx="374" cy="1324"/>
              </a:xfrm>
              <a:custGeom>
                <a:avLst/>
                <a:gdLst>
                  <a:gd name="T0" fmla="*/ 0 w 1191"/>
                  <a:gd name="T1" fmla="*/ 5637 h 311"/>
                  <a:gd name="T2" fmla="*/ 59 w 1191"/>
                  <a:gd name="T3" fmla="*/ 0 h 311"/>
                  <a:gd name="T4" fmla="*/ 117 w 1191"/>
                  <a:gd name="T5" fmla="*/ 563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56" name="Freeform 16"/>
              <p:cNvSpPr>
                <a:spLocks/>
              </p:cNvSpPr>
              <p:nvPr/>
            </p:nvSpPr>
            <p:spPr bwMode="auto">
              <a:xfrm>
                <a:off x="3222" y="665"/>
                <a:ext cx="482" cy="1840"/>
              </a:xfrm>
              <a:custGeom>
                <a:avLst/>
                <a:gdLst>
                  <a:gd name="T0" fmla="*/ 0 w 1191"/>
                  <a:gd name="T1" fmla="*/ 10886 h 311"/>
                  <a:gd name="T2" fmla="*/ 98 w 1191"/>
                  <a:gd name="T3" fmla="*/ 0 h 311"/>
                  <a:gd name="T4" fmla="*/ 195 w 1191"/>
                  <a:gd name="T5" fmla="*/ 10886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57" name="Freeform 17"/>
              <p:cNvSpPr>
                <a:spLocks/>
              </p:cNvSpPr>
              <p:nvPr/>
            </p:nvSpPr>
            <p:spPr bwMode="auto">
              <a:xfrm flipV="1">
                <a:off x="3703" y="2510"/>
                <a:ext cx="376" cy="1463"/>
              </a:xfrm>
              <a:custGeom>
                <a:avLst/>
                <a:gdLst>
                  <a:gd name="T0" fmla="*/ 0 w 1191"/>
                  <a:gd name="T1" fmla="*/ 6882 h 311"/>
                  <a:gd name="T2" fmla="*/ 59 w 1191"/>
                  <a:gd name="T3" fmla="*/ 0 h 311"/>
                  <a:gd name="T4" fmla="*/ 119 w 1191"/>
                  <a:gd name="T5" fmla="*/ 6882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58" name="Freeform 18"/>
              <p:cNvSpPr>
                <a:spLocks/>
              </p:cNvSpPr>
              <p:nvPr/>
            </p:nvSpPr>
            <p:spPr bwMode="auto">
              <a:xfrm>
                <a:off x="4076" y="780"/>
                <a:ext cx="483" cy="1725"/>
              </a:xfrm>
              <a:custGeom>
                <a:avLst/>
                <a:gdLst>
                  <a:gd name="T0" fmla="*/ 0 w 1191"/>
                  <a:gd name="T1" fmla="*/ 9568 h 311"/>
                  <a:gd name="T2" fmla="*/ 98 w 1191"/>
                  <a:gd name="T3" fmla="*/ 0 h 311"/>
                  <a:gd name="T4" fmla="*/ 196 w 1191"/>
                  <a:gd name="T5" fmla="*/ 9568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sp>
            <p:nvSpPr>
              <p:cNvPr id="59" name="Freeform 19"/>
              <p:cNvSpPr>
                <a:spLocks/>
              </p:cNvSpPr>
              <p:nvPr/>
            </p:nvSpPr>
            <p:spPr bwMode="auto">
              <a:xfrm flipV="1">
                <a:off x="4565" y="2510"/>
                <a:ext cx="375" cy="1577"/>
              </a:xfrm>
              <a:custGeom>
                <a:avLst/>
                <a:gdLst>
                  <a:gd name="T0" fmla="*/ 0 w 1191"/>
                  <a:gd name="T1" fmla="*/ 7997 h 311"/>
                  <a:gd name="T2" fmla="*/ 59 w 1191"/>
                  <a:gd name="T3" fmla="*/ 0 h 311"/>
                  <a:gd name="T4" fmla="*/ 118 w 1191"/>
                  <a:gd name="T5" fmla="*/ 799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FF0000"/>
                </a:solidFill>
                <a:round/>
                <a:headEnd/>
                <a:tailEnd/>
              </a:ln>
            </p:spPr>
            <p:txBody>
              <a:bodyPr/>
              <a:lstStyle/>
              <a:p>
                <a:endParaRPr lang="en-GB"/>
              </a:p>
            </p:txBody>
          </p:sp>
        </p:grpSp>
        <p:sp>
          <p:nvSpPr>
            <p:cNvPr id="43" name="Freeform 21"/>
            <p:cNvSpPr>
              <a:spLocks/>
            </p:cNvSpPr>
            <p:nvPr/>
          </p:nvSpPr>
          <p:spPr bwMode="auto">
            <a:xfrm flipV="1">
              <a:off x="3194050" y="3517900"/>
              <a:ext cx="577850" cy="1022350"/>
            </a:xfrm>
            <a:custGeom>
              <a:avLst/>
              <a:gdLst>
                <a:gd name="T0" fmla="*/ 0 w 1191"/>
                <a:gd name="T1" fmla="*/ 2147483647 h 311"/>
                <a:gd name="T2" fmla="*/ 140298684 w 1191"/>
                <a:gd name="T3" fmla="*/ 0 h 311"/>
                <a:gd name="T4" fmla="*/ 28036157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44" name="Freeform 23"/>
            <p:cNvSpPr>
              <a:spLocks/>
            </p:cNvSpPr>
            <p:nvPr/>
          </p:nvSpPr>
          <p:spPr bwMode="auto">
            <a:xfrm>
              <a:off x="3771900" y="1962150"/>
              <a:ext cx="755650" cy="1555750"/>
            </a:xfrm>
            <a:custGeom>
              <a:avLst/>
              <a:gdLst>
                <a:gd name="T0" fmla="*/ 0 w 1191"/>
                <a:gd name="T1" fmla="*/ 2147483647 h 311"/>
                <a:gd name="T2" fmla="*/ 239918539 w 1191"/>
                <a:gd name="T3" fmla="*/ 0 h 311"/>
                <a:gd name="T4" fmla="*/ 479434826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45" name="Freeform 26"/>
            <p:cNvSpPr>
              <a:spLocks/>
            </p:cNvSpPr>
            <p:nvPr/>
          </p:nvSpPr>
          <p:spPr bwMode="auto">
            <a:xfrm flipV="1">
              <a:off x="4527550" y="3517900"/>
              <a:ext cx="577850" cy="1155700"/>
            </a:xfrm>
            <a:custGeom>
              <a:avLst/>
              <a:gdLst>
                <a:gd name="T0" fmla="*/ 0 w 1191"/>
                <a:gd name="T1" fmla="*/ 2147483647 h 311"/>
                <a:gd name="T2" fmla="*/ 140298684 w 1191"/>
                <a:gd name="T3" fmla="*/ 0 h 311"/>
                <a:gd name="T4" fmla="*/ 280361570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46" name="Freeform 29"/>
            <p:cNvSpPr>
              <a:spLocks/>
            </p:cNvSpPr>
            <p:nvPr/>
          </p:nvSpPr>
          <p:spPr bwMode="auto">
            <a:xfrm>
              <a:off x="5105400" y="2085975"/>
              <a:ext cx="755650" cy="1431925"/>
            </a:xfrm>
            <a:custGeom>
              <a:avLst/>
              <a:gdLst>
                <a:gd name="T0" fmla="*/ 0 w 1191"/>
                <a:gd name="T1" fmla="*/ 2147483647 h 311"/>
                <a:gd name="T2" fmla="*/ 239918539 w 1191"/>
                <a:gd name="T3" fmla="*/ 0 h 311"/>
                <a:gd name="T4" fmla="*/ 479434826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47" name="Freeform 32"/>
            <p:cNvSpPr>
              <a:spLocks/>
            </p:cNvSpPr>
            <p:nvPr/>
          </p:nvSpPr>
          <p:spPr bwMode="auto">
            <a:xfrm flipV="1">
              <a:off x="5861050" y="3517900"/>
              <a:ext cx="622300" cy="1289050"/>
            </a:xfrm>
            <a:custGeom>
              <a:avLst/>
              <a:gdLst>
                <a:gd name="T0" fmla="*/ 0 w 1191"/>
                <a:gd name="T1" fmla="*/ 2147483647 h 311"/>
                <a:gd name="T2" fmla="*/ 162712900 w 1191"/>
                <a:gd name="T3" fmla="*/ 0 h 311"/>
                <a:gd name="T4" fmla="*/ 325153054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48" name="Freeform 35"/>
            <p:cNvSpPr>
              <a:spLocks/>
            </p:cNvSpPr>
            <p:nvPr/>
          </p:nvSpPr>
          <p:spPr bwMode="auto">
            <a:xfrm>
              <a:off x="6483350" y="2184400"/>
              <a:ext cx="755650" cy="1333500"/>
            </a:xfrm>
            <a:custGeom>
              <a:avLst/>
              <a:gdLst>
                <a:gd name="T0" fmla="*/ 0 w 1191"/>
                <a:gd name="T1" fmla="*/ 2147483647 h 311"/>
                <a:gd name="T2" fmla="*/ 239918539 w 1191"/>
                <a:gd name="T3" fmla="*/ 0 h 311"/>
                <a:gd name="T4" fmla="*/ 479434826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49" name="Freeform 38"/>
            <p:cNvSpPr>
              <a:spLocks/>
            </p:cNvSpPr>
            <p:nvPr/>
          </p:nvSpPr>
          <p:spPr bwMode="auto">
            <a:xfrm flipV="1">
              <a:off x="7239000" y="3517900"/>
              <a:ext cx="622300" cy="1333500"/>
            </a:xfrm>
            <a:custGeom>
              <a:avLst/>
              <a:gdLst>
                <a:gd name="T0" fmla="*/ 0 w 1191"/>
                <a:gd name="T1" fmla="*/ 2147483647 h 311"/>
                <a:gd name="T2" fmla="*/ 162712900 w 1191"/>
                <a:gd name="T3" fmla="*/ 0 h 311"/>
                <a:gd name="T4" fmla="*/ 325153054 w 1191"/>
                <a:gd name="T5" fmla="*/ 2147483647 h 311"/>
                <a:gd name="T6" fmla="*/ 0 60000 65536"/>
                <a:gd name="T7" fmla="*/ 0 60000 65536"/>
                <a:gd name="T8" fmla="*/ 0 60000 65536"/>
                <a:gd name="T9" fmla="*/ 0 w 1191"/>
                <a:gd name="T10" fmla="*/ 0 h 311"/>
                <a:gd name="T11" fmla="*/ 1191 w 1191"/>
                <a:gd name="T12" fmla="*/ 311 h 311"/>
              </a:gdLst>
              <a:ahLst/>
              <a:cxnLst>
                <a:cxn ang="T6">
                  <a:pos x="T0" y="T1"/>
                </a:cxn>
                <a:cxn ang="T7">
                  <a:pos x="T2" y="T3"/>
                </a:cxn>
                <a:cxn ang="T8">
                  <a:pos x="T4" y="T5"/>
                </a:cxn>
              </a:cxnLst>
              <a:rect l="T9" t="T10" r="T11" b="T12"/>
              <a:pathLst>
                <a:path w="1191" h="311">
                  <a:moveTo>
                    <a:pt x="0" y="311"/>
                  </a:moveTo>
                  <a:cubicBezTo>
                    <a:pt x="199" y="155"/>
                    <a:pt x="398" y="0"/>
                    <a:pt x="596" y="0"/>
                  </a:cubicBezTo>
                  <a:cubicBezTo>
                    <a:pt x="794" y="0"/>
                    <a:pt x="1092" y="259"/>
                    <a:pt x="1191" y="311"/>
                  </a:cubicBezTo>
                </a:path>
              </a:pathLst>
            </a:custGeom>
            <a:noFill/>
            <a:ln w="19050" cmpd="sng">
              <a:solidFill>
                <a:srgbClr val="0000FF"/>
              </a:solidFill>
              <a:round/>
              <a:headEnd/>
              <a:tailEnd/>
            </a:ln>
          </p:spPr>
          <p:txBody>
            <a:bodyPr/>
            <a:lstStyle/>
            <a:p>
              <a:endParaRPr lang="en-GB"/>
            </a:p>
          </p:txBody>
        </p:sp>
        <p:sp>
          <p:nvSpPr>
            <p:cNvPr id="50" name="Line 52"/>
            <p:cNvSpPr>
              <a:spLocks noChangeShapeType="1"/>
            </p:cNvSpPr>
            <p:nvPr/>
          </p:nvSpPr>
          <p:spPr bwMode="auto">
            <a:xfrm>
              <a:off x="2406650" y="1106488"/>
              <a:ext cx="0" cy="4302125"/>
            </a:xfrm>
            <a:prstGeom prst="line">
              <a:avLst/>
            </a:prstGeom>
            <a:noFill/>
            <a:ln w="9525">
              <a:solidFill>
                <a:schemeClr val="tx1"/>
              </a:solidFill>
              <a:prstDash val="dash"/>
              <a:round/>
              <a:headEnd/>
              <a:tailEnd/>
            </a:ln>
          </p:spPr>
          <p:txBody>
            <a:bodyPr wrap="none" anchor="ctr"/>
            <a:lstStyle/>
            <a:p>
              <a:endParaRPr lang="en-GB"/>
            </a:p>
          </p:txBody>
        </p:sp>
        <p:sp>
          <p:nvSpPr>
            <p:cNvPr id="51" name="Line 53"/>
            <p:cNvSpPr>
              <a:spLocks noChangeShapeType="1"/>
            </p:cNvSpPr>
            <p:nvPr/>
          </p:nvSpPr>
          <p:spPr bwMode="auto">
            <a:xfrm>
              <a:off x="8351838" y="3532188"/>
              <a:ext cx="0" cy="1876425"/>
            </a:xfrm>
            <a:prstGeom prst="line">
              <a:avLst/>
            </a:prstGeom>
            <a:noFill/>
            <a:ln w="9525">
              <a:solidFill>
                <a:schemeClr val="tx1"/>
              </a:solidFill>
              <a:prstDash val="dash"/>
              <a:round/>
              <a:headEnd/>
              <a:tailEnd/>
            </a:ln>
          </p:spPr>
          <p:txBody>
            <a:bodyPr wrap="none" anchor="ctr"/>
            <a:lstStyle/>
            <a:p>
              <a:endParaRPr lang="en-GB"/>
            </a:p>
          </p:txBody>
        </p:sp>
      </p:grpSp>
      <p:cxnSp>
        <p:nvCxnSpPr>
          <p:cNvPr id="62" name="Straight Arrow Connector 61"/>
          <p:cNvCxnSpPr/>
          <p:nvPr/>
        </p:nvCxnSpPr>
        <p:spPr>
          <a:xfrm rot="10800000" flipV="1">
            <a:off x="2786063" y="1609725"/>
            <a:ext cx="463550" cy="4651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28"/>
          <p:cNvSpPr txBox="1">
            <a:spLocks noChangeArrowheads="1"/>
          </p:cNvSpPr>
          <p:nvPr/>
        </p:nvSpPr>
        <p:spPr bwMode="auto">
          <a:xfrm>
            <a:off x="3290888" y="1466850"/>
            <a:ext cx="1543050" cy="369888"/>
          </a:xfrm>
          <a:prstGeom prst="rect">
            <a:avLst/>
          </a:prstGeom>
          <a:noFill/>
          <a:ln w="9525">
            <a:noFill/>
            <a:miter lim="800000"/>
            <a:headEnd/>
            <a:tailEnd/>
          </a:ln>
        </p:spPr>
        <p:txBody>
          <a:bodyPr>
            <a:spAutoFit/>
          </a:bodyPr>
          <a:lstStyle/>
          <a:p>
            <a:r>
              <a:rPr lang="en-GB" dirty="0">
                <a:solidFill>
                  <a:srgbClr val="FF0000"/>
                </a:solidFill>
                <a:latin typeface="Tahoma" pitchFamily="34" charset="0"/>
                <a:cs typeface="Tahoma" pitchFamily="34" charset="0"/>
              </a:rPr>
              <a:t>fault current</a:t>
            </a:r>
          </a:p>
        </p:txBody>
      </p:sp>
      <p:cxnSp>
        <p:nvCxnSpPr>
          <p:cNvPr id="64" name="Straight Arrow Connector 63"/>
          <p:cNvCxnSpPr/>
          <p:nvPr/>
        </p:nvCxnSpPr>
        <p:spPr>
          <a:xfrm rot="5400000">
            <a:off x="2726532" y="2094706"/>
            <a:ext cx="546100" cy="423863"/>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65" name="TextBox 30"/>
          <p:cNvSpPr txBox="1">
            <a:spLocks noChangeArrowheads="1"/>
          </p:cNvSpPr>
          <p:nvPr/>
        </p:nvSpPr>
        <p:spPr bwMode="auto">
          <a:xfrm>
            <a:off x="3254375" y="1858963"/>
            <a:ext cx="2359025" cy="369887"/>
          </a:xfrm>
          <a:prstGeom prst="rect">
            <a:avLst/>
          </a:prstGeom>
          <a:noFill/>
          <a:ln w="9525">
            <a:noFill/>
            <a:miter lim="800000"/>
            <a:headEnd/>
            <a:tailEnd/>
          </a:ln>
        </p:spPr>
        <p:txBody>
          <a:bodyPr>
            <a:spAutoFit/>
          </a:bodyPr>
          <a:lstStyle/>
          <a:p>
            <a:r>
              <a:rPr lang="en-GB" dirty="0">
                <a:solidFill>
                  <a:srgbClr val="0000CC"/>
                </a:solidFill>
                <a:latin typeface="Tahoma" pitchFamily="34" charset="0"/>
                <a:cs typeface="Tahoma" pitchFamily="34" charset="0"/>
              </a:rPr>
              <a:t>limited fault current</a:t>
            </a:r>
          </a:p>
        </p:txBody>
      </p:sp>
      <p:sp>
        <p:nvSpPr>
          <p:cNvPr id="66" name="TextBox 31"/>
          <p:cNvSpPr txBox="1">
            <a:spLocks noChangeArrowheads="1"/>
          </p:cNvSpPr>
          <p:nvPr/>
        </p:nvSpPr>
        <p:spPr bwMode="auto">
          <a:xfrm>
            <a:off x="6080125" y="1162050"/>
            <a:ext cx="2466975" cy="830263"/>
          </a:xfrm>
          <a:prstGeom prst="rect">
            <a:avLst/>
          </a:prstGeom>
          <a:noFill/>
          <a:ln w="9525">
            <a:noFill/>
            <a:miter lim="800000"/>
            <a:headEnd/>
            <a:tailEnd/>
          </a:ln>
        </p:spPr>
        <p:txBody>
          <a:bodyPr>
            <a:spAutoFit/>
          </a:bodyPr>
          <a:lstStyle/>
          <a:p>
            <a:r>
              <a:rPr lang="en-GB" sz="1600" dirty="0">
                <a:latin typeface="+mj-lt"/>
                <a:cs typeface="Tahoma" pitchFamily="34" charset="0"/>
              </a:rPr>
              <a:t>Up to </a:t>
            </a:r>
            <a:r>
              <a:rPr lang="en-GB" sz="1600" dirty="0" smtClean="0">
                <a:latin typeface="+mj-lt"/>
                <a:cs typeface="Tahoma" pitchFamily="34" charset="0"/>
              </a:rPr>
              <a:t>50</a:t>
            </a:r>
            <a:r>
              <a:rPr lang="en-GB" sz="1600" dirty="0">
                <a:latin typeface="+mj-lt"/>
                <a:cs typeface="Tahoma" pitchFamily="34" charset="0"/>
              </a:rPr>
              <a:t>% clamping</a:t>
            </a:r>
          </a:p>
          <a:p>
            <a:r>
              <a:rPr lang="en-GB" sz="1600" dirty="0">
                <a:latin typeface="+mj-lt"/>
                <a:cs typeface="Tahoma" pitchFamily="34" charset="0"/>
              </a:rPr>
              <a:t>Instantaneous Recovery</a:t>
            </a:r>
          </a:p>
          <a:p>
            <a:r>
              <a:rPr lang="en-GB" sz="1600" dirty="0" smtClean="0">
                <a:latin typeface="+mj-lt"/>
                <a:cs typeface="Tahoma" pitchFamily="34" charset="0"/>
              </a:rPr>
              <a:t>Normal current </a:t>
            </a:r>
            <a:r>
              <a:rPr lang="en-GB" sz="1600" dirty="0" smtClean="0">
                <a:latin typeface="+mj-lt"/>
                <a:cs typeface="Tahoma" pitchFamily="34" charset="0"/>
                <a:sym typeface="Wingdings" pitchFamily="2" charset="2"/>
              </a:rPr>
              <a:t></a:t>
            </a:r>
            <a:r>
              <a:rPr lang="en-GB" sz="1600" dirty="0" smtClean="0">
                <a:latin typeface="+mj-lt"/>
                <a:cs typeface="Tahoma" pitchFamily="34" charset="0"/>
              </a:rPr>
              <a:t>2000A</a:t>
            </a:r>
            <a:endParaRPr lang="en-GB" sz="1600" dirty="0">
              <a:latin typeface="+mj-lt"/>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409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sp>
        <p:nvSpPr>
          <p:cNvPr id="4101" name="Rectangle 11"/>
          <p:cNvSpPr>
            <a:spLocks noChangeArrowheads="1"/>
          </p:cNvSpPr>
          <p:nvPr/>
        </p:nvSpPr>
        <p:spPr bwMode="auto">
          <a:xfrm>
            <a:off x="539552" y="1412776"/>
            <a:ext cx="8064896" cy="4824536"/>
          </a:xfrm>
          <a:prstGeom prst="rect">
            <a:avLst/>
          </a:prstGeom>
          <a:noFill/>
          <a:ln w="9525">
            <a:noFill/>
            <a:miter lim="800000"/>
            <a:headEnd/>
            <a:tailEnd/>
          </a:ln>
        </p:spPr>
        <p:txBody>
          <a:bodyPr wrap="square">
            <a:noAutofit/>
          </a:bodyPr>
          <a:lstStyle/>
          <a:p>
            <a:r>
              <a:rPr lang="en-GB" sz="2800" b="1" dirty="0" smtClean="0">
                <a:solidFill>
                  <a:srgbClr val="0E318D"/>
                </a:solidFill>
                <a:latin typeface="Arial" charset="0"/>
              </a:rPr>
              <a:t>Applied Superconductor’s Role</a:t>
            </a:r>
          </a:p>
          <a:p>
            <a:pPr indent="355600"/>
            <a:endParaRPr lang="en-GB" sz="2000" dirty="0" smtClean="0">
              <a:solidFill>
                <a:srgbClr val="0E318D"/>
              </a:solidFill>
              <a:latin typeface="Arial" charset="0"/>
            </a:endParaRPr>
          </a:p>
          <a:p>
            <a:pPr indent="355600">
              <a:buFont typeface="Arial" pitchFamily="34" charset="0"/>
              <a:buChar char="•"/>
            </a:pPr>
            <a:r>
              <a:rPr lang="en-GB" sz="2000" dirty="0" smtClean="0">
                <a:solidFill>
                  <a:srgbClr val="0E318D"/>
                </a:solidFill>
                <a:latin typeface="Arial" charset="0"/>
              </a:rPr>
              <a:t>Understand Network Operator’s Problems</a:t>
            </a:r>
          </a:p>
          <a:p>
            <a:pPr indent="355600">
              <a:buFont typeface="Arial" pitchFamily="34" charset="0"/>
              <a:buChar char="•"/>
            </a:pPr>
            <a:endParaRPr lang="en-GB" sz="2000" dirty="0" smtClean="0">
              <a:solidFill>
                <a:srgbClr val="0E318D"/>
              </a:solidFill>
              <a:latin typeface="Arial" charset="0"/>
            </a:endParaRPr>
          </a:p>
          <a:p>
            <a:pPr indent="355600">
              <a:buFont typeface="Arial" pitchFamily="34" charset="0"/>
              <a:buChar char="•"/>
            </a:pPr>
            <a:r>
              <a:rPr lang="en-GB" sz="2000" dirty="0" smtClean="0">
                <a:solidFill>
                  <a:srgbClr val="0E318D"/>
                </a:solidFill>
                <a:latin typeface="Arial" charset="0"/>
              </a:rPr>
              <a:t>Secure Order and Prepare Specification</a:t>
            </a:r>
          </a:p>
          <a:p>
            <a:pPr indent="355600"/>
            <a:endParaRPr lang="en-GB" sz="2000" dirty="0" smtClean="0">
              <a:solidFill>
                <a:srgbClr val="0E318D"/>
              </a:solidFill>
              <a:latin typeface="Arial" charset="0"/>
            </a:endParaRPr>
          </a:p>
          <a:p>
            <a:pPr indent="355600">
              <a:buFont typeface="Arial" pitchFamily="34" charset="0"/>
              <a:buChar char="•"/>
            </a:pPr>
            <a:r>
              <a:rPr lang="en-GB" sz="2000" dirty="0" smtClean="0">
                <a:solidFill>
                  <a:srgbClr val="0E318D"/>
                </a:solidFill>
                <a:latin typeface="Arial" charset="0"/>
              </a:rPr>
              <a:t>Undertake Network Response Studies</a:t>
            </a:r>
          </a:p>
          <a:p>
            <a:pPr indent="355600"/>
            <a:endParaRPr lang="en-GB" sz="2000" dirty="0" smtClean="0">
              <a:solidFill>
                <a:srgbClr val="0E318D"/>
              </a:solidFill>
              <a:latin typeface="Arial" charset="0"/>
            </a:endParaRPr>
          </a:p>
          <a:p>
            <a:pPr indent="355600">
              <a:buFont typeface="Arial" pitchFamily="34" charset="0"/>
              <a:buChar char="•"/>
            </a:pPr>
            <a:r>
              <a:rPr lang="en-GB" sz="2000" dirty="0" smtClean="0">
                <a:solidFill>
                  <a:srgbClr val="0E318D"/>
                </a:solidFill>
                <a:latin typeface="Arial" charset="0"/>
              </a:rPr>
              <a:t>Define Routine and Type Test Requirements</a:t>
            </a:r>
          </a:p>
          <a:p>
            <a:pPr indent="355600">
              <a:buFont typeface="Arial" pitchFamily="34" charset="0"/>
              <a:buChar char="•"/>
            </a:pPr>
            <a:endParaRPr lang="en-GB" sz="2000" dirty="0" smtClean="0">
              <a:solidFill>
                <a:srgbClr val="0E318D"/>
              </a:solidFill>
              <a:latin typeface="Arial" charset="0"/>
            </a:endParaRPr>
          </a:p>
          <a:p>
            <a:pPr indent="355600">
              <a:buFont typeface="Arial" pitchFamily="34" charset="0"/>
              <a:buChar char="•"/>
            </a:pPr>
            <a:r>
              <a:rPr lang="en-GB" sz="2000" dirty="0" smtClean="0">
                <a:solidFill>
                  <a:srgbClr val="0E318D"/>
                </a:solidFill>
                <a:latin typeface="Arial" charset="0"/>
              </a:rPr>
              <a:t>Design and Assemble Protection, Control, Monitoring</a:t>
            </a:r>
          </a:p>
          <a:p>
            <a:pPr indent="355600"/>
            <a:r>
              <a:rPr lang="en-GB" sz="2000" dirty="0" smtClean="0">
                <a:solidFill>
                  <a:srgbClr val="0E318D"/>
                </a:solidFill>
                <a:latin typeface="Arial" charset="0"/>
              </a:rPr>
              <a:t>and  Cooling Systems for Pilots 1&amp;2</a:t>
            </a:r>
          </a:p>
          <a:p>
            <a:pPr indent="355600"/>
            <a:endParaRPr lang="en-GB" sz="2000" dirty="0" smtClean="0">
              <a:solidFill>
                <a:srgbClr val="0E318D"/>
              </a:solidFill>
              <a:latin typeface="Arial" charset="0"/>
            </a:endParaRPr>
          </a:p>
          <a:p>
            <a:pPr indent="355600">
              <a:buFont typeface="Arial" pitchFamily="34" charset="0"/>
              <a:buChar char="•"/>
            </a:pPr>
            <a:r>
              <a:rPr lang="en-GB" sz="2000" dirty="0" smtClean="0">
                <a:solidFill>
                  <a:srgbClr val="0E318D"/>
                </a:solidFill>
                <a:latin typeface="Arial" charset="0"/>
              </a:rPr>
              <a:t>Deliver, Install, Commission, Monitor and Maintain</a:t>
            </a:r>
            <a:endParaRPr lang="en-GB" sz="2000" dirty="0">
              <a:solidFill>
                <a:srgbClr val="0E318D"/>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8" name="Picture 7" descr="Pilot 3 FCL Unit.jpg"/>
          <p:cNvPicPr>
            <a:picLocks noChangeAspect="1"/>
          </p:cNvPicPr>
          <p:nvPr/>
        </p:nvPicPr>
        <p:blipFill>
          <a:blip r:embed="rId3" cstate="print"/>
          <a:stretch>
            <a:fillRect/>
          </a:stretch>
        </p:blipFill>
        <p:spPr>
          <a:xfrm>
            <a:off x="1979711" y="1311082"/>
            <a:ext cx="5184578" cy="4854222"/>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0" name="Picture 9" descr="P3 layout 2.jpg"/>
          <p:cNvPicPr>
            <a:picLocks noChangeAspect="1"/>
          </p:cNvPicPr>
          <p:nvPr/>
        </p:nvPicPr>
        <p:blipFill>
          <a:blip r:embed="rId3" cstate="print"/>
          <a:stretch>
            <a:fillRect/>
          </a:stretch>
        </p:blipFill>
        <p:spPr>
          <a:xfrm>
            <a:off x="1263607" y="1268760"/>
            <a:ext cx="6616786" cy="4896544"/>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582364" y="1530573"/>
            <a:ext cx="8140700" cy="41306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9" name="Picture 8" descr="Test 8.jpg"/>
          <p:cNvPicPr>
            <a:picLocks noChangeAspect="1"/>
          </p:cNvPicPr>
          <p:nvPr/>
        </p:nvPicPr>
        <p:blipFill>
          <a:blip r:embed="rId3" cstate="print"/>
          <a:stretch>
            <a:fillRect/>
          </a:stretch>
        </p:blipFill>
        <p:spPr>
          <a:xfrm>
            <a:off x="971600" y="2446288"/>
            <a:ext cx="7380312" cy="21389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0" name="Picture 9" descr="P3 layout.jpg"/>
          <p:cNvPicPr>
            <a:picLocks noChangeAspect="1"/>
          </p:cNvPicPr>
          <p:nvPr/>
        </p:nvPicPr>
        <p:blipFill>
          <a:blip r:embed="rId3" cstate="print"/>
          <a:stretch>
            <a:fillRect/>
          </a:stretch>
        </p:blipFill>
        <p:spPr>
          <a:xfrm>
            <a:off x="914400" y="1258788"/>
            <a:ext cx="7315200" cy="476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8" name="Picture 7" descr="SK008 Rev1 screendump.JPG"/>
          <p:cNvPicPr/>
          <p:nvPr/>
        </p:nvPicPr>
        <p:blipFill>
          <a:blip r:embed="rId3" cstate="print"/>
          <a:stretch>
            <a:fillRect/>
          </a:stretch>
        </p:blipFill>
        <p:spPr>
          <a:xfrm>
            <a:off x="971600" y="1245802"/>
            <a:ext cx="7200800" cy="49915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921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8" name="Picture 7" descr="station road scunthorpe birds eye view.jpg"/>
          <p:cNvPicPr/>
          <p:nvPr/>
        </p:nvPicPr>
        <p:blipFill>
          <a:blip r:embed="rId3" cstate="print"/>
          <a:srcRect/>
          <a:stretch>
            <a:fillRect/>
          </a:stretch>
        </p:blipFill>
        <p:spPr>
          <a:xfrm>
            <a:off x="1073813" y="1412776"/>
            <a:ext cx="6996374" cy="44644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614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2" name="Picture 11"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10" name="TextBox 9"/>
          <p:cNvSpPr txBox="1">
            <a:spLocks noChangeArrowheads="1"/>
          </p:cNvSpPr>
          <p:nvPr/>
        </p:nvSpPr>
        <p:spPr>
          <a:xfrm>
            <a:off x="805909" y="2385715"/>
            <a:ext cx="3694083" cy="2051396"/>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4 – CE Electric UK</a:t>
            </a:r>
          </a:p>
          <a:p>
            <a:pPr>
              <a:spcBef>
                <a:spcPct val="15000"/>
              </a:spcBef>
              <a:defRPr/>
            </a:pPr>
            <a:r>
              <a:rPr lang="en-GB" sz="1600" dirty="0" smtClean="0">
                <a:latin typeface="+mj-lt"/>
                <a:ea typeface="Tahoma" pitchFamily="34" charset="0"/>
                <a:cs typeface="Tahoma" pitchFamily="34" charset="0"/>
              </a:rPr>
              <a:t>33kV pre-saturated core SFCL</a:t>
            </a:r>
          </a:p>
          <a:p>
            <a:pPr>
              <a:spcBef>
                <a:spcPct val="15000"/>
              </a:spcBef>
              <a:defRPr/>
            </a:pPr>
            <a:r>
              <a:rPr lang="en-GB" sz="1600" dirty="0" smtClean="0">
                <a:latin typeface="+mj-lt"/>
                <a:ea typeface="Tahoma" pitchFamily="34" charset="0"/>
                <a:cs typeface="Tahoma" pitchFamily="34" charset="0"/>
              </a:rPr>
              <a:t>Normal current 800A </a:t>
            </a:r>
          </a:p>
          <a:p>
            <a:pPr>
              <a:spcBef>
                <a:spcPct val="15000"/>
              </a:spcBef>
              <a:defRPr/>
            </a:pPr>
            <a:r>
              <a:rPr lang="en-GB" sz="1600" dirty="0" smtClean="0">
                <a:latin typeface="+mj-lt"/>
                <a:ea typeface="Tahoma" pitchFamily="34" charset="0"/>
                <a:cs typeface="Tahoma" pitchFamily="34" charset="0"/>
              </a:rPr>
              <a:t>Prospective Fault  8.5kA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23kA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40%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06 2011 Design in progress</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11" name="Isosceles Triangle 10"/>
          <p:cNvSpPr/>
          <p:nvPr/>
        </p:nvSpPr>
        <p:spPr>
          <a:xfrm rot="5400000">
            <a:off x="4620394" y="2253264"/>
            <a:ext cx="2063451" cy="2304256"/>
          </a:xfrm>
          <a:prstGeom prst="triangle">
            <a:avLst>
              <a:gd name="adj" fmla="val 93230"/>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614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3" name="Picture 3" descr="Sheffield Ring Schematic 2.jpg"/>
          <p:cNvPicPr>
            <a:picLocks noChangeAspect="1"/>
          </p:cNvPicPr>
          <p:nvPr/>
        </p:nvPicPr>
        <p:blipFill>
          <a:blip r:embed="rId3" cstate="print"/>
          <a:srcRect/>
          <a:stretch>
            <a:fillRect/>
          </a:stretch>
        </p:blipFill>
        <p:spPr bwMode="auto">
          <a:xfrm>
            <a:off x="1776978" y="1267398"/>
            <a:ext cx="5315302" cy="49510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3075" name="Rectangle 20"/>
          <p:cNvSpPr>
            <a:spLocks noChangeArrowheads="1"/>
          </p:cNvSpPr>
          <p:nvPr/>
        </p:nvSpPr>
        <p:spPr bwMode="auto">
          <a:xfrm>
            <a:off x="228029" y="3560441"/>
            <a:ext cx="8893175" cy="1008111"/>
          </a:xfrm>
          <a:prstGeom prst="rect">
            <a:avLst/>
          </a:prstGeom>
          <a:solidFill>
            <a:schemeClr val="bg1"/>
          </a:solidFill>
          <a:ln w="9525" algn="ctr">
            <a:solidFill>
              <a:schemeClr val="bg1"/>
            </a:solidFill>
            <a:round/>
            <a:headEnd/>
            <a:tailEnd/>
          </a:ln>
        </p:spPr>
        <p:txBody>
          <a:bodyPr/>
          <a:lstStyle/>
          <a:p>
            <a:pPr algn="ctr"/>
            <a:r>
              <a:rPr lang="en-GB" sz="6000" dirty="0" smtClean="0">
                <a:latin typeface="+mj-lt"/>
              </a:rPr>
              <a:t>Thank You!</a:t>
            </a:r>
            <a:endParaRPr lang="en-GB" sz="6000" dirty="0">
              <a:latin typeface="+mj-lt"/>
            </a:endParaRPr>
          </a:p>
        </p:txBody>
      </p:sp>
      <p:sp>
        <p:nvSpPr>
          <p:cNvPr id="307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sp>
        <p:nvSpPr>
          <p:cNvPr id="3078" name="Text Box 8"/>
          <p:cNvSpPr txBox="1">
            <a:spLocks noChangeArrowheads="1"/>
          </p:cNvSpPr>
          <p:nvPr/>
        </p:nvSpPr>
        <p:spPr bwMode="auto">
          <a:xfrm>
            <a:off x="539750" y="1268413"/>
            <a:ext cx="8208963" cy="979487"/>
          </a:xfrm>
          <a:prstGeom prst="rect">
            <a:avLst/>
          </a:prstGeom>
          <a:noFill/>
          <a:ln w="9525" algn="ctr">
            <a:noFill/>
            <a:miter lim="800000"/>
            <a:headEnd/>
            <a:tailEnd/>
          </a:ln>
        </p:spPr>
        <p:txBody>
          <a:bodyPr>
            <a:spAutoFit/>
          </a:bodyPr>
          <a:lstStyle/>
          <a:p>
            <a:pPr algn="ctr">
              <a:lnSpc>
                <a:spcPct val="90000"/>
              </a:lnSpc>
              <a:spcBef>
                <a:spcPct val="20000"/>
              </a:spcBef>
              <a:buClr>
                <a:schemeClr val="bg2"/>
              </a:buClr>
              <a:buSzPct val="75000"/>
              <a:buFont typeface="Wingdings" pitchFamily="2" charset="2"/>
              <a:buNone/>
            </a:pPr>
            <a:r>
              <a:rPr lang="en-GB" sz="3200" b="1">
                <a:solidFill>
                  <a:srgbClr val="0E318D"/>
                </a:solidFill>
                <a:latin typeface="Arial" charset="0"/>
              </a:rPr>
              <a:t>FAULT </a:t>
            </a:r>
            <a:r>
              <a:rPr lang="en-GB" sz="3200" b="1">
                <a:solidFill>
                  <a:schemeClr val="bg2"/>
                </a:solidFill>
                <a:latin typeface="Arial" charset="0"/>
              </a:rPr>
              <a:t>LIMITING TECHNOLOGIES IN DISTRIBUTION NETWORKS</a:t>
            </a:r>
          </a:p>
        </p:txBody>
      </p:sp>
      <p:sp>
        <p:nvSpPr>
          <p:cNvPr id="4" name="TextBox 3"/>
          <p:cNvSpPr txBox="1"/>
          <p:nvPr/>
        </p:nvSpPr>
        <p:spPr>
          <a:xfrm>
            <a:off x="539750" y="2276475"/>
            <a:ext cx="8424863" cy="1077913"/>
          </a:xfrm>
          <a:prstGeom prst="rect">
            <a:avLst/>
          </a:prstGeom>
          <a:noFill/>
        </p:spPr>
        <p:txBody>
          <a:bodyPr>
            <a:spAutoFit/>
          </a:bodyPr>
          <a:lstStyle/>
          <a:p>
            <a:pPr algn="ctr">
              <a:defRPr/>
            </a:pPr>
            <a:r>
              <a:rPr lang="en-GB" sz="1600" dirty="0">
                <a:solidFill>
                  <a:srgbClr val="0E318D"/>
                </a:solidFill>
                <a:latin typeface="+mj-lt"/>
              </a:rPr>
              <a:t>David KLAUS, Adrian WILSON - Applied Superconductor Ltd, UK;  Joachim BOCK, Achim HOBL - </a:t>
            </a:r>
            <a:r>
              <a:rPr lang="en-GB" sz="1600" dirty="0" err="1">
                <a:solidFill>
                  <a:srgbClr val="0E318D"/>
                </a:solidFill>
                <a:latin typeface="+mj-lt"/>
              </a:rPr>
              <a:t>Nexans</a:t>
            </a:r>
            <a:r>
              <a:rPr lang="en-GB" sz="1600" dirty="0">
                <a:solidFill>
                  <a:srgbClr val="0E318D"/>
                </a:solidFill>
                <a:latin typeface="+mj-lt"/>
              </a:rPr>
              <a:t> </a:t>
            </a:r>
            <a:r>
              <a:rPr lang="en-GB" sz="1600" dirty="0" err="1">
                <a:solidFill>
                  <a:srgbClr val="0E318D"/>
                </a:solidFill>
                <a:latin typeface="+mj-lt"/>
              </a:rPr>
              <a:t>SuperConductors</a:t>
            </a:r>
            <a:r>
              <a:rPr lang="en-GB" sz="1600" dirty="0">
                <a:solidFill>
                  <a:srgbClr val="0E318D"/>
                </a:solidFill>
                <a:latin typeface="+mj-lt"/>
              </a:rPr>
              <a:t>, DE;  Darren JONES  - Electricity North </a:t>
            </a:r>
            <a:r>
              <a:rPr lang="en-GB" sz="1600" dirty="0" err="1">
                <a:solidFill>
                  <a:srgbClr val="0E318D"/>
                </a:solidFill>
                <a:latin typeface="+mj-lt"/>
              </a:rPr>
              <a:t>West,UK</a:t>
            </a:r>
            <a:r>
              <a:rPr lang="en-GB" sz="1600" dirty="0">
                <a:solidFill>
                  <a:srgbClr val="0E318D"/>
                </a:solidFill>
                <a:latin typeface="+mj-lt"/>
              </a:rPr>
              <a:t>;  Jamie </a:t>
            </a:r>
            <a:r>
              <a:rPr lang="en-GB" sz="1600" dirty="0" err="1">
                <a:solidFill>
                  <a:srgbClr val="0E318D"/>
                </a:solidFill>
                <a:latin typeface="+mj-lt"/>
              </a:rPr>
              <a:t>McWILLIAM</a:t>
            </a:r>
            <a:r>
              <a:rPr lang="en-GB" sz="1600" dirty="0">
                <a:solidFill>
                  <a:srgbClr val="0E318D"/>
                </a:solidFill>
                <a:latin typeface="+mj-lt"/>
              </a:rPr>
              <a:t> – </a:t>
            </a:r>
            <a:r>
              <a:rPr lang="en-GB" sz="1600" dirty="0" err="1">
                <a:solidFill>
                  <a:srgbClr val="0E318D"/>
                </a:solidFill>
                <a:latin typeface="+mj-lt"/>
              </a:rPr>
              <a:t>ScottishPower</a:t>
            </a:r>
            <a:r>
              <a:rPr lang="en-GB" sz="1600" dirty="0">
                <a:solidFill>
                  <a:srgbClr val="0E318D"/>
                </a:solidFill>
                <a:latin typeface="+mj-lt"/>
              </a:rPr>
              <a:t>, UK;  Alan CREIGHTON CE Electric UK, UK;  </a:t>
            </a:r>
          </a:p>
          <a:p>
            <a:pPr algn="ctr">
              <a:defRPr/>
            </a:pPr>
            <a:r>
              <a:rPr lang="en-GB" sz="1600" dirty="0">
                <a:solidFill>
                  <a:srgbClr val="0E318D"/>
                </a:solidFill>
                <a:latin typeface="+mj-lt"/>
              </a:rPr>
              <a:t>Larry MASUR, Franco MORICONI - </a:t>
            </a:r>
            <a:r>
              <a:rPr lang="en-GB" sz="1600" dirty="0" err="1">
                <a:solidFill>
                  <a:srgbClr val="0E318D"/>
                </a:solidFill>
                <a:latin typeface="+mj-lt"/>
              </a:rPr>
              <a:t>Zenergy</a:t>
            </a:r>
            <a:r>
              <a:rPr lang="en-GB" sz="1600" dirty="0">
                <a:solidFill>
                  <a:srgbClr val="0E318D"/>
                </a:solidFill>
                <a:latin typeface="+mj-lt"/>
              </a:rPr>
              <a:t> Power plc, UK</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409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0" name="Picture 9"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20" name="TextBox 19"/>
          <p:cNvSpPr txBox="1">
            <a:spLocks noChangeArrowheads="1"/>
          </p:cNvSpPr>
          <p:nvPr/>
        </p:nvSpPr>
        <p:spPr>
          <a:xfrm>
            <a:off x="805909" y="1953668"/>
            <a:ext cx="3694083" cy="2627460"/>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1 - Electricity North West</a:t>
            </a:r>
          </a:p>
          <a:p>
            <a:pPr>
              <a:spcBef>
                <a:spcPct val="15000"/>
              </a:spcBef>
              <a:defRPr/>
            </a:pPr>
            <a:r>
              <a:rPr lang="en-GB" sz="1600" dirty="0" smtClean="0">
                <a:latin typeface="+mj-lt"/>
                <a:ea typeface="Tahoma" pitchFamily="34" charset="0"/>
                <a:cs typeface="Tahoma" pitchFamily="34" charset="0"/>
              </a:rPr>
              <a:t>11kV resistive SFCL</a:t>
            </a:r>
          </a:p>
          <a:p>
            <a:pPr>
              <a:spcBef>
                <a:spcPct val="15000"/>
              </a:spcBef>
              <a:defRPr/>
            </a:pPr>
            <a:r>
              <a:rPr lang="en-GB" sz="1600" dirty="0" smtClean="0">
                <a:latin typeface="+mj-lt"/>
                <a:ea typeface="Tahoma" pitchFamily="34" charset="0"/>
                <a:cs typeface="Tahoma" pitchFamily="34" charset="0"/>
              </a:rPr>
              <a:t>Normal current 100A </a:t>
            </a:r>
          </a:p>
          <a:p>
            <a:pPr>
              <a:spcBef>
                <a:spcPct val="15000"/>
              </a:spcBef>
              <a:defRPr/>
            </a:pPr>
            <a:r>
              <a:rPr lang="en-GB" sz="1600" dirty="0" smtClean="0">
                <a:latin typeface="+mj-lt"/>
                <a:ea typeface="Tahoma" pitchFamily="34" charset="0"/>
                <a:cs typeface="Tahoma" pitchFamily="34" charset="0"/>
              </a:rPr>
              <a:t>Prospective Fault  20kA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50kA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86%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09 2008 Type Tested</a:t>
            </a:r>
          </a:p>
          <a:p>
            <a:pPr>
              <a:spcBef>
                <a:spcPct val="15000"/>
              </a:spcBef>
              <a:defRPr/>
            </a:pPr>
            <a:r>
              <a:rPr lang="en-GB" sz="1600" dirty="0" smtClean="0">
                <a:latin typeface="+mj-lt"/>
                <a:ea typeface="Tahoma" pitchFamily="34" charset="0"/>
                <a:cs typeface="Tahoma" pitchFamily="34" charset="0"/>
              </a:rPr>
              <a:t>03 2009 Installed at site</a:t>
            </a:r>
          </a:p>
          <a:p>
            <a:pPr>
              <a:spcBef>
                <a:spcPct val="15000"/>
              </a:spcBef>
              <a:defRPr/>
            </a:pPr>
            <a:r>
              <a:rPr lang="en-GB" sz="1600" dirty="0" smtClean="0">
                <a:latin typeface="+mj-lt"/>
                <a:ea typeface="Tahoma" pitchFamily="34" charset="0"/>
                <a:cs typeface="Tahoma" pitchFamily="34" charset="0"/>
              </a:rPr>
              <a:t>04 2010 Trial Complete</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21" name="Isosceles Triangle 20"/>
          <p:cNvSpPr/>
          <p:nvPr/>
        </p:nvSpPr>
        <p:spPr>
          <a:xfrm rot="5400000">
            <a:off x="4080334" y="2361271"/>
            <a:ext cx="2639516" cy="1800200"/>
          </a:xfrm>
          <a:prstGeom prst="triangle">
            <a:avLst>
              <a:gd name="adj" fmla="val 80038"/>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614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2" name="Picture 11"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10" name="TextBox 9"/>
          <p:cNvSpPr txBox="1">
            <a:spLocks noChangeArrowheads="1"/>
          </p:cNvSpPr>
          <p:nvPr/>
        </p:nvSpPr>
        <p:spPr>
          <a:xfrm>
            <a:off x="805909" y="2385715"/>
            <a:ext cx="3694083" cy="2051396"/>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2 – Scottish Power</a:t>
            </a:r>
          </a:p>
          <a:p>
            <a:pPr>
              <a:spcBef>
                <a:spcPct val="15000"/>
              </a:spcBef>
              <a:defRPr/>
            </a:pPr>
            <a:r>
              <a:rPr lang="en-GB" sz="1600" dirty="0" smtClean="0">
                <a:latin typeface="+mj-lt"/>
                <a:ea typeface="Tahoma" pitchFamily="34" charset="0"/>
                <a:cs typeface="Tahoma" pitchFamily="34" charset="0"/>
              </a:rPr>
              <a:t>11kV resistive SFCL</a:t>
            </a:r>
          </a:p>
          <a:p>
            <a:pPr>
              <a:spcBef>
                <a:spcPct val="15000"/>
              </a:spcBef>
              <a:defRPr/>
            </a:pPr>
            <a:r>
              <a:rPr lang="en-GB" sz="1600" dirty="0" smtClean="0">
                <a:latin typeface="+mj-lt"/>
                <a:ea typeface="Tahoma" pitchFamily="34" charset="0"/>
                <a:cs typeface="Tahoma" pitchFamily="34" charset="0"/>
              </a:rPr>
              <a:t>Normal current 400A </a:t>
            </a:r>
          </a:p>
          <a:p>
            <a:pPr>
              <a:spcBef>
                <a:spcPct val="15000"/>
              </a:spcBef>
              <a:defRPr/>
            </a:pPr>
            <a:r>
              <a:rPr lang="en-GB" sz="1600" dirty="0" smtClean="0">
                <a:latin typeface="+mj-lt"/>
                <a:ea typeface="Tahoma" pitchFamily="34" charset="0"/>
                <a:cs typeface="Tahoma" pitchFamily="34" charset="0"/>
              </a:rPr>
              <a:t>Prospective Fault  20kA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50kA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85%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12 2010 Type Tested</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11" name="Isosceles Triangle 10"/>
          <p:cNvSpPr/>
          <p:nvPr/>
        </p:nvSpPr>
        <p:spPr>
          <a:xfrm rot="5400000">
            <a:off x="4368366" y="2505286"/>
            <a:ext cx="2063451" cy="1800200"/>
          </a:xfrm>
          <a:prstGeom prst="triangle">
            <a:avLst>
              <a:gd name="adj" fmla="val 93230"/>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614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2" name="Picture 11"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10" name="TextBox 9"/>
          <p:cNvSpPr txBox="1">
            <a:spLocks noChangeArrowheads="1"/>
          </p:cNvSpPr>
          <p:nvPr/>
        </p:nvSpPr>
        <p:spPr>
          <a:xfrm>
            <a:off x="805909" y="2385715"/>
            <a:ext cx="3694083" cy="2051396"/>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3 – CE Electric UK</a:t>
            </a:r>
          </a:p>
          <a:p>
            <a:pPr>
              <a:spcBef>
                <a:spcPct val="15000"/>
              </a:spcBef>
              <a:defRPr/>
            </a:pPr>
            <a:r>
              <a:rPr lang="en-GB" sz="1600" dirty="0" smtClean="0">
                <a:latin typeface="+mj-lt"/>
                <a:ea typeface="Tahoma" pitchFamily="34" charset="0"/>
                <a:cs typeface="Tahoma" pitchFamily="34" charset="0"/>
              </a:rPr>
              <a:t>11kV pre-saturated core SFCL</a:t>
            </a:r>
          </a:p>
          <a:p>
            <a:pPr>
              <a:spcBef>
                <a:spcPct val="15000"/>
              </a:spcBef>
              <a:defRPr/>
            </a:pPr>
            <a:r>
              <a:rPr lang="en-GB" sz="1600" dirty="0" smtClean="0">
                <a:latin typeface="+mj-lt"/>
                <a:ea typeface="Tahoma" pitchFamily="34" charset="0"/>
                <a:cs typeface="Tahoma" pitchFamily="34" charset="0"/>
              </a:rPr>
              <a:t>Normal current 1250A </a:t>
            </a:r>
          </a:p>
          <a:p>
            <a:pPr>
              <a:spcBef>
                <a:spcPct val="15000"/>
              </a:spcBef>
              <a:defRPr/>
            </a:pPr>
            <a:r>
              <a:rPr lang="en-GB" sz="1600" dirty="0" smtClean="0">
                <a:latin typeface="+mj-lt"/>
                <a:ea typeface="Tahoma" pitchFamily="34" charset="0"/>
                <a:cs typeface="Tahoma" pitchFamily="34" charset="0"/>
              </a:rPr>
              <a:t>Prospective Fault  6.2kA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17kA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20%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06 2011 Type Testing in progress</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11" name="Isosceles Triangle 10"/>
          <p:cNvSpPr/>
          <p:nvPr/>
        </p:nvSpPr>
        <p:spPr>
          <a:xfrm rot="5400000">
            <a:off x="4836418" y="2037236"/>
            <a:ext cx="2063451" cy="2736304"/>
          </a:xfrm>
          <a:prstGeom prst="triangle">
            <a:avLst>
              <a:gd name="adj" fmla="val 89537"/>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6147"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2" name="Picture 11"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10" name="TextBox 9"/>
          <p:cNvSpPr txBox="1">
            <a:spLocks noChangeArrowheads="1"/>
          </p:cNvSpPr>
          <p:nvPr/>
        </p:nvSpPr>
        <p:spPr>
          <a:xfrm>
            <a:off x="805909" y="2385715"/>
            <a:ext cx="3694083" cy="2051396"/>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4 – CE Electric UK</a:t>
            </a:r>
          </a:p>
          <a:p>
            <a:pPr>
              <a:spcBef>
                <a:spcPct val="15000"/>
              </a:spcBef>
              <a:defRPr/>
            </a:pPr>
            <a:r>
              <a:rPr lang="en-GB" sz="1600" dirty="0" smtClean="0">
                <a:latin typeface="+mj-lt"/>
                <a:ea typeface="Tahoma" pitchFamily="34" charset="0"/>
                <a:cs typeface="Tahoma" pitchFamily="34" charset="0"/>
              </a:rPr>
              <a:t>33kV pre-saturated core SFCL</a:t>
            </a:r>
          </a:p>
          <a:p>
            <a:pPr>
              <a:spcBef>
                <a:spcPct val="15000"/>
              </a:spcBef>
              <a:defRPr/>
            </a:pPr>
            <a:r>
              <a:rPr lang="en-GB" sz="1600" dirty="0" smtClean="0">
                <a:latin typeface="+mj-lt"/>
                <a:ea typeface="Tahoma" pitchFamily="34" charset="0"/>
                <a:cs typeface="Tahoma" pitchFamily="34" charset="0"/>
              </a:rPr>
              <a:t>Normal current 800A </a:t>
            </a:r>
          </a:p>
          <a:p>
            <a:pPr>
              <a:spcBef>
                <a:spcPct val="15000"/>
              </a:spcBef>
              <a:defRPr/>
            </a:pPr>
            <a:r>
              <a:rPr lang="en-GB" sz="1600" dirty="0" smtClean="0">
                <a:latin typeface="+mj-lt"/>
                <a:ea typeface="Tahoma" pitchFamily="34" charset="0"/>
                <a:cs typeface="Tahoma" pitchFamily="34" charset="0"/>
              </a:rPr>
              <a:t>Prospective Fault  8.5kA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23kA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40%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06 2011 Design in progress</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11" name="Isosceles Triangle 10"/>
          <p:cNvSpPr/>
          <p:nvPr/>
        </p:nvSpPr>
        <p:spPr>
          <a:xfrm rot="5400000">
            <a:off x="4620394" y="2253264"/>
            <a:ext cx="2063451" cy="2304256"/>
          </a:xfrm>
          <a:prstGeom prst="triangle">
            <a:avLst>
              <a:gd name="adj" fmla="val 93230"/>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4099"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0" name="Picture 9" descr="GB DNOs 3.png"/>
          <p:cNvPicPr>
            <a:picLocks noChangeAspect="1"/>
          </p:cNvPicPr>
          <p:nvPr/>
        </p:nvPicPr>
        <p:blipFill>
          <a:blip r:embed="rId3" cstate="print"/>
          <a:stretch>
            <a:fillRect/>
          </a:stretch>
        </p:blipFill>
        <p:spPr>
          <a:xfrm>
            <a:off x="4732033" y="1281460"/>
            <a:ext cx="3368359" cy="4981252"/>
          </a:xfrm>
          <a:prstGeom prst="rect">
            <a:avLst/>
          </a:prstGeom>
        </p:spPr>
      </p:pic>
      <p:sp>
        <p:nvSpPr>
          <p:cNvPr id="20" name="TextBox 19"/>
          <p:cNvSpPr txBox="1">
            <a:spLocks noChangeArrowheads="1"/>
          </p:cNvSpPr>
          <p:nvPr/>
        </p:nvSpPr>
        <p:spPr>
          <a:xfrm>
            <a:off x="805909" y="1953668"/>
            <a:ext cx="3694083" cy="2627460"/>
          </a:xfrm>
          <a:prstGeom prst="rect">
            <a:avLst/>
          </a:prstGeom>
          <a:solidFill>
            <a:srgbClr val="EEB144"/>
          </a:solidFill>
        </p:spPr>
        <p:txBody>
          <a:bodyPr/>
          <a:ls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GB" sz="1600" b="1" dirty="0" smtClean="0">
                <a:latin typeface="+mj-lt"/>
                <a:ea typeface="Tahoma" pitchFamily="34" charset="0"/>
                <a:cs typeface="Tahoma" pitchFamily="34" charset="0"/>
              </a:rPr>
              <a:t>Pilot 1 - Electricity North West</a:t>
            </a:r>
          </a:p>
          <a:p>
            <a:pPr>
              <a:spcBef>
                <a:spcPct val="15000"/>
              </a:spcBef>
              <a:defRPr/>
            </a:pPr>
            <a:r>
              <a:rPr lang="en-GB" sz="1600" dirty="0" smtClean="0">
                <a:latin typeface="+mj-lt"/>
                <a:ea typeface="Tahoma" pitchFamily="34" charset="0"/>
                <a:cs typeface="Tahoma" pitchFamily="34" charset="0"/>
              </a:rPr>
              <a:t>11kV resistive SFCL</a:t>
            </a:r>
          </a:p>
          <a:p>
            <a:pPr>
              <a:spcBef>
                <a:spcPct val="15000"/>
              </a:spcBef>
              <a:defRPr/>
            </a:pPr>
            <a:r>
              <a:rPr lang="en-GB" sz="1600" dirty="0" smtClean="0">
                <a:latin typeface="+mj-lt"/>
                <a:ea typeface="Tahoma" pitchFamily="34" charset="0"/>
                <a:cs typeface="Tahoma" pitchFamily="34" charset="0"/>
              </a:rPr>
              <a:t>Normal current 100A </a:t>
            </a:r>
          </a:p>
          <a:p>
            <a:pPr>
              <a:spcBef>
                <a:spcPct val="15000"/>
              </a:spcBef>
              <a:defRPr/>
            </a:pPr>
            <a:r>
              <a:rPr lang="en-GB" sz="1600" dirty="0" smtClean="0">
                <a:latin typeface="+mj-lt"/>
                <a:ea typeface="Tahoma" pitchFamily="34" charset="0"/>
                <a:cs typeface="Tahoma" pitchFamily="34" charset="0"/>
              </a:rPr>
              <a:t>Prospective Fault  20kA </a:t>
            </a:r>
            <a:r>
              <a:rPr lang="en-GB" sz="1600" dirty="0" err="1" smtClean="0">
                <a:latin typeface="+mj-lt"/>
                <a:ea typeface="Tahoma" pitchFamily="34" charset="0"/>
                <a:cs typeface="Tahoma" pitchFamily="34" charset="0"/>
              </a:rPr>
              <a:t>rms</a:t>
            </a:r>
            <a:r>
              <a:rPr lang="en-GB" sz="1600" dirty="0" smtClean="0">
                <a:latin typeface="+mj-lt"/>
                <a:ea typeface="Tahoma" pitchFamily="34" charset="0"/>
                <a:cs typeface="Tahoma" pitchFamily="34" charset="0"/>
              </a:rPr>
              <a:t>; 50kA </a:t>
            </a:r>
            <a:r>
              <a:rPr lang="en-GB" sz="1600" dirty="0" err="1" smtClean="0">
                <a:latin typeface="+mj-lt"/>
                <a:ea typeface="Tahoma" pitchFamily="34" charset="0"/>
                <a:cs typeface="Tahoma" pitchFamily="34" charset="0"/>
              </a:rPr>
              <a:t>pk</a:t>
            </a: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86% clamping</a:t>
            </a:r>
          </a:p>
          <a:p>
            <a:pPr>
              <a:spcBef>
                <a:spcPct val="15000"/>
              </a:spcBef>
              <a:defRPr/>
            </a:pPr>
            <a:endParaRPr lang="en-GB" sz="1600" dirty="0" smtClean="0">
              <a:latin typeface="+mj-lt"/>
              <a:ea typeface="Tahoma" pitchFamily="34" charset="0"/>
              <a:cs typeface="Tahoma" pitchFamily="34" charset="0"/>
            </a:endParaRPr>
          </a:p>
          <a:p>
            <a:pPr>
              <a:spcBef>
                <a:spcPct val="15000"/>
              </a:spcBef>
              <a:defRPr/>
            </a:pPr>
            <a:r>
              <a:rPr lang="en-GB" sz="1600" dirty="0" smtClean="0">
                <a:latin typeface="+mj-lt"/>
                <a:ea typeface="Tahoma" pitchFamily="34" charset="0"/>
                <a:cs typeface="Tahoma" pitchFamily="34" charset="0"/>
              </a:rPr>
              <a:t>09 2008 Type Tested</a:t>
            </a:r>
          </a:p>
          <a:p>
            <a:pPr>
              <a:spcBef>
                <a:spcPct val="15000"/>
              </a:spcBef>
              <a:defRPr/>
            </a:pPr>
            <a:r>
              <a:rPr lang="en-GB" sz="1600" dirty="0" smtClean="0">
                <a:latin typeface="+mj-lt"/>
                <a:ea typeface="Tahoma" pitchFamily="34" charset="0"/>
                <a:cs typeface="Tahoma" pitchFamily="34" charset="0"/>
              </a:rPr>
              <a:t>03 2009 Installed at site</a:t>
            </a:r>
          </a:p>
          <a:p>
            <a:pPr>
              <a:spcBef>
                <a:spcPct val="15000"/>
              </a:spcBef>
              <a:defRPr/>
            </a:pPr>
            <a:r>
              <a:rPr lang="en-GB" sz="1600" dirty="0" smtClean="0">
                <a:latin typeface="+mj-lt"/>
                <a:ea typeface="Tahoma" pitchFamily="34" charset="0"/>
                <a:cs typeface="Tahoma" pitchFamily="34" charset="0"/>
              </a:rPr>
              <a:t>04 2010 Trial Complete</a:t>
            </a:r>
          </a:p>
          <a:p>
            <a:pPr>
              <a:defRPr/>
            </a:pPr>
            <a:r>
              <a:rPr lang="en-US" sz="1600" kern="0" dirty="0">
                <a:latin typeface="+mj-lt"/>
                <a:ea typeface="Tahoma" pitchFamily="34" charset="0"/>
                <a:cs typeface="Tahoma" pitchFamily="34" charset="0"/>
              </a:rPr>
              <a:t/>
            </a:r>
            <a:br>
              <a:rPr lang="en-US" sz="1600" kern="0" dirty="0">
                <a:latin typeface="+mj-lt"/>
                <a:ea typeface="Tahoma" pitchFamily="34" charset="0"/>
                <a:cs typeface="Tahoma" pitchFamily="34" charset="0"/>
              </a:rPr>
            </a:br>
            <a:endParaRPr lang="en-GB" sz="1600" kern="0" dirty="0">
              <a:latin typeface="+mj-lt"/>
              <a:ea typeface="Tahoma" pitchFamily="34" charset="0"/>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a:p>
            <a:pPr>
              <a:spcAft>
                <a:spcPts val="1200"/>
              </a:spcAft>
              <a:defRPr/>
            </a:pPr>
            <a:endParaRPr lang="en-GB" sz="1600" kern="0" dirty="0">
              <a:latin typeface="+mj-lt"/>
              <a:cs typeface="Tahoma" pitchFamily="34" charset="0"/>
            </a:endParaRPr>
          </a:p>
        </p:txBody>
      </p:sp>
      <p:sp>
        <p:nvSpPr>
          <p:cNvPr id="21" name="Isosceles Triangle 20"/>
          <p:cNvSpPr/>
          <p:nvPr/>
        </p:nvSpPr>
        <p:spPr>
          <a:xfrm rot="5400000">
            <a:off x="4080334" y="2361271"/>
            <a:ext cx="2639516" cy="1800200"/>
          </a:xfrm>
          <a:prstGeom prst="triangle">
            <a:avLst>
              <a:gd name="adj" fmla="val 80038"/>
            </a:avLst>
          </a:prstGeom>
          <a:solidFill>
            <a:srgbClr val="EEB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0188" y="1268413"/>
            <a:ext cx="8913812" cy="5589587"/>
            <a:chOff x="230171" y="1268761"/>
            <a:chExt cx="8913829" cy="5589239"/>
          </a:xfrm>
        </p:grpSpPr>
        <p:sp>
          <p:nvSpPr>
            <p:cNvPr id="6" name="Rectangle 26"/>
            <p:cNvSpPr>
              <a:spLocks noChangeArrowheads="1"/>
            </p:cNvSpPr>
            <p:nvPr/>
          </p:nvSpPr>
          <p:spPr bwMode="auto">
            <a:xfrm>
              <a:off x="233346" y="3716534"/>
              <a:ext cx="8910654" cy="3141466"/>
            </a:xfrm>
            <a:prstGeom prst="rect">
              <a:avLst/>
            </a:prstGeom>
            <a:solidFill>
              <a:schemeClr val="accent2">
                <a:lumMod val="60000"/>
                <a:lumOff val="40000"/>
              </a:schemeClr>
            </a:solidFill>
            <a:ln w="9525">
              <a:noFill/>
              <a:miter lim="800000"/>
              <a:headEnd/>
              <a:tailEnd/>
            </a:ln>
            <a:effectLst/>
          </p:spPr>
          <p:txBody>
            <a:bodyPr wrap="none" anchor="ctr"/>
            <a:lstStyle/>
            <a:p>
              <a:pPr>
                <a:defRPr/>
              </a:pPr>
              <a:endParaRPr lang="en-GB"/>
            </a:p>
          </p:txBody>
        </p:sp>
        <p:sp>
          <p:nvSpPr>
            <p:cNvPr id="7" name="Rectangle 26"/>
            <p:cNvSpPr>
              <a:spLocks noChangeArrowheads="1"/>
            </p:cNvSpPr>
            <p:nvPr/>
          </p:nvSpPr>
          <p:spPr bwMode="auto">
            <a:xfrm>
              <a:off x="230171" y="1268761"/>
              <a:ext cx="8910654" cy="2460472"/>
            </a:xfrm>
            <a:prstGeom prst="rect">
              <a:avLst/>
            </a:prstGeom>
            <a:gradFill>
              <a:gsLst>
                <a:gs pos="100000">
                  <a:schemeClr val="accent2">
                    <a:lumMod val="60000"/>
                    <a:lumOff val="40000"/>
                  </a:schemeClr>
                </a:gs>
                <a:gs pos="0">
                  <a:schemeClr val="bg1"/>
                </a:gs>
                <a:gs pos="100000">
                  <a:srgbClr val="005CBF"/>
                </a:gs>
              </a:gsLst>
              <a:lin ang="5400000" scaled="0"/>
            </a:gradFill>
            <a:ln w="9525">
              <a:noFill/>
              <a:miter lim="800000"/>
              <a:headEnd/>
              <a:tailEnd/>
            </a:ln>
            <a:effectLst/>
          </p:spPr>
          <p:txBody>
            <a:bodyPr wrap="none" anchor="ctr"/>
            <a:lstStyle/>
            <a:p>
              <a:pPr>
                <a:defRPr/>
              </a:pPr>
              <a:endParaRPr lang="en-GB"/>
            </a:p>
          </p:txBody>
        </p:sp>
      </p:grpSp>
      <p:sp>
        <p:nvSpPr>
          <p:cNvPr id="5123" name="Text Box 6"/>
          <p:cNvSpPr txBox="1">
            <a:spLocks noChangeArrowheads="1"/>
          </p:cNvSpPr>
          <p:nvPr/>
        </p:nvSpPr>
        <p:spPr bwMode="auto">
          <a:xfrm>
            <a:off x="468313" y="6308725"/>
            <a:ext cx="7200900" cy="336550"/>
          </a:xfrm>
          <a:prstGeom prst="rect">
            <a:avLst/>
          </a:prstGeom>
          <a:noFill/>
          <a:ln w="9525">
            <a:noFill/>
            <a:miter lim="800000"/>
            <a:headEnd/>
            <a:tailEnd/>
          </a:ln>
        </p:spPr>
        <p:txBody>
          <a:bodyPr>
            <a:spAutoFit/>
          </a:bodyPr>
          <a:lstStyle/>
          <a:p>
            <a:r>
              <a:rPr lang="fr-BE" sz="1600">
                <a:latin typeface="Arial" charset="0"/>
              </a:rPr>
              <a:t>Klaus D.W. et al. – United Kingdom – RIF Session 1 – 0456</a:t>
            </a:r>
            <a:endParaRPr lang="fr-FR" sz="1600">
              <a:latin typeface="Arial" charset="0"/>
            </a:endParaRPr>
          </a:p>
        </p:txBody>
      </p:sp>
      <p:pic>
        <p:nvPicPr>
          <p:cNvPr id="18" name="Picture 17" descr="P1 col.jpg"/>
          <p:cNvPicPr>
            <a:picLocks noChangeAspect="1"/>
          </p:cNvPicPr>
          <p:nvPr/>
        </p:nvPicPr>
        <p:blipFill>
          <a:blip r:embed="rId3" cstate="print"/>
          <a:stretch>
            <a:fillRect/>
          </a:stretch>
        </p:blipFill>
        <p:spPr>
          <a:xfrm>
            <a:off x="971600" y="1274484"/>
            <a:ext cx="7200800" cy="4962828"/>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RED2011">
  <a:themeElements>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fontScheme name="CIRED2011">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IRED2011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IRED2011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IRED2011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IRED2011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IRED2011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IRED201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9">
        <a:dk1>
          <a:srgbClr val="000000"/>
        </a:dk1>
        <a:lt1>
          <a:srgbClr val="FFFFFF"/>
        </a:lt1>
        <a:dk2>
          <a:srgbClr val="999900"/>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0">
        <a:dk1>
          <a:srgbClr val="000000"/>
        </a:dk1>
        <a:lt1>
          <a:srgbClr val="FFFFFF"/>
        </a:lt1>
        <a:dk2>
          <a:srgbClr val="F96501"/>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1">
        <a:dk1>
          <a:srgbClr val="000000"/>
        </a:dk1>
        <a:lt1>
          <a:srgbClr val="FFFFFF"/>
        </a:lt1>
        <a:dk2>
          <a:srgbClr val="FEB27E"/>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2">
        <a:dk1>
          <a:srgbClr val="000000"/>
        </a:dk1>
        <a:lt1>
          <a:srgbClr val="FFFFFF"/>
        </a:lt1>
        <a:dk2>
          <a:srgbClr val="FEB27E"/>
        </a:dk2>
        <a:lt2>
          <a:srgbClr val="F96501"/>
        </a:lt2>
        <a:accent1>
          <a:srgbClr val="99CC00"/>
        </a:accent1>
        <a:accent2>
          <a:srgbClr val="FE8F44"/>
        </a:accent2>
        <a:accent3>
          <a:srgbClr val="FFFFFF"/>
        </a:accent3>
        <a:accent4>
          <a:srgbClr val="000000"/>
        </a:accent4>
        <a:accent5>
          <a:srgbClr val="CAE2AA"/>
        </a:accent5>
        <a:accent6>
          <a:srgbClr val="E6813D"/>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3">
        <a:dk1>
          <a:srgbClr val="000000"/>
        </a:dk1>
        <a:lt1>
          <a:srgbClr val="FFFFFF"/>
        </a:lt1>
        <a:dk2>
          <a:srgbClr val="FEB27E"/>
        </a:dk2>
        <a:lt2>
          <a:srgbClr val="F96501"/>
        </a:lt2>
        <a:accent1>
          <a:srgbClr val="FF6600"/>
        </a:accent1>
        <a:accent2>
          <a:srgbClr val="FE8F44"/>
        </a:accent2>
        <a:accent3>
          <a:srgbClr val="FFFFFF"/>
        </a:accent3>
        <a:accent4>
          <a:srgbClr val="000000"/>
        </a:accent4>
        <a:accent5>
          <a:srgbClr val="FFB8AA"/>
        </a:accent5>
        <a:accent6>
          <a:srgbClr val="E6813D"/>
        </a:accent6>
        <a:hlink>
          <a:srgbClr val="F96501"/>
        </a:hlink>
        <a:folHlink>
          <a:srgbClr val="CC9900"/>
        </a:folHlink>
      </a:clrScheme>
      <a:clrMap bg1="lt1" tx1="dk1" bg2="lt2" tx2="dk2" accent1="accent1" accent2="accent2" accent3="accent3" accent4="accent4" accent5="accent5" accent6="accent6" hlink="hlink" folHlink="folHlink"/>
    </a:extraClrScheme>
    <a:extraClrScheme>
      <a:clrScheme name="CIRED2011 14">
        <a:dk1>
          <a:srgbClr val="000000"/>
        </a:dk1>
        <a:lt1>
          <a:srgbClr val="FFFFFF"/>
        </a:lt1>
        <a:dk2>
          <a:srgbClr val="0E318D"/>
        </a:dk2>
        <a:lt2>
          <a:srgbClr val="0E318D"/>
        </a:lt2>
        <a:accent1>
          <a:srgbClr val="0E318D"/>
        </a:accent1>
        <a:accent2>
          <a:srgbClr val="0E318D"/>
        </a:accent2>
        <a:accent3>
          <a:srgbClr val="FFFFFF"/>
        </a:accent3>
        <a:accent4>
          <a:srgbClr val="000000"/>
        </a:accent4>
        <a:accent5>
          <a:srgbClr val="AAADC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5">
        <a:dk1>
          <a:srgbClr val="000000"/>
        </a:dk1>
        <a:lt1>
          <a:srgbClr val="FFFFFF"/>
        </a:lt1>
        <a:dk2>
          <a:srgbClr val="0E318D"/>
        </a:dk2>
        <a:lt2>
          <a:srgbClr val="0E318D"/>
        </a:lt2>
        <a:accent1>
          <a:srgbClr val="154BD1"/>
        </a:accent1>
        <a:accent2>
          <a:srgbClr val="0E318D"/>
        </a:accent2>
        <a:accent3>
          <a:srgbClr val="FFFFFF"/>
        </a:accent3>
        <a:accent4>
          <a:srgbClr val="000000"/>
        </a:accent4>
        <a:accent5>
          <a:srgbClr val="AAB1E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6">
        <a:dk1>
          <a:srgbClr val="000000"/>
        </a:dk1>
        <a:lt1>
          <a:srgbClr val="FFFFFF"/>
        </a:lt1>
        <a:dk2>
          <a:srgbClr val="0E318D"/>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1268</Words>
  <Application>Microsoft Macintosh PowerPoint</Application>
  <PresentationFormat>Bildschirmpräsentation (4:3)</PresentationFormat>
  <Paragraphs>247</Paragraphs>
  <Slides>39</Slides>
  <Notes>39</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CIRED2011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AIM</dc:creator>
  <cp:lastModifiedBy>T</cp:lastModifiedBy>
  <cp:revision>119</cp:revision>
  <dcterms:created xsi:type="dcterms:W3CDTF">2010-04-09T10:19:13Z</dcterms:created>
  <dcterms:modified xsi:type="dcterms:W3CDTF">2011-07-14T17:40:53Z</dcterms:modified>
</cp:coreProperties>
</file>