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263" r:id="rId2"/>
    <p:sldId id="316" r:id="rId3"/>
    <p:sldId id="319" r:id="rId4"/>
    <p:sldId id="324" r:id="rId5"/>
    <p:sldId id="320" r:id="rId6"/>
    <p:sldId id="322" r:id="rId7"/>
    <p:sldId id="326" r:id="rId8"/>
    <p:sldId id="327" r:id="rId9"/>
    <p:sldId id="270" r:id="rId10"/>
    <p:sldId id="271" r:id="rId11"/>
    <p:sldId id="272" r:id="rId12"/>
    <p:sldId id="335" r:id="rId13"/>
    <p:sldId id="336" r:id="rId14"/>
    <p:sldId id="277" r:id="rId15"/>
    <p:sldId id="337" r:id="rId16"/>
    <p:sldId id="338" r:id="rId17"/>
    <p:sldId id="279" r:id="rId18"/>
    <p:sldId id="288" r:id="rId19"/>
    <p:sldId id="282" r:id="rId20"/>
    <p:sldId id="265" r:id="rId21"/>
    <p:sldId id="268" r:id="rId22"/>
    <p:sldId id="285" r:id="rId23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352" y="-104"/>
      </p:cViewPr>
      <p:guideLst>
        <p:guide orient="horz" pos="2523"/>
        <p:guide orient="horz" pos="3838"/>
        <p:guide orient="horz" pos="981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69B00172-E922-4459-99E9-33DC2C7124DB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8139-D80B-4BA0-9A46-D021F3D30A99}" type="slidenum">
              <a:rPr lang="fr-FR"/>
              <a:pPr/>
              <a:t>2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1" y="4560890"/>
            <a:ext cx="5854700" cy="4321175"/>
          </a:xfrm>
          <a:noFill/>
          <a:ln/>
        </p:spPr>
        <p:txBody>
          <a:bodyPr lIns="92295" tIns="46147" rIns="92295" bIns="46147"/>
          <a:lstStyle/>
          <a:p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E7D08-F351-4CB9-8FA5-263DB76CF6B7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143375" y="9120190"/>
            <a:ext cx="3170238" cy="4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457159" eaLnBrk="0" hangingPunct="0"/>
            <a:fld id="{D8D0C3ED-56CC-4722-92EE-A4E1B373A449}" type="slidenum">
              <a:rPr lang="en-US" sz="1200">
                <a:solidFill>
                  <a:prstClr val="black"/>
                </a:solidFill>
                <a:ea typeface="ＭＳ Ｐゴシック" charset="-128"/>
              </a:rPr>
              <a:pPr algn="r" defTabSz="457159" eaLnBrk="0" hangingPunct="0"/>
              <a:t>18</a:t>
            </a:fld>
            <a:endParaRPr lang="en-US" sz="1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770FA-46A6-42D3-B2CB-BF781934EAC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Confidential and Proprietary Information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F014-ECC0-407F-A773-0935FC8906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2063" y="723900"/>
            <a:ext cx="4794250" cy="3595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02"/>
            <a:fld id="{526385AA-7B56-4D3D-96A2-459045154F95}" type="slidenum">
              <a:rPr lang="en-US" sz="1300"/>
              <a:pPr algn="r" defTabSz="966702"/>
              <a:t>10</a:t>
            </a:fld>
            <a:endParaRPr lang="en-US" sz="13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4143312" y="9120493"/>
            <a:ext cx="3170249" cy="47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2" tIns="49506" rIns="99012" bIns="49506" anchor="b"/>
          <a:lstStyle/>
          <a:p>
            <a:pPr algn="r" defTabSz="989354" eaLnBrk="0" hangingPunct="0"/>
            <a:fld id="{9D303454-741D-4877-8B53-576280343D6C}" type="slidenum">
              <a:rPr lang="en-US" sz="1400">
                <a:latin typeface="Times" pitchFamily="18" charset="0"/>
              </a:rPr>
              <a:pPr algn="r" defTabSz="989354" eaLnBrk="0" hangingPunct="0"/>
              <a:t>11</a:t>
            </a:fld>
            <a:endParaRPr lang="en-US" sz="1400" dirty="0">
              <a:latin typeface="Times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9012" tIns="49506" rIns="99012" bIns="49506"/>
          <a:lstStyle/>
          <a:p>
            <a:pPr defTabSz="935876"/>
            <a:endParaRPr lang="en-US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defTabSz="966702" eaLnBrk="0" hangingPunct="0"/>
            <a:fld id="{775511CD-52EC-4A98-908C-5FF88135F111}" type="slidenum">
              <a:rPr lang="en-US" sz="1300">
                <a:solidFill>
                  <a:srgbClr val="000000"/>
                </a:solidFill>
                <a:latin typeface="Times" pitchFamily="18" charset="0"/>
              </a:rPr>
              <a:pPr algn="r" defTabSz="966702" eaLnBrk="0" hangingPunct="0"/>
              <a:t>12</a:t>
            </a:fld>
            <a:endParaRPr lang="en-US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0093DF-608E-4C51-B69D-EF34B8DFCD61}" type="slidenum">
              <a:rPr lang="fr-FR"/>
              <a:pPr/>
              <a:t>‹Nr.›</a:t>
            </a:fld>
            <a:endParaRPr lang="fr-F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3555" t="11237" r="5620" b="7303"/>
          <a:stretch>
            <a:fillRect/>
          </a:stretch>
        </p:blipFill>
        <p:spPr bwMode="auto">
          <a:xfrm>
            <a:off x="681572" y="6294375"/>
            <a:ext cx="1010108" cy="3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04" y="6669360"/>
            <a:ext cx="1440000" cy="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88FDB-E3A7-4E54-80F7-8D2B277DBA92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26CE-5315-4FB7-A54B-5C27AD0BCBE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28606" y="2343595"/>
            <a:ext cx="5647163" cy="4158991"/>
          </a:xfrm>
        </p:spPr>
        <p:txBody>
          <a:bodyPr/>
          <a:lstStyle>
            <a:lvl1pPr marL="239304" indent="-239304"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020436" y="2343582"/>
            <a:ext cx="2894970" cy="1890136"/>
          </a:xfrm>
          <a:prstGeom prst="round1Rect">
            <a:avLst>
              <a:gd name="adj" fmla="val 9353"/>
            </a:avLst>
          </a:prstGeom>
        </p:spPr>
        <p:txBody>
          <a:bodyPr rtlCol="0">
            <a:normAutofit/>
          </a:bodyPr>
          <a:lstStyle>
            <a:lvl1pPr marL="149573" marR="0" indent="0" algn="l" defTabSz="4748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8"/>
              </a:spcAft>
              <a:buClrTx/>
              <a:buSzTx/>
              <a:buFontTx/>
              <a:buNone/>
              <a:tabLst/>
              <a:defRPr sz="13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Proprietary</a:t>
            </a:r>
            <a:r>
              <a:rPr lang="de-DE" dirty="0"/>
              <a:t> [</a:t>
            </a:r>
            <a:fld id="{3E01937B-6CB5-4129-B7C9-F95C5895308A}" type="slidenum">
              <a:rPr lang="en-GB"/>
              <a:pPr/>
              <a:t>‹Nr.›</a:t>
            </a:fld>
            <a:r>
              <a:rPr lang="en-GB" dirty="0"/>
              <a:t>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Power-Station-Header-FC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468"/>
            <a:ext cx="9144000" cy="1262529"/>
          </a:xfrm>
          <a:prstGeom prst="rect">
            <a:avLst/>
          </a:prstGeom>
        </p:spPr>
      </p:pic>
      <p:grpSp>
        <p:nvGrpSpPr>
          <p:cNvPr id="3" name="Gruppierung 10"/>
          <p:cNvGrpSpPr>
            <a:grpSpLocks/>
          </p:cNvGrpSpPr>
          <p:nvPr userDrawn="1"/>
        </p:nvGrpSpPr>
        <p:grpSpPr bwMode="auto">
          <a:xfrm>
            <a:off x="2" y="523875"/>
            <a:ext cx="9146931" cy="904875"/>
            <a:chOff x="-1" y="523877"/>
            <a:chExt cx="9909176" cy="904876"/>
          </a:xfrm>
        </p:grpSpPr>
        <p:sp>
          <p:nvSpPr>
            <p:cNvPr id="6" name="Freihandform 5"/>
            <p:cNvSpPr/>
            <p:nvPr userDrawn="1"/>
          </p:nvSpPr>
          <p:spPr>
            <a:xfrm>
              <a:off x="-1" y="523877"/>
              <a:ext cx="9909176" cy="904876"/>
            </a:xfrm>
            <a:custGeom>
              <a:avLst/>
              <a:gdLst>
                <a:gd name="connsiteX0" fmla="*/ 9906000 w 9954683"/>
                <a:gd name="connsiteY0" fmla="*/ 166158 h 670983"/>
                <a:gd name="connsiteX1" fmla="*/ 9617075 w 9954683"/>
                <a:gd name="connsiteY1" fmla="*/ 42333 h 670983"/>
                <a:gd name="connsiteX2" fmla="*/ 9140825 w 9954683"/>
                <a:gd name="connsiteY2" fmla="*/ 16933 h 670983"/>
                <a:gd name="connsiteX3" fmla="*/ 8201025 w 9954683"/>
                <a:gd name="connsiteY3" fmla="*/ 143933 h 670983"/>
                <a:gd name="connsiteX4" fmla="*/ 6613525 w 9954683"/>
                <a:gd name="connsiteY4" fmla="*/ 353483 h 670983"/>
                <a:gd name="connsiteX5" fmla="*/ 5241925 w 9954683"/>
                <a:gd name="connsiteY5" fmla="*/ 470958 h 670983"/>
                <a:gd name="connsiteX6" fmla="*/ 3254375 w 9954683"/>
                <a:gd name="connsiteY6" fmla="*/ 547158 h 670983"/>
                <a:gd name="connsiteX7" fmla="*/ 1600200 w 9954683"/>
                <a:gd name="connsiteY7" fmla="*/ 550333 h 670983"/>
                <a:gd name="connsiteX8" fmla="*/ 536575 w 9954683"/>
                <a:gd name="connsiteY8" fmla="*/ 547158 h 670983"/>
                <a:gd name="connsiteX9" fmla="*/ 0 w 9954683"/>
                <a:gd name="connsiteY9" fmla="*/ 547158 h 670983"/>
                <a:gd name="connsiteX10" fmla="*/ 0 w 9954683"/>
                <a:gd name="connsiteY10" fmla="*/ 601133 h 670983"/>
                <a:gd name="connsiteX11" fmla="*/ 0 w 9954683"/>
                <a:gd name="connsiteY11" fmla="*/ 670983 h 670983"/>
                <a:gd name="connsiteX12" fmla="*/ 3724275 w 9954683"/>
                <a:gd name="connsiteY12" fmla="*/ 670983 h 670983"/>
                <a:gd name="connsiteX13" fmla="*/ 7645400 w 9954683"/>
                <a:gd name="connsiteY13" fmla="*/ 670983 h 670983"/>
                <a:gd name="connsiteX14" fmla="*/ 9680575 w 9954683"/>
                <a:gd name="connsiteY14" fmla="*/ 670983 h 670983"/>
                <a:gd name="connsiteX15" fmla="*/ 9877425 w 9954683"/>
                <a:gd name="connsiteY15" fmla="*/ 670983 h 670983"/>
                <a:gd name="connsiteX16" fmla="*/ 9909175 w 9954683"/>
                <a:gd name="connsiteY16" fmla="*/ 670983 h 670983"/>
                <a:gd name="connsiteX17" fmla="*/ 9912350 w 9954683"/>
                <a:gd name="connsiteY17" fmla="*/ 613833 h 670983"/>
                <a:gd name="connsiteX18" fmla="*/ 9909175 w 9954683"/>
                <a:gd name="connsiteY18" fmla="*/ 334433 h 670983"/>
                <a:gd name="connsiteX19" fmla="*/ 9906000 w 9954683"/>
                <a:gd name="connsiteY19" fmla="*/ 166158 h 670983"/>
                <a:gd name="connsiteX0" fmla="*/ 9906000 w 9912350"/>
                <a:gd name="connsiteY0" fmla="*/ 166158 h 670983"/>
                <a:gd name="connsiteX1" fmla="*/ 9617075 w 9912350"/>
                <a:gd name="connsiteY1" fmla="*/ 42333 h 670983"/>
                <a:gd name="connsiteX2" fmla="*/ 9140825 w 9912350"/>
                <a:gd name="connsiteY2" fmla="*/ 16933 h 670983"/>
                <a:gd name="connsiteX3" fmla="*/ 8201025 w 9912350"/>
                <a:gd name="connsiteY3" fmla="*/ 143933 h 670983"/>
                <a:gd name="connsiteX4" fmla="*/ 6613525 w 9912350"/>
                <a:gd name="connsiteY4" fmla="*/ 353483 h 670983"/>
                <a:gd name="connsiteX5" fmla="*/ 5241925 w 9912350"/>
                <a:gd name="connsiteY5" fmla="*/ 470958 h 670983"/>
                <a:gd name="connsiteX6" fmla="*/ 3254375 w 9912350"/>
                <a:gd name="connsiteY6" fmla="*/ 547158 h 670983"/>
                <a:gd name="connsiteX7" fmla="*/ 1600200 w 9912350"/>
                <a:gd name="connsiteY7" fmla="*/ 550333 h 670983"/>
                <a:gd name="connsiteX8" fmla="*/ 536575 w 9912350"/>
                <a:gd name="connsiteY8" fmla="*/ 547158 h 670983"/>
                <a:gd name="connsiteX9" fmla="*/ 0 w 9912350"/>
                <a:gd name="connsiteY9" fmla="*/ 547158 h 670983"/>
                <a:gd name="connsiteX10" fmla="*/ 0 w 9912350"/>
                <a:gd name="connsiteY10" fmla="*/ 601133 h 670983"/>
                <a:gd name="connsiteX11" fmla="*/ 0 w 9912350"/>
                <a:gd name="connsiteY11" fmla="*/ 670983 h 670983"/>
                <a:gd name="connsiteX12" fmla="*/ 3724275 w 9912350"/>
                <a:gd name="connsiteY12" fmla="*/ 670983 h 670983"/>
                <a:gd name="connsiteX13" fmla="*/ 7645400 w 9912350"/>
                <a:gd name="connsiteY13" fmla="*/ 670983 h 670983"/>
                <a:gd name="connsiteX14" fmla="*/ 9680575 w 9912350"/>
                <a:gd name="connsiteY14" fmla="*/ 670983 h 670983"/>
                <a:gd name="connsiteX15" fmla="*/ 9877425 w 9912350"/>
                <a:gd name="connsiteY15" fmla="*/ 670983 h 670983"/>
                <a:gd name="connsiteX16" fmla="*/ 9909175 w 9912350"/>
                <a:gd name="connsiteY16" fmla="*/ 670983 h 670983"/>
                <a:gd name="connsiteX17" fmla="*/ 9912350 w 9912350"/>
                <a:gd name="connsiteY17" fmla="*/ 613833 h 670983"/>
                <a:gd name="connsiteX18" fmla="*/ 9909175 w 9912350"/>
                <a:gd name="connsiteY18" fmla="*/ 334433 h 670983"/>
                <a:gd name="connsiteX19" fmla="*/ 9906000 w 9912350"/>
                <a:gd name="connsiteY19" fmla="*/ 166158 h 670983"/>
                <a:gd name="connsiteX0" fmla="*/ 9906000 w 9912350"/>
                <a:gd name="connsiteY0" fmla="*/ 166158 h 903124"/>
                <a:gd name="connsiteX1" fmla="*/ 9617075 w 9912350"/>
                <a:gd name="connsiteY1" fmla="*/ 42333 h 903124"/>
                <a:gd name="connsiteX2" fmla="*/ 9140825 w 9912350"/>
                <a:gd name="connsiteY2" fmla="*/ 16933 h 903124"/>
                <a:gd name="connsiteX3" fmla="*/ 8201025 w 9912350"/>
                <a:gd name="connsiteY3" fmla="*/ 143933 h 903124"/>
                <a:gd name="connsiteX4" fmla="*/ 6613525 w 9912350"/>
                <a:gd name="connsiteY4" fmla="*/ 353483 h 903124"/>
                <a:gd name="connsiteX5" fmla="*/ 5241925 w 9912350"/>
                <a:gd name="connsiteY5" fmla="*/ 470958 h 903124"/>
                <a:gd name="connsiteX6" fmla="*/ 3254375 w 9912350"/>
                <a:gd name="connsiteY6" fmla="*/ 547158 h 903124"/>
                <a:gd name="connsiteX7" fmla="*/ 1600200 w 9912350"/>
                <a:gd name="connsiteY7" fmla="*/ 550333 h 903124"/>
                <a:gd name="connsiteX8" fmla="*/ 536575 w 9912350"/>
                <a:gd name="connsiteY8" fmla="*/ 547158 h 903124"/>
                <a:gd name="connsiteX9" fmla="*/ 0 w 9912350"/>
                <a:gd name="connsiteY9" fmla="*/ 547158 h 903124"/>
                <a:gd name="connsiteX10" fmla="*/ 0 w 9912350"/>
                <a:gd name="connsiteY10" fmla="*/ 601133 h 903124"/>
                <a:gd name="connsiteX11" fmla="*/ 0 w 9912350"/>
                <a:gd name="connsiteY11" fmla="*/ 670983 h 903124"/>
                <a:gd name="connsiteX12" fmla="*/ 3177 w 9912350"/>
                <a:gd name="connsiteY12" fmla="*/ 903124 h 903124"/>
                <a:gd name="connsiteX13" fmla="*/ 3724275 w 9912350"/>
                <a:gd name="connsiteY13" fmla="*/ 670983 h 903124"/>
                <a:gd name="connsiteX14" fmla="*/ 7645400 w 9912350"/>
                <a:gd name="connsiteY14" fmla="*/ 670983 h 903124"/>
                <a:gd name="connsiteX15" fmla="*/ 9680575 w 9912350"/>
                <a:gd name="connsiteY15" fmla="*/ 670983 h 903124"/>
                <a:gd name="connsiteX16" fmla="*/ 9877425 w 9912350"/>
                <a:gd name="connsiteY16" fmla="*/ 670983 h 903124"/>
                <a:gd name="connsiteX17" fmla="*/ 9909175 w 9912350"/>
                <a:gd name="connsiteY17" fmla="*/ 670983 h 903124"/>
                <a:gd name="connsiteX18" fmla="*/ 9912350 w 9912350"/>
                <a:gd name="connsiteY18" fmla="*/ 613833 h 903124"/>
                <a:gd name="connsiteX19" fmla="*/ 9909175 w 9912350"/>
                <a:gd name="connsiteY19" fmla="*/ 334433 h 903124"/>
                <a:gd name="connsiteX20" fmla="*/ 9906000 w 9912350"/>
                <a:gd name="connsiteY20" fmla="*/ 166158 h 903124"/>
                <a:gd name="connsiteX0" fmla="*/ 9906000 w 9912350"/>
                <a:gd name="connsiteY0" fmla="*/ 166158 h 903124"/>
                <a:gd name="connsiteX1" fmla="*/ 9617075 w 9912350"/>
                <a:gd name="connsiteY1" fmla="*/ 42333 h 903124"/>
                <a:gd name="connsiteX2" fmla="*/ 9140825 w 9912350"/>
                <a:gd name="connsiteY2" fmla="*/ 16933 h 903124"/>
                <a:gd name="connsiteX3" fmla="*/ 8201025 w 9912350"/>
                <a:gd name="connsiteY3" fmla="*/ 143933 h 903124"/>
                <a:gd name="connsiteX4" fmla="*/ 6613525 w 9912350"/>
                <a:gd name="connsiteY4" fmla="*/ 353483 h 903124"/>
                <a:gd name="connsiteX5" fmla="*/ 5241925 w 9912350"/>
                <a:gd name="connsiteY5" fmla="*/ 470958 h 903124"/>
                <a:gd name="connsiteX6" fmla="*/ 3254375 w 9912350"/>
                <a:gd name="connsiteY6" fmla="*/ 547158 h 903124"/>
                <a:gd name="connsiteX7" fmla="*/ 1600200 w 9912350"/>
                <a:gd name="connsiteY7" fmla="*/ 550333 h 903124"/>
                <a:gd name="connsiteX8" fmla="*/ 536575 w 9912350"/>
                <a:gd name="connsiteY8" fmla="*/ 547158 h 903124"/>
                <a:gd name="connsiteX9" fmla="*/ 0 w 9912350"/>
                <a:gd name="connsiteY9" fmla="*/ 547158 h 903124"/>
                <a:gd name="connsiteX10" fmla="*/ 0 w 9912350"/>
                <a:gd name="connsiteY10" fmla="*/ 601133 h 903124"/>
                <a:gd name="connsiteX11" fmla="*/ 0 w 9912350"/>
                <a:gd name="connsiteY11" fmla="*/ 670983 h 903124"/>
                <a:gd name="connsiteX12" fmla="*/ 3177 w 9912350"/>
                <a:gd name="connsiteY12" fmla="*/ 903124 h 903124"/>
                <a:gd name="connsiteX13" fmla="*/ 3724275 w 9912350"/>
                <a:gd name="connsiteY13" fmla="*/ 670983 h 903124"/>
                <a:gd name="connsiteX14" fmla="*/ 7645400 w 9912350"/>
                <a:gd name="connsiteY14" fmla="*/ 670983 h 903124"/>
                <a:gd name="connsiteX15" fmla="*/ 9680575 w 9912350"/>
                <a:gd name="connsiteY15" fmla="*/ 670983 h 903124"/>
                <a:gd name="connsiteX16" fmla="*/ 9877425 w 9912350"/>
                <a:gd name="connsiteY16" fmla="*/ 670983 h 903124"/>
                <a:gd name="connsiteX17" fmla="*/ 9909175 w 9912350"/>
                <a:gd name="connsiteY17" fmla="*/ 670983 h 903124"/>
                <a:gd name="connsiteX18" fmla="*/ 9912350 w 9912350"/>
                <a:gd name="connsiteY18" fmla="*/ 613833 h 903124"/>
                <a:gd name="connsiteX19" fmla="*/ 9909175 w 9912350"/>
                <a:gd name="connsiteY19" fmla="*/ 334433 h 903124"/>
                <a:gd name="connsiteX20" fmla="*/ 9906000 w 9912350"/>
                <a:gd name="connsiteY20" fmla="*/ 166158 h 903124"/>
                <a:gd name="connsiteX0" fmla="*/ 9906000 w 9912350"/>
                <a:gd name="connsiteY0" fmla="*/ 166158 h 1023964"/>
                <a:gd name="connsiteX1" fmla="*/ 9617075 w 9912350"/>
                <a:gd name="connsiteY1" fmla="*/ 42333 h 1023964"/>
                <a:gd name="connsiteX2" fmla="*/ 9140825 w 9912350"/>
                <a:gd name="connsiteY2" fmla="*/ 16933 h 1023964"/>
                <a:gd name="connsiteX3" fmla="*/ 8201025 w 9912350"/>
                <a:gd name="connsiteY3" fmla="*/ 143933 h 1023964"/>
                <a:gd name="connsiteX4" fmla="*/ 6613525 w 9912350"/>
                <a:gd name="connsiteY4" fmla="*/ 353483 h 1023964"/>
                <a:gd name="connsiteX5" fmla="*/ 5241925 w 9912350"/>
                <a:gd name="connsiteY5" fmla="*/ 470958 h 1023964"/>
                <a:gd name="connsiteX6" fmla="*/ 3254375 w 9912350"/>
                <a:gd name="connsiteY6" fmla="*/ 547158 h 1023964"/>
                <a:gd name="connsiteX7" fmla="*/ 1600200 w 9912350"/>
                <a:gd name="connsiteY7" fmla="*/ 550333 h 1023964"/>
                <a:gd name="connsiteX8" fmla="*/ 536575 w 9912350"/>
                <a:gd name="connsiteY8" fmla="*/ 547158 h 1023964"/>
                <a:gd name="connsiteX9" fmla="*/ 0 w 9912350"/>
                <a:gd name="connsiteY9" fmla="*/ 547158 h 1023964"/>
                <a:gd name="connsiteX10" fmla="*/ 0 w 9912350"/>
                <a:gd name="connsiteY10" fmla="*/ 601133 h 1023964"/>
                <a:gd name="connsiteX11" fmla="*/ 0 w 9912350"/>
                <a:gd name="connsiteY11" fmla="*/ 670983 h 1023964"/>
                <a:gd name="connsiteX12" fmla="*/ 3177 w 9912350"/>
                <a:gd name="connsiteY12" fmla="*/ 903124 h 1023964"/>
                <a:gd name="connsiteX13" fmla="*/ 3724275 w 9912350"/>
                <a:gd name="connsiteY13" fmla="*/ 670983 h 1023964"/>
                <a:gd name="connsiteX14" fmla="*/ 3726662 w 9912350"/>
                <a:gd name="connsiteY14" fmla="*/ 1023964 h 1023964"/>
                <a:gd name="connsiteX15" fmla="*/ 7645400 w 9912350"/>
                <a:gd name="connsiteY15" fmla="*/ 670983 h 1023964"/>
                <a:gd name="connsiteX16" fmla="*/ 9680575 w 9912350"/>
                <a:gd name="connsiteY16" fmla="*/ 670983 h 1023964"/>
                <a:gd name="connsiteX17" fmla="*/ 9877425 w 9912350"/>
                <a:gd name="connsiteY17" fmla="*/ 670983 h 1023964"/>
                <a:gd name="connsiteX18" fmla="*/ 9909175 w 9912350"/>
                <a:gd name="connsiteY18" fmla="*/ 670983 h 1023964"/>
                <a:gd name="connsiteX19" fmla="*/ 9912350 w 9912350"/>
                <a:gd name="connsiteY19" fmla="*/ 613833 h 1023964"/>
                <a:gd name="connsiteX20" fmla="*/ 9909175 w 9912350"/>
                <a:gd name="connsiteY20" fmla="*/ 334433 h 1023964"/>
                <a:gd name="connsiteX21" fmla="*/ 9906000 w 9912350"/>
                <a:gd name="connsiteY21" fmla="*/ 166158 h 1023964"/>
                <a:gd name="connsiteX0" fmla="*/ 9906000 w 9912350"/>
                <a:gd name="connsiteY0" fmla="*/ 166158 h 1062654"/>
                <a:gd name="connsiteX1" fmla="*/ 9617075 w 9912350"/>
                <a:gd name="connsiteY1" fmla="*/ 42333 h 1062654"/>
                <a:gd name="connsiteX2" fmla="*/ 9140825 w 9912350"/>
                <a:gd name="connsiteY2" fmla="*/ 16933 h 1062654"/>
                <a:gd name="connsiteX3" fmla="*/ 8201025 w 9912350"/>
                <a:gd name="connsiteY3" fmla="*/ 143933 h 1062654"/>
                <a:gd name="connsiteX4" fmla="*/ 6613525 w 9912350"/>
                <a:gd name="connsiteY4" fmla="*/ 353483 h 1062654"/>
                <a:gd name="connsiteX5" fmla="*/ 5241925 w 9912350"/>
                <a:gd name="connsiteY5" fmla="*/ 470958 h 1062654"/>
                <a:gd name="connsiteX6" fmla="*/ 3254375 w 9912350"/>
                <a:gd name="connsiteY6" fmla="*/ 547158 h 1062654"/>
                <a:gd name="connsiteX7" fmla="*/ 1600200 w 9912350"/>
                <a:gd name="connsiteY7" fmla="*/ 550333 h 1062654"/>
                <a:gd name="connsiteX8" fmla="*/ 536575 w 9912350"/>
                <a:gd name="connsiteY8" fmla="*/ 547158 h 1062654"/>
                <a:gd name="connsiteX9" fmla="*/ 0 w 9912350"/>
                <a:gd name="connsiteY9" fmla="*/ 547158 h 1062654"/>
                <a:gd name="connsiteX10" fmla="*/ 0 w 9912350"/>
                <a:gd name="connsiteY10" fmla="*/ 601133 h 1062654"/>
                <a:gd name="connsiteX11" fmla="*/ 0 w 9912350"/>
                <a:gd name="connsiteY11" fmla="*/ 670983 h 1062654"/>
                <a:gd name="connsiteX12" fmla="*/ 3177 w 9912350"/>
                <a:gd name="connsiteY12" fmla="*/ 903124 h 1062654"/>
                <a:gd name="connsiteX13" fmla="*/ 3726662 w 9912350"/>
                <a:gd name="connsiteY13" fmla="*/ 1023964 h 1062654"/>
                <a:gd name="connsiteX14" fmla="*/ 7645400 w 9912350"/>
                <a:gd name="connsiteY14" fmla="*/ 670983 h 1062654"/>
                <a:gd name="connsiteX15" fmla="*/ 9680575 w 9912350"/>
                <a:gd name="connsiteY15" fmla="*/ 670983 h 1062654"/>
                <a:gd name="connsiteX16" fmla="*/ 9877425 w 9912350"/>
                <a:gd name="connsiteY16" fmla="*/ 670983 h 1062654"/>
                <a:gd name="connsiteX17" fmla="*/ 9909175 w 9912350"/>
                <a:gd name="connsiteY17" fmla="*/ 670983 h 1062654"/>
                <a:gd name="connsiteX18" fmla="*/ 9912350 w 9912350"/>
                <a:gd name="connsiteY18" fmla="*/ 613833 h 1062654"/>
                <a:gd name="connsiteX19" fmla="*/ 9909175 w 9912350"/>
                <a:gd name="connsiteY19" fmla="*/ 334433 h 1062654"/>
                <a:gd name="connsiteX20" fmla="*/ 9906000 w 9912350"/>
                <a:gd name="connsiteY20" fmla="*/ 166158 h 1062654"/>
                <a:gd name="connsiteX0" fmla="*/ 9906000 w 9912350"/>
                <a:gd name="connsiteY0" fmla="*/ 166158 h 1062654"/>
                <a:gd name="connsiteX1" fmla="*/ 9617075 w 9912350"/>
                <a:gd name="connsiteY1" fmla="*/ 42333 h 1062654"/>
                <a:gd name="connsiteX2" fmla="*/ 9140825 w 9912350"/>
                <a:gd name="connsiteY2" fmla="*/ 16933 h 1062654"/>
                <a:gd name="connsiteX3" fmla="*/ 8201025 w 9912350"/>
                <a:gd name="connsiteY3" fmla="*/ 143933 h 1062654"/>
                <a:gd name="connsiteX4" fmla="*/ 6613525 w 9912350"/>
                <a:gd name="connsiteY4" fmla="*/ 353483 h 1062654"/>
                <a:gd name="connsiteX5" fmla="*/ 5241925 w 9912350"/>
                <a:gd name="connsiteY5" fmla="*/ 470958 h 1062654"/>
                <a:gd name="connsiteX6" fmla="*/ 3254375 w 9912350"/>
                <a:gd name="connsiteY6" fmla="*/ 547158 h 1062654"/>
                <a:gd name="connsiteX7" fmla="*/ 1600200 w 9912350"/>
                <a:gd name="connsiteY7" fmla="*/ 550333 h 1062654"/>
                <a:gd name="connsiteX8" fmla="*/ 536575 w 9912350"/>
                <a:gd name="connsiteY8" fmla="*/ 547158 h 1062654"/>
                <a:gd name="connsiteX9" fmla="*/ 0 w 9912350"/>
                <a:gd name="connsiteY9" fmla="*/ 547158 h 1062654"/>
                <a:gd name="connsiteX10" fmla="*/ 0 w 9912350"/>
                <a:gd name="connsiteY10" fmla="*/ 601133 h 1062654"/>
                <a:gd name="connsiteX11" fmla="*/ 0 w 9912350"/>
                <a:gd name="connsiteY11" fmla="*/ 670983 h 1062654"/>
                <a:gd name="connsiteX12" fmla="*/ 3177 w 9912350"/>
                <a:gd name="connsiteY12" fmla="*/ 903124 h 1062654"/>
                <a:gd name="connsiteX13" fmla="*/ 3726662 w 9912350"/>
                <a:gd name="connsiteY13" fmla="*/ 1023964 h 1062654"/>
                <a:gd name="connsiteX14" fmla="*/ 7645400 w 9912350"/>
                <a:gd name="connsiteY14" fmla="*/ 670983 h 1062654"/>
                <a:gd name="connsiteX15" fmla="*/ 9680575 w 9912350"/>
                <a:gd name="connsiteY15" fmla="*/ 670983 h 1062654"/>
                <a:gd name="connsiteX16" fmla="*/ 9877425 w 9912350"/>
                <a:gd name="connsiteY16" fmla="*/ 670983 h 1062654"/>
                <a:gd name="connsiteX17" fmla="*/ 9909175 w 9912350"/>
                <a:gd name="connsiteY17" fmla="*/ 670983 h 1062654"/>
                <a:gd name="connsiteX18" fmla="*/ 9912350 w 9912350"/>
                <a:gd name="connsiteY18" fmla="*/ 613833 h 1062654"/>
                <a:gd name="connsiteX19" fmla="*/ 9909175 w 9912350"/>
                <a:gd name="connsiteY19" fmla="*/ 334433 h 1062654"/>
                <a:gd name="connsiteX20" fmla="*/ 9906000 w 9912350"/>
                <a:gd name="connsiteY20" fmla="*/ 166158 h 1062654"/>
                <a:gd name="connsiteX0" fmla="*/ 9906000 w 9914467"/>
                <a:gd name="connsiteY0" fmla="*/ 166158 h 1062654"/>
                <a:gd name="connsiteX1" fmla="*/ 9617075 w 9914467"/>
                <a:gd name="connsiteY1" fmla="*/ 42333 h 1062654"/>
                <a:gd name="connsiteX2" fmla="*/ 9140825 w 9914467"/>
                <a:gd name="connsiteY2" fmla="*/ 16933 h 1062654"/>
                <a:gd name="connsiteX3" fmla="*/ 8201025 w 9914467"/>
                <a:gd name="connsiteY3" fmla="*/ 143933 h 1062654"/>
                <a:gd name="connsiteX4" fmla="*/ 6613525 w 9914467"/>
                <a:gd name="connsiteY4" fmla="*/ 353483 h 1062654"/>
                <a:gd name="connsiteX5" fmla="*/ 5241925 w 9914467"/>
                <a:gd name="connsiteY5" fmla="*/ 470958 h 1062654"/>
                <a:gd name="connsiteX6" fmla="*/ 3254375 w 9914467"/>
                <a:gd name="connsiteY6" fmla="*/ 547158 h 1062654"/>
                <a:gd name="connsiteX7" fmla="*/ 1600200 w 9914467"/>
                <a:gd name="connsiteY7" fmla="*/ 550333 h 1062654"/>
                <a:gd name="connsiteX8" fmla="*/ 536575 w 9914467"/>
                <a:gd name="connsiteY8" fmla="*/ 547158 h 1062654"/>
                <a:gd name="connsiteX9" fmla="*/ 0 w 9914467"/>
                <a:gd name="connsiteY9" fmla="*/ 547158 h 1062654"/>
                <a:gd name="connsiteX10" fmla="*/ 0 w 9914467"/>
                <a:gd name="connsiteY10" fmla="*/ 601133 h 1062654"/>
                <a:gd name="connsiteX11" fmla="*/ 0 w 9914467"/>
                <a:gd name="connsiteY11" fmla="*/ 670983 h 1062654"/>
                <a:gd name="connsiteX12" fmla="*/ 3177 w 9914467"/>
                <a:gd name="connsiteY12" fmla="*/ 903124 h 1062654"/>
                <a:gd name="connsiteX13" fmla="*/ 3726662 w 9914467"/>
                <a:gd name="connsiteY13" fmla="*/ 1023964 h 1062654"/>
                <a:gd name="connsiteX14" fmla="*/ 7645400 w 9914467"/>
                <a:gd name="connsiteY14" fmla="*/ 670983 h 1062654"/>
                <a:gd name="connsiteX15" fmla="*/ 9680575 w 9914467"/>
                <a:gd name="connsiteY15" fmla="*/ 670983 h 1062654"/>
                <a:gd name="connsiteX16" fmla="*/ 9877425 w 9914467"/>
                <a:gd name="connsiteY16" fmla="*/ 670983 h 1062654"/>
                <a:gd name="connsiteX17" fmla="*/ 9909175 w 9914467"/>
                <a:gd name="connsiteY17" fmla="*/ 670983 h 1062654"/>
                <a:gd name="connsiteX18" fmla="*/ 9909175 w 9914467"/>
                <a:gd name="connsiteY18" fmla="*/ 334433 h 1062654"/>
                <a:gd name="connsiteX19" fmla="*/ 9906000 w 9914467"/>
                <a:gd name="connsiteY19" fmla="*/ 166158 h 1062654"/>
                <a:gd name="connsiteX0" fmla="*/ 9906000 w 9914467"/>
                <a:gd name="connsiteY0" fmla="*/ 166158 h 1062654"/>
                <a:gd name="connsiteX1" fmla="*/ 9617075 w 9914467"/>
                <a:gd name="connsiteY1" fmla="*/ 42333 h 1062654"/>
                <a:gd name="connsiteX2" fmla="*/ 9140825 w 9914467"/>
                <a:gd name="connsiteY2" fmla="*/ 16933 h 1062654"/>
                <a:gd name="connsiteX3" fmla="*/ 8201025 w 9914467"/>
                <a:gd name="connsiteY3" fmla="*/ 143933 h 1062654"/>
                <a:gd name="connsiteX4" fmla="*/ 6613525 w 9914467"/>
                <a:gd name="connsiteY4" fmla="*/ 353483 h 1062654"/>
                <a:gd name="connsiteX5" fmla="*/ 5241925 w 9914467"/>
                <a:gd name="connsiteY5" fmla="*/ 470958 h 1062654"/>
                <a:gd name="connsiteX6" fmla="*/ 3254375 w 9914467"/>
                <a:gd name="connsiteY6" fmla="*/ 547158 h 1062654"/>
                <a:gd name="connsiteX7" fmla="*/ 1600200 w 9914467"/>
                <a:gd name="connsiteY7" fmla="*/ 550333 h 1062654"/>
                <a:gd name="connsiteX8" fmla="*/ 536575 w 9914467"/>
                <a:gd name="connsiteY8" fmla="*/ 547158 h 1062654"/>
                <a:gd name="connsiteX9" fmla="*/ 0 w 9914467"/>
                <a:gd name="connsiteY9" fmla="*/ 547158 h 1062654"/>
                <a:gd name="connsiteX10" fmla="*/ 0 w 9914467"/>
                <a:gd name="connsiteY10" fmla="*/ 601133 h 1062654"/>
                <a:gd name="connsiteX11" fmla="*/ 0 w 9914467"/>
                <a:gd name="connsiteY11" fmla="*/ 670983 h 1062654"/>
                <a:gd name="connsiteX12" fmla="*/ 3177 w 9914467"/>
                <a:gd name="connsiteY12" fmla="*/ 903124 h 1062654"/>
                <a:gd name="connsiteX13" fmla="*/ 3726662 w 9914467"/>
                <a:gd name="connsiteY13" fmla="*/ 1023964 h 1062654"/>
                <a:gd name="connsiteX14" fmla="*/ 7645400 w 9914467"/>
                <a:gd name="connsiteY14" fmla="*/ 670983 h 1062654"/>
                <a:gd name="connsiteX15" fmla="*/ 9680575 w 9914467"/>
                <a:gd name="connsiteY15" fmla="*/ 670983 h 1062654"/>
                <a:gd name="connsiteX16" fmla="*/ 9909175 w 9914467"/>
                <a:gd name="connsiteY16" fmla="*/ 670983 h 1062654"/>
                <a:gd name="connsiteX17" fmla="*/ 9909175 w 9914467"/>
                <a:gd name="connsiteY17" fmla="*/ 334433 h 1062654"/>
                <a:gd name="connsiteX18" fmla="*/ 9906000 w 9914467"/>
                <a:gd name="connsiteY18" fmla="*/ 166158 h 1062654"/>
                <a:gd name="connsiteX0" fmla="*/ 9906000 w 9914467"/>
                <a:gd name="connsiteY0" fmla="*/ 166158 h 1062654"/>
                <a:gd name="connsiteX1" fmla="*/ 9617075 w 9914467"/>
                <a:gd name="connsiteY1" fmla="*/ 42333 h 1062654"/>
                <a:gd name="connsiteX2" fmla="*/ 9140825 w 9914467"/>
                <a:gd name="connsiteY2" fmla="*/ 16933 h 1062654"/>
                <a:gd name="connsiteX3" fmla="*/ 8201025 w 9914467"/>
                <a:gd name="connsiteY3" fmla="*/ 143933 h 1062654"/>
                <a:gd name="connsiteX4" fmla="*/ 6613525 w 9914467"/>
                <a:gd name="connsiteY4" fmla="*/ 353483 h 1062654"/>
                <a:gd name="connsiteX5" fmla="*/ 5241925 w 9914467"/>
                <a:gd name="connsiteY5" fmla="*/ 470958 h 1062654"/>
                <a:gd name="connsiteX6" fmla="*/ 3254375 w 9914467"/>
                <a:gd name="connsiteY6" fmla="*/ 547158 h 1062654"/>
                <a:gd name="connsiteX7" fmla="*/ 1600200 w 9914467"/>
                <a:gd name="connsiteY7" fmla="*/ 550333 h 1062654"/>
                <a:gd name="connsiteX8" fmla="*/ 536575 w 9914467"/>
                <a:gd name="connsiteY8" fmla="*/ 547158 h 1062654"/>
                <a:gd name="connsiteX9" fmla="*/ 0 w 9914467"/>
                <a:gd name="connsiteY9" fmla="*/ 547158 h 1062654"/>
                <a:gd name="connsiteX10" fmla="*/ 0 w 9914467"/>
                <a:gd name="connsiteY10" fmla="*/ 601133 h 1062654"/>
                <a:gd name="connsiteX11" fmla="*/ 0 w 9914467"/>
                <a:gd name="connsiteY11" fmla="*/ 670983 h 1062654"/>
                <a:gd name="connsiteX12" fmla="*/ 3177 w 9914467"/>
                <a:gd name="connsiteY12" fmla="*/ 903124 h 1062654"/>
                <a:gd name="connsiteX13" fmla="*/ 3726662 w 9914467"/>
                <a:gd name="connsiteY13" fmla="*/ 1023964 h 1062654"/>
                <a:gd name="connsiteX14" fmla="*/ 7645400 w 9914467"/>
                <a:gd name="connsiteY14" fmla="*/ 670983 h 1062654"/>
                <a:gd name="connsiteX15" fmla="*/ 9909175 w 9914467"/>
                <a:gd name="connsiteY15" fmla="*/ 670983 h 1062654"/>
                <a:gd name="connsiteX16" fmla="*/ 9909175 w 9914467"/>
                <a:gd name="connsiteY16" fmla="*/ 334433 h 1062654"/>
                <a:gd name="connsiteX17" fmla="*/ 9906000 w 9914467"/>
                <a:gd name="connsiteY17" fmla="*/ 166158 h 1062654"/>
                <a:gd name="connsiteX0" fmla="*/ 9906000 w 9914467"/>
                <a:gd name="connsiteY0" fmla="*/ 166158 h 1062654"/>
                <a:gd name="connsiteX1" fmla="*/ 9617075 w 9914467"/>
                <a:gd name="connsiteY1" fmla="*/ 42333 h 1062654"/>
                <a:gd name="connsiteX2" fmla="*/ 9140825 w 9914467"/>
                <a:gd name="connsiteY2" fmla="*/ 16933 h 1062654"/>
                <a:gd name="connsiteX3" fmla="*/ 8201025 w 9914467"/>
                <a:gd name="connsiteY3" fmla="*/ 143933 h 1062654"/>
                <a:gd name="connsiteX4" fmla="*/ 6613525 w 9914467"/>
                <a:gd name="connsiteY4" fmla="*/ 353483 h 1062654"/>
                <a:gd name="connsiteX5" fmla="*/ 5241925 w 9914467"/>
                <a:gd name="connsiteY5" fmla="*/ 470958 h 1062654"/>
                <a:gd name="connsiteX6" fmla="*/ 3254375 w 9914467"/>
                <a:gd name="connsiteY6" fmla="*/ 547158 h 1062654"/>
                <a:gd name="connsiteX7" fmla="*/ 1600200 w 9914467"/>
                <a:gd name="connsiteY7" fmla="*/ 550333 h 1062654"/>
                <a:gd name="connsiteX8" fmla="*/ 536575 w 9914467"/>
                <a:gd name="connsiteY8" fmla="*/ 547158 h 1062654"/>
                <a:gd name="connsiteX9" fmla="*/ 0 w 9914467"/>
                <a:gd name="connsiteY9" fmla="*/ 547158 h 1062654"/>
                <a:gd name="connsiteX10" fmla="*/ 0 w 9914467"/>
                <a:gd name="connsiteY10" fmla="*/ 601133 h 1062654"/>
                <a:gd name="connsiteX11" fmla="*/ 0 w 9914467"/>
                <a:gd name="connsiteY11" fmla="*/ 670983 h 1062654"/>
                <a:gd name="connsiteX12" fmla="*/ 3177 w 9914467"/>
                <a:gd name="connsiteY12" fmla="*/ 903124 h 1062654"/>
                <a:gd name="connsiteX13" fmla="*/ 3726662 w 9914467"/>
                <a:gd name="connsiteY13" fmla="*/ 1023964 h 1062654"/>
                <a:gd name="connsiteX14" fmla="*/ 9909175 w 9914467"/>
                <a:gd name="connsiteY14" fmla="*/ 670983 h 1062654"/>
                <a:gd name="connsiteX15" fmla="*/ 9909175 w 9914467"/>
                <a:gd name="connsiteY15" fmla="*/ 334433 h 1062654"/>
                <a:gd name="connsiteX16" fmla="*/ 9906000 w 9914467"/>
                <a:gd name="connsiteY16" fmla="*/ 166158 h 1062654"/>
                <a:gd name="connsiteX0" fmla="*/ 9906001 w 9914467"/>
                <a:gd name="connsiteY0" fmla="*/ 166158 h 1062654"/>
                <a:gd name="connsiteX1" fmla="*/ 9617075 w 9914467"/>
                <a:gd name="connsiteY1" fmla="*/ 42333 h 1062654"/>
                <a:gd name="connsiteX2" fmla="*/ 9140825 w 9914467"/>
                <a:gd name="connsiteY2" fmla="*/ 16933 h 1062654"/>
                <a:gd name="connsiteX3" fmla="*/ 8201025 w 9914467"/>
                <a:gd name="connsiteY3" fmla="*/ 143933 h 1062654"/>
                <a:gd name="connsiteX4" fmla="*/ 6613525 w 9914467"/>
                <a:gd name="connsiteY4" fmla="*/ 353483 h 1062654"/>
                <a:gd name="connsiteX5" fmla="*/ 5241925 w 9914467"/>
                <a:gd name="connsiteY5" fmla="*/ 470958 h 1062654"/>
                <a:gd name="connsiteX6" fmla="*/ 3254375 w 9914467"/>
                <a:gd name="connsiteY6" fmla="*/ 547158 h 1062654"/>
                <a:gd name="connsiteX7" fmla="*/ 1600200 w 9914467"/>
                <a:gd name="connsiteY7" fmla="*/ 550333 h 1062654"/>
                <a:gd name="connsiteX8" fmla="*/ 536575 w 9914467"/>
                <a:gd name="connsiteY8" fmla="*/ 547158 h 1062654"/>
                <a:gd name="connsiteX9" fmla="*/ 0 w 9914467"/>
                <a:gd name="connsiteY9" fmla="*/ 547158 h 1062654"/>
                <a:gd name="connsiteX10" fmla="*/ 0 w 9914467"/>
                <a:gd name="connsiteY10" fmla="*/ 601133 h 1062654"/>
                <a:gd name="connsiteX11" fmla="*/ 0 w 9914467"/>
                <a:gd name="connsiteY11" fmla="*/ 670983 h 1062654"/>
                <a:gd name="connsiteX12" fmla="*/ 3177 w 9914467"/>
                <a:gd name="connsiteY12" fmla="*/ 903124 h 1062654"/>
                <a:gd name="connsiteX13" fmla="*/ 3726662 w 9914467"/>
                <a:gd name="connsiteY13" fmla="*/ 1023964 h 1062654"/>
                <a:gd name="connsiteX14" fmla="*/ 9909175 w 9914467"/>
                <a:gd name="connsiteY14" fmla="*/ 670983 h 1062654"/>
                <a:gd name="connsiteX15" fmla="*/ 9909175 w 9914467"/>
                <a:gd name="connsiteY15" fmla="*/ 334433 h 1062654"/>
                <a:gd name="connsiteX16" fmla="*/ 9906001 w 9914467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10235"/>
                <a:gd name="connsiteY0" fmla="*/ 166158 h 1062654"/>
                <a:gd name="connsiteX1" fmla="*/ 9617075 w 9910235"/>
                <a:gd name="connsiteY1" fmla="*/ 42333 h 1062654"/>
                <a:gd name="connsiteX2" fmla="*/ 9140825 w 9910235"/>
                <a:gd name="connsiteY2" fmla="*/ 16933 h 1062654"/>
                <a:gd name="connsiteX3" fmla="*/ 8201025 w 9910235"/>
                <a:gd name="connsiteY3" fmla="*/ 143933 h 1062654"/>
                <a:gd name="connsiteX4" fmla="*/ 6613525 w 9910235"/>
                <a:gd name="connsiteY4" fmla="*/ 353483 h 1062654"/>
                <a:gd name="connsiteX5" fmla="*/ 5241925 w 9910235"/>
                <a:gd name="connsiteY5" fmla="*/ 470958 h 1062654"/>
                <a:gd name="connsiteX6" fmla="*/ 3254375 w 9910235"/>
                <a:gd name="connsiteY6" fmla="*/ 547158 h 1062654"/>
                <a:gd name="connsiteX7" fmla="*/ 1600200 w 9910235"/>
                <a:gd name="connsiteY7" fmla="*/ 550333 h 1062654"/>
                <a:gd name="connsiteX8" fmla="*/ 536575 w 9910235"/>
                <a:gd name="connsiteY8" fmla="*/ 547158 h 1062654"/>
                <a:gd name="connsiteX9" fmla="*/ 0 w 9910235"/>
                <a:gd name="connsiteY9" fmla="*/ 547158 h 1062654"/>
                <a:gd name="connsiteX10" fmla="*/ 0 w 9910235"/>
                <a:gd name="connsiteY10" fmla="*/ 601133 h 1062654"/>
                <a:gd name="connsiteX11" fmla="*/ 0 w 9910235"/>
                <a:gd name="connsiteY11" fmla="*/ 670983 h 1062654"/>
                <a:gd name="connsiteX12" fmla="*/ 3177 w 9910235"/>
                <a:gd name="connsiteY12" fmla="*/ 903124 h 1062654"/>
                <a:gd name="connsiteX13" fmla="*/ 3726662 w 9910235"/>
                <a:gd name="connsiteY13" fmla="*/ 1023964 h 1062654"/>
                <a:gd name="connsiteX14" fmla="*/ 9909175 w 9910235"/>
                <a:gd name="connsiteY14" fmla="*/ 670983 h 1062654"/>
                <a:gd name="connsiteX15" fmla="*/ 9909175 w 9910235"/>
                <a:gd name="connsiteY15" fmla="*/ 334433 h 1062654"/>
                <a:gd name="connsiteX16" fmla="*/ 9906001 w 9910235"/>
                <a:gd name="connsiteY16" fmla="*/ 166158 h 1062654"/>
                <a:gd name="connsiteX0" fmla="*/ 9906001 w 9910235"/>
                <a:gd name="connsiteY0" fmla="*/ 166158 h 1062654"/>
                <a:gd name="connsiteX1" fmla="*/ 9617075 w 9910235"/>
                <a:gd name="connsiteY1" fmla="*/ 42333 h 1062654"/>
                <a:gd name="connsiteX2" fmla="*/ 9140825 w 9910235"/>
                <a:gd name="connsiteY2" fmla="*/ 16933 h 1062654"/>
                <a:gd name="connsiteX3" fmla="*/ 8201025 w 9910235"/>
                <a:gd name="connsiteY3" fmla="*/ 143933 h 1062654"/>
                <a:gd name="connsiteX4" fmla="*/ 6613525 w 9910235"/>
                <a:gd name="connsiteY4" fmla="*/ 353483 h 1062654"/>
                <a:gd name="connsiteX5" fmla="*/ 5241925 w 9910235"/>
                <a:gd name="connsiteY5" fmla="*/ 470958 h 1062654"/>
                <a:gd name="connsiteX6" fmla="*/ 3254375 w 9910235"/>
                <a:gd name="connsiteY6" fmla="*/ 547158 h 1062654"/>
                <a:gd name="connsiteX7" fmla="*/ 1600200 w 9910235"/>
                <a:gd name="connsiteY7" fmla="*/ 550333 h 1062654"/>
                <a:gd name="connsiteX8" fmla="*/ 536575 w 9910235"/>
                <a:gd name="connsiteY8" fmla="*/ 547158 h 1062654"/>
                <a:gd name="connsiteX9" fmla="*/ 0 w 9910235"/>
                <a:gd name="connsiteY9" fmla="*/ 547158 h 1062654"/>
                <a:gd name="connsiteX10" fmla="*/ 0 w 9910235"/>
                <a:gd name="connsiteY10" fmla="*/ 601133 h 1062654"/>
                <a:gd name="connsiteX11" fmla="*/ 0 w 9910235"/>
                <a:gd name="connsiteY11" fmla="*/ 670983 h 1062654"/>
                <a:gd name="connsiteX12" fmla="*/ 3177 w 9910235"/>
                <a:gd name="connsiteY12" fmla="*/ 903124 h 1062654"/>
                <a:gd name="connsiteX13" fmla="*/ 3726662 w 9910235"/>
                <a:gd name="connsiteY13" fmla="*/ 1023964 h 1062654"/>
                <a:gd name="connsiteX14" fmla="*/ 9909175 w 9910235"/>
                <a:gd name="connsiteY14" fmla="*/ 670983 h 1062654"/>
                <a:gd name="connsiteX15" fmla="*/ 9909175 w 9910235"/>
                <a:gd name="connsiteY15" fmla="*/ 334433 h 1062654"/>
                <a:gd name="connsiteX16" fmla="*/ 9906001 w 9910235"/>
                <a:gd name="connsiteY16" fmla="*/ 166158 h 1062654"/>
                <a:gd name="connsiteX0" fmla="*/ 9906001 w 9909175"/>
                <a:gd name="connsiteY0" fmla="*/ 166158 h 1062654"/>
                <a:gd name="connsiteX1" fmla="*/ 9617075 w 9909175"/>
                <a:gd name="connsiteY1" fmla="*/ 42333 h 1062654"/>
                <a:gd name="connsiteX2" fmla="*/ 9140825 w 9909175"/>
                <a:gd name="connsiteY2" fmla="*/ 16933 h 1062654"/>
                <a:gd name="connsiteX3" fmla="*/ 8201025 w 9909175"/>
                <a:gd name="connsiteY3" fmla="*/ 143933 h 1062654"/>
                <a:gd name="connsiteX4" fmla="*/ 6613525 w 9909175"/>
                <a:gd name="connsiteY4" fmla="*/ 353483 h 1062654"/>
                <a:gd name="connsiteX5" fmla="*/ 5241925 w 9909175"/>
                <a:gd name="connsiteY5" fmla="*/ 470958 h 1062654"/>
                <a:gd name="connsiteX6" fmla="*/ 3254375 w 9909175"/>
                <a:gd name="connsiteY6" fmla="*/ 547158 h 1062654"/>
                <a:gd name="connsiteX7" fmla="*/ 1600200 w 9909175"/>
                <a:gd name="connsiteY7" fmla="*/ 550333 h 1062654"/>
                <a:gd name="connsiteX8" fmla="*/ 536575 w 9909175"/>
                <a:gd name="connsiteY8" fmla="*/ 547158 h 1062654"/>
                <a:gd name="connsiteX9" fmla="*/ 0 w 9909175"/>
                <a:gd name="connsiteY9" fmla="*/ 547158 h 1062654"/>
                <a:gd name="connsiteX10" fmla="*/ 0 w 9909175"/>
                <a:gd name="connsiteY10" fmla="*/ 601133 h 1062654"/>
                <a:gd name="connsiteX11" fmla="*/ 0 w 9909175"/>
                <a:gd name="connsiteY11" fmla="*/ 670983 h 1062654"/>
                <a:gd name="connsiteX12" fmla="*/ 3177 w 9909175"/>
                <a:gd name="connsiteY12" fmla="*/ 903124 h 1062654"/>
                <a:gd name="connsiteX13" fmla="*/ 3726662 w 9909175"/>
                <a:gd name="connsiteY13" fmla="*/ 1023964 h 1062654"/>
                <a:gd name="connsiteX14" fmla="*/ 9909175 w 9909175"/>
                <a:gd name="connsiteY14" fmla="*/ 670983 h 1062654"/>
                <a:gd name="connsiteX15" fmla="*/ 9909175 w 9909175"/>
                <a:gd name="connsiteY15" fmla="*/ 334433 h 1062654"/>
                <a:gd name="connsiteX16" fmla="*/ 9906001 w 9909175"/>
                <a:gd name="connsiteY16" fmla="*/ 166158 h 1062654"/>
                <a:gd name="connsiteX0" fmla="*/ 9906001 w 9911293"/>
                <a:gd name="connsiteY0" fmla="*/ 166158 h 1062654"/>
                <a:gd name="connsiteX1" fmla="*/ 9617075 w 9911293"/>
                <a:gd name="connsiteY1" fmla="*/ 42333 h 1062654"/>
                <a:gd name="connsiteX2" fmla="*/ 9140825 w 9911293"/>
                <a:gd name="connsiteY2" fmla="*/ 16933 h 1062654"/>
                <a:gd name="connsiteX3" fmla="*/ 8201025 w 9911293"/>
                <a:gd name="connsiteY3" fmla="*/ 143933 h 1062654"/>
                <a:gd name="connsiteX4" fmla="*/ 6613525 w 9911293"/>
                <a:gd name="connsiteY4" fmla="*/ 353483 h 1062654"/>
                <a:gd name="connsiteX5" fmla="*/ 5241925 w 9911293"/>
                <a:gd name="connsiteY5" fmla="*/ 470958 h 1062654"/>
                <a:gd name="connsiteX6" fmla="*/ 3254375 w 9911293"/>
                <a:gd name="connsiteY6" fmla="*/ 547158 h 1062654"/>
                <a:gd name="connsiteX7" fmla="*/ 1600200 w 9911293"/>
                <a:gd name="connsiteY7" fmla="*/ 550333 h 1062654"/>
                <a:gd name="connsiteX8" fmla="*/ 536575 w 9911293"/>
                <a:gd name="connsiteY8" fmla="*/ 547158 h 1062654"/>
                <a:gd name="connsiteX9" fmla="*/ 0 w 9911293"/>
                <a:gd name="connsiteY9" fmla="*/ 547158 h 1062654"/>
                <a:gd name="connsiteX10" fmla="*/ 0 w 9911293"/>
                <a:gd name="connsiteY10" fmla="*/ 601133 h 1062654"/>
                <a:gd name="connsiteX11" fmla="*/ 0 w 9911293"/>
                <a:gd name="connsiteY11" fmla="*/ 670983 h 1062654"/>
                <a:gd name="connsiteX12" fmla="*/ 3177 w 9911293"/>
                <a:gd name="connsiteY12" fmla="*/ 903124 h 1062654"/>
                <a:gd name="connsiteX13" fmla="*/ 3726662 w 9911293"/>
                <a:gd name="connsiteY13" fmla="*/ 1023964 h 1062654"/>
                <a:gd name="connsiteX14" fmla="*/ 9909175 w 9911293"/>
                <a:gd name="connsiteY14" fmla="*/ 670983 h 1062654"/>
                <a:gd name="connsiteX15" fmla="*/ 9909175 w 9911293"/>
                <a:gd name="connsiteY15" fmla="*/ 334433 h 1062654"/>
                <a:gd name="connsiteX16" fmla="*/ 9906001 w 9911293"/>
                <a:gd name="connsiteY16" fmla="*/ 166158 h 1062654"/>
                <a:gd name="connsiteX0" fmla="*/ 9906001 w 9911293"/>
                <a:gd name="connsiteY0" fmla="*/ 166158 h 1062654"/>
                <a:gd name="connsiteX1" fmla="*/ 9617075 w 9911293"/>
                <a:gd name="connsiteY1" fmla="*/ 42333 h 1062654"/>
                <a:gd name="connsiteX2" fmla="*/ 9140825 w 9911293"/>
                <a:gd name="connsiteY2" fmla="*/ 16933 h 1062654"/>
                <a:gd name="connsiteX3" fmla="*/ 8201025 w 9911293"/>
                <a:gd name="connsiteY3" fmla="*/ 143933 h 1062654"/>
                <a:gd name="connsiteX4" fmla="*/ 6613525 w 9911293"/>
                <a:gd name="connsiteY4" fmla="*/ 353483 h 1062654"/>
                <a:gd name="connsiteX5" fmla="*/ 5241925 w 9911293"/>
                <a:gd name="connsiteY5" fmla="*/ 470958 h 1062654"/>
                <a:gd name="connsiteX6" fmla="*/ 3254375 w 9911293"/>
                <a:gd name="connsiteY6" fmla="*/ 547158 h 1062654"/>
                <a:gd name="connsiteX7" fmla="*/ 1600200 w 9911293"/>
                <a:gd name="connsiteY7" fmla="*/ 550333 h 1062654"/>
                <a:gd name="connsiteX8" fmla="*/ 536575 w 9911293"/>
                <a:gd name="connsiteY8" fmla="*/ 547158 h 1062654"/>
                <a:gd name="connsiteX9" fmla="*/ 0 w 9911293"/>
                <a:gd name="connsiteY9" fmla="*/ 547158 h 1062654"/>
                <a:gd name="connsiteX10" fmla="*/ 0 w 9911293"/>
                <a:gd name="connsiteY10" fmla="*/ 601133 h 1062654"/>
                <a:gd name="connsiteX11" fmla="*/ 0 w 9911293"/>
                <a:gd name="connsiteY11" fmla="*/ 670983 h 1062654"/>
                <a:gd name="connsiteX12" fmla="*/ 3177 w 9911293"/>
                <a:gd name="connsiteY12" fmla="*/ 903124 h 1062654"/>
                <a:gd name="connsiteX13" fmla="*/ 3726662 w 9911293"/>
                <a:gd name="connsiteY13" fmla="*/ 1023964 h 1062654"/>
                <a:gd name="connsiteX14" fmla="*/ 9909175 w 9911293"/>
                <a:gd name="connsiteY14" fmla="*/ 670983 h 1062654"/>
                <a:gd name="connsiteX15" fmla="*/ 9909175 w 9911293"/>
                <a:gd name="connsiteY15" fmla="*/ 334433 h 1062654"/>
                <a:gd name="connsiteX16" fmla="*/ 9906001 w 9911293"/>
                <a:gd name="connsiteY16" fmla="*/ 166158 h 1062654"/>
                <a:gd name="connsiteX0" fmla="*/ 9906001 w 9911293"/>
                <a:gd name="connsiteY0" fmla="*/ 166158 h 1062654"/>
                <a:gd name="connsiteX1" fmla="*/ 9617075 w 9911293"/>
                <a:gd name="connsiteY1" fmla="*/ 42333 h 1062654"/>
                <a:gd name="connsiteX2" fmla="*/ 9140825 w 9911293"/>
                <a:gd name="connsiteY2" fmla="*/ 16933 h 1062654"/>
                <a:gd name="connsiteX3" fmla="*/ 8201025 w 9911293"/>
                <a:gd name="connsiteY3" fmla="*/ 143933 h 1062654"/>
                <a:gd name="connsiteX4" fmla="*/ 6613525 w 9911293"/>
                <a:gd name="connsiteY4" fmla="*/ 353483 h 1062654"/>
                <a:gd name="connsiteX5" fmla="*/ 5241925 w 9911293"/>
                <a:gd name="connsiteY5" fmla="*/ 470958 h 1062654"/>
                <a:gd name="connsiteX6" fmla="*/ 3254375 w 9911293"/>
                <a:gd name="connsiteY6" fmla="*/ 547158 h 1062654"/>
                <a:gd name="connsiteX7" fmla="*/ 1600200 w 9911293"/>
                <a:gd name="connsiteY7" fmla="*/ 550333 h 1062654"/>
                <a:gd name="connsiteX8" fmla="*/ 536575 w 9911293"/>
                <a:gd name="connsiteY8" fmla="*/ 547158 h 1062654"/>
                <a:gd name="connsiteX9" fmla="*/ 0 w 9911293"/>
                <a:gd name="connsiteY9" fmla="*/ 547158 h 1062654"/>
                <a:gd name="connsiteX10" fmla="*/ 0 w 9911293"/>
                <a:gd name="connsiteY10" fmla="*/ 601133 h 1062654"/>
                <a:gd name="connsiteX11" fmla="*/ 0 w 9911293"/>
                <a:gd name="connsiteY11" fmla="*/ 670983 h 1062654"/>
                <a:gd name="connsiteX12" fmla="*/ 3177 w 9911293"/>
                <a:gd name="connsiteY12" fmla="*/ 903124 h 1062654"/>
                <a:gd name="connsiteX13" fmla="*/ 3726662 w 9911293"/>
                <a:gd name="connsiteY13" fmla="*/ 1023964 h 1062654"/>
                <a:gd name="connsiteX14" fmla="*/ 9909175 w 9911293"/>
                <a:gd name="connsiteY14" fmla="*/ 756844 h 1062654"/>
                <a:gd name="connsiteX15" fmla="*/ 9909175 w 9911293"/>
                <a:gd name="connsiteY15" fmla="*/ 334433 h 1062654"/>
                <a:gd name="connsiteX16" fmla="*/ 9906001 w 9911293"/>
                <a:gd name="connsiteY16" fmla="*/ 166158 h 1062654"/>
                <a:gd name="connsiteX0" fmla="*/ 9906001 w 9911293"/>
                <a:gd name="connsiteY0" fmla="*/ 166158 h 903124"/>
                <a:gd name="connsiteX1" fmla="*/ 9617075 w 9911293"/>
                <a:gd name="connsiteY1" fmla="*/ 42333 h 903124"/>
                <a:gd name="connsiteX2" fmla="*/ 9140825 w 9911293"/>
                <a:gd name="connsiteY2" fmla="*/ 16933 h 903124"/>
                <a:gd name="connsiteX3" fmla="*/ 8201025 w 9911293"/>
                <a:gd name="connsiteY3" fmla="*/ 143933 h 903124"/>
                <a:gd name="connsiteX4" fmla="*/ 6613525 w 9911293"/>
                <a:gd name="connsiteY4" fmla="*/ 353483 h 903124"/>
                <a:gd name="connsiteX5" fmla="*/ 5241925 w 9911293"/>
                <a:gd name="connsiteY5" fmla="*/ 470958 h 903124"/>
                <a:gd name="connsiteX6" fmla="*/ 3254375 w 9911293"/>
                <a:gd name="connsiteY6" fmla="*/ 547158 h 903124"/>
                <a:gd name="connsiteX7" fmla="*/ 1600200 w 9911293"/>
                <a:gd name="connsiteY7" fmla="*/ 550333 h 903124"/>
                <a:gd name="connsiteX8" fmla="*/ 536575 w 9911293"/>
                <a:gd name="connsiteY8" fmla="*/ 547158 h 903124"/>
                <a:gd name="connsiteX9" fmla="*/ 0 w 9911293"/>
                <a:gd name="connsiteY9" fmla="*/ 547158 h 903124"/>
                <a:gd name="connsiteX10" fmla="*/ 0 w 9911293"/>
                <a:gd name="connsiteY10" fmla="*/ 601133 h 903124"/>
                <a:gd name="connsiteX11" fmla="*/ 0 w 9911293"/>
                <a:gd name="connsiteY11" fmla="*/ 670983 h 903124"/>
                <a:gd name="connsiteX12" fmla="*/ 3177 w 9911293"/>
                <a:gd name="connsiteY12" fmla="*/ 903124 h 903124"/>
                <a:gd name="connsiteX13" fmla="*/ 9909175 w 9911293"/>
                <a:gd name="connsiteY13" fmla="*/ 756844 h 903124"/>
                <a:gd name="connsiteX14" fmla="*/ 9909175 w 9911293"/>
                <a:gd name="connsiteY14" fmla="*/ 334433 h 903124"/>
                <a:gd name="connsiteX15" fmla="*/ 9906001 w 9911293"/>
                <a:gd name="connsiteY15" fmla="*/ 166158 h 903124"/>
                <a:gd name="connsiteX0" fmla="*/ 9906001 w 9911293"/>
                <a:gd name="connsiteY0" fmla="*/ 166158 h 906305"/>
                <a:gd name="connsiteX1" fmla="*/ 9617075 w 9911293"/>
                <a:gd name="connsiteY1" fmla="*/ 42333 h 906305"/>
                <a:gd name="connsiteX2" fmla="*/ 9140825 w 9911293"/>
                <a:gd name="connsiteY2" fmla="*/ 16933 h 906305"/>
                <a:gd name="connsiteX3" fmla="*/ 8201025 w 9911293"/>
                <a:gd name="connsiteY3" fmla="*/ 143933 h 906305"/>
                <a:gd name="connsiteX4" fmla="*/ 6613525 w 9911293"/>
                <a:gd name="connsiteY4" fmla="*/ 353483 h 906305"/>
                <a:gd name="connsiteX5" fmla="*/ 5241925 w 9911293"/>
                <a:gd name="connsiteY5" fmla="*/ 470958 h 906305"/>
                <a:gd name="connsiteX6" fmla="*/ 3254375 w 9911293"/>
                <a:gd name="connsiteY6" fmla="*/ 547158 h 906305"/>
                <a:gd name="connsiteX7" fmla="*/ 1600200 w 9911293"/>
                <a:gd name="connsiteY7" fmla="*/ 550333 h 906305"/>
                <a:gd name="connsiteX8" fmla="*/ 536575 w 9911293"/>
                <a:gd name="connsiteY8" fmla="*/ 547158 h 906305"/>
                <a:gd name="connsiteX9" fmla="*/ 0 w 9911293"/>
                <a:gd name="connsiteY9" fmla="*/ 547158 h 906305"/>
                <a:gd name="connsiteX10" fmla="*/ 0 w 9911293"/>
                <a:gd name="connsiteY10" fmla="*/ 601133 h 906305"/>
                <a:gd name="connsiteX11" fmla="*/ 0 w 9911293"/>
                <a:gd name="connsiteY11" fmla="*/ 670983 h 906305"/>
                <a:gd name="connsiteX12" fmla="*/ 3177 w 9911293"/>
                <a:gd name="connsiteY12" fmla="*/ 903124 h 906305"/>
                <a:gd name="connsiteX13" fmla="*/ 9909175 w 9911293"/>
                <a:gd name="connsiteY13" fmla="*/ 906305 h 906305"/>
                <a:gd name="connsiteX14" fmla="*/ 9909175 w 9911293"/>
                <a:gd name="connsiteY14" fmla="*/ 334433 h 906305"/>
                <a:gd name="connsiteX15" fmla="*/ 9906001 w 9911293"/>
                <a:gd name="connsiteY15" fmla="*/ 166158 h 906305"/>
                <a:gd name="connsiteX0" fmla="*/ 9906001 w 9911293"/>
                <a:gd name="connsiteY0" fmla="*/ 166158 h 906305"/>
                <a:gd name="connsiteX1" fmla="*/ 9617075 w 9911293"/>
                <a:gd name="connsiteY1" fmla="*/ 42333 h 906305"/>
                <a:gd name="connsiteX2" fmla="*/ 9140825 w 9911293"/>
                <a:gd name="connsiteY2" fmla="*/ 16933 h 906305"/>
                <a:gd name="connsiteX3" fmla="*/ 8201025 w 9911293"/>
                <a:gd name="connsiteY3" fmla="*/ 143933 h 906305"/>
                <a:gd name="connsiteX4" fmla="*/ 6613525 w 9911293"/>
                <a:gd name="connsiteY4" fmla="*/ 353483 h 906305"/>
                <a:gd name="connsiteX5" fmla="*/ 5241925 w 9911293"/>
                <a:gd name="connsiteY5" fmla="*/ 470958 h 906305"/>
                <a:gd name="connsiteX6" fmla="*/ 3254375 w 9911293"/>
                <a:gd name="connsiteY6" fmla="*/ 547158 h 906305"/>
                <a:gd name="connsiteX7" fmla="*/ 1600200 w 9911293"/>
                <a:gd name="connsiteY7" fmla="*/ 550333 h 906305"/>
                <a:gd name="connsiteX8" fmla="*/ 536575 w 9911293"/>
                <a:gd name="connsiteY8" fmla="*/ 547158 h 906305"/>
                <a:gd name="connsiteX9" fmla="*/ 0 w 9911293"/>
                <a:gd name="connsiteY9" fmla="*/ 547158 h 906305"/>
                <a:gd name="connsiteX10" fmla="*/ 0 w 9911293"/>
                <a:gd name="connsiteY10" fmla="*/ 601133 h 906305"/>
                <a:gd name="connsiteX11" fmla="*/ 0 w 9911293"/>
                <a:gd name="connsiteY11" fmla="*/ 670983 h 906305"/>
                <a:gd name="connsiteX12" fmla="*/ 3177 w 9911293"/>
                <a:gd name="connsiteY12" fmla="*/ 903124 h 906305"/>
                <a:gd name="connsiteX13" fmla="*/ 9909175 w 9911293"/>
                <a:gd name="connsiteY13" fmla="*/ 906305 h 906305"/>
                <a:gd name="connsiteX14" fmla="*/ 9909175 w 9911293"/>
                <a:gd name="connsiteY14" fmla="*/ 334433 h 906305"/>
                <a:gd name="connsiteX15" fmla="*/ 9906001 w 9911293"/>
                <a:gd name="connsiteY15" fmla="*/ 166158 h 906305"/>
                <a:gd name="connsiteX0" fmla="*/ 9906001 w 9911293"/>
                <a:gd name="connsiteY0" fmla="*/ 166158 h 906305"/>
                <a:gd name="connsiteX1" fmla="*/ 9617075 w 9911293"/>
                <a:gd name="connsiteY1" fmla="*/ 42333 h 906305"/>
                <a:gd name="connsiteX2" fmla="*/ 9140825 w 9911293"/>
                <a:gd name="connsiteY2" fmla="*/ 16933 h 906305"/>
                <a:gd name="connsiteX3" fmla="*/ 8201025 w 9911293"/>
                <a:gd name="connsiteY3" fmla="*/ 143933 h 906305"/>
                <a:gd name="connsiteX4" fmla="*/ 6613525 w 9911293"/>
                <a:gd name="connsiteY4" fmla="*/ 353483 h 906305"/>
                <a:gd name="connsiteX5" fmla="*/ 5241925 w 9911293"/>
                <a:gd name="connsiteY5" fmla="*/ 470958 h 906305"/>
                <a:gd name="connsiteX6" fmla="*/ 3254375 w 9911293"/>
                <a:gd name="connsiteY6" fmla="*/ 547158 h 906305"/>
                <a:gd name="connsiteX7" fmla="*/ 1600200 w 9911293"/>
                <a:gd name="connsiteY7" fmla="*/ 550333 h 906305"/>
                <a:gd name="connsiteX8" fmla="*/ 536575 w 9911293"/>
                <a:gd name="connsiteY8" fmla="*/ 547158 h 906305"/>
                <a:gd name="connsiteX9" fmla="*/ 0 w 9911293"/>
                <a:gd name="connsiteY9" fmla="*/ 547158 h 906305"/>
                <a:gd name="connsiteX10" fmla="*/ 0 w 9911293"/>
                <a:gd name="connsiteY10" fmla="*/ 601133 h 906305"/>
                <a:gd name="connsiteX11" fmla="*/ 0 w 9911293"/>
                <a:gd name="connsiteY11" fmla="*/ 670983 h 906305"/>
                <a:gd name="connsiteX12" fmla="*/ 3177 w 9911293"/>
                <a:gd name="connsiteY12" fmla="*/ 903124 h 906305"/>
                <a:gd name="connsiteX13" fmla="*/ 3176 w 9911293"/>
                <a:gd name="connsiteY13" fmla="*/ 906302 h 906305"/>
                <a:gd name="connsiteX14" fmla="*/ 9909175 w 9911293"/>
                <a:gd name="connsiteY14" fmla="*/ 906305 h 906305"/>
                <a:gd name="connsiteX15" fmla="*/ 9909175 w 9911293"/>
                <a:gd name="connsiteY15" fmla="*/ 334433 h 906305"/>
                <a:gd name="connsiteX16" fmla="*/ 9906001 w 9911293"/>
                <a:gd name="connsiteY16" fmla="*/ 166158 h 906305"/>
                <a:gd name="connsiteX0" fmla="*/ 9906001 w 9911293"/>
                <a:gd name="connsiteY0" fmla="*/ 166158 h 906305"/>
                <a:gd name="connsiteX1" fmla="*/ 9617075 w 9911293"/>
                <a:gd name="connsiteY1" fmla="*/ 42333 h 906305"/>
                <a:gd name="connsiteX2" fmla="*/ 9140825 w 9911293"/>
                <a:gd name="connsiteY2" fmla="*/ 16933 h 906305"/>
                <a:gd name="connsiteX3" fmla="*/ 8201025 w 9911293"/>
                <a:gd name="connsiteY3" fmla="*/ 143933 h 906305"/>
                <a:gd name="connsiteX4" fmla="*/ 6613525 w 9911293"/>
                <a:gd name="connsiteY4" fmla="*/ 353483 h 906305"/>
                <a:gd name="connsiteX5" fmla="*/ 5241925 w 9911293"/>
                <a:gd name="connsiteY5" fmla="*/ 470958 h 906305"/>
                <a:gd name="connsiteX6" fmla="*/ 3254375 w 9911293"/>
                <a:gd name="connsiteY6" fmla="*/ 547158 h 906305"/>
                <a:gd name="connsiteX7" fmla="*/ 1600200 w 9911293"/>
                <a:gd name="connsiteY7" fmla="*/ 550333 h 906305"/>
                <a:gd name="connsiteX8" fmla="*/ 536575 w 9911293"/>
                <a:gd name="connsiteY8" fmla="*/ 547158 h 906305"/>
                <a:gd name="connsiteX9" fmla="*/ 0 w 9911293"/>
                <a:gd name="connsiteY9" fmla="*/ 547158 h 906305"/>
                <a:gd name="connsiteX10" fmla="*/ 0 w 9911293"/>
                <a:gd name="connsiteY10" fmla="*/ 601133 h 906305"/>
                <a:gd name="connsiteX11" fmla="*/ 0 w 9911293"/>
                <a:gd name="connsiteY11" fmla="*/ 670983 h 906305"/>
                <a:gd name="connsiteX12" fmla="*/ 3177 w 9911293"/>
                <a:gd name="connsiteY12" fmla="*/ 903124 h 906305"/>
                <a:gd name="connsiteX13" fmla="*/ 3176 w 9911293"/>
                <a:gd name="connsiteY13" fmla="*/ 906302 h 906305"/>
                <a:gd name="connsiteX14" fmla="*/ 9909175 w 9911293"/>
                <a:gd name="connsiteY14" fmla="*/ 906305 h 906305"/>
                <a:gd name="connsiteX15" fmla="*/ 9909175 w 9911293"/>
                <a:gd name="connsiteY15" fmla="*/ 334433 h 906305"/>
                <a:gd name="connsiteX16" fmla="*/ 9906001 w 9911293"/>
                <a:gd name="connsiteY16" fmla="*/ 166158 h 906305"/>
                <a:gd name="connsiteX0" fmla="*/ 9906001 w 9909175"/>
                <a:gd name="connsiteY0" fmla="*/ 166158 h 906305"/>
                <a:gd name="connsiteX1" fmla="*/ 9617075 w 9909175"/>
                <a:gd name="connsiteY1" fmla="*/ 42333 h 906305"/>
                <a:gd name="connsiteX2" fmla="*/ 9140825 w 9909175"/>
                <a:gd name="connsiteY2" fmla="*/ 16933 h 906305"/>
                <a:gd name="connsiteX3" fmla="*/ 8201025 w 9909175"/>
                <a:gd name="connsiteY3" fmla="*/ 143933 h 906305"/>
                <a:gd name="connsiteX4" fmla="*/ 6613525 w 9909175"/>
                <a:gd name="connsiteY4" fmla="*/ 353483 h 906305"/>
                <a:gd name="connsiteX5" fmla="*/ 5241925 w 9909175"/>
                <a:gd name="connsiteY5" fmla="*/ 470958 h 906305"/>
                <a:gd name="connsiteX6" fmla="*/ 3254375 w 9909175"/>
                <a:gd name="connsiteY6" fmla="*/ 547158 h 906305"/>
                <a:gd name="connsiteX7" fmla="*/ 1600200 w 9909175"/>
                <a:gd name="connsiteY7" fmla="*/ 550333 h 906305"/>
                <a:gd name="connsiteX8" fmla="*/ 536575 w 9909175"/>
                <a:gd name="connsiteY8" fmla="*/ 547158 h 906305"/>
                <a:gd name="connsiteX9" fmla="*/ 0 w 9909175"/>
                <a:gd name="connsiteY9" fmla="*/ 547158 h 906305"/>
                <a:gd name="connsiteX10" fmla="*/ 0 w 9909175"/>
                <a:gd name="connsiteY10" fmla="*/ 601133 h 906305"/>
                <a:gd name="connsiteX11" fmla="*/ 0 w 9909175"/>
                <a:gd name="connsiteY11" fmla="*/ 670983 h 906305"/>
                <a:gd name="connsiteX12" fmla="*/ 3177 w 9909175"/>
                <a:gd name="connsiteY12" fmla="*/ 903124 h 906305"/>
                <a:gd name="connsiteX13" fmla="*/ 3176 w 9909175"/>
                <a:gd name="connsiteY13" fmla="*/ 906302 h 906305"/>
                <a:gd name="connsiteX14" fmla="*/ 9909175 w 9909175"/>
                <a:gd name="connsiteY14" fmla="*/ 906305 h 906305"/>
                <a:gd name="connsiteX15" fmla="*/ 9906001 w 9909175"/>
                <a:gd name="connsiteY15" fmla="*/ 166158 h 906305"/>
                <a:gd name="connsiteX0" fmla="*/ 9906001 w 9909175"/>
                <a:gd name="connsiteY0" fmla="*/ 166158 h 906305"/>
                <a:gd name="connsiteX1" fmla="*/ 9617075 w 9909175"/>
                <a:gd name="connsiteY1" fmla="*/ 42333 h 906305"/>
                <a:gd name="connsiteX2" fmla="*/ 9140825 w 9909175"/>
                <a:gd name="connsiteY2" fmla="*/ 16933 h 906305"/>
                <a:gd name="connsiteX3" fmla="*/ 8201025 w 9909175"/>
                <a:gd name="connsiteY3" fmla="*/ 143933 h 906305"/>
                <a:gd name="connsiteX4" fmla="*/ 6613525 w 9909175"/>
                <a:gd name="connsiteY4" fmla="*/ 353483 h 906305"/>
                <a:gd name="connsiteX5" fmla="*/ 5241925 w 9909175"/>
                <a:gd name="connsiteY5" fmla="*/ 470958 h 906305"/>
                <a:gd name="connsiteX6" fmla="*/ 3254375 w 9909175"/>
                <a:gd name="connsiteY6" fmla="*/ 547158 h 906305"/>
                <a:gd name="connsiteX7" fmla="*/ 1600200 w 9909175"/>
                <a:gd name="connsiteY7" fmla="*/ 550333 h 906305"/>
                <a:gd name="connsiteX8" fmla="*/ 536575 w 9909175"/>
                <a:gd name="connsiteY8" fmla="*/ 547158 h 906305"/>
                <a:gd name="connsiteX9" fmla="*/ 0 w 9909175"/>
                <a:gd name="connsiteY9" fmla="*/ 547158 h 906305"/>
                <a:gd name="connsiteX10" fmla="*/ 0 w 9909175"/>
                <a:gd name="connsiteY10" fmla="*/ 601133 h 906305"/>
                <a:gd name="connsiteX11" fmla="*/ 0 w 9909175"/>
                <a:gd name="connsiteY11" fmla="*/ 670983 h 906305"/>
                <a:gd name="connsiteX12" fmla="*/ 3177 w 9909175"/>
                <a:gd name="connsiteY12" fmla="*/ 903124 h 906305"/>
                <a:gd name="connsiteX13" fmla="*/ 3176 w 9909175"/>
                <a:gd name="connsiteY13" fmla="*/ 906302 h 906305"/>
                <a:gd name="connsiteX14" fmla="*/ 9909175 w 9909175"/>
                <a:gd name="connsiteY14" fmla="*/ 906305 h 906305"/>
                <a:gd name="connsiteX15" fmla="*/ 9906001 w 9909175"/>
                <a:gd name="connsiteY15" fmla="*/ 166158 h 906305"/>
                <a:gd name="connsiteX0" fmla="*/ 9906001 w 9909175"/>
                <a:gd name="connsiteY0" fmla="*/ 166158 h 906305"/>
                <a:gd name="connsiteX1" fmla="*/ 9617075 w 9909175"/>
                <a:gd name="connsiteY1" fmla="*/ 42333 h 906305"/>
                <a:gd name="connsiteX2" fmla="*/ 9140825 w 9909175"/>
                <a:gd name="connsiteY2" fmla="*/ 16933 h 906305"/>
                <a:gd name="connsiteX3" fmla="*/ 8201025 w 9909175"/>
                <a:gd name="connsiteY3" fmla="*/ 143933 h 906305"/>
                <a:gd name="connsiteX4" fmla="*/ 6613525 w 9909175"/>
                <a:gd name="connsiteY4" fmla="*/ 353483 h 906305"/>
                <a:gd name="connsiteX5" fmla="*/ 5241925 w 9909175"/>
                <a:gd name="connsiteY5" fmla="*/ 470958 h 906305"/>
                <a:gd name="connsiteX6" fmla="*/ 3254375 w 9909175"/>
                <a:gd name="connsiteY6" fmla="*/ 547158 h 906305"/>
                <a:gd name="connsiteX7" fmla="*/ 1600200 w 9909175"/>
                <a:gd name="connsiteY7" fmla="*/ 550333 h 906305"/>
                <a:gd name="connsiteX8" fmla="*/ 536575 w 9909175"/>
                <a:gd name="connsiteY8" fmla="*/ 547158 h 906305"/>
                <a:gd name="connsiteX9" fmla="*/ 0 w 9909175"/>
                <a:gd name="connsiteY9" fmla="*/ 547158 h 906305"/>
                <a:gd name="connsiteX10" fmla="*/ 0 w 9909175"/>
                <a:gd name="connsiteY10" fmla="*/ 601133 h 906305"/>
                <a:gd name="connsiteX11" fmla="*/ 0 w 9909175"/>
                <a:gd name="connsiteY11" fmla="*/ 670983 h 906305"/>
                <a:gd name="connsiteX12" fmla="*/ 3177 w 9909175"/>
                <a:gd name="connsiteY12" fmla="*/ 903124 h 906305"/>
                <a:gd name="connsiteX13" fmla="*/ 3176 w 9909175"/>
                <a:gd name="connsiteY13" fmla="*/ 906302 h 906305"/>
                <a:gd name="connsiteX14" fmla="*/ 9909175 w 9909175"/>
                <a:gd name="connsiteY14" fmla="*/ 906305 h 906305"/>
                <a:gd name="connsiteX15" fmla="*/ 9906001 w 9909175"/>
                <a:gd name="connsiteY15" fmla="*/ 166158 h 906305"/>
                <a:gd name="connsiteX0" fmla="*/ 9906001 w 9909174"/>
                <a:gd name="connsiteY0" fmla="*/ 166158 h 906305"/>
                <a:gd name="connsiteX1" fmla="*/ 9617075 w 9909174"/>
                <a:gd name="connsiteY1" fmla="*/ 42333 h 906305"/>
                <a:gd name="connsiteX2" fmla="*/ 9140825 w 9909174"/>
                <a:gd name="connsiteY2" fmla="*/ 16933 h 906305"/>
                <a:gd name="connsiteX3" fmla="*/ 8201025 w 9909174"/>
                <a:gd name="connsiteY3" fmla="*/ 143933 h 906305"/>
                <a:gd name="connsiteX4" fmla="*/ 6613525 w 9909174"/>
                <a:gd name="connsiteY4" fmla="*/ 353483 h 906305"/>
                <a:gd name="connsiteX5" fmla="*/ 5241925 w 9909174"/>
                <a:gd name="connsiteY5" fmla="*/ 470958 h 906305"/>
                <a:gd name="connsiteX6" fmla="*/ 3254375 w 9909174"/>
                <a:gd name="connsiteY6" fmla="*/ 547158 h 906305"/>
                <a:gd name="connsiteX7" fmla="*/ 1600200 w 9909174"/>
                <a:gd name="connsiteY7" fmla="*/ 550333 h 906305"/>
                <a:gd name="connsiteX8" fmla="*/ 536575 w 9909174"/>
                <a:gd name="connsiteY8" fmla="*/ 547158 h 906305"/>
                <a:gd name="connsiteX9" fmla="*/ 0 w 9909174"/>
                <a:gd name="connsiteY9" fmla="*/ 547158 h 906305"/>
                <a:gd name="connsiteX10" fmla="*/ 0 w 9909174"/>
                <a:gd name="connsiteY10" fmla="*/ 601133 h 906305"/>
                <a:gd name="connsiteX11" fmla="*/ 0 w 9909174"/>
                <a:gd name="connsiteY11" fmla="*/ 670983 h 906305"/>
                <a:gd name="connsiteX12" fmla="*/ 3177 w 9909174"/>
                <a:gd name="connsiteY12" fmla="*/ 903124 h 906305"/>
                <a:gd name="connsiteX13" fmla="*/ 3176 w 9909174"/>
                <a:gd name="connsiteY13" fmla="*/ 906302 h 906305"/>
                <a:gd name="connsiteX14" fmla="*/ 9909174 w 9909174"/>
                <a:gd name="connsiteY14" fmla="*/ 906305 h 906305"/>
                <a:gd name="connsiteX15" fmla="*/ 9906001 w 9909174"/>
                <a:gd name="connsiteY15" fmla="*/ 166158 h 906305"/>
                <a:gd name="connsiteX0" fmla="*/ 9906001 w 9909174"/>
                <a:gd name="connsiteY0" fmla="*/ 166158 h 906305"/>
                <a:gd name="connsiteX1" fmla="*/ 9617075 w 9909174"/>
                <a:gd name="connsiteY1" fmla="*/ 42333 h 906305"/>
                <a:gd name="connsiteX2" fmla="*/ 9140825 w 9909174"/>
                <a:gd name="connsiteY2" fmla="*/ 16933 h 906305"/>
                <a:gd name="connsiteX3" fmla="*/ 8201025 w 9909174"/>
                <a:gd name="connsiteY3" fmla="*/ 143933 h 906305"/>
                <a:gd name="connsiteX4" fmla="*/ 6613525 w 9909174"/>
                <a:gd name="connsiteY4" fmla="*/ 353483 h 906305"/>
                <a:gd name="connsiteX5" fmla="*/ 5241925 w 9909174"/>
                <a:gd name="connsiteY5" fmla="*/ 470958 h 906305"/>
                <a:gd name="connsiteX6" fmla="*/ 3254375 w 9909174"/>
                <a:gd name="connsiteY6" fmla="*/ 547158 h 906305"/>
                <a:gd name="connsiteX7" fmla="*/ 1600200 w 9909174"/>
                <a:gd name="connsiteY7" fmla="*/ 550333 h 906305"/>
                <a:gd name="connsiteX8" fmla="*/ 536575 w 9909174"/>
                <a:gd name="connsiteY8" fmla="*/ 547158 h 906305"/>
                <a:gd name="connsiteX9" fmla="*/ 0 w 9909174"/>
                <a:gd name="connsiteY9" fmla="*/ 547158 h 906305"/>
                <a:gd name="connsiteX10" fmla="*/ 0 w 9909174"/>
                <a:gd name="connsiteY10" fmla="*/ 601133 h 906305"/>
                <a:gd name="connsiteX11" fmla="*/ 0 w 9909174"/>
                <a:gd name="connsiteY11" fmla="*/ 670983 h 906305"/>
                <a:gd name="connsiteX12" fmla="*/ 3177 w 9909174"/>
                <a:gd name="connsiteY12" fmla="*/ 903124 h 906305"/>
                <a:gd name="connsiteX13" fmla="*/ 3176 w 9909174"/>
                <a:gd name="connsiteY13" fmla="*/ 906302 h 906305"/>
                <a:gd name="connsiteX14" fmla="*/ 9909174 w 9909174"/>
                <a:gd name="connsiteY14" fmla="*/ 906305 h 906305"/>
                <a:gd name="connsiteX15" fmla="*/ 9906001 w 9909174"/>
                <a:gd name="connsiteY15" fmla="*/ 166158 h 906305"/>
                <a:gd name="connsiteX0" fmla="*/ 9906001 w 9909174"/>
                <a:gd name="connsiteY0" fmla="*/ 166158 h 906305"/>
                <a:gd name="connsiteX1" fmla="*/ 9617075 w 9909174"/>
                <a:gd name="connsiteY1" fmla="*/ 42333 h 906305"/>
                <a:gd name="connsiteX2" fmla="*/ 9140825 w 9909174"/>
                <a:gd name="connsiteY2" fmla="*/ 16933 h 906305"/>
                <a:gd name="connsiteX3" fmla="*/ 8201025 w 9909174"/>
                <a:gd name="connsiteY3" fmla="*/ 143933 h 906305"/>
                <a:gd name="connsiteX4" fmla="*/ 6613525 w 9909174"/>
                <a:gd name="connsiteY4" fmla="*/ 353483 h 906305"/>
                <a:gd name="connsiteX5" fmla="*/ 5241925 w 9909174"/>
                <a:gd name="connsiteY5" fmla="*/ 470958 h 906305"/>
                <a:gd name="connsiteX6" fmla="*/ 3254375 w 9909174"/>
                <a:gd name="connsiteY6" fmla="*/ 547158 h 906305"/>
                <a:gd name="connsiteX7" fmla="*/ 1600200 w 9909174"/>
                <a:gd name="connsiteY7" fmla="*/ 550333 h 906305"/>
                <a:gd name="connsiteX8" fmla="*/ 536575 w 9909174"/>
                <a:gd name="connsiteY8" fmla="*/ 547158 h 906305"/>
                <a:gd name="connsiteX9" fmla="*/ 0 w 9909174"/>
                <a:gd name="connsiteY9" fmla="*/ 547158 h 906305"/>
                <a:gd name="connsiteX10" fmla="*/ 0 w 9909174"/>
                <a:gd name="connsiteY10" fmla="*/ 601133 h 906305"/>
                <a:gd name="connsiteX11" fmla="*/ 0 w 9909174"/>
                <a:gd name="connsiteY11" fmla="*/ 670983 h 906305"/>
                <a:gd name="connsiteX12" fmla="*/ 3177 w 9909174"/>
                <a:gd name="connsiteY12" fmla="*/ 903124 h 906305"/>
                <a:gd name="connsiteX13" fmla="*/ 3176 w 9909174"/>
                <a:gd name="connsiteY13" fmla="*/ 906302 h 906305"/>
                <a:gd name="connsiteX14" fmla="*/ 9909174 w 9909174"/>
                <a:gd name="connsiteY14" fmla="*/ 906305 h 906305"/>
                <a:gd name="connsiteX15" fmla="*/ 9906001 w 9909174"/>
                <a:gd name="connsiteY15" fmla="*/ 166158 h 906305"/>
                <a:gd name="connsiteX0" fmla="*/ 9906001 w 9909177"/>
                <a:gd name="connsiteY0" fmla="*/ 166158 h 906305"/>
                <a:gd name="connsiteX1" fmla="*/ 9617075 w 9909177"/>
                <a:gd name="connsiteY1" fmla="*/ 42333 h 906305"/>
                <a:gd name="connsiteX2" fmla="*/ 9140825 w 9909177"/>
                <a:gd name="connsiteY2" fmla="*/ 16933 h 906305"/>
                <a:gd name="connsiteX3" fmla="*/ 8201025 w 9909177"/>
                <a:gd name="connsiteY3" fmla="*/ 143933 h 906305"/>
                <a:gd name="connsiteX4" fmla="*/ 6613525 w 9909177"/>
                <a:gd name="connsiteY4" fmla="*/ 353483 h 906305"/>
                <a:gd name="connsiteX5" fmla="*/ 5241925 w 9909177"/>
                <a:gd name="connsiteY5" fmla="*/ 470958 h 906305"/>
                <a:gd name="connsiteX6" fmla="*/ 3254375 w 9909177"/>
                <a:gd name="connsiteY6" fmla="*/ 547158 h 906305"/>
                <a:gd name="connsiteX7" fmla="*/ 1600200 w 9909177"/>
                <a:gd name="connsiteY7" fmla="*/ 550333 h 906305"/>
                <a:gd name="connsiteX8" fmla="*/ 536575 w 9909177"/>
                <a:gd name="connsiteY8" fmla="*/ 547158 h 906305"/>
                <a:gd name="connsiteX9" fmla="*/ 0 w 9909177"/>
                <a:gd name="connsiteY9" fmla="*/ 547158 h 906305"/>
                <a:gd name="connsiteX10" fmla="*/ 0 w 9909177"/>
                <a:gd name="connsiteY10" fmla="*/ 601133 h 906305"/>
                <a:gd name="connsiteX11" fmla="*/ 0 w 9909177"/>
                <a:gd name="connsiteY11" fmla="*/ 670983 h 906305"/>
                <a:gd name="connsiteX12" fmla="*/ 3177 w 9909177"/>
                <a:gd name="connsiteY12" fmla="*/ 903124 h 906305"/>
                <a:gd name="connsiteX13" fmla="*/ 3176 w 9909177"/>
                <a:gd name="connsiteY13" fmla="*/ 906302 h 906305"/>
                <a:gd name="connsiteX14" fmla="*/ 9909174 w 9909177"/>
                <a:gd name="connsiteY14" fmla="*/ 906305 h 906305"/>
                <a:gd name="connsiteX15" fmla="*/ 9906001 w 9909177"/>
                <a:gd name="connsiteY15" fmla="*/ 166158 h 906305"/>
                <a:gd name="connsiteX0" fmla="*/ 9906001 w 9911294"/>
                <a:gd name="connsiteY0" fmla="*/ 166158 h 906305"/>
                <a:gd name="connsiteX1" fmla="*/ 9617075 w 9911294"/>
                <a:gd name="connsiteY1" fmla="*/ 42333 h 906305"/>
                <a:gd name="connsiteX2" fmla="*/ 9140825 w 9911294"/>
                <a:gd name="connsiteY2" fmla="*/ 16933 h 906305"/>
                <a:gd name="connsiteX3" fmla="*/ 8201025 w 9911294"/>
                <a:gd name="connsiteY3" fmla="*/ 143933 h 906305"/>
                <a:gd name="connsiteX4" fmla="*/ 6613525 w 9911294"/>
                <a:gd name="connsiteY4" fmla="*/ 353483 h 906305"/>
                <a:gd name="connsiteX5" fmla="*/ 5241925 w 9911294"/>
                <a:gd name="connsiteY5" fmla="*/ 470958 h 906305"/>
                <a:gd name="connsiteX6" fmla="*/ 3254375 w 9911294"/>
                <a:gd name="connsiteY6" fmla="*/ 547158 h 906305"/>
                <a:gd name="connsiteX7" fmla="*/ 1600200 w 9911294"/>
                <a:gd name="connsiteY7" fmla="*/ 550333 h 906305"/>
                <a:gd name="connsiteX8" fmla="*/ 536575 w 9911294"/>
                <a:gd name="connsiteY8" fmla="*/ 547158 h 906305"/>
                <a:gd name="connsiteX9" fmla="*/ 0 w 9911294"/>
                <a:gd name="connsiteY9" fmla="*/ 547158 h 906305"/>
                <a:gd name="connsiteX10" fmla="*/ 0 w 9911294"/>
                <a:gd name="connsiteY10" fmla="*/ 601133 h 906305"/>
                <a:gd name="connsiteX11" fmla="*/ 0 w 9911294"/>
                <a:gd name="connsiteY11" fmla="*/ 670983 h 906305"/>
                <a:gd name="connsiteX12" fmla="*/ 3177 w 9911294"/>
                <a:gd name="connsiteY12" fmla="*/ 903124 h 906305"/>
                <a:gd name="connsiteX13" fmla="*/ 3176 w 9911294"/>
                <a:gd name="connsiteY13" fmla="*/ 906302 h 906305"/>
                <a:gd name="connsiteX14" fmla="*/ 9909174 w 9911294"/>
                <a:gd name="connsiteY14" fmla="*/ 906305 h 906305"/>
                <a:gd name="connsiteX15" fmla="*/ 9906001 w 9911294"/>
                <a:gd name="connsiteY15" fmla="*/ 166158 h 906305"/>
                <a:gd name="connsiteX0" fmla="*/ 9906001 w 9911294"/>
                <a:gd name="connsiteY0" fmla="*/ 166158 h 906305"/>
                <a:gd name="connsiteX1" fmla="*/ 9617075 w 9911294"/>
                <a:gd name="connsiteY1" fmla="*/ 42333 h 906305"/>
                <a:gd name="connsiteX2" fmla="*/ 9140825 w 9911294"/>
                <a:gd name="connsiteY2" fmla="*/ 16933 h 906305"/>
                <a:gd name="connsiteX3" fmla="*/ 8201025 w 9911294"/>
                <a:gd name="connsiteY3" fmla="*/ 143933 h 906305"/>
                <a:gd name="connsiteX4" fmla="*/ 6613525 w 9911294"/>
                <a:gd name="connsiteY4" fmla="*/ 353483 h 906305"/>
                <a:gd name="connsiteX5" fmla="*/ 5241925 w 9911294"/>
                <a:gd name="connsiteY5" fmla="*/ 470958 h 906305"/>
                <a:gd name="connsiteX6" fmla="*/ 3254375 w 9911294"/>
                <a:gd name="connsiteY6" fmla="*/ 547158 h 906305"/>
                <a:gd name="connsiteX7" fmla="*/ 1600200 w 9911294"/>
                <a:gd name="connsiteY7" fmla="*/ 550333 h 906305"/>
                <a:gd name="connsiteX8" fmla="*/ 536575 w 9911294"/>
                <a:gd name="connsiteY8" fmla="*/ 547158 h 906305"/>
                <a:gd name="connsiteX9" fmla="*/ 0 w 9911294"/>
                <a:gd name="connsiteY9" fmla="*/ 547158 h 906305"/>
                <a:gd name="connsiteX10" fmla="*/ 0 w 9911294"/>
                <a:gd name="connsiteY10" fmla="*/ 601133 h 906305"/>
                <a:gd name="connsiteX11" fmla="*/ 0 w 9911294"/>
                <a:gd name="connsiteY11" fmla="*/ 670983 h 906305"/>
                <a:gd name="connsiteX12" fmla="*/ 3177 w 9911294"/>
                <a:gd name="connsiteY12" fmla="*/ 903124 h 906305"/>
                <a:gd name="connsiteX13" fmla="*/ 3176 w 9911294"/>
                <a:gd name="connsiteY13" fmla="*/ 906302 h 906305"/>
                <a:gd name="connsiteX14" fmla="*/ 9909174 w 9911294"/>
                <a:gd name="connsiteY14" fmla="*/ 906305 h 906305"/>
                <a:gd name="connsiteX15" fmla="*/ 9906001 w 9911294"/>
                <a:gd name="connsiteY15" fmla="*/ 166158 h 906305"/>
                <a:gd name="connsiteX0" fmla="*/ 9848821 w 9909177"/>
                <a:gd name="connsiteY0" fmla="*/ 207498 h 906305"/>
                <a:gd name="connsiteX1" fmla="*/ 9617075 w 9909177"/>
                <a:gd name="connsiteY1" fmla="*/ 42333 h 906305"/>
                <a:gd name="connsiteX2" fmla="*/ 9140825 w 9909177"/>
                <a:gd name="connsiteY2" fmla="*/ 16933 h 906305"/>
                <a:gd name="connsiteX3" fmla="*/ 8201025 w 9909177"/>
                <a:gd name="connsiteY3" fmla="*/ 143933 h 906305"/>
                <a:gd name="connsiteX4" fmla="*/ 6613525 w 9909177"/>
                <a:gd name="connsiteY4" fmla="*/ 353483 h 906305"/>
                <a:gd name="connsiteX5" fmla="*/ 5241925 w 9909177"/>
                <a:gd name="connsiteY5" fmla="*/ 470958 h 906305"/>
                <a:gd name="connsiteX6" fmla="*/ 3254375 w 9909177"/>
                <a:gd name="connsiteY6" fmla="*/ 547158 h 906305"/>
                <a:gd name="connsiteX7" fmla="*/ 1600200 w 9909177"/>
                <a:gd name="connsiteY7" fmla="*/ 550333 h 906305"/>
                <a:gd name="connsiteX8" fmla="*/ 536575 w 9909177"/>
                <a:gd name="connsiteY8" fmla="*/ 547158 h 906305"/>
                <a:gd name="connsiteX9" fmla="*/ 0 w 9909177"/>
                <a:gd name="connsiteY9" fmla="*/ 547158 h 906305"/>
                <a:gd name="connsiteX10" fmla="*/ 0 w 9909177"/>
                <a:gd name="connsiteY10" fmla="*/ 601133 h 906305"/>
                <a:gd name="connsiteX11" fmla="*/ 0 w 9909177"/>
                <a:gd name="connsiteY11" fmla="*/ 670983 h 906305"/>
                <a:gd name="connsiteX12" fmla="*/ 3177 w 9909177"/>
                <a:gd name="connsiteY12" fmla="*/ 903124 h 906305"/>
                <a:gd name="connsiteX13" fmla="*/ 3176 w 9909177"/>
                <a:gd name="connsiteY13" fmla="*/ 906302 h 906305"/>
                <a:gd name="connsiteX14" fmla="*/ 9909174 w 9909177"/>
                <a:gd name="connsiteY14" fmla="*/ 906305 h 906305"/>
                <a:gd name="connsiteX15" fmla="*/ 9848821 w 9909177"/>
                <a:gd name="connsiteY15" fmla="*/ 207498 h 906305"/>
                <a:gd name="connsiteX0" fmla="*/ 9912355 w 9917648"/>
                <a:gd name="connsiteY0" fmla="*/ 166158 h 906305"/>
                <a:gd name="connsiteX1" fmla="*/ 9617075 w 9917648"/>
                <a:gd name="connsiteY1" fmla="*/ 42333 h 906305"/>
                <a:gd name="connsiteX2" fmla="*/ 9140825 w 9917648"/>
                <a:gd name="connsiteY2" fmla="*/ 16933 h 906305"/>
                <a:gd name="connsiteX3" fmla="*/ 8201025 w 9917648"/>
                <a:gd name="connsiteY3" fmla="*/ 143933 h 906305"/>
                <a:gd name="connsiteX4" fmla="*/ 6613525 w 9917648"/>
                <a:gd name="connsiteY4" fmla="*/ 353483 h 906305"/>
                <a:gd name="connsiteX5" fmla="*/ 5241925 w 9917648"/>
                <a:gd name="connsiteY5" fmla="*/ 470958 h 906305"/>
                <a:gd name="connsiteX6" fmla="*/ 3254375 w 9917648"/>
                <a:gd name="connsiteY6" fmla="*/ 547158 h 906305"/>
                <a:gd name="connsiteX7" fmla="*/ 1600200 w 9917648"/>
                <a:gd name="connsiteY7" fmla="*/ 550333 h 906305"/>
                <a:gd name="connsiteX8" fmla="*/ 536575 w 9917648"/>
                <a:gd name="connsiteY8" fmla="*/ 547158 h 906305"/>
                <a:gd name="connsiteX9" fmla="*/ 0 w 9917648"/>
                <a:gd name="connsiteY9" fmla="*/ 547158 h 906305"/>
                <a:gd name="connsiteX10" fmla="*/ 0 w 9917648"/>
                <a:gd name="connsiteY10" fmla="*/ 601133 h 906305"/>
                <a:gd name="connsiteX11" fmla="*/ 0 w 9917648"/>
                <a:gd name="connsiteY11" fmla="*/ 670983 h 906305"/>
                <a:gd name="connsiteX12" fmla="*/ 3177 w 9917648"/>
                <a:gd name="connsiteY12" fmla="*/ 903124 h 906305"/>
                <a:gd name="connsiteX13" fmla="*/ 3176 w 9917648"/>
                <a:gd name="connsiteY13" fmla="*/ 906302 h 906305"/>
                <a:gd name="connsiteX14" fmla="*/ 9909174 w 9917648"/>
                <a:gd name="connsiteY14" fmla="*/ 906305 h 906305"/>
                <a:gd name="connsiteX15" fmla="*/ 9912355 w 9917648"/>
                <a:gd name="connsiteY15" fmla="*/ 166158 h 906305"/>
                <a:gd name="connsiteX0" fmla="*/ 9912355 w 9914471"/>
                <a:gd name="connsiteY0" fmla="*/ 166158 h 906305"/>
                <a:gd name="connsiteX1" fmla="*/ 9617075 w 9914471"/>
                <a:gd name="connsiteY1" fmla="*/ 42333 h 906305"/>
                <a:gd name="connsiteX2" fmla="*/ 9140825 w 9914471"/>
                <a:gd name="connsiteY2" fmla="*/ 16933 h 906305"/>
                <a:gd name="connsiteX3" fmla="*/ 8201025 w 9914471"/>
                <a:gd name="connsiteY3" fmla="*/ 143933 h 906305"/>
                <a:gd name="connsiteX4" fmla="*/ 6613525 w 9914471"/>
                <a:gd name="connsiteY4" fmla="*/ 353483 h 906305"/>
                <a:gd name="connsiteX5" fmla="*/ 5241925 w 9914471"/>
                <a:gd name="connsiteY5" fmla="*/ 470958 h 906305"/>
                <a:gd name="connsiteX6" fmla="*/ 3254375 w 9914471"/>
                <a:gd name="connsiteY6" fmla="*/ 547158 h 906305"/>
                <a:gd name="connsiteX7" fmla="*/ 1600200 w 9914471"/>
                <a:gd name="connsiteY7" fmla="*/ 550333 h 906305"/>
                <a:gd name="connsiteX8" fmla="*/ 536575 w 9914471"/>
                <a:gd name="connsiteY8" fmla="*/ 547158 h 906305"/>
                <a:gd name="connsiteX9" fmla="*/ 0 w 9914471"/>
                <a:gd name="connsiteY9" fmla="*/ 547158 h 906305"/>
                <a:gd name="connsiteX10" fmla="*/ 0 w 9914471"/>
                <a:gd name="connsiteY10" fmla="*/ 601133 h 906305"/>
                <a:gd name="connsiteX11" fmla="*/ 0 w 9914471"/>
                <a:gd name="connsiteY11" fmla="*/ 670983 h 906305"/>
                <a:gd name="connsiteX12" fmla="*/ 3177 w 9914471"/>
                <a:gd name="connsiteY12" fmla="*/ 903124 h 906305"/>
                <a:gd name="connsiteX13" fmla="*/ 3176 w 9914471"/>
                <a:gd name="connsiteY13" fmla="*/ 906302 h 906305"/>
                <a:gd name="connsiteX14" fmla="*/ 9909174 w 9914471"/>
                <a:gd name="connsiteY14" fmla="*/ 906305 h 906305"/>
                <a:gd name="connsiteX15" fmla="*/ 9912355 w 9914471"/>
                <a:gd name="connsiteY15" fmla="*/ 166158 h 906305"/>
                <a:gd name="connsiteX0" fmla="*/ 9912355 w 9914471"/>
                <a:gd name="connsiteY0" fmla="*/ 166158 h 906305"/>
                <a:gd name="connsiteX1" fmla="*/ 9617075 w 9914471"/>
                <a:gd name="connsiteY1" fmla="*/ 42333 h 906305"/>
                <a:gd name="connsiteX2" fmla="*/ 9140825 w 9914471"/>
                <a:gd name="connsiteY2" fmla="*/ 16933 h 906305"/>
                <a:gd name="connsiteX3" fmla="*/ 8201025 w 9914471"/>
                <a:gd name="connsiteY3" fmla="*/ 143933 h 906305"/>
                <a:gd name="connsiteX4" fmla="*/ 6613525 w 9914471"/>
                <a:gd name="connsiteY4" fmla="*/ 353483 h 906305"/>
                <a:gd name="connsiteX5" fmla="*/ 5241925 w 9914471"/>
                <a:gd name="connsiteY5" fmla="*/ 470958 h 906305"/>
                <a:gd name="connsiteX6" fmla="*/ 3254375 w 9914471"/>
                <a:gd name="connsiteY6" fmla="*/ 547158 h 906305"/>
                <a:gd name="connsiteX7" fmla="*/ 1600200 w 9914471"/>
                <a:gd name="connsiteY7" fmla="*/ 550333 h 906305"/>
                <a:gd name="connsiteX8" fmla="*/ 536575 w 9914471"/>
                <a:gd name="connsiteY8" fmla="*/ 547158 h 906305"/>
                <a:gd name="connsiteX9" fmla="*/ 0 w 9914471"/>
                <a:gd name="connsiteY9" fmla="*/ 547158 h 906305"/>
                <a:gd name="connsiteX10" fmla="*/ 0 w 9914471"/>
                <a:gd name="connsiteY10" fmla="*/ 601133 h 906305"/>
                <a:gd name="connsiteX11" fmla="*/ 3177 w 9914471"/>
                <a:gd name="connsiteY11" fmla="*/ 903124 h 906305"/>
                <a:gd name="connsiteX12" fmla="*/ 3176 w 9914471"/>
                <a:gd name="connsiteY12" fmla="*/ 906302 h 906305"/>
                <a:gd name="connsiteX13" fmla="*/ 9909174 w 9914471"/>
                <a:gd name="connsiteY13" fmla="*/ 906305 h 906305"/>
                <a:gd name="connsiteX14" fmla="*/ 9912355 w 9914471"/>
                <a:gd name="connsiteY14" fmla="*/ 166158 h 906305"/>
                <a:gd name="connsiteX0" fmla="*/ 9912355 w 9914471"/>
                <a:gd name="connsiteY0" fmla="*/ 166158 h 906305"/>
                <a:gd name="connsiteX1" fmla="*/ 9617075 w 9914471"/>
                <a:gd name="connsiteY1" fmla="*/ 42333 h 906305"/>
                <a:gd name="connsiteX2" fmla="*/ 9140825 w 9914471"/>
                <a:gd name="connsiteY2" fmla="*/ 16933 h 906305"/>
                <a:gd name="connsiteX3" fmla="*/ 8201025 w 9914471"/>
                <a:gd name="connsiteY3" fmla="*/ 143933 h 906305"/>
                <a:gd name="connsiteX4" fmla="*/ 6613525 w 9914471"/>
                <a:gd name="connsiteY4" fmla="*/ 353483 h 906305"/>
                <a:gd name="connsiteX5" fmla="*/ 5241925 w 9914471"/>
                <a:gd name="connsiteY5" fmla="*/ 470958 h 906305"/>
                <a:gd name="connsiteX6" fmla="*/ 3254375 w 9914471"/>
                <a:gd name="connsiteY6" fmla="*/ 547158 h 906305"/>
                <a:gd name="connsiteX7" fmla="*/ 1600200 w 9914471"/>
                <a:gd name="connsiteY7" fmla="*/ 550333 h 906305"/>
                <a:gd name="connsiteX8" fmla="*/ 536575 w 9914471"/>
                <a:gd name="connsiteY8" fmla="*/ 547158 h 906305"/>
                <a:gd name="connsiteX9" fmla="*/ 0 w 9914471"/>
                <a:gd name="connsiteY9" fmla="*/ 547158 h 906305"/>
                <a:gd name="connsiteX10" fmla="*/ 3177 w 9914471"/>
                <a:gd name="connsiteY10" fmla="*/ 903124 h 906305"/>
                <a:gd name="connsiteX11" fmla="*/ 3176 w 9914471"/>
                <a:gd name="connsiteY11" fmla="*/ 906302 h 906305"/>
                <a:gd name="connsiteX12" fmla="*/ 9909174 w 9914471"/>
                <a:gd name="connsiteY12" fmla="*/ 906305 h 906305"/>
                <a:gd name="connsiteX13" fmla="*/ 9912355 w 9914471"/>
                <a:gd name="connsiteY13" fmla="*/ 166158 h 90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4471" h="906305">
                  <a:moveTo>
                    <a:pt x="9912355" y="166158"/>
                  </a:moveTo>
                  <a:cubicBezTo>
                    <a:pt x="9863672" y="117475"/>
                    <a:pt x="9745663" y="67204"/>
                    <a:pt x="9617075" y="42333"/>
                  </a:cubicBezTo>
                  <a:cubicBezTo>
                    <a:pt x="9488487" y="17462"/>
                    <a:pt x="9376833" y="0"/>
                    <a:pt x="9140825" y="16933"/>
                  </a:cubicBezTo>
                  <a:cubicBezTo>
                    <a:pt x="8904817" y="33866"/>
                    <a:pt x="8201025" y="143933"/>
                    <a:pt x="8201025" y="143933"/>
                  </a:cubicBezTo>
                  <a:lnTo>
                    <a:pt x="6613525" y="353483"/>
                  </a:lnTo>
                  <a:cubicBezTo>
                    <a:pt x="6120342" y="407987"/>
                    <a:pt x="5801783" y="438679"/>
                    <a:pt x="5241925" y="470958"/>
                  </a:cubicBezTo>
                  <a:cubicBezTo>
                    <a:pt x="4682067" y="503237"/>
                    <a:pt x="3915833" y="531812"/>
                    <a:pt x="3254375" y="547158"/>
                  </a:cubicBezTo>
                  <a:lnTo>
                    <a:pt x="1600200" y="550333"/>
                  </a:lnTo>
                  <a:lnTo>
                    <a:pt x="536575" y="547158"/>
                  </a:lnTo>
                  <a:lnTo>
                    <a:pt x="0" y="547158"/>
                  </a:lnTo>
                  <a:lnTo>
                    <a:pt x="3177" y="903124"/>
                  </a:lnTo>
                  <a:cubicBezTo>
                    <a:pt x="3177" y="904183"/>
                    <a:pt x="3176" y="905243"/>
                    <a:pt x="3176" y="906302"/>
                  </a:cubicBezTo>
                  <a:lnTo>
                    <a:pt x="9909174" y="906305"/>
                  </a:lnTo>
                  <a:cubicBezTo>
                    <a:pt x="9909177" y="659589"/>
                    <a:pt x="9914471" y="412874"/>
                    <a:pt x="9912355" y="166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" name="Gruppierung 14"/>
            <p:cNvGrpSpPr>
              <a:grpSpLocks/>
            </p:cNvGrpSpPr>
            <p:nvPr userDrawn="1"/>
          </p:nvGrpSpPr>
          <p:grpSpPr bwMode="auto">
            <a:xfrm>
              <a:off x="7308850" y="942975"/>
              <a:ext cx="2378075" cy="319088"/>
              <a:chOff x="7311567" y="2531532"/>
              <a:chExt cx="2378533" cy="319428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55" t="11237" r="5620" b="7303"/>
              <a:stretch>
                <a:fillRect/>
              </a:stretch>
            </p:blipFill>
            <p:spPr bwMode="auto">
              <a:xfrm>
                <a:off x="7311567" y="2531532"/>
                <a:ext cx="944981" cy="319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91790" y="2783132"/>
                <a:ext cx="1398310" cy="4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387" y="-1"/>
            <a:ext cx="8736623" cy="106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99387" y="1500191"/>
            <a:ext cx="8736623" cy="5026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/>
            </a:lvl1pPr>
            <a:lvl2pPr marL="265113" indent="-265113">
              <a:buClrTx/>
              <a:buSzPct val="90000"/>
              <a:buFont typeface="Lucida Grande"/>
              <a:buChar char="»"/>
              <a:defRPr b="1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3"/>
            <a:r>
              <a:rPr lang="de-DE"/>
              <a:t>Fünfte Ebene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 Narrow"/>
                <a:cs typeface="Arial Narrow"/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1893-1976-4080-835D-59C6A2B99AE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9F885-900A-4D30-BE5E-37671604EDDA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81D6-B58E-4696-8DEE-5860D0BA0DB9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86CC0-4781-433A-8442-A8A4F49DC9D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594BA-2702-496F-AA7E-87AA5C69930A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B5FD-7801-48AC-BF69-1D4EE486C94B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932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fr-FR" dirty="0" smtClean="0"/>
              <a:t>Page </a:t>
            </a:r>
            <a:fld id="{0E35708F-6D28-400D-87AF-F958279E3265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8" cstate="print"/>
          <a:srcRect l="3555" t="11237" r="5620" b="7303"/>
          <a:stretch>
            <a:fillRect/>
          </a:stretch>
        </p:blipFill>
        <p:spPr bwMode="auto">
          <a:xfrm>
            <a:off x="681572" y="6294375"/>
            <a:ext cx="1010108" cy="3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704" y="6669360"/>
            <a:ext cx="1440000" cy="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1691680" y="6488768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BE" sz="1200" b="1" u="sng" dirty="0" smtClean="0">
                <a:solidFill>
                  <a:srgbClr val="002060"/>
                </a:solidFill>
                <a:latin typeface="Arial" charset="0"/>
              </a:rPr>
              <a:t>Moriconi</a:t>
            </a:r>
            <a:r>
              <a:rPr lang="fr-BE" sz="1200" b="1" dirty="0" smtClean="0">
                <a:solidFill>
                  <a:srgbClr val="002060"/>
                </a:solidFill>
                <a:latin typeface="Arial" charset="0"/>
              </a:rPr>
              <a:t>, DeLaRosa, Masur, Nelson, Kirsten </a:t>
            </a:r>
            <a:r>
              <a:rPr lang="fr-BE" sz="1200" b="1" dirty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fr-BE" sz="1200" b="1" dirty="0" smtClean="0">
                <a:solidFill>
                  <a:srgbClr val="002060"/>
                </a:solidFill>
                <a:latin typeface="Arial" charset="0"/>
              </a:rPr>
              <a:t>US </a:t>
            </a:r>
            <a:r>
              <a:rPr lang="fr-BE" sz="1200" b="1" dirty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fr-BE" sz="1200" b="1" dirty="0" smtClean="0">
                <a:solidFill>
                  <a:srgbClr val="002060"/>
                </a:solidFill>
                <a:latin typeface="Arial" charset="0"/>
              </a:rPr>
              <a:t>RIFS1 – 0680</a:t>
            </a:r>
            <a:endParaRPr lang="fr-F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  <p:sldLayoutId id="2147483675" r:id="rId14"/>
    <p:sldLayoutId id="2147483677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Microsoft_Excel_97_-_2004-Arbeitsblatt1.xls"/><Relationship Id="rId7" Type="http://schemas.openxmlformats.org/officeDocument/2006/relationships/image" Target="../media/image38.emf"/><Relationship Id="rId8" Type="http://schemas.openxmlformats.org/officeDocument/2006/relationships/oleObject" Target="../embeddings/oleObject2.bin"/><Relationship Id="rId9" Type="http://schemas.openxmlformats.org/officeDocument/2006/relationships/package" Target="../embeddings/Microsoft_Excel-Tabelle1.xlsx"/><Relationship Id="rId10" Type="http://schemas.openxmlformats.org/officeDocument/2006/relationships/image" Target="../media/image39.emf"/><Relationship Id="rId11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58.jpeg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image" Target="../media/image23.png"/><Relationship Id="rId21" Type="http://schemas.openxmlformats.org/officeDocument/2006/relationships/image" Target="../media/image24.jpeg"/><Relationship Id="rId22" Type="http://schemas.openxmlformats.org/officeDocument/2006/relationships/image" Target="../media/image25.jpeg"/><Relationship Id="rId23" Type="http://schemas.openxmlformats.org/officeDocument/2006/relationships/image" Target="../media/image26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2" Type="http://schemas.openxmlformats.org/officeDocument/2006/relationships/hyperlink" Target="http://www.sce.com/sc3/" TargetMode="External"/><Relationship Id="rId13" Type="http://schemas.openxmlformats.org/officeDocument/2006/relationships/image" Target="../media/image16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0" tIns="0" rIns="0" bIns="0"/>
          <a:lstStyle/>
          <a:p>
            <a:r>
              <a:rPr lang="en-US" sz="3500" dirty="0" smtClean="0"/>
              <a:t>Saturated-Core Fault Current Limiter Field Experience </a:t>
            </a:r>
            <a:br>
              <a:rPr lang="en-US" sz="3500" dirty="0" smtClean="0"/>
            </a:br>
            <a:r>
              <a:rPr lang="en-US" sz="3500" dirty="0" smtClean="0"/>
              <a:t>at a Distribution Substation</a:t>
            </a:r>
            <a:endParaRPr lang="de-DE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0250"/>
            <a:ext cx="6368752" cy="2967062"/>
          </a:xfrm>
        </p:spPr>
        <p:txBody>
          <a:bodyPr/>
          <a:lstStyle/>
          <a:p>
            <a:r>
              <a:rPr lang="de-DE" sz="2000" u="sng" dirty="0" smtClean="0">
                <a:latin typeface="+mj-lt"/>
              </a:rPr>
              <a:t>Franco Moriconi</a:t>
            </a:r>
            <a:r>
              <a:rPr lang="de-DE" sz="2000" dirty="0" smtClean="0">
                <a:latin typeface="+mj-lt"/>
              </a:rPr>
              <a:t>, Francisco De La Rosa, </a:t>
            </a:r>
            <a:br>
              <a:rPr lang="de-DE" sz="20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Albert Nelson, Larry Masur, Zenergy Power Inc., US; </a:t>
            </a:r>
            <a:br>
              <a:rPr lang="de-DE" sz="20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Detlev Kirsten, Zenergy Power GmbH, DE</a:t>
            </a:r>
          </a:p>
          <a:p>
            <a:endParaRPr lang="de-DE" sz="2000" dirty="0" smtClean="0">
              <a:latin typeface="+mj-lt"/>
            </a:endParaRPr>
          </a:p>
          <a:p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CIRED</a:t>
            </a:r>
          </a:p>
          <a:p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 Frankfurt (Germany) </a:t>
            </a:r>
          </a:p>
          <a:p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6-9 June 2011</a:t>
            </a:r>
          </a:p>
          <a:p>
            <a:r>
              <a:rPr lang="de-DE" sz="2000" b="1" dirty="0" smtClean="0">
                <a:solidFill>
                  <a:srgbClr val="002060"/>
                </a:solidFill>
                <a:latin typeface="+mj-lt"/>
              </a:rPr>
              <a:t>RIFS1, 0680</a:t>
            </a:r>
            <a:endParaRPr lang="de-DE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0093DF-608E-4C51-B69D-EF34B8DFCD6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66" y="1412776"/>
            <a:ext cx="8606130" cy="48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86931" y="1763524"/>
            <a:ext cx="1492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115 kV LINE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857171" y="2350621"/>
            <a:ext cx="1531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115/12kV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Transformer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08304" y="4849996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AUTO-BYPASS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SWITCH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453112" y="5301208"/>
            <a:ext cx="85587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9713" indent="-239713" defTabSz="455613"/>
            <a:r>
              <a:rPr lang="en-US" b="1" dirty="0">
                <a:solidFill>
                  <a:srgbClr val="FFFF00"/>
                </a:solidFill>
                <a:latin typeface="+mj-lt"/>
              </a:rPr>
              <a:t>First installation in U.S. electricity grid</a:t>
            </a:r>
          </a:p>
          <a:p>
            <a:pPr marL="239713" indent="-239713" defTabSz="455613"/>
            <a:r>
              <a:rPr lang="en-US" b="1" dirty="0">
                <a:solidFill>
                  <a:srgbClr val="FFFF00"/>
                </a:solidFill>
                <a:latin typeface="+mj-lt"/>
              </a:rPr>
              <a:t>Operated by Southern California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Edison</a:t>
            </a:r>
            <a:endParaRPr lang="en-US" b="1" dirty="0">
              <a:solidFill>
                <a:srgbClr val="FFFF00"/>
              </a:solidFill>
              <a:latin typeface="+mj-lt"/>
            </a:endParaRPr>
          </a:p>
          <a:p>
            <a:pPr marL="239713" indent="-239713" defTabSz="455613"/>
            <a:r>
              <a:rPr lang="en-US" b="1" dirty="0">
                <a:solidFill>
                  <a:srgbClr val="FFFF00"/>
                </a:solidFill>
                <a:latin typeface="+mj-lt"/>
              </a:rPr>
              <a:t>Supported by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U.S. Department of Energy and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California Energy Commission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44" y="1254274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Experience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Distribution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Substation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4105471" cy="23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1254274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Experience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Distribution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Substation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716016" y="3212976"/>
          <a:ext cx="4151312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6" imgW="3143250" imgH="2438400" progId="Excel.Sheet.8">
                  <p:embed/>
                </p:oleObj>
              </mc:Choice>
              <mc:Fallback>
                <p:oleObj name="Worksheet" r:id="rId6" imgW="3143250" imgH="2438400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12976"/>
                        <a:ext cx="4151312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87624" y="1844824"/>
          <a:ext cx="26955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9" imgW="2695575" imgH="2019300" progId="Excel.Sheet.12">
                  <p:embed/>
                </p:oleObj>
              </mc:Choice>
              <mc:Fallback>
                <p:oleObj name="Worksheet" r:id="rId9" imgW="2695575" imgH="201930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44824"/>
                        <a:ext cx="269557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 l="9657" t="10100" r="13713" b="8543"/>
          <a:stretch>
            <a:fillRect/>
          </a:stretch>
        </p:blipFill>
        <p:spPr bwMode="auto">
          <a:xfrm>
            <a:off x="5940152" y="1700808"/>
            <a:ext cx="20028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1" name="Picture 11" descr="23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374" y="1614957"/>
            <a:ext cx="4757682" cy="2586881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604" y="1608783"/>
            <a:ext cx="4317642" cy="24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185" y="4066527"/>
            <a:ext cx="4437919" cy="23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3642" y="4250032"/>
            <a:ext cx="227956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Recovery Under Load</a:t>
            </a:r>
          </a:p>
          <a:p>
            <a:r>
              <a:rPr lang="en-US" sz="1400" dirty="0" smtClean="0"/>
              <a:t>23 kA </a:t>
            </a:r>
            <a:r>
              <a:rPr lang="en-US" sz="1400" dirty="0" err="1" smtClean="0"/>
              <a:t>rms</a:t>
            </a:r>
            <a:r>
              <a:rPr lang="en-US" sz="1400" dirty="0" smtClean="0"/>
              <a:t> X/R=44 </a:t>
            </a:r>
          </a:p>
          <a:p>
            <a:r>
              <a:rPr lang="en-US" sz="1400" dirty="0" smtClean="0"/>
              <a:t>3-phase to Ground</a:t>
            </a:r>
          </a:p>
          <a:p>
            <a:r>
              <a:rPr lang="en-US" sz="1400" dirty="0" smtClean="0"/>
              <a:t>30 Cycles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21378" y="4077072"/>
            <a:ext cx="2082670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Double Fault</a:t>
            </a:r>
          </a:p>
          <a:p>
            <a:r>
              <a:rPr lang="en-US" sz="1400" dirty="0" smtClean="0"/>
              <a:t>Recovery Under Load</a:t>
            </a:r>
          </a:p>
          <a:p>
            <a:r>
              <a:rPr lang="en-US" sz="1400" dirty="0" smtClean="0"/>
              <a:t>20 kA </a:t>
            </a:r>
            <a:r>
              <a:rPr lang="en-US" sz="1400" dirty="0" err="1" smtClean="0"/>
              <a:t>rms</a:t>
            </a:r>
            <a:r>
              <a:rPr lang="en-US" sz="1400" dirty="0" smtClean="0"/>
              <a:t> X/R = 22 </a:t>
            </a:r>
          </a:p>
          <a:p>
            <a:r>
              <a:rPr lang="en-US" sz="1400" dirty="0" smtClean="0"/>
              <a:t>3-phase to Ground</a:t>
            </a:r>
          </a:p>
          <a:p>
            <a:r>
              <a:rPr lang="en-US" sz="1400" dirty="0"/>
              <a:t>2</a:t>
            </a:r>
            <a:r>
              <a:rPr lang="en-US" sz="1400" dirty="0" smtClean="0"/>
              <a:t>0 Cycles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517233"/>
            <a:ext cx="18722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Endurance Test</a:t>
            </a:r>
          </a:p>
          <a:p>
            <a:r>
              <a:rPr lang="en-US" sz="1400" dirty="0" smtClean="0"/>
              <a:t>20 kA </a:t>
            </a:r>
            <a:r>
              <a:rPr lang="en-US" sz="1400" dirty="0" err="1" smtClean="0"/>
              <a:t>rms</a:t>
            </a:r>
            <a:r>
              <a:rPr lang="en-US" sz="1400" dirty="0" smtClean="0"/>
              <a:t> X/R=22 </a:t>
            </a:r>
          </a:p>
          <a:p>
            <a:r>
              <a:rPr lang="en-US" sz="1400" dirty="0" smtClean="0"/>
              <a:t>3-phase to Ground</a:t>
            </a:r>
          </a:p>
          <a:p>
            <a:r>
              <a:rPr lang="en-US" sz="1400" b="1" dirty="0" smtClean="0"/>
              <a:t>82 Cycles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rot="5400000" flipH="1" flipV="1">
            <a:off x="1821224" y="3499230"/>
            <a:ext cx="533000" cy="968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004048" y="3361386"/>
            <a:ext cx="1319480" cy="787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6" idx="3"/>
          </p:cNvCxnSpPr>
          <p:nvPr/>
        </p:nvCxnSpPr>
        <p:spPr bwMode="auto">
          <a:xfrm flipV="1">
            <a:off x="4860032" y="5596635"/>
            <a:ext cx="551146" cy="397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7"/>
          <p:cNvSpPr txBox="1">
            <a:spLocks/>
          </p:cNvSpPr>
          <p:nvPr/>
        </p:nvSpPr>
        <p:spPr>
          <a:xfrm>
            <a:off x="467544" y="1254274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Fully Tested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704975" y="1822453"/>
            <a:ext cx="5697538" cy="4486867"/>
            <a:chOff x="1704975" y="1822453"/>
            <a:chExt cx="5697538" cy="4856163"/>
          </a:xfrm>
        </p:grpSpPr>
        <p:pic>
          <p:nvPicPr>
            <p:cNvPr id="5" name="Picture 4" descr="_1_08134800081345AC004C0308882576A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4975" y="1822453"/>
              <a:ext cx="5697538" cy="485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044702" y="5510221"/>
              <a:ext cx="2599306" cy="701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123728" y="5157192"/>
              <a:ext cx="4495141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96888"/>
              <a:r>
                <a:rPr lang="en-US" sz="1700" b="1" dirty="0">
                  <a:solidFill>
                    <a:srgbClr val="FF0000"/>
                  </a:solidFill>
                </a:rPr>
                <a:t>three </a:t>
              </a:r>
              <a:r>
                <a:rPr lang="en-US" sz="1700" b="1" dirty="0" smtClean="0">
                  <a:solidFill>
                    <a:srgbClr val="FF0000"/>
                  </a:solidFill>
                </a:rPr>
                <a:t>seconds phase-to phase fault</a:t>
              </a:r>
              <a:endParaRPr lang="en-US" sz="17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1893-1976-4080-835D-59C6A2B99AE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6856" y="1200150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Experience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Distribution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Substation: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In-</a:t>
            </a:r>
            <a:r>
              <a:rPr lang="de-DE" sz="2000" b="1" kern="0" dirty="0" err="1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grid</a:t>
            </a:r>
            <a:r>
              <a:rPr lang="de-DE" sz="2000" b="1" kern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 fault </a:t>
            </a:r>
            <a:r>
              <a:rPr lang="de-DE" sz="2000" b="1" kern="0" dirty="0" err="1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events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4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80920" cy="719137"/>
          </a:xfrm>
        </p:spPr>
        <p:txBody>
          <a:bodyPr anchor="ctr" anchorCtr="0"/>
          <a:lstStyle/>
          <a:p>
            <a:r>
              <a:rPr lang="en-US" sz="2400" dirty="0" smtClean="0">
                <a:solidFill>
                  <a:srgbClr val="113BA3"/>
                </a:solidFill>
              </a:rPr>
              <a:t>Summary of Operating Experience:</a:t>
            </a:r>
            <a:br>
              <a:rPr lang="en-US" sz="2400" dirty="0" smtClean="0">
                <a:solidFill>
                  <a:srgbClr val="113BA3"/>
                </a:solidFill>
              </a:rPr>
            </a:br>
            <a:r>
              <a:rPr lang="en-US" sz="1800" dirty="0" smtClean="0">
                <a:solidFill>
                  <a:srgbClr val="113BA3"/>
                </a:solidFill>
              </a:rPr>
              <a:t>MFCL at Southern California Edison´s </a:t>
            </a:r>
            <a:r>
              <a:rPr lang="en-US" sz="1800" dirty="0" err="1" smtClean="0">
                <a:solidFill>
                  <a:srgbClr val="113BA3"/>
                </a:solidFill>
              </a:rPr>
              <a:t>Shandin</a:t>
            </a:r>
            <a:r>
              <a:rPr lang="en-US" sz="1800" dirty="0" smtClean="0">
                <a:solidFill>
                  <a:srgbClr val="113BA3"/>
                </a:solidFill>
              </a:rPr>
              <a:t> substation </a:t>
            </a:r>
            <a:endParaRPr lang="en-GB" sz="2400" dirty="0" smtClean="0">
              <a:solidFill>
                <a:srgbClr val="113BA3"/>
              </a:solidFill>
            </a:endParaRPr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417083" y="2103234"/>
            <a:ext cx="833138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MFCL </a:t>
            </a:r>
            <a:r>
              <a:rPr lang="en-US" dirty="0">
                <a:latin typeface="+mj-lt"/>
                <a:cs typeface="Arial" pitchFamily="34" charset="0"/>
              </a:rPr>
              <a:t>has operated continuously since </a:t>
            </a:r>
            <a:r>
              <a:rPr lang="en-US" dirty="0" smtClean="0">
                <a:latin typeface="+mj-lt"/>
                <a:cs typeface="Arial" pitchFamily="34" charset="0"/>
              </a:rPr>
              <a:t>Mar 2009 </a:t>
            </a: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dirty="0" smtClean="0">
                <a:latin typeface="+mj-lt"/>
                <a:cs typeface="Arial" pitchFamily="34" charset="0"/>
              </a:rPr>
              <a:t>was </a:t>
            </a:r>
            <a:r>
              <a:rPr lang="en-US" dirty="0">
                <a:latin typeface="+mj-lt"/>
                <a:cs typeface="Arial" pitchFamily="34" charset="0"/>
              </a:rPr>
              <a:t>decommissioned in </a:t>
            </a:r>
            <a:r>
              <a:rPr lang="en-US" dirty="0" smtClean="0">
                <a:latin typeface="+mj-lt"/>
                <a:cs typeface="Arial" pitchFamily="34" charset="0"/>
              </a:rPr>
              <a:t>Dec 2010</a:t>
            </a:r>
            <a:endParaRPr lang="en-US" dirty="0">
              <a:latin typeface="+mj-lt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Operating in a </a:t>
            </a:r>
            <a:r>
              <a:rPr lang="en-US" dirty="0" smtClean="0">
                <a:latin typeface="+mj-lt"/>
                <a:cs typeface="Arial" pitchFamily="34" charset="0"/>
              </a:rPr>
              <a:t>hot, windy, and dusty outdoor environment (-1°C to +42°C)</a:t>
            </a:r>
            <a:endParaRPr lang="en-US" dirty="0">
              <a:latin typeface="+mj-lt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Experienced one loss of DC Bias with consequent “resonance” condition (see IEEE paper)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Successful </a:t>
            </a:r>
            <a:r>
              <a:rPr lang="en-US" dirty="0">
                <a:latin typeface="+mj-lt"/>
                <a:cs typeface="Arial" pitchFamily="34" charset="0"/>
              </a:rPr>
              <a:t>integration with automatic bypass switch </a:t>
            </a:r>
            <a:r>
              <a:rPr lang="en-US" dirty="0" smtClean="0">
                <a:latin typeface="+mj-lt"/>
                <a:cs typeface="Arial" pitchFamily="34" charset="0"/>
              </a:rPr>
              <a:t>by utility</a:t>
            </a:r>
            <a:endParaRPr lang="en-US" dirty="0">
              <a:latin typeface="+mj-lt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Experienced one </a:t>
            </a:r>
            <a:r>
              <a:rPr lang="en-US" dirty="0" smtClean="0">
                <a:latin typeface="+mj-lt"/>
                <a:cs typeface="Arial" pitchFamily="34" charset="0"/>
              </a:rPr>
              <a:t>fault event </a:t>
            </a:r>
            <a:r>
              <a:rPr lang="en-US" dirty="0">
                <a:latin typeface="+mj-lt"/>
                <a:cs typeface="Arial" pitchFamily="34" charset="0"/>
              </a:rPr>
              <a:t>with multiple faults in quick succession 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br>
              <a:rPr lang="en-US" dirty="0" smtClean="0">
                <a:latin typeface="+mj-lt"/>
                <a:cs typeface="Arial" pitchFamily="34" charset="0"/>
              </a:rPr>
            </a:br>
            <a:r>
              <a:rPr lang="en-US" dirty="0" smtClean="0">
                <a:latin typeface="+mj-lt"/>
                <a:cs typeface="Arial" pitchFamily="34" charset="0"/>
              </a:rPr>
              <a:t>on 14 </a:t>
            </a:r>
            <a:r>
              <a:rPr lang="en-US" dirty="0">
                <a:latin typeface="+mj-lt"/>
                <a:cs typeface="Arial" pitchFamily="34" charset="0"/>
              </a:rPr>
              <a:t>January </a:t>
            </a:r>
            <a:r>
              <a:rPr lang="en-US" dirty="0" smtClean="0">
                <a:latin typeface="+mj-lt"/>
                <a:cs typeface="Arial" pitchFamily="34" charset="0"/>
              </a:rPr>
              <a:t>2010</a:t>
            </a:r>
            <a:endParaRPr lang="en-US" dirty="0">
              <a:latin typeface="+mj-lt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Rode through two “Loss of Station Power” events</a:t>
            </a:r>
            <a:endParaRPr lang="en-US" dirty="0">
              <a:latin typeface="+mj-lt"/>
              <a:cs typeface="Arial" pitchFamily="34" charset="0"/>
            </a:endParaRPr>
          </a:p>
          <a:p>
            <a:pPr marL="639763" lvl="2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Effective </a:t>
            </a:r>
            <a:r>
              <a:rPr lang="en-US" dirty="0">
                <a:latin typeface="+mj-lt"/>
                <a:cs typeface="Arial" pitchFamily="34" charset="0"/>
              </a:rPr>
              <a:t>bypass of </a:t>
            </a:r>
            <a:r>
              <a:rPr lang="en-US" dirty="0" smtClean="0">
                <a:latin typeface="+mj-lt"/>
                <a:cs typeface="Arial" pitchFamily="34" charset="0"/>
              </a:rPr>
              <a:t>MFCL </a:t>
            </a:r>
            <a:r>
              <a:rPr lang="en-US" dirty="0">
                <a:latin typeface="+mj-lt"/>
                <a:cs typeface="Arial" pitchFamily="34" charset="0"/>
              </a:rPr>
              <a:t>and shut-down of the HTS coil (as expected)</a:t>
            </a:r>
          </a:p>
          <a:p>
            <a:pPr marL="639763" lvl="2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“Station power failures” </a:t>
            </a:r>
            <a:r>
              <a:rPr lang="en-US" dirty="0">
                <a:latin typeface="+mj-lt"/>
                <a:cs typeface="Arial" pitchFamily="34" charset="0"/>
              </a:rPr>
              <a:t>caused by grid disturbances not on Avanti circuit</a:t>
            </a:r>
          </a:p>
          <a:p>
            <a:pPr marL="639763" lvl="2" indent="-182563">
              <a:buFont typeface="Wingdings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Instantaneous bypassing sought by </a:t>
            </a:r>
            <a:r>
              <a:rPr lang="en-US" dirty="0" smtClean="0">
                <a:latin typeface="+mj-lt"/>
                <a:cs typeface="Arial" pitchFamily="34" charset="0"/>
              </a:rPr>
              <a:t>SCE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Arial" pitchFamily="34" charset="0"/>
              </a:rPr>
              <a:t>Performed </a:t>
            </a:r>
            <a:r>
              <a:rPr lang="en-US" dirty="0">
                <a:latin typeface="+mj-lt"/>
                <a:cs typeface="Arial" pitchFamily="34" charset="0"/>
              </a:rPr>
              <a:t>routine maintenance on cryogenics compressors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581400" y="2971800"/>
            <a:ext cx="533400" cy="18288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2286000" y="2971800"/>
            <a:ext cx="533400" cy="18288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800600" y="2971800"/>
            <a:ext cx="533400" cy="18288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6248400" y="2971800"/>
            <a:ext cx="457200" cy="18288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3" name="Picture 9" descr="copper_coil_onlyHorshor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7"/>
            <a:ext cx="6619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858000" y="3124200"/>
            <a:ext cx="108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6858004" y="4648200"/>
            <a:ext cx="1057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133850" y="5495925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4419600" y="550545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4724400" y="54864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886325" y="5657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581525" y="5657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276725" y="56578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4876804" y="5791200"/>
            <a:ext cx="904875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971804" y="5791200"/>
            <a:ext cx="1171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0164" name="Picture 20" descr="copper_coil_onlyHorshor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124200"/>
            <a:ext cx="6619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3" y="3352800"/>
            <a:ext cx="2724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1447803" y="3124200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1447800" y="4648200"/>
            <a:ext cx="781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1447804" y="4648208"/>
            <a:ext cx="9525" cy="153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7924804" y="4648208"/>
            <a:ext cx="9525" cy="153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1447804" y="6172208"/>
            <a:ext cx="64674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2971800" y="3352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72" name="Rectangle 28"/>
          <p:cNvSpPr>
            <a:spLocks noChangeArrowheads="1"/>
          </p:cNvSpPr>
          <p:nvPr/>
        </p:nvSpPr>
        <p:spPr bwMode="auto">
          <a:xfrm>
            <a:off x="4800600" y="2514600"/>
            <a:ext cx="1905000" cy="457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90173" name="Rectangle 29"/>
          <p:cNvSpPr>
            <a:spLocks noChangeArrowheads="1"/>
          </p:cNvSpPr>
          <p:nvPr/>
        </p:nvSpPr>
        <p:spPr bwMode="auto">
          <a:xfrm>
            <a:off x="4800600" y="4800600"/>
            <a:ext cx="1905000" cy="533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90174" name="Rectangle 30"/>
          <p:cNvSpPr>
            <a:spLocks noChangeArrowheads="1"/>
          </p:cNvSpPr>
          <p:nvPr/>
        </p:nvSpPr>
        <p:spPr bwMode="auto">
          <a:xfrm>
            <a:off x="2286000" y="2514600"/>
            <a:ext cx="1828800" cy="457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90175" name="Rectangle 31"/>
          <p:cNvSpPr>
            <a:spLocks noChangeArrowheads="1"/>
          </p:cNvSpPr>
          <p:nvPr/>
        </p:nvSpPr>
        <p:spPr bwMode="auto">
          <a:xfrm>
            <a:off x="2286000" y="4800600"/>
            <a:ext cx="1828800" cy="533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96888"/>
            <a:endParaRPr lang="en-US" sz="17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5791200" y="4419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2971800" y="33528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78" name="Line 34"/>
          <p:cNvSpPr>
            <a:spLocks noChangeShapeType="1"/>
          </p:cNvSpPr>
          <p:nvPr/>
        </p:nvSpPr>
        <p:spPr bwMode="auto">
          <a:xfrm flipH="1">
            <a:off x="5410200" y="4648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79" name="Line 35"/>
          <p:cNvSpPr>
            <a:spLocks noChangeShapeType="1"/>
          </p:cNvSpPr>
          <p:nvPr/>
        </p:nvSpPr>
        <p:spPr bwMode="auto">
          <a:xfrm>
            <a:off x="2209800" y="4648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459904" y="3193231"/>
            <a:ext cx="1015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defTabSz="496888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ＭＳ Ｐゴシック" charset="-128"/>
              </a:rPr>
              <a:t>AC input</a:t>
            </a: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7668344" y="3212976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defTabSz="496888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ＭＳ Ｐゴシック" charset="-128"/>
              </a:rPr>
              <a:t>AC output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1371600" y="2068517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defTabSz="496888"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-128"/>
              </a:rPr>
              <a:t>Picture frame single phase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4724400" y="19812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defTabSz="496888"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-128"/>
              </a:rPr>
              <a:t>Compact single phase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41910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algn="ctr" defTabSz="496888"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ea typeface="ＭＳ Ｐゴシック" charset="-128"/>
              </a:rPr>
              <a:t>HTS coil</a:t>
            </a:r>
          </a:p>
        </p:txBody>
      </p:sp>
      <p:sp>
        <p:nvSpPr>
          <p:cNvPr id="390185" name="Line 41"/>
          <p:cNvSpPr>
            <a:spLocks noChangeShapeType="1"/>
          </p:cNvSpPr>
          <p:nvPr/>
        </p:nvSpPr>
        <p:spPr bwMode="auto">
          <a:xfrm flipH="1">
            <a:off x="5410200" y="3124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86" name="Line 42"/>
          <p:cNvSpPr>
            <a:spLocks noChangeShapeType="1"/>
          </p:cNvSpPr>
          <p:nvPr/>
        </p:nvSpPr>
        <p:spPr bwMode="auto">
          <a:xfrm flipH="1">
            <a:off x="2133600" y="3124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67544" y="1254274"/>
            <a:ext cx="828092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Compact MFCL Design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92181E-7 L -0.1527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4629E-6 L 0.13889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21E-8 L -0.14584 2.77521E-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721E-6 L -0.14584 2.172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39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450"/>
                            </p:stCondLst>
                            <p:childTnLst>
                              <p:par>
                                <p:cTn id="68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 tmFilter="0,0; .5, 0; 1, 1"/>
                                        <p:tgtEl>
                                          <p:spTgt spid="39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animBg="1"/>
      <p:bldP spid="390149" grpId="0" animBg="1"/>
      <p:bldP spid="390172" grpId="0" animBg="1"/>
      <p:bldP spid="390173" grpId="0" animBg="1"/>
      <p:bldP spid="390174" grpId="0" animBg="1"/>
      <p:bldP spid="390175" grpId="0" animBg="1"/>
      <p:bldP spid="390178" grpId="0" animBg="1"/>
      <p:bldP spid="390179" grpId="0" animBg="1"/>
      <p:bldP spid="390182" grpId="0"/>
      <p:bldP spid="390182" grpId="1"/>
      <p:bldP spid="390183" grpId="0"/>
      <p:bldP spid="390185" grpId="0" animBg="1"/>
      <p:bldP spid="390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FCL_IvsP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26" y="1725602"/>
            <a:ext cx="8299338" cy="4511710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467544" y="1254274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Compact MFCL – Fully Tested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7092280" y="2647785"/>
            <a:ext cx="1512168" cy="3589527"/>
            <a:chOff x="433432" y="2106637"/>
            <a:chExt cx="2004968" cy="4186483"/>
          </a:xfrm>
        </p:grpSpPr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106637"/>
              <a:ext cx="1905000" cy="13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432" y="3702320"/>
              <a:ext cx="200496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2493" y="2852936"/>
            <a:ext cx="21673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340768"/>
            <a:ext cx="8362746" cy="381000"/>
          </a:xfrm>
        </p:spPr>
        <p:txBody>
          <a:bodyPr/>
          <a:lstStyle/>
          <a:p>
            <a:r>
              <a:rPr lang="en-US" sz="2400" dirty="0" smtClean="0">
                <a:solidFill>
                  <a:srgbClr val="113BA3"/>
                </a:solidFill>
                <a:ea typeface="ＭＳ Ｐゴシック" pitchFamily="34" charset="-128"/>
              </a:rPr>
              <a:t>Path from DEMONSTRATOR to COMMERCIAL DESIGN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824" y="2708920"/>
            <a:ext cx="3162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065" y="2506216"/>
            <a:ext cx="2420058" cy="29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ight Arrow 20"/>
          <p:cNvSpPr>
            <a:spLocks noChangeArrowheads="1"/>
          </p:cNvSpPr>
          <p:nvPr/>
        </p:nvSpPr>
        <p:spPr bwMode="auto">
          <a:xfrm>
            <a:off x="2743200" y="3861048"/>
            <a:ext cx="422031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57263"/>
            <a:endParaRPr lang="en-US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761187" y="5354632"/>
            <a:ext cx="20826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0">
            <a:spAutoFit/>
          </a:bodyPr>
          <a:lstStyle/>
          <a:p>
            <a:pPr defTabSz="957263"/>
            <a:r>
              <a:rPr lang="en-US" sz="1400" b="1" dirty="0" smtClean="0">
                <a:latin typeface="+mj-lt"/>
              </a:rPr>
              <a:t>SPIDER:</a:t>
            </a:r>
            <a:endParaRPr lang="en-US" sz="1400" b="1" dirty="0">
              <a:latin typeface="+mj-lt"/>
            </a:endParaRPr>
          </a:p>
          <a:p>
            <a:pPr defTabSz="957263"/>
            <a:r>
              <a:rPr lang="en-US" sz="1400" b="1" dirty="0">
                <a:latin typeface="+mj-lt"/>
              </a:rPr>
              <a:t>2.5x2.5 m footprint</a:t>
            </a:r>
          </a:p>
          <a:p>
            <a:pPr defTabSz="957263"/>
            <a:r>
              <a:rPr lang="en-US" sz="1400" b="1" dirty="0">
                <a:latin typeface="+mj-lt"/>
              </a:rPr>
              <a:t>Effective core 300 cm</a:t>
            </a:r>
            <a:r>
              <a:rPr lang="en-US" sz="1400" b="1" baseline="30000" dirty="0">
                <a:latin typeface="+mj-lt"/>
              </a:rPr>
              <a:t>2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3594443" y="5354632"/>
            <a:ext cx="22016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0">
            <a:spAutoFit/>
          </a:bodyPr>
          <a:lstStyle/>
          <a:p>
            <a:pPr defTabSz="957263"/>
            <a:r>
              <a:rPr lang="en-US" sz="1400" b="1" dirty="0">
                <a:latin typeface="+mj-lt"/>
              </a:rPr>
              <a:t>Rectangular </a:t>
            </a:r>
            <a:r>
              <a:rPr lang="en-US" sz="1400" b="1" dirty="0" smtClean="0">
                <a:latin typeface="+mj-lt"/>
              </a:rPr>
              <a:t>COMPACT:</a:t>
            </a:r>
            <a:endParaRPr lang="en-US" sz="1400" b="1" dirty="0">
              <a:latin typeface="+mj-lt"/>
            </a:endParaRPr>
          </a:p>
          <a:p>
            <a:pPr defTabSz="957263"/>
            <a:r>
              <a:rPr lang="en-US" sz="1400" b="1" dirty="0">
                <a:latin typeface="+mj-lt"/>
              </a:rPr>
              <a:t>2.0x1.3 m footprint</a:t>
            </a:r>
          </a:p>
          <a:p>
            <a:pPr defTabSz="957263"/>
            <a:r>
              <a:rPr lang="en-US" sz="1400" b="1" dirty="0">
                <a:latin typeface="+mj-lt"/>
              </a:rPr>
              <a:t>Effective core 860 </a:t>
            </a:r>
            <a:r>
              <a:rPr lang="en-US" sz="1400" b="1" dirty="0" smtClean="0">
                <a:latin typeface="+mj-lt"/>
              </a:rPr>
              <a:t>cm</a:t>
            </a:r>
            <a:r>
              <a:rPr lang="en-US" sz="1400" b="1" baseline="30000" dirty="0" smtClean="0">
                <a:latin typeface="+mj-lt"/>
              </a:rPr>
              <a:t>2</a:t>
            </a:r>
            <a:endParaRPr lang="en-US" sz="1400" b="1" baseline="30000" dirty="0">
              <a:latin typeface="+mj-lt"/>
            </a:endParaRPr>
          </a:p>
        </p:txBody>
      </p:sp>
      <p:sp>
        <p:nvSpPr>
          <p:cNvPr id="29708" name="Text Box 9"/>
          <p:cNvSpPr txBox="1">
            <a:spLocks noChangeArrowheads="1"/>
          </p:cNvSpPr>
          <p:nvPr/>
        </p:nvSpPr>
        <p:spPr bwMode="auto">
          <a:xfrm>
            <a:off x="6804248" y="5354632"/>
            <a:ext cx="20826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0">
            <a:spAutoFit/>
          </a:bodyPr>
          <a:lstStyle/>
          <a:p>
            <a:pPr defTabSz="957263"/>
            <a:r>
              <a:rPr lang="en-US" sz="1400" b="1" dirty="0">
                <a:latin typeface="+mj-lt"/>
              </a:rPr>
              <a:t>ROUND </a:t>
            </a:r>
            <a:r>
              <a:rPr lang="en-US" sz="1400" b="1" dirty="0" smtClean="0">
                <a:latin typeface="+mj-lt"/>
              </a:rPr>
              <a:t>COMPACT:</a:t>
            </a:r>
            <a:endParaRPr lang="en-US" sz="1400" b="1" dirty="0">
              <a:latin typeface="+mj-lt"/>
            </a:endParaRPr>
          </a:p>
          <a:p>
            <a:pPr defTabSz="957263"/>
            <a:r>
              <a:rPr lang="en-US" sz="1400" b="1" dirty="0">
                <a:latin typeface="+mj-lt"/>
              </a:rPr>
              <a:t>1.8m  OD footprint</a:t>
            </a:r>
          </a:p>
          <a:p>
            <a:pPr defTabSz="957263"/>
            <a:r>
              <a:rPr lang="en-US" sz="1400" b="1" dirty="0">
                <a:latin typeface="+mj-lt"/>
              </a:rPr>
              <a:t>Effective core 750 </a:t>
            </a:r>
            <a:r>
              <a:rPr lang="en-US" sz="1400" b="1" dirty="0" smtClean="0">
                <a:latin typeface="+mj-lt"/>
              </a:rPr>
              <a:t>cm</a:t>
            </a:r>
            <a:r>
              <a:rPr lang="en-US" sz="1400" b="1" baseline="30000" dirty="0" smtClean="0">
                <a:latin typeface="+mj-lt"/>
              </a:rPr>
              <a:t>2</a:t>
            </a:r>
            <a:endParaRPr lang="en-US" sz="1400" b="1" baseline="30000" dirty="0">
              <a:latin typeface="+mj-lt"/>
            </a:endParaRPr>
          </a:p>
        </p:txBody>
      </p:sp>
      <p:sp>
        <p:nvSpPr>
          <p:cNvPr id="29710" name="Right Arrow 21"/>
          <p:cNvSpPr>
            <a:spLocks noChangeArrowheads="1"/>
          </p:cNvSpPr>
          <p:nvPr/>
        </p:nvSpPr>
        <p:spPr bwMode="auto">
          <a:xfrm>
            <a:off x="6189785" y="3861048"/>
            <a:ext cx="422031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57263"/>
            <a:endParaRPr lang="en-US"/>
          </a:p>
        </p:txBody>
      </p:sp>
      <p:sp>
        <p:nvSpPr>
          <p:cNvPr id="29711" name="Text Box 9"/>
          <p:cNvSpPr txBox="1">
            <a:spLocks noChangeArrowheads="1"/>
          </p:cNvSpPr>
          <p:nvPr/>
        </p:nvSpPr>
        <p:spPr bwMode="auto">
          <a:xfrm>
            <a:off x="664318" y="1991712"/>
            <a:ext cx="19277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57263"/>
            <a:r>
              <a:rPr lang="en-US" sz="1600" dirty="0"/>
              <a:t>FROM</a:t>
            </a:r>
          </a:p>
          <a:p>
            <a:pPr algn="ctr" defTabSz="957263"/>
            <a:r>
              <a:rPr lang="en-US" sz="1600" dirty="0">
                <a:solidFill>
                  <a:srgbClr val="FF0000"/>
                </a:solidFill>
              </a:rPr>
              <a:t>DEMONSTRATOR</a:t>
            </a:r>
          </a:p>
        </p:txBody>
      </p:sp>
      <p:sp>
        <p:nvSpPr>
          <p:cNvPr id="29712" name="Text Box 9"/>
          <p:cNvSpPr txBox="1">
            <a:spLocks noChangeArrowheads="1"/>
          </p:cNvSpPr>
          <p:nvPr/>
        </p:nvSpPr>
        <p:spPr bwMode="auto">
          <a:xfrm>
            <a:off x="4004842" y="1988840"/>
            <a:ext cx="13927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57263"/>
            <a:r>
              <a:rPr lang="en-US" sz="1600" dirty="0"/>
              <a:t>TO</a:t>
            </a:r>
          </a:p>
          <a:p>
            <a:pPr algn="ctr" defTabSz="957263"/>
            <a:r>
              <a:rPr lang="en-US" sz="1600" dirty="0">
                <a:solidFill>
                  <a:srgbClr val="FF0000"/>
                </a:solidFill>
              </a:rPr>
              <a:t>PROTOTYPE</a:t>
            </a:r>
          </a:p>
        </p:txBody>
      </p:sp>
      <p:sp>
        <p:nvSpPr>
          <p:cNvPr id="29713" name="Text Box 9"/>
          <p:cNvSpPr txBox="1">
            <a:spLocks noChangeArrowheads="1"/>
          </p:cNvSpPr>
          <p:nvPr/>
        </p:nvSpPr>
        <p:spPr bwMode="auto">
          <a:xfrm>
            <a:off x="6979115" y="1988840"/>
            <a:ext cx="1664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57263"/>
            <a:r>
              <a:rPr lang="en-US" sz="1600" dirty="0"/>
              <a:t>TO</a:t>
            </a:r>
          </a:p>
          <a:p>
            <a:pPr algn="ctr" defTabSz="957263"/>
            <a:r>
              <a:rPr lang="en-US" sz="1600" dirty="0" smtClean="0">
                <a:solidFill>
                  <a:srgbClr val="FF0000"/>
                </a:solidFill>
              </a:rPr>
              <a:t>COMMERCIAL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PRODUCT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04248" y="2924944"/>
            <a:ext cx="2088232" cy="22322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3" cstate="print"/>
          <a:srcRect l="5833" t="10435" r="10000" b="875"/>
          <a:stretch>
            <a:fillRect/>
          </a:stretch>
        </p:blipFill>
        <p:spPr>
          <a:xfrm>
            <a:off x="2902396" y="2204864"/>
            <a:ext cx="5990084" cy="4032928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7330" y="1844824"/>
            <a:ext cx="3342582" cy="26161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Customer: ASL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Operator: CE Electric, UK</a:t>
            </a:r>
          </a:p>
          <a:p>
            <a:endPara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kV Voltage Rating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3-Phase, 50 Hz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1.25 kA Nominal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Current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1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peak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Prospective Fault Current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Second Fault Duration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&lt;1% Insertion Impedance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 Fault by 23% =&gt; 13.25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1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peak</a:t>
            </a:r>
            <a:endParaRPr lang="en-US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Recovery Under Load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214834"/>
            <a:ext cx="8345488" cy="701998"/>
          </a:xfrm>
        </p:spPr>
        <p:txBody>
          <a:bodyPr/>
          <a:lstStyle/>
          <a:p>
            <a:r>
              <a:rPr lang="en-US" sz="2400" dirty="0" smtClean="0"/>
              <a:t>MFCL System for CE Electric substation, 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68912" y="1340768"/>
            <a:ext cx="4611600" cy="4320480"/>
            <a:chOff x="4499992" y="1484784"/>
            <a:chExt cx="4611600" cy="4320480"/>
          </a:xfrm>
        </p:grpSpPr>
        <p:pic>
          <p:nvPicPr>
            <p:cNvPr id="12" name="Picture 11" descr="I_Current_02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2" y="3296064"/>
              <a:ext cx="4611600" cy="2509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499992" y="1484784"/>
              <a:ext cx="4611600" cy="2509200"/>
              <a:chOff x="4499992" y="1783896"/>
              <a:chExt cx="4611600" cy="2509200"/>
            </a:xfrm>
          </p:grpSpPr>
          <p:pic>
            <p:nvPicPr>
              <p:cNvPr id="8" name="Picture 7" descr="HTS_Current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9992" y="1783896"/>
                <a:ext cx="4611600" cy="25092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4932040" y="1844824"/>
                <a:ext cx="4032448" cy="10801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4347000" cy="32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1268760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Compact MFCL – Fully Tested – 3 seconds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62"/>
            <a:ext cx="8229600" cy="4248150"/>
          </a:xfrm>
        </p:spPr>
        <p:txBody>
          <a:bodyPr/>
          <a:lstStyle/>
          <a:p>
            <a:pPr lvl="0"/>
            <a:r>
              <a:rPr lang="en-US" dirty="0" err="1" smtClean="0">
                <a:latin typeface="+mj-lt"/>
              </a:rPr>
              <a:t>Zenergy</a:t>
            </a:r>
            <a:r>
              <a:rPr lang="en-US" dirty="0" smtClean="0">
                <a:latin typeface="+mj-lt"/>
              </a:rPr>
              <a:t> Power</a:t>
            </a:r>
          </a:p>
          <a:p>
            <a:pPr lvl="0"/>
            <a:r>
              <a:rPr lang="en-US" dirty="0" smtClean="0">
                <a:latin typeface="+mj-lt"/>
              </a:rPr>
              <a:t>FCL Operating Principle and Advantages</a:t>
            </a:r>
          </a:p>
          <a:p>
            <a:pPr lvl="0"/>
            <a:r>
              <a:rPr lang="en-US" dirty="0" smtClean="0">
                <a:latin typeface="+mj-lt"/>
              </a:rPr>
              <a:t>FCL Program Overview and Roadmap</a:t>
            </a:r>
          </a:p>
          <a:p>
            <a:pPr lvl="0"/>
            <a:r>
              <a:rPr lang="en-US" dirty="0" smtClean="0">
                <a:latin typeface="+mj-lt"/>
              </a:rPr>
              <a:t>Field Experience at Distribution Substation</a:t>
            </a:r>
          </a:p>
          <a:p>
            <a:pPr lvl="0"/>
            <a:r>
              <a:rPr lang="en-US" dirty="0" smtClean="0">
                <a:latin typeface="+mj-lt"/>
              </a:rPr>
              <a:t>The Compact FCL design for HV applications</a:t>
            </a:r>
          </a:p>
          <a:p>
            <a:r>
              <a:rPr lang="en-US" dirty="0" smtClean="0">
                <a:latin typeface="+mj-lt"/>
              </a:rPr>
              <a:t>Summary &amp; Conclusions</a:t>
            </a:r>
          </a:p>
          <a:p>
            <a:endParaRPr lang="fr-FR" sz="1600" dirty="0">
              <a:latin typeface="+mj-lt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7544" y="1268760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Outline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1254274"/>
            <a:ext cx="8407722" cy="590550"/>
          </a:xfrm>
        </p:spPr>
        <p:txBody>
          <a:bodyPr/>
          <a:lstStyle/>
          <a:p>
            <a:r>
              <a:rPr lang="en-US" sz="2400" dirty="0" smtClean="0"/>
              <a:t>High Voltage MFCL 138kV at AEP </a:t>
            </a:r>
            <a:r>
              <a:rPr lang="en-US" sz="2400" dirty="0" err="1" smtClean="0"/>
              <a:t>Tidd</a:t>
            </a:r>
            <a:r>
              <a:rPr lang="en-US" sz="2400" dirty="0" smtClean="0"/>
              <a:t> Substation, Ohio</a:t>
            </a:r>
            <a:endParaRPr lang="en-GB" sz="2400" dirty="0"/>
          </a:p>
        </p:txBody>
      </p:sp>
      <p:sp>
        <p:nvSpPr>
          <p:cNvPr id="11" name="Textplatzhalter 10"/>
          <p:cNvSpPr>
            <a:spLocks noGrp="1"/>
          </p:cNvSpPr>
          <p:nvPr>
            <p:ph idx="1"/>
          </p:nvPr>
        </p:nvSpPr>
        <p:spPr>
          <a:xfrm>
            <a:off x="539552" y="1792164"/>
            <a:ext cx="3672408" cy="2068884"/>
          </a:xfrm>
        </p:spPr>
        <p:txBody>
          <a:bodyPr/>
          <a:lstStyle/>
          <a:p>
            <a:pPr marL="269875" lvl="1" indent="-269875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Requirements Summary</a:t>
            </a:r>
          </a:p>
          <a:p>
            <a:pPr marL="269875" lvl="2" indent="-269875" defTabSz="808038"/>
            <a:r>
              <a:rPr lang="en-US" sz="1400" dirty="0" smtClean="0">
                <a:solidFill>
                  <a:schemeClr val="tx1"/>
                </a:solidFill>
              </a:rPr>
              <a:t>Rated </a:t>
            </a:r>
            <a:r>
              <a:rPr lang="en-US" sz="1400" dirty="0">
                <a:solidFill>
                  <a:schemeClr val="tx1"/>
                </a:solidFill>
              </a:rPr>
              <a:t>138 </a:t>
            </a:r>
            <a:r>
              <a:rPr lang="en-US" sz="1400" dirty="0" smtClean="0">
                <a:solidFill>
                  <a:schemeClr val="tx1"/>
                </a:solidFill>
              </a:rPr>
              <a:t>kV, 1,300 A</a:t>
            </a:r>
            <a:endParaRPr lang="en-US" sz="1400" dirty="0">
              <a:solidFill>
                <a:schemeClr val="tx1"/>
              </a:solidFill>
            </a:endParaRPr>
          </a:p>
          <a:p>
            <a:pPr marL="269875" lvl="2" indent="-269875" defTabSz="808038"/>
            <a:r>
              <a:rPr lang="en-US" sz="1400" dirty="0">
                <a:solidFill>
                  <a:schemeClr val="tx1"/>
                </a:solidFill>
              </a:rPr>
              <a:t> ~ 20 </a:t>
            </a:r>
            <a:r>
              <a:rPr lang="en-US" sz="1400" dirty="0" smtClean="0">
                <a:solidFill>
                  <a:schemeClr val="tx1"/>
                </a:solidFill>
              </a:rPr>
              <a:t>kA </a:t>
            </a:r>
            <a:r>
              <a:rPr lang="en-US" sz="1400" dirty="0">
                <a:solidFill>
                  <a:schemeClr val="tx1"/>
                </a:solidFill>
              </a:rPr>
              <a:t>prospective fault</a:t>
            </a:r>
          </a:p>
          <a:p>
            <a:pPr marL="269875" lvl="2" indent="-269875" defTabSz="808038"/>
            <a:r>
              <a:rPr lang="en-US" sz="1400" dirty="0">
                <a:solidFill>
                  <a:schemeClr val="tx1"/>
                </a:solidFill>
              </a:rPr>
              <a:t> Reduce fault by </a:t>
            </a:r>
            <a:r>
              <a:rPr lang="en-US" sz="1400" dirty="0" smtClean="0"/>
              <a:t>50</a:t>
            </a:r>
            <a:r>
              <a:rPr lang="en-US" sz="1400" dirty="0" smtClean="0">
                <a:solidFill>
                  <a:schemeClr val="tx1"/>
                </a:solidFill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  <a:p>
            <a:pPr marL="269875" lvl="2" indent="-269875" defTabSz="808038"/>
            <a:r>
              <a:rPr lang="en-US" sz="1400" dirty="0">
                <a:solidFill>
                  <a:schemeClr val="tx1"/>
                </a:solidFill>
              </a:rPr>
              <a:t> Recovery under load required</a:t>
            </a:r>
          </a:p>
          <a:p>
            <a:pPr marL="269875" lvl="2" indent="-269875" defTabSz="808038"/>
            <a:r>
              <a:rPr lang="en-US" sz="1400" dirty="0">
                <a:solidFill>
                  <a:schemeClr val="tx1"/>
                </a:solidFill>
              </a:rPr>
              <a:t> Fault test single-phase </a:t>
            </a:r>
            <a:r>
              <a:rPr lang="en-US" sz="1400" dirty="0" smtClean="0"/>
              <a:t>end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2011 </a:t>
            </a:r>
          </a:p>
          <a:p>
            <a:pPr marL="269875" lvl="2" indent="-269875" defTabSz="808038"/>
            <a:r>
              <a:rPr lang="en-US" sz="1400" dirty="0">
                <a:solidFill>
                  <a:schemeClr val="tx1"/>
                </a:solidFill>
              </a:rPr>
              <a:t> Install 3-phase device </a:t>
            </a:r>
            <a:r>
              <a:rPr lang="en-US" sz="1400" dirty="0" smtClean="0"/>
              <a:t>mid</a:t>
            </a:r>
            <a:r>
              <a:rPr lang="en-US" sz="1400" dirty="0" smtClean="0">
                <a:solidFill>
                  <a:schemeClr val="tx1"/>
                </a:solidFill>
              </a:rPr>
              <a:t> 2012</a:t>
            </a:r>
            <a:endParaRPr lang="en-US" sz="1400" dirty="0">
              <a:solidFill>
                <a:schemeClr val="tx1"/>
              </a:solidFill>
            </a:endParaRPr>
          </a:p>
          <a:p>
            <a:endParaRPr lang="de-DE" sz="1400" dirty="0"/>
          </a:p>
          <a:p>
            <a:endParaRPr lang="en-GB" sz="14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95736" y="3645024"/>
            <a:ext cx="2016224" cy="2808312"/>
            <a:chOff x="5902325" y="2151063"/>
            <a:chExt cx="3213100" cy="4243387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5902325" y="2151063"/>
              <a:ext cx="3213100" cy="4243387"/>
              <a:chOff x="5902338" y="2151045"/>
              <a:chExt cx="3213144" cy="4243874"/>
            </a:xfrm>
          </p:grpSpPr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902338" y="2151045"/>
                <a:ext cx="3213144" cy="4243874"/>
                <a:chOff x="900057" y="2142679"/>
                <a:chExt cx="3213144" cy="4243874"/>
              </a:xfrm>
            </p:grpSpPr>
            <p:pic>
              <p:nvPicPr>
                <p:cNvPr id="15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00057" y="2142679"/>
                  <a:ext cx="3213144" cy="424387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900057" y="2369717"/>
                  <a:ext cx="182566" cy="292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6377008" y="5072380"/>
                <a:ext cx="182564" cy="730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69112" y="5072380"/>
                <a:ext cx="328616" cy="730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450013" y="5254625"/>
              <a:ext cx="280987" cy="40163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6480969" y="5369719"/>
              <a:ext cx="255588" cy="17145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6731265" y="5306239"/>
              <a:ext cx="687696" cy="34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B050"/>
                  </a:solidFill>
                </a:rPr>
                <a:t>FCL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46543" y="2060848"/>
            <a:ext cx="4612528" cy="4032448"/>
            <a:chOff x="4346543" y="2276872"/>
            <a:chExt cx="4612528" cy="4061157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6543" y="2276872"/>
              <a:ext cx="4612528" cy="345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890341" y="5811084"/>
              <a:ext cx="1994027" cy="52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400" b="1" dirty="0" smtClean="0">
                  <a:latin typeface="Arial" pitchFamily="34" charset="0"/>
                  <a:cs typeface="Arial" pitchFamily="34" charset="0"/>
                </a:rPr>
                <a:t>MFCL will replace Air Core Reactors</a:t>
              </a:r>
              <a:endParaRPr lang="en-A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 bwMode="auto">
            <a:xfrm rot="5400000" flipH="1" flipV="1">
              <a:off x="6165480" y="4884285"/>
              <a:ext cx="1648675" cy="2049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bstation_-_2x1_AEP_-_26-10-10_-_Cropped_bright.jpg"/>
          <p:cNvPicPr>
            <a:picLocks noChangeAspect="1"/>
          </p:cNvPicPr>
          <p:nvPr/>
        </p:nvPicPr>
        <p:blipFill>
          <a:blip r:embed="rId3" cstate="print"/>
          <a:srcRect t="10610"/>
          <a:stretch>
            <a:fillRect/>
          </a:stretch>
        </p:blipFill>
        <p:spPr>
          <a:xfrm>
            <a:off x="323528" y="2236787"/>
            <a:ext cx="4388800" cy="28800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076062" y="1202432"/>
            <a:ext cx="3388966" cy="2664000"/>
            <a:chOff x="5076056" y="1202432"/>
            <a:chExt cx="3924516" cy="3084984"/>
          </a:xfrm>
        </p:grpSpPr>
        <p:pic>
          <p:nvPicPr>
            <p:cNvPr id="8" name="Picture 7" descr="Tank_Magnet_Full.JPG"/>
            <p:cNvPicPr>
              <a:picLocks noChangeAspect="1"/>
            </p:cNvPicPr>
            <p:nvPr/>
          </p:nvPicPr>
          <p:blipFill>
            <a:blip r:embed="rId4" cstate="print"/>
            <a:srcRect l="4167" r="61667"/>
            <a:stretch>
              <a:fillRect/>
            </a:stretch>
          </p:blipFill>
          <p:spPr>
            <a:xfrm>
              <a:off x="5076056" y="1202432"/>
              <a:ext cx="1404236" cy="2514600"/>
            </a:xfrm>
            <a:prstGeom prst="rect">
              <a:avLst/>
            </a:prstGeom>
          </p:spPr>
        </p:pic>
        <p:pic>
          <p:nvPicPr>
            <p:cNvPr id="9" name="Picture 8" descr="Tank_Magnet_Full.JPG"/>
            <p:cNvPicPr>
              <a:picLocks noChangeAspect="1"/>
            </p:cNvPicPr>
            <p:nvPr/>
          </p:nvPicPr>
          <p:blipFill>
            <a:blip r:embed="rId4" cstate="print"/>
            <a:srcRect l="4167" r="61667"/>
            <a:stretch>
              <a:fillRect/>
            </a:stretch>
          </p:blipFill>
          <p:spPr>
            <a:xfrm>
              <a:off x="6300192" y="1484784"/>
              <a:ext cx="1404236" cy="2514600"/>
            </a:xfrm>
            <a:prstGeom prst="rect">
              <a:avLst/>
            </a:prstGeom>
          </p:spPr>
        </p:pic>
        <p:pic>
          <p:nvPicPr>
            <p:cNvPr id="11" name="Picture 10" descr="Tank_Magnet_Full.JPG"/>
            <p:cNvPicPr>
              <a:picLocks noChangeAspect="1"/>
            </p:cNvPicPr>
            <p:nvPr/>
          </p:nvPicPr>
          <p:blipFill>
            <a:blip r:embed="rId4" cstate="print"/>
            <a:srcRect l="4167" r="61667"/>
            <a:stretch>
              <a:fillRect/>
            </a:stretch>
          </p:blipFill>
          <p:spPr>
            <a:xfrm>
              <a:off x="7596336" y="1772816"/>
              <a:ext cx="1404236" cy="2514600"/>
            </a:xfrm>
            <a:prstGeom prst="rect">
              <a:avLst/>
            </a:prstGeom>
          </p:spPr>
        </p:pic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1" y="3717312"/>
            <a:ext cx="4138408" cy="27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90550"/>
          </a:xfrm>
        </p:spPr>
        <p:txBody>
          <a:bodyPr/>
          <a:lstStyle/>
          <a:p>
            <a:r>
              <a:rPr lang="en-US" sz="2400" dirty="0" smtClean="0"/>
              <a:t>138kV MFCL Design: </a:t>
            </a:r>
            <a:br>
              <a:rPr lang="en-US" sz="2400" dirty="0" smtClean="0"/>
            </a:br>
            <a:r>
              <a:rPr lang="en-US" sz="2400" dirty="0" smtClean="0"/>
              <a:t>3 single-phases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el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90550"/>
          </a:xfrm>
        </p:spPr>
        <p:txBody>
          <a:bodyPr/>
          <a:lstStyle/>
          <a:p>
            <a:r>
              <a:rPr lang="en-US" sz="2400" dirty="0" smtClean="0"/>
              <a:t>SUMMARY: </a:t>
            </a:r>
            <a:r>
              <a:rPr lang="en-US" sz="2400" dirty="0" err="1" smtClean="0"/>
              <a:t>Zenergy</a:t>
            </a:r>
            <a:r>
              <a:rPr lang="en-US" sz="2400" dirty="0" smtClean="0"/>
              <a:t> Power´s MFCL </a:t>
            </a:r>
            <a:endParaRPr lang="en-GB" sz="2400" dirty="0" smtClean="0"/>
          </a:p>
        </p:txBody>
      </p:sp>
      <p:sp>
        <p:nvSpPr>
          <p:cNvPr id="14340" name="Inhaltsplatzhalter 13"/>
          <p:cNvSpPr>
            <a:spLocks noGrp="1"/>
          </p:cNvSpPr>
          <p:nvPr>
            <p:ph idx="1"/>
          </p:nvPr>
        </p:nvSpPr>
        <p:spPr>
          <a:xfrm>
            <a:off x="457200" y="1917303"/>
            <a:ext cx="6275040" cy="4248001"/>
          </a:xfrm>
        </p:spPr>
        <p:txBody>
          <a:bodyPr>
            <a:noAutofit/>
          </a:bodyPr>
          <a:lstStyle/>
          <a:p>
            <a:pPr marL="271244" indent="-271244">
              <a:buNone/>
            </a:pPr>
            <a:r>
              <a:rPr lang="en-GB" sz="1200" b="1" dirty="0" smtClean="0">
                <a:latin typeface="+mj-lt"/>
              </a:rPr>
              <a:t>1</a:t>
            </a:r>
            <a:r>
              <a:rPr lang="en-GB" sz="1200" b="1" baseline="30000" dirty="0" smtClean="0">
                <a:latin typeface="+mj-lt"/>
              </a:rPr>
              <a:t>st</a:t>
            </a:r>
            <a:r>
              <a:rPr lang="en-GB" sz="1200" b="1" dirty="0" smtClean="0">
                <a:latin typeface="+mj-lt"/>
              </a:rPr>
              <a:t> installation </a:t>
            </a:r>
            <a:r>
              <a:rPr lang="en-GB" sz="1200" dirty="0" smtClean="0">
                <a:latin typeface="+mj-lt"/>
              </a:rPr>
              <a:t>of the MFCL in March 2009 </a:t>
            </a:r>
            <a:r>
              <a:rPr lang="en-GB" sz="1200" b="1" dirty="0" smtClean="0">
                <a:latin typeface="+mj-lt"/>
              </a:rPr>
              <a:t>at </a:t>
            </a:r>
            <a:r>
              <a:rPr lang="en-GB" sz="1200" b="1" dirty="0" err="1" smtClean="0">
                <a:latin typeface="+mj-lt"/>
              </a:rPr>
              <a:t>Avanti</a:t>
            </a:r>
            <a:r>
              <a:rPr lang="en-GB" sz="1200" b="1" dirty="0" smtClean="0">
                <a:latin typeface="+mj-lt"/>
              </a:rPr>
              <a:t> circuit of Southern California</a:t>
            </a:r>
          </a:p>
          <a:p>
            <a:pPr marL="271244" indent="-271244">
              <a:buNone/>
            </a:pPr>
            <a:r>
              <a:rPr lang="en-GB" sz="1200" b="1" dirty="0" smtClean="0">
                <a:latin typeface="+mj-lt"/>
              </a:rPr>
              <a:t>Edison</a:t>
            </a:r>
            <a:r>
              <a:rPr lang="en-GB" sz="1200" dirty="0" smtClean="0">
                <a:latin typeface="+mj-lt"/>
              </a:rPr>
              <a:t>, utility serving Los Angeles/San Bernardino county, for 1.5 year operation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name plate rating 15 kV / 1,200 A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20% clipping of max. 23 </a:t>
            </a:r>
            <a:r>
              <a:rPr lang="en-GB" sz="1200" dirty="0" err="1" smtClean="0">
                <a:latin typeface="+mj-lt"/>
              </a:rPr>
              <a:t>kA</a:t>
            </a:r>
            <a:r>
              <a:rPr lang="en-GB" sz="1200" baseline="-25000" dirty="0" err="1" smtClean="0">
                <a:latin typeface="+mj-lt"/>
              </a:rPr>
              <a:t>peak</a:t>
            </a:r>
            <a:r>
              <a:rPr lang="en-GB" sz="1200" dirty="0" smtClean="0">
                <a:latin typeface="+mj-lt"/>
              </a:rPr>
              <a:t> prospective fault current</a:t>
            </a:r>
          </a:p>
          <a:p>
            <a:pPr marL="271244" indent="-271244"/>
            <a:endParaRPr lang="en-GB" sz="1200" dirty="0" smtClean="0">
              <a:latin typeface="+mj-lt"/>
            </a:endParaRPr>
          </a:p>
          <a:p>
            <a:pPr marL="271244" indent="-271244">
              <a:buNone/>
            </a:pPr>
            <a:r>
              <a:rPr lang="en-GB" sz="1200" b="1" dirty="0" smtClean="0">
                <a:latin typeface="+mj-lt"/>
              </a:rPr>
              <a:t>Compact MFCL prototype</a:t>
            </a:r>
            <a:r>
              <a:rPr lang="en-GB" sz="1200" dirty="0" smtClean="0">
                <a:latin typeface="+mj-lt"/>
              </a:rPr>
              <a:t> for </a:t>
            </a:r>
            <a:r>
              <a:rPr lang="en-GB" sz="1200" b="1" dirty="0" err="1" smtClean="0">
                <a:latin typeface="+mj-lt"/>
              </a:rPr>
              <a:t>ConEd</a:t>
            </a:r>
            <a:r>
              <a:rPr lang="en-GB" sz="1200" b="1" dirty="0" smtClean="0">
                <a:latin typeface="+mj-lt"/>
              </a:rPr>
              <a:t> in New York City</a:t>
            </a:r>
            <a:r>
              <a:rPr lang="en-GB" sz="1200" dirty="0" smtClean="0">
                <a:latin typeface="+mj-lt"/>
              </a:rPr>
              <a:t>, 2009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rated 13.8 kV / 2,500-4,000 A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successful testing in July 2009, data are confidential to </a:t>
            </a:r>
            <a:r>
              <a:rPr lang="en-GB" sz="1200" dirty="0" err="1" smtClean="0">
                <a:latin typeface="+mj-lt"/>
              </a:rPr>
              <a:t>ConEdison</a:t>
            </a:r>
            <a:endParaRPr lang="de-DE" sz="1200" dirty="0" smtClean="0">
              <a:latin typeface="+mj-lt"/>
            </a:endParaRPr>
          </a:p>
          <a:p>
            <a:pPr marL="271244" indent="-271244">
              <a:buNone/>
            </a:pPr>
            <a:endParaRPr lang="en-GB" sz="1200" dirty="0" smtClean="0">
              <a:latin typeface="+mj-lt"/>
            </a:endParaRPr>
          </a:p>
          <a:p>
            <a:pPr marL="271244" indent="-271244">
              <a:buNone/>
            </a:pPr>
            <a:r>
              <a:rPr lang="en-GB" sz="1200" b="1" dirty="0" smtClean="0">
                <a:latin typeface="+mj-lt"/>
              </a:rPr>
              <a:t>Distribution class MFCL </a:t>
            </a:r>
            <a:r>
              <a:rPr lang="en-GB" sz="1200" dirty="0" smtClean="0">
                <a:latin typeface="+mj-lt"/>
              </a:rPr>
              <a:t>underway for deployment and commissioning in Q3 2011 </a:t>
            </a:r>
          </a:p>
          <a:p>
            <a:pPr marL="271244" indent="-271244">
              <a:buNone/>
            </a:pPr>
            <a:r>
              <a:rPr lang="en-GB" sz="1200" dirty="0" smtClean="0">
                <a:latin typeface="+mj-lt"/>
              </a:rPr>
              <a:t>for </a:t>
            </a:r>
            <a:r>
              <a:rPr lang="en-GB" sz="1200" b="1" dirty="0" smtClean="0">
                <a:latin typeface="+mj-lt"/>
              </a:rPr>
              <a:t>ASL/CE Electric in UK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name plate rating 12 kV / 1,250-1,600 A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23% clipping of max. 17 </a:t>
            </a:r>
            <a:r>
              <a:rPr lang="en-GB" sz="1200" dirty="0" err="1" smtClean="0">
                <a:latin typeface="+mj-lt"/>
              </a:rPr>
              <a:t>kA</a:t>
            </a:r>
            <a:r>
              <a:rPr lang="en-GB" sz="1200" baseline="-25000" dirty="0" err="1" smtClean="0">
                <a:latin typeface="+mj-lt"/>
              </a:rPr>
              <a:t>peak</a:t>
            </a:r>
            <a:r>
              <a:rPr lang="en-GB" sz="1200" dirty="0" smtClean="0">
                <a:latin typeface="+mj-lt"/>
              </a:rPr>
              <a:t> prospective fault current</a:t>
            </a:r>
          </a:p>
          <a:p>
            <a:pPr marL="271244" indent="-271244">
              <a:buNone/>
            </a:pPr>
            <a:r>
              <a:rPr lang="en-GB" sz="1200" dirty="0" smtClean="0">
                <a:latin typeface="+mj-lt"/>
              </a:rPr>
              <a:t>2011: ASL ordered </a:t>
            </a:r>
            <a:r>
              <a:rPr lang="en-GB" sz="1200" b="1" dirty="0" smtClean="0">
                <a:latin typeface="+mj-lt"/>
              </a:rPr>
              <a:t>33kV FCL engineering study </a:t>
            </a:r>
            <a:r>
              <a:rPr lang="en-GB" sz="1200" dirty="0" smtClean="0">
                <a:latin typeface="+mj-lt"/>
              </a:rPr>
              <a:t>for CE Electric UK.</a:t>
            </a:r>
          </a:p>
          <a:p>
            <a:pPr marL="271244" indent="-271244">
              <a:buNone/>
            </a:pPr>
            <a:endParaRPr lang="en-GB" sz="1200" dirty="0" smtClean="0">
              <a:latin typeface="+mj-lt"/>
            </a:endParaRPr>
          </a:p>
          <a:p>
            <a:pPr marL="271244" indent="-271244">
              <a:buNone/>
            </a:pPr>
            <a:r>
              <a:rPr lang="en-GB" sz="1200" b="1" dirty="0" smtClean="0">
                <a:latin typeface="+mj-lt"/>
              </a:rPr>
              <a:t>Transmission class MFCL</a:t>
            </a:r>
            <a:r>
              <a:rPr lang="en-GB" sz="1200" dirty="0" smtClean="0">
                <a:latin typeface="+mj-lt"/>
              </a:rPr>
              <a:t> in manufacturing for deployment  in Mid-2012 </a:t>
            </a:r>
          </a:p>
          <a:p>
            <a:pPr marL="271244" indent="-271244">
              <a:buNone/>
            </a:pPr>
            <a:r>
              <a:rPr lang="en-GB" sz="1200" dirty="0" smtClean="0">
                <a:latin typeface="+mj-lt"/>
              </a:rPr>
              <a:t>for </a:t>
            </a:r>
            <a:r>
              <a:rPr lang="en-GB" sz="1200" b="1" dirty="0" smtClean="0">
                <a:latin typeface="+mj-lt"/>
              </a:rPr>
              <a:t>AEP American Electric Power in Ohio 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rated 138 kV / 1,300 A</a:t>
            </a:r>
          </a:p>
          <a:p>
            <a:pPr marL="271244" indent="-271244"/>
            <a:r>
              <a:rPr lang="en-GB" sz="1200" dirty="0" smtClean="0">
                <a:latin typeface="+mj-lt"/>
              </a:rPr>
              <a:t>43% clipping of max. 20 </a:t>
            </a:r>
            <a:r>
              <a:rPr lang="en-GB" sz="1200" dirty="0" err="1" smtClean="0">
                <a:latin typeface="+mj-lt"/>
              </a:rPr>
              <a:t>kA</a:t>
            </a:r>
            <a:r>
              <a:rPr lang="en-GB" sz="1200" baseline="-25000" dirty="0" err="1" smtClean="0">
                <a:latin typeface="+mj-lt"/>
              </a:rPr>
              <a:t>peak</a:t>
            </a:r>
            <a:r>
              <a:rPr lang="en-GB" sz="1200" dirty="0" smtClean="0">
                <a:latin typeface="+mj-lt"/>
              </a:rPr>
              <a:t> prospective fault current</a:t>
            </a:r>
            <a:endParaRPr lang="de-DE" sz="1200" dirty="0" smtClean="0">
              <a:latin typeface="+mj-lt"/>
            </a:endParaRPr>
          </a:p>
          <a:p>
            <a:pPr marL="271244" indent="-271244"/>
            <a:endParaRPr lang="de-DE" sz="1200" dirty="0" smtClean="0">
              <a:latin typeface="+mj-lt"/>
            </a:endParaRPr>
          </a:p>
        </p:txBody>
      </p:sp>
      <p:pic>
        <p:nvPicPr>
          <p:cNvPr id="14343" name="Bild 20" descr="Blackout-Powerpoint.jpg"/>
          <p:cNvPicPr>
            <a:picLocks noChangeAspect="1"/>
          </p:cNvPicPr>
          <p:nvPr/>
        </p:nvPicPr>
        <p:blipFill>
          <a:blip r:embed="rId3" cstate="print"/>
          <a:srcRect t="25766"/>
          <a:stretch>
            <a:fillRect/>
          </a:stretch>
        </p:blipFill>
        <p:spPr bwMode="auto">
          <a:xfrm>
            <a:off x="7036080" y="1368624"/>
            <a:ext cx="1601473" cy="1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Bild 21" descr="FCL-California-Powerpoi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080" y="2708920"/>
            <a:ext cx="1601473" cy="10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4891" y="3789040"/>
            <a:ext cx="1601473" cy="13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ubstation_-_2x1_AEP_-_26-10-10_-_Cropped_bright.jpg"/>
          <p:cNvPicPr>
            <a:picLocks noChangeAspect="1"/>
          </p:cNvPicPr>
          <p:nvPr/>
        </p:nvPicPr>
        <p:blipFill>
          <a:blip r:embed="rId6" cstate="print"/>
          <a:srcRect t="10610"/>
          <a:stretch>
            <a:fillRect/>
          </a:stretch>
        </p:blipFill>
        <p:spPr>
          <a:xfrm>
            <a:off x="7034892" y="5209055"/>
            <a:ext cx="1601473" cy="102825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2339752" y="6453336"/>
            <a:ext cx="5328592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6387" name="Rechteck 48"/>
          <p:cNvSpPr>
            <a:spLocks noChangeArrowheads="1"/>
          </p:cNvSpPr>
          <p:nvPr/>
        </p:nvSpPr>
        <p:spPr bwMode="auto">
          <a:xfrm>
            <a:off x="275448" y="2419898"/>
            <a:ext cx="8689040" cy="182823"/>
          </a:xfrm>
          <a:prstGeom prst="rect">
            <a:avLst/>
          </a:prstGeom>
          <a:solidFill>
            <a:srgbClr val="BEC1C0"/>
          </a:solidFill>
          <a:ln w="9525">
            <a:noFill/>
            <a:miter lim="800000"/>
            <a:headEnd/>
            <a:tailEnd/>
          </a:ln>
        </p:spPr>
        <p:txBody>
          <a:bodyPr lIns="87248" tIns="43625" rIns="87248" bIns="43625" anchor="ctr"/>
          <a:lstStyle/>
          <a:p>
            <a:pPr algn="ctr" defTabSz="431380"/>
            <a:endParaRPr lang="en-GB" dirty="0">
              <a:solidFill>
                <a:srgbClr val="FFFFFF"/>
              </a:solidFill>
              <a:latin typeface="Calibri" pitchFamily="-107" charset="0"/>
            </a:endParaRPr>
          </a:p>
        </p:txBody>
      </p:sp>
      <p:sp>
        <p:nvSpPr>
          <p:cNvPr id="16388" name="Titel 1"/>
          <p:cNvSpPr>
            <a:spLocks noGrp="1"/>
          </p:cNvSpPr>
          <p:nvPr>
            <p:ph type="title"/>
          </p:nvPr>
        </p:nvSpPr>
        <p:spPr>
          <a:xfrm>
            <a:off x="467544" y="1254274"/>
            <a:ext cx="8229600" cy="590550"/>
          </a:xfrm>
        </p:spPr>
        <p:txBody>
          <a:bodyPr/>
          <a:lstStyle/>
          <a:p>
            <a:r>
              <a:rPr lang="de-DE" sz="2400" dirty="0" err="1" smtClean="0">
                <a:ea typeface="ＭＳ Ｐゴシック" pitchFamily="-107" charset="-128"/>
              </a:rPr>
              <a:t>Zenergy’s</a:t>
            </a:r>
            <a:r>
              <a:rPr lang="de-DE" sz="2400" dirty="0" smtClean="0">
                <a:ea typeface="ＭＳ Ｐゴシック" pitchFamily="-107" charset="-128"/>
              </a:rPr>
              <a:t> Business Fields </a:t>
            </a:r>
            <a:r>
              <a:rPr lang="de-DE" sz="2400" dirty="0" err="1" smtClean="0">
                <a:ea typeface="ＭＳ Ｐゴシック" pitchFamily="-107" charset="-128"/>
              </a:rPr>
              <a:t>and</a:t>
            </a:r>
            <a:r>
              <a:rPr lang="de-DE" sz="2400" dirty="0" smtClean="0">
                <a:ea typeface="ＭＳ Ｐゴシック" pitchFamily="-107" charset="-128"/>
              </a:rPr>
              <a:t> </a:t>
            </a:r>
            <a:r>
              <a:rPr lang="de-DE" sz="2400" dirty="0" err="1" smtClean="0">
                <a:ea typeface="ＭＳ Ｐゴシック" pitchFamily="-107" charset="-128"/>
              </a:rPr>
              <a:t>Markets</a:t>
            </a:r>
            <a:endParaRPr lang="de-DE" sz="2400" dirty="0" smtClean="0">
              <a:ea typeface="ＭＳ Ｐゴシック" pitchFamily="-107" charset="-128"/>
            </a:endParaRPr>
          </a:p>
        </p:txBody>
      </p:sp>
      <p:sp>
        <p:nvSpPr>
          <p:cNvPr id="16390" name="Eine Ecke des Rechtecks abrunden 65"/>
          <p:cNvSpPr>
            <a:spLocks noChangeArrowheads="1"/>
          </p:cNvSpPr>
          <p:nvPr/>
        </p:nvSpPr>
        <p:spPr bwMode="auto">
          <a:xfrm>
            <a:off x="284467" y="3690608"/>
            <a:ext cx="831149" cy="899716"/>
          </a:xfrm>
          <a:custGeom>
            <a:avLst/>
            <a:gdLst>
              <a:gd name="T0" fmla="*/ 4801036 w 900113"/>
              <a:gd name="T1" fmla="*/ 0 h 900113"/>
              <a:gd name="T2" fmla="*/ 0 w 900113"/>
              <a:gd name="T3" fmla="*/ 9218557 h 900113"/>
              <a:gd name="T4" fmla="*/ 4801036 w 900113"/>
              <a:gd name="T5" fmla="*/ 18437096 h 900113"/>
              <a:gd name="T6" fmla="*/ 9602045 w 900113"/>
              <a:gd name="T7" fmla="*/ 9218557 h 900113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3"/>
              <a:gd name="T14" fmla="*/ 863515 w 900113"/>
              <a:gd name="T15" fmla="*/ 900113 h 90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3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3"/>
                </a:lnTo>
                <a:lnTo>
                  <a:pt x="0" y="90011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7248" tIns="43625" rIns="87248" bIns="43625" anchor="ctr"/>
          <a:lstStyle/>
          <a:p>
            <a:endParaRPr lang="en-GB"/>
          </a:p>
        </p:txBody>
      </p:sp>
      <p:sp>
        <p:nvSpPr>
          <p:cNvPr id="16391" name="Eine Ecke des Rechtecks abrunden 24"/>
          <p:cNvSpPr>
            <a:spLocks noChangeArrowheads="1"/>
          </p:cNvSpPr>
          <p:nvPr/>
        </p:nvSpPr>
        <p:spPr bwMode="auto">
          <a:xfrm>
            <a:off x="1461305" y="3690608"/>
            <a:ext cx="831149" cy="899716"/>
          </a:xfrm>
          <a:custGeom>
            <a:avLst/>
            <a:gdLst>
              <a:gd name="T0" fmla="*/ 4801188 w 900112"/>
              <a:gd name="T1" fmla="*/ 0 h 900113"/>
              <a:gd name="T2" fmla="*/ 0 w 900112"/>
              <a:gd name="T3" fmla="*/ 9218557 h 900113"/>
              <a:gd name="T4" fmla="*/ 4801188 w 900112"/>
              <a:gd name="T5" fmla="*/ 18437096 h 900113"/>
              <a:gd name="T6" fmla="*/ 9602375 w 900112"/>
              <a:gd name="T7" fmla="*/ 9218557 h 900113"/>
              <a:gd name="T8" fmla="*/ 0 60000 65536"/>
              <a:gd name="T9" fmla="*/ 0 60000 65536"/>
              <a:gd name="T10" fmla="*/ 0 60000 65536"/>
              <a:gd name="T11" fmla="*/ 0 60000 65536"/>
              <a:gd name="T12" fmla="*/ 0 w 900112"/>
              <a:gd name="T13" fmla="*/ 0 h 900113"/>
              <a:gd name="T14" fmla="*/ 863514 w 900112"/>
              <a:gd name="T15" fmla="*/ 900113 h 90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2" h="900113">
                <a:moveTo>
                  <a:pt x="0" y="0"/>
                </a:moveTo>
                <a:lnTo>
                  <a:pt x="775158" y="0"/>
                </a:lnTo>
                <a:lnTo>
                  <a:pt x="775158" y="-1"/>
                </a:lnTo>
                <a:cubicBezTo>
                  <a:pt x="844168" y="-1"/>
                  <a:pt x="900112" y="55943"/>
                  <a:pt x="900112" y="124954"/>
                </a:cubicBezTo>
                <a:lnTo>
                  <a:pt x="900112" y="900113"/>
                </a:lnTo>
                <a:lnTo>
                  <a:pt x="0" y="900113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7248" tIns="43625" rIns="87248" bIns="43625" anchor="ctr"/>
          <a:lstStyle/>
          <a:p>
            <a:endParaRPr lang="en-GB"/>
          </a:p>
        </p:txBody>
      </p:sp>
      <p:sp>
        <p:nvSpPr>
          <p:cNvPr id="16392" name="Eine Ecke des Rechtecks abrunden 26"/>
          <p:cNvSpPr>
            <a:spLocks noChangeArrowheads="1"/>
          </p:cNvSpPr>
          <p:nvPr/>
        </p:nvSpPr>
        <p:spPr bwMode="auto">
          <a:xfrm>
            <a:off x="3330032" y="3726594"/>
            <a:ext cx="829792" cy="901156"/>
          </a:xfrm>
          <a:custGeom>
            <a:avLst/>
            <a:gdLst>
              <a:gd name="T0" fmla="*/ 4571251 w 900113"/>
              <a:gd name="T1" fmla="*/ 0 h 900112"/>
              <a:gd name="T2" fmla="*/ 0 w 900113"/>
              <a:gd name="T3" fmla="*/ 9688694 h 900112"/>
              <a:gd name="T4" fmla="*/ 4571251 w 900113"/>
              <a:gd name="T5" fmla="*/ 19377371 h 900112"/>
              <a:gd name="T6" fmla="*/ 9142484 w 900113"/>
              <a:gd name="T7" fmla="*/ 9688694 h 900112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2"/>
              <a:gd name="T14" fmla="*/ 863515 w 900113"/>
              <a:gd name="T15" fmla="*/ 900112 h 900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2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2"/>
                </a:lnTo>
                <a:lnTo>
                  <a:pt x="0" y="900112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7248" tIns="43625" rIns="87248" bIns="43625" anchor="ctr"/>
          <a:lstStyle/>
          <a:p>
            <a:endParaRPr lang="en-GB"/>
          </a:p>
        </p:txBody>
      </p:sp>
      <p:sp>
        <p:nvSpPr>
          <p:cNvPr id="16393" name="Eine Ecke des Rechtecks abrunden 28"/>
          <p:cNvSpPr>
            <a:spLocks noChangeArrowheads="1"/>
          </p:cNvSpPr>
          <p:nvPr/>
        </p:nvSpPr>
        <p:spPr bwMode="auto">
          <a:xfrm>
            <a:off x="6566356" y="3728034"/>
            <a:ext cx="831149" cy="901156"/>
          </a:xfrm>
          <a:custGeom>
            <a:avLst/>
            <a:gdLst>
              <a:gd name="T0" fmla="*/ 4801036 w 900113"/>
              <a:gd name="T1" fmla="*/ 0 h 900112"/>
              <a:gd name="T2" fmla="*/ 0 w 900113"/>
              <a:gd name="T3" fmla="*/ 9688694 h 900112"/>
              <a:gd name="T4" fmla="*/ 4801036 w 900113"/>
              <a:gd name="T5" fmla="*/ 19377371 h 900112"/>
              <a:gd name="T6" fmla="*/ 9602045 w 900113"/>
              <a:gd name="T7" fmla="*/ 9688694 h 900112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2"/>
              <a:gd name="T14" fmla="*/ 863515 w 900113"/>
              <a:gd name="T15" fmla="*/ 900112 h 900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2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2"/>
                </a:lnTo>
                <a:lnTo>
                  <a:pt x="0" y="900112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7248" tIns="43625" rIns="87248" bIns="43625" anchor="ctr"/>
          <a:lstStyle/>
          <a:p>
            <a:endParaRPr lang="en-GB"/>
          </a:p>
        </p:txBody>
      </p:sp>
      <p:sp>
        <p:nvSpPr>
          <p:cNvPr id="16394" name="Eine Ecke des Rechtecks abrunden 25"/>
          <p:cNvSpPr>
            <a:spLocks noChangeArrowheads="1"/>
          </p:cNvSpPr>
          <p:nvPr/>
        </p:nvSpPr>
        <p:spPr bwMode="auto">
          <a:xfrm>
            <a:off x="3335464" y="4718446"/>
            <a:ext cx="829792" cy="899716"/>
          </a:xfrm>
          <a:custGeom>
            <a:avLst/>
            <a:gdLst>
              <a:gd name="T0" fmla="*/ 0 w 900113"/>
              <a:gd name="T1" fmla="*/ 0 h 900113"/>
              <a:gd name="T2" fmla="*/ 0 w 900113"/>
              <a:gd name="T3" fmla="*/ 0 h 900113"/>
              <a:gd name="T4" fmla="*/ 0 w 900113"/>
              <a:gd name="T5" fmla="*/ 0 h 900113"/>
              <a:gd name="T6" fmla="*/ 0 w 900113"/>
              <a:gd name="T7" fmla="*/ 0 h 900113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3"/>
              <a:gd name="T14" fmla="*/ 863536 w 900113"/>
              <a:gd name="T15" fmla="*/ 900113 h 90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3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3"/>
                </a:lnTo>
                <a:lnTo>
                  <a:pt x="0" y="900113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0140" tIns="40069" rIns="80140" bIns="40069" anchor="ctr"/>
          <a:lstStyle/>
          <a:p>
            <a:endParaRPr lang="en-GB"/>
          </a:p>
        </p:txBody>
      </p:sp>
      <p:sp>
        <p:nvSpPr>
          <p:cNvPr id="16395" name="Textfeld 31"/>
          <p:cNvSpPr txBox="1">
            <a:spLocks noChangeArrowheads="1"/>
          </p:cNvSpPr>
          <p:nvPr/>
        </p:nvSpPr>
        <p:spPr bwMode="auto">
          <a:xfrm>
            <a:off x="4290201" y="4898181"/>
            <a:ext cx="69805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31380"/>
            <a:r>
              <a:rPr lang="en-GB" sz="1100" dirty="0" smtClean="0">
                <a:latin typeface="Arial Narrow" pitchFamily="-107" charset="0"/>
              </a:rPr>
              <a:t>Magnetic Billet Heater</a:t>
            </a:r>
          </a:p>
          <a:p>
            <a:pPr defTabSz="431380"/>
            <a:r>
              <a:rPr lang="en-GB" sz="1100" dirty="0" smtClean="0">
                <a:latin typeface="Arial Narrow" pitchFamily="-107" charset="0"/>
              </a:rPr>
              <a:t>(‘MBH’)</a:t>
            </a:r>
            <a:endParaRPr lang="en-GB" sz="1100" dirty="0">
              <a:latin typeface="Arial Narrow" pitchFamily="-107" charset="0"/>
            </a:endParaRPr>
          </a:p>
        </p:txBody>
      </p:sp>
      <p:sp>
        <p:nvSpPr>
          <p:cNvPr id="16396" name="Textfeld 32"/>
          <p:cNvSpPr txBox="1">
            <a:spLocks noChangeArrowheads="1"/>
          </p:cNvSpPr>
          <p:nvPr/>
        </p:nvSpPr>
        <p:spPr bwMode="auto">
          <a:xfrm>
            <a:off x="4290201" y="3887822"/>
            <a:ext cx="70532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en-GB" sz="1100" dirty="0">
                <a:latin typeface="Arial Narrow" pitchFamily="-107" charset="0"/>
              </a:rPr>
              <a:t>Fault </a:t>
            </a:r>
            <a:r>
              <a:rPr lang="en-GB" sz="1100" dirty="0" smtClean="0">
                <a:latin typeface="Arial Narrow" pitchFamily="-107" charset="0"/>
              </a:rPr>
              <a:t> Current</a:t>
            </a:r>
            <a:endParaRPr lang="en-GB" sz="1100" dirty="0">
              <a:latin typeface="Arial Narrow" pitchFamily="-107" charset="0"/>
            </a:endParaRPr>
          </a:p>
          <a:p>
            <a:pPr defTabSz="431380"/>
            <a:r>
              <a:rPr lang="en-GB" sz="1100" dirty="0">
                <a:latin typeface="Arial Narrow" pitchFamily="-107" charset="0"/>
              </a:rPr>
              <a:t>Limiter</a:t>
            </a:r>
          </a:p>
          <a:p>
            <a:pPr defTabSz="431380"/>
            <a:r>
              <a:rPr lang="en-GB" sz="1100" dirty="0">
                <a:latin typeface="Arial Narrow" pitchFamily="-107" charset="0"/>
              </a:rPr>
              <a:t>(‘FCL’)</a:t>
            </a:r>
          </a:p>
        </p:txBody>
      </p:sp>
      <p:sp>
        <p:nvSpPr>
          <p:cNvPr id="16397" name="Eine Ecke des Rechtecks abrunden 27"/>
          <p:cNvSpPr>
            <a:spLocks noChangeArrowheads="1"/>
          </p:cNvSpPr>
          <p:nvPr/>
        </p:nvSpPr>
        <p:spPr bwMode="auto">
          <a:xfrm>
            <a:off x="6573143" y="4738595"/>
            <a:ext cx="831149" cy="901156"/>
          </a:xfrm>
          <a:custGeom>
            <a:avLst/>
            <a:gdLst>
              <a:gd name="T0" fmla="*/ 0 w 900113"/>
              <a:gd name="T1" fmla="*/ 0 h 900113"/>
              <a:gd name="T2" fmla="*/ 0 w 900113"/>
              <a:gd name="T3" fmla="*/ 0 h 900113"/>
              <a:gd name="T4" fmla="*/ 0 w 900113"/>
              <a:gd name="T5" fmla="*/ 0 h 900113"/>
              <a:gd name="T6" fmla="*/ 0 w 900113"/>
              <a:gd name="T7" fmla="*/ 0 h 900113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3"/>
              <a:gd name="T14" fmla="*/ 863600 w 900113"/>
              <a:gd name="T15" fmla="*/ 900113 h 90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3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3"/>
                </a:lnTo>
                <a:lnTo>
                  <a:pt x="0" y="900113"/>
                </a:ln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0140" tIns="40069" rIns="80140" bIns="40069" anchor="ctr"/>
          <a:lstStyle/>
          <a:p>
            <a:endParaRPr lang="en-GB"/>
          </a:p>
        </p:txBody>
      </p:sp>
      <p:sp>
        <p:nvSpPr>
          <p:cNvPr id="16398" name="Textfeld 33"/>
          <p:cNvSpPr txBox="1">
            <a:spLocks noChangeArrowheads="1"/>
          </p:cNvSpPr>
          <p:nvPr/>
        </p:nvSpPr>
        <p:spPr bwMode="auto">
          <a:xfrm>
            <a:off x="7730235" y="4928619"/>
            <a:ext cx="4680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en-GB" sz="1100" dirty="0">
                <a:latin typeface="Arial Narrow" pitchFamily="-107" charset="0"/>
              </a:rPr>
              <a:t>Industrial</a:t>
            </a:r>
          </a:p>
          <a:p>
            <a:pPr defTabSz="431380"/>
            <a:r>
              <a:rPr lang="en-GB" sz="1100" dirty="0">
                <a:latin typeface="Arial Narrow" pitchFamily="-107" charset="0"/>
              </a:rPr>
              <a:t>Heating </a:t>
            </a:r>
          </a:p>
          <a:p>
            <a:pPr defTabSz="431380"/>
            <a:r>
              <a:rPr lang="en-GB" sz="1100" dirty="0">
                <a:latin typeface="Arial Narrow" pitchFamily="-107" charset="0"/>
              </a:rPr>
              <a:t>of Metals</a:t>
            </a:r>
          </a:p>
        </p:txBody>
      </p:sp>
      <p:sp>
        <p:nvSpPr>
          <p:cNvPr id="16399" name="Textfeld 34"/>
          <p:cNvSpPr txBox="1">
            <a:spLocks noChangeArrowheads="1"/>
          </p:cNvSpPr>
          <p:nvPr/>
        </p:nvSpPr>
        <p:spPr bwMode="auto">
          <a:xfrm>
            <a:off x="7718015" y="4079282"/>
            <a:ext cx="5578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en-GB" sz="1100" dirty="0">
                <a:latin typeface="Arial Narrow" pitchFamily="-107" charset="0"/>
              </a:rPr>
              <a:t>Smart Grid</a:t>
            </a:r>
          </a:p>
          <a:p>
            <a:pPr defTabSz="431380"/>
            <a:r>
              <a:rPr lang="en-GB" sz="1100" dirty="0">
                <a:latin typeface="Arial Narrow" pitchFamily="-107" charset="0"/>
              </a:rPr>
              <a:t>Hardware</a:t>
            </a:r>
          </a:p>
        </p:txBody>
      </p:sp>
      <p:sp>
        <p:nvSpPr>
          <p:cNvPr id="16400" name="Eine Ecke des Rechtecks abrunden 69"/>
          <p:cNvSpPr>
            <a:spLocks noChangeArrowheads="1"/>
          </p:cNvSpPr>
          <p:nvPr/>
        </p:nvSpPr>
        <p:spPr bwMode="auto">
          <a:xfrm>
            <a:off x="6573143" y="2743382"/>
            <a:ext cx="831149" cy="898277"/>
          </a:xfrm>
          <a:custGeom>
            <a:avLst/>
            <a:gdLst>
              <a:gd name="T0" fmla="*/ 0 w 900113"/>
              <a:gd name="T1" fmla="*/ 0 h 900112"/>
              <a:gd name="T2" fmla="*/ 0 w 900113"/>
              <a:gd name="T3" fmla="*/ 0 h 900112"/>
              <a:gd name="T4" fmla="*/ 0 w 900113"/>
              <a:gd name="T5" fmla="*/ 0 h 900112"/>
              <a:gd name="T6" fmla="*/ 0 w 900113"/>
              <a:gd name="T7" fmla="*/ 0 h 900112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2"/>
              <a:gd name="T14" fmla="*/ 863600 w 900113"/>
              <a:gd name="T15" fmla="*/ 900112 h 900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2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2"/>
                </a:lnTo>
                <a:lnTo>
                  <a:pt x="0" y="900112"/>
                </a:lnTo>
                <a:close/>
              </a:path>
            </a:pathLst>
          </a:cu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80140" tIns="40069" rIns="80140" bIns="40069" anchor="ctr"/>
          <a:lstStyle/>
          <a:p>
            <a:endParaRPr lang="en-GB"/>
          </a:p>
        </p:txBody>
      </p:sp>
      <p:sp>
        <p:nvSpPr>
          <p:cNvPr id="16401" name="Textfeld 35"/>
          <p:cNvSpPr txBox="1">
            <a:spLocks noChangeArrowheads="1"/>
          </p:cNvSpPr>
          <p:nvPr/>
        </p:nvSpPr>
        <p:spPr bwMode="auto">
          <a:xfrm>
            <a:off x="7712583" y="2763538"/>
            <a:ext cx="60914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de-DE" sz="1100" dirty="0">
                <a:latin typeface="Arial Narrow" pitchFamily="-107" charset="0"/>
              </a:rPr>
              <a:t>Low-</a:t>
            </a:r>
            <a:r>
              <a:rPr lang="de-DE" sz="1100" dirty="0" err="1">
                <a:latin typeface="Arial Narrow" pitchFamily="-107" charset="0"/>
              </a:rPr>
              <a:t>cost</a:t>
            </a:r>
            <a:r>
              <a:rPr lang="de-DE" sz="1100" dirty="0">
                <a:latin typeface="Arial Narrow" pitchFamily="-107" charset="0"/>
              </a:rPr>
              <a:t> </a:t>
            </a:r>
            <a:br>
              <a:rPr lang="de-DE" sz="1100" dirty="0">
                <a:latin typeface="Arial Narrow" pitchFamily="-107" charset="0"/>
              </a:rPr>
            </a:br>
            <a:r>
              <a:rPr lang="de-DE" sz="1100" dirty="0">
                <a:latin typeface="Arial Narrow" pitchFamily="-107" charset="0"/>
              </a:rPr>
              <a:t>large-</a:t>
            </a:r>
            <a:r>
              <a:rPr lang="de-DE" sz="1100" dirty="0" err="1">
                <a:latin typeface="Arial Narrow" pitchFamily="-107" charset="0"/>
              </a:rPr>
              <a:t>scale</a:t>
            </a:r>
            <a:r>
              <a:rPr lang="de-DE" sz="1100" dirty="0">
                <a:latin typeface="Arial Narrow" pitchFamily="-107" charset="0"/>
              </a:rPr>
              <a:t> </a:t>
            </a:r>
            <a:br>
              <a:rPr lang="de-DE" sz="1100" dirty="0">
                <a:latin typeface="Arial Narrow" pitchFamily="-107" charset="0"/>
              </a:rPr>
            </a:br>
            <a:r>
              <a:rPr lang="de-DE" sz="1100" dirty="0" err="1">
                <a:latin typeface="Arial Narrow" pitchFamily="-107" charset="0"/>
              </a:rPr>
              <a:t>Renewable</a:t>
            </a:r>
            <a:r>
              <a:rPr lang="de-DE" sz="1100" dirty="0">
                <a:latin typeface="Arial Narrow" pitchFamily="-107" charset="0"/>
              </a:rPr>
              <a:t> </a:t>
            </a:r>
            <a:br>
              <a:rPr lang="de-DE" sz="1100" dirty="0">
                <a:latin typeface="Arial Narrow" pitchFamily="-107" charset="0"/>
              </a:rPr>
            </a:br>
            <a:r>
              <a:rPr lang="de-DE" sz="1100" dirty="0" err="1">
                <a:latin typeface="Arial Narrow" pitchFamily="-107" charset="0"/>
              </a:rPr>
              <a:t>Energy</a:t>
            </a:r>
            <a:r>
              <a:rPr lang="de-DE" sz="1100" dirty="0">
                <a:latin typeface="Arial Narrow" pitchFamily="-107" charset="0"/>
              </a:rPr>
              <a:t> </a:t>
            </a:r>
            <a:br>
              <a:rPr lang="de-DE" sz="1100" dirty="0">
                <a:latin typeface="Arial Narrow" pitchFamily="-107" charset="0"/>
              </a:rPr>
            </a:br>
            <a:r>
              <a:rPr lang="de-DE" sz="1100" dirty="0" smtClean="0">
                <a:latin typeface="Arial Narrow" pitchFamily="-107" charset="0"/>
              </a:rPr>
              <a:t>Generation</a:t>
            </a:r>
            <a:endParaRPr lang="en-GB" sz="1100" dirty="0">
              <a:latin typeface="Arial Narrow" pitchFamily="-107" charset="0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>
            <a:off x="2411966" y="3169495"/>
            <a:ext cx="799914" cy="1439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11966" y="5186292"/>
            <a:ext cx="799914" cy="1440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5253080" y="3168048"/>
            <a:ext cx="799914" cy="1440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5253080" y="5189171"/>
            <a:ext cx="799914" cy="1440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6" name="Gerade Verbindung 41"/>
          <p:cNvCxnSpPr>
            <a:cxnSpLocks noChangeShapeType="1"/>
          </p:cNvCxnSpPr>
          <p:nvPr/>
        </p:nvCxnSpPr>
        <p:spPr bwMode="auto">
          <a:xfrm rot="5400000">
            <a:off x="1407843" y="4183691"/>
            <a:ext cx="2009607" cy="1359"/>
          </a:xfrm>
          <a:prstGeom prst="line">
            <a:avLst/>
          </a:prstGeom>
          <a:noFill/>
          <a:ln w="12700">
            <a:solidFill>
              <a:srgbClr val="7F7F7F"/>
            </a:solidFill>
            <a:prstDash val="dash"/>
            <a:round/>
            <a:headEnd/>
            <a:tailEnd/>
          </a:ln>
        </p:spPr>
      </p:cxnSp>
      <p:sp>
        <p:nvSpPr>
          <p:cNvPr id="16407" name="Rechteck 43"/>
          <p:cNvSpPr>
            <a:spLocks noChangeArrowheads="1"/>
          </p:cNvSpPr>
          <p:nvPr/>
        </p:nvSpPr>
        <p:spPr bwMode="auto">
          <a:xfrm>
            <a:off x="1468097" y="4656542"/>
            <a:ext cx="8351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In-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house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coiling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</a:t>
            </a:r>
          </a:p>
          <a:p>
            <a:pPr defTabSz="431380"/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of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superconductor</a:t>
            </a:r>
            <a:endParaRPr lang="de-DE" sz="1000" dirty="0">
              <a:solidFill>
                <a:srgbClr val="0D0D0D"/>
              </a:solidFill>
              <a:latin typeface="Arial Narrow" pitchFamily="-107" charset="0"/>
            </a:endParaRPr>
          </a:p>
          <a:p>
            <a:pPr defTabSz="431380"/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wire</a:t>
            </a:r>
            <a:endParaRPr lang="de-DE" sz="1000" dirty="0">
              <a:solidFill>
                <a:srgbClr val="0D0D0D"/>
              </a:solidFill>
              <a:latin typeface="Arial Narrow" pitchFamily="-107" charset="0"/>
            </a:endParaRPr>
          </a:p>
        </p:txBody>
      </p:sp>
      <p:sp>
        <p:nvSpPr>
          <p:cNvPr id="16408" name="Rechteck 45"/>
          <p:cNvSpPr>
            <a:spLocks noChangeArrowheads="1"/>
          </p:cNvSpPr>
          <p:nvPr/>
        </p:nvSpPr>
        <p:spPr bwMode="auto">
          <a:xfrm>
            <a:off x="350281" y="2418339"/>
            <a:ext cx="24215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31380"/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Expertise in </a:t>
            </a:r>
            <a:r>
              <a:rPr lang="de-DE" sz="1200" b="1" dirty="0" err="1">
                <a:solidFill>
                  <a:srgbClr val="0D0D0D"/>
                </a:solidFill>
                <a:latin typeface="Arial Narrow" pitchFamily="-107" charset="0"/>
              </a:rPr>
              <a:t>superconductive</a:t>
            </a:r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200" b="1" dirty="0" err="1">
                <a:solidFill>
                  <a:srgbClr val="0D0D0D"/>
                </a:solidFill>
                <a:latin typeface="Arial Narrow" pitchFamily="-107" charset="0"/>
              </a:rPr>
              <a:t>materials</a:t>
            </a:r>
            <a:endParaRPr lang="de-DE" sz="1200" b="1" dirty="0">
              <a:solidFill>
                <a:srgbClr val="0D0D0D"/>
              </a:solidFill>
              <a:latin typeface="Arial Narrow" pitchFamily="-107" charset="0"/>
            </a:endParaRPr>
          </a:p>
        </p:txBody>
      </p:sp>
      <p:sp>
        <p:nvSpPr>
          <p:cNvPr id="16409" name="Rechteck 46"/>
          <p:cNvSpPr>
            <a:spLocks noChangeArrowheads="1"/>
          </p:cNvSpPr>
          <p:nvPr/>
        </p:nvSpPr>
        <p:spPr bwMode="auto">
          <a:xfrm>
            <a:off x="3330029" y="2418339"/>
            <a:ext cx="21675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31380"/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Expertise in </a:t>
            </a:r>
            <a:r>
              <a:rPr lang="de-DE" sz="1200" b="1" dirty="0" err="1">
                <a:solidFill>
                  <a:srgbClr val="0D0D0D"/>
                </a:solidFill>
                <a:latin typeface="Arial Narrow" pitchFamily="-107" charset="0"/>
              </a:rPr>
              <a:t>products</a:t>
            </a:r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200" b="1" dirty="0" err="1">
                <a:solidFill>
                  <a:srgbClr val="0D0D0D"/>
                </a:solidFill>
                <a:latin typeface="Arial Narrow" pitchFamily="-107" charset="0"/>
              </a:rPr>
              <a:t>and</a:t>
            </a:r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200" b="1" dirty="0" err="1">
                <a:solidFill>
                  <a:srgbClr val="0D0D0D"/>
                </a:solidFill>
                <a:latin typeface="Arial Narrow" pitchFamily="-107" charset="0"/>
              </a:rPr>
              <a:t>services</a:t>
            </a:r>
            <a:endParaRPr lang="de-DE" sz="1200" b="1" dirty="0">
              <a:solidFill>
                <a:srgbClr val="0D0D0D"/>
              </a:solidFill>
              <a:latin typeface="Arial Narrow" pitchFamily="-107" charset="0"/>
            </a:endParaRPr>
          </a:p>
        </p:txBody>
      </p:sp>
      <p:sp>
        <p:nvSpPr>
          <p:cNvPr id="16410" name="Rechteck 47"/>
          <p:cNvSpPr>
            <a:spLocks noChangeArrowheads="1"/>
          </p:cNvSpPr>
          <p:nvPr/>
        </p:nvSpPr>
        <p:spPr bwMode="auto">
          <a:xfrm>
            <a:off x="6571867" y="2416898"/>
            <a:ext cx="16962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31380"/>
            <a:r>
              <a:rPr lang="de-DE" sz="1200" b="1" dirty="0">
                <a:solidFill>
                  <a:srgbClr val="0D0D0D"/>
                </a:solidFill>
                <a:latin typeface="Arial Narrow" pitchFamily="-107" charset="0"/>
              </a:rPr>
              <a:t>End </a:t>
            </a:r>
            <a:r>
              <a:rPr lang="de-DE" sz="1200" b="1" dirty="0" err="1" smtClean="0">
                <a:solidFill>
                  <a:srgbClr val="0D0D0D"/>
                </a:solidFill>
                <a:latin typeface="Arial Narrow" pitchFamily="-107" charset="0"/>
              </a:rPr>
              <a:t>markets</a:t>
            </a:r>
            <a:endParaRPr lang="de-DE" sz="1200" b="1" dirty="0">
              <a:solidFill>
                <a:srgbClr val="0D0D0D"/>
              </a:solidFill>
              <a:latin typeface="Arial Narrow" pitchFamily="-107" charset="0"/>
            </a:endParaRPr>
          </a:p>
        </p:txBody>
      </p:sp>
      <p:sp>
        <p:nvSpPr>
          <p:cNvPr id="16412" name="Rechteck 43"/>
          <p:cNvSpPr>
            <a:spLocks noChangeArrowheads="1"/>
          </p:cNvSpPr>
          <p:nvPr/>
        </p:nvSpPr>
        <p:spPr bwMode="auto">
          <a:xfrm>
            <a:off x="277245" y="4659422"/>
            <a:ext cx="838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Next 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generation</a:t>
            </a:r>
            <a:endParaRPr lang="de-DE" sz="1000" dirty="0">
              <a:solidFill>
                <a:srgbClr val="0D0D0D"/>
              </a:solidFill>
              <a:latin typeface="Arial Narrow" pitchFamily="-107" charset="0"/>
            </a:endParaRPr>
          </a:p>
          <a:p>
            <a:pPr defTabSz="431380"/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low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cost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</a:t>
            </a:r>
            <a:r>
              <a:rPr lang="de-DE" sz="1000" dirty="0" err="1">
                <a:solidFill>
                  <a:srgbClr val="0D0D0D"/>
                </a:solidFill>
                <a:latin typeface="Arial Narrow" pitchFamily="-107" charset="0"/>
              </a:rPr>
              <a:t>wire</a:t>
            </a:r>
            <a:r>
              <a:rPr lang="de-DE" sz="1000" dirty="0">
                <a:solidFill>
                  <a:srgbClr val="0D0D0D"/>
                </a:solidFill>
                <a:latin typeface="Arial Narrow" pitchFamily="-107" charset="0"/>
              </a:rPr>
              <a:t> (2G)</a:t>
            </a:r>
          </a:p>
        </p:txBody>
      </p:sp>
      <p:cxnSp>
        <p:nvCxnSpPr>
          <p:cNvPr id="2" name="Gerade Verbindung 31"/>
          <p:cNvCxnSpPr/>
          <p:nvPr/>
        </p:nvCxnSpPr>
        <p:spPr>
          <a:xfrm>
            <a:off x="2411966" y="4129665"/>
            <a:ext cx="799914" cy="1440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35"/>
          <p:cNvCxnSpPr/>
          <p:nvPr/>
        </p:nvCxnSpPr>
        <p:spPr>
          <a:xfrm>
            <a:off x="5253080" y="4136869"/>
            <a:ext cx="799914" cy="1439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4"/>
          <p:cNvCxnSpPr/>
          <p:nvPr/>
        </p:nvCxnSpPr>
        <p:spPr>
          <a:xfrm>
            <a:off x="1138821" y="4180052"/>
            <a:ext cx="264827" cy="2879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6" name="Textfeld 31"/>
          <p:cNvSpPr txBox="1">
            <a:spLocks noChangeArrowheads="1"/>
          </p:cNvSpPr>
          <p:nvPr/>
        </p:nvSpPr>
        <p:spPr bwMode="auto">
          <a:xfrm>
            <a:off x="4291558" y="3006819"/>
            <a:ext cx="743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31380"/>
            <a:r>
              <a:rPr lang="en-GB" sz="1100" dirty="0">
                <a:latin typeface="Arial Narrow" pitchFamily="-107" charset="0"/>
              </a:rPr>
              <a:t>Coils</a:t>
            </a:r>
          </a:p>
          <a:p>
            <a:pPr defTabSz="431380"/>
            <a:r>
              <a:rPr lang="en-GB" sz="1100" dirty="0">
                <a:latin typeface="Arial Narrow" pitchFamily="-107" charset="0"/>
              </a:rPr>
              <a:t>for Generators</a:t>
            </a:r>
          </a:p>
        </p:txBody>
      </p:sp>
      <p:sp>
        <p:nvSpPr>
          <p:cNvPr id="16417" name="Text Box 19"/>
          <p:cNvSpPr txBox="1">
            <a:spLocks noChangeArrowheads="1"/>
          </p:cNvSpPr>
          <p:nvPr/>
        </p:nvSpPr>
        <p:spPr bwMode="auto">
          <a:xfrm>
            <a:off x="4291560" y="3523620"/>
            <a:ext cx="136216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97359">
              <a:spcBef>
                <a:spcPct val="50000"/>
              </a:spcBef>
            </a:pPr>
            <a:r>
              <a:rPr lang="de-DE" sz="800" dirty="0">
                <a:latin typeface="Arial Narrow" pitchFamily="-107" charset="0"/>
              </a:rPr>
              <a:t>Image </a:t>
            </a:r>
            <a:r>
              <a:rPr lang="de-DE" sz="800" dirty="0" err="1">
                <a:latin typeface="Arial Narrow" pitchFamily="-107" charset="0"/>
              </a:rPr>
              <a:t>Courtesy</a:t>
            </a:r>
            <a:r>
              <a:rPr lang="de-DE" sz="800" dirty="0">
                <a:latin typeface="Arial Narrow" pitchFamily="-107" charset="0"/>
              </a:rPr>
              <a:t> </a:t>
            </a:r>
            <a:r>
              <a:rPr lang="de-DE" sz="800" dirty="0" err="1">
                <a:latin typeface="Arial Narrow" pitchFamily="-107" charset="0"/>
              </a:rPr>
              <a:t>of</a:t>
            </a:r>
            <a:r>
              <a:rPr lang="de-DE" sz="800" dirty="0">
                <a:latin typeface="Arial Narrow" pitchFamily="-107" charset="0"/>
              </a:rPr>
              <a:t> </a:t>
            </a:r>
            <a:r>
              <a:rPr lang="de-DE" sz="800" dirty="0" err="1">
                <a:latin typeface="Arial Narrow" pitchFamily="-107" charset="0"/>
              </a:rPr>
              <a:t>Converteam</a:t>
            </a:r>
            <a:endParaRPr lang="en-GB" sz="800" dirty="0">
              <a:latin typeface="Arial Narrow" pitchFamily="-107" charset="0"/>
            </a:endParaRPr>
          </a:p>
        </p:txBody>
      </p:sp>
      <p:sp>
        <p:nvSpPr>
          <p:cNvPr id="16418" name="Eine Ecke des Rechtecks abrunden 26"/>
          <p:cNvSpPr>
            <a:spLocks noChangeArrowheads="1"/>
          </p:cNvSpPr>
          <p:nvPr/>
        </p:nvSpPr>
        <p:spPr bwMode="auto">
          <a:xfrm>
            <a:off x="3330030" y="2747706"/>
            <a:ext cx="831149" cy="901156"/>
          </a:xfrm>
          <a:custGeom>
            <a:avLst/>
            <a:gdLst>
              <a:gd name="T0" fmla="*/ 0 w 900113"/>
              <a:gd name="T1" fmla="*/ 0 h 900112"/>
              <a:gd name="T2" fmla="*/ 0 w 900113"/>
              <a:gd name="T3" fmla="*/ 0 h 900112"/>
              <a:gd name="T4" fmla="*/ 0 w 900113"/>
              <a:gd name="T5" fmla="*/ 0 h 900112"/>
              <a:gd name="T6" fmla="*/ 0 w 900113"/>
              <a:gd name="T7" fmla="*/ 0 h 900112"/>
              <a:gd name="T8" fmla="*/ 0 60000 65536"/>
              <a:gd name="T9" fmla="*/ 0 60000 65536"/>
              <a:gd name="T10" fmla="*/ 0 60000 65536"/>
              <a:gd name="T11" fmla="*/ 0 60000 65536"/>
              <a:gd name="T12" fmla="*/ 0 w 900113"/>
              <a:gd name="T13" fmla="*/ 0 h 900112"/>
              <a:gd name="T14" fmla="*/ 863600 w 900113"/>
              <a:gd name="T15" fmla="*/ 900112 h 900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900112">
                <a:moveTo>
                  <a:pt x="0" y="0"/>
                </a:moveTo>
                <a:lnTo>
                  <a:pt x="775159" y="0"/>
                </a:lnTo>
                <a:lnTo>
                  <a:pt x="775159" y="-1"/>
                </a:lnTo>
                <a:cubicBezTo>
                  <a:pt x="844169" y="-1"/>
                  <a:pt x="900113" y="55943"/>
                  <a:pt x="900113" y="124954"/>
                </a:cubicBezTo>
                <a:lnTo>
                  <a:pt x="900113" y="900112"/>
                </a:lnTo>
                <a:lnTo>
                  <a:pt x="0" y="900112"/>
                </a:lnTo>
                <a:close/>
              </a:path>
            </a:pathLst>
          </a:custGeom>
          <a:blipFill dpi="0" rotWithShape="1">
            <a:blip r:embed="rId10" cstate="print"/>
            <a:srcRect/>
            <a:stretch>
              <a:fillRect/>
            </a:stretch>
          </a:blipFill>
          <a:ln w="6350">
            <a:solidFill>
              <a:srgbClr val="7F7F7F"/>
            </a:solidFill>
            <a:miter lim="800000"/>
            <a:headEnd/>
            <a:tailEnd/>
          </a:ln>
        </p:spPr>
        <p:txBody>
          <a:bodyPr lIns="80140" tIns="40069" rIns="80140" bIns="40069" anchor="ctr"/>
          <a:lstStyle/>
          <a:p>
            <a:endParaRPr lang="en-GB"/>
          </a:p>
        </p:txBody>
      </p:sp>
      <p:pic>
        <p:nvPicPr>
          <p:cNvPr id="40" name="Bild 23" descr="rwe-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6982" y="6237312"/>
            <a:ext cx="709314" cy="37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sce_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3322" y="6394407"/>
            <a:ext cx="717070" cy="2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Bild 40" descr="conEdison_logo-76161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AFAFB"/>
              </a:clrFrom>
              <a:clrTo>
                <a:srgbClr val="FA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949280"/>
            <a:ext cx="491627" cy="4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Bild 3" descr="AmericanElectricPowe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8424" y="5517232"/>
            <a:ext cx="718428" cy="62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056" y="6444791"/>
            <a:ext cx="741515" cy="22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Bild 23" descr="eon2.jpg"/>
          <p:cNvPicPr>
            <a:picLocks noChangeAspect="1"/>
          </p:cNvPicPr>
          <p:nvPr/>
        </p:nvPicPr>
        <p:blipFill>
          <a:blip r:embed="rId17" cstate="print"/>
          <a:srcRect l="4790" r="2881" b="10728"/>
          <a:stretch>
            <a:fillRect/>
          </a:stretch>
        </p:blipFill>
        <p:spPr bwMode="auto">
          <a:xfrm>
            <a:off x="5868144" y="6218062"/>
            <a:ext cx="646296" cy="22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Bild 57" descr="ThyssenKrupp-Powerpoint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7584" y="5517232"/>
            <a:ext cx="1348581" cy="3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Bild 24" descr="honey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536" y="5301208"/>
            <a:ext cx="1167955" cy="2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Bild 3" descr="734px-Wieland-Werke-Logo.svg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05112" y="6237312"/>
            <a:ext cx="970944" cy="2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Bild 29" descr="converteam_logo.jpg"/>
          <p:cNvPicPr>
            <a:picLocks noChangeAspect="1"/>
          </p:cNvPicPr>
          <p:nvPr/>
        </p:nvPicPr>
        <p:blipFill>
          <a:blip r:embed="rId21" cstate="print"/>
          <a:srcRect l="12619" t="28815" r="8499" b="19620"/>
          <a:stretch>
            <a:fillRect/>
          </a:stretch>
        </p:blipFill>
        <p:spPr bwMode="auto">
          <a:xfrm>
            <a:off x="1546863" y="5877272"/>
            <a:ext cx="1512969" cy="2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38112" y="6165304"/>
            <a:ext cx="1241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Bild 30" descr="weseralu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03848" y="6441458"/>
            <a:ext cx="914861" cy="2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/>
          <p:nvPr/>
        </p:nvGrpSpPr>
        <p:grpSpPr>
          <a:xfrm>
            <a:off x="3779912" y="2708920"/>
            <a:ext cx="5132119" cy="3462577"/>
            <a:chOff x="1878068" y="2660698"/>
            <a:chExt cx="7153621" cy="4551889"/>
          </a:xfrm>
        </p:grpSpPr>
        <p:sp>
          <p:nvSpPr>
            <p:cNvPr id="391171" name="Oval 3"/>
            <p:cNvSpPr>
              <a:spLocks noChangeArrowheads="1"/>
            </p:cNvSpPr>
            <p:nvPr/>
          </p:nvSpPr>
          <p:spPr bwMode="auto">
            <a:xfrm>
              <a:off x="4372330" y="3735135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2" name="Oval 4"/>
            <p:cNvSpPr>
              <a:spLocks noChangeArrowheads="1"/>
            </p:cNvSpPr>
            <p:nvPr/>
          </p:nvSpPr>
          <p:spPr bwMode="auto">
            <a:xfrm>
              <a:off x="7500727" y="2660698"/>
              <a:ext cx="431815" cy="43245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/>
                <a:t>G</a:t>
              </a:r>
              <a:endParaRPr lang="en-US" sz="1400" dirty="0"/>
            </a:p>
          </p:txBody>
        </p:sp>
        <p:sp>
          <p:nvSpPr>
            <p:cNvPr id="391173" name="Line 5"/>
            <p:cNvSpPr>
              <a:spLocks noChangeShapeType="1"/>
            </p:cNvSpPr>
            <p:nvPr/>
          </p:nvSpPr>
          <p:spPr bwMode="auto">
            <a:xfrm>
              <a:off x="4022047" y="2805128"/>
              <a:ext cx="1087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4" name="Rectangle 6"/>
            <p:cNvSpPr>
              <a:spLocks noChangeArrowheads="1"/>
            </p:cNvSpPr>
            <p:nvPr/>
          </p:nvSpPr>
          <p:spPr bwMode="auto">
            <a:xfrm>
              <a:off x="4083761" y="5903602"/>
              <a:ext cx="161553" cy="29760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5" name="Line 7"/>
            <p:cNvSpPr>
              <a:spLocks noChangeShapeType="1"/>
            </p:cNvSpPr>
            <p:nvPr/>
          </p:nvSpPr>
          <p:spPr bwMode="auto">
            <a:xfrm>
              <a:off x="4166992" y="5754801"/>
              <a:ext cx="0" cy="148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6" name="Line 8"/>
            <p:cNvSpPr>
              <a:spLocks noChangeShapeType="1"/>
            </p:cNvSpPr>
            <p:nvPr/>
          </p:nvSpPr>
          <p:spPr bwMode="auto">
            <a:xfrm>
              <a:off x="4166992" y="6201205"/>
              <a:ext cx="0" cy="3720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7" name="Freeform 9"/>
            <p:cNvSpPr>
              <a:spLocks/>
            </p:cNvSpPr>
            <p:nvPr/>
          </p:nvSpPr>
          <p:spPr bwMode="auto">
            <a:xfrm>
              <a:off x="4132265" y="6570108"/>
              <a:ext cx="83041" cy="16895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84" y="325"/>
                </a:cxn>
                <a:cxn ang="0">
                  <a:pos x="0" y="0"/>
                </a:cxn>
                <a:cxn ang="0">
                  <a:pos x="167" y="0"/>
                </a:cxn>
              </a:cxnLst>
              <a:rect l="0" t="0" r="r" b="b"/>
              <a:pathLst>
                <a:path w="167" h="325">
                  <a:moveTo>
                    <a:pt x="167" y="0"/>
                  </a:moveTo>
                  <a:lnTo>
                    <a:pt x="84" y="325"/>
                  </a:lnTo>
                  <a:lnTo>
                    <a:pt x="0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8" name="Freeform 10"/>
            <p:cNvSpPr>
              <a:spLocks/>
            </p:cNvSpPr>
            <p:nvPr/>
          </p:nvSpPr>
          <p:spPr bwMode="auto">
            <a:xfrm>
              <a:off x="7683418" y="6576308"/>
              <a:ext cx="83041" cy="16895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83" y="325"/>
                </a:cxn>
                <a:cxn ang="0">
                  <a:pos x="0" y="0"/>
                </a:cxn>
                <a:cxn ang="0">
                  <a:pos x="167" y="0"/>
                </a:cxn>
              </a:cxnLst>
              <a:rect l="0" t="0" r="r" b="b"/>
              <a:pathLst>
                <a:path w="167" h="325">
                  <a:moveTo>
                    <a:pt x="167" y="0"/>
                  </a:moveTo>
                  <a:lnTo>
                    <a:pt x="83" y="325"/>
                  </a:lnTo>
                  <a:lnTo>
                    <a:pt x="0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79" name="Freeform 11"/>
            <p:cNvSpPr>
              <a:spLocks/>
            </p:cNvSpPr>
            <p:nvPr/>
          </p:nvSpPr>
          <p:spPr bwMode="auto">
            <a:xfrm>
              <a:off x="6087513" y="6576308"/>
              <a:ext cx="84551" cy="168951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83" y="325"/>
                </a:cxn>
                <a:cxn ang="0">
                  <a:pos x="0" y="0"/>
                </a:cxn>
                <a:cxn ang="0">
                  <a:pos x="166" y="0"/>
                </a:cxn>
              </a:cxnLst>
              <a:rect l="0" t="0" r="r" b="b"/>
              <a:pathLst>
                <a:path w="166" h="325">
                  <a:moveTo>
                    <a:pt x="166" y="0"/>
                  </a:moveTo>
                  <a:lnTo>
                    <a:pt x="83" y="325"/>
                  </a:lnTo>
                  <a:lnTo>
                    <a:pt x="0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80" name="Line 12"/>
            <p:cNvSpPr>
              <a:spLocks noChangeShapeType="1"/>
            </p:cNvSpPr>
            <p:nvPr/>
          </p:nvSpPr>
          <p:spPr bwMode="auto">
            <a:xfrm>
              <a:off x="4529354" y="2805128"/>
              <a:ext cx="0" cy="5952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81" name="Line 13"/>
            <p:cNvSpPr>
              <a:spLocks noChangeShapeType="1"/>
            </p:cNvSpPr>
            <p:nvPr/>
          </p:nvSpPr>
          <p:spPr bwMode="auto">
            <a:xfrm>
              <a:off x="4527844" y="3549134"/>
              <a:ext cx="1510" cy="181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82" name="Line 14"/>
            <p:cNvSpPr>
              <a:spLocks noChangeShapeType="1"/>
            </p:cNvSpPr>
            <p:nvPr/>
          </p:nvSpPr>
          <p:spPr bwMode="auto">
            <a:xfrm flipV="1">
              <a:off x="4527844" y="4218739"/>
              <a:ext cx="1510" cy="7719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83" name="Rectangle 15"/>
            <p:cNvSpPr>
              <a:spLocks noChangeArrowheads="1"/>
            </p:cNvSpPr>
            <p:nvPr/>
          </p:nvSpPr>
          <p:spPr bwMode="auto">
            <a:xfrm>
              <a:off x="5151377" y="6980298"/>
              <a:ext cx="2216538" cy="21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Fault Current Limiter</a:t>
              </a:r>
              <a:endParaRPr lang="en-US" sz="1050" b="1" dirty="0">
                <a:latin typeface="Times New Roman" pitchFamily="18" charset="0"/>
              </a:endParaRPr>
            </a:p>
          </p:txBody>
        </p:sp>
        <p:sp>
          <p:nvSpPr>
            <p:cNvPr id="391184" name="Rectangle 16"/>
            <p:cNvSpPr>
              <a:spLocks noChangeArrowheads="1"/>
            </p:cNvSpPr>
            <p:nvPr/>
          </p:nvSpPr>
          <p:spPr bwMode="auto">
            <a:xfrm>
              <a:off x="7863090" y="4336539"/>
              <a:ext cx="1168599" cy="424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Embedded</a:t>
              </a:r>
            </a:p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Generation</a:t>
              </a:r>
              <a:endParaRPr lang="en-US" sz="1050" b="1" dirty="0">
                <a:latin typeface="Times New Roman" pitchFamily="18" charset="0"/>
              </a:endParaRPr>
            </a:p>
          </p:txBody>
        </p:sp>
        <p:sp>
          <p:nvSpPr>
            <p:cNvPr id="391185" name="Rectangle 17"/>
            <p:cNvSpPr>
              <a:spLocks noChangeArrowheads="1"/>
            </p:cNvSpPr>
            <p:nvPr/>
          </p:nvSpPr>
          <p:spPr bwMode="auto">
            <a:xfrm>
              <a:off x="5065349" y="4336539"/>
              <a:ext cx="1070285" cy="424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Incoming </a:t>
              </a:r>
            </a:p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Feeder</a:t>
              </a:r>
              <a:endParaRPr lang="en-US" sz="1050" b="1" dirty="0">
                <a:latin typeface="Times New Roman" pitchFamily="18" charset="0"/>
              </a:endParaRPr>
            </a:p>
          </p:txBody>
        </p:sp>
        <p:sp>
          <p:nvSpPr>
            <p:cNvPr id="391186" name="Line 18"/>
            <p:cNvSpPr>
              <a:spLocks noChangeShapeType="1"/>
            </p:cNvSpPr>
            <p:nvPr/>
          </p:nvSpPr>
          <p:spPr bwMode="auto">
            <a:xfrm>
              <a:off x="4456882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87" name="Line 19"/>
            <p:cNvSpPr>
              <a:spLocks noChangeShapeType="1"/>
            </p:cNvSpPr>
            <p:nvPr/>
          </p:nvSpPr>
          <p:spPr bwMode="auto">
            <a:xfrm flipV="1">
              <a:off x="4456882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88" name="Line 20"/>
            <p:cNvSpPr>
              <a:spLocks noChangeShapeType="1"/>
            </p:cNvSpPr>
            <p:nvPr/>
          </p:nvSpPr>
          <p:spPr bwMode="auto">
            <a:xfrm>
              <a:off x="4456882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89" name="Line 21"/>
            <p:cNvSpPr>
              <a:spLocks noChangeShapeType="1"/>
            </p:cNvSpPr>
            <p:nvPr/>
          </p:nvSpPr>
          <p:spPr bwMode="auto">
            <a:xfrm flipV="1">
              <a:off x="4456882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0" name="Line 22"/>
            <p:cNvSpPr>
              <a:spLocks noChangeShapeType="1"/>
            </p:cNvSpPr>
            <p:nvPr/>
          </p:nvSpPr>
          <p:spPr bwMode="auto">
            <a:xfrm>
              <a:off x="4094519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1" name="Line 23"/>
            <p:cNvSpPr>
              <a:spLocks noChangeShapeType="1"/>
            </p:cNvSpPr>
            <p:nvPr/>
          </p:nvSpPr>
          <p:spPr bwMode="auto">
            <a:xfrm flipV="1">
              <a:off x="4094519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2" name="Line 24"/>
            <p:cNvSpPr>
              <a:spLocks noChangeShapeType="1"/>
            </p:cNvSpPr>
            <p:nvPr/>
          </p:nvSpPr>
          <p:spPr bwMode="auto">
            <a:xfrm>
              <a:off x="445688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3" name="Line 25"/>
            <p:cNvSpPr>
              <a:spLocks noChangeShapeType="1"/>
            </p:cNvSpPr>
            <p:nvPr/>
          </p:nvSpPr>
          <p:spPr bwMode="auto">
            <a:xfrm flipV="1">
              <a:off x="445688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4" name="Line 26"/>
            <p:cNvSpPr>
              <a:spLocks noChangeShapeType="1"/>
            </p:cNvSpPr>
            <p:nvPr/>
          </p:nvSpPr>
          <p:spPr bwMode="auto">
            <a:xfrm>
              <a:off x="4891717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5" name="Line 27"/>
            <p:cNvSpPr>
              <a:spLocks noChangeShapeType="1"/>
            </p:cNvSpPr>
            <p:nvPr/>
          </p:nvSpPr>
          <p:spPr bwMode="auto">
            <a:xfrm flipV="1">
              <a:off x="4891717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196" name="Rectangle 28"/>
            <p:cNvSpPr>
              <a:spLocks noChangeArrowheads="1"/>
            </p:cNvSpPr>
            <p:nvPr/>
          </p:nvSpPr>
          <p:spPr bwMode="auto">
            <a:xfrm>
              <a:off x="4456882" y="5903602"/>
              <a:ext cx="161553" cy="29760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97" name="Line 29"/>
            <p:cNvSpPr>
              <a:spLocks noChangeShapeType="1"/>
            </p:cNvSpPr>
            <p:nvPr/>
          </p:nvSpPr>
          <p:spPr bwMode="auto">
            <a:xfrm>
              <a:off x="4529354" y="5754801"/>
              <a:ext cx="0" cy="148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98" name="Line 30"/>
            <p:cNvSpPr>
              <a:spLocks noChangeShapeType="1"/>
            </p:cNvSpPr>
            <p:nvPr/>
          </p:nvSpPr>
          <p:spPr bwMode="auto">
            <a:xfrm>
              <a:off x="4529354" y="6201205"/>
              <a:ext cx="0" cy="3720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199" name="Freeform 31"/>
            <p:cNvSpPr>
              <a:spLocks/>
            </p:cNvSpPr>
            <p:nvPr/>
          </p:nvSpPr>
          <p:spPr bwMode="auto">
            <a:xfrm>
              <a:off x="4494628" y="6570108"/>
              <a:ext cx="83041" cy="16895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84" y="325"/>
                </a:cxn>
                <a:cxn ang="0">
                  <a:pos x="0" y="0"/>
                </a:cxn>
                <a:cxn ang="0">
                  <a:pos x="167" y="0"/>
                </a:cxn>
              </a:cxnLst>
              <a:rect l="0" t="0" r="r" b="b"/>
              <a:pathLst>
                <a:path w="167" h="325">
                  <a:moveTo>
                    <a:pt x="167" y="0"/>
                  </a:moveTo>
                  <a:lnTo>
                    <a:pt x="84" y="325"/>
                  </a:lnTo>
                  <a:lnTo>
                    <a:pt x="0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0" name="Line 32"/>
            <p:cNvSpPr>
              <a:spLocks noChangeShapeType="1"/>
            </p:cNvSpPr>
            <p:nvPr/>
          </p:nvSpPr>
          <p:spPr bwMode="auto">
            <a:xfrm>
              <a:off x="4964189" y="5754801"/>
              <a:ext cx="0" cy="148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1" name="Oval 33"/>
            <p:cNvSpPr>
              <a:spLocks noChangeArrowheads="1"/>
            </p:cNvSpPr>
            <p:nvPr/>
          </p:nvSpPr>
          <p:spPr bwMode="auto">
            <a:xfrm>
              <a:off x="4372330" y="3883937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2" name="Oval 34"/>
            <p:cNvSpPr>
              <a:spLocks noChangeArrowheads="1"/>
            </p:cNvSpPr>
            <p:nvPr/>
          </p:nvSpPr>
          <p:spPr bwMode="auto">
            <a:xfrm>
              <a:off x="5978804" y="3735135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3" name="Line 35"/>
            <p:cNvSpPr>
              <a:spLocks noChangeShapeType="1"/>
            </p:cNvSpPr>
            <p:nvPr/>
          </p:nvSpPr>
          <p:spPr bwMode="auto">
            <a:xfrm>
              <a:off x="5628521" y="2805128"/>
              <a:ext cx="1087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4" name="Line 36"/>
            <p:cNvSpPr>
              <a:spLocks noChangeShapeType="1"/>
            </p:cNvSpPr>
            <p:nvPr/>
          </p:nvSpPr>
          <p:spPr bwMode="auto">
            <a:xfrm>
              <a:off x="6132809" y="2805128"/>
              <a:ext cx="0" cy="5952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5" name="Line 37"/>
            <p:cNvSpPr>
              <a:spLocks noChangeShapeType="1"/>
            </p:cNvSpPr>
            <p:nvPr/>
          </p:nvSpPr>
          <p:spPr bwMode="auto">
            <a:xfrm>
              <a:off x="6134318" y="3549134"/>
              <a:ext cx="1510" cy="181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6" name="Line 38"/>
            <p:cNvSpPr>
              <a:spLocks noChangeShapeType="1"/>
            </p:cNvSpPr>
            <p:nvPr/>
          </p:nvSpPr>
          <p:spPr bwMode="auto">
            <a:xfrm flipV="1">
              <a:off x="6129789" y="4218739"/>
              <a:ext cx="0" cy="223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07" name="Line 39"/>
            <p:cNvSpPr>
              <a:spLocks noChangeShapeType="1"/>
            </p:cNvSpPr>
            <p:nvPr/>
          </p:nvSpPr>
          <p:spPr bwMode="auto">
            <a:xfrm>
              <a:off x="6063356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08" name="Line 40"/>
            <p:cNvSpPr>
              <a:spLocks noChangeShapeType="1"/>
            </p:cNvSpPr>
            <p:nvPr/>
          </p:nvSpPr>
          <p:spPr bwMode="auto">
            <a:xfrm flipV="1">
              <a:off x="6063356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09" name="Line 41"/>
            <p:cNvSpPr>
              <a:spLocks noChangeShapeType="1"/>
            </p:cNvSpPr>
            <p:nvPr/>
          </p:nvSpPr>
          <p:spPr bwMode="auto">
            <a:xfrm>
              <a:off x="6063356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0" name="Line 42"/>
            <p:cNvSpPr>
              <a:spLocks noChangeShapeType="1"/>
            </p:cNvSpPr>
            <p:nvPr/>
          </p:nvSpPr>
          <p:spPr bwMode="auto">
            <a:xfrm flipV="1">
              <a:off x="6063356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1" name="Oval 43"/>
            <p:cNvSpPr>
              <a:spLocks noChangeArrowheads="1"/>
            </p:cNvSpPr>
            <p:nvPr/>
          </p:nvSpPr>
          <p:spPr bwMode="auto">
            <a:xfrm>
              <a:off x="5978804" y="3883937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12" name="Line 44"/>
            <p:cNvSpPr>
              <a:spLocks noChangeShapeType="1"/>
            </p:cNvSpPr>
            <p:nvPr/>
          </p:nvSpPr>
          <p:spPr bwMode="auto">
            <a:xfrm flipH="1" flipV="1">
              <a:off x="6132809" y="4755043"/>
              <a:ext cx="0" cy="223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13" name="Rectangle 45"/>
            <p:cNvSpPr>
              <a:spLocks noChangeArrowheads="1"/>
            </p:cNvSpPr>
            <p:nvPr/>
          </p:nvSpPr>
          <p:spPr bwMode="auto">
            <a:xfrm>
              <a:off x="6051277" y="4448141"/>
              <a:ext cx="161553" cy="29760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14" name="Line 46"/>
            <p:cNvSpPr>
              <a:spLocks noChangeShapeType="1"/>
            </p:cNvSpPr>
            <p:nvPr/>
          </p:nvSpPr>
          <p:spPr bwMode="auto">
            <a:xfrm>
              <a:off x="6051277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5" name="Line 47"/>
            <p:cNvSpPr>
              <a:spLocks noChangeShapeType="1"/>
            </p:cNvSpPr>
            <p:nvPr/>
          </p:nvSpPr>
          <p:spPr bwMode="auto">
            <a:xfrm flipV="1">
              <a:off x="6051277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6" name="Line 48"/>
            <p:cNvSpPr>
              <a:spLocks noChangeShapeType="1"/>
            </p:cNvSpPr>
            <p:nvPr/>
          </p:nvSpPr>
          <p:spPr bwMode="auto">
            <a:xfrm>
              <a:off x="648611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7" name="Line 49"/>
            <p:cNvSpPr>
              <a:spLocks noChangeShapeType="1"/>
            </p:cNvSpPr>
            <p:nvPr/>
          </p:nvSpPr>
          <p:spPr bwMode="auto">
            <a:xfrm flipV="1">
              <a:off x="648611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18" name="Line 50"/>
            <p:cNvSpPr>
              <a:spLocks noChangeShapeType="1"/>
            </p:cNvSpPr>
            <p:nvPr/>
          </p:nvSpPr>
          <p:spPr bwMode="auto">
            <a:xfrm>
              <a:off x="6123749" y="5754801"/>
              <a:ext cx="0" cy="8184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19" name="Line 51"/>
            <p:cNvSpPr>
              <a:spLocks noChangeShapeType="1"/>
            </p:cNvSpPr>
            <p:nvPr/>
          </p:nvSpPr>
          <p:spPr bwMode="auto">
            <a:xfrm>
              <a:off x="6558585" y="5754801"/>
              <a:ext cx="0" cy="148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20" name="Line 52"/>
            <p:cNvSpPr>
              <a:spLocks noChangeShapeType="1"/>
            </p:cNvSpPr>
            <p:nvPr/>
          </p:nvSpPr>
          <p:spPr bwMode="auto">
            <a:xfrm>
              <a:off x="7645672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1" name="Line 53"/>
            <p:cNvSpPr>
              <a:spLocks noChangeShapeType="1"/>
            </p:cNvSpPr>
            <p:nvPr/>
          </p:nvSpPr>
          <p:spPr bwMode="auto">
            <a:xfrm flipV="1">
              <a:off x="7645672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2" name="Line 54"/>
            <p:cNvSpPr>
              <a:spLocks noChangeShapeType="1"/>
            </p:cNvSpPr>
            <p:nvPr/>
          </p:nvSpPr>
          <p:spPr bwMode="auto">
            <a:xfrm>
              <a:off x="764416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3" name="Line 55"/>
            <p:cNvSpPr>
              <a:spLocks noChangeShapeType="1"/>
            </p:cNvSpPr>
            <p:nvPr/>
          </p:nvSpPr>
          <p:spPr bwMode="auto">
            <a:xfrm flipV="1">
              <a:off x="7644162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4" name="Line 56"/>
            <p:cNvSpPr>
              <a:spLocks noChangeShapeType="1"/>
            </p:cNvSpPr>
            <p:nvPr/>
          </p:nvSpPr>
          <p:spPr bwMode="auto">
            <a:xfrm>
              <a:off x="8078998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5" name="Line 57"/>
            <p:cNvSpPr>
              <a:spLocks noChangeShapeType="1"/>
            </p:cNvSpPr>
            <p:nvPr/>
          </p:nvSpPr>
          <p:spPr bwMode="auto">
            <a:xfrm flipV="1">
              <a:off x="8078998" y="5606000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26" name="Line 58"/>
            <p:cNvSpPr>
              <a:spLocks noChangeShapeType="1"/>
            </p:cNvSpPr>
            <p:nvPr/>
          </p:nvSpPr>
          <p:spPr bwMode="auto">
            <a:xfrm>
              <a:off x="7718145" y="5754801"/>
              <a:ext cx="0" cy="8184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27" name="Line 59"/>
            <p:cNvSpPr>
              <a:spLocks noChangeShapeType="1"/>
            </p:cNvSpPr>
            <p:nvPr/>
          </p:nvSpPr>
          <p:spPr bwMode="auto">
            <a:xfrm flipV="1">
              <a:off x="7709086" y="4218739"/>
              <a:ext cx="0" cy="223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28" name="Line 60"/>
            <p:cNvSpPr>
              <a:spLocks noChangeShapeType="1"/>
            </p:cNvSpPr>
            <p:nvPr/>
          </p:nvSpPr>
          <p:spPr bwMode="auto">
            <a:xfrm flipV="1">
              <a:off x="7712105" y="4739543"/>
              <a:ext cx="0" cy="223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29" name="Rectangle 61"/>
            <p:cNvSpPr>
              <a:spLocks noChangeArrowheads="1"/>
            </p:cNvSpPr>
            <p:nvPr/>
          </p:nvSpPr>
          <p:spPr bwMode="auto">
            <a:xfrm>
              <a:off x="7629064" y="4448141"/>
              <a:ext cx="161553" cy="29760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0" name="Oval 62"/>
            <p:cNvSpPr>
              <a:spLocks noChangeArrowheads="1"/>
            </p:cNvSpPr>
            <p:nvPr/>
          </p:nvSpPr>
          <p:spPr bwMode="auto">
            <a:xfrm>
              <a:off x="7558101" y="3722735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1" name="Oval 63"/>
            <p:cNvSpPr>
              <a:spLocks noChangeArrowheads="1"/>
            </p:cNvSpPr>
            <p:nvPr/>
          </p:nvSpPr>
          <p:spPr bwMode="auto">
            <a:xfrm>
              <a:off x="7558101" y="3871536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2" name="Line 64"/>
            <p:cNvSpPr>
              <a:spLocks noChangeShapeType="1"/>
            </p:cNvSpPr>
            <p:nvPr/>
          </p:nvSpPr>
          <p:spPr bwMode="auto">
            <a:xfrm flipV="1">
              <a:off x="7712105" y="3099630"/>
              <a:ext cx="0" cy="6200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3" name="Freeform 65"/>
            <p:cNvSpPr>
              <a:spLocks/>
            </p:cNvSpPr>
            <p:nvPr/>
          </p:nvSpPr>
          <p:spPr bwMode="auto">
            <a:xfrm>
              <a:off x="8118253" y="6576308"/>
              <a:ext cx="83041" cy="16895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83" y="325"/>
                </a:cxn>
                <a:cxn ang="0">
                  <a:pos x="0" y="0"/>
                </a:cxn>
                <a:cxn ang="0">
                  <a:pos x="167" y="0"/>
                </a:cxn>
              </a:cxnLst>
              <a:rect l="0" t="0" r="r" b="b"/>
              <a:pathLst>
                <a:path w="167" h="325">
                  <a:moveTo>
                    <a:pt x="167" y="0"/>
                  </a:moveTo>
                  <a:lnTo>
                    <a:pt x="83" y="325"/>
                  </a:lnTo>
                  <a:lnTo>
                    <a:pt x="0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4" name="Line 66"/>
            <p:cNvSpPr>
              <a:spLocks noChangeShapeType="1"/>
            </p:cNvSpPr>
            <p:nvPr/>
          </p:nvSpPr>
          <p:spPr bwMode="auto">
            <a:xfrm>
              <a:off x="8152980" y="5754801"/>
              <a:ext cx="0" cy="8184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5" name="Line 67"/>
            <p:cNvSpPr>
              <a:spLocks noChangeShapeType="1"/>
            </p:cNvSpPr>
            <p:nvPr/>
          </p:nvSpPr>
          <p:spPr bwMode="auto">
            <a:xfrm>
              <a:off x="3689881" y="5334748"/>
              <a:ext cx="1449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6" name="Line 68"/>
            <p:cNvSpPr>
              <a:spLocks noChangeShapeType="1"/>
            </p:cNvSpPr>
            <p:nvPr/>
          </p:nvSpPr>
          <p:spPr bwMode="auto">
            <a:xfrm>
              <a:off x="4529354" y="5111546"/>
              <a:ext cx="0" cy="223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7" name="Line 69"/>
            <p:cNvSpPr>
              <a:spLocks noChangeShapeType="1"/>
            </p:cNvSpPr>
            <p:nvPr/>
          </p:nvSpPr>
          <p:spPr bwMode="auto">
            <a:xfrm>
              <a:off x="4165482" y="5334748"/>
              <a:ext cx="1510" cy="2604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8" name="Line 70"/>
            <p:cNvSpPr>
              <a:spLocks noChangeShapeType="1"/>
            </p:cNvSpPr>
            <p:nvPr/>
          </p:nvSpPr>
          <p:spPr bwMode="auto">
            <a:xfrm>
              <a:off x="4529354" y="5334748"/>
              <a:ext cx="1510" cy="2604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39" name="Line 71"/>
            <p:cNvSpPr>
              <a:spLocks noChangeShapeType="1"/>
            </p:cNvSpPr>
            <p:nvPr/>
          </p:nvSpPr>
          <p:spPr bwMode="auto">
            <a:xfrm>
              <a:off x="4964189" y="5334748"/>
              <a:ext cx="1510" cy="2604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0" name="Rectangle 72"/>
            <p:cNvSpPr>
              <a:spLocks noChangeArrowheads="1"/>
            </p:cNvSpPr>
            <p:nvPr/>
          </p:nvSpPr>
          <p:spPr bwMode="auto">
            <a:xfrm rot="16200000">
              <a:off x="5276088" y="5747807"/>
              <a:ext cx="165851" cy="289890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1" name="Line 73"/>
            <p:cNvSpPr>
              <a:spLocks noChangeShapeType="1"/>
            </p:cNvSpPr>
            <p:nvPr/>
          </p:nvSpPr>
          <p:spPr bwMode="auto">
            <a:xfrm rot="5400000" flipV="1">
              <a:off x="5094036" y="5765745"/>
              <a:ext cx="0" cy="2400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2" name="Line 74"/>
            <p:cNvSpPr>
              <a:spLocks noChangeShapeType="1"/>
            </p:cNvSpPr>
            <p:nvPr/>
          </p:nvSpPr>
          <p:spPr bwMode="auto">
            <a:xfrm rot="5400000" flipV="1">
              <a:off x="5631540" y="5765745"/>
              <a:ext cx="0" cy="2400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3" name="Rectangle 75"/>
            <p:cNvSpPr>
              <a:spLocks noChangeArrowheads="1"/>
            </p:cNvSpPr>
            <p:nvPr/>
          </p:nvSpPr>
          <p:spPr bwMode="auto">
            <a:xfrm rot="16200000">
              <a:off x="4572500" y="6984717"/>
              <a:ext cx="165851" cy="289890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4" name="Line 76"/>
            <p:cNvSpPr>
              <a:spLocks noChangeShapeType="1"/>
            </p:cNvSpPr>
            <p:nvPr/>
          </p:nvSpPr>
          <p:spPr bwMode="auto">
            <a:xfrm rot="5400000" flipV="1">
              <a:off x="4390449" y="7002654"/>
              <a:ext cx="0" cy="2400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5" name="Line 77"/>
            <p:cNvSpPr>
              <a:spLocks noChangeShapeType="1"/>
            </p:cNvSpPr>
            <p:nvPr/>
          </p:nvSpPr>
          <p:spPr bwMode="auto">
            <a:xfrm rot="5400000" flipV="1">
              <a:off x="4927953" y="7002654"/>
              <a:ext cx="0" cy="2400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6" name="Rectangle 78"/>
            <p:cNvSpPr>
              <a:spLocks noChangeArrowheads="1"/>
            </p:cNvSpPr>
            <p:nvPr/>
          </p:nvSpPr>
          <p:spPr bwMode="auto">
            <a:xfrm>
              <a:off x="5036661" y="6078753"/>
              <a:ext cx="770874" cy="21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Bus Tie</a:t>
              </a:r>
              <a:endParaRPr lang="en-US" sz="1050" b="1" dirty="0">
                <a:latin typeface="Times New Roman" pitchFamily="18" charset="0"/>
              </a:endParaRPr>
            </a:p>
          </p:txBody>
        </p:sp>
        <p:sp>
          <p:nvSpPr>
            <p:cNvPr id="391247" name="Rectangle 79"/>
            <p:cNvSpPr>
              <a:spLocks noChangeArrowheads="1"/>
            </p:cNvSpPr>
            <p:nvPr/>
          </p:nvSpPr>
          <p:spPr bwMode="auto">
            <a:xfrm rot="5400000" flipV="1">
              <a:off x="3349527" y="4687599"/>
              <a:ext cx="165851" cy="289890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8" name="Line 80"/>
            <p:cNvSpPr>
              <a:spLocks noChangeShapeType="1"/>
            </p:cNvSpPr>
            <p:nvPr/>
          </p:nvSpPr>
          <p:spPr bwMode="auto">
            <a:xfrm rot="16200000">
              <a:off x="2962136" y="4503318"/>
              <a:ext cx="0" cy="6522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49" name="Line 81"/>
            <p:cNvSpPr>
              <a:spLocks noChangeShapeType="1"/>
            </p:cNvSpPr>
            <p:nvPr/>
          </p:nvSpPr>
          <p:spPr bwMode="auto">
            <a:xfrm rot="16200000">
              <a:off x="3704979" y="4711736"/>
              <a:ext cx="0" cy="2400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0" name="Oval 82"/>
            <p:cNvSpPr>
              <a:spLocks noChangeArrowheads="1"/>
            </p:cNvSpPr>
            <p:nvPr/>
          </p:nvSpPr>
          <p:spPr bwMode="auto">
            <a:xfrm>
              <a:off x="2494084" y="3735135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1" name="Line 83"/>
            <p:cNvSpPr>
              <a:spLocks noChangeShapeType="1"/>
            </p:cNvSpPr>
            <p:nvPr/>
          </p:nvSpPr>
          <p:spPr bwMode="auto">
            <a:xfrm>
              <a:off x="2152860" y="2805128"/>
              <a:ext cx="1087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2" name="Line 84"/>
            <p:cNvSpPr>
              <a:spLocks noChangeShapeType="1"/>
            </p:cNvSpPr>
            <p:nvPr/>
          </p:nvSpPr>
          <p:spPr bwMode="auto">
            <a:xfrm>
              <a:off x="2651108" y="2805128"/>
              <a:ext cx="0" cy="5952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3" name="Line 85"/>
            <p:cNvSpPr>
              <a:spLocks noChangeShapeType="1"/>
            </p:cNvSpPr>
            <p:nvPr/>
          </p:nvSpPr>
          <p:spPr bwMode="auto">
            <a:xfrm>
              <a:off x="2649598" y="3549134"/>
              <a:ext cx="1510" cy="181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4" name="Line 86"/>
            <p:cNvSpPr>
              <a:spLocks noChangeShapeType="1"/>
            </p:cNvSpPr>
            <p:nvPr/>
          </p:nvSpPr>
          <p:spPr bwMode="auto">
            <a:xfrm flipH="1" flipV="1">
              <a:off x="2645069" y="4218739"/>
              <a:ext cx="0" cy="7440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55" name="Line 87"/>
            <p:cNvSpPr>
              <a:spLocks noChangeShapeType="1"/>
            </p:cNvSpPr>
            <p:nvPr/>
          </p:nvSpPr>
          <p:spPr bwMode="auto">
            <a:xfrm>
              <a:off x="2578636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56" name="Line 88"/>
            <p:cNvSpPr>
              <a:spLocks noChangeShapeType="1"/>
            </p:cNvSpPr>
            <p:nvPr/>
          </p:nvSpPr>
          <p:spPr bwMode="auto">
            <a:xfrm flipV="1">
              <a:off x="2578636" y="3400333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57" name="Line 89"/>
            <p:cNvSpPr>
              <a:spLocks noChangeShapeType="1"/>
            </p:cNvSpPr>
            <p:nvPr/>
          </p:nvSpPr>
          <p:spPr bwMode="auto">
            <a:xfrm>
              <a:off x="2578636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58" name="Line 90"/>
            <p:cNvSpPr>
              <a:spLocks noChangeShapeType="1"/>
            </p:cNvSpPr>
            <p:nvPr/>
          </p:nvSpPr>
          <p:spPr bwMode="auto">
            <a:xfrm flipV="1">
              <a:off x="2578636" y="4962745"/>
              <a:ext cx="144945" cy="148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391259" name="Oval 91"/>
            <p:cNvSpPr>
              <a:spLocks noChangeArrowheads="1"/>
            </p:cNvSpPr>
            <p:nvPr/>
          </p:nvSpPr>
          <p:spPr bwMode="auto">
            <a:xfrm>
              <a:off x="2494084" y="3883937"/>
              <a:ext cx="301969" cy="33480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0" name="Line 92"/>
            <p:cNvSpPr>
              <a:spLocks noChangeShapeType="1"/>
            </p:cNvSpPr>
            <p:nvPr/>
          </p:nvSpPr>
          <p:spPr bwMode="auto">
            <a:xfrm flipH="1" flipV="1">
              <a:off x="2645069" y="5111546"/>
              <a:ext cx="1510" cy="2170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1" name="Freeform 93"/>
            <p:cNvSpPr>
              <a:spLocks/>
            </p:cNvSpPr>
            <p:nvPr/>
          </p:nvSpPr>
          <p:spPr bwMode="auto">
            <a:xfrm flipH="1">
              <a:off x="1950541" y="5557950"/>
              <a:ext cx="434835" cy="818406"/>
            </a:xfrm>
            <a:custGeom>
              <a:avLst/>
              <a:gdLst/>
              <a:ahLst/>
              <a:cxnLst>
                <a:cxn ang="0">
                  <a:pos x="0" y="1003"/>
                </a:cxn>
                <a:cxn ang="0">
                  <a:pos x="503" y="259"/>
                </a:cxn>
                <a:cxn ang="0">
                  <a:pos x="580" y="518"/>
                </a:cxn>
                <a:cxn ang="0">
                  <a:pos x="1002" y="0"/>
                </a:cxn>
                <a:cxn ang="0">
                  <a:pos x="503" y="744"/>
                </a:cxn>
                <a:cxn ang="0">
                  <a:pos x="422" y="485"/>
                </a:cxn>
                <a:cxn ang="0">
                  <a:pos x="0" y="1003"/>
                </a:cxn>
              </a:cxnLst>
              <a:rect l="0" t="0" r="r" b="b"/>
              <a:pathLst>
                <a:path w="1002" h="1003">
                  <a:moveTo>
                    <a:pt x="0" y="1003"/>
                  </a:moveTo>
                  <a:lnTo>
                    <a:pt x="503" y="259"/>
                  </a:lnTo>
                  <a:lnTo>
                    <a:pt x="580" y="518"/>
                  </a:lnTo>
                  <a:lnTo>
                    <a:pt x="1002" y="0"/>
                  </a:lnTo>
                  <a:lnTo>
                    <a:pt x="503" y="744"/>
                  </a:lnTo>
                  <a:lnTo>
                    <a:pt x="422" y="485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chemeClr val="accent2"/>
            </a:solidFill>
            <a:ln w="635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2" name="Line 94"/>
            <p:cNvSpPr>
              <a:spLocks noChangeShapeType="1"/>
            </p:cNvSpPr>
            <p:nvPr/>
          </p:nvSpPr>
          <p:spPr bwMode="auto">
            <a:xfrm flipH="1">
              <a:off x="2640539" y="6075654"/>
              <a:ext cx="9542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3" name="Line 95"/>
            <p:cNvSpPr>
              <a:spLocks noChangeShapeType="1"/>
            </p:cNvSpPr>
            <p:nvPr/>
          </p:nvSpPr>
          <p:spPr bwMode="auto">
            <a:xfrm>
              <a:off x="3110101" y="6078754"/>
              <a:ext cx="0" cy="6696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4" name="Line 96"/>
            <p:cNvSpPr>
              <a:spLocks noChangeShapeType="1"/>
            </p:cNvSpPr>
            <p:nvPr/>
          </p:nvSpPr>
          <p:spPr bwMode="auto">
            <a:xfrm flipH="1">
              <a:off x="3108591" y="6522057"/>
              <a:ext cx="182691" cy="1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5" name="Line 97"/>
            <p:cNvSpPr>
              <a:spLocks noChangeShapeType="1"/>
            </p:cNvSpPr>
            <p:nvPr/>
          </p:nvSpPr>
          <p:spPr bwMode="auto">
            <a:xfrm>
              <a:off x="2645069" y="5309948"/>
              <a:ext cx="1510" cy="4200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6" name="Line 98"/>
            <p:cNvSpPr>
              <a:spLocks noChangeShapeType="1"/>
            </p:cNvSpPr>
            <p:nvPr/>
          </p:nvSpPr>
          <p:spPr bwMode="auto">
            <a:xfrm>
              <a:off x="2645069" y="5719151"/>
              <a:ext cx="0" cy="10416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7" name="Line 99"/>
            <p:cNvSpPr>
              <a:spLocks noChangeShapeType="1"/>
            </p:cNvSpPr>
            <p:nvPr/>
          </p:nvSpPr>
          <p:spPr bwMode="auto">
            <a:xfrm flipH="1">
              <a:off x="2001875" y="5392098"/>
              <a:ext cx="6416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8" name="Line 100"/>
            <p:cNvSpPr>
              <a:spLocks noChangeShapeType="1"/>
            </p:cNvSpPr>
            <p:nvPr/>
          </p:nvSpPr>
          <p:spPr bwMode="auto">
            <a:xfrm>
              <a:off x="2648088" y="5641650"/>
              <a:ext cx="5193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69" name="Line 101"/>
            <p:cNvSpPr>
              <a:spLocks noChangeShapeType="1"/>
            </p:cNvSpPr>
            <p:nvPr/>
          </p:nvSpPr>
          <p:spPr bwMode="auto">
            <a:xfrm flipH="1" flipV="1">
              <a:off x="2204194" y="6376356"/>
              <a:ext cx="4348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0" name="Line 102"/>
            <p:cNvSpPr>
              <a:spLocks noChangeShapeType="1"/>
            </p:cNvSpPr>
            <p:nvPr/>
          </p:nvSpPr>
          <p:spPr bwMode="auto">
            <a:xfrm>
              <a:off x="2335551" y="5387448"/>
              <a:ext cx="1510" cy="96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1" name="Line 103"/>
            <p:cNvSpPr>
              <a:spLocks noChangeShapeType="1"/>
            </p:cNvSpPr>
            <p:nvPr/>
          </p:nvSpPr>
          <p:spPr bwMode="auto">
            <a:xfrm flipH="1" flipV="1">
              <a:off x="2095486" y="5165797"/>
              <a:ext cx="0" cy="223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2" name="Line 104"/>
            <p:cNvSpPr>
              <a:spLocks noChangeShapeType="1"/>
            </p:cNvSpPr>
            <p:nvPr/>
          </p:nvSpPr>
          <p:spPr bwMode="auto">
            <a:xfrm>
              <a:off x="2993843" y="5646300"/>
              <a:ext cx="1510" cy="1674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3" name="Line 105"/>
            <p:cNvSpPr>
              <a:spLocks noChangeShapeType="1"/>
            </p:cNvSpPr>
            <p:nvPr/>
          </p:nvSpPr>
          <p:spPr bwMode="auto">
            <a:xfrm flipH="1">
              <a:off x="2299314" y="5821452"/>
              <a:ext cx="3412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4" name="Line 106"/>
            <p:cNvSpPr>
              <a:spLocks noChangeShapeType="1"/>
            </p:cNvSpPr>
            <p:nvPr/>
          </p:nvSpPr>
          <p:spPr bwMode="auto">
            <a:xfrm>
              <a:off x="3807649" y="4832544"/>
              <a:ext cx="4530" cy="502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91275" name="Rectangle 107"/>
            <p:cNvSpPr>
              <a:spLocks noChangeArrowheads="1"/>
            </p:cNvSpPr>
            <p:nvPr/>
          </p:nvSpPr>
          <p:spPr bwMode="auto">
            <a:xfrm>
              <a:off x="1878068" y="6897159"/>
              <a:ext cx="1595371" cy="21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b="1" dirty="0">
                  <a:solidFill>
                    <a:srgbClr val="000000"/>
                  </a:solidFill>
                </a:rPr>
                <a:t>Faulty network</a:t>
              </a:r>
              <a:endParaRPr lang="en-US" sz="1050" b="1" dirty="0">
                <a:latin typeface="Times New Roman" pitchFamily="18" charset="0"/>
              </a:endParaRPr>
            </a:p>
          </p:txBody>
        </p:sp>
        <p:grpSp>
          <p:nvGrpSpPr>
            <p:cNvPr id="3" name="Group 108"/>
            <p:cNvGrpSpPr>
              <a:grpSpLocks/>
            </p:cNvGrpSpPr>
            <p:nvPr/>
          </p:nvGrpSpPr>
          <p:grpSpPr bwMode="auto">
            <a:xfrm>
              <a:off x="5627011" y="5111546"/>
              <a:ext cx="1121814" cy="790506"/>
              <a:chOff x="3059" y="2400"/>
              <a:chExt cx="743" cy="510"/>
            </a:xfrm>
          </p:grpSpPr>
          <p:sp>
            <p:nvSpPr>
              <p:cNvPr id="391277" name="Line 109"/>
              <p:cNvSpPr>
                <a:spLocks noChangeShapeType="1"/>
              </p:cNvSpPr>
              <p:nvPr/>
            </p:nvSpPr>
            <p:spPr bwMode="auto">
              <a:xfrm>
                <a:off x="3059" y="2545"/>
                <a:ext cx="74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78" name="Line 110"/>
              <p:cNvSpPr>
                <a:spLocks noChangeShapeType="1"/>
              </p:cNvSpPr>
              <p:nvPr/>
            </p:nvSpPr>
            <p:spPr bwMode="auto">
              <a:xfrm>
                <a:off x="3395" y="240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79" name="Line 111"/>
              <p:cNvSpPr>
                <a:spLocks noChangeShapeType="1"/>
              </p:cNvSpPr>
              <p:nvPr/>
            </p:nvSpPr>
            <p:spPr bwMode="auto">
              <a:xfrm>
                <a:off x="3138" y="2556"/>
                <a:ext cx="0" cy="35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0" name="Line 112"/>
              <p:cNvSpPr>
                <a:spLocks noChangeShapeType="1"/>
              </p:cNvSpPr>
              <p:nvPr/>
            </p:nvSpPr>
            <p:spPr bwMode="auto">
              <a:xfrm>
                <a:off x="3394" y="2544"/>
                <a:ext cx="1" cy="1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1" name="Line 113"/>
              <p:cNvSpPr>
                <a:spLocks noChangeShapeType="1"/>
              </p:cNvSpPr>
              <p:nvPr/>
            </p:nvSpPr>
            <p:spPr bwMode="auto">
              <a:xfrm>
                <a:off x="3682" y="2544"/>
                <a:ext cx="1" cy="1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</p:grpSp>
        <p:grpSp>
          <p:nvGrpSpPr>
            <p:cNvPr id="4" name="Group 114"/>
            <p:cNvGrpSpPr>
              <a:grpSpLocks/>
            </p:cNvGrpSpPr>
            <p:nvPr/>
          </p:nvGrpSpPr>
          <p:grpSpPr bwMode="auto">
            <a:xfrm>
              <a:off x="7218386" y="5111546"/>
              <a:ext cx="1121814" cy="790506"/>
              <a:chOff x="3059" y="2400"/>
              <a:chExt cx="743" cy="510"/>
            </a:xfrm>
          </p:grpSpPr>
          <p:sp>
            <p:nvSpPr>
              <p:cNvPr id="391283" name="Line 115"/>
              <p:cNvSpPr>
                <a:spLocks noChangeShapeType="1"/>
              </p:cNvSpPr>
              <p:nvPr/>
            </p:nvSpPr>
            <p:spPr bwMode="auto">
              <a:xfrm>
                <a:off x="3059" y="2545"/>
                <a:ext cx="74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4" name="Line 116"/>
              <p:cNvSpPr>
                <a:spLocks noChangeShapeType="1"/>
              </p:cNvSpPr>
              <p:nvPr/>
            </p:nvSpPr>
            <p:spPr bwMode="auto">
              <a:xfrm>
                <a:off x="3395" y="240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5" name="Line 117"/>
              <p:cNvSpPr>
                <a:spLocks noChangeShapeType="1"/>
              </p:cNvSpPr>
              <p:nvPr/>
            </p:nvSpPr>
            <p:spPr bwMode="auto">
              <a:xfrm>
                <a:off x="3138" y="2556"/>
                <a:ext cx="0" cy="35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6" name="Line 118"/>
              <p:cNvSpPr>
                <a:spLocks noChangeShapeType="1"/>
              </p:cNvSpPr>
              <p:nvPr/>
            </p:nvSpPr>
            <p:spPr bwMode="auto">
              <a:xfrm>
                <a:off x="3394" y="2544"/>
                <a:ext cx="1" cy="1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391287" name="Line 119"/>
              <p:cNvSpPr>
                <a:spLocks noChangeShapeType="1"/>
              </p:cNvSpPr>
              <p:nvPr/>
            </p:nvSpPr>
            <p:spPr bwMode="auto">
              <a:xfrm>
                <a:off x="3682" y="2544"/>
                <a:ext cx="1" cy="1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400"/>
              </a:p>
            </p:txBody>
          </p:sp>
        </p:grpSp>
        <p:sp>
          <p:nvSpPr>
            <p:cNvPr id="391288" name="Line 120"/>
            <p:cNvSpPr>
              <a:spLocks noChangeShapeType="1"/>
            </p:cNvSpPr>
            <p:nvPr/>
          </p:nvSpPr>
          <p:spPr bwMode="auto">
            <a:xfrm rot="5400000" flipV="1">
              <a:off x="6945105" y="5495563"/>
              <a:ext cx="0" cy="7866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</p:grpSp>
      <p:sp>
        <p:nvSpPr>
          <p:cNvPr id="124" name="Rectangle 121"/>
          <p:cNvSpPr txBox="1">
            <a:spLocks noChangeArrowheads="1"/>
          </p:cNvSpPr>
          <p:nvPr/>
        </p:nvSpPr>
        <p:spPr bwMode="auto">
          <a:xfrm>
            <a:off x="539552" y="2276872"/>
            <a:ext cx="4709671" cy="18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561" tIns="31561" rIns="31561" bIns="31561" numCol="1" anchor="t" anchorCtr="0" compatLnSpc="1">
            <a:prstTxWarp prst="textNoShape">
              <a:avLst/>
            </a:prstTxWarp>
            <a:spAutoFit/>
          </a:bodyPr>
          <a:lstStyle/>
          <a:p>
            <a:pPr defTabSz="431329" eaLnBrk="0" hangingPunct="0">
              <a:spcBef>
                <a:spcPts val="187"/>
              </a:spcBef>
              <a:spcAft>
                <a:spcPts val="384"/>
              </a:spcAft>
              <a:defRPr/>
            </a:pPr>
            <a:r>
              <a:rPr lang="de-DE" sz="1600" b="1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Typical</a:t>
            </a:r>
            <a:r>
              <a:rPr lang="de-DE" sz="1600" b="1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b="1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applications</a:t>
            </a:r>
            <a:r>
              <a:rPr lang="de-DE" sz="1600" b="1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b="1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of</a:t>
            </a:r>
            <a:r>
              <a:rPr lang="de-DE" sz="1600" b="1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 Fault </a:t>
            </a:r>
            <a:r>
              <a:rPr lang="de-DE" sz="1600" b="1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Current</a:t>
            </a:r>
            <a:r>
              <a:rPr lang="de-DE" sz="1600" b="1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b="1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Limiters</a:t>
            </a:r>
            <a:r>
              <a:rPr lang="de-DE" sz="1600" b="1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:</a:t>
            </a:r>
          </a:p>
          <a:p>
            <a:pPr marL="269875" indent="-269875" defTabSz="431329" eaLnBrk="0" hangingPunct="0">
              <a:spcBef>
                <a:spcPts val="187"/>
              </a:spcBef>
              <a:spcAft>
                <a:spcPts val="384"/>
              </a:spcAft>
              <a:buFont typeface="Symbol" pitchFamily="18" charset="2"/>
              <a:buChar char="-"/>
              <a:defRPr/>
            </a:pP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Network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reinforcement</a:t>
            </a:r>
            <a:endParaRPr lang="de-DE" sz="1600" dirty="0" smtClean="0">
              <a:solidFill>
                <a:srgbClr val="11427C"/>
              </a:solidFill>
              <a:latin typeface="+mj-lt"/>
              <a:ea typeface="ＭＳ Ｐゴシック" pitchFamily="-111" charset="-128"/>
              <a:cs typeface="Arial Narrow"/>
            </a:endParaRPr>
          </a:p>
          <a:p>
            <a:pPr marL="269875" indent="-269875" defTabSz="431329" eaLnBrk="0" hangingPunct="0">
              <a:spcBef>
                <a:spcPts val="187"/>
              </a:spcBef>
              <a:spcAft>
                <a:spcPts val="384"/>
              </a:spcAft>
              <a:buFont typeface="Symbol" pitchFamily="18" charset="2"/>
              <a:buChar char="-"/>
              <a:defRPr/>
            </a:pP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Protection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of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network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components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 (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transformers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,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switchgear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,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busbars</a:t>
            </a: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)</a:t>
            </a:r>
          </a:p>
          <a:p>
            <a:pPr marL="269875" indent="-269875" defTabSz="431329" eaLnBrk="0" hangingPunct="0">
              <a:spcBef>
                <a:spcPts val="187"/>
              </a:spcBef>
              <a:spcAft>
                <a:spcPts val="384"/>
              </a:spcAft>
              <a:buFont typeface="Symbol" pitchFamily="18" charset="2"/>
              <a:buChar char="-"/>
              <a:defRPr/>
            </a:pP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Distributed Generation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connection</a:t>
            </a:r>
            <a:endParaRPr lang="de-DE" sz="1600" dirty="0" smtClean="0">
              <a:solidFill>
                <a:srgbClr val="11427C"/>
              </a:solidFill>
              <a:latin typeface="+mj-lt"/>
              <a:ea typeface="ＭＳ Ｐゴシック" pitchFamily="-111" charset="-128"/>
              <a:cs typeface="Arial Narrow"/>
            </a:endParaRPr>
          </a:p>
          <a:p>
            <a:pPr marL="269875" indent="-269875" defTabSz="431329" eaLnBrk="0" hangingPunct="0">
              <a:spcBef>
                <a:spcPts val="187"/>
              </a:spcBef>
              <a:spcAft>
                <a:spcPts val="384"/>
              </a:spcAft>
              <a:buFont typeface="Symbol" pitchFamily="18" charset="2"/>
              <a:buChar char="-"/>
              <a:defRPr/>
            </a:pPr>
            <a:r>
              <a:rPr lang="de-DE" sz="1600" dirty="0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Power </a:t>
            </a:r>
            <a:r>
              <a:rPr lang="de-DE" sz="1600" dirty="0" err="1" smtClean="0">
                <a:solidFill>
                  <a:srgbClr val="11427C"/>
                </a:solidFill>
                <a:latin typeface="+mj-lt"/>
                <a:ea typeface="ＭＳ Ｐゴシック" pitchFamily="-111" charset="-128"/>
                <a:cs typeface="Arial Narrow"/>
              </a:rPr>
              <a:t>quality</a:t>
            </a:r>
            <a:endParaRPr lang="de-DE" sz="1600" dirty="0">
              <a:solidFill>
                <a:srgbClr val="11427C"/>
              </a:solidFill>
              <a:latin typeface="+mj-lt"/>
              <a:ea typeface="ＭＳ Ｐゴシック" pitchFamily="-111" charset="-128"/>
              <a:cs typeface="Arial Narrow"/>
            </a:endParaRPr>
          </a:p>
        </p:txBody>
      </p:sp>
      <p:sp>
        <p:nvSpPr>
          <p:cNvPr id="126" name="Titel 9"/>
          <p:cNvSpPr>
            <a:spLocks noGrp="1"/>
          </p:cNvSpPr>
          <p:nvPr>
            <p:ph type="title"/>
          </p:nvPr>
        </p:nvSpPr>
        <p:spPr>
          <a:xfrm>
            <a:off x="467544" y="1542306"/>
            <a:ext cx="8229600" cy="59055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a typeface="ＭＳ Ｐゴシック" pitchFamily="-112" charset="-128"/>
              </a:rPr>
              <a:t>Inherently fail safe and self healing devices for electric utilities</a:t>
            </a:r>
          </a:p>
        </p:txBody>
      </p:sp>
      <p:sp>
        <p:nvSpPr>
          <p:cNvPr id="127" name="Title 103"/>
          <p:cNvSpPr txBox="1">
            <a:spLocks/>
          </p:cNvSpPr>
          <p:nvPr/>
        </p:nvSpPr>
        <p:spPr>
          <a:xfrm>
            <a:off x="467544" y="1268760"/>
            <a:ext cx="8424936" cy="590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pitchFamily="-112" charset="-128"/>
              </a:rPr>
              <a:t>Grid Protection with Fault Current Limiters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96142" y="2567013"/>
            <a:ext cx="1743075" cy="23336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AU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448767" y="2557489"/>
            <a:ext cx="1743075" cy="23336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AU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96428" y="3043255"/>
            <a:ext cx="866775" cy="1390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AU" sz="1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" name="Picture 12" descr="copper_coil_onlyHorshor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105" y="3173432"/>
            <a:ext cx="661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277552" y="3186130"/>
            <a:ext cx="108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287092" y="4281505"/>
            <a:ext cx="1057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105993" y="4252960"/>
            <a:ext cx="9525" cy="113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2296227" y="3176635"/>
            <a:ext cx="1333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915352" y="514828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201102" y="5157805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505902" y="5138755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648777" y="528163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343977" y="529115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3058228" y="531020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3667842" y="5376910"/>
            <a:ext cx="4476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324818" y="5443555"/>
            <a:ext cx="600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000955" y="3062305"/>
            <a:ext cx="790575" cy="1390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AU" sz="1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4" name="Picture 26" descr="copper_coil_onlyHorshor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705" y="3192481"/>
            <a:ext cx="661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952" y="3200426"/>
            <a:ext cx="1752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296227" y="3186160"/>
            <a:ext cx="19050" cy="2276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2296227" y="3205180"/>
            <a:ext cx="95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667453" y="3186130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648403" y="4291030"/>
            <a:ext cx="781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429583" y="2087786"/>
            <a:ext cx="208597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Picture-Frame Iron Cores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5363314" y="2587852"/>
            <a:ext cx="1333500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AC Coil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698236" y="2557075"/>
            <a:ext cx="103822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AC Coil</a:t>
            </a: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3744027" y="2824180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H="1">
            <a:off x="1839027" y="2814655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4963242" y="2833735"/>
            <a:ext cx="952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1734252" y="284323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H="1">
            <a:off x="4306018" y="463393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1696153" y="4662505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657942" y="4291060"/>
            <a:ext cx="9525" cy="153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>
            <a:off x="6315793" y="4291060"/>
            <a:ext cx="9525" cy="153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667467" y="5805535"/>
            <a:ext cx="56292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67418" y="3052780"/>
            <a:ext cx="6500813" cy="2876550"/>
            <a:chOff x="264" y="1770"/>
            <a:chExt cx="4095" cy="1812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64" y="1770"/>
              <a:ext cx="4095" cy="555"/>
              <a:chOff x="264" y="1770"/>
              <a:chExt cx="4095" cy="555"/>
            </a:xfrm>
          </p:grpSpPr>
          <p:sp>
            <p:nvSpPr>
              <p:cNvPr id="45" name="AutoShape 46"/>
              <p:cNvSpPr>
                <a:spLocks noChangeArrowheads="1"/>
              </p:cNvSpPr>
              <p:nvPr/>
            </p:nvSpPr>
            <p:spPr bwMode="auto">
              <a:xfrm>
                <a:off x="264" y="1770"/>
                <a:ext cx="255" cy="162"/>
              </a:xfrm>
              <a:prstGeom prst="rightArrow">
                <a:avLst>
                  <a:gd name="adj1" fmla="val 50000"/>
                  <a:gd name="adj2" fmla="val 393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AU" sz="180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46" name="AutoShape 47"/>
              <p:cNvSpPr>
                <a:spLocks noChangeArrowheads="1"/>
              </p:cNvSpPr>
              <p:nvPr/>
            </p:nvSpPr>
            <p:spPr bwMode="auto">
              <a:xfrm>
                <a:off x="4104" y="1770"/>
                <a:ext cx="255" cy="162"/>
              </a:xfrm>
              <a:prstGeom prst="rightArrow">
                <a:avLst>
                  <a:gd name="adj1" fmla="val 50000"/>
                  <a:gd name="adj2" fmla="val 393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AU" sz="180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312" y="2094"/>
                <a:ext cx="6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8" tIns="45718" rIns="91438" bIns="45718">
                <a:spAutoFit/>
              </a:bodyPr>
              <a:lstStyle/>
              <a:p>
                <a:pPr defTabSz="9144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cs typeface="Arial" pitchFamily="34" charset="0"/>
                  </a:rPr>
                  <a:t>Boost</a:t>
                </a:r>
              </a:p>
            </p:txBody>
          </p:sp>
          <p:sp>
            <p:nvSpPr>
              <p:cNvPr id="48" name="Text Box 49"/>
              <p:cNvSpPr txBox="1">
                <a:spLocks noChangeArrowheads="1"/>
              </p:cNvSpPr>
              <p:nvPr/>
            </p:nvSpPr>
            <p:spPr bwMode="auto">
              <a:xfrm>
                <a:off x="3546" y="2076"/>
                <a:ext cx="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8" tIns="45718" rIns="91438" bIns="45718">
                <a:spAutoFit/>
              </a:bodyPr>
              <a:lstStyle/>
              <a:p>
                <a:pPr defTabSz="9144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  <a:cs typeface="Arial" pitchFamily="34" charset="0"/>
                  </a:rPr>
                  <a:t>Buck</a:t>
                </a:r>
              </a:p>
            </p:txBody>
          </p:sp>
        </p:grp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>
              <a:off x="2952" y="3444"/>
              <a:ext cx="327" cy="138"/>
            </a:xfrm>
            <a:prstGeom prst="rightArrow">
              <a:avLst>
                <a:gd name="adj1" fmla="val 50000"/>
                <a:gd name="adj2" fmla="val 592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AU" sz="18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6748111" y="4895888"/>
            <a:ext cx="2133600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Configuration for single phase </a:t>
            </a: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MFCL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248352" y="3052810"/>
            <a:ext cx="6472238" cy="2867025"/>
            <a:chOff x="258" y="1770"/>
            <a:chExt cx="4077" cy="1806"/>
          </a:xfrm>
        </p:grpSpPr>
        <p:sp>
          <p:nvSpPr>
            <p:cNvPr id="51" name="AutoShape 53"/>
            <p:cNvSpPr>
              <a:spLocks noChangeArrowheads="1"/>
            </p:cNvSpPr>
            <p:nvPr/>
          </p:nvSpPr>
          <p:spPr bwMode="auto">
            <a:xfrm rot="10800000">
              <a:off x="258" y="1770"/>
              <a:ext cx="255" cy="162"/>
            </a:xfrm>
            <a:prstGeom prst="rightArrow">
              <a:avLst>
                <a:gd name="adj1" fmla="val 50000"/>
                <a:gd name="adj2" fmla="val 39352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AU" sz="18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2" name="AutoShape 54"/>
            <p:cNvSpPr>
              <a:spLocks noChangeArrowheads="1"/>
            </p:cNvSpPr>
            <p:nvPr/>
          </p:nvSpPr>
          <p:spPr bwMode="auto">
            <a:xfrm rot="10800000">
              <a:off x="4080" y="1770"/>
              <a:ext cx="255" cy="162"/>
            </a:xfrm>
            <a:prstGeom prst="rightArrow">
              <a:avLst>
                <a:gd name="adj1" fmla="val 50000"/>
                <a:gd name="adj2" fmla="val 39352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AU" sz="18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3" name="AutoShape 55"/>
            <p:cNvSpPr>
              <a:spLocks noChangeArrowheads="1"/>
            </p:cNvSpPr>
            <p:nvPr/>
          </p:nvSpPr>
          <p:spPr bwMode="auto">
            <a:xfrm rot="10800000">
              <a:off x="2880" y="3438"/>
              <a:ext cx="327" cy="138"/>
            </a:xfrm>
            <a:prstGeom prst="rightArrow">
              <a:avLst>
                <a:gd name="adj1" fmla="val 50000"/>
                <a:gd name="adj2" fmla="val 59239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AU" sz="18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3552" y="2082"/>
              <a:ext cx="6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8" rIns="91438" bIns="45718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Boost</a:t>
              </a:r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306" y="2100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8" rIns="91438" bIns="45718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8000"/>
                  </a:solidFill>
                  <a:latin typeface="Arial Narrow" pitchFamily="34" charset="0"/>
                  <a:cs typeface="Arial" pitchFamily="34" charset="0"/>
                </a:rPr>
                <a:t>Buck</a:t>
              </a:r>
            </a:p>
          </p:txBody>
        </p:sp>
      </p:grpSp>
      <p:pic>
        <p:nvPicPr>
          <p:cNvPr id="56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409" y="2271731"/>
            <a:ext cx="2171700" cy="199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04" name="Title 10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9055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Operating Principle of Saturated-Core FCL</a:t>
            </a:r>
            <a:br>
              <a:rPr lang="en-US" sz="2400" dirty="0" smtClean="0">
                <a:latin typeface="+mj-lt"/>
              </a:rPr>
            </a:b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Trade Name “Magnetic Fault Current Limiter” (MFCL)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83848"/>
            <a:ext cx="7914655" cy="32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Title 103"/>
          <p:cNvSpPr>
            <a:spLocks noGrp="1"/>
          </p:cNvSpPr>
          <p:nvPr>
            <p:ph type="title"/>
          </p:nvPr>
        </p:nvSpPr>
        <p:spPr>
          <a:xfrm>
            <a:off x="467544" y="1254274"/>
            <a:ext cx="8229600" cy="59055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Operating Principle of MFCL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4274"/>
            <a:ext cx="8229600" cy="590550"/>
          </a:xfrm>
        </p:spPr>
        <p:txBody>
          <a:bodyPr/>
          <a:lstStyle/>
          <a:p>
            <a:r>
              <a:rPr lang="de-DE" sz="2400" dirty="0" smtClean="0"/>
              <a:t>Advantages</a:t>
            </a: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31217"/>
            <a:ext cx="4248472" cy="271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87484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Fast: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acts within the first ¼ cycle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Self-triggering: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passive device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Self-recovering: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does not interrupt current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Scalable: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MV to HV applications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Robust: 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designed for 3s short circuit currents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and CB automatic reclosing</a:t>
            </a:r>
          </a:p>
          <a:p>
            <a:pPr marL="1146175" indent="-1146175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Reliable: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24/7 operation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Fail Safe: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fails in high impedance state ensuring protection at all times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Automatic: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full remote monitoring/data</a:t>
            </a:r>
          </a:p>
          <a:p>
            <a:pPr marL="1651000" indent="-1651000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Transparent: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reduce or eliminate issues associated with reactors. This includes transient recovery voltages and high insertion impedances.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 20" descr="Blackout-Powerpoint.jpg"/>
          <p:cNvPicPr>
            <a:picLocks noChangeAspect="1"/>
          </p:cNvPicPr>
          <p:nvPr/>
        </p:nvPicPr>
        <p:blipFill>
          <a:blip r:embed="rId2" cstate="print"/>
          <a:srcRect t="25766"/>
          <a:stretch>
            <a:fillRect/>
          </a:stretch>
        </p:blipFill>
        <p:spPr bwMode="auto">
          <a:xfrm>
            <a:off x="7424069" y="1584632"/>
            <a:ext cx="1601473" cy="1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Bild 21" descr="FCL-California-Powerpo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069" y="5295446"/>
            <a:ext cx="1601473" cy="10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2880" y="3951424"/>
            <a:ext cx="1601473" cy="13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Substation_-_2x1_AEP_-_26-10-10_-_Cropped_bright.jpg"/>
          <p:cNvPicPr>
            <a:picLocks noChangeAspect="1"/>
          </p:cNvPicPr>
          <p:nvPr/>
        </p:nvPicPr>
        <p:blipFill>
          <a:blip r:embed="rId5" cstate="print"/>
          <a:srcRect t="10610"/>
          <a:stretch>
            <a:fillRect/>
          </a:stretch>
        </p:blipFill>
        <p:spPr>
          <a:xfrm>
            <a:off x="7422881" y="2886019"/>
            <a:ext cx="1601473" cy="1028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091236"/>
            <a:ext cx="8512175" cy="935037"/>
          </a:xfrm>
        </p:spPr>
        <p:txBody>
          <a:bodyPr anchor="ctr" anchorCtr="0"/>
          <a:lstStyle/>
          <a:p>
            <a:r>
              <a:rPr lang="de-DE" sz="2400" dirty="0" err="1" smtClean="0">
                <a:solidFill>
                  <a:srgbClr val="113BA3"/>
                </a:solidFill>
              </a:rPr>
              <a:t>Zenergy</a:t>
            </a:r>
            <a:r>
              <a:rPr lang="de-DE" sz="2400" dirty="0" smtClean="0">
                <a:solidFill>
                  <a:srgbClr val="113BA3"/>
                </a:solidFill>
              </a:rPr>
              <a:t> Power </a:t>
            </a:r>
            <a:r>
              <a:rPr lang="de-DE" sz="2400" dirty="0" err="1" smtClean="0">
                <a:solidFill>
                  <a:srgbClr val="113BA3"/>
                </a:solidFill>
              </a:rPr>
              <a:t>Milestones</a:t>
            </a:r>
            <a:r>
              <a:rPr lang="de-DE" sz="2400" dirty="0" smtClean="0">
                <a:solidFill>
                  <a:srgbClr val="113BA3"/>
                </a:solidFill>
              </a:rPr>
              <a:t> </a:t>
            </a:r>
            <a:r>
              <a:rPr lang="de-DE" sz="2400" dirty="0" err="1" smtClean="0">
                <a:solidFill>
                  <a:srgbClr val="113BA3"/>
                </a:solidFill>
              </a:rPr>
              <a:t>of</a:t>
            </a:r>
            <a:r>
              <a:rPr lang="de-DE" sz="2400" dirty="0" smtClean="0">
                <a:solidFill>
                  <a:srgbClr val="113BA3"/>
                </a:solidFill>
              </a:rPr>
              <a:t/>
            </a:r>
            <a:br>
              <a:rPr lang="de-DE" sz="2400" dirty="0" smtClean="0">
                <a:solidFill>
                  <a:srgbClr val="113BA3"/>
                </a:solidFill>
              </a:rPr>
            </a:br>
            <a:r>
              <a:rPr lang="de-DE" sz="2400" dirty="0" smtClean="0">
                <a:solidFill>
                  <a:srgbClr val="113BA3"/>
                </a:solidFill>
              </a:rPr>
              <a:t>„</a:t>
            </a:r>
            <a:r>
              <a:rPr lang="de-DE" sz="2400" dirty="0" err="1" smtClean="0">
                <a:solidFill>
                  <a:srgbClr val="113BA3"/>
                </a:solidFill>
              </a:rPr>
              <a:t>Magnetic</a:t>
            </a:r>
            <a:r>
              <a:rPr lang="de-DE" sz="2400" dirty="0" smtClean="0">
                <a:solidFill>
                  <a:srgbClr val="113BA3"/>
                </a:solidFill>
              </a:rPr>
              <a:t> Fault </a:t>
            </a:r>
            <a:r>
              <a:rPr lang="de-DE" sz="2400" dirty="0" err="1" smtClean="0">
                <a:solidFill>
                  <a:srgbClr val="113BA3"/>
                </a:solidFill>
              </a:rPr>
              <a:t>Current</a:t>
            </a:r>
            <a:r>
              <a:rPr lang="de-DE" sz="2400" dirty="0" smtClean="0">
                <a:solidFill>
                  <a:srgbClr val="113BA3"/>
                </a:solidFill>
              </a:rPr>
              <a:t> </a:t>
            </a:r>
            <a:r>
              <a:rPr lang="de-DE" sz="2400" dirty="0" err="1" smtClean="0">
                <a:solidFill>
                  <a:srgbClr val="113BA3"/>
                </a:solidFill>
              </a:rPr>
              <a:t>Limiter</a:t>
            </a:r>
            <a:r>
              <a:rPr lang="de-DE" sz="2400" dirty="0" smtClean="0">
                <a:solidFill>
                  <a:srgbClr val="113BA3"/>
                </a:solidFill>
              </a:rPr>
              <a:t>“ Development</a:t>
            </a:r>
            <a:endParaRPr lang="de-DE" sz="2400" dirty="0">
              <a:solidFill>
                <a:srgbClr val="113BA3"/>
              </a:solidFill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395536" y="2315981"/>
            <a:ext cx="6933084" cy="3974721"/>
            <a:chOff x="395536" y="2315981"/>
            <a:chExt cx="6933084" cy="3974721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95536" y="5978535"/>
              <a:ext cx="6755823" cy="15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-1429356" y="4146922"/>
              <a:ext cx="3663348" cy="14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55476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2007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8202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2008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2910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2009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9599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0138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9014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2012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18997" y="5373270"/>
              <a:ext cx="983913" cy="2880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02910" y="5085230"/>
              <a:ext cx="1093966" cy="28804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32168" y="4492521"/>
              <a:ext cx="598237" cy="288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98051" y="3337534"/>
              <a:ext cx="398825" cy="28804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19008" y="4797190"/>
              <a:ext cx="562200" cy="288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930405" y="4204558"/>
              <a:ext cx="518371" cy="288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996877" y="3050196"/>
              <a:ext cx="517929" cy="288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0405" y="5695230"/>
              <a:ext cx="2493134" cy="22328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lIns="34361" tIns="34361" rIns="34361" bIns="34361" rtlCol="0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MV lab-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scale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demonstrator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built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tested</a:t>
              </a:r>
              <a:endParaRPr lang="de-DE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63347" y="5406262"/>
              <a:ext cx="1696442" cy="22328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12kV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built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&amp;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tested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6288" y="5119150"/>
              <a:ext cx="3605618" cy="22328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12kV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installed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&amp; on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grid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from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03.2009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11.2010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29230" y="4831110"/>
              <a:ext cx="3579970" cy="22328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15kV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compact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design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demonstrators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#1,2,3&amp;4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built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tested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26880" y="4530261"/>
              <a:ext cx="1920862" cy="223281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11kV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commercial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built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63460" y="3371454"/>
              <a:ext cx="2058720" cy="2232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138kV lab-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scale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prototypes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tested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3901" y="4245302"/>
              <a:ext cx="2656640" cy="223281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11kV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commercial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high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power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tested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96401" y="3080333"/>
              <a:ext cx="2432219" cy="2232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138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kV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manufacturing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#1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25704" y="3646685"/>
              <a:ext cx="2408175" cy="223281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33kV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commercial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design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started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Q2 2011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92762" y="3944453"/>
              <a:ext cx="2743202" cy="223281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11kV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commercial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landmark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operation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29343" y="2795374"/>
              <a:ext cx="2042690" cy="2232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138kV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three-phase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#2&amp;3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61254" y="2504253"/>
              <a:ext cx="2158106" cy="2232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 lIns="34361" tIns="34361" rIns="34361" bIns="34361" anchor="ctr" anchorCtr="0">
              <a:spAutoFit/>
            </a:bodyPr>
            <a:lstStyle/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138kV prototype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landmark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operation</a:t>
              </a:r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43722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08430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73138" y="6052032"/>
              <a:ext cx="383582" cy="238670"/>
            </a:xfrm>
            <a:prstGeom prst="rect">
              <a:avLst/>
            </a:prstGeom>
            <a:noFill/>
          </p:spPr>
          <p:txBody>
            <a:bodyPr wrap="none" lIns="34361" tIns="34361" rIns="34361" bIns="34361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2015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4516" y="5661310"/>
              <a:ext cx="664708" cy="2880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115981" y="3625574"/>
              <a:ext cx="398825" cy="288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435232" y="3913614"/>
              <a:ext cx="864120" cy="28804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395701" y="2761454"/>
              <a:ext cx="398825" cy="288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772170" y="2473414"/>
              <a:ext cx="1085889" cy="2880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endParaRPr lang="de-DE" sz="19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55476" y="2441149"/>
              <a:ext cx="882139" cy="288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HV Prototype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55417" y="2780910"/>
              <a:ext cx="882139" cy="288040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10-36kV </a:t>
              </a:r>
              <a:r>
                <a:rPr lang="de-DE" sz="1000" dirty="0" err="1" smtClean="0">
                  <a:latin typeface="Arial" pitchFamily="34" charset="0"/>
                  <a:cs typeface="Arial" pitchFamily="34" charset="0"/>
                </a:rPr>
                <a:t>com</a:t>
              </a:r>
              <a:endParaRPr lang="de-DE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55358" y="3120671"/>
              <a:ext cx="882139" cy="288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MV Prototype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5299" y="3460432"/>
              <a:ext cx="882139" cy="2880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Demonstrator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8971" y="3798778"/>
              <a:ext cx="882139" cy="2880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361" tIns="34361" rIns="34361" bIns="343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672" eaLnBrk="0" hangingPunct="0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Lab-Test</a:t>
              </a: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467544" y="1683279"/>
            <a:ext cx="8376290" cy="738664"/>
          </a:xfrm>
        </p:spPr>
        <p:txBody>
          <a:bodyPr lIns="0" tIns="0" rIns="0" bIns="0">
            <a:spAutoFit/>
          </a:bodyPr>
          <a:lstStyle/>
          <a:p>
            <a:r>
              <a:rPr lang="en-US" sz="1600" dirty="0" smtClean="0">
                <a:solidFill>
                  <a:srgbClr val="113BA3"/>
                </a:solidFill>
              </a:rPr>
              <a:t>-  Serving 1400 commercial and residential </a:t>
            </a:r>
            <a:r>
              <a:rPr lang="en-US" sz="1600" smtClean="0">
                <a:solidFill>
                  <a:srgbClr val="113BA3"/>
                </a:solidFill>
              </a:rPr>
              <a:t>customers </a:t>
            </a:r>
            <a:br>
              <a:rPr lang="en-US" sz="1600" smtClean="0">
                <a:solidFill>
                  <a:srgbClr val="113BA3"/>
                </a:solidFill>
              </a:rPr>
            </a:br>
            <a:r>
              <a:rPr lang="en-US" sz="1600" smtClean="0">
                <a:solidFill>
                  <a:srgbClr val="113BA3"/>
                </a:solidFill>
              </a:rPr>
              <a:t>-  Online </a:t>
            </a:r>
            <a:r>
              <a:rPr lang="en-US" sz="1600" dirty="0" smtClean="0">
                <a:solidFill>
                  <a:srgbClr val="113BA3"/>
                </a:solidFill>
              </a:rPr>
              <a:t>March 9</a:t>
            </a:r>
            <a:r>
              <a:rPr lang="en-US" sz="1600" smtClean="0">
                <a:solidFill>
                  <a:srgbClr val="113BA3"/>
                </a:solidFill>
              </a:rPr>
              <a:t>, 2009, collecting </a:t>
            </a:r>
            <a:r>
              <a:rPr lang="en-US" sz="1600" dirty="0" smtClean="0">
                <a:solidFill>
                  <a:srgbClr val="113BA3"/>
                </a:solidFill>
              </a:rPr>
              <a:t>data continuously since installation </a:t>
            </a:r>
            <a:br>
              <a:rPr lang="en-US" sz="1600" dirty="0" smtClean="0">
                <a:solidFill>
                  <a:srgbClr val="113BA3"/>
                </a:solidFill>
              </a:rPr>
            </a:br>
            <a:r>
              <a:rPr lang="en-US" sz="1600" dirty="0" smtClean="0">
                <a:solidFill>
                  <a:srgbClr val="113BA3"/>
                </a:solidFill>
              </a:rPr>
              <a:t>-  Scheduled decommissioning in November 2010</a:t>
            </a:r>
            <a:endParaRPr lang="en-GB" sz="1600" dirty="0">
              <a:solidFill>
                <a:srgbClr val="113BA3"/>
              </a:solidFill>
            </a:endParaRPr>
          </a:p>
        </p:txBody>
      </p:sp>
      <p:grpSp>
        <p:nvGrpSpPr>
          <p:cNvPr id="2" name="Gruppierung 31"/>
          <p:cNvGrpSpPr/>
          <p:nvPr/>
        </p:nvGrpSpPr>
        <p:grpSpPr>
          <a:xfrm>
            <a:off x="580190" y="2420888"/>
            <a:ext cx="8046527" cy="3821452"/>
            <a:chOff x="261938" y="3298825"/>
            <a:chExt cx="7886700" cy="35052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4889" b="4000"/>
            <a:stretch>
              <a:fillRect/>
            </a:stretch>
          </p:blipFill>
          <p:spPr bwMode="auto">
            <a:xfrm>
              <a:off x="261938" y="3298825"/>
              <a:ext cx="78867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7"/>
            <p:cNvSpPr/>
            <p:nvPr/>
          </p:nvSpPr>
          <p:spPr>
            <a:xfrm>
              <a:off x="3995738" y="5203825"/>
              <a:ext cx="3810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Callout 1 19"/>
            <p:cNvSpPr/>
            <p:nvPr/>
          </p:nvSpPr>
          <p:spPr>
            <a:xfrm>
              <a:off x="4833939" y="4289425"/>
              <a:ext cx="1025902" cy="685800"/>
            </a:xfrm>
            <a:prstGeom prst="borderCallout1">
              <a:avLst>
                <a:gd name="adj1" fmla="val 53750"/>
                <a:gd name="adj2" fmla="val -3718"/>
                <a:gd name="adj3" fmla="val 132500"/>
                <a:gd name="adj4" fmla="val -44102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Zenergy Power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MFCL</a:t>
              </a:r>
              <a:endParaRPr lang="en-US" sz="1400" b="1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8" name="Titel 5"/>
          <p:cNvSpPr txBox="1">
            <a:spLocks/>
          </p:cNvSpPr>
          <p:nvPr/>
        </p:nvSpPr>
        <p:spPr bwMode="auto">
          <a:xfrm>
            <a:off x="1043608" y="2636912"/>
            <a:ext cx="4536504" cy="5651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13BA3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112" charset="-128"/>
              </a:rPr>
              <a:t>MFCL 15kV Class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3BA3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112" charset="-128"/>
              </a:rPr>
              <a:t>at</a:t>
            </a:r>
            <a:r>
              <a:rPr lang="de-DE" sz="1600" b="1" kern="0" dirty="0" smtClean="0">
                <a:solidFill>
                  <a:srgbClr val="113BA3"/>
                </a:solidFill>
                <a:latin typeface="+mj-lt"/>
                <a:ea typeface="ＭＳ Ｐゴシック" pitchFamily="-65" charset="-128"/>
                <a:cs typeface="ＭＳ Ｐゴシック" pitchFamily="-112" charset="-128"/>
              </a:rPr>
              <a:t> SCE </a:t>
            </a:r>
            <a:r>
              <a:rPr lang="de-DE" sz="1600" b="1" kern="0" dirty="0" err="1" smtClean="0">
                <a:solidFill>
                  <a:srgbClr val="113BA3"/>
                </a:solidFill>
                <a:latin typeface="+mj-lt"/>
                <a:ea typeface="ＭＳ Ｐゴシック" pitchFamily="-65" charset="-128"/>
                <a:cs typeface="ＭＳ Ｐゴシック" pitchFamily="-112" charset="-128"/>
              </a:rPr>
              <a:t>Shandin</a:t>
            </a:r>
            <a:r>
              <a:rPr lang="de-DE" sz="1600" b="1" kern="0" dirty="0" smtClean="0">
                <a:solidFill>
                  <a:srgbClr val="113BA3"/>
                </a:solidFill>
                <a:latin typeface="+mj-lt"/>
                <a:ea typeface="ＭＳ Ｐゴシック" pitchFamily="-65" charset="-128"/>
                <a:cs typeface="ＭＳ Ｐゴシック" pitchFamily="-112" charset="-128"/>
              </a:rPr>
              <a:t> Substation, </a:t>
            </a:r>
          </a:p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 smtClean="0">
                <a:solidFill>
                  <a:srgbClr val="113BA3"/>
                </a:solidFill>
                <a:latin typeface="+mj-lt"/>
                <a:ea typeface="ＭＳ Ｐゴシック" pitchFamily="-65" charset="-128"/>
                <a:cs typeface="ＭＳ Ｐゴシック" pitchFamily="-112" charset="-128"/>
              </a:rPr>
              <a:t>San Bernardino, </a:t>
            </a:r>
            <a:r>
              <a:rPr lang="de-DE" sz="1600" b="1" kern="0" dirty="0" err="1" smtClean="0">
                <a:solidFill>
                  <a:srgbClr val="113BA3"/>
                </a:solidFill>
                <a:latin typeface="+mj-lt"/>
                <a:ea typeface="ＭＳ Ｐゴシック" pitchFamily="-65" charset="-128"/>
                <a:cs typeface="ＭＳ Ｐゴシック" pitchFamily="-112" charset="-128"/>
              </a:rPr>
              <a:t>California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113BA3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CC0-4781-433A-8442-A8A4F49DC9D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1124744"/>
            <a:ext cx="8229600" cy="59055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 smtClean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Experience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Distribution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E31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Substation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E318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946</Words>
  <Application>Microsoft Macintosh PowerPoint</Application>
  <PresentationFormat>Bildschirmpräsentation (4:3)</PresentationFormat>
  <Paragraphs>242</Paragraphs>
  <Slides>22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CIRED2011</vt:lpstr>
      <vt:lpstr>Worksheet</vt:lpstr>
      <vt:lpstr>Saturated-Core Fault Current Limiter Field Experience  at a Distribution Substation</vt:lpstr>
      <vt:lpstr>PowerPoint-Präsentation</vt:lpstr>
      <vt:lpstr>Zenergy’s Business Fields and Markets</vt:lpstr>
      <vt:lpstr>Inherently fail safe and self healing devices for electric utilities</vt:lpstr>
      <vt:lpstr>Operating Principle of Saturated-Core FCL Trade Name “Magnetic Fault Current Limiter” (MFCL)</vt:lpstr>
      <vt:lpstr>Operating Principle of MFCL</vt:lpstr>
      <vt:lpstr>Advantages</vt:lpstr>
      <vt:lpstr>Zenergy Power Milestones of „Magnetic Fault Current Limiter“ Development</vt:lpstr>
      <vt:lpstr>-  Serving 1400 commercial and residential customers  -  Online March 9, 2009, collecting data continuously since installation  -  Scheduled decommissioning in November 2010</vt:lpstr>
      <vt:lpstr>PowerPoint-Präsentation</vt:lpstr>
      <vt:lpstr>PowerPoint-Präsentation</vt:lpstr>
      <vt:lpstr>PowerPoint-Präsentation</vt:lpstr>
      <vt:lpstr>PowerPoint-Präsentation</vt:lpstr>
      <vt:lpstr>Summary of Operating Experience: MFCL at Southern California Edison´s Shandin substation </vt:lpstr>
      <vt:lpstr>PowerPoint-Präsentation</vt:lpstr>
      <vt:lpstr>PowerPoint-Präsentation</vt:lpstr>
      <vt:lpstr>Path from DEMONSTRATOR to COMMERCIAL DESIGN</vt:lpstr>
      <vt:lpstr>MFCL System for CE Electric substation, UK</vt:lpstr>
      <vt:lpstr>PowerPoint-Präsentation</vt:lpstr>
      <vt:lpstr>High Voltage MFCL 138kV at AEP Tidd Substation, Ohio</vt:lpstr>
      <vt:lpstr>138kV MFCL Design:  3 single-phases</vt:lpstr>
      <vt:lpstr>SUMMARY: Zenergy Power´s MFCL 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113</cp:revision>
  <dcterms:created xsi:type="dcterms:W3CDTF">2010-04-09T10:19:13Z</dcterms:created>
  <dcterms:modified xsi:type="dcterms:W3CDTF">2011-07-14T17:40:33Z</dcterms:modified>
</cp:coreProperties>
</file>