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3"/>
  </p:notesMasterIdLst>
  <p:sldIdLst>
    <p:sldId id="258" r:id="rId2"/>
    <p:sldId id="268" r:id="rId3"/>
    <p:sldId id="264" r:id="rId4"/>
    <p:sldId id="259" r:id="rId5"/>
    <p:sldId id="257" r:id="rId6"/>
    <p:sldId id="261" r:id="rId7"/>
    <p:sldId id="270" r:id="rId8"/>
    <p:sldId id="260" r:id="rId9"/>
    <p:sldId id="267" r:id="rId10"/>
    <p:sldId id="265" r:id="rId11"/>
    <p:sldId id="263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88758" autoAdjust="0"/>
  </p:normalViewPr>
  <p:slideViewPr>
    <p:cSldViewPr>
      <p:cViewPr>
        <p:scale>
          <a:sx n="66" d="100"/>
          <a:sy n="66" d="100"/>
        </p:scale>
        <p:origin x="-2848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charset="-127"/>
              </a:defRPr>
            </a:lvl1pPr>
          </a:lstStyle>
          <a:p>
            <a:fld id="{4F40F77A-A917-48E2-9563-0AC954663F42}" type="slidenum">
              <a:rPr lang="fr-FR" altLang="ko-KR"/>
              <a:pPr/>
              <a:t>‹Nr.›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314214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77A-A917-48E2-9563-0AC954663F42}" type="slidenum">
              <a:rPr lang="fr-FR" altLang="ko-KR" smtClean="0"/>
              <a:pPr/>
              <a:t>1</a:t>
            </a:fld>
            <a:endParaRPr lang="fr-F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A0879-58C7-468D-9006-E5E50C70F635}" type="slidenum">
              <a:rPr lang="fr-FR" altLang="ko-KR"/>
              <a:pPr/>
              <a:t>10</a:t>
            </a:fld>
            <a:endParaRPr lang="fr-FR" altLang="ko-K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A0879-58C7-468D-9006-E5E50C70F635}" type="slidenum">
              <a:rPr lang="fr-FR" altLang="ko-KR"/>
              <a:pPr/>
              <a:t>11</a:t>
            </a:fld>
            <a:endParaRPr lang="fr-FR" altLang="ko-K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77A-A917-48E2-9563-0AC954663F42}" type="slidenum">
              <a:rPr lang="fr-FR" altLang="ko-KR" smtClean="0"/>
              <a:pPr/>
              <a:t>2</a:t>
            </a:fld>
            <a:endParaRPr lang="fr-F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A0879-58C7-468D-9006-E5E50C70F635}" type="slidenum">
              <a:rPr lang="fr-FR" altLang="ko-KR"/>
              <a:pPr/>
              <a:t>3</a:t>
            </a:fld>
            <a:endParaRPr lang="fr-FR" altLang="ko-K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A0879-58C7-468D-9006-E5E50C70F635}" type="slidenum">
              <a:rPr lang="fr-FR" altLang="ko-KR"/>
              <a:pPr/>
              <a:t>4</a:t>
            </a:fld>
            <a:endParaRPr lang="fr-FR" altLang="ko-K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altLang="ko-K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A0879-58C7-468D-9006-E5E50C70F635}" type="slidenum">
              <a:rPr lang="fr-FR" altLang="ko-KR"/>
              <a:pPr/>
              <a:t>5</a:t>
            </a:fld>
            <a:endParaRPr lang="fr-FR" altLang="ko-K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ko-K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A0879-58C7-468D-9006-E5E50C70F635}" type="slidenum">
              <a:rPr lang="fr-FR" altLang="ko-KR"/>
              <a:pPr/>
              <a:t>6</a:t>
            </a:fld>
            <a:endParaRPr lang="fr-FR" altLang="ko-K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77A-A917-48E2-9563-0AC954663F42}" type="slidenum">
              <a:rPr lang="fr-FR" altLang="ko-KR" smtClean="0"/>
              <a:pPr/>
              <a:t>7</a:t>
            </a:fld>
            <a:endParaRPr lang="fr-F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A0879-58C7-468D-9006-E5E50C70F635}" type="slidenum">
              <a:rPr lang="fr-FR" altLang="ko-KR"/>
              <a:pPr/>
              <a:t>8</a:t>
            </a:fld>
            <a:endParaRPr lang="fr-FR" altLang="ko-K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77A-A917-48E2-9563-0AC954663F42}" type="slidenum">
              <a:rPr lang="fr-FR" altLang="ko-KR" smtClean="0"/>
              <a:pPr/>
              <a:t>9</a:t>
            </a:fld>
            <a:endParaRPr lang="fr-F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 altLang="ko-K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 altLang="ko-KR"/>
              <a:t>Cliquez pour modifier le style des sous-titres du masque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ko-K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472BBD-AE04-4729-A2A2-16E2E468F99A}" type="slidenum">
              <a:rPr lang="fr-FR" altLang="ko-KR"/>
              <a:pPr/>
              <a:t>‹Nr.›</a:t>
            </a:fld>
            <a:endParaRPr lang="fr-FR" altLang="ko-KR"/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380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88647-4B73-43AC-81F9-D42CF7B56EA3}" type="slidenum">
              <a:rPr lang="fr-FR" altLang="ko-KR"/>
              <a:pPr/>
              <a:t>‹Nr.›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93FA5-7807-487E-B289-5AF3398EBD9C}" type="slidenum">
              <a:rPr lang="fr-FR" altLang="ko-KR"/>
              <a:pPr/>
              <a:t>‹Nr.›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08FE4-F065-4C91-9775-799E47189A45}" type="slidenum">
              <a:rPr lang="fr-FR" altLang="ko-KR"/>
              <a:pPr/>
              <a:t>‹Nr.›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566FC-6F21-4057-8E1A-75151DD72839}" type="slidenum">
              <a:rPr lang="fr-FR" altLang="ko-KR"/>
              <a:pPr/>
              <a:t>‹Nr.›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8CE9F-D924-4C6A-ACC0-0968F300D7D4}" type="slidenum">
              <a:rPr lang="fr-FR" altLang="ko-KR"/>
              <a:pPr/>
              <a:t>‹Nr.›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DE0B2-A882-480D-989E-7F36630FCBB4}" type="slidenum">
              <a:rPr lang="fr-FR" altLang="ko-KR"/>
              <a:pPr/>
              <a:t>‹Nr.›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44C67-DCBD-4E23-AF3C-19D540E64DCA}" type="slidenum">
              <a:rPr lang="fr-FR" altLang="ko-KR"/>
              <a:pPr/>
              <a:t>‹Nr.›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B1796-C8BC-43CD-9B1D-4231BB1D27C4}" type="slidenum">
              <a:rPr lang="fr-FR" altLang="ko-KR"/>
              <a:pPr/>
              <a:t>‹Nr.›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0846E-9636-46BF-9CAF-39F31478EAF2}" type="slidenum">
              <a:rPr lang="fr-FR" altLang="ko-KR"/>
              <a:pPr/>
              <a:t>‹Nr.›</a:t>
            </a:fld>
            <a:endParaRPr lang="fr-FR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FB82F-F12D-4237-9960-4810460475AA}" type="slidenum">
              <a:rPr lang="fr-FR" altLang="ko-KR"/>
              <a:pPr/>
              <a:t>‹Nr.›</a:t>
            </a:fld>
            <a:endParaRPr lang="fr-FR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굴림" charset="-127"/>
              </a:defRPr>
            </a:lvl1pPr>
          </a:lstStyle>
          <a:p>
            <a:r>
              <a:rPr lang="fr-FR" altLang="ko-K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굴림" charset="-127"/>
              </a:defRPr>
            </a:lvl1pPr>
          </a:lstStyle>
          <a:p>
            <a:fld id="{C6965266-8FDB-4000-ABB0-263500F8DD6F}" type="slidenum">
              <a:rPr lang="fr-FR" altLang="ko-KR"/>
              <a:pPr/>
              <a:t>‹Nr.›</a:t>
            </a:fld>
            <a:endParaRPr lang="fr-FR" altLang="ko-K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 sz="2400">
              <a:latin typeface="Times New Roman" pitchFamily="18" charset="0"/>
            </a:endParaRPr>
          </a:p>
        </p:txBody>
      </p:sp>
      <p:pic>
        <p:nvPicPr>
          <p:cNvPr id="32777" name="Picture 9" descr="CIRED_2011_logo_sans_dat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80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ko-KR" altLang="ko-K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ko-KR" sz="2400">
                <a:solidFill>
                  <a:srgbClr val="0E318D"/>
                </a:solidFill>
                <a:ea typeface="굴림" charset="-127"/>
              </a:rPr>
              <a:t>Frankfurt (Germany), 6-9 June 2011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gif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33575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9552" y="2060848"/>
            <a:ext cx="8208963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FR" altLang="ko-KR" sz="3200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The Test and Installation of Medium Class(22.9kV) Hybrid type Fault Current Limiter in KEPCO Grid</a:t>
            </a:r>
            <a:endParaRPr lang="fr-FR" altLang="ko-KR" sz="3200" dirty="0">
              <a:solidFill>
                <a:schemeClr val="bg2"/>
              </a:solidFill>
              <a:latin typeface="Arial" charset="0"/>
              <a:ea typeface="굴림" charset="-127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691681" y="3930149"/>
            <a:ext cx="2880320" cy="27392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ko-KR" sz="2000" u="sng" dirty="0" err="1" smtClean="0">
                <a:solidFill>
                  <a:schemeClr val="bg2"/>
                </a:solidFill>
                <a:latin typeface="Arial" charset="0"/>
                <a:ea typeface="굴림" charset="-127"/>
              </a:rPr>
              <a:t>Wonjoon</a:t>
            </a:r>
            <a:r>
              <a:rPr lang="en-US" altLang="ko-KR" sz="2000" u="sng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 </a:t>
            </a:r>
            <a:r>
              <a:rPr lang="en-US" altLang="ko-KR" sz="2000" u="sng" dirty="0" err="1" smtClean="0">
                <a:solidFill>
                  <a:schemeClr val="bg2"/>
                </a:solidFill>
                <a:latin typeface="Arial" charset="0"/>
                <a:ea typeface="굴림" charset="-127"/>
              </a:rPr>
              <a:t>Choe</a:t>
            </a:r>
            <a:endParaRPr lang="en-US" altLang="ko-KR" sz="2000" u="sng" dirty="0" smtClean="0">
              <a:solidFill>
                <a:schemeClr val="bg2"/>
              </a:solidFill>
              <a:latin typeface="Arial" charset="0"/>
              <a:ea typeface="굴림" charset="-127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ko-KR" sz="2000" dirty="0" err="1" smtClean="0">
                <a:solidFill>
                  <a:schemeClr val="bg2"/>
                </a:solidFill>
                <a:latin typeface="Arial" charset="0"/>
                <a:ea typeface="굴림" charset="-127"/>
              </a:rPr>
              <a:t>Jungwook</a:t>
            </a:r>
            <a:r>
              <a:rPr lang="en-US" altLang="ko-KR" sz="2000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chemeClr val="bg2"/>
                </a:solidFill>
                <a:latin typeface="Arial" charset="0"/>
                <a:ea typeface="굴림" charset="-127"/>
              </a:rPr>
              <a:t>Sim</a:t>
            </a:r>
            <a:endParaRPr lang="en-US" altLang="ko-KR" sz="2000" dirty="0" smtClean="0">
              <a:solidFill>
                <a:schemeClr val="bg2"/>
              </a:solidFill>
              <a:latin typeface="Arial" charset="0"/>
              <a:ea typeface="굴림" charset="-127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ko-KR" sz="2000" dirty="0" err="1" smtClean="0">
                <a:solidFill>
                  <a:schemeClr val="bg2"/>
                </a:solidFill>
                <a:latin typeface="Arial" charset="0"/>
                <a:ea typeface="굴림" charset="-127"/>
              </a:rPr>
              <a:t>Gyeong</a:t>
            </a:r>
            <a:r>
              <a:rPr lang="en-US" altLang="ko-KR" sz="2000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-ho Lee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ko-KR" sz="2000" dirty="0" err="1" smtClean="0">
                <a:solidFill>
                  <a:schemeClr val="bg2"/>
                </a:solidFill>
                <a:latin typeface="Arial" charset="0"/>
                <a:ea typeface="굴림" charset="-127"/>
              </a:rPr>
              <a:t>Seung-hyun</a:t>
            </a:r>
            <a:r>
              <a:rPr lang="en-US" altLang="ko-KR" sz="2000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 Bang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ko-KR" sz="2000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Kwon-</a:t>
            </a:r>
            <a:r>
              <a:rPr lang="en-US" altLang="ko-KR" sz="2000" dirty="0" err="1" smtClean="0">
                <a:solidFill>
                  <a:schemeClr val="bg2"/>
                </a:solidFill>
                <a:latin typeface="Arial" charset="0"/>
                <a:ea typeface="굴림" charset="-127"/>
              </a:rPr>
              <a:t>Bae</a:t>
            </a:r>
            <a:r>
              <a:rPr lang="en-US" altLang="ko-KR" sz="2000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 Park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ko-KR" sz="2000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Young-</a:t>
            </a:r>
            <a:r>
              <a:rPr lang="en-US" altLang="ko-KR" sz="2000" dirty="0" err="1" smtClean="0">
                <a:solidFill>
                  <a:schemeClr val="bg2"/>
                </a:solidFill>
                <a:latin typeface="Arial" charset="0"/>
                <a:ea typeface="굴림" charset="-127"/>
              </a:rPr>
              <a:t>keun</a:t>
            </a:r>
            <a:r>
              <a:rPr lang="en-US" altLang="ko-KR" sz="2000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 Kim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ko-KR" sz="2000" dirty="0" smtClean="0">
              <a:solidFill>
                <a:schemeClr val="bg2"/>
              </a:solidFill>
              <a:latin typeface="Arial" charset="0"/>
              <a:ea typeface="굴림" charset="-127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ko-KR" sz="2000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Ok-</a:t>
            </a:r>
            <a:r>
              <a:rPr lang="en-US" altLang="ko-KR" sz="2000" dirty="0" err="1" smtClean="0">
                <a:solidFill>
                  <a:schemeClr val="bg2"/>
                </a:solidFill>
                <a:latin typeface="Arial" charset="0"/>
                <a:ea typeface="굴림" charset="-127"/>
              </a:rPr>
              <a:t>Bae</a:t>
            </a:r>
            <a:r>
              <a:rPr lang="en-US" altLang="ko-KR" sz="2000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 Hyun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47158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LS Industrial Systems. Korea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621166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굴림" charset="-127"/>
              </a:rPr>
              <a:t>KEPCO/KEPRI. Korea</a:t>
            </a:r>
          </a:p>
        </p:txBody>
      </p:sp>
      <p:sp>
        <p:nvSpPr>
          <p:cNvPr id="9" name="오른쪽 중괄호 8"/>
          <p:cNvSpPr/>
          <p:nvPr/>
        </p:nvSpPr>
        <p:spPr bwMode="auto">
          <a:xfrm>
            <a:off x="4067944" y="4005064"/>
            <a:ext cx="216024" cy="187220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cxnSp>
        <p:nvCxnSpPr>
          <p:cNvPr id="11" name="직선 연결선 10"/>
          <p:cNvCxnSpPr/>
          <p:nvPr/>
        </p:nvCxnSpPr>
        <p:spPr bwMode="auto">
          <a:xfrm>
            <a:off x="3979168" y="643470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 descr="USER_복음_2011_01_17_13_32_30.png"/>
          <p:cNvPicPr>
            <a:picLocks noChangeAspect="1"/>
          </p:cNvPicPr>
          <p:nvPr/>
        </p:nvPicPr>
        <p:blipFill>
          <a:blip r:embed="rId3" cstate="print"/>
          <a:srcRect l="1798" t="16006" r="34122" b="10561"/>
          <a:stretch>
            <a:fillRect/>
          </a:stretch>
        </p:blipFill>
        <p:spPr bwMode="auto">
          <a:xfrm>
            <a:off x="251520" y="1988840"/>
            <a:ext cx="4988722" cy="431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altLang="ko-KR" sz="3200" b="1" dirty="0" smtClean="0">
                <a:solidFill>
                  <a:schemeClr val="bg2"/>
                </a:solidFill>
                <a:latin typeface="Arial" charset="0"/>
              </a:rPr>
              <a:t>Protective Coordination in DL</a:t>
            </a:r>
            <a:endParaRPr lang="fr-FR" altLang="ko-KR" sz="3200" dirty="0">
              <a:solidFill>
                <a:schemeClr val="bg2"/>
              </a:solidFill>
              <a:latin typeface="Arial" charset="0"/>
              <a:ea typeface="굴림" charset="-127"/>
            </a:endParaRPr>
          </a:p>
        </p:txBody>
      </p:sp>
      <p:pic>
        <p:nvPicPr>
          <p:cNvPr id="3" name="그림 2" descr="사용자 지정 1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4716016" y="3933056"/>
            <a:ext cx="4032448" cy="2736304"/>
          </a:xfrm>
          <a:prstGeom prst="rect">
            <a:avLst/>
          </a:prstGeom>
        </p:spPr>
      </p:pic>
      <p:grpSp>
        <p:nvGrpSpPr>
          <p:cNvPr id="46" name="그룹 45"/>
          <p:cNvGrpSpPr/>
          <p:nvPr/>
        </p:nvGrpSpPr>
        <p:grpSpPr>
          <a:xfrm>
            <a:off x="3779912" y="1988840"/>
            <a:ext cx="4680520" cy="1296144"/>
            <a:chOff x="1115616" y="1844824"/>
            <a:chExt cx="6120679" cy="2160240"/>
          </a:xfrm>
        </p:grpSpPr>
        <p:sp>
          <p:nvSpPr>
            <p:cNvPr id="5" name="직사각형 4"/>
            <p:cNvSpPr/>
            <p:nvPr/>
          </p:nvSpPr>
          <p:spPr bwMode="auto">
            <a:xfrm>
              <a:off x="1115616" y="1844824"/>
              <a:ext cx="6120679" cy="2160240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404317" y="2156271"/>
              <a:ext cx="0" cy="9365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404317" y="2624566"/>
              <a:ext cx="187456" cy="13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897892" y="2624566"/>
              <a:ext cx="190895" cy="13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088787" y="2465822"/>
              <a:ext cx="381790" cy="317488"/>
            </a:xfrm>
            <a:custGeom>
              <a:avLst/>
              <a:gdLst/>
              <a:ahLst/>
              <a:cxnLst>
                <a:cxn ang="0">
                  <a:pos x="1439" y="719"/>
                </a:cxn>
                <a:cxn ang="0">
                  <a:pos x="1433" y="625"/>
                </a:cxn>
                <a:cxn ang="0">
                  <a:pos x="1414" y="533"/>
                </a:cxn>
                <a:cxn ang="0">
                  <a:pos x="1385" y="444"/>
                </a:cxn>
                <a:cxn ang="0">
                  <a:pos x="1342" y="359"/>
                </a:cxn>
                <a:cxn ang="0">
                  <a:pos x="1291" y="282"/>
                </a:cxn>
                <a:cxn ang="0">
                  <a:pos x="1228" y="211"/>
                </a:cxn>
                <a:cxn ang="0">
                  <a:pos x="1157" y="148"/>
                </a:cxn>
                <a:cxn ang="0">
                  <a:pos x="1080" y="96"/>
                </a:cxn>
                <a:cxn ang="0">
                  <a:pos x="995" y="54"/>
                </a:cxn>
                <a:cxn ang="0">
                  <a:pos x="906" y="25"/>
                </a:cxn>
                <a:cxn ang="0">
                  <a:pos x="814" y="6"/>
                </a:cxn>
                <a:cxn ang="0">
                  <a:pos x="720" y="0"/>
                </a:cxn>
                <a:cxn ang="0">
                  <a:pos x="626" y="6"/>
                </a:cxn>
                <a:cxn ang="0">
                  <a:pos x="534" y="25"/>
                </a:cxn>
                <a:cxn ang="0">
                  <a:pos x="444" y="54"/>
                </a:cxn>
                <a:cxn ang="0">
                  <a:pos x="360" y="96"/>
                </a:cxn>
                <a:cxn ang="0">
                  <a:pos x="281" y="148"/>
                </a:cxn>
                <a:cxn ang="0">
                  <a:pos x="211" y="211"/>
                </a:cxn>
                <a:cxn ang="0">
                  <a:pos x="149" y="282"/>
                </a:cxn>
                <a:cxn ang="0">
                  <a:pos x="96" y="359"/>
                </a:cxn>
                <a:cxn ang="0">
                  <a:pos x="55" y="444"/>
                </a:cxn>
                <a:cxn ang="0">
                  <a:pos x="25" y="533"/>
                </a:cxn>
                <a:cxn ang="0">
                  <a:pos x="7" y="625"/>
                </a:cxn>
                <a:cxn ang="0">
                  <a:pos x="0" y="719"/>
                </a:cxn>
                <a:cxn ang="0">
                  <a:pos x="7" y="813"/>
                </a:cxn>
                <a:cxn ang="0">
                  <a:pos x="25" y="906"/>
                </a:cxn>
                <a:cxn ang="0">
                  <a:pos x="55" y="995"/>
                </a:cxn>
                <a:cxn ang="0">
                  <a:pos x="96" y="1079"/>
                </a:cxn>
                <a:cxn ang="0">
                  <a:pos x="149" y="1158"/>
                </a:cxn>
                <a:cxn ang="0">
                  <a:pos x="211" y="1229"/>
                </a:cxn>
                <a:cxn ang="0">
                  <a:pos x="281" y="1290"/>
                </a:cxn>
                <a:cxn ang="0">
                  <a:pos x="360" y="1342"/>
                </a:cxn>
                <a:cxn ang="0">
                  <a:pos x="444" y="1384"/>
                </a:cxn>
                <a:cxn ang="0">
                  <a:pos x="534" y="1414"/>
                </a:cxn>
                <a:cxn ang="0">
                  <a:pos x="626" y="1433"/>
                </a:cxn>
                <a:cxn ang="0">
                  <a:pos x="720" y="1439"/>
                </a:cxn>
                <a:cxn ang="0">
                  <a:pos x="814" y="1433"/>
                </a:cxn>
                <a:cxn ang="0">
                  <a:pos x="906" y="1414"/>
                </a:cxn>
                <a:cxn ang="0">
                  <a:pos x="995" y="1384"/>
                </a:cxn>
                <a:cxn ang="0">
                  <a:pos x="1080" y="1342"/>
                </a:cxn>
                <a:cxn ang="0">
                  <a:pos x="1157" y="1290"/>
                </a:cxn>
                <a:cxn ang="0">
                  <a:pos x="1228" y="1229"/>
                </a:cxn>
                <a:cxn ang="0">
                  <a:pos x="1291" y="1158"/>
                </a:cxn>
                <a:cxn ang="0">
                  <a:pos x="1342" y="1079"/>
                </a:cxn>
                <a:cxn ang="0">
                  <a:pos x="1385" y="995"/>
                </a:cxn>
                <a:cxn ang="0">
                  <a:pos x="1414" y="906"/>
                </a:cxn>
                <a:cxn ang="0">
                  <a:pos x="1433" y="813"/>
                </a:cxn>
                <a:cxn ang="0">
                  <a:pos x="1439" y="719"/>
                </a:cxn>
              </a:cxnLst>
              <a:rect l="0" t="0" r="r" b="b"/>
              <a:pathLst>
                <a:path w="1439" h="1439">
                  <a:moveTo>
                    <a:pt x="1439" y="719"/>
                  </a:moveTo>
                  <a:lnTo>
                    <a:pt x="1433" y="625"/>
                  </a:lnTo>
                  <a:lnTo>
                    <a:pt x="1414" y="533"/>
                  </a:lnTo>
                  <a:lnTo>
                    <a:pt x="1385" y="444"/>
                  </a:lnTo>
                  <a:lnTo>
                    <a:pt x="1342" y="359"/>
                  </a:lnTo>
                  <a:lnTo>
                    <a:pt x="1291" y="282"/>
                  </a:lnTo>
                  <a:lnTo>
                    <a:pt x="1228" y="211"/>
                  </a:lnTo>
                  <a:lnTo>
                    <a:pt x="1157" y="148"/>
                  </a:lnTo>
                  <a:lnTo>
                    <a:pt x="1080" y="96"/>
                  </a:lnTo>
                  <a:lnTo>
                    <a:pt x="995" y="54"/>
                  </a:lnTo>
                  <a:lnTo>
                    <a:pt x="906" y="25"/>
                  </a:lnTo>
                  <a:lnTo>
                    <a:pt x="814" y="6"/>
                  </a:lnTo>
                  <a:lnTo>
                    <a:pt x="720" y="0"/>
                  </a:lnTo>
                  <a:lnTo>
                    <a:pt x="626" y="6"/>
                  </a:lnTo>
                  <a:lnTo>
                    <a:pt x="534" y="25"/>
                  </a:lnTo>
                  <a:lnTo>
                    <a:pt x="444" y="54"/>
                  </a:lnTo>
                  <a:lnTo>
                    <a:pt x="360" y="96"/>
                  </a:lnTo>
                  <a:lnTo>
                    <a:pt x="281" y="148"/>
                  </a:lnTo>
                  <a:lnTo>
                    <a:pt x="211" y="211"/>
                  </a:lnTo>
                  <a:lnTo>
                    <a:pt x="149" y="282"/>
                  </a:lnTo>
                  <a:lnTo>
                    <a:pt x="96" y="359"/>
                  </a:lnTo>
                  <a:lnTo>
                    <a:pt x="55" y="444"/>
                  </a:lnTo>
                  <a:lnTo>
                    <a:pt x="25" y="533"/>
                  </a:lnTo>
                  <a:lnTo>
                    <a:pt x="7" y="625"/>
                  </a:lnTo>
                  <a:lnTo>
                    <a:pt x="0" y="719"/>
                  </a:lnTo>
                  <a:lnTo>
                    <a:pt x="7" y="813"/>
                  </a:lnTo>
                  <a:lnTo>
                    <a:pt x="25" y="906"/>
                  </a:lnTo>
                  <a:lnTo>
                    <a:pt x="55" y="995"/>
                  </a:lnTo>
                  <a:lnTo>
                    <a:pt x="96" y="1079"/>
                  </a:lnTo>
                  <a:lnTo>
                    <a:pt x="149" y="1158"/>
                  </a:lnTo>
                  <a:lnTo>
                    <a:pt x="211" y="1229"/>
                  </a:lnTo>
                  <a:lnTo>
                    <a:pt x="281" y="1290"/>
                  </a:lnTo>
                  <a:lnTo>
                    <a:pt x="360" y="1342"/>
                  </a:lnTo>
                  <a:lnTo>
                    <a:pt x="444" y="1384"/>
                  </a:lnTo>
                  <a:lnTo>
                    <a:pt x="534" y="1414"/>
                  </a:lnTo>
                  <a:lnTo>
                    <a:pt x="626" y="1433"/>
                  </a:lnTo>
                  <a:lnTo>
                    <a:pt x="720" y="1439"/>
                  </a:lnTo>
                  <a:lnTo>
                    <a:pt x="814" y="1433"/>
                  </a:lnTo>
                  <a:lnTo>
                    <a:pt x="906" y="1414"/>
                  </a:lnTo>
                  <a:lnTo>
                    <a:pt x="995" y="1384"/>
                  </a:lnTo>
                  <a:lnTo>
                    <a:pt x="1080" y="1342"/>
                  </a:lnTo>
                  <a:lnTo>
                    <a:pt x="1157" y="1290"/>
                  </a:lnTo>
                  <a:lnTo>
                    <a:pt x="1228" y="1229"/>
                  </a:lnTo>
                  <a:lnTo>
                    <a:pt x="1291" y="1158"/>
                  </a:lnTo>
                  <a:lnTo>
                    <a:pt x="1342" y="1079"/>
                  </a:lnTo>
                  <a:lnTo>
                    <a:pt x="1385" y="995"/>
                  </a:lnTo>
                  <a:lnTo>
                    <a:pt x="1414" y="906"/>
                  </a:lnTo>
                  <a:lnTo>
                    <a:pt x="1433" y="813"/>
                  </a:lnTo>
                  <a:lnTo>
                    <a:pt x="1439" y="71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353633" y="2465822"/>
              <a:ext cx="381790" cy="317488"/>
            </a:xfrm>
            <a:custGeom>
              <a:avLst/>
              <a:gdLst/>
              <a:ahLst/>
              <a:cxnLst>
                <a:cxn ang="0">
                  <a:pos x="1439" y="719"/>
                </a:cxn>
                <a:cxn ang="0">
                  <a:pos x="1433" y="625"/>
                </a:cxn>
                <a:cxn ang="0">
                  <a:pos x="1414" y="533"/>
                </a:cxn>
                <a:cxn ang="0">
                  <a:pos x="1384" y="444"/>
                </a:cxn>
                <a:cxn ang="0">
                  <a:pos x="1343" y="359"/>
                </a:cxn>
                <a:cxn ang="0">
                  <a:pos x="1290" y="282"/>
                </a:cxn>
                <a:cxn ang="0">
                  <a:pos x="1228" y="211"/>
                </a:cxn>
                <a:cxn ang="0">
                  <a:pos x="1157" y="148"/>
                </a:cxn>
                <a:cxn ang="0">
                  <a:pos x="1079" y="96"/>
                </a:cxn>
                <a:cxn ang="0">
                  <a:pos x="995" y="54"/>
                </a:cxn>
                <a:cxn ang="0">
                  <a:pos x="905" y="25"/>
                </a:cxn>
                <a:cxn ang="0">
                  <a:pos x="814" y="6"/>
                </a:cxn>
                <a:cxn ang="0">
                  <a:pos x="720" y="0"/>
                </a:cxn>
                <a:cxn ang="0">
                  <a:pos x="625" y="6"/>
                </a:cxn>
                <a:cxn ang="0">
                  <a:pos x="534" y="25"/>
                </a:cxn>
                <a:cxn ang="0">
                  <a:pos x="444" y="54"/>
                </a:cxn>
                <a:cxn ang="0">
                  <a:pos x="360" y="96"/>
                </a:cxn>
                <a:cxn ang="0">
                  <a:pos x="282" y="148"/>
                </a:cxn>
                <a:cxn ang="0">
                  <a:pos x="211" y="211"/>
                </a:cxn>
                <a:cxn ang="0">
                  <a:pos x="149" y="282"/>
                </a:cxn>
                <a:cxn ang="0">
                  <a:pos x="96" y="359"/>
                </a:cxn>
                <a:cxn ang="0">
                  <a:pos x="55" y="444"/>
                </a:cxn>
                <a:cxn ang="0">
                  <a:pos x="25" y="533"/>
                </a:cxn>
                <a:cxn ang="0">
                  <a:pos x="6" y="625"/>
                </a:cxn>
                <a:cxn ang="0">
                  <a:pos x="0" y="719"/>
                </a:cxn>
                <a:cxn ang="0">
                  <a:pos x="6" y="813"/>
                </a:cxn>
                <a:cxn ang="0">
                  <a:pos x="25" y="906"/>
                </a:cxn>
                <a:cxn ang="0">
                  <a:pos x="55" y="995"/>
                </a:cxn>
                <a:cxn ang="0">
                  <a:pos x="96" y="1079"/>
                </a:cxn>
                <a:cxn ang="0">
                  <a:pos x="149" y="1158"/>
                </a:cxn>
                <a:cxn ang="0">
                  <a:pos x="211" y="1229"/>
                </a:cxn>
                <a:cxn ang="0">
                  <a:pos x="282" y="1290"/>
                </a:cxn>
                <a:cxn ang="0">
                  <a:pos x="360" y="1342"/>
                </a:cxn>
                <a:cxn ang="0">
                  <a:pos x="444" y="1384"/>
                </a:cxn>
                <a:cxn ang="0">
                  <a:pos x="534" y="1414"/>
                </a:cxn>
                <a:cxn ang="0">
                  <a:pos x="625" y="1433"/>
                </a:cxn>
                <a:cxn ang="0">
                  <a:pos x="720" y="1439"/>
                </a:cxn>
                <a:cxn ang="0">
                  <a:pos x="814" y="1433"/>
                </a:cxn>
                <a:cxn ang="0">
                  <a:pos x="905" y="1414"/>
                </a:cxn>
                <a:cxn ang="0">
                  <a:pos x="995" y="1384"/>
                </a:cxn>
                <a:cxn ang="0">
                  <a:pos x="1079" y="1342"/>
                </a:cxn>
                <a:cxn ang="0">
                  <a:pos x="1157" y="1290"/>
                </a:cxn>
                <a:cxn ang="0">
                  <a:pos x="1228" y="1229"/>
                </a:cxn>
                <a:cxn ang="0">
                  <a:pos x="1290" y="1158"/>
                </a:cxn>
                <a:cxn ang="0">
                  <a:pos x="1343" y="1079"/>
                </a:cxn>
                <a:cxn ang="0">
                  <a:pos x="1384" y="995"/>
                </a:cxn>
                <a:cxn ang="0">
                  <a:pos x="1414" y="906"/>
                </a:cxn>
                <a:cxn ang="0">
                  <a:pos x="1433" y="813"/>
                </a:cxn>
                <a:cxn ang="0">
                  <a:pos x="1439" y="719"/>
                </a:cxn>
              </a:cxnLst>
              <a:rect l="0" t="0" r="r" b="b"/>
              <a:pathLst>
                <a:path w="1439" h="1439">
                  <a:moveTo>
                    <a:pt x="1439" y="719"/>
                  </a:moveTo>
                  <a:lnTo>
                    <a:pt x="1433" y="625"/>
                  </a:lnTo>
                  <a:lnTo>
                    <a:pt x="1414" y="533"/>
                  </a:lnTo>
                  <a:lnTo>
                    <a:pt x="1384" y="444"/>
                  </a:lnTo>
                  <a:lnTo>
                    <a:pt x="1343" y="359"/>
                  </a:lnTo>
                  <a:lnTo>
                    <a:pt x="1290" y="282"/>
                  </a:lnTo>
                  <a:lnTo>
                    <a:pt x="1228" y="211"/>
                  </a:lnTo>
                  <a:lnTo>
                    <a:pt x="1157" y="148"/>
                  </a:lnTo>
                  <a:lnTo>
                    <a:pt x="1079" y="96"/>
                  </a:lnTo>
                  <a:lnTo>
                    <a:pt x="995" y="54"/>
                  </a:lnTo>
                  <a:lnTo>
                    <a:pt x="905" y="25"/>
                  </a:lnTo>
                  <a:lnTo>
                    <a:pt x="814" y="6"/>
                  </a:lnTo>
                  <a:lnTo>
                    <a:pt x="720" y="0"/>
                  </a:lnTo>
                  <a:lnTo>
                    <a:pt x="625" y="6"/>
                  </a:lnTo>
                  <a:lnTo>
                    <a:pt x="534" y="25"/>
                  </a:lnTo>
                  <a:lnTo>
                    <a:pt x="444" y="54"/>
                  </a:lnTo>
                  <a:lnTo>
                    <a:pt x="360" y="96"/>
                  </a:lnTo>
                  <a:lnTo>
                    <a:pt x="282" y="148"/>
                  </a:lnTo>
                  <a:lnTo>
                    <a:pt x="211" y="211"/>
                  </a:lnTo>
                  <a:lnTo>
                    <a:pt x="149" y="282"/>
                  </a:lnTo>
                  <a:lnTo>
                    <a:pt x="96" y="359"/>
                  </a:lnTo>
                  <a:lnTo>
                    <a:pt x="55" y="444"/>
                  </a:lnTo>
                  <a:lnTo>
                    <a:pt x="25" y="533"/>
                  </a:lnTo>
                  <a:lnTo>
                    <a:pt x="6" y="625"/>
                  </a:lnTo>
                  <a:lnTo>
                    <a:pt x="0" y="719"/>
                  </a:lnTo>
                  <a:lnTo>
                    <a:pt x="6" y="813"/>
                  </a:lnTo>
                  <a:lnTo>
                    <a:pt x="25" y="906"/>
                  </a:lnTo>
                  <a:lnTo>
                    <a:pt x="55" y="995"/>
                  </a:lnTo>
                  <a:lnTo>
                    <a:pt x="96" y="1079"/>
                  </a:lnTo>
                  <a:lnTo>
                    <a:pt x="149" y="1158"/>
                  </a:lnTo>
                  <a:lnTo>
                    <a:pt x="211" y="1229"/>
                  </a:lnTo>
                  <a:lnTo>
                    <a:pt x="282" y="1290"/>
                  </a:lnTo>
                  <a:lnTo>
                    <a:pt x="360" y="1342"/>
                  </a:lnTo>
                  <a:lnTo>
                    <a:pt x="444" y="1384"/>
                  </a:lnTo>
                  <a:lnTo>
                    <a:pt x="534" y="1414"/>
                  </a:lnTo>
                  <a:lnTo>
                    <a:pt x="625" y="1433"/>
                  </a:lnTo>
                  <a:lnTo>
                    <a:pt x="720" y="1439"/>
                  </a:lnTo>
                  <a:lnTo>
                    <a:pt x="814" y="1433"/>
                  </a:lnTo>
                  <a:lnTo>
                    <a:pt x="905" y="1414"/>
                  </a:lnTo>
                  <a:lnTo>
                    <a:pt x="995" y="1384"/>
                  </a:lnTo>
                  <a:lnTo>
                    <a:pt x="1079" y="1342"/>
                  </a:lnTo>
                  <a:lnTo>
                    <a:pt x="1157" y="1290"/>
                  </a:lnTo>
                  <a:lnTo>
                    <a:pt x="1228" y="1229"/>
                  </a:lnTo>
                  <a:lnTo>
                    <a:pt x="1290" y="1158"/>
                  </a:lnTo>
                  <a:lnTo>
                    <a:pt x="1343" y="1079"/>
                  </a:lnTo>
                  <a:lnTo>
                    <a:pt x="1384" y="995"/>
                  </a:lnTo>
                  <a:lnTo>
                    <a:pt x="1414" y="906"/>
                  </a:lnTo>
                  <a:lnTo>
                    <a:pt x="1433" y="813"/>
                  </a:lnTo>
                  <a:lnTo>
                    <a:pt x="1439" y="71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421613" y="2156272"/>
              <a:ext cx="1719" cy="9365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3232438" y="2624566"/>
              <a:ext cx="189175" cy="13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2735422" y="2624566"/>
              <a:ext cx="190896" cy="13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21613" y="2624566"/>
              <a:ext cx="189175" cy="13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918628" y="2624566"/>
              <a:ext cx="2729283" cy="13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636683" y="2804476"/>
              <a:ext cx="206373" cy="25399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926318" y="2538580"/>
              <a:ext cx="306120" cy="17197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591773" y="2538580"/>
              <a:ext cx="306120" cy="17197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10788" y="2538580"/>
              <a:ext cx="307840" cy="17197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5739870" y="2624566"/>
              <a:ext cx="1719" cy="1799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5739870" y="3058467"/>
              <a:ext cx="1719" cy="882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994298" y="2557100"/>
              <a:ext cx="128984" cy="113766"/>
            </a:xfrm>
            <a:custGeom>
              <a:avLst/>
              <a:gdLst/>
              <a:ahLst/>
              <a:cxnLst>
                <a:cxn ang="0">
                  <a:pos x="483" y="515"/>
                </a:cxn>
                <a:cxn ang="0">
                  <a:pos x="482" y="453"/>
                </a:cxn>
                <a:cxn ang="0">
                  <a:pos x="477" y="391"/>
                </a:cxn>
                <a:cxn ang="0">
                  <a:pos x="468" y="332"/>
                </a:cxn>
                <a:cxn ang="0">
                  <a:pos x="456" y="276"/>
                </a:cxn>
                <a:cxn ang="0">
                  <a:pos x="440" y="222"/>
                </a:cxn>
                <a:cxn ang="0">
                  <a:pos x="423" y="174"/>
                </a:cxn>
                <a:cxn ang="0">
                  <a:pos x="402" y="129"/>
                </a:cxn>
                <a:cxn ang="0">
                  <a:pos x="379" y="91"/>
                </a:cxn>
                <a:cxn ang="0">
                  <a:pos x="354" y="59"/>
                </a:cxn>
                <a:cxn ang="0">
                  <a:pos x="328" y="34"/>
                </a:cxn>
                <a:cxn ang="0">
                  <a:pos x="299" y="15"/>
                </a:cxn>
                <a:cxn ang="0">
                  <a:pos x="271" y="3"/>
                </a:cxn>
                <a:cxn ang="0">
                  <a:pos x="241" y="0"/>
                </a:cxn>
                <a:cxn ang="0">
                  <a:pos x="213" y="3"/>
                </a:cxn>
                <a:cxn ang="0">
                  <a:pos x="183" y="15"/>
                </a:cxn>
                <a:cxn ang="0">
                  <a:pos x="156" y="34"/>
                </a:cxn>
                <a:cxn ang="0">
                  <a:pos x="130" y="59"/>
                </a:cxn>
                <a:cxn ang="0">
                  <a:pos x="105" y="91"/>
                </a:cxn>
                <a:cxn ang="0">
                  <a:pos x="82" y="129"/>
                </a:cxn>
                <a:cxn ang="0">
                  <a:pos x="61" y="174"/>
                </a:cxn>
                <a:cxn ang="0">
                  <a:pos x="42" y="222"/>
                </a:cxn>
                <a:cxn ang="0">
                  <a:pos x="28" y="276"/>
                </a:cxn>
                <a:cxn ang="0">
                  <a:pos x="16" y="332"/>
                </a:cxn>
                <a:cxn ang="0">
                  <a:pos x="7" y="391"/>
                </a:cxn>
                <a:cxn ang="0">
                  <a:pos x="2" y="453"/>
                </a:cxn>
                <a:cxn ang="0">
                  <a:pos x="0" y="515"/>
                </a:cxn>
              </a:cxnLst>
              <a:rect l="0" t="0" r="r" b="b"/>
              <a:pathLst>
                <a:path w="483" h="515">
                  <a:moveTo>
                    <a:pt x="483" y="515"/>
                  </a:moveTo>
                  <a:lnTo>
                    <a:pt x="482" y="453"/>
                  </a:lnTo>
                  <a:lnTo>
                    <a:pt x="477" y="391"/>
                  </a:lnTo>
                  <a:lnTo>
                    <a:pt x="468" y="332"/>
                  </a:lnTo>
                  <a:lnTo>
                    <a:pt x="456" y="276"/>
                  </a:lnTo>
                  <a:lnTo>
                    <a:pt x="440" y="222"/>
                  </a:lnTo>
                  <a:lnTo>
                    <a:pt x="423" y="174"/>
                  </a:lnTo>
                  <a:lnTo>
                    <a:pt x="402" y="129"/>
                  </a:lnTo>
                  <a:lnTo>
                    <a:pt x="379" y="91"/>
                  </a:lnTo>
                  <a:lnTo>
                    <a:pt x="354" y="59"/>
                  </a:lnTo>
                  <a:lnTo>
                    <a:pt x="328" y="34"/>
                  </a:lnTo>
                  <a:lnTo>
                    <a:pt x="299" y="15"/>
                  </a:lnTo>
                  <a:lnTo>
                    <a:pt x="271" y="3"/>
                  </a:lnTo>
                  <a:lnTo>
                    <a:pt x="241" y="0"/>
                  </a:lnTo>
                  <a:lnTo>
                    <a:pt x="213" y="3"/>
                  </a:lnTo>
                  <a:lnTo>
                    <a:pt x="183" y="15"/>
                  </a:lnTo>
                  <a:lnTo>
                    <a:pt x="156" y="34"/>
                  </a:lnTo>
                  <a:lnTo>
                    <a:pt x="130" y="59"/>
                  </a:lnTo>
                  <a:lnTo>
                    <a:pt x="105" y="91"/>
                  </a:lnTo>
                  <a:lnTo>
                    <a:pt x="82" y="129"/>
                  </a:lnTo>
                  <a:lnTo>
                    <a:pt x="61" y="174"/>
                  </a:lnTo>
                  <a:lnTo>
                    <a:pt x="42" y="222"/>
                  </a:lnTo>
                  <a:lnTo>
                    <a:pt x="28" y="276"/>
                  </a:lnTo>
                  <a:lnTo>
                    <a:pt x="16" y="332"/>
                  </a:lnTo>
                  <a:lnTo>
                    <a:pt x="7" y="391"/>
                  </a:lnTo>
                  <a:lnTo>
                    <a:pt x="2" y="453"/>
                  </a:lnTo>
                  <a:lnTo>
                    <a:pt x="0" y="51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23282" y="2557100"/>
              <a:ext cx="125543" cy="113766"/>
            </a:xfrm>
            <a:custGeom>
              <a:avLst/>
              <a:gdLst/>
              <a:ahLst/>
              <a:cxnLst>
                <a:cxn ang="0">
                  <a:pos x="484" y="515"/>
                </a:cxn>
                <a:cxn ang="0">
                  <a:pos x="482" y="453"/>
                </a:cxn>
                <a:cxn ang="0">
                  <a:pos x="477" y="391"/>
                </a:cxn>
                <a:cxn ang="0">
                  <a:pos x="468" y="332"/>
                </a:cxn>
                <a:cxn ang="0">
                  <a:pos x="456" y="276"/>
                </a:cxn>
                <a:cxn ang="0">
                  <a:pos x="441" y="222"/>
                </a:cxn>
                <a:cxn ang="0">
                  <a:pos x="423" y="174"/>
                </a:cxn>
                <a:cxn ang="0">
                  <a:pos x="403" y="129"/>
                </a:cxn>
                <a:cxn ang="0">
                  <a:pos x="380" y="91"/>
                </a:cxn>
                <a:cxn ang="0">
                  <a:pos x="354" y="59"/>
                </a:cxn>
                <a:cxn ang="0">
                  <a:pos x="328" y="34"/>
                </a:cxn>
                <a:cxn ang="0">
                  <a:pos x="300" y="15"/>
                </a:cxn>
                <a:cxn ang="0">
                  <a:pos x="271" y="3"/>
                </a:cxn>
                <a:cxn ang="0">
                  <a:pos x="242" y="0"/>
                </a:cxn>
                <a:cxn ang="0">
                  <a:pos x="213" y="3"/>
                </a:cxn>
                <a:cxn ang="0">
                  <a:pos x="184" y="15"/>
                </a:cxn>
                <a:cxn ang="0">
                  <a:pos x="157" y="34"/>
                </a:cxn>
                <a:cxn ang="0">
                  <a:pos x="130" y="59"/>
                </a:cxn>
                <a:cxn ang="0">
                  <a:pos x="105" y="91"/>
                </a:cxn>
                <a:cxn ang="0">
                  <a:pos x="82" y="129"/>
                </a:cxn>
                <a:cxn ang="0">
                  <a:pos x="61" y="174"/>
                </a:cxn>
                <a:cxn ang="0">
                  <a:pos x="43" y="222"/>
                </a:cxn>
                <a:cxn ang="0">
                  <a:pos x="29" y="276"/>
                </a:cxn>
                <a:cxn ang="0">
                  <a:pos x="17" y="332"/>
                </a:cxn>
                <a:cxn ang="0">
                  <a:pos x="8" y="391"/>
                </a:cxn>
                <a:cxn ang="0">
                  <a:pos x="2" y="453"/>
                </a:cxn>
                <a:cxn ang="0">
                  <a:pos x="0" y="515"/>
                </a:cxn>
              </a:cxnLst>
              <a:rect l="0" t="0" r="r" b="b"/>
              <a:pathLst>
                <a:path w="484" h="515">
                  <a:moveTo>
                    <a:pt x="484" y="515"/>
                  </a:moveTo>
                  <a:lnTo>
                    <a:pt x="482" y="453"/>
                  </a:lnTo>
                  <a:lnTo>
                    <a:pt x="477" y="391"/>
                  </a:lnTo>
                  <a:lnTo>
                    <a:pt x="468" y="332"/>
                  </a:lnTo>
                  <a:lnTo>
                    <a:pt x="456" y="276"/>
                  </a:lnTo>
                  <a:lnTo>
                    <a:pt x="441" y="222"/>
                  </a:lnTo>
                  <a:lnTo>
                    <a:pt x="423" y="174"/>
                  </a:lnTo>
                  <a:lnTo>
                    <a:pt x="403" y="129"/>
                  </a:lnTo>
                  <a:lnTo>
                    <a:pt x="380" y="91"/>
                  </a:lnTo>
                  <a:lnTo>
                    <a:pt x="354" y="59"/>
                  </a:lnTo>
                  <a:lnTo>
                    <a:pt x="328" y="34"/>
                  </a:lnTo>
                  <a:lnTo>
                    <a:pt x="300" y="15"/>
                  </a:lnTo>
                  <a:lnTo>
                    <a:pt x="271" y="3"/>
                  </a:lnTo>
                  <a:lnTo>
                    <a:pt x="242" y="0"/>
                  </a:lnTo>
                  <a:lnTo>
                    <a:pt x="213" y="3"/>
                  </a:lnTo>
                  <a:lnTo>
                    <a:pt x="184" y="15"/>
                  </a:lnTo>
                  <a:lnTo>
                    <a:pt x="157" y="34"/>
                  </a:lnTo>
                  <a:lnTo>
                    <a:pt x="130" y="59"/>
                  </a:lnTo>
                  <a:lnTo>
                    <a:pt x="105" y="91"/>
                  </a:lnTo>
                  <a:lnTo>
                    <a:pt x="82" y="129"/>
                  </a:lnTo>
                  <a:lnTo>
                    <a:pt x="61" y="174"/>
                  </a:lnTo>
                  <a:lnTo>
                    <a:pt x="43" y="222"/>
                  </a:lnTo>
                  <a:lnTo>
                    <a:pt x="29" y="276"/>
                  </a:lnTo>
                  <a:lnTo>
                    <a:pt x="17" y="332"/>
                  </a:lnTo>
                  <a:lnTo>
                    <a:pt x="8" y="391"/>
                  </a:lnTo>
                  <a:lnTo>
                    <a:pt x="2" y="453"/>
                  </a:lnTo>
                  <a:lnTo>
                    <a:pt x="0" y="51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669359" y="3213241"/>
              <a:ext cx="135863" cy="105829"/>
            </a:xfrm>
            <a:custGeom>
              <a:avLst/>
              <a:gdLst/>
              <a:ahLst/>
              <a:cxnLst>
                <a:cxn ang="0">
                  <a:pos x="514" y="0"/>
                </a:cxn>
                <a:cxn ang="0">
                  <a:pos x="450" y="2"/>
                </a:cxn>
                <a:cxn ang="0">
                  <a:pos x="386" y="8"/>
                </a:cxn>
                <a:cxn ang="0">
                  <a:pos x="324" y="16"/>
                </a:cxn>
                <a:cxn ang="0">
                  <a:pos x="266" y="30"/>
                </a:cxn>
                <a:cxn ang="0">
                  <a:pos x="211" y="46"/>
                </a:cxn>
                <a:cxn ang="0">
                  <a:pos x="161" y="66"/>
                </a:cxn>
                <a:cxn ang="0">
                  <a:pos x="117" y="88"/>
                </a:cxn>
                <a:cxn ang="0">
                  <a:pos x="79" y="113"/>
                </a:cxn>
                <a:cxn ang="0">
                  <a:pos x="48" y="139"/>
                </a:cxn>
                <a:cxn ang="0">
                  <a:pos x="24" y="167"/>
                </a:cxn>
                <a:cxn ang="0">
                  <a:pos x="8" y="197"/>
                </a:cxn>
                <a:cxn ang="0">
                  <a:pos x="0" y="226"/>
                </a:cxn>
                <a:cxn ang="0">
                  <a:pos x="0" y="257"/>
                </a:cxn>
                <a:cxn ang="0">
                  <a:pos x="8" y="287"/>
                </a:cxn>
                <a:cxn ang="0">
                  <a:pos x="24" y="316"/>
                </a:cxn>
                <a:cxn ang="0">
                  <a:pos x="48" y="344"/>
                </a:cxn>
                <a:cxn ang="0">
                  <a:pos x="79" y="372"/>
                </a:cxn>
                <a:cxn ang="0">
                  <a:pos x="117" y="396"/>
                </a:cxn>
                <a:cxn ang="0">
                  <a:pos x="161" y="418"/>
                </a:cxn>
                <a:cxn ang="0">
                  <a:pos x="211" y="437"/>
                </a:cxn>
                <a:cxn ang="0">
                  <a:pos x="266" y="454"/>
                </a:cxn>
                <a:cxn ang="0">
                  <a:pos x="324" y="467"/>
                </a:cxn>
                <a:cxn ang="0">
                  <a:pos x="386" y="476"/>
                </a:cxn>
                <a:cxn ang="0">
                  <a:pos x="450" y="481"/>
                </a:cxn>
                <a:cxn ang="0">
                  <a:pos x="514" y="483"/>
                </a:cxn>
              </a:cxnLst>
              <a:rect l="0" t="0" r="r" b="b"/>
              <a:pathLst>
                <a:path w="514" h="483">
                  <a:moveTo>
                    <a:pt x="514" y="0"/>
                  </a:moveTo>
                  <a:lnTo>
                    <a:pt x="450" y="2"/>
                  </a:lnTo>
                  <a:lnTo>
                    <a:pt x="386" y="8"/>
                  </a:lnTo>
                  <a:lnTo>
                    <a:pt x="324" y="16"/>
                  </a:lnTo>
                  <a:lnTo>
                    <a:pt x="266" y="30"/>
                  </a:lnTo>
                  <a:lnTo>
                    <a:pt x="211" y="46"/>
                  </a:lnTo>
                  <a:lnTo>
                    <a:pt x="161" y="66"/>
                  </a:lnTo>
                  <a:lnTo>
                    <a:pt x="117" y="88"/>
                  </a:lnTo>
                  <a:lnTo>
                    <a:pt x="79" y="113"/>
                  </a:lnTo>
                  <a:lnTo>
                    <a:pt x="48" y="139"/>
                  </a:lnTo>
                  <a:lnTo>
                    <a:pt x="24" y="167"/>
                  </a:lnTo>
                  <a:lnTo>
                    <a:pt x="8" y="197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8" y="287"/>
                  </a:lnTo>
                  <a:lnTo>
                    <a:pt x="24" y="316"/>
                  </a:lnTo>
                  <a:lnTo>
                    <a:pt x="48" y="344"/>
                  </a:lnTo>
                  <a:lnTo>
                    <a:pt x="79" y="372"/>
                  </a:lnTo>
                  <a:lnTo>
                    <a:pt x="117" y="396"/>
                  </a:lnTo>
                  <a:lnTo>
                    <a:pt x="161" y="418"/>
                  </a:lnTo>
                  <a:lnTo>
                    <a:pt x="211" y="437"/>
                  </a:lnTo>
                  <a:lnTo>
                    <a:pt x="266" y="454"/>
                  </a:lnTo>
                  <a:lnTo>
                    <a:pt x="324" y="467"/>
                  </a:lnTo>
                  <a:lnTo>
                    <a:pt x="386" y="476"/>
                  </a:lnTo>
                  <a:lnTo>
                    <a:pt x="450" y="481"/>
                  </a:lnTo>
                  <a:lnTo>
                    <a:pt x="514" y="4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669359" y="3106089"/>
              <a:ext cx="135863" cy="107151"/>
            </a:xfrm>
            <a:custGeom>
              <a:avLst/>
              <a:gdLst/>
              <a:ahLst/>
              <a:cxnLst>
                <a:cxn ang="0">
                  <a:pos x="514" y="0"/>
                </a:cxn>
                <a:cxn ang="0">
                  <a:pos x="450" y="1"/>
                </a:cxn>
                <a:cxn ang="0">
                  <a:pos x="386" y="6"/>
                </a:cxn>
                <a:cxn ang="0">
                  <a:pos x="324" y="16"/>
                </a:cxn>
                <a:cxn ang="0">
                  <a:pos x="266" y="29"/>
                </a:cxn>
                <a:cxn ang="0">
                  <a:pos x="211" y="46"/>
                </a:cxn>
                <a:cxn ang="0">
                  <a:pos x="161" y="64"/>
                </a:cxn>
                <a:cxn ang="0">
                  <a:pos x="117" y="87"/>
                </a:cxn>
                <a:cxn ang="0">
                  <a:pos x="79" y="111"/>
                </a:cxn>
                <a:cxn ang="0">
                  <a:pos x="48" y="139"/>
                </a:cxn>
                <a:cxn ang="0">
                  <a:pos x="24" y="166"/>
                </a:cxn>
                <a:cxn ang="0">
                  <a:pos x="8" y="196"/>
                </a:cxn>
                <a:cxn ang="0">
                  <a:pos x="0" y="226"/>
                </a:cxn>
                <a:cxn ang="0">
                  <a:pos x="0" y="257"/>
                </a:cxn>
                <a:cxn ang="0">
                  <a:pos x="8" y="286"/>
                </a:cxn>
                <a:cxn ang="0">
                  <a:pos x="24" y="316"/>
                </a:cxn>
                <a:cxn ang="0">
                  <a:pos x="48" y="344"/>
                </a:cxn>
                <a:cxn ang="0">
                  <a:pos x="79" y="370"/>
                </a:cxn>
                <a:cxn ang="0">
                  <a:pos x="117" y="396"/>
                </a:cxn>
                <a:cxn ang="0">
                  <a:pos x="161" y="417"/>
                </a:cxn>
                <a:cxn ang="0">
                  <a:pos x="211" y="437"/>
                </a:cxn>
                <a:cxn ang="0">
                  <a:pos x="266" y="452"/>
                </a:cxn>
                <a:cxn ang="0">
                  <a:pos x="324" y="466"/>
                </a:cxn>
                <a:cxn ang="0">
                  <a:pos x="386" y="475"/>
                </a:cxn>
                <a:cxn ang="0">
                  <a:pos x="450" y="481"/>
                </a:cxn>
                <a:cxn ang="0">
                  <a:pos x="514" y="483"/>
                </a:cxn>
              </a:cxnLst>
              <a:rect l="0" t="0" r="r" b="b"/>
              <a:pathLst>
                <a:path w="514" h="483">
                  <a:moveTo>
                    <a:pt x="514" y="0"/>
                  </a:moveTo>
                  <a:lnTo>
                    <a:pt x="450" y="1"/>
                  </a:lnTo>
                  <a:lnTo>
                    <a:pt x="386" y="6"/>
                  </a:lnTo>
                  <a:lnTo>
                    <a:pt x="324" y="16"/>
                  </a:lnTo>
                  <a:lnTo>
                    <a:pt x="266" y="29"/>
                  </a:lnTo>
                  <a:lnTo>
                    <a:pt x="211" y="46"/>
                  </a:lnTo>
                  <a:lnTo>
                    <a:pt x="161" y="64"/>
                  </a:lnTo>
                  <a:lnTo>
                    <a:pt x="117" y="87"/>
                  </a:lnTo>
                  <a:lnTo>
                    <a:pt x="79" y="111"/>
                  </a:lnTo>
                  <a:lnTo>
                    <a:pt x="48" y="139"/>
                  </a:lnTo>
                  <a:lnTo>
                    <a:pt x="24" y="166"/>
                  </a:lnTo>
                  <a:lnTo>
                    <a:pt x="8" y="196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8" y="286"/>
                  </a:lnTo>
                  <a:lnTo>
                    <a:pt x="24" y="316"/>
                  </a:lnTo>
                  <a:lnTo>
                    <a:pt x="48" y="344"/>
                  </a:lnTo>
                  <a:lnTo>
                    <a:pt x="79" y="370"/>
                  </a:lnTo>
                  <a:lnTo>
                    <a:pt x="117" y="396"/>
                  </a:lnTo>
                  <a:lnTo>
                    <a:pt x="161" y="417"/>
                  </a:lnTo>
                  <a:lnTo>
                    <a:pt x="211" y="437"/>
                  </a:lnTo>
                  <a:lnTo>
                    <a:pt x="266" y="452"/>
                  </a:lnTo>
                  <a:lnTo>
                    <a:pt x="324" y="466"/>
                  </a:lnTo>
                  <a:lnTo>
                    <a:pt x="386" y="475"/>
                  </a:lnTo>
                  <a:lnTo>
                    <a:pt x="450" y="481"/>
                  </a:lnTo>
                  <a:lnTo>
                    <a:pt x="514" y="4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123282" y="2670866"/>
              <a:ext cx="1719" cy="4074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5805222" y="3213241"/>
              <a:ext cx="509053" cy="13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779326" y="2586203"/>
              <a:ext cx="91148" cy="76726"/>
            </a:xfrm>
            <a:custGeom>
              <a:avLst/>
              <a:gdLst/>
              <a:ahLst/>
              <a:cxnLst>
                <a:cxn ang="0">
                  <a:pos x="343" y="172"/>
                </a:cxn>
                <a:cxn ang="0">
                  <a:pos x="339" y="134"/>
                </a:cxn>
                <a:cxn ang="0">
                  <a:pos x="327" y="98"/>
                </a:cxn>
                <a:cxn ang="0">
                  <a:pos x="306" y="65"/>
                </a:cxn>
                <a:cxn ang="0">
                  <a:pos x="278" y="38"/>
                </a:cxn>
                <a:cxn ang="0">
                  <a:pos x="246" y="18"/>
                </a:cxn>
                <a:cxn ang="0">
                  <a:pos x="210" y="5"/>
                </a:cxn>
                <a:cxn ang="0">
                  <a:pos x="171" y="0"/>
                </a:cxn>
                <a:cxn ang="0">
                  <a:pos x="133" y="5"/>
                </a:cxn>
                <a:cxn ang="0">
                  <a:pos x="97" y="18"/>
                </a:cxn>
                <a:cxn ang="0">
                  <a:pos x="64" y="38"/>
                </a:cxn>
                <a:cxn ang="0">
                  <a:pos x="37" y="65"/>
                </a:cxn>
                <a:cxn ang="0">
                  <a:pos x="17" y="98"/>
                </a:cxn>
                <a:cxn ang="0">
                  <a:pos x="4" y="134"/>
                </a:cxn>
                <a:cxn ang="0">
                  <a:pos x="0" y="172"/>
                </a:cxn>
                <a:cxn ang="0">
                  <a:pos x="4" y="210"/>
                </a:cxn>
                <a:cxn ang="0">
                  <a:pos x="17" y="248"/>
                </a:cxn>
                <a:cxn ang="0">
                  <a:pos x="37" y="279"/>
                </a:cxn>
                <a:cxn ang="0">
                  <a:pos x="64" y="307"/>
                </a:cxn>
                <a:cxn ang="0">
                  <a:pos x="97" y="327"/>
                </a:cxn>
                <a:cxn ang="0">
                  <a:pos x="133" y="340"/>
                </a:cxn>
                <a:cxn ang="0">
                  <a:pos x="171" y="345"/>
                </a:cxn>
                <a:cxn ang="0">
                  <a:pos x="210" y="340"/>
                </a:cxn>
                <a:cxn ang="0">
                  <a:pos x="246" y="327"/>
                </a:cxn>
                <a:cxn ang="0">
                  <a:pos x="278" y="307"/>
                </a:cxn>
                <a:cxn ang="0">
                  <a:pos x="306" y="279"/>
                </a:cxn>
                <a:cxn ang="0">
                  <a:pos x="327" y="248"/>
                </a:cxn>
                <a:cxn ang="0">
                  <a:pos x="339" y="210"/>
                </a:cxn>
                <a:cxn ang="0">
                  <a:pos x="343" y="172"/>
                </a:cxn>
              </a:cxnLst>
              <a:rect l="0" t="0" r="r" b="b"/>
              <a:pathLst>
                <a:path w="343" h="345">
                  <a:moveTo>
                    <a:pt x="343" y="172"/>
                  </a:moveTo>
                  <a:lnTo>
                    <a:pt x="339" y="134"/>
                  </a:lnTo>
                  <a:lnTo>
                    <a:pt x="327" y="98"/>
                  </a:lnTo>
                  <a:lnTo>
                    <a:pt x="306" y="65"/>
                  </a:lnTo>
                  <a:lnTo>
                    <a:pt x="278" y="38"/>
                  </a:lnTo>
                  <a:lnTo>
                    <a:pt x="246" y="18"/>
                  </a:lnTo>
                  <a:lnTo>
                    <a:pt x="210" y="5"/>
                  </a:lnTo>
                  <a:lnTo>
                    <a:pt x="171" y="0"/>
                  </a:lnTo>
                  <a:lnTo>
                    <a:pt x="133" y="5"/>
                  </a:lnTo>
                  <a:lnTo>
                    <a:pt x="97" y="18"/>
                  </a:lnTo>
                  <a:lnTo>
                    <a:pt x="64" y="38"/>
                  </a:lnTo>
                  <a:lnTo>
                    <a:pt x="37" y="65"/>
                  </a:lnTo>
                  <a:lnTo>
                    <a:pt x="17" y="98"/>
                  </a:lnTo>
                  <a:lnTo>
                    <a:pt x="4" y="134"/>
                  </a:lnTo>
                  <a:lnTo>
                    <a:pt x="0" y="172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37" y="279"/>
                  </a:lnTo>
                  <a:lnTo>
                    <a:pt x="64" y="307"/>
                  </a:lnTo>
                  <a:lnTo>
                    <a:pt x="97" y="327"/>
                  </a:lnTo>
                  <a:lnTo>
                    <a:pt x="133" y="340"/>
                  </a:lnTo>
                  <a:lnTo>
                    <a:pt x="171" y="345"/>
                  </a:lnTo>
                  <a:lnTo>
                    <a:pt x="210" y="340"/>
                  </a:lnTo>
                  <a:lnTo>
                    <a:pt x="246" y="327"/>
                  </a:lnTo>
                  <a:lnTo>
                    <a:pt x="278" y="307"/>
                  </a:lnTo>
                  <a:lnTo>
                    <a:pt x="306" y="279"/>
                  </a:lnTo>
                  <a:lnTo>
                    <a:pt x="327" y="248"/>
                  </a:lnTo>
                  <a:lnTo>
                    <a:pt x="339" y="210"/>
                  </a:lnTo>
                  <a:lnTo>
                    <a:pt x="343" y="1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658942" y="2586203"/>
              <a:ext cx="91148" cy="76726"/>
            </a:xfrm>
            <a:custGeom>
              <a:avLst/>
              <a:gdLst/>
              <a:ahLst/>
              <a:cxnLst>
                <a:cxn ang="0">
                  <a:pos x="344" y="172"/>
                </a:cxn>
                <a:cxn ang="0">
                  <a:pos x="339" y="134"/>
                </a:cxn>
                <a:cxn ang="0">
                  <a:pos x="326" y="98"/>
                </a:cxn>
                <a:cxn ang="0">
                  <a:pos x="307" y="65"/>
                </a:cxn>
                <a:cxn ang="0">
                  <a:pos x="279" y="38"/>
                </a:cxn>
                <a:cxn ang="0">
                  <a:pos x="246" y="18"/>
                </a:cxn>
                <a:cxn ang="0">
                  <a:pos x="210" y="5"/>
                </a:cxn>
                <a:cxn ang="0">
                  <a:pos x="172" y="0"/>
                </a:cxn>
                <a:cxn ang="0">
                  <a:pos x="134" y="5"/>
                </a:cxn>
                <a:cxn ang="0">
                  <a:pos x="98" y="18"/>
                </a:cxn>
                <a:cxn ang="0">
                  <a:pos x="65" y="38"/>
                </a:cxn>
                <a:cxn ang="0">
                  <a:pos x="38" y="65"/>
                </a:cxn>
                <a:cxn ang="0">
                  <a:pos x="17" y="98"/>
                </a:cxn>
                <a:cxn ang="0">
                  <a:pos x="4" y="134"/>
                </a:cxn>
                <a:cxn ang="0">
                  <a:pos x="0" y="172"/>
                </a:cxn>
                <a:cxn ang="0">
                  <a:pos x="4" y="210"/>
                </a:cxn>
                <a:cxn ang="0">
                  <a:pos x="17" y="248"/>
                </a:cxn>
                <a:cxn ang="0">
                  <a:pos x="38" y="279"/>
                </a:cxn>
                <a:cxn ang="0">
                  <a:pos x="65" y="307"/>
                </a:cxn>
                <a:cxn ang="0">
                  <a:pos x="98" y="327"/>
                </a:cxn>
                <a:cxn ang="0">
                  <a:pos x="134" y="340"/>
                </a:cxn>
                <a:cxn ang="0">
                  <a:pos x="172" y="345"/>
                </a:cxn>
                <a:cxn ang="0">
                  <a:pos x="210" y="340"/>
                </a:cxn>
                <a:cxn ang="0">
                  <a:pos x="246" y="327"/>
                </a:cxn>
                <a:cxn ang="0">
                  <a:pos x="279" y="307"/>
                </a:cxn>
                <a:cxn ang="0">
                  <a:pos x="307" y="279"/>
                </a:cxn>
                <a:cxn ang="0">
                  <a:pos x="326" y="248"/>
                </a:cxn>
                <a:cxn ang="0">
                  <a:pos x="339" y="210"/>
                </a:cxn>
                <a:cxn ang="0">
                  <a:pos x="344" y="172"/>
                </a:cxn>
              </a:cxnLst>
              <a:rect l="0" t="0" r="r" b="b"/>
              <a:pathLst>
                <a:path w="344" h="345">
                  <a:moveTo>
                    <a:pt x="344" y="172"/>
                  </a:moveTo>
                  <a:lnTo>
                    <a:pt x="339" y="134"/>
                  </a:lnTo>
                  <a:lnTo>
                    <a:pt x="326" y="98"/>
                  </a:lnTo>
                  <a:lnTo>
                    <a:pt x="307" y="65"/>
                  </a:lnTo>
                  <a:lnTo>
                    <a:pt x="279" y="38"/>
                  </a:lnTo>
                  <a:lnTo>
                    <a:pt x="246" y="18"/>
                  </a:lnTo>
                  <a:lnTo>
                    <a:pt x="210" y="5"/>
                  </a:lnTo>
                  <a:lnTo>
                    <a:pt x="172" y="0"/>
                  </a:lnTo>
                  <a:lnTo>
                    <a:pt x="134" y="5"/>
                  </a:lnTo>
                  <a:lnTo>
                    <a:pt x="98" y="18"/>
                  </a:lnTo>
                  <a:lnTo>
                    <a:pt x="65" y="38"/>
                  </a:lnTo>
                  <a:lnTo>
                    <a:pt x="38" y="65"/>
                  </a:lnTo>
                  <a:lnTo>
                    <a:pt x="17" y="98"/>
                  </a:lnTo>
                  <a:lnTo>
                    <a:pt x="4" y="134"/>
                  </a:lnTo>
                  <a:lnTo>
                    <a:pt x="0" y="172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38" y="279"/>
                  </a:lnTo>
                  <a:lnTo>
                    <a:pt x="65" y="307"/>
                  </a:lnTo>
                  <a:lnTo>
                    <a:pt x="98" y="327"/>
                  </a:lnTo>
                  <a:lnTo>
                    <a:pt x="134" y="340"/>
                  </a:lnTo>
                  <a:lnTo>
                    <a:pt x="172" y="345"/>
                  </a:lnTo>
                  <a:lnTo>
                    <a:pt x="210" y="340"/>
                  </a:lnTo>
                  <a:lnTo>
                    <a:pt x="246" y="327"/>
                  </a:lnTo>
                  <a:lnTo>
                    <a:pt x="279" y="307"/>
                  </a:lnTo>
                  <a:lnTo>
                    <a:pt x="307" y="279"/>
                  </a:lnTo>
                  <a:lnTo>
                    <a:pt x="326" y="248"/>
                  </a:lnTo>
                  <a:lnTo>
                    <a:pt x="339" y="210"/>
                  </a:lnTo>
                  <a:lnTo>
                    <a:pt x="344" y="1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093136" y="2586203"/>
              <a:ext cx="91149" cy="76726"/>
            </a:xfrm>
            <a:custGeom>
              <a:avLst/>
              <a:gdLst/>
              <a:ahLst/>
              <a:cxnLst>
                <a:cxn ang="0">
                  <a:pos x="344" y="172"/>
                </a:cxn>
                <a:cxn ang="0">
                  <a:pos x="341" y="146"/>
                </a:cxn>
                <a:cxn ang="0">
                  <a:pos x="335" y="120"/>
                </a:cxn>
                <a:cxn ang="0">
                  <a:pos x="325" y="94"/>
                </a:cxn>
                <a:cxn ang="0">
                  <a:pos x="311" y="71"/>
                </a:cxn>
                <a:cxn ang="0">
                  <a:pos x="293" y="51"/>
                </a:cxn>
                <a:cxn ang="0">
                  <a:pos x="273" y="33"/>
                </a:cxn>
                <a:cxn ang="0">
                  <a:pos x="250" y="19"/>
                </a:cxn>
                <a:cxn ang="0">
                  <a:pos x="224" y="9"/>
                </a:cxn>
                <a:cxn ang="0">
                  <a:pos x="198" y="3"/>
                </a:cxn>
                <a:cxn ang="0">
                  <a:pos x="172" y="0"/>
                </a:cxn>
                <a:cxn ang="0">
                  <a:pos x="145" y="3"/>
                </a:cxn>
                <a:cxn ang="0">
                  <a:pos x="118" y="9"/>
                </a:cxn>
                <a:cxn ang="0">
                  <a:pos x="93" y="19"/>
                </a:cxn>
                <a:cxn ang="0">
                  <a:pos x="70" y="33"/>
                </a:cxn>
                <a:cxn ang="0">
                  <a:pos x="51" y="51"/>
                </a:cxn>
                <a:cxn ang="0">
                  <a:pos x="33" y="71"/>
                </a:cxn>
                <a:cxn ang="0">
                  <a:pos x="19" y="94"/>
                </a:cxn>
                <a:cxn ang="0">
                  <a:pos x="8" y="120"/>
                </a:cxn>
                <a:cxn ang="0">
                  <a:pos x="2" y="146"/>
                </a:cxn>
                <a:cxn ang="0">
                  <a:pos x="0" y="172"/>
                </a:cxn>
                <a:cxn ang="0">
                  <a:pos x="2" y="199"/>
                </a:cxn>
                <a:cxn ang="0">
                  <a:pos x="8" y="226"/>
                </a:cxn>
                <a:cxn ang="0">
                  <a:pos x="19" y="251"/>
                </a:cxn>
                <a:cxn ang="0">
                  <a:pos x="33" y="274"/>
                </a:cxn>
                <a:cxn ang="0">
                  <a:pos x="51" y="293"/>
                </a:cxn>
                <a:cxn ang="0">
                  <a:pos x="70" y="312"/>
                </a:cxn>
                <a:cxn ang="0">
                  <a:pos x="93" y="325"/>
                </a:cxn>
                <a:cxn ang="0">
                  <a:pos x="118" y="336"/>
                </a:cxn>
                <a:cxn ang="0">
                  <a:pos x="145" y="343"/>
                </a:cxn>
                <a:cxn ang="0">
                  <a:pos x="172" y="345"/>
                </a:cxn>
                <a:cxn ang="0">
                  <a:pos x="198" y="343"/>
                </a:cxn>
                <a:cxn ang="0">
                  <a:pos x="224" y="336"/>
                </a:cxn>
                <a:cxn ang="0">
                  <a:pos x="250" y="325"/>
                </a:cxn>
                <a:cxn ang="0">
                  <a:pos x="273" y="312"/>
                </a:cxn>
                <a:cxn ang="0">
                  <a:pos x="293" y="293"/>
                </a:cxn>
                <a:cxn ang="0">
                  <a:pos x="311" y="274"/>
                </a:cxn>
                <a:cxn ang="0">
                  <a:pos x="325" y="251"/>
                </a:cxn>
                <a:cxn ang="0">
                  <a:pos x="335" y="226"/>
                </a:cxn>
                <a:cxn ang="0">
                  <a:pos x="341" y="199"/>
                </a:cxn>
                <a:cxn ang="0">
                  <a:pos x="344" y="172"/>
                </a:cxn>
              </a:cxnLst>
              <a:rect l="0" t="0" r="r" b="b"/>
              <a:pathLst>
                <a:path w="344" h="345">
                  <a:moveTo>
                    <a:pt x="344" y="172"/>
                  </a:moveTo>
                  <a:lnTo>
                    <a:pt x="341" y="146"/>
                  </a:lnTo>
                  <a:lnTo>
                    <a:pt x="335" y="120"/>
                  </a:lnTo>
                  <a:lnTo>
                    <a:pt x="325" y="94"/>
                  </a:lnTo>
                  <a:lnTo>
                    <a:pt x="311" y="71"/>
                  </a:lnTo>
                  <a:lnTo>
                    <a:pt x="293" y="51"/>
                  </a:lnTo>
                  <a:lnTo>
                    <a:pt x="273" y="33"/>
                  </a:lnTo>
                  <a:lnTo>
                    <a:pt x="250" y="19"/>
                  </a:lnTo>
                  <a:lnTo>
                    <a:pt x="224" y="9"/>
                  </a:lnTo>
                  <a:lnTo>
                    <a:pt x="198" y="3"/>
                  </a:lnTo>
                  <a:lnTo>
                    <a:pt x="172" y="0"/>
                  </a:lnTo>
                  <a:lnTo>
                    <a:pt x="145" y="3"/>
                  </a:lnTo>
                  <a:lnTo>
                    <a:pt x="118" y="9"/>
                  </a:lnTo>
                  <a:lnTo>
                    <a:pt x="93" y="19"/>
                  </a:lnTo>
                  <a:lnTo>
                    <a:pt x="70" y="33"/>
                  </a:lnTo>
                  <a:lnTo>
                    <a:pt x="51" y="51"/>
                  </a:lnTo>
                  <a:lnTo>
                    <a:pt x="33" y="71"/>
                  </a:lnTo>
                  <a:lnTo>
                    <a:pt x="19" y="94"/>
                  </a:lnTo>
                  <a:lnTo>
                    <a:pt x="8" y="120"/>
                  </a:lnTo>
                  <a:lnTo>
                    <a:pt x="2" y="146"/>
                  </a:lnTo>
                  <a:lnTo>
                    <a:pt x="0" y="172"/>
                  </a:lnTo>
                  <a:lnTo>
                    <a:pt x="2" y="199"/>
                  </a:lnTo>
                  <a:lnTo>
                    <a:pt x="8" y="226"/>
                  </a:lnTo>
                  <a:lnTo>
                    <a:pt x="19" y="251"/>
                  </a:lnTo>
                  <a:lnTo>
                    <a:pt x="33" y="274"/>
                  </a:lnTo>
                  <a:lnTo>
                    <a:pt x="51" y="293"/>
                  </a:lnTo>
                  <a:lnTo>
                    <a:pt x="70" y="312"/>
                  </a:lnTo>
                  <a:lnTo>
                    <a:pt x="93" y="325"/>
                  </a:lnTo>
                  <a:lnTo>
                    <a:pt x="118" y="336"/>
                  </a:lnTo>
                  <a:lnTo>
                    <a:pt x="145" y="343"/>
                  </a:lnTo>
                  <a:lnTo>
                    <a:pt x="172" y="345"/>
                  </a:lnTo>
                  <a:lnTo>
                    <a:pt x="198" y="343"/>
                  </a:lnTo>
                  <a:lnTo>
                    <a:pt x="224" y="336"/>
                  </a:lnTo>
                  <a:lnTo>
                    <a:pt x="250" y="325"/>
                  </a:lnTo>
                  <a:lnTo>
                    <a:pt x="273" y="312"/>
                  </a:lnTo>
                  <a:lnTo>
                    <a:pt x="293" y="293"/>
                  </a:lnTo>
                  <a:lnTo>
                    <a:pt x="311" y="274"/>
                  </a:lnTo>
                  <a:lnTo>
                    <a:pt x="325" y="251"/>
                  </a:lnTo>
                  <a:lnTo>
                    <a:pt x="335" y="226"/>
                  </a:lnTo>
                  <a:lnTo>
                    <a:pt x="341" y="199"/>
                  </a:lnTo>
                  <a:lnTo>
                    <a:pt x="344" y="1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971032" y="2586203"/>
              <a:ext cx="92868" cy="76726"/>
            </a:xfrm>
            <a:custGeom>
              <a:avLst/>
              <a:gdLst/>
              <a:ahLst/>
              <a:cxnLst>
                <a:cxn ang="0">
                  <a:pos x="343" y="172"/>
                </a:cxn>
                <a:cxn ang="0">
                  <a:pos x="341" y="146"/>
                </a:cxn>
                <a:cxn ang="0">
                  <a:pos x="336" y="120"/>
                </a:cxn>
                <a:cxn ang="0">
                  <a:pos x="325" y="94"/>
                </a:cxn>
                <a:cxn ang="0">
                  <a:pos x="311" y="71"/>
                </a:cxn>
                <a:cxn ang="0">
                  <a:pos x="293" y="51"/>
                </a:cxn>
                <a:cxn ang="0">
                  <a:pos x="273" y="33"/>
                </a:cxn>
                <a:cxn ang="0">
                  <a:pos x="250" y="19"/>
                </a:cxn>
                <a:cxn ang="0">
                  <a:pos x="225" y="9"/>
                </a:cxn>
                <a:cxn ang="0">
                  <a:pos x="199" y="3"/>
                </a:cxn>
                <a:cxn ang="0">
                  <a:pos x="172" y="0"/>
                </a:cxn>
                <a:cxn ang="0">
                  <a:pos x="145" y="3"/>
                </a:cxn>
                <a:cxn ang="0">
                  <a:pos x="119" y="9"/>
                </a:cxn>
                <a:cxn ang="0">
                  <a:pos x="94" y="19"/>
                </a:cxn>
                <a:cxn ang="0">
                  <a:pos x="71" y="33"/>
                </a:cxn>
                <a:cxn ang="0">
                  <a:pos x="50" y="51"/>
                </a:cxn>
                <a:cxn ang="0">
                  <a:pos x="33" y="71"/>
                </a:cxn>
                <a:cxn ang="0">
                  <a:pos x="19" y="94"/>
                </a:cxn>
                <a:cxn ang="0">
                  <a:pos x="9" y="120"/>
                </a:cxn>
                <a:cxn ang="0">
                  <a:pos x="2" y="146"/>
                </a:cxn>
                <a:cxn ang="0">
                  <a:pos x="0" y="172"/>
                </a:cxn>
                <a:cxn ang="0">
                  <a:pos x="2" y="199"/>
                </a:cxn>
                <a:cxn ang="0">
                  <a:pos x="9" y="226"/>
                </a:cxn>
                <a:cxn ang="0">
                  <a:pos x="19" y="251"/>
                </a:cxn>
                <a:cxn ang="0">
                  <a:pos x="33" y="274"/>
                </a:cxn>
                <a:cxn ang="0">
                  <a:pos x="50" y="293"/>
                </a:cxn>
                <a:cxn ang="0">
                  <a:pos x="71" y="312"/>
                </a:cxn>
                <a:cxn ang="0">
                  <a:pos x="94" y="325"/>
                </a:cxn>
                <a:cxn ang="0">
                  <a:pos x="119" y="336"/>
                </a:cxn>
                <a:cxn ang="0">
                  <a:pos x="145" y="343"/>
                </a:cxn>
                <a:cxn ang="0">
                  <a:pos x="172" y="345"/>
                </a:cxn>
                <a:cxn ang="0">
                  <a:pos x="199" y="343"/>
                </a:cxn>
                <a:cxn ang="0">
                  <a:pos x="225" y="336"/>
                </a:cxn>
                <a:cxn ang="0">
                  <a:pos x="250" y="325"/>
                </a:cxn>
                <a:cxn ang="0">
                  <a:pos x="273" y="312"/>
                </a:cxn>
                <a:cxn ang="0">
                  <a:pos x="293" y="293"/>
                </a:cxn>
                <a:cxn ang="0">
                  <a:pos x="311" y="274"/>
                </a:cxn>
                <a:cxn ang="0">
                  <a:pos x="325" y="251"/>
                </a:cxn>
                <a:cxn ang="0">
                  <a:pos x="336" y="226"/>
                </a:cxn>
                <a:cxn ang="0">
                  <a:pos x="341" y="199"/>
                </a:cxn>
                <a:cxn ang="0">
                  <a:pos x="343" y="172"/>
                </a:cxn>
              </a:cxnLst>
              <a:rect l="0" t="0" r="r" b="b"/>
              <a:pathLst>
                <a:path w="343" h="345">
                  <a:moveTo>
                    <a:pt x="343" y="172"/>
                  </a:moveTo>
                  <a:lnTo>
                    <a:pt x="341" y="146"/>
                  </a:lnTo>
                  <a:lnTo>
                    <a:pt x="336" y="120"/>
                  </a:lnTo>
                  <a:lnTo>
                    <a:pt x="325" y="94"/>
                  </a:lnTo>
                  <a:lnTo>
                    <a:pt x="311" y="71"/>
                  </a:lnTo>
                  <a:lnTo>
                    <a:pt x="293" y="51"/>
                  </a:lnTo>
                  <a:lnTo>
                    <a:pt x="273" y="33"/>
                  </a:lnTo>
                  <a:lnTo>
                    <a:pt x="250" y="19"/>
                  </a:lnTo>
                  <a:lnTo>
                    <a:pt x="225" y="9"/>
                  </a:lnTo>
                  <a:lnTo>
                    <a:pt x="199" y="3"/>
                  </a:lnTo>
                  <a:lnTo>
                    <a:pt x="172" y="0"/>
                  </a:lnTo>
                  <a:lnTo>
                    <a:pt x="145" y="3"/>
                  </a:lnTo>
                  <a:lnTo>
                    <a:pt x="119" y="9"/>
                  </a:lnTo>
                  <a:lnTo>
                    <a:pt x="94" y="19"/>
                  </a:lnTo>
                  <a:lnTo>
                    <a:pt x="71" y="33"/>
                  </a:lnTo>
                  <a:lnTo>
                    <a:pt x="50" y="51"/>
                  </a:lnTo>
                  <a:lnTo>
                    <a:pt x="33" y="71"/>
                  </a:lnTo>
                  <a:lnTo>
                    <a:pt x="19" y="94"/>
                  </a:lnTo>
                  <a:lnTo>
                    <a:pt x="9" y="120"/>
                  </a:lnTo>
                  <a:lnTo>
                    <a:pt x="2" y="146"/>
                  </a:lnTo>
                  <a:lnTo>
                    <a:pt x="0" y="172"/>
                  </a:lnTo>
                  <a:lnTo>
                    <a:pt x="2" y="199"/>
                  </a:lnTo>
                  <a:lnTo>
                    <a:pt x="9" y="226"/>
                  </a:lnTo>
                  <a:lnTo>
                    <a:pt x="19" y="251"/>
                  </a:lnTo>
                  <a:lnTo>
                    <a:pt x="33" y="274"/>
                  </a:lnTo>
                  <a:lnTo>
                    <a:pt x="50" y="293"/>
                  </a:lnTo>
                  <a:lnTo>
                    <a:pt x="71" y="312"/>
                  </a:lnTo>
                  <a:lnTo>
                    <a:pt x="94" y="325"/>
                  </a:lnTo>
                  <a:lnTo>
                    <a:pt x="119" y="336"/>
                  </a:lnTo>
                  <a:lnTo>
                    <a:pt x="145" y="343"/>
                  </a:lnTo>
                  <a:lnTo>
                    <a:pt x="172" y="345"/>
                  </a:lnTo>
                  <a:lnTo>
                    <a:pt x="199" y="343"/>
                  </a:lnTo>
                  <a:lnTo>
                    <a:pt x="225" y="336"/>
                  </a:lnTo>
                  <a:lnTo>
                    <a:pt x="250" y="325"/>
                  </a:lnTo>
                  <a:lnTo>
                    <a:pt x="273" y="312"/>
                  </a:lnTo>
                  <a:lnTo>
                    <a:pt x="293" y="293"/>
                  </a:lnTo>
                  <a:lnTo>
                    <a:pt x="311" y="274"/>
                  </a:lnTo>
                  <a:lnTo>
                    <a:pt x="325" y="251"/>
                  </a:lnTo>
                  <a:lnTo>
                    <a:pt x="336" y="226"/>
                  </a:lnTo>
                  <a:lnTo>
                    <a:pt x="341" y="199"/>
                  </a:lnTo>
                  <a:lnTo>
                    <a:pt x="343" y="1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760310" y="2586203"/>
              <a:ext cx="92868" cy="76726"/>
            </a:xfrm>
            <a:custGeom>
              <a:avLst/>
              <a:gdLst/>
              <a:ahLst/>
              <a:cxnLst>
                <a:cxn ang="0">
                  <a:pos x="343" y="172"/>
                </a:cxn>
                <a:cxn ang="0">
                  <a:pos x="341" y="146"/>
                </a:cxn>
                <a:cxn ang="0">
                  <a:pos x="335" y="120"/>
                </a:cxn>
                <a:cxn ang="0">
                  <a:pos x="325" y="94"/>
                </a:cxn>
                <a:cxn ang="0">
                  <a:pos x="311" y="71"/>
                </a:cxn>
                <a:cxn ang="0">
                  <a:pos x="293" y="51"/>
                </a:cxn>
                <a:cxn ang="0">
                  <a:pos x="272" y="33"/>
                </a:cxn>
                <a:cxn ang="0">
                  <a:pos x="249" y="19"/>
                </a:cxn>
                <a:cxn ang="0">
                  <a:pos x="224" y="9"/>
                </a:cxn>
                <a:cxn ang="0">
                  <a:pos x="198" y="3"/>
                </a:cxn>
                <a:cxn ang="0">
                  <a:pos x="172" y="0"/>
                </a:cxn>
                <a:cxn ang="0">
                  <a:pos x="144" y="3"/>
                </a:cxn>
                <a:cxn ang="0">
                  <a:pos x="118" y="9"/>
                </a:cxn>
                <a:cxn ang="0">
                  <a:pos x="93" y="19"/>
                </a:cxn>
                <a:cxn ang="0">
                  <a:pos x="70" y="33"/>
                </a:cxn>
                <a:cxn ang="0">
                  <a:pos x="50" y="51"/>
                </a:cxn>
                <a:cxn ang="0">
                  <a:pos x="33" y="71"/>
                </a:cxn>
                <a:cxn ang="0">
                  <a:pos x="19" y="94"/>
                </a:cxn>
                <a:cxn ang="0">
                  <a:pos x="8" y="120"/>
                </a:cxn>
                <a:cxn ang="0">
                  <a:pos x="1" y="146"/>
                </a:cxn>
                <a:cxn ang="0">
                  <a:pos x="0" y="172"/>
                </a:cxn>
                <a:cxn ang="0">
                  <a:pos x="1" y="199"/>
                </a:cxn>
                <a:cxn ang="0">
                  <a:pos x="8" y="226"/>
                </a:cxn>
                <a:cxn ang="0">
                  <a:pos x="19" y="251"/>
                </a:cxn>
                <a:cxn ang="0">
                  <a:pos x="33" y="274"/>
                </a:cxn>
                <a:cxn ang="0">
                  <a:pos x="50" y="293"/>
                </a:cxn>
                <a:cxn ang="0">
                  <a:pos x="70" y="312"/>
                </a:cxn>
                <a:cxn ang="0">
                  <a:pos x="93" y="325"/>
                </a:cxn>
                <a:cxn ang="0">
                  <a:pos x="118" y="336"/>
                </a:cxn>
                <a:cxn ang="0">
                  <a:pos x="144" y="343"/>
                </a:cxn>
                <a:cxn ang="0">
                  <a:pos x="172" y="345"/>
                </a:cxn>
                <a:cxn ang="0">
                  <a:pos x="198" y="343"/>
                </a:cxn>
                <a:cxn ang="0">
                  <a:pos x="224" y="336"/>
                </a:cxn>
                <a:cxn ang="0">
                  <a:pos x="249" y="325"/>
                </a:cxn>
                <a:cxn ang="0">
                  <a:pos x="272" y="312"/>
                </a:cxn>
                <a:cxn ang="0">
                  <a:pos x="293" y="293"/>
                </a:cxn>
                <a:cxn ang="0">
                  <a:pos x="311" y="274"/>
                </a:cxn>
                <a:cxn ang="0">
                  <a:pos x="325" y="251"/>
                </a:cxn>
                <a:cxn ang="0">
                  <a:pos x="335" y="226"/>
                </a:cxn>
                <a:cxn ang="0">
                  <a:pos x="341" y="199"/>
                </a:cxn>
                <a:cxn ang="0">
                  <a:pos x="343" y="172"/>
                </a:cxn>
              </a:cxnLst>
              <a:rect l="0" t="0" r="r" b="b"/>
              <a:pathLst>
                <a:path w="343" h="345">
                  <a:moveTo>
                    <a:pt x="343" y="172"/>
                  </a:moveTo>
                  <a:lnTo>
                    <a:pt x="341" y="146"/>
                  </a:lnTo>
                  <a:lnTo>
                    <a:pt x="335" y="120"/>
                  </a:lnTo>
                  <a:lnTo>
                    <a:pt x="325" y="94"/>
                  </a:lnTo>
                  <a:lnTo>
                    <a:pt x="311" y="71"/>
                  </a:lnTo>
                  <a:lnTo>
                    <a:pt x="293" y="51"/>
                  </a:lnTo>
                  <a:lnTo>
                    <a:pt x="272" y="33"/>
                  </a:lnTo>
                  <a:lnTo>
                    <a:pt x="249" y="19"/>
                  </a:lnTo>
                  <a:lnTo>
                    <a:pt x="224" y="9"/>
                  </a:lnTo>
                  <a:lnTo>
                    <a:pt x="198" y="3"/>
                  </a:lnTo>
                  <a:lnTo>
                    <a:pt x="172" y="0"/>
                  </a:lnTo>
                  <a:lnTo>
                    <a:pt x="144" y="3"/>
                  </a:lnTo>
                  <a:lnTo>
                    <a:pt x="118" y="9"/>
                  </a:lnTo>
                  <a:lnTo>
                    <a:pt x="93" y="19"/>
                  </a:lnTo>
                  <a:lnTo>
                    <a:pt x="70" y="33"/>
                  </a:lnTo>
                  <a:lnTo>
                    <a:pt x="50" y="51"/>
                  </a:lnTo>
                  <a:lnTo>
                    <a:pt x="33" y="71"/>
                  </a:lnTo>
                  <a:lnTo>
                    <a:pt x="19" y="94"/>
                  </a:lnTo>
                  <a:lnTo>
                    <a:pt x="8" y="120"/>
                  </a:lnTo>
                  <a:lnTo>
                    <a:pt x="1" y="146"/>
                  </a:lnTo>
                  <a:lnTo>
                    <a:pt x="0" y="172"/>
                  </a:lnTo>
                  <a:lnTo>
                    <a:pt x="1" y="199"/>
                  </a:lnTo>
                  <a:lnTo>
                    <a:pt x="8" y="226"/>
                  </a:lnTo>
                  <a:lnTo>
                    <a:pt x="19" y="251"/>
                  </a:lnTo>
                  <a:lnTo>
                    <a:pt x="33" y="274"/>
                  </a:lnTo>
                  <a:lnTo>
                    <a:pt x="50" y="293"/>
                  </a:lnTo>
                  <a:lnTo>
                    <a:pt x="70" y="312"/>
                  </a:lnTo>
                  <a:lnTo>
                    <a:pt x="93" y="325"/>
                  </a:lnTo>
                  <a:lnTo>
                    <a:pt x="118" y="336"/>
                  </a:lnTo>
                  <a:lnTo>
                    <a:pt x="144" y="343"/>
                  </a:lnTo>
                  <a:lnTo>
                    <a:pt x="172" y="345"/>
                  </a:lnTo>
                  <a:lnTo>
                    <a:pt x="198" y="343"/>
                  </a:lnTo>
                  <a:lnTo>
                    <a:pt x="224" y="336"/>
                  </a:lnTo>
                  <a:lnTo>
                    <a:pt x="249" y="325"/>
                  </a:lnTo>
                  <a:lnTo>
                    <a:pt x="272" y="312"/>
                  </a:lnTo>
                  <a:lnTo>
                    <a:pt x="293" y="293"/>
                  </a:lnTo>
                  <a:lnTo>
                    <a:pt x="311" y="274"/>
                  </a:lnTo>
                  <a:lnTo>
                    <a:pt x="325" y="251"/>
                  </a:lnTo>
                  <a:lnTo>
                    <a:pt x="335" y="226"/>
                  </a:lnTo>
                  <a:lnTo>
                    <a:pt x="341" y="199"/>
                  </a:lnTo>
                  <a:lnTo>
                    <a:pt x="343" y="1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639926" y="2586203"/>
              <a:ext cx="91148" cy="76726"/>
            </a:xfrm>
            <a:custGeom>
              <a:avLst/>
              <a:gdLst/>
              <a:ahLst/>
              <a:cxnLst>
                <a:cxn ang="0">
                  <a:pos x="343" y="172"/>
                </a:cxn>
                <a:cxn ang="0">
                  <a:pos x="341" y="146"/>
                </a:cxn>
                <a:cxn ang="0">
                  <a:pos x="335" y="120"/>
                </a:cxn>
                <a:cxn ang="0">
                  <a:pos x="325" y="94"/>
                </a:cxn>
                <a:cxn ang="0">
                  <a:pos x="310" y="71"/>
                </a:cxn>
                <a:cxn ang="0">
                  <a:pos x="293" y="51"/>
                </a:cxn>
                <a:cxn ang="0">
                  <a:pos x="272" y="33"/>
                </a:cxn>
                <a:cxn ang="0">
                  <a:pos x="249" y="19"/>
                </a:cxn>
                <a:cxn ang="0">
                  <a:pos x="225" y="9"/>
                </a:cxn>
                <a:cxn ang="0">
                  <a:pos x="199" y="3"/>
                </a:cxn>
                <a:cxn ang="0">
                  <a:pos x="171" y="0"/>
                </a:cxn>
                <a:cxn ang="0">
                  <a:pos x="145" y="3"/>
                </a:cxn>
                <a:cxn ang="0">
                  <a:pos x="119" y="9"/>
                </a:cxn>
                <a:cxn ang="0">
                  <a:pos x="94" y="19"/>
                </a:cxn>
                <a:cxn ang="0">
                  <a:pos x="71" y="33"/>
                </a:cxn>
                <a:cxn ang="0">
                  <a:pos x="50" y="51"/>
                </a:cxn>
                <a:cxn ang="0">
                  <a:pos x="33" y="71"/>
                </a:cxn>
                <a:cxn ang="0">
                  <a:pos x="18" y="94"/>
                </a:cxn>
                <a:cxn ang="0">
                  <a:pos x="8" y="120"/>
                </a:cxn>
                <a:cxn ang="0">
                  <a:pos x="2" y="146"/>
                </a:cxn>
                <a:cxn ang="0">
                  <a:pos x="0" y="172"/>
                </a:cxn>
                <a:cxn ang="0">
                  <a:pos x="2" y="199"/>
                </a:cxn>
                <a:cxn ang="0">
                  <a:pos x="8" y="226"/>
                </a:cxn>
                <a:cxn ang="0">
                  <a:pos x="18" y="251"/>
                </a:cxn>
                <a:cxn ang="0">
                  <a:pos x="33" y="274"/>
                </a:cxn>
                <a:cxn ang="0">
                  <a:pos x="50" y="293"/>
                </a:cxn>
                <a:cxn ang="0">
                  <a:pos x="71" y="312"/>
                </a:cxn>
                <a:cxn ang="0">
                  <a:pos x="94" y="325"/>
                </a:cxn>
                <a:cxn ang="0">
                  <a:pos x="119" y="336"/>
                </a:cxn>
                <a:cxn ang="0">
                  <a:pos x="145" y="343"/>
                </a:cxn>
                <a:cxn ang="0">
                  <a:pos x="171" y="345"/>
                </a:cxn>
                <a:cxn ang="0">
                  <a:pos x="199" y="343"/>
                </a:cxn>
                <a:cxn ang="0">
                  <a:pos x="225" y="336"/>
                </a:cxn>
                <a:cxn ang="0">
                  <a:pos x="249" y="325"/>
                </a:cxn>
                <a:cxn ang="0">
                  <a:pos x="272" y="312"/>
                </a:cxn>
                <a:cxn ang="0">
                  <a:pos x="293" y="293"/>
                </a:cxn>
                <a:cxn ang="0">
                  <a:pos x="310" y="274"/>
                </a:cxn>
                <a:cxn ang="0">
                  <a:pos x="325" y="251"/>
                </a:cxn>
                <a:cxn ang="0">
                  <a:pos x="335" y="226"/>
                </a:cxn>
                <a:cxn ang="0">
                  <a:pos x="341" y="199"/>
                </a:cxn>
                <a:cxn ang="0">
                  <a:pos x="343" y="172"/>
                </a:cxn>
              </a:cxnLst>
              <a:rect l="0" t="0" r="r" b="b"/>
              <a:pathLst>
                <a:path w="343" h="345">
                  <a:moveTo>
                    <a:pt x="343" y="172"/>
                  </a:moveTo>
                  <a:lnTo>
                    <a:pt x="341" y="146"/>
                  </a:lnTo>
                  <a:lnTo>
                    <a:pt x="335" y="120"/>
                  </a:lnTo>
                  <a:lnTo>
                    <a:pt x="325" y="94"/>
                  </a:lnTo>
                  <a:lnTo>
                    <a:pt x="310" y="71"/>
                  </a:lnTo>
                  <a:lnTo>
                    <a:pt x="293" y="51"/>
                  </a:lnTo>
                  <a:lnTo>
                    <a:pt x="272" y="33"/>
                  </a:lnTo>
                  <a:lnTo>
                    <a:pt x="249" y="19"/>
                  </a:lnTo>
                  <a:lnTo>
                    <a:pt x="225" y="9"/>
                  </a:lnTo>
                  <a:lnTo>
                    <a:pt x="199" y="3"/>
                  </a:lnTo>
                  <a:lnTo>
                    <a:pt x="171" y="0"/>
                  </a:lnTo>
                  <a:lnTo>
                    <a:pt x="145" y="3"/>
                  </a:lnTo>
                  <a:lnTo>
                    <a:pt x="119" y="9"/>
                  </a:lnTo>
                  <a:lnTo>
                    <a:pt x="94" y="19"/>
                  </a:lnTo>
                  <a:lnTo>
                    <a:pt x="71" y="33"/>
                  </a:lnTo>
                  <a:lnTo>
                    <a:pt x="50" y="51"/>
                  </a:lnTo>
                  <a:lnTo>
                    <a:pt x="33" y="71"/>
                  </a:lnTo>
                  <a:lnTo>
                    <a:pt x="18" y="94"/>
                  </a:lnTo>
                  <a:lnTo>
                    <a:pt x="8" y="120"/>
                  </a:lnTo>
                  <a:lnTo>
                    <a:pt x="2" y="146"/>
                  </a:lnTo>
                  <a:lnTo>
                    <a:pt x="0" y="172"/>
                  </a:lnTo>
                  <a:lnTo>
                    <a:pt x="2" y="199"/>
                  </a:lnTo>
                  <a:lnTo>
                    <a:pt x="8" y="226"/>
                  </a:lnTo>
                  <a:lnTo>
                    <a:pt x="18" y="251"/>
                  </a:lnTo>
                  <a:lnTo>
                    <a:pt x="33" y="274"/>
                  </a:lnTo>
                  <a:lnTo>
                    <a:pt x="50" y="293"/>
                  </a:lnTo>
                  <a:lnTo>
                    <a:pt x="71" y="312"/>
                  </a:lnTo>
                  <a:lnTo>
                    <a:pt x="94" y="325"/>
                  </a:lnTo>
                  <a:lnTo>
                    <a:pt x="119" y="336"/>
                  </a:lnTo>
                  <a:lnTo>
                    <a:pt x="145" y="343"/>
                  </a:lnTo>
                  <a:lnTo>
                    <a:pt x="171" y="345"/>
                  </a:lnTo>
                  <a:lnTo>
                    <a:pt x="199" y="343"/>
                  </a:lnTo>
                  <a:lnTo>
                    <a:pt x="225" y="336"/>
                  </a:lnTo>
                  <a:lnTo>
                    <a:pt x="249" y="325"/>
                  </a:lnTo>
                  <a:lnTo>
                    <a:pt x="272" y="312"/>
                  </a:lnTo>
                  <a:lnTo>
                    <a:pt x="293" y="293"/>
                  </a:lnTo>
                  <a:lnTo>
                    <a:pt x="310" y="274"/>
                  </a:lnTo>
                  <a:lnTo>
                    <a:pt x="325" y="251"/>
                  </a:lnTo>
                  <a:lnTo>
                    <a:pt x="335" y="226"/>
                  </a:lnTo>
                  <a:lnTo>
                    <a:pt x="341" y="199"/>
                  </a:lnTo>
                  <a:lnTo>
                    <a:pt x="343" y="1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693436" y="2842839"/>
              <a:ext cx="92868" cy="76726"/>
            </a:xfrm>
            <a:custGeom>
              <a:avLst/>
              <a:gdLst/>
              <a:ahLst/>
              <a:cxnLst>
                <a:cxn ang="0">
                  <a:pos x="344" y="172"/>
                </a:cxn>
                <a:cxn ang="0">
                  <a:pos x="339" y="134"/>
                </a:cxn>
                <a:cxn ang="0">
                  <a:pos x="327" y="98"/>
                </a:cxn>
                <a:cxn ang="0">
                  <a:pos x="307" y="65"/>
                </a:cxn>
                <a:cxn ang="0">
                  <a:pos x="279" y="38"/>
                </a:cxn>
                <a:cxn ang="0">
                  <a:pos x="246" y="17"/>
                </a:cxn>
                <a:cxn ang="0">
                  <a:pos x="210" y="4"/>
                </a:cxn>
                <a:cxn ang="0">
                  <a:pos x="172" y="0"/>
                </a:cxn>
                <a:cxn ang="0">
                  <a:pos x="134" y="4"/>
                </a:cxn>
                <a:cxn ang="0">
                  <a:pos x="98" y="17"/>
                </a:cxn>
                <a:cxn ang="0">
                  <a:pos x="65" y="38"/>
                </a:cxn>
                <a:cxn ang="0">
                  <a:pos x="38" y="65"/>
                </a:cxn>
                <a:cxn ang="0">
                  <a:pos x="17" y="98"/>
                </a:cxn>
                <a:cxn ang="0">
                  <a:pos x="5" y="134"/>
                </a:cxn>
                <a:cxn ang="0">
                  <a:pos x="0" y="172"/>
                </a:cxn>
                <a:cxn ang="0">
                  <a:pos x="5" y="211"/>
                </a:cxn>
                <a:cxn ang="0">
                  <a:pos x="17" y="247"/>
                </a:cxn>
                <a:cxn ang="0">
                  <a:pos x="38" y="280"/>
                </a:cxn>
                <a:cxn ang="0">
                  <a:pos x="65" y="307"/>
                </a:cxn>
                <a:cxn ang="0">
                  <a:pos x="98" y="327"/>
                </a:cxn>
                <a:cxn ang="0">
                  <a:pos x="134" y="340"/>
                </a:cxn>
                <a:cxn ang="0">
                  <a:pos x="172" y="344"/>
                </a:cxn>
                <a:cxn ang="0">
                  <a:pos x="210" y="340"/>
                </a:cxn>
                <a:cxn ang="0">
                  <a:pos x="246" y="327"/>
                </a:cxn>
                <a:cxn ang="0">
                  <a:pos x="279" y="307"/>
                </a:cxn>
                <a:cxn ang="0">
                  <a:pos x="307" y="280"/>
                </a:cxn>
                <a:cxn ang="0">
                  <a:pos x="327" y="247"/>
                </a:cxn>
                <a:cxn ang="0">
                  <a:pos x="339" y="211"/>
                </a:cxn>
                <a:cxn ang="0">
                  <a:pos x="344" y="172"/>
                </a:cxn>
              </a:cxnLst>
              <a:rect l="0" t="0" r="r" b="b"/>
              <a:pathLst>
                <a:path w="344" h="344">
                  <a:moveTo>
                    <a:pt x="344" y="172"/>
                  </a:moveTo>
                  <a:lnTo>
                    <a:pt x="339" y="134"/>
                  </a:lnTo>
                  <a:lnTo>
                    <a:pt x="327" y="98"/>
                  </a:lnTo>
                  <a:lnTo>
                    <a:pt x="307" y="65"/>
                  </a:lnTo>
                  <a:lnTo>
                    <a:pt x="279" y="38"/>
                  </a:lnTo>
                  <a:lnTo>
                    <a:pt x="246" y="17"/>
                  </a:lnTo>
                  <a:lnTo>
                    <a:pt x="210" y="4"/>
                  </a:lnTo>
                  <a:lnTo>
                    <a:pt x="172" y="0"/>
                  </a:lnTo>
                  <a:lnTo>
                    <a:pt x="134" y="4"/>
                  </a:lnTo>
                  <a:lnTo>
                    <a:pt x="98" y="17"/>
                  </a:lnTo>
                  <a:lnTo>
                    <a:pt x="65" y="38"/>
                  </a:lnTo>
                  <a:lnTo>
                    <a:pt x="38" y="65"/>
                  </a:lnTo>
                  <a:lnTo>
                    <a:pt x="17" y="98"/>
                  </a:lnTo>
                  <a:lnTo>
                    <a:pt x="5" y="134"/>
                  </a:lnTo>
                  <a:lnTo>
                    <a:pt x="0" y="172"/>
                  </a:lnTo>
                  <a:lnTo>
                    <a:pt x="5" y="211"/>
                  </a:lnTo>
                  <a:lnTo>
                    <a:pt x="17" y="247"/>
                  </a:lnTo>
                  <a:lnTo>
                    <a:pt x="38" y="280"/>
                  </a:lnTo>
                  <a:lnTo>
                    <a:pt x="65" y="307"/>
                  </a:lnTo>
                  <a:lnTo>
                    <a:pt x="98" y="327"/>
                  </a:lnTo>
                  <a:lnTo>
                    <a:pt x="134" y="340"/>
                  </a:lnTo>
                  <a:lnTo>
                    <a:pt x="172" y="344"/>
                  </a:lnTo>
                  <a:lnTo>
                    <a:pt x="210" y="340"/>
                  </a:lnTo>
                  <a:lnTo>
                    <a:pt x="246" y="327"/>
                  </a:lnTo>
                  <a:lnTo>
                    <a:pt x="279" y="307"/>
                  </a:lnTo>
                  <a:lnTo>
                    <a:pt x="307" y="280"/>
                  </a:lnTo>
                  <a:lnTo>
                    <a:pt x="327" y="247"/>
                  </a:lnTo>
                  <a:lnTo>
                    <a:pt x="339" y="211"/>
                  </a:lnTo>
                  <a:lnTo>
                    <a:pt x="344" y="1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693436" y="2943377"/>
              <a:ext cx="92868" cy="76726"/>
            </a:xfrm>
            <a:custGeom>
              <a:avLst/>
              <a:gdLst/>
              <a:ahLst/>
              <a:cxnLst>
                <a:cxn ang="0">
                  <a:pos x="344" y="173"/>
                </a:cxn>
                <a:cxn ang="0">
                  <a:pos x="339" y="134"/>
                </a:cxn>
                <a:cxn ang="0">
                  <a:pos x="327" y="97"/>
                </a:cxn>
                <a:cxn ang="0">
                  <a:pos x="307" y="65"/>
                </a:cxn>
                <a:cxn ang="0">
                  <a:pos x="279" y="38"/>
                </a:cxn>
                <a:cxn ang="0">
                  <a:pos x="246" y="17"/>
                </a:cxn>
                <a:cxn ang="0">
                  <a:pos x="210" y="4"/>
                </a:cxn>
                <a:cxn ang="0">
                  <a:pos x="172" y="0"/>
                </a:cxn>
                <a:cxn ang="0">
                  <a:pos x="134" y="4"/>
                </a:cxn>
                <a:cxn ang="0">
                  <a:pos x="98" y="17"/>
                </a:cxn>
                <a:cxn ang="0">
                  <a:pos x="65" y="38"/>
                </a:cxn>
                <a:cxn ang="0">
                  <a:pos x="38" y="65"/>
                </a:cxn>
                <a:cxn ang="0">
                  <a:pos x="17" y="97"/>
                </a:cxn>
                <a:cxn ang="0">
                  <a:pos x="5" y="134"/>
                </a:cxn>
                <a:cxn ang="0">
                  <a:pos x="0" y="173"/>
                </a:cxn>
                <a:cxn ang="0">
                  <a:pos x="5" y="211"/>
                </a:cxn>
                <a:cxn ang="0">
                  <a:pos x="17" y="247"/>
                </a:cxn>
                <a:cxn ang="0">
                  <a:pos x="38" y="280"/>
                </a:cxn>
                <a:cxn ang="0">
                  <a:pos x="65" y="306"/>
                </a:cxn>
                <a:cxn ang="0">
                  <a:pos x="98" y="327"/>
                </a:cxn>
                <a:cxn ang="0">
                  <a:pos x="134" y="340"/>
                </a:cxn>
                <a:cxn ang="0">
                  <a:pos x="172" y="344"/>
                </a:cxn>
                <a:cxn ang="0">
                  <a:pos x="210" y="340"/>
                </a:cxn>
                <a:cxn ang="0">
                  <a:pos x="246" y="327"/>
                </a:cxn>
                <a:cxn ang="0">
                  <a:pos x="279" y="306"/>
                </a:cxn>
                <a:cxn ang="0">
                  <a:pos x="307" y="280"/>
                </a:cxn>
                <a:cxn ang="0">
                  <a:pos x="327" y="247"/>
                </a:cxn>
                <a:cxn ang="0">
                  <a:pos x="339" y="211"/>
                </a:cxn>
                <a:cxn ang="0">
                  <a:pos x="344" y="173"/>
                </a:cxn>
              </a:cxnLst>
              <a:rect l="0" t="0" r="r" b="b"/>
              <a:pathLst>
                <a:path w="344" h="344">
                  <a:moveTo>
                    <a:pt x="344" y="173"/>
                  </a:moveTo>
                  <a:lnTo>
                    <a:pt x="339" y="134"/>
                  </a:lnTo>
                  <a:lnTo>
                    <a:pt x="327" y="97"/>
                  </a:lnTo>
                  <a:lnTo>
                    <a:pt x="307" y="65"/>
                  </a:lnTo>
                  <a:lnTo>
                    <a:pt x="279" y="38"/>
                  </a:lnTo>
                  <a:lnTo>
                    <a:pt x="246" y="17"/>
                  </a:lnTo>
                  <a:lnTo>
                    <a:pt x="210" y="4"/>
                  </a:lnTo>
                  <a:lnTo>
                    <a:pt x="172" y="0"/>
                  </a:lnTo>
                  <a:lnTo>
                    <a:pt x="134" y="4"/>
                  </a:lnTo>
                  <a:lnTo>
                    <a:pt x="98" y="17"/>
                  </a:lnTo>
                  <a:lnTo>
                    <a:pt x="65" y="38"/>
                  </a:lnTo>
                  <a:lnTo>
                    <a:pt x="38" y="65"/>
                  </a:lnTo>
                  <a:lnTo>
                    <a:pt x="17" y="97"/>
                  </a:lnTo>
                  <a:lnTo>
                    <a:pt x="5" y="134"/>
                  </a:lnTo>
                  <a:lnTo>
                    <a:pt x="0" y="173"/>
                  </a:lnTo>
                  <a:lnTo>
                    <a:pt x="5" y="211"/>
                  </a:lnTo>
                  <a:lnTo>
                    <a:pt x="17" y="247"/>
                  </a:lnTo>
                  <a:lnTo>
                    <a:pt x="38" y="280"/>
                  </a:lnTo>
                  <a:lnTo>
                    <a:pt x="65" y="306"/>
                  </a:lnTo>
                  <a:lnTo>
                    <a:pt x="98" y="327"/>
                  </a:lnTo>
                  <a:lnTo>
                    <a:pt x="134" y="340"/>
                  </a:lnTo>
                  <a:lnTo>
                    <a:pt x="172" y="344"/>
                  </a:lnTo>
                  <a:lnTo>
                    <a:pt x="210" y="340"/>
                  </a:lnTo>
                  <a:lnTo>
                    <a:pt x="246" y="327"/>
                  </a:lnTo>
                  <a:lnTo>
                    <a:pt x="279" y="306"/>
                  </a:lnTo>
                  <a:lnTo>
                    <a:pt x="307" y="280"/>
                  </a:lnTo>
                  <a:lnTo>
                    <a:pt x="327" y="247"/>
                  </a:lnTo>
                  <a:lnTo>
                    <a:pt x="339" y="211"/>
                  </a:lnTo>
                  <a:lnTo>
                    <a:pt x="344" y="17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6309115" y="3044959"/>
              <a:ext cx="833016" cy="312477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OCR2</a:t>
              </a:r>
              <a:endParaRPr kumimoji="0" lang="ko-KR" altLang="en-US" sz="1000" b="1" kern="0" dirty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3841239" y="3044957"/>
              <a:ext cx="758456" cy="312478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OCR1</a:t>
              </a:r>
              <a:endParaRPr kumimoji="0" lang="ko-KR" altLang="en-US" sz="1000" b="1" kern="0" dirty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39" name="번개 38"/>
            <p:cNvSpPr/>
            <p:nvPr/>
          </p:nvSpPr>
          <p:spPr bwMode="auto">
            <a:xfrm>
              <a:off x="5536937" y="3509563"/>
              <a:ext cx="214972" cy="300291"/>
            </a:xfrm>
            <a:prstGeom prst="lightningBol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5349481" y="3513532"/>
              <a:ext cx="295802" cy="2301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>
                  <a:solidFill>
                    <a:sysClr val="windowText" lastClr="000000"/>
                  </a:solidFill>
                </a:rPr>
                <a:t>1</a:t>
              </a:r>
              <a:endParaRPr kumimoji="0" lang="ko-KR" altLang="en-US" sz="12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1187624" y="3091538"/>
              <a:ext cx="600202" cy="2050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>
                  <a:solidFill>
                    <a:sysClr val="windowText" lastClr="000000"/>
                  </a:solidFill>
                </a:rPr>
                <a:t>154kV</a:t>
              </a:r>
              <a:endParaRPr kumimoji="0" lang="ko-KR" altLang="en-US" sz="10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998902" y="3044957"/>
              <a:ext cx="625997" cy="2050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>
                  <a:solidFill>
                    <a:sysClr val="windowText" lastClr="000000"/>
                  </a:solidFill>
                </a:rPr>
                <a:t>22.9kV</a:t>
              </a:r>
              <a:endParaRPr kumimoji="0" lang="ko-KR" altLang="en-US" sz="10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1963095" y="2084851"/>
              <a:ext cx="918359" cy="2050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>
                  <a:solidFill>
                    <a:sysClr val="windowText" lastClr="000000"/>
                  </a:solidFill>
                </a:rPr>
                <a:t>154/22.9kV</a:t>
              </a:r>
              <a:endParaRPr kumimoji="0" lang="ko-KR" altLang="en-US" sz="10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2161015" y="2800503"/>
              <a:ext cx="466059" cy="2050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>
                  <a:solidFill>
                    <a:sysClr val="windowText" lastClr="000000"/>
                  </a:solidFill>
                </a:rPr>
                <a:t>M.Tr</a:t>
              </a:r>
              <a:endParaRPr kumimoji="0" lang="ko-KR" altLang="en-US" sz="10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4355976" y="2492896"/>
              <a:ext cx="620376" cy="312035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kern="0" dirty="0" smtClean="0">
                  <a:solidFill>
                    <a:sysClr val="windowText" lastClr="000000"/>
                  </a:solidFill>
                  <a:latin typeface="맑은 고딕"/>
                  <a:ea typeface="맑은 고딕"/>
                </a:rPr>
                <a:t>FCL</a:t>
              </a:r>
              <a:endParaRPr kumimoji="0" lang="ko-KR" altLang="en-US" sz="1000" b="1" kern="0" dirty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 dirty="0" smtClean="0">
                <a:solidFill>
                  <a:schemeClr val="bg2"/>
                </a:solidFill>
                <a:latin typeface="Arial" charset="0"/>
              </a:rPr>
              <a:t>Future Plan</a:t>
            </a:r>
            <a:endParaRPr lang="fr-FR" altLang="ko-KR" sz="3200" dirty="0">
              <a:solidFill>
                <a:schemeClr val="bg2"/>
              </a:solidFill>
              <a:latin typeface="Arial" charset="0"/>
              <a:ea typeface="굴림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7544" y="263691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Arial"/>
              </a:rPr>
              <a:t>• </a:t>
            </a:r>
            <a:r>
              <a:rPr lang="en-US" altLang="ko-KR" b="1" i="1" dirty="0" smtClean="0">
                <a:solidFill>
                  <a:srgbClr val="000000"/>
                </a:solidFill>
                <a:latin typeface="Arial"/>
              </a:rPr>
              <a:t>Commercial </a:t>
            </a:r>
            <a:r>
              <a:rPr lang="en-US" altLang="ko-KR" b="1" i="1" dirty="0">
                <a:solidFill>
                  <a:srgbClr val="000000"/>
                </a:solidFill>
                <a:latin typeface="Arial"/>
              </a:rPr>
              <a:t>operation of 25.8kV/630A HTS hybrid FCL </a:t>
            </a:r>
            <a:r>
              <a:rPr lang="en-US" altLang="ko-KR" b="1" i="1" dirty="0" smtClean="0">
                <a:solidFill>
                  <a:srgbClr val="000000"/>
                </a:solidFill>
                <a:latin typeface="Arial"/>
              </a:rPr>
              <a:t> 2011.6~ </a:t>
            </a:r>
            <a:r>
              <a:rPr lang="en-US" altLang="ko-KR" b="1" i="1" dirty="0">
                <a:solidFill>
                  <a:srgbClr val="000000"/>
                </a:solidFill>
                <a:latin typeface="Arial"/>
              </a:rPr>
              <a:t>(Planned)</a:t>
            </a:r>
          </a:p>
          <a:p>
            <a:endParaRPr lang="en-US" altLang="ko-KR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altLang="ko-KR" dirty="0" smtClean="0">
                <a:solidFill>
                  <a:srgbClr val="000000"/>
                </a:solidFill>
                <a:latin typeface="Arial"/>
              </a:rPr>
              <a:t>•</a:t>
            </a:r>
            <a:r>
              <a:rPr lang="en-US" altLang="ko-KR" b="1" i="1" dirty="0" smtClean="0">
                <a:solidFill>
                  <a:srgbClr val="000000"/>
                </a:solidFill>
                <a:latin typeface="Arial"/>
              </a:rPr>
              <a:t> Development </a:t>
            </a:r>
            <a:r>
              <a:rPr lang="en-US" altLang="ko-KR" b="1" i="1" dirty="0">
                <a:solidFill>
                  <a:srgbClr val="000000"/>
                </a:solidFill>
                <a:latin typeface="Arial"/>
              </a:rPr>
              <a:t>of Fault Current Limiter for Biz. Model ~2011.12(Planned</a:t>
            </a:r>
            <a:r>
              <a:rPr lang="en-US" altLang="ko-KR" b="1" i="1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endParaRPr lang="en-US" altLang="ko-KR" b="1" i="1" dirty="0" smtClean="0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buAutoNum type="arabicPeriod"/>
            </a:pPr>
            <a:r>
              <a:rPr lang="en-US" altLang="ko-KR" b="1" i="1" dirty="0" smtClean="0">
                <a:solidFill>
                  <a:srgbClr val="000000"/>
                </a:solidFill>
                <a:latin typeface="Arial"/>
              </a:rPr>
              <a:t>Biz</a:t>
            </a:r>
            <a:r>
              <a:rPr lang="en-US" altLang="ko-KR" b="1" i="1" dirty="0">
                <a:solidFill>
                  <a:srgbClr val="000000"/>
                </a:solidFill>
                <a:latin typeface="Arial"/>
              </a:rPr>
              <a:t>. Model 1: 25.8kV/600A FCL </a:t>
            </a:r>
            <a:endParaRPr lang="en-US" altLang="ko-KR" b="1" i="1" dirty="0" smtClean="0">
              <a:solidFill>
                <a:srgbClr val="000000"/>
              </a:solidFill>
              <a:latin typeface="Arial"/>
            </a:endParaRPr>
          </a:p>
          <a:p>
            <a:pPr marL="1371600" lvl="2" indent="-457200"/>
            <a:r>
              <a:rPr lang="en-US" altLang="ko-KR" b="1" i="1" dirty="0" smtClean="0">
                <a:solidFill>
                  <a:srgbClr val="000000"/>
                </a:solidFill>
                <a:latin typeface="Arial"/>
              </a:rPr>
              <a:t>- Application </a:t>
            </a:r>
            <a:r>
              <a:rPr lang="en-US" altLang="ko-KR" b="1" i="1" dirty="0">
                <a:solidFill>
                  <a:srgbClr val="000000"/>
                </a:solidFill>
                <a:latin typeface="Arial"/>
              </a:rPr>
              <a:t>site: KEPCO DL (Underground grid)</a:t>
            </a:r>
            <a:endParaRPr lang="en-US" altLang="ko-KR" b="1" i="1" dirty="0" smtClean="0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buFontTx/>
              <a:buAutoNum type="arabicPeriod"/>
            </a:pPr>
            <a:r>
              <a:rPr lang="en-US" altLang="ko-KR" b="1" i="1" dirty="0">
                <a:solidFill>
                  <a:srgbClr val="000000"/>
                </a:solidFill>
                <a:latin typeface="Arial"/>
                <a:ea typeface="맑은 고딕"/>
              </a:rPr>
              <a:t>Biz. Model 2: </a:t>
            </a:r>
            <a:r>
              <a:rPr lang="en-US" altLang="ko-KR" b="1" i="1" dirty="0" smtClean="0">
                <a:solidFill>
                  <a:srgbClr val="000000"/>
                </a:solidFill>
                <a:latin typeface="Arial"/>
                <a:ea typeface="맑은 고딕"/>
              </a:rPr>
              <a:t>22kV/5,000A </a:t>
            </a:r>
            <a:r>
              <a:rPr lang="en-US" altLang="ko-KR" b="1" i="1" dirty="0">
                <a:solidFill>
                  <a:srgbClr val="000000"/>
                </a:solidFill>
                <a:latin typeface="Arial"/>
                <a:ea typeface="맑은 고딕"/>
              </a:rPr>
              <a:t>FCL</a:t>
            </a:r>
          </a:p>
          <a:p>
            <a:pPr marL="1371600" lvl="2" indent="-457200"/>
            <a:r>
              <a:rPr lang="en-US" altLang="ko-KR" b="1" i="1" dirty="0" smtClean="0">
                <a:solidFill>
                  <a:srgbClr val="000000"/>
                </a:solidFill>
                <a:latin typeface="Arial"/>
                <a:ea typeface="맑은 고딕"/>
              </a:rPr>
              <a:t>- Application </a:t>
            </a:r>
            <a:r>
              <a:rPr lang="en-US" altLang="ko-KR" b="1" i="1" dirty="0">
                <a:solidFill>
                  <a:srgbClr val="000000"/>
                </a:solidFill>
                <a:latin typeface="Arial"/>
                <a:ea typeface="맑은 고딕"/>
              </a:rPr>
              <a:t>site : POSCO (Steel plant in Korea</a:t>
            </a:r>
            <a:r>
              <a:rPr lang="en-US" altLang="ko-KR" b="1" i="1" dirty="0" smtClean="0">
                <a:solidFill>
                  <a:srgbClr val="000000"/>
                </a:solidFill>
                <a:latin typeface="Arial"/>
                <a:ea typeface="맑은 고딕"/>
              </a:rPr>
              <a:t>)</a:t>
            </a:r>
            <a:endParaRPr lang="en-US" altLang="ko-KR" b="1" i="1" dirty="0">
              <a:solidFill>
                <a:srgbClr val="000000"/>
              </a:solidFill>
              <a:latin typeface="Arial"/>
              <a:ea typeface="맑은 고딕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33575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22"/>
          <p:cNvGrpSpPr/>
          <p:nvPr/>
        </p:nvGrpSpPr>
        <p:grpSpPr>
          <a:xfrm>
            <a:off x="5796136" y="1844824"/>
            <a:ext cx="3023567" cy="2322531"/>
            <a:chOff x="5796136" y="1988840"/>
            <a:chExt cx="3023567" cy="2322531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012160" y="1988840"/>
              <a:ext cx="2807543" cy="2322531"/>
            </a:xfrm>
            <a:prstGeom prst="rect">
              <a:avLst/>
            </a:prstGeom>
            <a:noFill/>
          </p:spPr>
        </p:pic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7176946" y="2515367"/>
              <a:ext cx="181347" cy="161083"/>
            </a:xfrm>
            <a:prstGeom prst="ellipse">
              <a:avLst/>
            </a:prstGeom>
            <a:solidFill>
              <a:srgbClr val="FFC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6632905" y="2622756"/>
              <a:ext cx="544041" cy="53694"/>
            </a:xfrm>
            <a:prstGeom prst="line">
              <a:avLst/>
            </a:prstGeom>
            <a:noFill/>
            <a:ln w="63500">
              <a:solidFill>
                <a:srgbClr val="92D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5850261" y="2553558"/>
              <a:ext cx="906735" cy="26161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100" b="1" dirty="0">
                  <a:solidFill>
                    <a:srgbClr val="003399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SEOUL</a:t>
              </a: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7380312" y="2636912"/>
              <a:ext cx="120898" cy="107388"/>
            </a:xfrm>
            <a:prstGeom prst="ellipse">
              <a:avLst/>
            </a:prstGeom>
            <a:solidFill>
              <a:srgbClr val="FFC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6588224" y="2780927"/>
              <a:ext cx="760065" cy="360040"/>
            </a:xfrm>
            <a:prstGeom prst="line">
              <a:avLst/>
            </a:prstGeom>
            <a:noFill/>
            <a:ln w="63500">
              <a:solidFill>
                <a:srgbClr val="92D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5796136" y="2996952"/>
              <a:ext cx="964401" cy="26161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100" b="1" dirty="0">
                  <a:solidFill>
                    <a:srgbClr val="003399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ICHEON</a:t>
              </a:r>
            </a:p>
          </p:txBody>
        </p:sp>
      </p:grpSp>
      <p:grpSp>
        <p:nvGrpSpPr>
          <p:cNvPr id="3" name="그룹 20"/>
          <p:cNvGrpSpPr/>
          <p:nvPr/>
        </p:nvGrpSpPr>
        <p:grpSpPr>
          <a:xfrm>
            <a:off x="1187624" y="4077072"/>
            <a:ext cx="7293427" cy="2330407"/>
            <a:chOff x="790640" y="3626552"/>
            <a:chExt cx="7474387" cy="2852935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90640" y="3731246"/>
              <a:ext cx="7474387" cy="27482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사각형 설명선 13"/>
            <p:cNvSpPr/>
            <p:nvPr/>
          </p:nvSpPr>
          <p:spPr>
            <a:xfrm>
              <a:off x="920211" y="3626552"/>
              <a:ext cx="2016224" cy="504056"/>
            </a:xfrm>
            <a:prstGeom prst="wedgeRectCallout">
              <a:avLst>
                <a:gd name="adj1" fmla="val 39523"/>
                <a:gd name="adj2" fmla="val 108426"/>
              </a:avLst>
            </a:prstGeom>
            <a:solidFill>
              <a:srgbClr val="FFC000">
                <a:alpha val="49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 HTS hybrid FCL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 Cooling System for HTS Cable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 Control and Monitoring System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5" name="사각형 설명선 14"/>
            <p:cNvSpPr/>
            <p:nvPr/>
          </p:nvSpPr>
          <p:spPr>
            <a:xfrm>
              <a:off x="929836" y="4533781"/>
              <a:ext cx="1656184" cy="504056"/>
            </a:xfrm>
            <a:prstGeom prst="wedgeRectCallout">
              <a:avLst>
                <a:gd name="adj1" fmla="val 34272"/>
                <a:gd name="adj2" fmla="val 83602"/>
              </a:avLst>
            </a:prstGeom>
            <a:solidFill>
              <a:srgbClr val="FFC000">
                <a:alpha val="49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Intermediate connection </a:t>
              </a:r>
              <a:endPara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of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HTS Cable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6" name="사각형 설명선 15"/>
            <p:cNvSpPr/>
            <p:nvPr/>
          </p:nvSpPr>
          <p:spPr>
            <a:xfrm>
              <a:off x="3944547" y="4490648"/>
              <a:ext cx="720080" cy="216024"/>
            </a:xfrm>
            <a:prstGeom prst="wedgeRectCallout">
              <a:avLst>
                <a:gd name="adj1" fmla="val 46302"/>
                <a:gd name="adj2" fmla="val 128158"/>
              </a:avLst>
            </a:prstGeom>
            <a:solidFill>
              <a:srgbClr val="FFC000">
                <a:alpha val="49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Offset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7" name="사각형 설명선 16"/>
            <p:cNvSpPr/>
            <p:nvPr/>
          </p:nvSpPr>
          <p:spPr>
            <a:xfrm>
              <a:off x="3944547" y="3914584"/>
              <a:ext cx="936104" cy="360040"/>
            </a:xfrm>
            <a:prstGeom prst="wedgeRectCallout">
              <a:avLst>
                <a:gd name="adj1" fmla="val -7229"/>
                <a:gd name="adj2" fmla="val 101425"/>
              </a:avLst>
            </a:prstGeom>
            <a:solidFill>
              <a:srgbClr val="FFC000">
                <a:alpha val="49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Termination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of </a:t>
              </a: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HTS Cable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8" name="사각형 설명선 17"/>
            <p:cNvSpPr/>
            <p:nvPr/>
          </p:nvSpPr>
          <p:spPr>
            <a:xfrm>
              <a:off x="4736635" y="4706672"/>
              <a:ext cx="792088" cy="216024"/>
            </a:xfrm>
            <a:prstGeom prst="wedgeRectCallout">
              <a:avLst>
                <a:gd name="adj1" fmla="val 34150"/>
                <a:gd name="adj2" fmla="val 123702"/>
              </a:avLst>
            </a:prstGeom>
            <a:solidFill>
              <a:srgbClr val="FFC000">
                <a:alpha val="49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170kV GIS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9" name="사각형 설명선 18"/>
            <p:cNvSpPr/>
            <p:nvPr/>
          </p:nvSpPr>
          <p:spPr>
            <a:xfrm>
              <a:off x="5384707" y="4418640"/>
              <a:ext cx="1224136" cy="216024"/>
            </a:xfrm>
            <a:prstGeom prst="wedgeRectCallout">
              <a:avLst>
                <a:gd name="adj1" fmla="val 36867"/>
                <a:gd name="adj2" fmla="val 208360"/>
              </a:avLst>
            </a:prstGeom>
            <a:solidFill>
              <a:srgbClr val="FFC000">
                <a:alpha val="49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Main Transformer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20" name="사각형 설명선 19"/>
            <p:cNvSpPr/>
            <p:nvPr/>
          </p:nvSpPr>
          <p:spPr>
            <a:xfrm>
              <a:off x="5744747" y="5282736"/>
              <a:ext cx="792088" cy="216024"/>
            </a:xfrm>
            <a:prstGeom prst="wedgeRectCallout">
              <a:avLst>
                <a:gd name="adj1" fmla="val 34150"/>
                <a:gd name="adj2" fmla="val 123702"/>
              </a:avLst>
            </a:prstGeom>
            <a:solidFill>
              <a:srgbClr val="FFC000">
                <a:alpha val="49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25.8kV GIS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395536" y="2420888"/>
            <a:ext cx="6624736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1600" i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Application Site : </a:t>
            </a:r>
            <a:r>
              <a:rPr kumimoji="0" lang="en-US" altLang="ko-KR" sz="1600" i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ICHEON 154kV Substation, </a:t>
            </a:r>
            <a:r>
              <a:rPr kumimoji="0" lang="en-US" altLang="ko-KR" sz="1600" i="1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KEPCO</a:t>
            </a:r>
          </a:p>
          <a:p>
            <a:pPr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ko-KR" sz="1600" i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 </a:t>
            </a:r>
            <a:r>
              <a:rPr kumimoji="0" lang="en-US" altLang="ko-KR" sz="1600" i="1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Installation Location: D/L of </a:t>
            </a:r>
            <a:r>
              <a:rPr kumimoji="0" lang="en-US" altLang="ko-KR" sz="1600" i="1" dirty="0" err="1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M.Tr</a:t>
            </a:r>
            <a:r>
              <a:rPr kumimoji="0" lang="en-US" altLang="ko-KR" sz="1600" i="1" dirty="0" smtClean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(154kV/22.9kV) secondary </a:t>
            </a:r>
            <a:endParaRPr lang="ko-KR" altLang="en-US" sz="1600" i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9552" y="1268760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 dirty="0" smtClean="0">
                <a:solidFill>
                  <a:schemeClr val="bg2"/>
                </a:solidFill>
                <a:latin typeface="Arial" charset="0"/>
              </a:rPr>
              <a:t>Real Grid Project of FCL and SC Cable</a:t>
            </a:r>
            <a:endParaRPr lang="fr-FR" altLang="ko-KR" sz="3200" dirty="0">
              <a:solidFill>
                <a:schemeClr val="bg2"/>
              </a:solidFill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 dirty="0" smtClean="0">
                <a:solidFill>
                  <a:schemeClr val="bg2"/>
                </a:solidFill>
                <a:latin typeface="Arial" charset="0"/>
              </a:rPr>
              <a:t>Configurations of FCL &amp; SC Cable</a:t>
            </a:r>
            <a:endParaRPr lang="fr-FR" altLang="ko-KR" sz="3200" dirty="0">
              <a:solidFill>
                <a:schemeClr val="bg2"/>
              </a:solidFill>
              <a:latin typeface="Arial" charset="0"/>
              <a:ea typeface="굴림" charset="-127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2060848"/>
            <a:ext cx="3284383" cy="33843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1988840"/>
            <a:ext cx="3251472" cy="401652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552" y="1268760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altLang="ko-KR" sz="3200" b="1" dirty="0" smtClean="0">
                <a:solidFill>
                  <a:schemeClr val="bg2"/>
                </a:solidFill>
                <a:latin typeface="Arial" charset="0"/>
              </a:rPr>
              <a:t>Circuit of Hybrid-type FCL</a:t>
            </a:r>
            <a:endParaRPr lang="fr-FR" altLang="ko-KR" sz="3200" dirty="0">
              <a:solidFill>
                <a:schemeClr val="bg2"/>
              </a:solidFill>
              <a:latin typeface="Arial" charset="0"/>
              <a:ea typeface="굴림" charset="-127"/>
            </a:endParaRPr>
          </a:p>
        </p:txBody>
      </p:sp>
      <p:grpSp>
        <p:nvGrpSpPr>
          <p:cNvPr id="254" name="그룹 253"/>
          <p:cNvGrpSpPr/>
          <p:nvPr/>
        </p:nvGrpSpPr>
        <p:grpSpPr>
          <a:xfrm>
            <a:off x="1115616" y="2204864"/>
            <a:ext cx="6480720" cy="3394097"/>
            <a:chOff x="1043608" y="2492896"/>
            <a:chExt cx="6480720" cy="3394097"/>
          </a:xfrm>
        </p:grpSpPr>
        <p:sp>
          <p:nvSpPr>
            <p:cNvPr id="238" name="직사각형 237"/>
            <p:cNvSpPr/>
            <p:nvPr/>
          </p:nvSpPr>
          <p:spPr bwMode="auto">
            <a:xfrm>
              <a:off x="4385181" y="2860396"/>
              <a:ext cx="871985" cy="29448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 flipV="1">
              <a:off x="2369192" y="4042477"/>
              <a:ext cx="1923" cy="6518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 flipH="1">
              <a:off x="1746337" y="4694348"/>
              <a:ext cx="845853" cy="2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 flipH="1">
              <a:off x="4216611" y="4368412"/>
              <a:ext cx="1184194" cy="2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 flipH="1">
              <a:off x="2774818" y="5346219"/>
              <a:ext cx="1441795" cy="2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 flipH="1">
              <a:off x="6215899" y="4042477"/>
              <a:ext cx="369100" cy="2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 flipH="1">
              <a:off x="5031706" y="4042477"/>
              <a:ext cx="740122" cy="2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 flipH="1">
              <a:off x="2369192" y="4042477"/>
              <a:ext cx="2218441" cy="2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 flipH="1">
              <a:off x="4927897" y="3390604"/>
              <a:ext cx="472909" cy="2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 flipH="1">
              <a:off x="4216611" y="3390604"/>
              <a:ext cx="472909" cy="2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 flipH="1">
              <a:off x="4587632" y="3471031"/>
              <a:ext cx="444073" cy="2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89" name="Freeform 25"/>
            <p:cNvSpPr>
              <a:spLocks/>
            </p:cNvSpPr>
            <p:nvPr/>
          </p:nvSpPr>
          <p:spPr bwMode="auto">
            <a:xfrm>
              <a:off x="2342279" y="4662602"/>
              <a:ext cx="59595" cy="65612"/>
            </a:xfrm>
            <a:custGeom>
              <a:avLst/>
              <a:gdLst/>
              <a:ahLst/>
              <a:cxnLst>
                <a:cxn ang="0">
                  <a:pos x="185" y="93"/>
                </a:cxn>
                <a:cxn ang="0">
                  <a:pos x="180" y="64"/>
                </a:cxn>
                <a:cxn ang="0">
                  <a:pos x="167" y="38"/>
                </a:cxn>
                <a:cxn ang="0">
                  <a:pos x="146" y="17"/>
                </a:cxn>
                <a:cxn ang="0">
                  <a:pos x="121" y="4"/>
                </a:cxn>
                <a:cxn ang="0">
                  <a:pos x="92" y="0"/>
                </a:cxn>
                <a:cxn ang="0">
                  <a:pos x="63" y="4"/>
                </a:cxn>
                <a:cxn ang="0">
                  <a:pos x="38" y="17"/>
                </a:cxn>
                <a:cxn ang="0">
                  <a:pos x="18" y="38"/>
                </a:cxn>
                <a:cxn ang="0">
                  <a:pos x="5" y="64"/>
                </a:cxn>
                <a:cxn ang="0">
                  <a:pos x="0" y="93"/>
                </a:cxn>
                <a:cxn ang="0">
                  <a:pos x="5" y="121"/>
                </a:cxn>
                <a:cxn ang="0">
                  <a:pos x="18" y="147"/>
                </a:cxn>
                <a:cxn ang="0">
                  <a:pos x="38" y="168"/>
                </a:cxn>
                <a:cxn ang="0">
                  <a:pos x="63" y="181"/>
                </a:cxn>
                <a:cxn ang="0">
                  <a:pos x="92" y="185"/>
                </a:cxn>
                <a:cxn ang="0">
                  <a:pos x="121" y="181"/>
                </a:cxn>
                <a:cxn ang="0">
                  <a:pos x="146" y="168"/>
                </a:cxn>
                <a:cxn ang="0">
                  <a:pos x="167" y="147"/>
                </a:cxn>
                <a:cxn ang="0">
                  <a:pos x="180" y="121"/>
                </a:cxn>
                <a:cxn ang="0">
                  <a:pos x="185" y="93"/>
                </a:cxn>
              </a:cxnLst>
              <a:rect l="0" t="0" r="r" b="b"/>
              <a:pathLst>
                <a:path w="185" h="185">
                  <a:moveTo>
                    <a:pt x="185" y="93"/>
                  </a:moveTo>
                  <a:lnTo>
                    <a:pt x="180" y="64"/>
                  </a:lnTo>
                  <a:lnTo>
                    <a:pt x="167" y="38"/>
                  </a:lnTo>
                  <a:lnTo>
                    <a:pt x="146" y="17"/>
                  </a:lnTo>
                  <a:lnTo>
                    <a:pt x="121" y="4"/>
                  </a:lnTo>
                  <a:lnTo>
                    <a:pt x="92" y="0"/>
                  </a:lnTo>
                  <a:lnTo>
                    <a:pt x="63" y="4"/>
                  </a:lnTo>
                  <a:lnTo>
                    <a:pt x="38" y="17"/>
                  </a:lnTo>
                  <a:lnTo>
                    <a:pt x="18" y="38"/>
                  </a:lnTo>
                  <a:lnTo>
                    <a:pt x="5" y="64"/>
                  </a:lnTo>
                  <a:lnTo>
                    <a:pt x="0" y="93"/>
                  </a:lnTo>
                  <a:lnTo>
                    <a:pt x="5" y="121"/>
                  </a:lnTo>
                  <a:lnTo>
                    <a:pt x="18" y="147"/>
                  </a:lnTo>
                  <a:lnTo>
                    <a:pt x="38" y="168"/>
                  </a:lnTo>
                  <a:lnTo>
                    <a:pt x="63" y="181"/>
                  </a:lnTo>
                  <a:lnTo>
                    <a:pt x="92" y="185"/>
                  </a:lnTo>
                  <a:lnTo>
                    <a:pt x="121" y="181"/>
                  </a:lnTo>
                  <a:lnTo>
                    <a:pt x="146" y="168"/>
                  </a:lnTo>
                  <a:lnTo>
                    <a:pt x="167" y="147"/>
                  </a:lnTo>
                  <a:lnTo>
                    <a:pt x="180" y="121"/>
                  </a:lnTo>
                  <a:lnTo>
                    <a:pt x="185" y="93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 flipH="1">
              <a:off x="4927897" y="4694348"/>
              <a:ext cx="2258811" cy="2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 flipH="1">
              <a:off x="3993614" y="4694348"/>
              <a:ext cx="695906" cy="2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V="1">
              <a:off x="4216611" y="4368412"/>
              <a:ext cx="1923" cy="97780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93" name="Line 29"/>
            <p:cNvSpPr>
              <a:spLocks noChangeShapeType="1"/>
            </p:cNvSpPr>
            <p:nvPr/>
          </p:nvSpPr>
          <p:spPr bwMode="auto">
            <a:xfrm flipV="1">
              <a:off x="4216611" y="3390604"/>
              <a:ext cx="1923" cy="6518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V="1">
              <a:off x="5400805" y="3390604"/>
              <a:ext cx="1923" cy="97780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95" name="Line 31"/>
            <p:cNvSpPr>
              <a:spLocks noChangeShapeType="1"/>
            </p:cNvSpPr>
            <p:nvPr/>
          </p:nvSpPr>
          <p:spPr bwMode="auto">
            <a:xfrm flipV="1">
              <a:off x="6584999" y="4042477"/>
              <a:ext cx="1923" cy="6518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auto">
            <a:xfrm>
              <a:off x="4187775" y="4662602"/>
              <a:ext cx="59595" cy="65612"/>
            </a:xfrm>
            <a:custGeom>
              <a:avLst/>
              <a:gdLst/>
              <a:ahLst/>
              <a:cxnLst>
                <a:cxn ang="0">
                  <a:pos x="185" y="93"/>
                </a:cxn>
                <a:cxn ang="0">
                  <a:pos x="178" y="58"/>
                </a:cxn>
                <a:cxn ang="0">
                  <a:pos x="158" y="27"/>
                </a:cxn>
                <a:cxn ang="0">
                  <a:pos x="127" y="8"/>
                </a:cxn>
                <a:cxn ang="0">
                  <a:pos x="93" y="0"/>
                </a:cxn>
                <a:cxn ang="0">
                  <a:pos x="57" y="8"/>
                </a:cxn>
                <a:cxn ang="0">
                  <a:pos x="27" y="27"/>
                </a:cxn>
                <a:cxn ang="0">
                  <a:pos x="7" y="58"/>
                </a:cxn>
                <a:cxn ang="0">
                  <a:pos x="0" y="93"/>
                </a:cxn>
                <a:cxn ang="0">
                  <a:pos x="7" y="128"/>
                </a:cxn>
                <a:cxn ang="0">
                  <a:pos x="27" y="158"/>
                </a:cxn>
                <a:cxn ang="0">
                  <a:pos x="57" y="178"/>
                </a:cxn>
                <a:cxn ang="0">
                  <a:pos x="93" y="185"/>
                </a:cxn>
                <a:cxn ang="0">
                  <a:pos x="127" y="178"/>
                </a:cxn>
                <a:cxn ang="0">
                  <a:pos x="158" y="158"/>
                </a:cxn>
                <a:cxn ang="0">
                  <a:pos x="178" y="128"/>
                </a:cxn>
                <a:cxn ang="0">
                  <a:pos x="185" y="93"/>
                </a:cxn>
              </a:cxnLst>
              <a:rect l="0" t="0" r="r" b="b"/>
              <a:pathLst>
                <a:path w="185" h="185">
                  <a:moveTo>
                    <a:pt x="185" y="93"/>
                  </a:moveTo>
                  <a:lnTo>
                    <a:pt x="178" y="58"/>
                  </a:lnTo>
                  <a:lnTo>
                    <a:pt x="158" y="27"/>
                  </a:lnTo>
                  <a:lnTo>
                    <a:pt x="127" y="8"/>
                  </a:lnTo>
                  <a:lnTo>
                    <a:pt x="93" y="0"/>
                  </a:lnTo>
                  <a:lnTo>
                    <a:pt x="57" y="8"/>
                  </a:lnTo>
                  <a:lnTo>
                    <a:pt x="27" y="27"/>
                  </a:lnTo>
                  <a:lnTo>
                    <a:pt x="7" y="58"/>
                  </a:lnTo>
                  <a:lnTo>
                    <a:pt x="0" y="93"/>
                  </a:lnTo>
                  <a:lnTo>
                    <a:pt x="7" y="128"/>
                  </a:lnTo>
                  <a:lnTo>
                    <a:pt x="27" y="158"/>
                  </a:lnTo>
                  <a:lnTo>
                    <a:pt x="57" y="178"/>
                  </a:lnTo>
                  <a:lnTo>
                    <a:pt x="93" y="185"/>
                  </a:lnTo>
                  <a:lnTo>
                    <a:pt x="127" y="178"/>
                  </a:lnTo>
                  <a:lnTo>
                    <a:pt x="158" y="158"/>
                  </a:lnTo>
                  <a:lnTo>
                    <a:pt x="178" y="128"/>
                  </a:lnTo>
                  <a:lnTo>
                    <a:pt x="185" y="93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auto">
            <a:xfrm>
              <a:off x="4631848" y="4662602"/>
              <a:ext cx="57672" cy="65612"/>
            </a:xfrm>
            <a:custGeom>
              <a:avLst/>
              <a:gdLst/>
              <a:ahLst/>
              <a:cxnLst>
                <a:cxn ang="0">
                  <a:pos x="185" y="93"/>
                </a:cxn>
                <a:cxn ang="0">
                  <a:pos x="178" y="58"/>
                </a:cxn>
                <a:cxn ang="0">
                  <a:pos x="159" y="27"/>
                </a:cxn>
                <a:cxn ang="0">
                  <a:pos x="128" y="8"/>
                </a:cxn>
                <a:cxn ang="0">
                  <a:pos x="93" y="0"/>
                </a:cxn>
                <a:cxn ang="0">
                  <a:pos x="57" y="8"/>
                </a:cxn>
                <a:cxn ang="0">
                  <a:pos x="28" y="27"/>
                </a:cxn>
                <a:cxn ang="0">
                  <a:pos x="7" y="58"/>
                </a:cxn>
                <a:cxn ang="0">
                  <a:pos x="0" y="93"/>
                </a:cxn>
                <a:cxn ang="0">
                  <a:pos x="7" y="128"/>
                </a:cxn>
                <a:cxn ang="0">
                  <a:pos x="28" y="158"/>
                </a:cxn>
                <a:cxn ang="0">
                  <a:pos x="57" y="178"/>
                </a:cxn>
                <a:cxn ang="0">
                  <a:pos x="93" y="185"/>
                </a:cxn>
                <a:cxn ang="0">
                  <a:pos x="128" y="178"/>
                </a:cxn>
                <a:cxn ang="0">
                  <a:pos x="159" y="158"/>
                </a:cxn>
                <a:cxn ang="0">
                  <a:pos x="178" y="128"/>
                </a:cxn>
                <a:cxn ang="0">
                  <a:pos x="185" y="93"/>
                </a:cxn>
              </a:cxnLst>
              <a:rect l="0" t="0" r="r" b="b"/>
              <a:pathLst>
                <a:path w="185" h="185">
                  <a:moveTo>
                    <a:pt x="185" y="93"/>
                  </a:moveTo>
                  <a:lnTo>
                    <a:pt x="178" y="58"/>
                  </a:lnTo>
                  <a:lnTo>
                    <a:pt x="159" y="27"/>
                  </a:lnTo>
                  <a:lnTo>
                    <a:pt x="128" y="8"/>
                  </a:lnTo>
                  <a:lnTo>
                    <a:pt x="93" y="0"/>
                  </a:lnTo>
                  <a:lnTo>
                    <a:pt x="57" y="8"/>
                  </a:lnTo>
                  <a:lnTo>
                    <a:pt x="28" y="27"/>
                  </a:lnTo>
                  <a:lnTo>
                    <a:pt x="7" y="58"/>
                  </a:lnTo>
                  <a:lnTo>
                    <a:pt x="0" y="93"/>
                  </a:lnTo>
                  <a:lnTo>
                    <a:pt x="7" y="128"/>
                  </a:lnTo>
                  <a:lnTo>
                    <a:pt x="28" y="158"/>
                  </a:lnTo>
                  <a:lnTo>
                    <a:pt x="57" y="178"/>
                  </a:lnTo>
                  <a:lnTo>
                    <a:pt x="93" y="185"/>
                  </a:lnTo>
                  <a:lnTo>
                    <a:pt x="128" y="178"/>
                  </a:lnTo>
                  <a:lnTo>
                    <a:pt x="159" y="158"/>
                  </a:lnTo>
                  <a:lnTo>
                    <a:pt x="178" y="128"/>
                  </a:lnTo>
                  <a:lnTo>
                    <a:pt x="185" y="9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auto">
            <a:xfrm>
              <a:off x="4631848" y="3356741"/>
              <a:ext cx="57672" cy="65612"/>
            </a:xfrm>
            <a:custGeom>
              <a:avLst/>
              <a:gdLst/>
              <a:ahLst/>
              <a:cxnLst>
                <a:cxn ang="0">
                  <a:pos x="185" y="93"/>
                </a:cxn>
                <a:cxn ang="0">
                  <a:pos x="178" y="58"/>
                </a:cxn>
                <a:cxn ang="0">
                  <a:pos x="159" y="28"/>
                </a:cxn>
                <a:cxn ang="0">
                  <a:pos x="128" y="8"/>
                </a:cxn>
                <a:cxn ang="0">
                  <a:pos x="93" y="0"/>
                </a:cxn>
                <a:cxn ang="0">
                  <a:pos x="57" y="8"/>
                </a:cxn>
                <a:cxn ang="0">
                  <a:pos x="28" y="28"/>
                </a:cxn>
                <a:cxn ang="0">
                  <a:pos x="7" y="58"/>
                </a:cxn>
                <a:cxn ang="0">
                  <a:pos x="0" y="93"/>
                </a:cxn>
                <a:cxn ang="0">
                  <a:pos x="7" y="129"/>
                </a:cxn>
                <a:cxn ang="0">
                  <a:pos x="28" y="159"/>
                </a:cxn>
                <a:cxn ang="0">
                  <a:pos x="57" y="178"/>
                </a:cxn>
                <a:cxn ang="0">
                  <a:pos x="93" y="186"/>
                </a:cxn>
                <a:cxn ang="0">
                  <a:pos x="128" y="178"/>
                </a:cxn>
                <a:cxn ang="0">
                  <a:pos x="159" y="159"/>
                </a:cxn>
                <a:cxn ang="0">
                  <a:pos x="178" y="129"/>
                </a:cxn>
                <a:cxn ang="0">
                  <a:pos x="185" y="93"/>
                </a:cxn>
              </a:cxnLst>
              <a:rect l="0" t="0" r="r" b="b"/>
              <a:pathLst>
                <a:path w="185" h="186">
                  <a:moveTo>
                    <a:pt x="185" y="93"/>
                  </a:moveTo>
                  <a:lnTo>
                    <a:pt x="178" y="58"/>
                  </a:lnTo>
                  <a:lnTo>
                    <a:pt x="159" y="28"/>
                  </a:lnTo>
                  <a:lnTo>
                    <a:pt x="128" y="8"/>
                  </a:lnTo>
                  <a:lnTo>
                    <a:pt x="93" y="0"/>
                  </a:lnTo>
                  <a:lnTo>
                    <a:pt x="57" y="8"/>
                  </a:lnTo>
                  <a:lnTo>
                    <a:pt x="28" y="28"/>
                  </a:lnTo>
                  <a:lnTo>
                    <a:pt x="7" y="58"/>
                  </a:lnTo>
                  <a:lnTo>
                    <a:pt x="0" y="93"/>
                  </a:lnTo>
                  <a:lnTo>
                    <a:pt x="7" y="129"/>
                  </a:lnTo>
                  <a:lnTo>
                    <a:pt x="28" y="159"/>
                  </a:lnTo>
                  <a:lnTo>
                    <a:pt x="57" y="178"/>
                  </a:lnTo>
                  <a:lnTo>
                    <a:pt x="93" y="186"/>
                  </a:lnTo>
                  <a:lnTo>
                    <a:pt x="128" y="178"/>
                  </a:lnTo>
                  <a:lnTo>
                    <a:pt x="159" y="159"/>
                  </a:lnTo>
                  <a:lnTo>
                    <a:pt x="178" y="129"/>
                  </a:lnTo>
                  <a:lnTo>
                    <a:pt x="185" y="9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auto">
            <a:xfrm>
              <a:off x="4927897" y="3356741"/>
              <a:ext cx="59595" cy="65612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78" y="58"/>
                </a:cxn>
                <a:cxn ang="0">
                  <a:pos x="159" y="28"/>
                </a:cxn>
                <a:cxn ang="0">
                  <a:pos x="128" y="8"/>
                </a:cxn>
                <a:cxn ang="0">
                  <a:pos x="93" y="0"/>
                </a:cxn>
                <a:cxn ang="0">
                  <a:pos x="58" y="8"/>
                </a:cxn>
                <a:cxn ang="0">
                  <a:pos x="28" y="28"/>
                </a:cxn>
                <a:cxn ang="0">
                  <a:pos x="8" y="58"/>
                </a:cxn>
                <a:cxn ang="0">
                  <a:pos x="0" y="93"/>
                </a:cxn>
                <a:cxn ang="0">
                  <a:pos x="8" y="129"/>
                </a:cxn>
                <a:cxn ang="0">
                  <a:pos x="28" y="159"/>
                </a:cxn>
                <a:cxn ang="0">
                  <a:pos x="58" y="178"/>
                </a:cxn>
                <a:cxn ang="0">
                  <a:pos x="93" y="186"/>
                </a:cxn>
                <a:cxn ang="0">
                  <a:pos x="128" y="178"/>
                </a:cxn>
                <a:cxn ang="0">
                  <a:pos x="159" y="159"/>
                </a:cxn>
                <a:cxn ang="0">
                  <a:pos x="178" y="129"/>
                </a:cxn>
                <a:cxn ang="0">
                  <a:pos x="186" y="93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lnTo>
                    <a:pt x="178" y="58"/>
                  </a:lnTo>
                  <a:lnTo>
                    <a:pt x="159" y="28"/>
                  </a:lnTo>
                  <a:lnTo>
                    <a:pt x="128" y="8"/>
                  </a:lnTo>
                  <a:lnTo>
                    <a:pt x="93" y="0"/>
                  </a:lnTo>
                  <a:lnTo>
                    <a:pt x="58" y="8"/>
                  </a:lnTo>
                  <a:lnTo>
                    <a:pt x="28" y="28"/>
                  </a:lnTo>
                  <a:lnTo>
                    <a:pt x="8" y="58"/>
                  </a:lnTo>
                  <a:lnTo>
                    <a:pt x="0" y="93"/>
                  </a:lnTo>
                  <a:lnTo>
                    <a:pt x="8" y="129"/>
                  </a:lnTo>
                  <a:lnTo>
                    <a:pt x="28" y="159"/>
                  </a:lnTo>
                  <a:lnTo>
                    <a:pt x="58" y="178"/>
                  </a:lnTo>
                  <a:lnTo>
                    <a:pt x="93" y="186"/>
                  </a:lnTo>
                  <a:lnTo>
                    <a:pt x="128" y="178"/>
                  </a:lnTo>
                  <a:lnTo>
                    <a:pt x="159" y="159"/>
                  </a:lnTo>
                  <a:lnTo>
                    <a:pt x="178" y="129"/>
                  </a:lnTo>
                  <a:lnTo>
                    <a:pt x="186" y="9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grpSp>
          <p:nvGrpSpPr>
            <p:cNvPr id="233" name="그룹 232"/>
            <p:cNvGrpSpPr/>
            <p:nvPr/>
          </p:nvGrpSpPr>
          <p:grpSpPr>
            <a:xfrm>
              <a:off x="4587632" y="3879509"/>
              <a:ext cx="444073" cy="162968"/>
              <a:chOff x="3875087" y="3689351"/>
              <a:chExt cx="366713" cy="122238"/>
            </a:xfrm>
          </p:grpSpPr>
          <p:sp>
            <p:nvSpPr>
              <p:cNvPr id="36903" name="Freeform 39"/>
              <p:cNvSpPr>
                <a:spLocks/>
              </p:cNvSpPr>
              <p:nvPr/>
            </p:nvSpPr>
            <p:spPr bwMode="auto">
              <a:xfrm>
                <a:off x="3875087" y="3689351"/>
                <a:ext cx="122238" cy="122238"/>
              </a:xfrm>
              <a:custGeom>
                <a:avLst/>
                <a:gdLst/>
                <a:ahLst/>
                <a:cxnLst>
                  <a:cxn ang="0">
                    <a:pos x="462" y="461"/>
                  </a:cxn>
                  <a:cxn ang="0">
                    <a:pos x="461" y="427"/>
                  </a:cxn>
                  <a:cxn ang="0">
                    <a:pos x="459" y="391"/>
                  </a:cxn>
                  <a:cxn ang="0">
                    <a:pos x="456" y="356"/>
                  </a:cxn>
                  <a:cxn ang="0">
                    <a:pos x="451" y="322"/>
                  </a:cxn>
                  <a:cxn ang="0">
                    <a:pos x="445" y="289"/>
                  </a:cxn>
                  <a:cxn ang="0">
                    <a:pos x="438" y="256"/>
                  </a:cxn>
                  <a:cxn ang="0">
                    <a:pos x="430" y="225"/>
                  </a:cxn>
                  <a:cxn ang="0">
                    <a:pos x="420" y="195"/>
                  </a:cxn>
                  <a:cxn ang="0">
                    <a:pos x="409" y="167"/>
                  </a:cxn>
                  <a:cxn ang="0">
                    <a:pos x="397" y="141"/>
                  </a:cxn>
                  <a:cxn ang="0">
                    <a:pos x="385" y="117"/>
                  </a:cxn>
                  <a:cxn ang="0">
                    <a:pos x="371" y="94"/>
                  </a:cxn>
                  <a:cxn ang="0">
                    <a:pos x="357" y="73"/>
                  </a:cxn>
                  <a:cxn ang="0">
                    <a:pos x="341" y="56"/>
                  </a:cxn>
                  <a:cxn ang="0">
                    <a:pos x="325" y="39"/>
                  </a:cxn>
                  <a:cxn ang="0">
                    <a:pos x="309" y="26"/>
                  </a:cxn>
                  <a:cxn ang="0">
                    <a:pos x="292" y="15"/>
                  </a:cxn>
                  <a:cxn ang="0">
                    <a:pos x="275" y="8"/>
                  </a:cxn>
                  <a:cxn ang="0">
                    <a:pos x="257" y="2"/>
                  </a:cxn>
                  <a:cxn ang="0">
                    <a:pos x="240" y="0"/>
                  </a:cxn>
                  <a:cxn ang="0">
                    <a:pos x="222" y="0"/>
                  </a:cxn>
                  <a:cxn ang="0">
                    <a:pos x="204" y="2"/>
                  </a:cxn>
                  <a:cxn ang="0">
                    <a:pos x="186" y="8"/>
                  </a:cxn>
                  <a:cxn ang="0">
                    <a:pos x="170" y="15"/>
                  </a:cxn>
                  <a:cxn ang="0">
                    <a:pos x="153" y="26"/>
                  </a:cxn>
                  <a:cxn ang="0">
                    <a:pos x="136" y="39"/>
                  </a:cxn>
                  <a:cxn ang="0">
                    <a:pos x="121" y="56"/>
                  </a:cxn>
                  <a:cxn ang="0">
                    <a:pos x="106" y="73"/>
                  </a:cxn>
                  <a:cxn ang="0">
                    <a:pos x="90" y="94"/>
                  </a:cxn>
                  <a:cxn ang="0">
                    <a:pos x="77" y="117"/>
                  </a:cxn>
                  <a:cxn ang="0">
                    <a:pos x="64" y="141"/>
                  </a:cxn>
                  <a:cxn ang="0">
                    <a:pos x="52" y="167"/>
                  </a:cxn>
                  <a:cxn ang="0">
                    <a:pos x="41" y="195"/>
                  </a:cxn>
                  <a:cxn ang="0">
                    <a:pos x="33" y="225"/>
                  </a:cxn>
                  <a:cxn ang="0">
                    <a:pos x="24" y="256"/>
                  </a:cxn>
                  <a:cxn ang="0">
                    <a:pos x="16" y="289"/>
                  </a:cxn>
                  <a:cxn ang="0">
                    <a:pos x="11" y="322"/>
                  </a:cxn>
                  <a:cxn ang="0">
                    <a:pos x="5" y="356"/>
                  </a:cxn>
                  <a:cxn ang="0">
                    <a:pos x="2" y="391"/>
                  </a:cxn>
                  <a:cxn ang="0">
                    <a:pos x="1" y="427"/>
                  </a:cxn>
                  <a:cxn ang="0">
                    <a:pos x="0" y="461"/>
                  </a:cxn>
                </a:cxnLst>
                <a:rect l="0" t="0" r="r" b="b"/>
                <a:pathLst>
                  <a:path w="462" h="461">
                    <a:moveTo>
                      <a:pt x="462" y="461"/>
                    </a:moveTo>
                    <a:lnTo>
                      <a:pt x="461" y="427"/>
                    </a:lnTo>
                    <a:lnTo>
                      <a:pt x="459" y="391"/>
                    </a:lnTo>
                    <a:lnTo>
                      <a:pt x="456" y="356"/>
                    </a:lnTo>
                    <a:lnTo>
                      <a:pt x="451" y="322"/>
                    </a:lnTo>
                    <a:lnTo>
                      <a:pt x="445" y="289"/>
                    </a:lnTo>
                    <a:lnTo>
                      <a:pt x="438" y="256"/>
                    </a:lnTo>
                    <a:lnTo>
                      <a:pt x="430" y="225"/>
                    </a:lnTo>
                    <a:lnTo>
                      <a:pt x="420" y="195"/>
                    </a:lnTo>
                    <a:lnTo>
                      <a:pt x="409" y="167"/>
                    </a:lnTo>
                    <a:lnTo>
                      <a:pt x="397" y="141"/>
                    </a:lnTo>
                    <a:lnTo>
                      <a:pt x="385" y="117"/>
                    </a:lnTo>
                    <a:lnTo>
                      <a:pt x="371" y="94"/>
                    </a:lnTo>
                    <a:lnTo>
                      <a:pt x="357" y="73"/>
                    </a:lnTo>
                    <a:lnTo>
                      <a:pt x="341" y="56"/>
                    </a:lnTo>
                    <a:lnTo>
                      <a:pt x="325" y="39"/>
                    </a:lnTo>
                    <a:lnTo>
                      <a:pt x="309" y="26"/>
                    </a:lnTo>
                    <a:lnTo>
                      <a:pt x="292" y="15"/>
                    </a:lnTo>
                    <a:lnTo>
                      <a:pt x="275" y="8"/>
                    </a:lnTo>
                    <a:lnTo>
                      <a:pt x="257" y="2"/>
                    </a:lnTo>
                    <a:lnTo>
                      <a:pt x="240" y="0"/>
                    </a:lnTo>
                    <a:lnTo>
                      <a:pt x="222" y="0"/>
                    </a:lnTo>
                    <a:lnTo>
                      <a:pt x="204" y="2"/>
                    </a:lnTo>
                    <a:lnTo>
                      <a:pt x="186" y="8"/>
                    </a:lnTo>
                    <a:lnTo>
                      <a:pt x="170" y="15"/>
                    </a:lnTo>
                    <a:lnTo>
                      <a:pt x="153" y="26"/>
                    </a:lnTo>
                    <a:lnTo>
                      <a:pt x="136" y="39"/>
                    </a:lnTo>
                    <a:lnTo>
                      <a:pt x="121" y="56"/>
                    </a:lnTo>
                    <a:lnTo>
                      <a:pt x="106" y="73"/>
                    </a:lnTo>
                    <a:lnTo>
                      <a:pt x="90" y="94"/>
                    </a:lnTo>
                    <a:lnTo>
                      <a:pt x="77" y="117"/>
                    </a:lnTo>
                    <a:lnTo>
                      <a:pt x="64" y="141"/>
                    </a:lnTo>
                    <a:lnTo>
                      <a:pt x="52" y="167"/>
                    </a:lnTo>
                    <a:lnTo>
                      <a:pt x="41" y="195"/>
                    </a:lnTo>
                    <a:lnTo>
                      <a:pt x="33" y="225"/>
                    </a:lnTo>
                    <a:lnTo>
                      <a:pt x="24" y="256"/>
                    </a:lnTo>
                    <a:lnTo>
                      <a:pt x="16" y="289"/>
                    </a:lnTo>
                    <a:lnTo>
                      <a:pt x="11" y="322"/>
                    </a:lnTo>
                    <a:lnTo>
                      <a:pt x="5" y="356"/>
                    </a:lnTo>
                    <a:lnTo>
                      <a:pt x="2" y="391"/>
                    </a:lnTo>
                    <a:lnTo>
                      <a:pt x="1" y="427"/>
                    </a:lnTo>
                    <a:lnTo>
                      <a:pt x="0" y="461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j-lt"/>
                </a:endParaRPr>
              </a:p>
            </p:txBody>
          </p:sp>
          <p:sp>
            <p:nvSpPr>
              <p:cNvPr id="36904" name="Freeform 40"/>
              <p:cNvSpPr>
                <a:spLocks/>
              </p:cNvSpPr>
              <p:nvPr/>
            </p:nvSpPr>
            <p:spPr bwMode="auto">
              <a:xfrm>
                <a:off x="3997325" y="3689351"/>
                <a:ext cx="122238" cy="122238"/>
              </a:xfrm>
              <a:custGeom>
                <a:avLst/>
                <a:gdLst/>
                <a:ahLst/>
                <a:cxnLst>
                  <a:cxn ang="0">
                    <a:pos x="462" y="461"/>
                  </a:cxn>
                  <a:cxn ang="0">
                    <a:pos x="462" y="427"/>
                  </a:cxn>
                  <a:cxn ang="0">
                    <a:pos x="460" y="391"/>
                  </a:cxn>
                  <a:cxn ang="0">
                    <a:pos x="456" y="356"/>
                  </a:cxn>
                  <a:cxn ang="0">
                    <a:pos x="451" y="322"/>
                  </a:cxn>
                  <a:cxn ang="0">
                    <a:pos x="445" y="289"/>
                  </a:cxn>
                  <a:cxn ang="0">
                    <a:pos x="438" y="256"/>
                  </a:cxn>
                  <a:cxn ang="0">
                    <a:pos x="429" y="225"/>
                  </a:cxn>
                  <a:cxn ang="0">
                    <a:pos x="420" y="195"/>
                  </a:cxn>
                  <a:cxn ang="0">
                    <a:pos x="409" y="167"/>
                  </a:cxn>
                  <a:cxn ang="0">
                    <a:pos x="397" y="141"/>
                  </a:cxn>
                  <a:cxn ang="0">
                    <a:pos x="384" y="117"/>
                  </a:cxn>
                  <a:cxn ang="0">
                    <a:pos x="371" y="94"/>
                  </a:cxn>
                  <a:cxn ang="0">
                    <a:pos x="356" y="73"/>
                  </a:cxn>
                  <a:cxn ang="0">
                    <a:pos x="342" y="56"/>
                  </a:cxn>
                  <a:cxn ang="0">
                    <a:pos x="325" y="39"/>
                  </a:cxn>
                  <a:cxn ang="0">
                    <a:pos x="309" y="26"/>
                  </a:cxn>
                  <a:cxn ang="0">
                    <a:pos x="292" y="15"/>
                  </a:cxn>
                  <a:cxn ang="0">
                    <a:pos x="275" y="8"/>
                  </a:cxn>
                  <a:cxn ang="0">
                    <a:pos x="258" y="2"/>
                  </a:cxn>
                  <a:cxn ang="0">
                    <a:pos x="239" y="0"/>
                  </a:cxn>
                  <a:cxn ang="0">
                    <a:pos x="222" y="0"/>
                  </a:cxn>
                  <a:cxn ang="0">
                    <a:pos x="204" y="2"/>
                  </a:cxn>
                  <a:cxn ang="0">
                    <a:pos x="187" y="8"/>
                  </a:cxn>
                  <a:cxn ang="0">
                    <a:pos x="169" y="15"/>
                  </a:cxn>
                  <a:cxn ang="0">
                    <a:pos x="153" y="26"/>
                  </a:cxn>
                  <a:cxn ang="0">
                    <a:pos x="137" y="39"/>
                  </a:cxn>
                  <a:cxn ang="0">
                    <a:pos x="120" y="56"/>
                  </a:cxn>
                  <a:cxn ang="0">
                    <a:pos x="105" y="73"/>
                  </a:cxn>
                  <a:cxn ang="0">
                    <a:pos x="91" y="94"/>
                  </a:cxn>
                  <a:cxn ang="0">
                    <a:pos x="77" y="117"/>
                  </a:cxn>
                  <a:cxn ang="0">
                    <a:pos x="65" y="141"/>
                  </a:cxn>
                  <a:cxn ang="0">
                    <a:pos x="53" y="167"/>
                  </a:cxn>
                  <a:cxn ang="0">
                    <a:pos x="42" y="195"/>
                  </a:cxn>
                  <a:cxn ang="0">
                    <a:pos x="32" y="225"/>
                  </a:cxn>
                  <a:cxn ang="0">
                    <a:pos x="24" y="256"/>
                  </a:cxn>
                  <a:cxn ang="0">
                    <a:pos x="17" y="289"/>
                  </a:cxn>
                  <a:cxn ang="0">
                    <a:pos x="10" y="322"/>
                  </a:cxn>
                  <a:cxn ang="0">
                    <a:pos x="6" y="356"/>
                  </a:cxn>
                  <a:cxn ang="0">
                    <a:pos x="3" y="391"/>
                  </a:cxn>
                  <a:cxn ang="0">
                    <a:pos x="0" y="427"/>
                  </a:cxn>
                  <a:cxn ang="0">
                    <a:pos x="0" y="461"/>
                  </a:cxn>
                </a:cxnLst>
                <a:rect l="0" t="0" r="r" b="b"/>
                <a:pathLst>
                  <a:path w="462" h="461">
                    <a:moveTo>
                      <a:pt x="462" y="461"/>
                    </a:moveTo>
                    <a:lnTo>
                      <a:pt x="462" y="427"/>
                    </a:lnTo>
                    <a:lnTo>
                      <a:pt x="460" y="391"/>
                    </a:lnTo>
                    <a:lnTo>
                      <a:pt x="456" y="356"/>
                    </a:lnTo>
                    <a:lnTo>
                      <a:pt x="451" y="322"/>
                    </a:lnTo>
                    <a:lnTo>
                      <a:pt x="445" y="289"/>
                    </a:lnTo>
                    <a:lnTo>
                      <a:pt x="438" y="256"/>
                    </a:lnTo>
                    <a:lnTo>
                      <a:pt x="429" y="225"/>
                    </a:lnTo>
                    <a:lnTo>
                      <a:pt x="420" y="195"/>
                    </a:lnTo>
                    <a:lnTo>
                      <a:pt x="409" y="167"/>
                    </a:lnTo>
                    <a:lnTo>
                      <a:pt x="397" y="141"/>
                    </a:lnTo>
                    <a:lnTo>
                      <a:pt x="384" y="117"/>
                    </a:lnTo>
                    <a:lnTo>
                      <a:pt x="371" y="94"/>
                    </a:lnTo>
                    <a:lnTo>
                      <a:pt x="356" y="73"/>
                    </a:lnTo>
                    <a:lnTo>
                      <a:pt x="342" y="56"/>
                    </a:lnTo>
                    <a:lnTo>
                      <a:pt x="325" y="39"/>
                    </a:lnTo>
                    <a:lnTo>
                      <a:pt x="309" y="26"/>
                    </a:lnTo>
                    <a:lnTo>
                      <a:pt x="292" y="15"/>
                    </a:lnTo>
                    <a:lnTo>
                      <a:pt x="275" y="8"/>
                    </a:lnTo>
                    <a:lnTo>
                      <a:pt x="258" y="2"/>
                    </a:lnTo>
                    <a:lnTo>
                      <a:pt x="239" y="0"/>
                    </a:lnTo>
                    <a:lnTo>
                      <a:pt x="222" y="0"/>
                    </a:lnTo>
                    <a:lnTo>
                      <a:pt x="204" y="2"/>
                    </a:lnTo>
                    <a:lnTo>
                      <a:pt x="187" y="8"/>
                    </a:lnTo>
                    <a:lnTo>
                      <a:pt x="169" y="15"/>
                    </a:lnTo>
                    <a:lnTo>
                      <a:pt x="153" y="26"/>
                    </a:lnTo>
                    <a:lnTo>
                      <a:pt x="137" y="39"/>
                    </a:lnTo>
                    <a:lnTo>
                      <a:pt x="120" y="56"/>
                    </a:lnTo>
                    <a:lnTo>
                      <a:pt x="105" y="73"/>
                    </a:lnTo>
                    <a:lnTo>
                      <a:pt x="91" y="94"/>
                    </a:lnTo>
                    <a:lnTo>
                      <a:pt x="77" y="117"/>
                    </a:lnTo>
                    <a:lnTo>
                      <a:pt x="65" y="141"/>
                    </a:lnTo>
                    <a:lnTo>
                      <a:pt x="53" y="167"/>
                    </a:lnTo>
                    <a:lnTo>
                      <a:pt x="42" y="195"/>
                    </a:lnTo>
                    <a:lnTo>
                      <a:pt x="32" y="225"/>
                    </a:lnTo>
                    <a:lnTo>
                      <a:pt x="24" y="256"/>
                    </a:lnTo>
                    <a:lnTo>
                      <a:pt x="17" y="289"/>
                    </a:lnTo>
                    <a:lnTo>
                      <a:pt x="10" y="322"/>
                    </a:lnTo>
                    <a:lnTo>
                      <a:pt x="6" y="356"/>
                    </a:lnTo>
                    <a:lnTo>
                      <a:pt x="3" y="391"/>
                    </a:lnTo>
                    <a:lnTo>
                      <a:pt x="0" y="427"/>
                    </a:lnTo>
                    <a:lnTo>
                      <a:pt x="0" y="461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j-lt"/>
                </a:endParaRPr>
              </a:p>
            </p:txBody>
          </p:sp>
          <p:sp>
            <p:nvSpPr>
              <p:cNvPr id="36905" name="Freeform 41"/>
              <p:cNvSpPr>
                <a:spLocks/>
              </p:cNvSpPr>
              <p:nvPr/>
            </p:nvSpPr>
            <p:spPr bwMode="auto">
              <a:xfrm>
                <a:off x="4119562" y="3689351"/>
                <a:ext cx="122238" cy="122238"/>
              </a:xfrm>
              <a:custGeom>
                <a:avLst/>
                <a:gdLst/>
                <a:ahLst/>
                <a:cxnLst>
                  <a:cxn ang="0">
                    <a:pos x="462" y="461"/>
                  </a:cxn>
                  <a:cxn ang="0">
                    <a:pos x="461" y="427"/>
                  </a:cxn>
                  <a:cxn ang="0">
                    <a:pos x="459" y="391"/>
                  </a:cxn>
                  <a:cxn ang="0">
                    <a:pos x="456" y="356"/>
                  </a:cxn>
                  <a:cxn ang="0">
                    <a:pos x="451" y="322"/>
                  </a:cxn>
                  <a:cxn ang="0">
                    <a:pos x="445" y="289"/>
                  </a:cxn>
                  <a:cxn ang="0">
                    <a:pos x="438" y="256"/>
                  </a:cxn>
                  <a:cxn ang="0">
                    <a:pos x="430" y="225"/>
                  </a:cxn>
                  <a:cxn ang="0">
                    <a:pos x="420" y="195"/>
                  </a:cxn>
                  <a:cxn ang="0">
                    <a:pos x="409" y="167"/>
                  </a:cxn>
                  <a:cxn ang="0">
                    <a:pos x="398" y="141"/>
                  </a:cxn>
                  <a:cxn ang="0">
                    <a:pos x="385" y="117"/>
                  </a:cxn>
                  <a:cxn ang="0">
                    <a:pos x="371" y="94"/>
                  </a:cxn>
                  <a:cxn ang="0">
                    <a:pos x="357" y="73"/>
                  </a:cxn>
                  <a:cxn ang="0">
                    <a:pos x="341" y="56"/>
                  </a:cxn>
                  <a:cxn ang="0">
                    <a:pos x="326" y="39"/>
                  </a:cxn>
                  <a:cxn ang="0">
                    <a:pos x="310" y="26"/>
                  </a:cxn>
                  <a:cxn ang="0">
                    <a:pos x="292" y="15"/>
                  </a:cxn>
                  <a:cxn ang="0">
                    <a:pos x="275" y="8"/>
                  </a:cxn>
                  <a:cxn ang="0">
                    <a:pos x="257" y="2"/>
                  </a:cxn>
                  <a:cxn ang="0">
                    <a:pos x="240" y="0"/>
                  </a:cxn>
                  <a:cxn ang="0">
                    <a:pos x="222" y="0"/>
                  </a:cxn>
                  <a:cxn ang="0">
                    <a:pos x="205" y="2"/>
                  </a:cxn>
                  <a:cxn ang="0">
                    <a:pos x="187" y="8"/>
                  </a:cxn>
                  <a:cxn ang="0">
                    <a:pos x="170" y="15"/>
                  </a:cxn>
                  <a:cxn ang="0">
                    <a:pos x="153" y="26"/>
                  </a:cxn>
                  <a:cxn ang="0">
                    <a:pos x="136" y="39"/>
                  </a:cxn>
                  <a:cxn ang="0">
                    <a:pos x="121" y="56"/>
                  </a:cxn>
                  <a:cxn ang="0">
                    <a:pos x="106" y="73"/>
                  </a:cxn>
                  <a:cxn ang="0">
                    <a:pos x="91" y="94"/>
                  </a:cxn>
                  <a:cxn ang="0">
                    <a:pos x="77" y="117"/>
                  </a:cxn>
                  <a:cxn ang="0">
                    <a:pos x="64" y="141"/>
                  </a:cxn>
                  <a:cxn ang="0">
                    <a:pos x="53" y="167"/>
                  </a:cxn>
                  <a:cxn ang="0">
                    <a:pos x="42" y="195"/>
                  </a:cxn>
                  <a:cxn ang="0">
                    <a:pos x="33" y="225"/>
                  </a:cxn>
                  <a:cxn ang="0">
                    <a:pos x="24" y="256"/>
                  </a:cxn>
                  <a:cxn ang="0">
                    <a:pos x="16" y="289"/>
                  </a:cxn>
                  <a:cxn ang="0">
                    <a:pos x="11" y="322"/>
                  </a:cxn>
                  <a:cxn ang="0">
                    <a:pos x="6" y="356"/>
                  </a:cxn>
                  <a:cxn ang="0">
                    <a:pos x="3" y="391"/>
                  </a:cxn>
                  <a:cxn ang="0">
                    <a:pos x="1" y="427"/>
                  </a:cxn>
                  <a:cxn ang="0">
                    <a:pos x="0" y="461"/>
                  </a:cxn>
                </a:cxnLst>
                <a:rect l="0" t="0" r="r" b="b"/>
                <a:pathLst>
                  <a:path w="462" h="461">
                    <a:moveTo>
                      <a:pt x="462" y="461"/>
                    </a:moveTo>
                    <a:lnTo>
                      <a:pt x="461" y="427"/>
                    </a:lnTo>
                    <a:lnTo>
                      <a:pt x="459" y="391"/>
                    </a:lnTo>
                    <a:lnTo>
                      <a:pt x="456" y="356"/>
                    </a:lnTo>
                    <a:lnTo>
                      <a:pt x="451" y="322"/>
                    </a:lnTo>
                    <a:lnTo>
                      <a:pt x="445" y="289"/>
                    </a:lnTo>
                    <a:lnTo>
                      <a:pt x="438" y="256"/>
                    </a:lnTo>
                    <a:lnTo>
                      <a:pt x="430" y="225"/>
                    </a:lnTo>
                    <a:lnTo>
                      <a:pt x="420" y="195"/>
                    </a:lnTo>
                    <a:lnTo>
                      <a:pt x="409" y="167"/>
                    </a:lnTo>
                    <a:lnTo>
                      <a:pt x="398" y="141"/>
                    </a:lnTo>
                    <a:lnTo>
                      <a:pt x="385" y="117"/>
                    </a:lnTo>
                    <a:lnTo>
                      <a:pt x="371" y="94"/>
                    </a:lnTo>
                    <a:lnTo>
                      <a:pt x="357" y="73"/>
                    </a:lnTo>
                    <a:lnTo>
                      <a:pt x="341" y="56"/>
                    </a:lnTo>
                    <a:lnTo>
                      <a:pt x="326" y="39"/>
                    </a:lnTo>
                    <a:lnTo>
                      <a:pt x="310" y="26"/>
                    </a:lnTo>
                    <a:lnTo>
                      <a:pt x="292" y="15"/>
                    </a:lnTo>
                    <a:lnTo>
                      <a:pt x="275" y="8"/>
                    </a:lnTo>
                    <a:lnTo>
                      <a:pt x="257" y="2"/>
                    </a:lnTo>
                    <a:lnTo>
                      <a:pt x="240" y="0"/>
                    </a:lnTo>
                    <a:lnTo>
                      <a:pt x="222" y="0"/>
                    </a:lnTo>
                    <a:lnTo>
                      <a:pt x="205" y="2"/>
                    </a:lnTo>
                    <a:lnTo>
                      <a:pt x="187" y="8"/>
                    </a:lnTo>
                    <a:lnTo>
                      <a:pt x="170" y="15"/>
                    </a:lnTo>
                    <a:lnTo>
                      <a:pt x="153" y="26"/>
                    </a:lnTo>
                    <a:lnTo>
                      <a:pt x="136" y="39"/>
                    </a:lnTo>
                    <a:lnTo>
                      <a:pt x="121" y="56"/>
                    </a:lnTo>
                    <a:lnTo>
                      <a:pt x="106" y="73"/>
                    </a:lnTo>
                    <a:lnTo>
                      <a:pt x="91" y="94"/>
                    </a:lnTo>
                    <a:lnTo>
                      <a:pt x="77" y="117"/>
                    </a:lnTo>
                    <a:lnTo>
                      <a:pt x="64" y="141"/>
                    </a:lnTo>
                    <a:lnTo>
                      <a:pt x="53" y="167"/>
                    </a:lnTo>
                    <a:lnTo>
                      <a:pt x="42" y="195"/>
                    </a:lnTo>
                    <a:lnTo>
                      <a:pt x="33" y="225"/>
                    </a:lnTo>
                    <a:lnTo>
                      <a:pt x="24" y="256"/>
                    </a:lnTo>
                    <a:lnTo>
                      <a:pt x="16" y="289"/>
                    </a:lnTo>
                    <a:lnTo>
                      <a:pt x="11" y="322"/>
                    </a:lnTo>
                    <a:lnTo>
                      <a:pt x="6" y="356"/>
                    </a:lnTo>
                    <a:lnTo>
                      <a:pt x="3" y="391"/>
                    </a:lnTo>
                    <a:lnTo>
                      <a:pt x="1" y="427"/>
                    </a:lnTo>
                    <a:lnTo>
                      <a:pt x="0" y="461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j-lt"/>
                </a:endParaRPr>
              </a:p>
            </p:txBody>
          </p:sp>
        </p:grpSp>
        <p:grpSp>
          <p:nvGrpSpPr>
            <p:cNvPr id="232" name="그룹 231"/>
            <p:cNvGrpSpPr/>
            <p:nvPr/>
          </p:nvGrpSpPr>
          <p:grpSpPr>
            <a:xfrm>
              <a:off x="5771826" y="3879509"/>
              <a:ext cx="444073" cy="162968"/>
              <a:chOff x="4852987" y="3689351"/>
              <a:chExt cx="366713" cy="122238"/>
            </a:xfrm>
          </p:grpSpPr>
          <p:sp>
            <p:nvSpPr>
              <p:cNvPr id="36906" name="Freeform 42"/>
              <p:cNvSpPr>
                <a:spLocks/>
              </p:cNvSpPr>
              <p:nvPr/>
            </p:nvSpPr>
            <p:spPr bwMode="auto">
              <a:xfrm>
                <a:off x="4852987" y="3689351"/>
                <a:ext cx="122238" cy="122238"/>
              </a:xfrm>
              <a:custGeom>
                <a:avLst/>
                <a:gdLst/>
                <a:ahLst/>
                <a:cxnLst>
                  <a:cxn ang="0">
                    <a:pos x="461" y="461"/>
                  </a:cxn>
                  <a:cxn ang="0">
                    <a:pos x="461" y="427"/>
                  </a:cxn>
                  <a:cxn ang="0">
                    <a:pos x="459" y="391"/>
                  </a:cxn>
                  <a:cxn ang="0">
                    <a:pos x="456" y="356"/>
                  </a:cxn>
                  <a:cxn ang="0">
                    <a:pos x="452" y="322"/>
                  </a:cxn>
                  <a:cxn ang="0">
                    <a:pos x="445" y="289"/>
                  </a:cxn>
                  <a:cxn ang="0">
                    <a:pos x="437" y="256"/>
                  </a:cxn>
                  <a:cxn ang="0">
                    <a:pos x="430" y="225"/>
                  </a:cxn>
                  <a:cxn ang="0">
                    <a:pos x="420" y="195"/>
                  </a:cxn>
                  <a:cxn ang="0">
                    <a:pos x="409" y="167"/>
                  </a:cxn>
                  <a:cxn ang="0">
                    <a:pos x="397" y="141"/>
                  </a:cxn>
                  <a:cxn ang="0">
                    <a:pos x="385" y="117"/>
                  </a:cxn>
                  <a:cxn ang="0">
                    <a:pos x="371" y="94"/>
                  </a:cxn>
                  <a:cxn ang="0">
                    <a:pos x="357" y="73"/>
                  </a:cxn>
                  <a:cxn ang="0">
                    <a:pos x="341" y="56"/>
                  </a:cxn>
                  <a:cxn ang="0">
                    <a:pos x="325" y="39"/>
                  </a:cxn>
                  <a:cxn ang="0">
                    <a:pos x="309" y="26"/>
                  </a:cxn>
                  <a:cxn ang="0">
                    <a:pos x="292" y="15"/>
                  </a:cxn>
                  <a:cxn ang="0">
                    <a:pos x="275" y="8"/>
                  </a:cxn>
                  <a:cxn ang="0">
                    <a:pos x="257" y="2"/>
                  </a:cxn>
                  <a:cxn ang="0">
                    <a:pos x="240" y="0"/>
                  </a:cxn>
                  <a:cxn ang="0">
                    <a:pos x="221" y="0"/>
                  </a:cxn>
                  <a:cxn ang="0">
                    <a:pos x="204" y="2"/>
                  </a:cxn>
                  <a:cxn ang="0">
                    <a:pos x="186" y="8"/>
                  </a:cxn>
                  <a:cxn ang="0">
                    <a:pos x="169" y="15"/>
                  </a:cxn>
                  <a:cxn ang="0">
                    <a:pos x="153" y="26"/>
                  </a:cxn>
                  <a:cxn ang="0">
                    <a:pos x="136" y="39"/>
                  </a:cxn>
                  <a:cxn ang="0">
                    <a:pos x="120" y="56"/>
                  </a:cxn>
                  <a:cxn ang="0">
                    <a:pos x="105" y="73"/>
                  </a:cxn>
                  <a:cxn ang="0">
                    <a:pos x="90" y="94"/>
                  </a:cxn>
                  <a:cxn ang="0">
                    <a:pos x="77" y="117"/>
                  </a:cxn>
                  <a:cxn ang="0">
                    <a:pos x="64" y="141"/>
                  </a:cxn>
                  <a:cxn ang="0">
                    <a:pos x="52" y="167"/>
                  </a:cxn>
                  <a:cxn ang="0">
                    <a:pos x="41" y="195"/>
                  </a:cxn>
                  <a:cxn ang="0">
                    <a:pos x="33" y="225"/>
                  </a:cxn>
                  <a:cxn ang="0">
                    <a:pos x="24" y="256"/>
                  </a:cxn>
                  <a:cxn ang="0">
                    <a:pos x="16" y="289"/>
                  </a:cxn>
                  <a:cxn ang="0">
                    <a:pos x="11" y="322"/>
                  </a:cxn>
                  <a:cxn ang="0">
                    <a:pos x="5" y="356"/>
                  </a:cxn>
                  <a:cxn ang="0">
                    <a:pos x="2" y="391"/>
                  </a:cxn>
                  <a:cxn ang="0">
                    <a:pos x="0" y="427"/>
                  </a:cxn>
                  <a:cxn ang="0">
                    <a:pos x="0" y="461"/>
                  </a:cxn>
                </a:cxnLst>
                <a:rect l="0" t="0" r="r" b="b"/>
                <a:pathLst>
                  <a:path w="461" h="461">
                    <a:moveTo>
                      <a:pt x="461" y="461"/>
                    </a:moveTo>
                    <a:lnTo>
                      <a:pt x="461" y="427"/>
                    </a:lnTo>
                    <a:lnTo>
                      <a:pt x="459" y="391"/>
                    </a:lnTo>
                    <a:lnTo>
                      <a:pt x="456" y="356"/>
                    </a:lnTo>
                    <a:lnTo>
                      <a:pt x="452" y="322"/>
                    </a:lnTo>
                    <a:lnTo>
                      <a:pt x="445" y="289"/>
                    </a:lnTo>
                    <a:lnTo>
                      <a:pt x="437" y="256"/>
                    </a:lnTo>
                    <a:lnTo>
                      <a:pt x="430" y="225"/>
                    </a:lnTo>
                    <a:lnTo>
                      <a:pt x="420" y="195"/>
                    </a:lnTo>
                    <a:lnTo>
                      <a:pt x="409" y="167"/>
                    </a:lnTo>
                    <a:lnTo>
                      <a:pt x="397" y="141"/>
                    </a:lnTo>
                    <a:lnTo>
                      <a:pt x="385" y="117"/>
                    </a:lnTo>
                    <a:lnTo>
                      <a:pt x="371" y="94"/>
                    </a:lnTo>
                    <a:lnTo>
                      <a:pt x="357" y="73"/>
                    </a:lnTo>
                    <a:lnTo>
                      <a:pt x="341" y="56"/>
                    </a:lnTo>
                    <a:lnTo>
                      <a:pt x="325" y="39"/>
                    </a:lnTo>
                    <a:lnTo>
                      <a:pt x="309" y="26"/>
                    </a:lnTo>
                    <a:lnTo>
                      <a:pt x="292" y="15"/>
                    </a:lnTo>
                    <a:lnTo>
                      <a:pt x="275" y="8"/>
                    </a:lnTo>
                    <a:lnTo>
                      <a:pt x="257" y="2"/>
                    </a:lnTo>
                    <a:lnTo>
                      <a:pt x="240" y="0"/>
                    </a:lnTo>
                    <a:lnTo>
                      <a:pt x="221" y="0"/>
                    </a:lnTo>
                    <a:lnTo>
                      <a:pt x="204" y="2"/>
                    </a:lnTo>
                    <a:lnTo>
                      <a:pt x="186" y="8"/>
                    </a:lnTo>
                    <a:lnTo>
                      <a:pt x="169" y="15"/>
                    </a:lnTo>
                    <a:lnTo>
                      <a:pt x="153" y="26"/>
                    </a:lnTo>
                    <a:lnTo>
                      <a:pt x="136" y="39"/>
                    </a:lnTo>
                    <a:lnTo>
                      <a:pt x="120" y="56"/>
                    </a:lnTo>
                    <a:lnTo>
                      <a:pt x="105" y="73"/>
                    </a:lnTo>
                    <a:lnTo>
                      <a:pt x="90" y="94"/>
                    </a:lnTo>
                    <a:lnTo>
                      <a:pt x="77" y="117"/>
                    </a:lnTo>
                    <a:lnTo>
                      <a:pt x="64" y="141"/>
                    </a:lnTo>
                    <a:lnTo>
                      <a:pt x="52" y="167"/>
                    </a:lnTo>
                    <a:lnTo>
                      <a:pt x="41" y="195"/>
                    </a:lnTo>
                    <a:lnTo>
                      <a:pt x="33" y="225"/>
                    </a:lnTo>
                    <a:lnTo>
                      <a:pt x="24" y="256"/>
                    </a:lnTo>
                    <a:lnTo>
                      <a:pt x="16" y="289"/>
                    </a:lnTo>
                    <a:lnTo>
                      <a:pt x="11" y="322"/>
                    </a:lnTo>
                    <a:lnTo>
                      <a:pt x="5" y="356"/>
                    </a:lnTo>
                    <a:lnTo>
                      <a:pt x="2" y="391"/>
                    </a:lnTo>
                    <a:lnTo>
                      <a:pt x="0" y="427"/>
                    </a:lnTo>
                    <a:lnTo>
                      <a:pt x="0" y="461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j-lt"/>
                </a:endParaRPr>
              </a:p>
            </p:txBody>
          </p:sp>
          <p:sp>
            <p:nvSpPr>
              <p:cNvPr id="36907" name="Freeform 43"/>
              <p:cNvSpPr>
                <a:spLocks/>
              </p:cNvSpPr>
              <p:nvPr/>
            </p:nvSpPr>
            <p:spPr bwMode="auto">
              <a:xfrm>
                <a:off x="4975225" y="3689351"/>
                <a:ext cx="122238" cy="122238"/>
              </a:xfrm>
              <a:custGeom>
                <a:avLst/>
                <a:gdLst/>
                <a:ahLst/>
                <a:cxnLst>
                  <a:cxn ang="0">
                    <a:pos x="463" y="461"/>
                  </a:cxn>
                  <a:cxn ang="0">
                    <a:pos x="462" y="427"/>
                  </a:cxn>
                  <a:cxn ang="0">
                    <a:pos x="461" y="391"/>
                  </a:cxn>
                  <a:cxn ang="0">
                    <a:pos x="456" y="356"/>
                  </a:cxn>
                  <a:cxn ang="0">
                    <a:pos x="452" y="322"/>
                  </a:cxn>
                  <a:cxn ang="0">
                    <a:pos x="447" y="289"/>
                  </a:cxn>
                  <a:cxn ang="0">
                    <a:pos x="439" y="256"/>
                  </a:cxn>
                  <a:cxn ang="0">
                    <a:pos x="430" y="225"/>
                  </a:cxn>
                  <a:cxn ang="0">
                    <a:pos x="420" y="195"/>
                  </a:cxn>
                  <a:cxn ang="0">
                    <a:pos x="411" y="167"/>
                  </a:cxn>
                  <a:cxn ang="0">
                    <a:pos x="399" y="141"/>
                  </a:cxn>
                  <a:cxn ang="0">
                    <a:pos x="385" y="117"/>
                  </a:cxn>
                  <a:cxn ang="0">
                    <a:pos x="372" y="94"/>
                  </a:cxn>
                  <a:cxn ang="0">
                    <a:pos x="357" y="73"/>
                  </a:cxn>
                  <a:cxn ang="0">
                    <a:pos x="342" y="56"/>
                  </a:cxn>
                  <a:cxn ang="0">
                    <a:pos x="327" y="39"/>
                  </a:cxn>
                  <a:cxn ang="0">
                    <a:pos x="310" y="26"/>
                  </a:cxn>
                  <a:cxn ang="0">
                    <a:pos x="293" y="15"/>
                  </a:cxn>
                  <a:cxn ang="0">
                    <a:pos x="276" y="8"/>
                  </a:cxn>
                  <a:cxn ang="0">
                    <a:pos x="259" y="2"/>
                  </a:cxn>
                  <a:cxn ang="0">
                    <a:pos x="240" y="0"/>
                  </a:cxn>
                  <a:cxn ang="0">
                    <a:pos x="223" y="0"/>
                  </a:cxn>
                  <a:cxn ang="0">
                    <a:pos x="205" y="2"/>
                  </a:cxn>
                  <a:cxn ang="0">
                    <a:pos x="188" y="8"/>
                  </a:cxn>
                  <a:cxn ang="0">
                    <a:pos x="171" y="15"/>
                  </a:cxn>
                  <a:cxn ang="0">
                    <a:pos x="154" y="26"/>
                  </a:cxn>
                  <a:cxn ang="0">
                    <a:pos x="138" y="39"/>
                  </a:cxn>
                  <a:cxn ang="0">
                    <a:pos x="121" y="56"/>
                  </a:cxn>
                  <a:cxn ang="0">
                    <a:pos x="106" y="73"/>
                  </a:cxn>
                  <a:cxn ang="0">
                    <a:pos x="92" y="94"/>
                  </a:cxn>
                  <a:cxn ang="0">
                    <a:pos x="78" y="117"/>
                  </a:cxn>
                  <a:cxn ang="0">
                    <a:pos x="66" y="141"/>
                  </a:cxn>
                  <a:cxn ang="0">
                    <a:pos x="54" y="167"/>
                  </a:cxn>
                  <a:cxn ang="0">
                    <a:pos x="43" y="195"/>
                  </a:cxn>
                  <a:cxn ang="0">
                    <a:pos x="33" y="225"/>
                  </a:cxn>
                  <a:cxn ang="0">
                    <a:pos x="24" y="256"/>
                  </a:cxn>
                  <a:cxn ang="0">
                    <a:pos x="18" y="289"/>
                  </a:cxn>
                  <a:cxn ang="0">
                    <a:pos x="11" y="322"/>
                  </a:cxn>
                  <a:cxn ang="0">
                    <a:pos x="7" y="356"/>
                  </a:cxn>
                  <a:cxn ang="0">
                    <a:pos x="4" y="391"/>
                  </a:cxn>
                  <a:cxn ang="0">
                    <a:pos x="1" y="427"/>
                  </a:cxn>
                  <a:cxn ang="0">
                    <a:pos x="0" y="461"/>
                  </a:cxn>
                </a:cxnLst>
                <a:rect l="0" t="0" r="r" b="b"/>
                <a:pathLst>
                  <a:path w="463" h="461">
                    <a:moveTo>
                      <a:pt x="463" y="461"/>
                    </a:moveTo>
                    <a:lnTo>
                      <a:pt x="462" y="427"/>
                    </a:lnTo>
                    <a:lnTo>
                      <a:pt x="461" y="391"/>
                    </a:lnTo>
                    <a:lnTo>
                      <a:pt x="456" y="356"/>
                    </a:lnTo>
                    <a:lnTo>
                      <a:pt x="452" y="322"/>
                    </a:lnTo>
                    <a:lnTo>
                      <a:pt x="447" y="289"/>
                    </a:lnTo>
                    <a:lnTo>
                      <a:pt x="439" y="256"/>
                    </a:lnTo>
                    <a:lnTo>
                      <a:pt x="430" y="225"/>
                    </a:lnTo>
                    <a:lnTo>
                      <a:pt x="420" y="195"/>
                    </a:lnTo>
                    <a:lnTo>
                      <a:pt x="411" y="167"/>
                    </a:lnTo>
                    <a:lnTo>
                      <a:pt x="399" y="141"/>
                    </a:lnTo>
                    <a:lnTo>
                      <a:pt x="385" y="117"/>
                    </a:lnTo>
                    <a:lnTo>
                      <a:pt x="372" y="94"/>
                    </a:lnTo>
                    <a:lnTo>
                      <a:pt x="357" y="73"/>
                    </a:lnTo>
                    <a:lnTo>
                      <a:pt x="342" y="56"/>
                    </a:lnTo>
                    <a:lnTo>
                      <a:pt x="327" y="39"/>
                    </a:lnTo>
                    <a:lnTo>
                      <a:pt x="310" y="26"/>
                    </a:lnTo>
                    <a:lnTo>
                      <a:pt x="293" y="15"/>
                    </a:lnTo>
                    <a:lnTo>
                      <a:pt x="276" y="8"/>
                    </a:lnTo>
                    <a:lnTo>
                      <a:pt x="259" y="2"/>
                    </a:lnTo>
                    <a:lnTo>
                      <a:pt x="240" y="0"/>
                    </a:lnTo>
                    <a:lnTo>
                      <a:pt x="223" y="0"/>
                    </a:lnTo>
                    <a:lnTo>
                      <a:pt x="205" y="2"/>
                    </a:lnTo>
                    <a:lnTo>
                      <a:pt x="188" y="8"/>
                    </a:lnTo>
                    <a:lnTo>
                      <a:pt x="171" y="15"/>
                    </a:lnTo>
                    <a:lnTo>
                      <a:pt x="154" y="26"/>
                    </a:lnTo>
                    <a:lnTo>
                      <a:pt x="138" y="39"/>
                    </a:lnTo>
                    <a:lnTo>
                      <a:pt x="121" y="56"/>
                    </a:lnTo>
                    <a:lnTo>
                      <a:pt x="106" y="73"/>
                    </a:lnTo>
                    <a:lnTo>
                      <a:pt x="92" y="94"/>
                    </a:lnTo>
                    <a:lnTo>
                      <a:pt x="78" y="117"/>
                    </a:lnTo>
                    <a:lnTo>
                      <a:pt x="66" y="141"/>
                    </a:lnTo>
                    <a:lnTo>
                      <a:pt x="54" y="167"/>
                    </a:lnTo>
                    <a:lnTo>
                      <a:pt x="43" y="195"/>
                    </a:lnTo>
                    <a:lnTo>
                      <a:pt x="33" y="225"/>
                    </a:lnTo>
                    <a:lnTo>
                      <a:pt x="24" y="256"/>
                    </a:lnTo>
                    <a:lnTo>
                      <a:pt x="18" y="289"/>
                    </a:lnTo>
                    <a:lnTo>
                      <a:pt x="11" y="322"/>
                    </a:lnTo>
                    <a:lnTo>
                      <a:pt x="7" y="356"/>
                    </a:lnTo>
                    <a:lnTo>
                      <a:pt x="4" y="391"/>
                    </a:lnTo>
                    <a:lnTo>
                      <a:pt x="1" y="427"/>
                    </a:lnTo>
                    <a:lnTo>
                      <a:pt x="0" y="461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j-lt"/>
                </a:endParaRPr>
              </a:p>
            </p:txBody>
          </p:sp>
          <p:sp>
            <p:nvSpPr>
              <p:cNvPr id="36908" name="Freeform 44"/>
              <p:cNvSpPr>
                <a:spLocks/>
              </p:cNvSpPr>
              <p:nvPr/>
            </p:nvSpPr>
            <p:spPr bwMode="auto">
              <a:xfrm>
                <a:off x="5097462" y="3689351"/>
                <a:ext cx="122238" cy="122238"/>
              </a:xfrm>
              <a:custGeom>
                <a:avLst/>
                <a:gdLst/>
                <a:ahLst/>
                <a:cxnLst>
                  <a:cxn ang="0">
                    <a:pos x="462" y="461"/>
                  </a:cxn>
                  <a:cxn ang="0">
                    <a:pos x="461" y="427"/>
                  </a:cxn>
                  <a:cxn ang="0">
                    <a:pos x="459" y="391"/>
                  </a:cxn>
                  <a:cxn ang="0">
                    <a:pos x="456" y="356"/>
                  </a:cxn>
                  <a:cxn ang="0">
                    <a:pos x="452" y="322"/>
                  </a:cxn>
                  <a:cxn ang="0">
                    <a:pos x="445" y="289"/>
                  </a:cxn>
                  <a:cxn ang="0">
                    <a:pos x="438" y="256"/>
                  </a:cxn>
                  <a:cxn ang="0">
                    <a:pos x="430" y="225"/>
                  </a:cxn>
                  <a:cxn ang="0">
                    <a:pos x="420" y="195"/>
                  </a:cxn>
                  <a:cxn ang="0">
                    <a:pos x="409" y="167"/>
                  </a:cxn>
                  <a:cxn ang="0">
                    <a:pos x="397" y="141"/>
                  </a:cxn>
                  <a:cxn ang="0">
                    <a:pos x="385" y="117"/>
                  </a:cxn>
                  <a:cxn ang="0">
                    <a:pos x="371" y="94"/>
                  </a:cxn>
                  <a:cxn ang="0">
                    <a:pos x="357" y="73"/>
                  </a:cxn>
                  <a:cxn ang="0">
                    <a:pos x="341" y="56"/>
                  </a:cxn>
                  <a:cxn ang="0">
                    <a:pos x="325" y="39"/>
                  </a:cxn>
                  <a:cxn ang="0">
                    <a:pos x="309" y="26"/>
                  </a:cxn>
                  <a:cxn ang="0">
                    <a:pos x="292" y="15"/>
                  </a:cxn>
                  <a:cxn ang="0">
                    <a:pos x="275" y="8"/>
                  </a:cxn>
                  <a:cxn ang="0">
                    <a:pos x="257" y="2"/>
                  </a:cxn>
                  <a:cxn ang="0">
                    <a:pos x="240" y="0"/>
                  </a:cxn>
                  <a:cxn ang="0">
                    <a:pos x="222" y="0"/>
                  </a:cxn>
                  <a:cxn ang="0">
                    <a:pos x="205" y="2"/>
                  </a:cxn>
                  <a:cxn ang="0">
                    <a:pos x="188" y="8"/>
                  </a:cxn>
                  <a:cxn ang="0">
                    <a:pos x="170" y="15"/>
                  </a:cxn>
                  <a:cxn ang="0">
                    <a:pos x="153" y="26"/>
                  </a:cxn>
                  <a:cxn ang="0">
                    <a:pos x="136" y="39"/>
                  </a:cxn>
                  <a:cxn ang="0">
                    <a:pos x="121" y="56"/>
                  </a:cxn>
                  <a:cxn ang="0">
                    <a:pos x="106" y="73"/>
                  </a:cxn>
                  <a:cxn ang="0">
                    <a:pos x="90" y="94"/>
                  </a:cxn>
                  <a:cxn ang="0">
                    <a:pos x="77" y="117"/>
                  </a:cxn>
                  <a:cxn ang="0">
                    <a:pos x="64" y="141"/>
                  </a:cxn>
                  <a:cxn ang="0">
                    <a:pos x="52" y="167"/>
                  </a:cxn>
                  <a:cxn ang="0">
                    <a:pos x="42" y="195"/>
                  </a:cxn>
                  <a:cxn ang="0">
                    <a:pos x="33" y="225"/>
                  </a:cxn>
                  <a:cxn ang="0">
                    <a:pos x="24" y="256"/>
                  </a:cxn>
                  <a:cxn ang="0">
                    <a:pos x="16" y="289"/>
                  </a:cxn>
                  <a:cxn ang="0">
                    <a:pos x="11" y="322"/>
                  </a:cxn>
                  <a:cxn ang="0">
                    <a:pos x="6" y="356"/>
                  </a:cxn>
                  <a:cxn ang="0">
                    <a:pos x="3" y="391"/>
                  </a:cxn>
                  <a:cxn ang="0">
                    <a:pos x="1" y="427"/>
                  </a:cxn>
                  <a:cxn ang="0">
                    <a:pos x="0" y="461"/>
                  </a:cxn>
                </a:cxnLst>
                <a:rect l="0" t="0" r="r" b="b"/>
                <a:pathLst>
                  <a:path w="462" h="461">
                    <a:moveTo>
                      <a:pt x="462" y="461"/>
                    </a:moveTo>
                    <a:lnTo>
                      <a:pt x="461" y="427"/>
                    </a:lnTo>
                    <a:lnTo>
                      <a:pt x="459" y="391"/>
                    </a:lnTo>
                    <a:lnTo>
                      <a:pt x="456" y="356"/>
                    </a:lnTo>
                    <a:lnTo>
                      <a:pt x="452" y="322"/>
                    </a:lnTo>
                    <a:lnTo>
                      <a:pt x="445" y="289"/>
                    </a:lnTo>
                    <a:lnTo>
                      <a:pt x="438" y="256"/>
                    </a:lnTo>
                    <a:lnTo>
                      <a:pt x="430" y="225"/>
                    </a:lnTo>
                    <a:lnTo>
                      <a:pt x="420" y="195"/>
                    </a:lnTo>
                    <a:lnTo>
                      <a:pt x="409" y="167"/>
                    </a:lnTo>
                    <a:lnTo>
                      <a:pt x="397" y="141"/>
                    </a:lnTo>
                    <a:lnTo>
                      <a:pt x="385" y="117"/>
                    </a:lnTo>
                    <a:lnTo>
                      <a:pt x="371" y="94"/>
                    </a:lnTo>
                    <a:lnTo>
                      <a:pt x="357" y="73"/>
                    </a:lnTo>
                    <a:lnTo>
                      <a:pt x="341" y="56"/>
                    </a:lnTo>
                    <a:lnTo>
                      <a:pt x="325" y="39"/>
                    </a:lnTo>
                    <a:lnTo>
                      <a:pt x="309" y="26"/>
                    </a:lnTo>
                    <a:lnTo>
                      <a:pt x="292" y="15"/>
                    </a:lnTo>
                    <a:lnTo>
                      <a:pt x="275" y="8"/>
                    </a:lnTo>
                    <a:lnTo>
                      <a:pt x="257" y="2"/>
                    </a:lnTo>
                    <a:lnTo>
                      <a:pt x="240" y="0"/>
                    </a:lnTo>
                    <a:lnTo>
                      <a:pt x="222" y="0"/>
                    </a:lnTo>
                    <a:lnTo>
                      <a:pt x="205" y="2"/>
                    </a:lnTo>
                    <a:lnTo>
                      <a:pt x="188" y="8"/>
                    </a:lnTo>
                    <a:lnTo>
                      <a:pt x="170" y="15"/>
                    </a:lnTo>
                    <a:lnTo>
                      <a:pt x="153" y="26"/>
                    </a:lnTo>
                    <a:lnTo>
                      <a:pt x="136" y="39"/>
                    </a:lnTo>
                    <a:lnTo>
                      <a:pt x="121" y="56"/>
                    </a:lnTo>
                    <a:lnTo>
                      <a:pt x="106" y="73"/>
                    </a:lnTo>
                    <a:lnTo>
                      <a:pt x="90" y="94"/>
                    </a:lnTo>
                    <a:lnTo>
                      <a:pt x="77" y="117"/>
                    </a:lnTo>
                    <a:lnTo>
                      <a:pt x="64" y="141"/>
                    </a:lnTo>
                    <a:lnTo>
                      <a:pt x="52" y="167"/>
                    </a:lnTo>
                    <a:lnTo>
                      <a:pt x="42" y="195"/>
                    </a:lnTo>
                    <a:lnTo>
                      <a:pt x="33" y="225"/>
                    </a:lnTo>
                    <a:lnTo>
                      <a:pt x="24" y="256"/>
                    </a:lnTo>
                    <a:lnTo>
                      <a:pt x="16" y="289"/>
                    </a:lnTo>
                    <a:lnTo>
                      <a:pt x="11" y="322"/>
                    </a:lnTo>
                    <a:lnTo>
                      <a:pt x="6" y="356"/>
                    </a:lnTo>
                    <a:lnTo>
                      <a:pt x="3" y="391"/>
                    </a:lnTo>
                    <a:lnTo>
                      <a:pt x="1" y="427"/>
                    </a:lnTo>
                    <a:lnTo>
                      <a:pt x="0" y="461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j-lt"/>
                </a:endParaRPr>
              </a:p>
            </p:txBody>
          </p:sp>
        </p:grpSp>
        <p:grpSp>
          <p:nvGrpSpPr>
            <p:cNvPr id="234" name="그룹 233"/>
            <p:cNvGrpSpPr/>
            <p:nvPr/>
          </p:nvGrpSpPr>
          <p:grpSpPr>
            <a:xfrm>
              <a:off x="4587632" y="5075311"/>
              <a:ext cx="445997" cy="325937"/>
              <a:chOff x="3875087" y="4586288"/>
              <a:chExt cx="368301" cy="244476"/>
            </a:xfrm>
          </p:grpSpPr>
          <p:sp>
            <p:nvSpPr>
              <p:cNvPr id="36909" name="Freeform 45"/>
              <p:cNvSpPr>
                <a:spLocks/>
              </p:cNvSpPr>
              <p:nvPr/>
            </p:nvSpPr>
            <p:spPr bwMode="auto">
              <a:xfrm>
                <a:off x="3875087" y="4586288"/>
                <a:ext cx="122238" cy="122238"/>
              </a:xfrm>
              <a:custGeom>
                <a:avLst/>
                <a:gdLst/>
                <a:ahLst/>
                <a:cxnLst>
                  <a:cxn ang="0">
                    <a:pos x="462" y="461"/>
                  </a:cxn>
                  <a:cxn ang="0">
                    <a:pos x="461" y="426"/>
                  </a:cxn>
                  <a:cxn ang="0">
                    <a:pos x="459" y="390"/>
                  </a:cxn>
                  <a:cxn ang="0">
                    <a:pos x="456" y="356"/>
                  </a:cxn>
                  <a:cxn ang="0">
                    <a:pos x="451" y="321"/>
                  </a:cxn>
                  <a:cxn ang="0">
                    <a:pos x="445" y="289"/>
                  </a:cxn>
                  <a:cxn ang="0">
                    <a:pos x="438" y="256"/>
                  </a:cxn>
                  <a:cxn ang="0">
                    <a:pos x="430" y="225"/>
                  </a:cxn>
                  <a:cxn ang="0">
                    <a:pos x="420" y="195"/>
                  </a:cxn>
                  <a:cxn ang="0">
                    <a:pos x="409" y="167"/>
                  </a:cxn>
                  <a:cxn ang="0">
                    <a:pos x="397" y="140"/>
                  </a:cxn>
                  <a:cxn ang="0">
                    <a:pos x="385" y="116"/>
                  </a:cxn>
                  <a:cxn ang="0">
                    <a:pos x="371" y="93"/>
                  </a:cxn>
                  <a:cxn ang="0">
                    <a:pos x="357" y="73"/>
                  </a:cxn>
                  <a:cxn ang="0">
                    <a:pos x="341" y="55"/>
                  </a:cxn>
                  <a:cxn ang="0">
                    <a:pos x="325" y="39"/>
                  </a:cxn>
                  <a:cxn ang="0">
                    <a:pos x="309" y="26"/>
                  </a:cxn>
                  <a:cxn ang="0">
                    <a:pos x="292" y="15"/>
                  </a:cxn>
                  <a:cxn ang="0">
                    <a:pos x="275" y="7"/>
                  </a:cxn>
                  <a:cxn ang="0">
                    <a:pos x="257" y="2"/>
                  </a:cxn>
                  <a:cxn ang="0">
                    <a:pos x="240" y="0"/>
                  </a:cxn>
                  <a:cxn ang="0">
                    <a:pos x="222" y="0"/>
                  </a:cxn>
                  <a:cxn ang="0">
                    <a:pos x="204" y="2"/>
                  </a:cxn>
                  <a:cxn ang="0">
                    <a:pos x="186" y="7"/>
                  </a:cxn>
                  <a:cxn ang="0">
                    <a:pos x="170" y="15"/>
                  </a:cxn>
                  <a:cxn ang="0">
                    <a:pos x="153" y="26"/>
                  </a:cxn>
                  <a:cxn ang="0">
                    <a:pos x="136" y="39"/>
                  </a:cxn>
                  <a:cxn ang="0">
                    <a:pos x="121" y="55"/>
                  </a:cxn>
                  <a:cxn ang="0">
                    <a:pos x="106" y="73"/>
                  </a:cxn>
                  <a:cxn ang="0">
                    <a:pos x="90" y="93"/>
                  </a:cxn>
                  <a:cxn ang="0">
                    <a:pos x="77" y="116"/>
                  </a:cxn>
                  <a:cxn ang="0">
                    <a:pos x="64" y="140"/>
                  </a:cxn>
                  <a:cxn ang="0">
                    <a:pos x="52" y="167"/>
                  </a:cxn>
                  <a:cxn ang="0">
                    <a:pos x="41" y="195"/>
                  </a:cxn>
                  <a:cxn ang="0">
                    <a:pos x="33" y="225"/>
                  </a:cxn>
                  <a:cxn ang="0">
                    <a:pos x="24" y="256"/>
                  </a:cxn>
                  <a:cxn ang="0">
                    <a:pos x="16" y="289"/>
                  </a:cxn>
                  <a:cxn ang="0">
                    <a:pos x="11" y="321"/>
                  </a:cxn>
                  <a:cxn ang="0">
                    <a:pos x="5" y="356"/>
                  </a:cxn>
                  <a:cxn ang="0">
                    <a:pos x="2" y="390"/>
                  </a:cxn>
                  <a:cxn ang="0">
                    <a:pos x="1" y="426"/>
                  </a:cxn>
                  <a:cxn ang="0">
                    <a:pos x="0" y="461"/>
                  </a:cxn>
                </a:cxnLst>
                <a:rect l="0" t="0" r="r" b="b"/>
                <a:pathLst>
                  <a:path w="462" h="461">
                    <a:moveTo>
                      <a:pt x="462" y="461"/>
                    </a:moveTo>
                    <a:lnTo>
                      <a:pt x="461" y="426"/>
                    </a:lnTo>
                    <a:lnTo>
                      <a:pt x="459" y="390"/>
                    </a:lnTo>
                    <a:lnTo>
                      <a:pt x="456" y="356"/>
                    </a:lnTo>
                    <a:lnTo>
                      <a:pt x="451" y="321"/>
                    </a:lnTo>
                    <a:lnTo>
                      <a:pt x="445" y="289"/>
                    </a:lnTo>
                    <a:lnTo>
                      <a:pt x="438" y="256"/>
                    </a:lnTo>
                    <a:lnTo>
                      <a:pt x="430" y="225"/>
                    </a:lnTo>
                    <a:lnTo>
                      <a:pt x="420" y="195"/>
                    </a:lnTo>
                    <a:lnTo>
                      <a:pt x="409" y="167"/>
                    </a:lnTo>
                    <a:lnTo>
                      <a:pt x="397" y="140"/>
                    </a:lnTo>
                    <a:lnTo>
                      <a:pt x="385" y="116"/>
                    </a:lnTo>
                    <a:lnTo>
                      <a:pt x="371" y="93"/>
                    </a:lnTo>
                    <a:lnTo>
                      <a:pt x="357" y="73"/>
                    </a:lnTo>
                    <a:lnTo>
                      <a:pt x="341" y="55"/>
                    </a:lnTo>
                    <a:lnTo>
                      <a:pt x="325" y="39"/>
                    </a:lnTo>
                    <a:lnTo>
                      <a:pt x="309" y="26"/>
                    </a:lnTo>
                    <a:lnTo>
                      <a:pt x="292" y="15"/>
                    </a:lnTo>
                    <a:lnTo>
                      <a:pt x="275" y="7"/>
                    </a:lnTo>
                    <a:lnTo>
                      <a:pt x="257" y="2"/>
                    </a:lnTo>
                    <a:lnTo>
                      <a:pt x="240" y="0"/>
                    </a:lnTo>
                    <a:lnTo>
                      <a:pt x="222" y="0"/>
                    </a:lnTo>
                    <a:lnTo>
                      <a:pt x="204" y="2"/>
                    </a:lnTo>
                    <a:lnTo>
                      <a:pt x="186" y="7"/>
                    </a:lnTo>
                    <a:lnTo>
                      <a:pt x="170" y="15"/>
                    </a:lnTo>
                    <a:lnTo>
                      <a:pt x="153" y="26"/>
                    </a:lnTo>
                    <a:lnTo>
                      <a:pt x="136" y="39"/>
                    </a:lnTo>
                    <a:lnTo>
                      <a:pt x="121" y="55"/>
                    </a:lnTo>
                    <a:lnTo>
                      <a:pt x="106" y="73"/>
                    </a:lnTo>
                    <a:lnTo>
                      <a:pt x="90" y="93"/>
                    </a:lnTo>
                    <a:lnTo>
                      <a:pt x="77" y="116"/>
                    </a:lnTo>
                    <a:lnTo>
                      <a:pt x="64" y="140"/>
                    </a:lnTo>
                    <a:lnTo>
                      <a:pt x="52" y="167"/>
                    </a:lnTo>
                    <a:lnTo>
                      <a:pt x="41" y="195"/>
                    </a:lnTo>
                    <a:lnTo>
                      <a:pt x="33" y="225"/>
                    </a:lnTo>
                    <a:lnTo>
                      <a:pt x="24" y="256"/>
                    </a:lnTo>
                    <a:lnTo>
                      <a:pt x="16" y="289"/>
                    </a:lnTo>
                    <a:lnTo>
                      <a:pt x="11" y="321"/>
                    </a:lnTo>
                    <a:lnTo>
                      <a:pt x="5" y="356"/>
                    </a:lnTo>
                    <a:lnTo>
                      <a:pt x="2" y="390"/>
                    </a:lnTo>
                    <a:lnTo>
                      <a:pt x="1" y="426"/>
                    </a:lnTo>
                    <a:lnTo>
                      <a:pt x="0" y="461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j-lt"/>
                </a:endParaRPr>
              </a:p>
            </p:txBody>
          </p:sp>
          <p:sp>
            <p:nvSpPr>
              <p:cNvPr id="36910" name="Freeform 46"/>
              <p:cNvSpPr>
                <a:spLocks/>
              </p:cNvSpPr>
              <p:nvPr/>
            </p:nvSpPr>
            <p:spPr bwMode="auto">
              <a:xfrm>
                <a:off x="3997325" y="4586288"/>
                <a:ext cx="122238" cy="122238"/>
              </a:xfrm>
              <a:custGeom>
                <a:avLst/>
                <a:gdLst/>
                <a:ahLst/>
                <a:cxnLst>
                  <a:cxn ang="0">
                    <a:pos x="462" y="461"/>
                  </a:cxn>
                  <a:cxn ang="0">
                    <a:pos x="462" y="426"/>
                  </a:cxn>
                  <a:cxn ang="0">
                    <a:pos x="460" y="390"/>
                  </a:cxn>
                  <a:cxn ang="0">
                    <a:pos x="456" y="356"/>
                  </a:cxn>
                  <a:cxn ang="0">
                    <a:pos x="451" y="321"/>
                  </a:cxn>
                  <a:cxn ang="0">
                    <a:pos x="445" y="289"/>
                  </a:cxn>
                  <a:cxn ang="0">
                    <a:pos x="438" y="256"/>
                  </a:cxn>
                  <a:cxn ang="0">
                    <a:pos x="429" y="225"/>
                  </a:cxn>
                  <a:cxn ang="0">
                    <a:pos x="420" y="195"/>
                  </a:cxn>
                  <a:cxn ang="0">
                    <a:pos x="409" y="167"/>
                  </a:cxn>
                  <a:cxn ang="0">
                    <a:pos x="397" y="140"/>
                  </a:cxn>
                  <a:cxn ang="0">
                    <a:pos x="384" y="116"/>
                  </a:cxn>
                  <a:cxn ang="0">
                    <a:pos x="371" y="93"/>
                  </a:cxn>
                  <a:cxn ang="0">
                    <a:pos x="356" y="73"/>
                  </a:cxn>
                  <a:cxn ang="0">
                    <a:pos x="342" y="55"/>
                  </a:cxn>
                  <a:cxn ang="0">
                    <a:pos x="325" y="39"/>
                  </a:cxn>
                  <a:cxn ang="0">
                    <a:pos x="309" y="26"/>
                  </a:cxn>
                  <a:cxn ang="0">
                    <a:pos x="292" y="15"/>
                  </a:cxn>
                  <a:cxn ang="0">
                    <a:pos x="275" y="7"/>
                  </a:cxn>
                  <a:cxn ang="0">
                    <a:pos x="258" y="2"/>
                  </a:cxn>
                  <a:cxn ang="0">
                    <a:pos x="239" y="0"/>
                  </a:cxn>
                  <a:cxn ang="0">
                    <a:pos x="222" y="0"/>
                  </a:cxn>
                  <a:cxn ang="0">
                    <a:pos x="204" y="2"/>
                  </a:cxn>
                  <a:cxn ang="0">
                    <a:pos x="187" y="7"/>
                  </a:cxn>
                  <a:cxn ang="0">
                    <a:pos x="169" y="15"/>
                  </a:cxn>
                  <a:cxn ang="0">
                    <a:pos x="153" y="26"/>
                  </a:cxn>
                  <a:cxn ang="0">
                    <a:pos x="137" y="39"/>
                  </a:cxn>
                  <a:cxn ang="0">
                    <a:pos x="120" y="55"/>
                  </a:cxn>
                  <a:cxn ang="0">
                    <a:pos x="105" y="73"/>
                  </a:cxn>
                  <a:cxn ang="0">
                    <a:pos x="91" y="93"/>
                  </a:cxn>
                  <a:cxn ang="0">
                    <a:pos x="77" y="116"/>
                  </a:cxn>
                  <a:cxn ang="0">
                    <a:pos x="65" y="140"/>
                  </a:cxn>
                  <a:cxn ang="0">
                    <a:pos x="53" y="167"/>
                  </a:cxn>
                  <a:cxn ang="0">
                    <a:pos x="42" y="195"/>
                  </a:cxn>
                  <a:cxn ang="0">
                    <a:pos x="32" y="225"/>
                  </a:cxn>
                  <a:cxn ang="0">
                    <a:pos x="24" y="256"/>
                  </a:cxn>
                  <a:cxn ang="0">
                    <a:pos x="17" y="289"/>
                  </a:cxn>
                  <a:cxn ang="0">
                    <a:pos x="10" y="321"/>
                  </a:cxn>
                  <a:cxn ang="0">
                    <a:pos x="6" y="356"/>
                  </a:cxn>
                  <a:cxn ang="0">
                    <a:pos x="3" y="390"/>
                  </a:cxn>
                  <a:cxn ang="0">
                    <a:pos x="0" y="426"/>
                  </a:cxn>
                  <a:cxn ang="0">
                    <a:pos x="0" y="461"/>
                  </a:cxn>
                </a:cxnLst>
                <a:rect l="0" t="0" r="r" b="b"/>
                <a:pathLst>
                  <a:path w="462" h="461">
                    <a:moveTo>
                      <a:pt x="462" y="461"/>
                    </a:moveTo>
                    <a:lnTo>
                      <a:pt x="462" y="426"/>
                    </a:lnTo>
                    <a:lnTo>
                      <a:pt x="460" y="390"/>
                    </a:lnTo>
                    <a:lnTo>
                      <a:pt x="456" y="356"/>
                    </a:lnTo>
                    <a:lnTo>
                      <a:pt x="451" y="321"/>
                    </a:lnTo>
                    <a:lnTo>
                      <a:pt x="445" y="289"/>
                    </a:lnTo>
                    <a:lnTo>
                      <a:pt x="438" y="256"/>
                    </a:lnTo>
                    <a:lnTo>
                      <a:pt x="429" y="225"/>
                    </a:lnTo>
                    <a:lnTo>
                      <a:pt x="420" y="195"/>
                    </a:lnTo>
                    <a:lnTo>
                      <a:pt x="409" y="167"/>
                    </a:lnTo>
                    <a:lnTo>
                      <a:pt x="397" y="140"/>
                    </a:lnTo>
                    <a:lnTo>
                      <a:pt x="384" y="116"/>
                    </a:lnTo>
                    <a:lnTo>
                      <a:pt x="371" y="93"/>
                    </a:lnTo>
                    <a:lnTo>
                      <a:pt x="356" y="73"/>
                    </a:lnTo>
                    <a:lnTo>
                      <a:pt x="342" y="55"/>
                    </a:lnTo>
                    <a:lnTo>
                      <a:pt x="325" y="39"/>
                    </a:lnTo>
                    <a:lnTo>
                      <a:pt x="309" y="26"/>
                    </a:lnTo>
                    <a:lnTo>
                      <a:pt x="292" y="15"/>
                    </a:lnTo>
                    <a:lnTo>
                      <a:pt x="275" y="7"/>
                    </a:lnTo>
                    <a:lnTo>
                      <a:pt x="258" y="2"/>
                    </a:lnTo>
                    <a:lnTo>
                      <a:pt x="239" y="0"/>
                    </a:lnTo>
                    <a:lnTo>
                      <a:pt x="222" y="0"/>
                    </a:lnTo>
                    <a:lnTo>
                      <a:pt x="204" y="2"/>
                    </a:lnTo>
                    <a:lnTo>
                      <a:pt x="187" y="7"/>
                    </a:lnTo>
                    <a:lnTo>
                      <a:pt x="169" y="15"/>
                    </a:lnTo>
                    <a:lnTo>
                      <a:pt x="153" y="26"/>
                    </a:lnTo>
                    <a:lnTo>
                      <a:pt x="137" y="39"/>
                    </a:lnTo>
                    <a:lnTo>
                      <a:pt x="120" y="55"/>
                    </a:lnTo>
                    <a:lnTo>
                      <a:pt x="105" y="73"/>
                    </a:lnTo>
                    <a:lnTo>
                      <a:pt x="91" y="93"/>
                    </a:lnTo>
                    <a:lnTo>
                      <a:pt x="77" y="116"/>
                    </a:lnTo>
                    <a:lnTo>
                      <a:pt x="65" y="140"/>
                    </a:lnTo>
                    <a:lnTo>
                      <a:pt x="53" y="167"/>
                    </a:lnTo>
                    <a:lnTo>
                      <a:pt x="42" y="195"/>
                    </a:lnTo>
                    <a:lnTo>
                      <a:pt x="32" y="225"/>
                    </a:lnTo>
                    <a:lnTo>
                      <a:pt x="24" y="256"/>
                    </a:lnTo>
                    <a:lnTo>
                      <a:pt x="17" y="289"/>
                    </a:lnTo>
                    <a:lnTo>
                      <a:pt x="10" y="321"/>
                    </a:lnTo>
                    <a:lnTo>
                      <a:pt x="6" y="356"/>
                    </a:lnTo>
                    <a:lnTo>
                      <a:pt x="3" y="390"/>
                    </a:lnTo>
                    <a:lnTo>
                      <a:pt x="0" y="426"/>
                    </a:lnTo>
                    <a:lnTo>
                      <a:pt x="0" y="461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j-lt"/>
                </a:endParaRPr>
              </a:p>
            </p:txBody>
          </p:sp>
          <p:sp>
            <p:nvSpPr>
              <p:cNvPr id="36911" name="Freeform 47"/>
              <p:cNvSpPr>
                <a:spLocks/>
              </p:cNvSpPr>
              <p:nvPr/>
            </p:nvSpPr>
            <p:spPr bwMode="auto">
              <a:xfrm>
                <a:off x="4119562" y="4586288"/>
                <a:ext cx="122238" cy="122238"/>
              </a:xfrm>
              <a:custGeom>
                <a:avLst/>
                <a:gdLst/>
                <a:ahLst/>
                <a:cxnLst>
                  <a:cxn ang="0">
                    <a:pos x="462" y="461"/>
                  </a:cxn>
                  <a:cxn ang="0">
                    <a:pos x="461" y="426"/>
                  </a:cxn>
                  <a:cxn ang="0">
                    <a:pos x="459" y="390"/>
                  </a:cxn>
                  <a:cxn ang="0">
                    <a:pos x="456" y="356"/>
                  </a:cxn>
                  <a:cxn ang="0">
                    <a:pos x="451" y="321"/>
                  </a:cxn>
                  <a:cxn ang="0">
                    <a:pos x="445" y="289"/>
                  </a:cxn>
                  <a:cxn ang="0">
                    <a:pos x="438" y="256"/>
                  </a:cxn>
                  <a:cxn ang="0">
                    <a:pos x="430" y="225"/>
                  </a:cxn>
                  <a:cxn ang="0">
                    <a:pos x="420" y="195"/>
                  </a:cxn>
                  <a:cxn ang="0">
                    <a:pos x="409" y="167"/>
                  </a:cxn>
                  <a:cxn ang="0">
                    <a:pos x="398" y="140"/>
                  </a:cxn>
                  <a:cxn ang="0">
                    <a:pos x="385" y="116"/>
                  </a:cxn>
                  <a:cxn ang="0">
                    <a:pos x="371" y="93"/>
                  </a:cxn>
                  <a:cxn ang="0">
                    <a:pos x="357" y="73"/>
                  </a:cxn>
                  <a:cxn ang="0">
                    <a:pos x="341" y="55"/>
                  </a:cxn>
                  <a:cxn ang="0">
                    <a:pos x="326" y="39"/>
                  </a:cxn>
                  <a:cxn ang="0">
                    <a:pos x="310" y="26"/>
                  </a:cxn>
                  <a:cxn ang="0">
                    <a:pos x="292" y="15"/>
                  </a:cxn>
                  <a:cxn ang="0">
                    <a:pos x="275" y="7"/>
                  </a:cxn>
                  <a:cxn ang="0">
                    <a:pos x="257" y="2"/>
                  </a:cxn>
                  <a:cxn ang="0">
                    <a:pos x="240" y="0"/>
                  </a:cxn>
                  <a:cxn ang="0">
                    <a:pos x="222" y="0"/>
                  </a:cxn>
                  <a:cxn ang="0">
                    <a:pos x="205" y="2"/>
                  </a:cxn>
                  <a:cxn ang="0">
                    <a:pos x="187" y="7"/>
                  </a:cxn>
                  <a:cxn ang="0">
                    <a:pos x="170" y="15"/>
                  </a:cxn>
                  <a:cxn ang="0">
                    <a:pos x="153" y="26"/>
                  </a:cxn>
                  <a:cxn ang="0">
                    <a:pos x="136" y="39"/>
                  </a:cxn>
                  <a:cxn ang="0">
                    <a:pos x="121" y="55"/>
                  </a:cxn>
                  <a:cxn ang="0">
                    <a:pos x="106" y="73"/>
                  </a:cxn>
                  <a:cxn ang="0">
                    <a:pos x="91" y="93"/>
                  </a:cxn>
                  <a:cxn ang="0">
                    <a:pos x="77" y="116"/>
                  </a:cxn>
                  <a:cxn ang="0">
                    <a:pos x="64" y="140"/>
                  </a:cxn>
                  <a:cxn ang="0">
                    <a:pos x="53" y="167"/>
                  </a:cxn>
                  <a:cxn ang="0">
                    <a:pos x="42" y="195"/>
                  </a:cxn>
                  <a:cxn ang="0">
                    <a:pos x="33" y="225"/>
                  </a:cxn>
                  <a:cxn ang="0">
                    <a:pos x="24" y="256"/>
                  </a:cxn>
                  <a:cxn ang="0">
                    <a:pos x="16" y="289"/>
                  </a:cxn>
                  <a:cxn ang="0">
                    <a:pos x="11" y="321"/>
                  </a:cxn>
                  <a:cxn ang="0">
                    <a:pos x="6" y="356"/>
                  </a:cxn>
                  <a:cxn ang="0">
                    <a:pos x="3" y="390"/>
                  </a:cxn>
                  <a:cxn ang="0">
                    <a:pos x="1" y="426"/>
                  </a:cxn>
                  <a:cxn ang="0">
                    <a:pos x="0" y="461"/>
                  </a:cxn>
                </a:cxnLst>
                <a:rect l="0" t="0" r="r" b="b"/>
                <a:pathLst>
                  <a:path w="462" h="461">
                    <a:moveTo>
                      <a:pt x="462" y="461"/>
                    </a:moveTo>
                    <a:lnTo>
                      <a:pt x="461" y="426"/>
                    </a:lnTo>
                    <a:lnTo>
                      <a:pt x="459" y="390"/>
                    </a:lnTo>
                    <a:lnTo>
                      <a:pt x="456" y="356"/>
                    </a:lnTo>
                    <a:lnTo>
                      <a:pt x="451" y="321"/>
                    </a:lnTo>
                    <a:lnTo>
                      <a:pt x="445" y="289"/>
                    </a:lnTo>
                    <a:lnTo>
                      <a:pt x="438" y="256"/>
                    </a:lnTo>
                    <a:lnTo>
                      <a:pt x="430" y="225"/>
                    </a:lnTo>
                    <a:lnTo>
                      <a:pt x="420" y="195"/>
                    </a:lnTo>
                    <a:lnTo>
                      <a:pt x="409" y="167"/>
                    </a:lnTo>
                    <a:lnTo>
                      <a:pt x="398" y="140"/>
                    </a:lnTo>
                    <a:lnTo>
                      <a:pt x="385" y="116"/>
                    </a:lnTo>
                    <a:lnTo>
                      <a:pt x="371" y="93"/>
                    </a:lnTo>
                    <a:lnTo>
                      <a:pt x="357" y="73"/>
                    </a:lnTo>
                    <a:lnTo>
                      <a:pt x="341" y="55"/>
                    </a:lnTo>
                    <a:lnTo>
                      <a:pt x="326" y="39"/>
                    </a:lnTo>
                    <a:lnTo>
                      <a:pt x="310" y="26"/>
                    </a:lnTo>
                    <a:lnTo>
                      <a:pt x="292" y="15"/>
                    </a:lnTo>
                    <a:lnTo>
                      <a:pt x="275" y="7"/>
                    </a:lnTo>
                    <a:lnTo>
                      <a:pt x="257" y="2"/>
                    </a:lnTo>
                    <a:lnTo>
                      <a:pt x="240" y="0"/>
                    </a:lnTo>
                    <a:lnTo>
                      <a:pt x="222" y="0"/>
                    </a:lnTo>
                    <a:lnTo>
                      <a:pt x="205" y="2"/>
                    </a:lnTo>
                    <a:lnTo>
                      <a:pt x="187" y="7"/>
                    </a:lnTo>
                    <a:lnTo>
                      <a:pt x="170" y="15"/>
                    </a:lnTo>
                    <a:lnTo>
                      <a:pt x="153" y="26"/>
                    </a:lnTo>
                    <a:lnTo>
                      <a:pt x="136" y="39"/>
                    </a:lnTo>
                    <a:lnTo>
                      <a:pt x="121" y="55"/>
                    </a:lnTo>
                    <a:lnTo>
                      <a:pt x="106" y="73"/>
                    </a:lnTo>
                    <a:lnTo>
                      <a:pt x="91" y="93"/>
                    </a:lnTo>
                    <a:lnTo>
                      <a:pt x="77" y="116"/>
                    </a:lnTo>
                    <a:lnTo>
                      <a:pt x="64" y="140"/>
                    </a:lnTo>
                    <a:lnTo>
                      <a:pt x="53" y="167"/>
                    </a:lnTo>
                    <a:lnTo>
                      <a:pt x="42" y="195"/>
                    </a:lnTo>
                    <a:lnTo>
                      <a:pt x="33" y="225"/>
                    </a:lnTo>
                    <a:lnTo>
                      <a:pt x="24" y="256"/>
                    </a:lnTo>
                    <a:lnTo>
                      <a:pt x="16" y="289"/>
                    </a:lnTo>
                    <a:lnTo>
                      <a:pt x="11" y="321"/>
                    </a:lnTo>
                    <a:lnTo>
                      <a:pt x="6" y="356"/>
                    </a:lnTo>
                    <a:lnTo>
                      <a:pt x="3" y="390"/>
                    </a:lnTo>
                    <a:lnTo>
                      <a:pt x="1" y="426"/>
                    </a:lnTo>
                    <a:lnTo>
                      <a:pt x="0" y="461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j-lt"/>
                </a:endParaRPr>
              </a:p>
            </p:txBody>
          </p:sp>
          <p:sp>
            <p:nvSpPr>
              <p:cNvPr id="36945" name="Line 81"/>
              <p:cNvSpPr>
                <a:spLocks noChangeShapeType="1"/>
              </p:cNvSpPr>
              <p:nvPr/>
            </p:nvSpPr>
            <p:spPr bwMode="auto">
              <a:xfrm>
                <a:off x="3875087" y="4708526"/>
                <a:ext cx="1588" cy="12223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j-lt"/>
                </a:endParaRPr>
              </a:p>
            </p:txBody>
          </p:sp>
          <p:sp>
            <p:nvSpPr>
              <p:cNvPr id="36946" name="Line 82"/>
              <p:cNvSpPr>
                <a:spLocks noChangeShapeType="1"/>
              </p:cNvSpPr>
              <p:nvPr/>
            </p:nvSpPr>
            <p:spPr bwMode="auto">
              <a:xfrm>
                <a:off x="4241800" y="4708526"/>
                <a:ext cx="1588" cy="12223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+mj-lt"/>
                </a:endParaRPr>
              </a:p>
            </p:txBody>
          </p:sp>
        </p:grpSp>
        <p:sp>
          <p:nvSpPr>
            <p:cNvPr id="36947" name="Line 83"/>
            <p:cNvSpPr>
              <a:spLocks noChangeShapeType="1"/>
            </p:cNvSpPr>
            <p:nvPr/>
          </p:nvSpPr>
          <p:spPr bwMode="auto">
            <a:xfrm flipH="1" flipV="1">
              <a:off x="4662607" y="4660485"/>
              <a:ext cx="294127" cy="3386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999" name="Freeform 135"/>
            <p:cNvSpPr>
              <a:spLocks/>
            </p:cNvSpPr>
            <p:nvPr/>
          </p:nvSpPr>
          <p:spPr bwMode="auto">
            <a:xfrm>
              <a:off x="4187775" y="4010729"/>
              <a:ext cx="59595" cy="65612"/>
            </a:xfrm>
            <a:custGeom>
              <a:avLst/>
              <a:gdLst/>
              <a:ahLst/>
              <a:cxnLst>
                <a:cxn ang="0">
                  <a:pos x="185" y="92"/>
                </a:cxn>
                <a:cxn ang="0">
                  <a:pos x="178" y="58"/>
                </a:cxn>
                <a:cxn ang="0">
                  <a:pos x="158" y="27"/>
                </a:cxn>
                <a:cxn ang="0">
                  <a:pos x="127" y="7"/>
                </a:cxn>
                <a:cxn ang="0">
                  <a:pos x="93" y="0"/>
                </a:cxn>
                <a:cxn ang="0">
                  <a:pos x="57" y="7"/>
                </a:cxn>
                <a:cxn ang="0">
                  <a:pos x="27" y="27"/>
                </a:cxn>
                <a:cxn ang="0">
                  <a:pos x="7" y="58"/>
                </a:cxn>
                <a:cxn ang="0">
                  <a:pos x="0" y="92"/>
                </a:cxn>
                <a:cxn ang="0">
                  <a:pos x="7" y="127"/>
                </a:cxn>
                <a:cxn ang="0">
                  <a:pos x="27" y="158"/>
                </a:cxn>
                <a:cxn ang="0">
                  <a:pos x="57" y="178"/>
                </a:cxn>
                <a:cxn ang="0">
                  <a:pos x="93" y="185"/>
                </a:cxn>
                <a:cxn ang="0">
                  <a:pos x="127" y="178"/>
                </a:cxn>
                <a:cxn ang="0">
                  <a:pos x="158" y="158"/>
                </a:cxn>
                <a:cxn ang="0">
                  <a:pos x="178" y="127"/>
                </a:cxn>
                <a:cxn ang="0">
                  <a:pos x="185" y="92"/>
                </a:cxn>
              </a:cxnLst>
              <a:rect l="0" t="0" r="r" b="b"/>
              <a:pathLst>
                <a:path w="185" h="185">
                  <a:moveTo>
                    <a:pt x="185" y="92"/>
                  </a:moveTo>
                  <a:lnTo>
                    <a:pt x="178" y="58"/>
                  </a:lnTo>
                  <a:lnTo>
                    <a:pt x="158" y="27"/>
                  </a:lnTo>
                  <a:lnTo>
                    <a:pt x="127" y="7"/>
                  </a:lnTo>
                  <a:lnTo>
                    <a:pt x="93" y="0"/>
                  </a:lnTo>
                  <a:lnTo>
                    <a:pt x="57" y="7"/>
                  </a:lnTo>
                  <a:lnTo>
                    <a:pt x="27" y="27"/>
                  </a:lnTo>
                  <a:lnTo>
                    <a:pt x="7" y="58"/>
                  </a:lnTo>
                  <a:lnTo>
                    <a:pt x="0" y="92"/>
                  </a:lnTo>
                  <a:lnTo>
                    <a:pt x="7" y="127"/>
                  </a:lnTo>
                  <a:lnTo>
                    <a:pt x="27" y="158"/>
                  </a:lnTo>
                  <a:lnTo>
                    <a:pt x="57" y="178"/>
                  </a:lnTo>
                  <a:lnTo>
                    <a:pt x="93" y="185"/>
                  </a:lnTo>
                  <a:lnTo>
                    <a:pt x="127" y="178"/>
                  </a:lnTo>
                  <a:lnTo>
                    <a:pt x="158" y="158"/>
                  </a:lnTo>
                  <a:lnTo>
                    <a:pt x="178" y="127"/>
                  </a:lnTo>
                  <a:lnTo>
                    <a:pt x="185" y="9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7000" name="Freeform 136"/>
            <p:cNvSpPr>
              <a:spLocks/>
            </p:cNvSpPr>
            <p:nvPr/>
          </p:nvSpPr>
          <p:spPr bwMode="auto">
            <a:xfrm>
              <a:off x="5371969" y="4010729"/>
              <a:ext cx="59595" cy="65612"/>
            </a:xfrm>
            <a:custGeom>
              <a:avLst/>
              <a:gdLst/>
              <a:ahLst/>
              <a:cxnLst>
                <a:cxn ang="0">
                  <a:pos x="184" y="92"/>
                </a:cxn>
                <a:cxn ang="0">
                  <a:pos x="178" y="58"/>
                </a:cxn>
                <a:cxn ang="0">
                  <a:pos x="158" y="27"/>
                </a:cxn>
                <a:cxn ang="0">
                  <a:pos x="128" y="7"/>
                </a:cxn>
                <a:cxn ang="0">
                  <a:pos x="93" y="0"/>
                </a:cxn>
                <a:cxn ang="0">
                  <a:pos x="57" y="7"/>
                </a:cxn>
                <a:cxn ang="0">
                  <a:pos x="27" y="27"/>
                </a:cxn>
                <a:cxn ang="0">
                  <a:pos x="8" y="58"/>
                </a:cxn>
                <a:cxn ang="0">
                  <a:pos x="0" y="92"/>
                </a:cxn>
                <a:cxn ang="0">
                  <a:pos x="8" y="127"/>
                </a:cxn>
                <a:cxn ang="0">
                  <a:pos x="27" y="158"/>
                </a:cxn>
                <a:cxn ang="0">
                  <a:pos x="57" y="178"/>
                </a:cxn>
                <a:cxn ang="0">
                  <a:pos x="93" y="185"/>
                </a:cxn>
                <a:cxn ang="0">
                  <a:pos x="128" y="178"/>
                </a:cxn>
                <a:cxn ang="0">
                  <a:pos x="158" y="158"/>
                </a:cxn>
                <a:cxn ang="0">
                  <a:pos x="178" y="127"/>
                </a:cxn>
                <a:cxn ang="0">
                  <a:pos x="184" y="92"/>
                </a:cxn>
              </a:cxnLst>
              <a:rect l="0" t="0" r="r" b="b"/>
              <a:pathLst>
                <a:path w="184" h="185">
                  <a:moveTo>
                    <a:pt x="184" y="92"/>
                  </a:moveTo>
                  <a:lnTo>
                    <a:pt x="178" y="58"/>
                  </a:lnTo>
                  <a:lnTo>
                    <a:pt x="158" y="27"/>
                  </a:lnTo>
                  <a:lnTo>
                    <a:pt x="128" y="7"/>
                  </a:lnTo>
                  <a:lnTo>
                    <a:pt x="93" y="0"/>
                  </a:lnTo>
                  <a:lnTo>
                    <a:pt x="57" y="7"/>
                  </a:lnTo>
                  <a:lnTo>
                    <a:pt x="27" y="27"/>
                  </a:lnTo>
                  <a:lnTo>
                    <a:pt x="8" y="58"/>
                  </a:lnTo>
                  <a:lnTo>
                    <a:pt x="0" y="92"/>
                  </a:lnTo>
                  <a:lnTo>
                    <a:pt x="8" y="127"/>
                  </a:lnTo>
                  <a:lnTo>
                    <a:pt x="27" y="158"/>
                  </a:lnTo>
                  <a:lnTo>
                    <a:pt x="57" y="178"/>
                  </a:lnTo>
                  <a:lnTo>
                    <a:pt x="93" y="185"/>
                  </a:lnTo>
                  <a:lnTo>
                    <a:pt x="128" y="178"/>
                  </a:lnTo>
                  <a:lnTo>
                    <a:pt x="158" y="158"/>
                  </a:lnTo>
                  <a:lnTo>
                    <a:pt x="178" y="127"/>
                  </a:lnTo>
                  <a:lnTo>
                    <a:pt x="184" y="9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7001" name="Freeform 137"/>
            <p:cNvSpPr>
              <a:spLocks/>
            </p:cNvSpPr>
            <p:nvPr/>
          </p:nvSpPr>
          <p:spPr bwMode="auto">
            <a:xfrm>
              <a:off x="6556162" y="4662602"/>
              <a:ext cx="59595" cy="65612"/>
            </a:xfrm>
            <a:custGeom>
              <a:avLst/>
              <a:gdLst/>
              <a:ahLst/>
              <a:cxnLst>
                <a:cxn ang="0">
                  <a:pos x="184" y="93"/>
                </a:cxn>
                <a:cxn ang="0">
                  <a:pos x="178" y="58"/>
                </a:cxn>
                <a:cxn ang="0">
                  <a:pos x="158" y="27"/>
                </a:cxn>
                <a:cxn ang="0">
                  <a:pos x="128" y="8"/>
                </a:cxn>
                <a:cxn ang="0">
                  <a:pos x="93" y="0"/>
                </a:cxn>
                <a:cxn ang="0">
                  <a:pos x="57" y="8"/>
                </a:cxn>
                <a:cxn ang="0">
                  <a:pos x="27" y="27"/>
                </a:cxn>
                <a:cxn ang="0">
                  <a:pos x="7" y="58"/>
                </a:cxn>
                <a:cxn ang="0">
                  <a:pos x="0" y="93"/>
                </a:cxn>
                <a:cxn ang="0">
                  <a:pos x="7" y="128"/>
                </a:cxn>
                <a:cxn ang="0">
                  <a:pos x="27" y="158"/>
                </a:cxn>
                <a:cxn ang="0">
                  <a:pos x="57" y="178"/>
                </a:cxn>
                <a:cxn ang="0">
                  <a:pos x="93" y="185"/>
                </a:cxn>
                <a:cxn ang="0">
                  <a:pos x="128" y="178"/>
                </a:cxn>
                <a:cxn ang="0">
                  <a:pos x="158" y="158"/>
                </a:cxn>
                <a:cxn ang="0">
                  <a:pos x="178" y="128"/>
                </a:cxn>
                <a:cxn ang="0">
                  <a:pos x="184" y="93"/>
                </a:cxn>
              </a:cxnLst>
              <a:rect l="0" t="0" r="r" b="b"/>
              <a:pathLst>
                <a:path w="184" h="185">
                  <a:moveTo>
                    <a:pt x="184" y="93"/>
                  </a:moveTo>
                  <a:lnTo>
                    <a:pt x="178" y="58"/>
                  </a:lnTo>
                  <a:lnTo>
                    <a:pt x="158" y="27"/>
                  </a:lnTo>
                  <a:lnTo>
                    <a:pt x="128" y="8"/>
                  </a:lnTo>
                  <a:lnTo>
                    <a:pt x="93" y="0"/>
                  </a:lnTo>
                  <a:lnTo>
                    <a:pt x="57" y="8"/>
                  </a:lnTo>
                  <a:lnTo>
                    <a:pt x="27" y="27"/>
                  </a:lnTo>
                  <a:lnTo>
                    <a:pt x="7" y="58"/>
                  </a:lnTo>
                  <a:lnTo>
                    <a:pt x="0" y="93"/>
                  </a:lnTo>
                  <a:lnTo>
                    <a:pt x="7" y="128"/>
                  </a:lnTo>
                  <a:lnTo>
                    <a:pt x="27" y="158"/>
                  </a:lnTo>
                  <a:lnTo>
                    <a:pt x="57" y="178"/>
                  </a:lnTo>
                  <a:lnTo>
                    <a:pt x="93" y="185"/>
                  </a:lnTo>
                  <a:lnTo>
                    <a:pt x="128" y="178"/>
                  </a:lnTo>
                  <a:lnTo>
                    <a:pt x="158" y="158"/>
                  </a:lnTo>
                  <a:lnTo>
                    <a:pt x="178" y="128"/>
                  </a:lnTo>
                  <a:lnTo>
                    <a:pt x="184" y="93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7088" name="Line 224"/>
            <p:cNvSpPr>
              <a:spLocks noChangeShapeType="1"/>
            </p:cNvSpPr>
            <p:nvPr/>
          </p:nvSpPr>
          <p:spPr bwMode="auto">
            <a:xfrm>
              <a:off x="2592189" y="4694348"/>
              <a:ext cx="299893" cy="4656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7090" name="Line 226"/>
            <p:cNvSpPr>
              <a:spLocks noChangeShapeType="1"/>
            </p:cNvSpPr>
            <p:nvPr/>
          </p:nvSpPr>
          <p:spPr bwMode="auto">
            <a:xfrm flipH="1">
              <a:off x="2813265" y="4694348"/>
              <a:ext cx="440228" cy="21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7091" name="Line 227"/>
            <p:cNvSpPr>
              <a:spLocks noChangeShapeType="1"/>
            </p:cNvSpPr>
            <p:nvPr/>
          </p:nvSpPr>
          <p:spPr bwMode="auto">
            <a:xfrm>
              <a:off x="2774818" y="4891178"/>
              <a:ext cx="1923" cy="45504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auto">
            <a:xfrm>
              <a:off x="2561431" y="4662602"/>
              <a:ext cx="59595" cy="65612"/>
            </a:xfrm>
            <a:custGeom>
              <a:avLst/>
              <a:gdLst/>
              <a:ahLst/>
              <a:cxnLst>
                <a:cxn ang="0">
                  <a:pos x="185" y="93"/>
                </a:cxn>
                <a:cxn ang="0">
                  <a:pos x="180" y="64"/>
                </a:cxn>
                <a:cxn ang="0">
                  <a:pos x="167" y="38"/>
                </a:cxn>
                <a:cxn ang="0">
                  <a:pos x="146" y="17"/>
                </a:cxn>
                <a:cxn ang="0">
                  <a:pos x="121" y="4"/>
                </a:cxn>
                <a:cxn ang="0">
                  <a:pos x="92" y="0"/>
                </a:cxn>
                <a:cxn ang="0">
                  <a:pos x="63" y="4"/>
                </a:cxn>
                <a:cxn ang="0">
                  <a:pos x="38" y="17"/>
                </a:cxn>
                <a:cxn ang="0">
                  <a:pos x="18" y="38"/>
                </a:cxn>
                <a:cxn ang="0">
                  <a:pos x="5" y="64"/>
                </a:cxn>
                <a:cxn ang="0">
                  <a:pos x="0" y="93"/>
                </a:cxn>
                <a:cxn ang="0">
                  <a:pos x="5" y="121"/>
                </a:cxn>
                <a:cxn ang="0">
                  <a:pos x="18" y="147"/>
                </a:cxn>
                <a:cxn ang="0">
                  <a:pos x="38" y="168"/>
                </a:cxn>
                <a:cxn ang="0">
                  <a:pos x="63" y="181"/>
                </a:cxn>
                <a:cxn ang="0">
                  <a:pos x="92" y="185"/>
                </a:cxn>
                <a:cxn ang="0">
                  <a:pos x="121" y="181"/>
                </a:cxn>
                <a:cxn ang="0">
                  <a:pos x="146" y="168"/>
                </a:cxn>
                <a:cxn ang="0">
                  <a:pos x="167" y="147"/>
                </a:cxn>
                <a:cxn ang="0">
                  <a:pos x="180" y="121"/>
                </a:cxn>
                <a:cxn ang="0">
                  <a:pos x="185" y="93"/>
                </a:cxn>
              </a:cxnLst>
              <a:rect l="0" t="0" r="r" b="b"/>
              <a:pathLst>
                <a:path w="185" h="185">
                  <a:moveTo>
                    <a:pt x="185" y="93"/>
                  </a:moveTo>
                  <a:lnTo>
                    <a:pt x="180" y="64"/>
                  </a:lnTo>
                  <a:lnTo>
                    <a:pt x="167" y="38"/>
                  </a:lnTo>
                  <a:lnTo>
                    <a:pt x="146" y="17"/>
                  </a:lnTo>
                  <a:lnTo>
                    <a:pt x="121" y="4"/>
                  </a:lnTo>
                  <a:lnTo>
                    <a:pt x="92" y="0"/>
                  </a:lnTo>
                  <a:lnTo>
                    <a:pt x="63" y="4"/>
                  </a:lnTo>
                  <a:lnTo>
                    <a:pt x="38" y="17"/>
                  </a:lnTo>
                  <a:lnTo>
                    <a:pt x="18" y="38"/>
                  </a:lnTo>
                  <a:lnTo>
                    <a:pt x="5" y="64"/>
                  </a:lnTo>
                  <a:lnTo>
                    <a:pt x="0" y="93"/>
                  </a:lnTo>
                  <a:lnTo>
                    <a:pt x="5" y="121"/>
                  </a:lnTo>
                  <a:lnTo>
                    <a:pt x="18" y="147"/>
                  </a:lnTo>
                  <a:lnTo>
                    <a:pt x="38" y="168"/>
                  </a:lnTo>
                  <a:lnTo>
                    <a:pt x="63" y="181"/>
                  </a:lnTo>
                  <a:lnTo>
                    <a:pt x="92" y="185"/>
                  </a:lnTo>
                  <a:lnTo>
                    <a:pt x="121" y="181"/>
                  </a:lnTo>
                  <a:lnTo>
                    <a:pt x="146" y="168"/>
                  </a:lnTo>
                  <a:lnTo>
                    <a:pt x="167" y="147"/>
                  </a:lnTo>
                  <a:lnTo>
                    <a:pt x="180" y="121"/>
                  </a:lnTo>
                  <a:lnTo>
                    <a:pt x="185" y="9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auto">
            <a:xfrm>
              <a:off x="4927897" y="4662602"/>
              <a:ext cx="59595" cy="65612"/>
            </a:xfrm>
            <a:custGeom>
              <a:avLst/>
              <a:gdLst/>
              <a:ahLst/>
              <a:cxnLst>
                <a:cxn ang="0">
                  <a:pos x="186" y="93"/>
                </a:cxn>
                <a:cxn ang="0">
                  <a:pos x="178" y="58"/>
                </a:cxn>
                <a:cxn ang="0">
                  <a:pos x="159" y="27"/>
                </a:cxn>
                <a:cxn ang="0">
                  <a:pos x="128" y="8"/>
                </a:cxn>
                <a:cxn ang="0">
                  <a:pos x="93" y="0"/>
                </a:cxn>
                <a:cxn ang="0">
                  <a:pos x="58" y="8"/>
                </a:cxn>
                <a:cxn ang="0">
                  <a:pos x="28" y="27"/>
                </a:cxn>
                <a:cxn ang="0">
                  <a:pos x="8" y="58"/>
                </a:cxn>
                <a:cxn ang="0">
                  <a:pos x="0" y="93"/>
                </a:cxn>
                <a:cxn ang="0">
                  <a:pos x="8" y="128"/>
                </a:cxn>
                <a:cxn ang="0">
                  <a:pos x="28" y="158"/>
                </a:cxn>
                <a:cxn ang="0">
                  <a:pos x="58" y="178"/>
                </a:cxn>
                <a:cxn ang="0">
                  <a:pos x="93" y="185"/>
                </a:cxn>
                <a:cxn ang="0">
                  <a:pos x="128" y="178"/>
                </a:cxn>
                <a:cxn ang="0">
                  <a:pos x="159" y="158"/>
                </a:cxn>
                <a:cxn ang="0">
                  <a:pos x="178" y="128"/>
                </a:cxn>
                <a:cxn ang="0">
                  <a:pos x="186" y="93"/>
                </a:cxn>
              </a:cxnLst>
              <a:rect l="0" t="0" r="r" b="b"/>
              <a:pathLst>
                <a:path w="186" h="185">
                  <a:moveTo>
                    <a:pt x="186" y="93"/>
                  </a:moveTo>
                  <a:lnTo>
                    <a:pt x="178" y="58"/>
                  </a:lnTo>
                  <a:lnTo>
                    <a:pt x="159" y="27"/>
                  </a:lnTo>
                  <a:lnTo>
                    <a:pt x="128" y="8"/>
                  </a:lnTo>
                  <a:lnTo>
                    <a:pt x="93" y="0"/>
                  </a:lnTo>
                  <a:lnTo>
                    <a:pt x="58" y="8"/>
                  </a:lnTo>
                  <a:lnTo>
                    <a:pt x="28" y="27"/>
                  </a:lnTo>
                  <a:lnTo>
                    <a:pt x="8" y="58"/>
                  </a:lnTo>
                  <a:lnTo>
                    <a:pt x="0" y="93"/>
                  </a:lnTo>
                  <a:lnTo>
                    <a:pt x="8" y="128"/>
                  </a:lnTo>
                  <a:lnTo>
                    <a:pt x="28" y="158"/>
                  </a:lnTo>
                  <a:lnTo>
                    <a:pt x="58" y="178"/>
                  </a:lnTo>
                  <a:lnTo>
                    <a:pt x="93" y="185"/>
                  </a:lnTo>
                  <a:lnTo>
                    <a:pt x="128" y="178"/>
                  </a:lnTo>
                  <a:lnTo>
                    <a:pt x="159" y="158"/>
                  </a:lnTo>
                  <a:lnTo>
                    <a:pt x="178" y="128"/>
                  </a:lnTo>
                  <a:lnTo>
                    <a:pt x="186" y="9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7087" name="Freeform 223"/>
            <p:cNvSpPr>
              <a:spLocks/>
            </p:cNvSpPr>
            <p:nvPr/>
          </p:nvSpPr>
          <p:spPr bwMode="auto">
            <a:xfrm>
              <a:off x="2784428" y="4662600"/>
              <a:ext cx="59595" cy="65609"/>
            </a:xfrm>
            <a:custGeom>
              <a:avLst/>
              <a:gdLst/>
              <a:ahLst/>
              <a:cxnLst>
                <a:cxn ang="0">
                  <a:pos x="185" y="93"/>
                </a:cxn>
                <a:cxn ang="0">
                  <a:pos x="184" y="81"/>
                </a:cxn>
                <a:cxn ang="0">
                  <a:pos x="182" y="69"/>
                </a:cxn>
                <a:cxn ang="0">
                  <a:pos x="178" y="58"/>
                </a:cxn>
                <a:cxn ang="0">
                  <a:pos x="172" y="47"/>
                </a:cxn>
                <a:cxn ang="0">
                  <a:pos x="166" y="36"/>
                </a:cxn>
                <a:cxn ang="0">
                  <a:pos x="158" y="27"/>
                </a:cxn>
                <a:cxn ang="0">
                  <a:pos x="148" y="20"/>
                </a:cxn>
                <a:cxn ang="0">
                  <a:pos x="138" y="13"/>
                </a:cxn>
                <a:cxn ang="0">
                  <a:pos x="128" y="8"/>
                </a:cxn>
                <a:cxn ang="0">
                  <a:pos x="117" y="3"/>
                </a:cxn>
                <a:cxn ang="0">
                  <a:pos x="105" y="1"/>
                </a:cxn>
                <a:cxn ang="0">
                  <a:pos x="93" y="0"/>
                </a:cxn>
                <a:cxn ang="0">
                  <a:pos x="81" y="1"/>
                </a:cxn>
                <a:cxn ang="0">
                  <a:pos x="69" y="3"/>
                </a:cxn>
                <a:cxn ang="0">
                  <a:pos x="57" y="8"/>
                </a:cxn>
                <a:cxn ang="0">
                  <a:pos x="47" y="13"/>
                </a:cxn>
                <a:cxn ang="0">
                  <a:pos x="36" y="20"/>
                </a:cxn>
                <a:cxn ang="0">
                  <a:pos x="27" y="27"/>
                </a:cxn>
                <a:cxn ang="0">
                  <a:pos x="20" y="36"/>
                </a:cxn>
                <a:cxn ang="0">
                  <a:pos x="13" y="47"/>
                </a:cxn>
                <a:cxn ang="0">
                  <a:pos x="8" y="58"/>
                </a:cxn>
                <a:cxn ang="0">
                  <a:pos x="3" y="69"/>
                </a:cxn>
                <a:cxn ang="0">
                  <a:pos x="1" y="81"/>
                </a:cxn>
                <a:cxn ang="0">
                  <a:pos x="0" y="93"/>
                </a:cxn>
                <a:cxn ang="0">
                  <a:pos x="1" y="105"/>
                </a:cxn>
                <a:cxn ang="0">
                  <a:pos x="3" y="117"/>
                </a:cxn>
                <a:cxn ang="0">
                  <a:pos x="8" y="128"/>
                </a:cxn>
                <a:cxn ang="0">
                  <a:pos x="13" y="138"/>
                </a:cxn>
                <a:cxn ang="0">
                  <a:pos x="20" y="149"/>
                </a:cxn>
                <a:cxn ang="0">
                  <a:pos x="27" y="158"/>
                </a:cxn>
                <a:cxn ang="0">
                  <a:pos x="36" y="166"/>
                </a:cxn>
                <a:cxn ang="0">
                  <a:pos x="47" y="172"/>
                </a:cxn>
                <a:cxn ang="0">
                  <a:pos x="57" y="178"/>
                </a:cxn>
                <a:cxn ang="0">
                  <a:pos x="69" y="182"/>
                </a:cxn>
                <a:cxn ang="0">
                  <a:pos x="81" y="184"/>
                </a:cxn>
                <a:cxn ang="0">
                  <a:pos x="93" y="185"/>
                </a:cxn>
                <a:cxn ang="0">
                  <a:pos x="105" y="184"/>
                </a:cxn>
                <a:cxn ang="0">
                  <a:pos x="117" y="182"/>
                </a:cxn>
                <a:cxn ang="0">
                  <a:pos x="128" y="178"/>
                </a:cxn>
                <a:cxn ang="0">
                  <a:pos x="138" y="172"/>
                </a:cxn>
                <a:cxn ang="0">
                  <a:pos x="148" y="166"/>
                </a:cxn>
                <a:cxn ang="0">
                  <a:pos x="158" y="158"/>
                </a:cxn>
                <a:cxn ang="0">
                  <a:pos x="166" y="149"/>
                </a:cxn>
                <a:cxn ang="0">
                  <a:pos x="172" y="138"/>
                </a:cxn>
                <a:cxn ang="0">
                  <a:pos x="178" y="128"/>
                </a:cxn>
                <a:cxn ang="0">
                  <a:pos x="182" y="117"/>
                </a:cxn>
                <a:cxn ang="0">
                  <a:pos x="184" y="105"/>
                </a:cxn>
                <a:cxn ang="0">
                  <a:pos x="185" y="93"/>
                </a:cxn>
              </a:cxnLst>
              <a:rect l="0" t="0" r="r" b="b"/>
              <a:pathLst>
                <a:path w="185" h="185">
                  <a:moveTo>
                    <a:pt x="185" y="93"/>
                  </a:moveTo>
                  <a:lnTo>
                    <a:pt x="184" y="81"/>
                  </a:lnTo>
                  <a:lnTo>
                    <a:pt x="182" y="69"/>
                  </a:lnTo>
                  <a:lnTo>
                    <a:pt x="178" y="58"/>
                  </a:lnTo>
                  <a:lnTo>
                    <a:pt x="172" y="47"/>
                  </a:lnTo>
                  <a:lnTo>
                    <a:pt x="166" y="36"/>
                  </a:lnTo>
                  <a:lnTo>
                    <a:pt x="158" y="27"/>
                  </a:lnTo>
                  <a:lnTo>
                    <a:pt x="148" y="20"/>
                  </a:lnTo>
                  <a:lnTo>
                    <a:pt x="138" y="13"/>
                  </a:lnTo>
                  <a:lnTo>
                    <a:pt x="128" y="8"/>
                  </a:lnTo>
                  <a:lnTo>
                    <a:pt x="117" y="3"/>
                  </a:lnTo>
                  <a:lnTo>
                    <a:pt x="105" y="1"/>
                  </a:lnTo>
                  <a:lnTo>
                    <a:pt x="93" y="0"/>
                  </a:lnTo>
                  <a:lnTo>
                    <a:pt x="81" y="1"/>
                  </a:lnTo>
                  <a:lnTo>
                    <a:pt x="69" y="3"/>
                  </a:lnTo>
                  <a:lnTo>
                    <a:pt x="57" y="8"/>
                  </a:lnTo>
                  <a:lnTo>
                    <a:pt x="47" y="13"/>
                  </a:lnTo>
                  <a:lnTo>
                    <a:pt x="36" y="20"/>
                  </a:lnTo>
                  <a:lnTo>
                    <a:pt x="27" y="27"/>
                  </a:lnTo>
                  <a:lnTo>
                    <a:pt x="20" y="36"/>
                  </a:lnTo>
                  <a:lnTo>
                    <a:pt x="13" y="47"/>
                  </a:lnTo>
                  <a:lnTo>
                    <a:pt x="8" y="58"/>
                  </a:lnTo>
                  <a:lnTo>
                    <a:pt x="3" y="69"/>
                  </a:lnTo>
                  <a:lnTo>
                    <a:pt x="1" y="81"/>
                  </a:lnTo>
                  <a:lnTo>
                    <a:pt x="0" y="93"/>
                  </a:lnTo>
                  <a:lnTo>
                    <a:pt x="1" y="105"/>
                  </a:lnTo>
                  <a:lnTo>
                    <a:pt x="3" y="117"/>
                  </a:lnTo>
                  <a:lnTo>
                    <a:pt x="8" y="128"/>
                  </a:lnTo>
                  <a:lnTo>
                    <a:pt x="13" y="138"/>
                  </a:lnTo>
                  <a:lnTo>
                    <a:pt x="20" y="149"/>
                  </a:lnTo>
                  <a:lnTo>
                    <a:pt x="27" y="158"/>
                  </a:lnTo>
                  <a:lnTo>
                    <a:pt x="36" y="166"/>
                  </a:lnTo>
                  <a:lnTo>
                    <a:pt x="47" y="172"/>
                  </a:lnTo>
                  <a:lnTo>
                    <a:pt x="57" y="178"/>
                  </a:lnTo>
                  <a:lnTo>
                    <a:pt x="69" y="182"/>
                  </a:lnTo>
                  <a:lnTo>
                    <a:pt x="81" y="184"/>
                  </a:lnTo>
                  <a:lnTo>
                    <a:pt x="93" y="185"/>
                  </a:lnTo>
                  <a:lnTo>
                    <a:pt x="105" y="184"/>
                  </a:lnTo>
                  <a:lnTo>
                    <a:pt x="117" y="182"/>
                  </a:lnTo>
                  <a:lnTo>
                    <a:pt x="128" y="178"/>
                  </a:lnTo>
                  <a:lnTo>
                    <a:pt x="138" y="172"/>
                  </a:lnTo>
                  <a:lnTo>
                    <a:pt x="148" y="166"/>
                  </a:lnTo>
                  <a:lnTo>
                    <a:pt x="158" y="158"/>
                  </a:lnTo>
                  <a:lnTo>
                    <a:pt x="166" y="149"/>
                  </a:lnTo>
                  <a:lnTo>
                    <a:pt x="172" y="138"/>
                  </a:lnTo>
                  <a:lnTo>
                    <a:pt x="178" y="128"/>
                  </a:lnTo>
                  <a:lnTo>
                    <a:pt x="182" y="117"/>
                  </a:lnTo>
                  <a:lnTo>
                    <a:pt x="184" y="105"/>
                  </a:lnTo>
                  <a:lnTo>
                    <a:pt x="185" y="9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sp>
          <p:nvSpPr>
            <p:cNvPr id="37089" name="Freeform 225"/>
            <p:cNvSpPr>
              <a:spLocks/>
            </p:cNvSpPr>
            <p:nvPr/>
          </p:nvSpPr>
          <p:spPr bwMode="auto">
            <a:xfrm>
              <a:off x="2745981" y="4859432"/>
              <a:ext cx="59595" cy="63495"/>
            </a:xfrm>
            <a:custGeom>
              <a:avLst/>
              <a:gdLst/>
              <a:ahLst/>
              <a:cxnLst>
                <a:cxn ang="0">
                  <a:pos x="184" y="93"/>
                </a:cxn>
                <a:cxn ang="0">
                  <a:pos x="183" y="78"/>
                </a:cxn>
                <a:cxn ang="0">
                  <a:pos x="180" y="64"/>
                </a:cxn>
                <a:cxn ang="0">
                  <a:pos x="174" y="51"/>
                </a:cxn>
                <a:cxn ang="0">
                  <a:pos x="167" y="39"/>
                </a:cxn>
                <a:cxn ang="0">
                  <a:pos x="158" y="28"/>
                </a:cxn>
                <a:cxn ang="0">
                  <a:pos x="146" y="18"/>
                </a:cxn>
                <a:cxn ang="0">
                  <a:pos x="134" y="10"/>
                </a:cxn>
                <a:cxn ang="0">
                  <a:pos x="121" y="5"/>
                </a:cxn>
                <a:cxn ang="0">
                  <a:pos x="107" y="2"/>
                </a:cxn>
                <a:cxn ang="0">
                  <a:pos x="93" y="0"/>
                </a:cxn>
                <a:cxn ang="0">
                  <a:pos x="77" y="2"/>
                </a:cxn>
                <a:cxn ang="0">
                  <a:pos x="63" y="5"/>
                </a:cxn>
                <a:cxn ang="0">
                  <a:pos x="50" y="10"/>
                </a:cxn>
                <a:cxn ang="0">
                  <a:pos x="38" y="18"/>
                </a:cxn>
                <a:cxn ang="0">
                  <a:pos x="27" y="28"/>
                </a:cxn>
                <a:cxn ang="0">
                  <a:pos x="17" y="39"/>
                </a:cxn>
                <a:cxn ang="0">
                  <a:pos x="10" y="51"/>
                </a:cxn>
                <a:cxn ang="0">
                  <a:pos x="4" y="64"/>
                </a:cxn>
                <a:cxn ang="0">
                  <a:pos x="1" y="78"/>
                </a:cxn>
                <a:cxn ang="0">
                  <a:pos x="0" y="93"/>
                </a:cxn>
                <a:cxn ang="0">
                  <a:pos x="1" y="107"/>
                </a:cxn>
                <a:cxn ang="0">
                  <a:pos x="4" y="122"/>
                </a:cxn>
                <a:cxn ang="0">
                  <a:pos x="10" y="135"/>
                </a:cxn>
                <a:cxn ang="0">
                  <a:pos x="17" y="147"/>
                </a:cxn>
                <a:cxn ang="0">
                  <a:pos x="27" y="158"/>
                </a:cxn>
                <a:cxn ang="0">
                  <a:pos x="38" y="167"/>
                </a:cxn>
                <a:cxn ang="0">
                  <a:pos x="50" y="175"/>
                </a:cxn>
                <a:cxn ang="0">
                  <a:pos x="63" y="180"/>
                </a:cxn>
                <a:cxn ang="0">
                  <a:pos x="77" y="184"/>
                </a:cxn>
                <a:cxn ang="0">
                  <a:pos x="93" y="185"/>
                </a:cxn>
                <a:cxn ang="0">
                  <a:pos x="107" y="184"/>
                </a:cxn>
                <a:cxn ang="0">
                  <a:pos x="121" y="180"/>
                </a:cxn>
                <a:cxn ang="0">
                  <a:pos x="134" y="175"/>
                </a:cxn>
                <a:cxn ang="0">
                  <a:pos x="146" y="167"/>
                </a:cxn>
                <a:cxn ang="0">
                  <a:pos x="158" y="158"/>
                </a:cxn>
                <a:cxn ang="0">
                  <a:pos x="167" y="147"/>
                </a:cxn>
                <a:cxn ang="0">
                  <a:pos x="174" y="135"/>
                </a:cxn>
                <a:cxn ang="0">
                  <a:pos x="180" y="122"/>
                </a:cxn>
                <a:cxn ang="0">
                  <a:pos x="183" y="107"/>
                </a:cxn>
                <a:cxn ang="0">
                  <a:pos x="184" y="93"/>
                </a:cxn>
              </a:cxnLst>
              <a:rect l="0" t="0" r="r" b="b"/>
              <a:pathLst>
                <a:path w="184" h="185">
                  <a:moveTo>
                    <a:pt x="184" y="93"/>
                  </a:moveTo>
                  <a:lnTo>
                    <a:pt x="183" y="78"/>
                  </a:lnTo>
                  <a:lnTo>
                    <a:pt x="180" y="64"/>
                  </a:lnTo>
                  <a:lnTo>
                    <a:pt x="174" y="51"/>
                  </a:lnTo>
                  <a:lnTo>
                    <a:pt x="167" y="39"/>
                  </a:lnTo>
                  <a:lnTo>
                    <a:pt x="158" y="28"/>
                  </a:lnTo>
                  <a:lnTo>
                    <a:pt x="146" y="18"/>
                  </a:lnTo>
                  <a:lnTo>
                    <a:pt x="134" y="10"/>
                  </a:lnTo>
                  <a:lnTo>
                    <a:pt x="121" y="5"/>
                  </a:lnTo>
                  <a:lnTo>
                    <a:pt x="107" y="2"/>
                  </a:lnTo>
                  <a:lnTo>
                    <a:pt x="93" y="0"/>
                  </a:lnTo>
                  <a:lnTo>
                    <a:pt x="77" y="2"/>
                  </a:lnTo>
                  <a:lnTo>
                    <a:pt x="63" y="5"/>
                  </a:lnTo>
                  <a:lnTo>
                    <a:pt x="50" y="10"/>
                  </a:lnTo>
                  <a:lnTo>
                    <a:pt x="38" y="18"/>
                  </a:lnTo>
                  <a:lnTo>
                    <a:pt x="27" y="28"/>
                  </a:lnTo>
                  <a:lnTo>
                    <a:pt x="17" y="39"/>
                  </a:lnTo>
                  <a:lnTo>
                    <a:pt x="10" y="51"/>
                  </a:lnTo>
                  <a:lnTo>
                    <a:pt x="4" y="64"/>
                  </a:lnTo>
                  <a:lnTo>
                    <a:pt x="1" y="78"/>
                  </a:lnTo>
                  <a:lnTo>
                    <a:pt x="0" y="93"/>
                  </a:lnTo>
                  <a:lnTo>
                    <a:pt x="1" y="107"/>
                  </a:lnTo>
                  <a:lnTo>
                    <a:pt x="4" y="122"/>
                  </a:lnTo>
                  <a:lnTo>
                    <a:pt x="10" y="135"/>
                  </a:lnTo>
                  <a:lnTo>
                    <a:pt x="17" y="147"/>
                  </a:lnTo>
                  <a:lnTo>
                    <a:pt x="27" y="158"/>
                  </a:lnTo>
                  <a:lnTo>
                    <a:pt x="38" y="167"/>
                  </a:lnTo>
                  <a:lnTo>
                    <a:pt x="50" y="175"/>
                  </a:lnTo>
                  <a:lnTo>
                    <a:pt x="63" y="180"/>
                  </a:lnTo>
                  <a:lnTo>
                    <a:pt x="77" y="184"/>
                  </a:lnTo>
                  <a:lnTo>
                    <a:pt x="93" y="185"/>
                  </a:lnTo>
                  <a:lnTo>
                    <a:pt x="107" y="184"/>
                  </a:lnTo>
                  <a:lnTo>
                    <a:pt x="121" y="180"/>
                  </a:lnTo>
                  <a:lnTo>
                    <a:pt x="134" y="175"/>
                  </a:lnTo>
                  <a:lnTo>
                    <a:pt x="146" y="167"/>
                  </a:lnTo>
                  <a:lnTo>
                    <a:pt x="158" y="158"/>
                  </a:lnTo>
                  <a:lnTo>
                    <a:pt x="167" y="147"/>
                  </a:lnTo>
                  <a:lnTo>
                    <a:pt x="174" y="135"/>
                  </a:lnTo>
                  <a:lnTo>
                    <a:pt x="180" y="122"/>
                  </a:lnTo>
                  <a:lnTo>
                    <a:pt x="183" y="107"/>
                  </a:lnTo>
                  <a:lnTo>
                    <a:pt x="184" y="9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+mj-lt"/>
              </a:endParaRPr>
            </a:p>
          </p:txBody>
        </p:sp>
        <p:cxnSp>
          <p:nvCxnSpPr>
            <p:cNvPr id="236" name="직선 연결선 235"/>
            <p:cNvCxnSpPr/>
            <p:nvPr/>
          </p:nvCxnSpPr>
          <p:spPr bwMode="auto">
            <a:xfrm rot="5400000">
              <a:off x="4053162" y="4300419"/>
              <a:ext cx="15360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7" name="직사각형 236"/>
            <p:cNvSpPr/>
            <p:nvPr/>
          </p:nvSpPr>
          <p:spPr bwMode="auto">
            <a:xfrm>
              <a:off x="3226430" y="4478468"/>
              <a:ext cx="784787" cy="33855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charset="0"/>
                </a:rPr>
                <a:t>HTS</a:t>
              </a:r>
              <a:endPara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923928" y="2492896"/>
              <a:ext cx="21799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+mj-lt"/>
                </a:rPr>
                <a:t>Switch Mech. </a:t>
              </a:r>
              <a:endParaRPr lang="ko-KR" altLang="en-US" sz="1600" dirty="0">
                <a:latin typeface="+mj-lt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5693159" y="3436406"/>
              <a:ext cx="139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+mj-lt"/>
                </a:rPr>
                <a:t>Reactor</a:t>
              </a:r>
              <a:endParaRPr lang="ko-KR" altLang="en-US" sz="1600" dirty="0">
                <a:latin typeface="+mj-lt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5431563" y="5068432"/>
              <a:ext cx="139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+mj-lt"/>
                </a:rPr>
                <a:t>VI</a:t>
              </a:r>
              <a:endParaRPr lang="ko-KR" altLang="en-US" sz="1600" dirty="0">
                <a:latin typeface="+mj-lt"/>
              </a:endParaRPr>
            </a:p>
          </p:txBody>
        </p:sp>
        <p:sp>
          <p:nvSpPr>
            <p:cNvPr id="242" name="자유형 241"/>
            <p:cNvSpPr/>
            <p:nvPr/>
          </p:nvSpPr>
          <p:spPr bwMode="auto">
            <a:xfrm>
              <a:off x="4872148" y="4751491"/>
              <a:ext cx="645923" cy="369332"/>
            </a:xfrm>
            <a:custGeom>
              <a:avLst/>
              <a:gdLst>
                <a:gd name="connsiteX0" fmla="*/ 0 w 533400"/>
                <a:gd name="connsiteY0" fmla="*/ 0 h 314325"/>
                <a:gd name="connsiteX1" fmla="*/ 190500 w 533400"/>
                <a:gd name="connsiteY1" fmla="*/ 171450 h 314325"/>
                <a:gd name="connsiteX2" fmla="*/ 409575 w 533400"/>
                <a:gd name="connsiteY2" fmla="*/ 195263 h 314325"/>
                <a:gd name="connsiteX3" fmla="*/ 533400 w 533400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314325">
                  <a:moveTo>
                    <a:pt x="0" y="0"/>
                  </a:moveTo>
                  <a:cubicBezTo>
                    <a:pt x="61119" y="69453"/>
                    <a:pt x="122238" y="138906"/>
                    <a:pt x="190500" y="171450"/>
                  </a:cubicBezTo>
                  <a:cubicBezTo>
                    <a:pt x="258762" y="203994"/>
                    <a:pt x="352425" y="171451"/>
                    <a:pt x="409575" y="195263"/>
                  </a:cubicBezTo>
                  <a:cubicBezTo>
                    <a:pt x="466725" y="219075"/>
                    <a:pt x="507206" y="284956"/>
                    <a:pt x="533400" y="31432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118020" y="3052399"/>
              <a:ext cx="1918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smtClean="0">
                  <a:latin typeface="+mj-lt"/>
                </a:rPr>
                <a:t>Actuator</a:t>
              </a:r>
              <a:endParaRPr lang="ko-KR" altLang="en-US" sz="1600" dirty="0">
                <a:latin typeface="+mj-lt"/>
              </a:endParaRPr>
            </a:p>
          </p:txBody>
        </p:sp>
        <p:sp>
          <p:nvSpPr>
            <p:cNvPr id="245" name="자유형 244"/>
            <p:cNvSpPr/>
            <p:nvPr/>
          </p:nvSpPr>
          <p:spPr bwMode="auto">
            <a:xfrm>
              <a:off x="3861991" y="3436406"/>
              <a:ext cx="733123" cy="369332"/>
            </a:xfrm>
            <a:custGeom>
              <a:avLst/>
              <a:gdLst>
                <a:gd name="connsiteX0" fmla="*/ 0 w 533400"/>
                <a:gd name="connsiteY0" fmla="*/ 0 h 314325"/>
                <a:gd name="connsiteX1" fmla="*/ 190500 w 533400"/>
                <a:gd name="connsiteY1" fmla="*/ 171450 h 314325"/>
                <a:gd name="connsiteX2" fmla="*/ 409575 w 533400"/>
                <a:gd name="connsiteY2" fmla="*/ 195263 h 314325"/>
                <a:gd name="connsiteX3" fmla="*/ 533400 w 533400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314325">
                  <a:moveTo>
                    <a:pt x="0" y="0"/>
                  </a:moveTo>
                  <a:cubicBezTo>
                    <a:pt x="61119" y="69453"/>
                    <a:pt x="122238" y="138906"/>
                    <a:pt x="190500" y="171450"/>
                  </a:cubicBezTo>
                  <a:cubicBezTo>
                    <a:pt x="258762" y="203994"/>
                    <a:pt x="352425" y="171451"/>
                    <a:pt x="409575" y="195263"/>
                  </a:cubicBezTo>
                  <a:cubicBezTo>
                    <a:pt x="466725" y="219075"/>
                    <a:pt x="507206" y="284956"/>
                    <a:pt x="533400" y="31432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5605961" y="5548439"/>
              <a:ext cx="1918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+mj-lt"/>
                </a:rPr>
                <a:t>Actuator</a:t>
              </a:r>
              <a:endParaRPr lang="ko-KR" altLang="en-US" sz="1600" dirty="0">
                <a:latin typeface="+mj-lt"/>
              </a:endParaRPr>
            </a:p>
          </p:txBody>
        </p:sp>
        <p:sp>
          <p:nvSpPr>
            <p:cNvPr id="247" name="자유형 246"/>
            <p:cNvSpPr/>
            <p:nvPr/>
          </p:nvSpPr>
          <p:spPr bwMode="auto">
            <a:xfrm>
              <a:off x="5082770" y="5260435"/>
              <a:ext cx="645923" cy="369332"/>
            </a:xfrm>
            <a:custGeom>
              <a:avLst/>
              <a:gdLst>
                <a:gd name="connsiteX0" fmla="*/ 0 w 533400"/>
                <a:gd name="connsiteY0" fmla="*/ 0 h 314325"/>
                <a:gd name="connsiteX1" fmla="*/ 190500 w 533400"/>
                <a:gd name="connsiteY1" fmla="*/ 171450 h 314325"/>
                <a:gd name="connsiteX2" fmla="*/ 409575 w 533400"/>
                <a:gd name="connsiteY2" fmla="*/ 195263 h 314325"/>
                <a:gd name="connsiteX3" fmla="*/ 533400 w 533400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314325">
                  <a:moveTo>
                    <a:pt x="0" y="0"/>
                  </a:moveTo>
                  <a:cubicBezTo>
                    <a:pt x="61119" y="69453"/>
                    <a:pt x="122238" y="138906"/>
                    <a:pt x="190500" y="171450"/>
                  </a:cubicBezTo>
                  <a:cubicBezTo>
                    <a:pt x="258762" y="203994"/>
                    <a:pt x="352425" y="171451"/>
                    <a:pt x="409575" y="195263"/>
                  </a:cubicBezTo>
                  <a:cubicBezTo>
                    <a:pt x="466725" y="219075"/>
                    <a:pt x="507206" y="284956"/>
                    <a:pt x="533400" y="31432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1043608" y="5255827"/>
              <a:ext cx="1918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HTS Backup Switch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자유형 251"/>
            <p:cNvSpPr/>
            <p:nvPr/>
          </p:nvSpPr>
          <p:spPr bwMode="auto">
            <a:xfrm flipV="1">
              <a:off x="2214822" y="4828335"/>
              <a:ext cx="420799" cy="369332"/>
            </a:xfrm>
            <a:custGeom>
              <a:avLst/>
              <a:gdLst>
                <a:gd name="connsiteX0" fmla="*/ 0 w 533400"/>
                <a:gd name="connsiteY0" fmla="*/ 0 h 314325"/>
                <a:gd name="connsiteX1" fmla="*/ 190500 w 533400"/>
                <a:gd name="connsiteY1" fmla="*/ 171450 h 314325"/>
                <a:gd name="connsiteX2" fmla="*/ 409575 w 533400"/>
                <a:gd name="connsiteY2" fmla="*/ 195263 h 314325"/>
                <a:gd name="connsiteX3" fmla="*/ 533400 w 533400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314325">
                  <a:moveTo>
                    <a:pt x="0" y="0"/>
                  </a:moveTo>
                  <a:cubicBezTo>
                    <a:pt x="61119" y="69453"/>
                    <a:pt x="122238" y="138906"/>
                    <a:pt x="190500" y="171450"/>
                  </a:cubicBezTo>
                  <a:cubicBezTo>
                    <a:pt x="258762" y="203994"/>
                    <a:pt x="352425" y="171451"/>
                    <a:pt x="409575" y="195263"/>
                  </a:cubicBezTo>
                  <a:cubicBezTo>
                    <a:pt x="466725" y="219075"/>
                    <a:pt x="507206" y="284956"/>
                    <a:pt x="533400" y="31432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</p:txBody>
        </p:sp>
      </p:grpSp>
      <p:cxnSp>
        <p:nvCxnSpPr>
          <p:cNvPr id="66" name="직선 화살표 연결선 65"/>
          <p:cNvCxnSpPr/>
          <p:nvPr/>
        </p:nvCxnSpPr>
        <p:spPr bwMode="auto">
          <a:xfrm>
            <a:off x="1475656" y="4365104"/>
            <a:ext cx="5904656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5" name="그룹 84"/>
          <p:cNvGrpSpPr/>
          <p:nvPr/>
        </p:nvGrpSpPr>
        <p:grpSpPr>
          <a:xfrm>
            <a:off x="1475656" y="3717032"/>
            <a:ext cx="5832648" cy="649660"/>
            <a:chOff x="1475656" y="3501802"/>
            <a:chExt cx="5832648" cy="649660"/>
          </a:xfrm>
        </p:grpSpPr>
        <p:cxnSp>
          <p:nvCxnSpPr>
            <p:cNvPr id="69" name="직선 화살표 연결선 68"/>
            <p:cNvCxnSpPr/>
            <p:nvPr/>
          </p:nvCxnSpPr>
          <p:spPr bwMode="auto">
            <a:xfrm>
              <a:off x="1475656" y="4149080"/>
              <a:ext cx="1008112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직선 화살표 연결선 70"/>
            <p:cNvCxnSpPr/>
            <p:nvPr/>
          </p:nvCxnSpPr>
          <p:spPr bwMode="auto">
            <a:xfrm rot="5400000">
              <a:off x="2159732" y="3825044"/>
              <a:ext cx="648072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4" name="직선 화살표 연결선 73"/>
            <p:cNvCxnSpPr/>
            <p:nvPr/>
          </p:nvCxnSpPr>
          <p:spPr bwMode="auto">
            <a:xfrm>
              <a:off x="2457078" y="3524250"/>
              <a:ext cx="3051026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6" name="직선 화살표 연결선 75"/>
            <p:cNvCxnSpPr/>
            <p:nvPr/>
          </p:nvCxnSpPr>
          <p:spPr bwMode="auto">
            <a:xfrm rot="5400000">
              <a:off x="5328529" y="3661255"/>
              <a:ext cx="340618" cy="21712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9" name="직선 화살표 연결선 78"/>
            <p:cNvCxnSpPr/>
            <p:nvPr/>
          </p:nvCxnSpPr>
          <p:spPr bwMode="auto">
            <a:xfrm>
              <a:off x="4283968" y="3858444"/>
              <a:ext cx="1224136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직선 화살표 연결선 80"/>
            <p:cNvCxnSpPr/>
            <p:nvPr/>
          </p:nvCxnSpPr>
          <p:spPr bwMode="auto">
            <a:xfrm>
              <a:off x="4283968" y="4149080"/>
              <a:ext cx="3024336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직선 화살표 연결선 82"/>
            <p:cNvCxnSpPr/>
            <p:nvPr/>
          </p:nvCxnSpPr>
          <p:spPr bwMode="auto">
            <a:xfrm rot="5400000">
              <a:off x="4148100" y="4015594"/>
              <a:ext cx="270148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2" name="그룹 101"/>
          <p:cNvGrpSpPr/>
          <p:nvPr/>
        </p:nvGrpSpPr>
        <p:grpSpPr>
          <a:xfrm>
            <a:off x="1475656" y="3105944"/>
            <a:ext cx="5832648" cy="1276028"/>
            <a:chOff x="1475656" y="2155354"/>
            <a:chExt cx="5832648" cy="1276028"/>
          </a:xfrm>
        </p:grpSpPr>
        <p:cxnSp>
          <p:nvCxnSpPr>
            <p:cNvPr id="87" name="직선 화살표 연결선 86"/>
            <p:cNvCxnSpPr/>
            <p:nvPr/>
          </p:nvCxnSpPr>
          <p:spPr bwMode="auto">
            <a:xfrm>
              <a:off x="1475656" y="3428206"/>
              <a:ext cx="1008112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직선 화살표 연결선 87"/>
            <p:cNvCxnSpPr/>
            <p:nvPr/>
          </p:nvCxnSpPr>
          <p:spPr bwMode="auto">
            <a:xfrm rot="5400000">
              <a:off x="2159732" y="3104170"/>
              <a:ext cx="648072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직선 화살표 연결선 88"/>
            <p:cNvCxnSpPr/>
            <p:nvPr/>
          </p:nvCxnSpPr>
          <p:spPr bwMode="auto">
            <a:xfrm>
              <a:off x="2457078" y="2803376"/>
              <a:ext cx="1826890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직선 화살표 연결선 89"/>
            <p:cNvCxnSpPr/>
            <p:nvPr/>
          </p:nvCxnSpPr>
          <p:spPr bwMode="auto">
            <a:xfrm rot="5400000">
              <a:off x="5180409" y="2478807"/>
              <a:ext cx="610394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직선 화살표 연결선 90"/>
            <p:cNvCxnSpPr/>
            <p:nvPr/>
          </p:nvCxnSpPr>
          <p:spPr bwMode="auto">
            <a:xfrm>
              <a:off x="5494412" y="2775620"/>
              <a:ext cx="1173088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직선 화살표 연결선 91"/>
            <p:cNvCxnSpPr/>
            <p:nvPr/>
          </p:nvCxnSpPr>
          <p:spPr bwMode="auto">
            <a:xfrm>
              <a:off x="6648450" y="3429794"/>
              <a:ext cx="659854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직선 화살표 연결선 92"/>
            <p:cNvCxnSpPr/>
            <p:nvPr/>
          </p:nvCxnSpPr>
          <p:spPr bwMode="auto">
            <a:xfrm rot="5400000">
              <a:off x="6357131" y="3116027"/>
              <a:ext cx="627534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직선 화살표 연결선 97"/>
            <p:cNvCxnSpPr/>
            <p:nvPr/>
          </p:nvCxnSpPr>
          <p:spPr bwMode="auto">
            <a:xfrm rot="5400000">
              <a:off x="3950779" y="2496505"/>
              <a:ext cx="683890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직선 화살표 연결선 98"/>
            <p:cNvCxnSpPr/>
            <p:nvPr/>
          </p:nvCxnSpPr>
          <p:spPr bwMode="auto">
            <a:xfrm>
              <a:off x="4266828" y="2155676"/>
              <a:ext cx="1219572" cy="158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 dirty="0" smtClean="0">
                <a:solidFill>
                  <a:schemeClr val="bg2"/>
                </a:solidFill>
                <a:latin typeface="Arial" charset="0"/>
              </a:rPr>
              <a:t>Configurations</a:t>
            </a:r>
            <a:endParaRPr lang="fr-FR" altLang="ko-KR" sz="3200" dirty="0">
              <a:solidFill>
                <a:schemeClr val="bg2"/>
              </a:solidFill>
              <a:latin typeface="Arial" charset="0"/>
              <a:ea typeface="굴림" charset="-127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938318"/>
            <a:ext cx="4896544" cy="33043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사각형 설명선 6"/>
          <p:cNvSpPr/>
          <p:nvPr/>
        </p:nvSpPr>
        <p:spPr bwMode="auto">
          <a:xfrm>
            <a:off x="1403648" y="2658398"/>
            <a:ext cx="864096" cy="2160240"/>
          </a:xfrm>
          <a:prstGeom prst="wedgeRectCallout">
            <a:avLst>
              <a:gd name="adj1" fmla="val -35640"/>
              <a:gd name="adj2" fmla="val 7391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6296" y="1988840"/>
            <a:ext cx="1800200" cy="14401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1844824"/>
            <a:ext cx="1224136" cy="34985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546671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/>
              <a:t>Cryocooling</a:t>
            </a:r>
            <a:r>
              <a:rPr lang="en-US" altLang="ko-KR" sz="1600" dirty="0" smtClean="0"/>
              <a:t> System</a:t>
            </a:r>
            <a:endParaRPr lang="ko-KR" altLang="en-US" sz="1600" dirty="0"/>
          </a:p>
        </p:txBody>
      </p:sp>
      <p:sp>
        <p:nvSpPr>
          <p:cNvPr id="11" name="사각형 설명선 10"/>
          <p:cNvSpPr/>
          <p:nvPr/>
        </p:nvSpPr>
        <p:spPr bwMode="auto">
          <a:xfrm>
            <a:off x="3131840" y="2658398"/>
            <a:ext cx="360040" cy="2160240"/>
          </a:xfrm>
          <a:prstGeom prst="wedgeRectCallout">
            <a:avLst>
              <a:gd name="adj1" fmla="val -59344"/>
              <a:gd name="adj2" fmla="val 80684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558924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Switch</a:t>
            </a:r>
            <a:endParaRPr lang="ko-KR" altLang="en-US" sz="1600" dirty="0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3635896" y="2586390"/>
            <a:ext cx="1008112" cy="2232248"/>
          </a:xfrm>
          <a:prstGeom prst="wedgeRectCallout">
            <a:avLst>
              <a:gd name="adj1" fmla="val 33358"/>
              <a:gd name="adj2" fmla="val 8762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56612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Current Limiting Reactor</a:t>
            </a:r>
            <a:endParaRPr lang="ko-KR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55172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/>
              <a:t>Cryocooling</a:t>
            </a:r>
            <a:r>
              <a:rPr lang="en-US" altLang="ko-KR" sz="1600" dirty="0" smtClean="0"/>
              <a:t> </a:t>
            </a:r>
          </a:p>
          <a:p>
            <a:r>
              <a:rPr lang="en-US" altLang="ko-KR" sz="1600" dirty="0" smtClean="0"/>
              <a:t>Monitoring &amp; Control System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 dirty="0" smtClean="0">
                <a:solidFill>
                  <a:schemeClr val="bg2"/>
                </a:solidFill>
                <a:latin typeface="Arial" charset="0"/>
              </a:rPr>
              <a:t>Specification</a:t>
            </a:r>
            <a:endParaRPr lang="fr-FR" altLang="ko-KR" sz="3200" dirty="0">
              <a:solidFill>
                <a:schemeClr val="bg2"/>
              </a:solidFill>
              <a:latin typeface="Arial" charset="0"/>
              <a:ea typeface="굴림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899592" y="1988840"/>
          <a:ext cx="6264695" cy="4136675"/>
        </p:xfrm>
        <a:graphic>
          <a:graphicData uri="http://schemas.openxmlformats.org/drawingml/2006/table">
            <a:tbl>
              <a:tblPr/>
              <a:tblGrid>
                <a:gridCol w="4147505"/>
                <a:gridCol w="2117190"/>
              </a:tblGrid>
              <a:tr h="4982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+mj-lt"/>
                          <a:ea typeface="맑은 고딕"/>
                          <a:cs typeface="Times New Roman"/>
                        </a:rPr>
                        <a:t> Parameter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+mj-lt"/>
                          <a:ea typeface="맑은 고딕"/>
                          <a:cs typeface="Times New Roman"/>
                        </a:rPr>
                        <a:t>Specification </a:t>
                      </a:r>
                      <a:endParaRPr lang="ko-KR" sz="1600" b="0" kern="10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7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Rated Voltage (</a:t>
                      </a:r>
                      <a:r>
                        <a:rPr lang="en-US" sz="1600" b="0" kern="100" dirty="0" err="1">
                          <a:latin typeface="+mj-lt"/>
                          <a:ea typeface="맑은 고딕"/>
                          <a:cs typeface="Times New Roman"/>
                        </a:rPr>
                        <a:t>rms</a:t>
                      </a: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)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1600" b="0" kern="100" dirty="0" smtClean="0">
                          <a:latin typeface="+mj-lt"/>
                          <a:ea typeface="맑은 고딕"/>
                          <a:cs typeface="Times New Roman"/>
                        </a:rPr>
                        <a:t>25.8 </a:t>
                      </a: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kV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Rated Current (</a:t>
                      </a:r>
                      <a:r>
                        <a:rPr lang="en-US" sz="1600" b="0" kern="100" dirty="0" err="1">
                          <a:latin typeface="+mj-lt"/>
                          <a:ea typeface="맑은 고딕"/>
                          <a:cs typeface="Times New Roman"/>
                        </a:rPr>
                        <a:t>rms</a:t>
                      </a: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)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1600" b="0" kern="100" dirty="0" smtClean="0">
                          <a:latin typeface="+mj-lt"/>
                          <a:ea typeface="맑은 고딕"/>
                          <a:cs typeface="Times New Roman"/>
                        </a:rPr>
                        <a:t>630 </a:t>
                      </a: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A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Rated Power Frequency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+mj-lt"/>
                          <a:ea typeface="맑은 고딕"/>
                          <a:cs typeface="Times New Roman"/>
                        </a:rPr>
                        <a:t> 60 Hz </a:t>
                      </a:r>
                      <a:endParaRPr lang="ko-KR" sz="1600" b="0" kern="10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Rated Power Frequency withstand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voltage (</a:t>
                      </a:r>
                      <a:r>
                        <a:rPr lang="en-US" sz="1600" b="0" kern="100" dirty="0" err="1">
                          <a:latin typeface="+mj-lt"/>
                          <a:ea typeface="맑은 고딕"/>
                          <a:cs typeface="Times New Roman"/>
                        </a:rPr>
                        <a:t>rms</a:t>
                      </a: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)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+mj-lt"/>
                          <a:ea typeface="맑은 고딕"/>
                          <a:cs typeface="Times New Roman"/>
                        </a:rPr>
                        <a:t> 70 kV </a:t>
                      </a:r>
                      <a:endParaRPr lang="ko-KR" sz="1600" b="0" kern="10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+mj-lt"/>
                          <a:ea typeface="맑은 고딕"/>
                          <a:cs typeface="Times New Roman"/>
                        </a:rPr>
                        <a:t> Rated Impulse withstand voltage </a:t>
                      </a:r>
                      <a:endParaRPr lang="ko-KR" sz="1600" b="0" kern="10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150 kV. BIL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+mj-lt"/>
                          <a:ea typeface="맑은 고딕"/>
                          <a:cs typeface="Times New Roman"/>
                        </a:rPr>
                        <a:t> Rated short circuit current (rms)</a:t>
                      </a:r>
                      <a:endParaRPr lang="ko-KR" sz="1600" b="0" kern="10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12.5 kA/1.0 sec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+mj-lt"/>
                          <a:ea typeface="맑은 고딕"/>
                          <a:cs typeface="Times New Roman"/>
                        </a:rPr>
                        <a:t> Insulation </a:t>
                      </a: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type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+mj-lt"/>
                          <a:ea typeface="맑은 고딕"/>
                          <a:cs typeface="Times New Roman"/>
                        </a:rPr>
                        <a:t> Air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Minimum Limiting Current (</a:t>
                      </a:r>
                      <a:r>
                        <a:rPr lang="en-US" sz="1600" b="0" kern="100" dirty="0" err="1">
                          <a:latin typeface="+mj-lt"/>
                          <a:ea typeface="맑은 고딕"/>
                          <a:cs typeface="Times New Roman"/>
                        </a:rPr>
                        <a:t>rms</a:t>
                      </a: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)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1.4 kA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+mj-lt"/>
                          <a:ea typeface="맑은 고딕"/>
                          <a:cs typeface="Times New Roman"/>
                        </a:rPr>
                        <a:t> Current Limiting Reactor </a:t>
                      </a:r>
                      <a:endParaRPr lang="ko-KR" sz="1600" b="0" kern="10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0.4 [</a:t>
                      </a:r>
                      <a:r>
                        <a:rPr lang="el-GR" sz="1600" b="0" kern="100" dirty="0">
                          <a:latin typeface="+mj-lt"/>
                          <a:ea typeface="맑은 고딕"/>
                          <a:cs typeface="Times New Roman"/>
                        </a:rPr>
                        <a:t>Ω</a:t>
                      </a: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]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+mj-lt"/>
                          <a:ea typeface="맑은 고딕"/>
                          <a:cs typeface="Times New Roman"/>
                        </a:rPr>
                        <a:t> Recovery time </a:t>
                      </a:r>
                      <a:endParaRPr lang="ko-KR" sz="1600" b="0" kern="10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 &lt; 0.5 sec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+mj-lt"/>
                          <a:ea typeface="맑은 고딕"/>
                          <a:cs typeface="Times New Roman"/>
                        </a:rPr>
                        <a:t> Critical Current of HTS </a:t>
                      </a:r>
                      <a:endParaRPr lang="ko-KR" sz="1600" b="0" kern="10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+mj-lt"/>
                          <a:ea typeface="맑은 고딕"/>
                          <a:cs typeface="Times New Roman"/>
                        </a:rPr>
                        <a:t> &gt; </a:t>
                      </a: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2,000 A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+mj-lt"/>
                          <a:ea typeface="맑은 고딕"/>
                          <a:cs typeface="Times New Roman"/>
                        </a:rPr>
                        <a:t> Cooling Power </a:t>
                      </a:r>
                      <a:endParaRPr lang="ko-KR" sz="1600" b="0" kern="10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+mj-lt"/>
                          <a:ea typeface="맑은 고딕"/>
                          <a:cs typeface="Times New Roman"/>
                        </a:rPr>
                        <a:t> 220W </a:t>
                      </a:r>
                      <a:r>
                        <a:rPr lang="en-US" sz="1600" b="0" kern="100" dirty="0">
                          <a:latin typeface="+mj-lt"/>
                          <a:ea typeface="맑은 고딕"/>
                          <a:cs typeface="Times New Roman"/>
                        </a:rPr>
                        <a:t>at 80K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>
                          <a:latin typeface="+mj-lt"/>
                          <a:ea typeface="맑은 고딕"/>
                          <a:cs typeface="Times New Roman"/>
                        </a:rPr>
                        <a:t> Operation temperature </a:t>
                      </a:r>
                      <a:endParaRPr lang="ko-KR" sz="1600" b="0" kern="10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latin typeface="+mj-lt"/>
                          <a:ea typeface="맑은 고딕"/>
                          <a:cs typeface="Times New Roman"/>
                        </a:rPr>
                        <a:t> 75~77K </a:t>
                      </a:r>
                      <a:endParaRPr lang="ko-KR" sz="1600" b="0" kern="100" dirty="0">
                        <a:latin typeface="+mj-lt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772816"/>
            <a:ext cx="1224136" cy="203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DSCN195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58119" y="1772816"/>
            <a:ext cx="195384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3" descr="P10071700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4149080"/>
            <a:ext cx="1269501" cy="2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55576" y="3789040"/>
            <a:ext cx="12506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latin typeface="Arial" pitchFamily="34" charset="0"/>
                <a:cs typeface="Arial" pitchFamily="34" charset="0"/>
              </a:rPr>
              <a:t>HTS wire(CC)</a:t>
            </a:r>
            <a:endParaRPr lang="ko-KR" alt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8239" y="3212976"/>
            <a:ext cx="8436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latin typeface="Arial" pitchFamily="34" charset="0"/>
                <a:cs typeface="Arial" pitchFamily="34" charset="0"/>
              </a:rPr>
              <a:t>Winding</a:t>
            </a:r>
            <a:endParaRPr lang="ko-KR" altLang="en-U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6381328"/>
            <a:ext cx="8819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latin typeface="Arial" pitchFamily="34" charset="0"/>
                <a:cs typeface="Arial" pitchFamily="34" charset="0"/>
              </a:rPr>
              <a:t>Stacking</a:t>
            </a:r>
            <a:endParaRPr lang="ko-KR" altLang="en-US" sz="1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0112" y="4005064"/>
            <a:ext cx="34280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24128" y="3717032"/>
            <a:ext cx="166782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Blip>
                <a:blip r:embed="rId7"/>
              </a:buBlip>
            </a:pPr>
            <a:r>
              <a:rPr lang="en-US" altLang="ko-KR" sz="14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Critical Current</a:t>
            </a:r>
            <a:endParaRPr lang="ko-KR" altLang="en-US" sz="14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67744" y="3756109"/>
            <a:ext cx="12961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987824" y="6381328"/>
            <a:ext cx="97334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latin typeface="Arial" pitchFamily="34" charset="0"/>
                <a:cs typeface="Arial" pitchFamily="34" charset="0"/>
              </a:rPr>
              <a:t>Assembly</a:t>
            </a:r>
            <a:endParaRPr lang="ko-KR" altLang="en-US" sz="1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635896" y="3756109"/>
            <a:ext cx="1745300" cy="26810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39552" y="1268760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Fabrication of  HTS trigger module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altLang="ko-KR" sz="3200" b="1" dirty="0" smtClean="0">
                <a:solidFill>
                  <a:schemeClr val="bg2"/>
                </a:solidFill>
                <a:latin typeface="Arial" charset="0"/>
              </a:rPr>
              <a:t>Test of FCL</a:t>
            </a:r>
            <a:endParaRPr lang="fr-FR" altLang="ko-KR" sz="3200" dirty="0">
              <a:solidFill>
                <a:schemeClr val="bg2"/>
              </a:solidFill>
              <a:latin typeface="Arial" charset="0"/>
              <a:ea typeface="굴림" charset="-127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844824"/>
            <a:ext cx="4499899" cy="23042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5" name="직사각형 64"/>
          <p:cNvSpPr/>
          <p:nvPr/>
        </p:nvSpPr>
        <p:spPr>
          <a:xfrm>
            <a:off x="539552" y="50131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rgbClr val="000000"/>
                </a:solidFill>
                <a:latin typeface="Arial"/>
              </a:rPr>
              <a:t>•Test voltage(</a:t>
            </a:r>
            <a:r>
              <a:rPr lang="en-US" altLang="ko-KR" sz="1600" dirty="0" err="1">
                <a:solidFill>
                  <a:srgbClr val="000000"/>
                </a:solidFill>
                <a:latin typeface="Arial"/>
              </a:rPr>
              <a:t>rms</a:t>
            </a:r>
            <a:r>
              <a:rPr lang="en-US" altLang="ko-KR" sz="1600" dirty="0">
                <a:solidFill>
                  <a:srgbClr val="000000"/>
                </a:solidFill>
                <a:latin typeface="Arial"/>
              </a:rPr>
              <a:t>): 22.9/13.2kV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Arial"/>
              </a:rPr>
              <a:t>•Test current(</a:t>
            </a:r>
            <a:r>
              <a:rPr lang="en-US" altLang="ko-KR" sz="1600" dirty="0" err="1">
                <a:solidFill>
                  <a:srgbClr val="000000"/>
                </a:solidFill>
                <a:latin typeface="Arial"/>
              </a:rPr>
              <a:t>rms</a:t>
            </a:r>
            <a:r>
              <a:rPr lang="en-US" altLang="ko-KR" sz="1600" dirty="0">
                <a:solidFill>
                  <a:srgbClr val="000000"/>
                </a:solidFill>
                <a:latin typeface="Arial"/>
              </a:rPr>
              <a:t>): 12.5kA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Arial"/>
              </a:rPr>
              <a:t>•Fault duration time: -3 phase: 1.0 </a:t>
            </a:r>
            <a:r>
              <a:rPr lang="en-US" altLang="ko-KR" sz="1600" dirty="0" smtClean="0">
                <a:solidFill>
                  <a:srgbClr val="000000"/>
                </a:solidFill>
                <a:latin typeface="Arial"/>
              </a:rPr>
              <a:t>sec</a:t>
            </a:r>
            <a:endParaRPr lang="en-US" altLang="ko-KR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1" y="1916832"/>
            <a:ext cx="386673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149080"/>
            <a:ext cx="45581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195736" y="2132856"/>
            <a:ext cx="776175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b="1" kern="0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Type1</a:t>
            </a:r>
            <a:endParaRPr kumimoji="0" lang="en-US" altLang="ko-KR" sz="1600" b="1" kern="0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6372200" y="2132856"/>
            <a:ext cx="776175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b="1" kern="0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Type2</a:t>
            </a:r>
            <a:endParaRPr kumimoji="0" lang="en-US" altLang="ko-KR" sz="1600" b="1" kern="0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852936"/>
            <a:ext cx="377629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직선 연결선 19"/>
          <p:cNvCxnSpPr/>
          <p:nvPr/>
        </p:nvCxnSpPr>
        <p:spPr>
          <a:xfrm rot="5400000">
            <a:off x="2717280" y="3969060"/>
            <a:ext cx="3672408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4716016" y="2852936"/>
            <a:ext cx="3816424" cy="2808312"/>
            <a:chOff x="5148064" y="3105422"/>
            <a:chExt cx="2635984" cy="194904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48064" y="3105422"/>
              <a:ext cx="2635984" cy="1949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모서리가 둥근 직사각형 17"/>
            <p:cNvSpPr/>
            <p:nvPr/>
          </p:nvSpPr>
          <p:spPr bwMode="auto">
            <a:xfrm>
              <a:off x="6012160" y="3284984"/>
              <a:ext cx="213174" cy="1180040"/>
            </a:xfrm>
            <a:prstGeom prst="roundRect">
              <a:avLst/>
            </a:prstGeom>
            <a:solidFill>
              <a:srgbClr val="92D050">
                <a:alpha val="41000"/>
              </a:srgbClr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5508104" y="3155398"/>
              <a:ext cx="1245854" cy="1698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762000" latinLnBrk="0">
                <a:lnSpc>
                  <a:spcPct val="110000"/>
                </a:lnSpc>
              </a:pPr>
              <a:r>
                <a:rPr lang="en-US" altLang="ko-KR" sz="9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Non-limited region</a:t>
              </a:r>
              <a:endPara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Limiting types of fault current limiters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428</Words>
  <Application>Microsoft Macintosh PowerPoint</Application>
  <PresentationFormat>Bildschirmpräsentation (4:3)</PresentationFormat>
  <Paragraphs>115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CIRED2011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187</cp:revision>
  <dcterms:created xsi:type="dcterms:W3CDTF">2010-04-09T10:19:13Z</dcterms:created>
  <dcterms:modified xsi:type="dcterms:W3CDTF">2011-07-14T17:41:56Z</dcterms:modified>
</cp:coreProperties>
</file>