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8" r:id="rId10"/>
    <p:sldId id="267" r:id="rId11"/>
    <p:sldId id="273" r:id="rId12"/>
    <p:sldId id="269" r:id="rId13"/>
    <p:sldId id="270" r:id="rId14"/>
    <p:sldId id="271" r:id="rId15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00" autoAdjust="0"/>
  </p:normalViewPr>
  <p:slideViewPr>
    <p:cSldViewPr>
      <p:cViewPr varScale="1">
        <p:scale>
          <a:sx n="113" d="100"/>
          <a:sy n="113" d="100"/>
        </p:scale>
        <p:origin x="-13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D22B5A-BEC6-4094-BBCE-B46F98C71176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D30FFD-939F-42B3-AD95-CF144290D4DD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smtClean="0"/>
            <a:t>Digitalization</a:t>
          </a:r>
          <a:endParaRPr lang="en-US" sz="1800" dirty="0"/>
        </a:p>
      </dgm:t>
    </dgm:pt>
    <dgm:pt modelId="{E8AB08E5-1A5D-4F27-925D-523AE84FAF0A}" type="parTrans" cxnId="{8FE52B18-C1DD-4ED8-8BF4-65B3203FF78D}">
      <dgm:prSet/>
      <dgm:spPr/>
      <dgm:t>
        <a:bodyPr/>
        <a:lstStyle/>
        <a:p>
          <a:endParaRPr lang="en-US"/>
        </a:p>
      </dgm:t>
    </dgm:pt>
    <dgm:pt modelId="{E537610C-D6AA-4FA4-8F34-FB74261A69E7}" type="sibTrans" cxnId="{8FE52B18-C1DD-4ED8-8BF4-65B3203FF78D}">
      <dgm:prSet/>
      <dgm:spPr/>
      <dgm:t>
        <a:bodyPr/>
        <a:lstStyle/>
        <a:p>
          <a:endParaRPr lang="en-US"/>
        </a:p>
      </dgm:t>
    </dgm:pt>
    <dgm:pt modelId="{9E48E8B4-D77E-43F6-9A2E-C7B0722B6D75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smtClean="0"/>
            <a:t>Beat-cycle length detection</a:t>
          </a:r>
          <a:endParaRPr lang="en-US" sz="2000" dirty="0"/>
        </a:p>
      </dgm:t>
    </dgm:pt>
    <dgm:pt modelId="{F0417F51-55F8-4EE8-8ECF-2C71EDF48384}" type="parTrans" cxnId="{1CF5EF28-2336-4E35-995F-27CE2CD24B3E}">
      <dgm:prSet/>
      <dgm:spPr/>
      <dgm:t>
        <a:bodyPr/>
        <a:lstStyle/>
        <a:p>
          <a:endParaRPr lang="en-US"/>
        </a:p>
      </dgm:t>
    </dgm:pt>
    <dgm:pt modelId="{DDF4437E-C29A-4BBD-AF0C-348BAB862160}" type="sibTrans" cxnId="{1CF5EF28-2336-4E35-995F-27CE2CD24B3E}">
      <dgm:prSet/>
      <dgm:spPr/>
      <dgm:t>
        <a:bodyPr/>
        <a:lstStyle/>
        <a:p>
          <a:endParaRPr lang="en-US"/>
        </a:p>
      </dgm:t>
    </dgm:pt>
    <dgm:pt modelId="{D71E6F7C-2B3A-43B7-982F-ECA6E81177C0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smtClean="0"/>
            <a:t>Fourier Transform</a:t>
          </a:r>
          <a:endParaRPr lang="en-US" sz="2000" dirty="0"/>
        </a:p>
      </dgm:t>
    </dgm:pt>
    <dgm:pt modelId="{F825D4E4-139B-40F4-9100-9A200CF3A2EA}" type="parTrans" cxnId="{B12859F6-0ACA-4F86-8E71-B76FB27CBDAB}">
      <dgm:prSet/>
      <dgm:spPr/>
      <dgm:t>
        <a:bodyPr/>
        <a:lstStyle/>
        <a:p>
          <a:endParaRPr lang="en-US"/>
        </a:p>
      </dgm:t>
    </dgm:pt>
    <dgm:pt modelId="{785DF94B-B1A0-4965-B7A3-5B4380547F75}" type="sibTrans" cxnId="{B12859F6-0ACA-4F86-8E71-B76FB27CBDAB}">
      <dgm:prSet/>
      <dgm:spPr/>
      <dgm:t>
        <a:bodyPr/>
        <a:lstStyle/>
        <a:p>
          <a:endParaRPr lang="en-US"/>
        </a:p>
      </dgm:t>
    </dgm:pt>
    <dgm:pt modelId="{088E0851-5382-4183-80C5-ACD08CD4BC64}" type="pres">
      <dgm:prSet presAssocID="{A1D22B5A-BEC6-4094-BBCE-B46F98C71176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C2436A-D886-4386-900A-4FAD001B29BC}" type="pres">
      <dgm:prSet presAssocID="{CFD30FFD-939F-42B3-AD95-CF144290D4D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922F74-B863-4804-9961-6E1ADD52C10D}" type="pres">
      <dgm:prSet presAssocID="{E537610C-D6AA-4FA4-8F34-FB74261A69E7}" presName="sibTrans" presStyleLbl="sibTrans2D1" presStyleIdx="0" presStyleCnt="2"/>
      <dgm:spPr/>
      <dgm:t>
        <a:bodyPr/>
        <a:lstStyle/>
        <a:p>
          <a:endParaRPr lang="en-US"/>
        </a:p>
      </dgm:t>
    </dgm:pt>
    <dgm:pt modelId="{5DEA994C-8B34-4ACA-9142-49DC42B69B75}" type="pres">
      <dgm:prSet presAssocID="{E537610C-D6AA-4FA4-8F34-FB74261A69E7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92BF9B25-33D9-4AA6-B9F7-BE77883B4390}" type="pres">
      <dgm:prSet presAssocID="{9E48E8B4-D77E-43F6-9A2E-C7B0722B6D7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B0E7D3-BF76-4A98-AC6E-94E12CFC38BD}" type="pres">
      <dgm:prSet presAssocID="{DDF4437E-C29A-4BBD-AF0C-348BAB862160}" presName="sibTrans" presStyleLbl="sibTrans2D1" presStyleIdx="1" presStyleCnt="2"/>
      <dgm:spPr/>
      <dgm:t>
        <a:bodyPr/>
        <a:lstStyle/>
        <a:p>
          <a:endParaRPr lang="en-US"/>
        </a:p>
      </dgm:t>
    </dgm:pt>
    <dgm:pt modelId="{E02E2D9B-8DF0-4D14-8550-319A4D8C4DDC}" type="pres">
      <dgm:prSet presAssocID="{DDF4437E-C29A-4BBD-AF0C-348BAB862160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AF717D54-A8C8-437A-B823-3B2A4286A808}" type="pres">
      <dgm:prSet presAssocID="{D71E6F7C-2B3A-43B7-982F-ECA6E81177C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EF8420-B82C-47FB-988E-C417692377C6}" type="presOf" srcId="{DDF4437E-C29A-4BBD-AF0C-348BAB862160}" destId="{E02E2D9B-8DF0-4D14-8550-319A4D8C4DDC}" srcOrd="1" destOrd="0" presId="urn:microsoft.com/office/officeart/2005/8/layout/process2"/>
    <dgm:cxn modelId="{60554534-73C1-47D9-B747-FA68224DD6F9}" type="presOf" srcId="{E537610C-D6AA-4FA4-8F34-FB74261A69E7}" destId="{5DEA994C-8B34-4ACA-9142-49DC42B69B75}" srcOrd="1" destOrd="0" presId="urn:microsoft.com/office/officeart/2005/8/layout/process2"/>
    <dgm:cxn modelId="{8FE52B18-C1DD-4ED8-8BF4-65B3203FF78D}" srcId="{A1D22B5A-BEC6-4094-BBCE-B46F98C71176}" destId="{CFD30FFD-939F-42B3-AD95-CF144290D4DD}" srcOrd="0" destOrd="0" parTransId="{E8AB08E5-1A5D-4F27-925D-523AE84FAF0A}" sibTransId="{E537610C-D6AA-4FA4-8F34-FB74261A69E7}"/>
    <dgm:cxn modelId="{748BFED9-5F28-4A3F-AE80-DE81A3C2DDE5}" type="presOf" srcId="{CFD30FFD-939F-42B3-AD95-CF144290D4DD}" destId="{62C2436A-D886-4386-900A-4FAD001B29BC}" srcOrd="0" destOrd="0" presId="urn:microsoft.com/office/officeart/2005/8/layout/process2"/>
    <dgm:cxn modelId="{E1F14EB0-857A-4771-802C-E4BAB6AF6C01}" type="presOf" srcId="{A1D22B5A-BEC6-4094-BBCE-B46F98C71176}" destId="{088E0851-5382-4183-80C5-ACD08CD4BC64}" srcOrd="0" destOrd="0" presId="urn:microsoft.com/office/officeart/2005/8/layout/process2"/>
    <dgm:cxn modelId="{1CF5EF28-2336-4E35-995F-27CE2CD24B3E}" srcId="{A1D22B5A-BEC6-4094-BBCE-B46F98C71176}" destId="{9E48E8B4-D77E-43F6-9A2E-C7B0722B6D75}" srcOrd="1" destOrd="0" parTransId="{F0417F51-55F8-4EE8-8ECF-2C71EDF48384}" sibTransId="{DDF4437E-C29A-4BBD-AF0C-348BAB862160}"/>
    <dgm:cxn modelId="{B12859F6-0ACA-4F86-8E71-B76FB27CBDAB}" srcId="{A1D22B5A-BEC6-4094-BBCE-B46F98C71176}" destId="{D71E6F7C-2B3A-43B7-982F-ECA6E81177C0}" srcOrd="2" destOrd="0" parTransId="{F825D4E4-139B-40F4-9100-9A200CF3A2EA}" sibTransId="{785DF94B-B1A0-4965-B7A3-5B4380547F75}"/>
    <dgm:cxn modelId="{2628B69E-D7DC-4784-BA29-67B4952F7696}" type="presOf" srcId="{DDF4437E-C29A-4BBD-AF0C-348BAB862160}" destId="{26B0E7D3-BF76-4A98-AC6E-94E12CFC38BD}" srcOrd="0" destOrd="0" presId="urn:microsoft.com/office/officeart/2005/8/layout/process2"/>
    <dgm:cxn modelId="{6A72828B-EB8C-4664-A758-8D5482FFD0DE}" type="presOf" srcId="{9E48E8B4-D77E-43F6-9A2E-C7B0722B6D75}" destId="{92BF9B25-33D9-4AA6-B9F7-BE77883B4390}" srcOrd="0" destOrd="0" presId="urn:microsoft.com/office/officeart/2005/8/layout/process2"/>
    <dgm:cxn modelId="{90668DCA-85B9-4606-B19D-7E403495E687}" type="presOf" srcId="{D71E6F7C-2B3A-43B7-982F-ECA6E81177C0}" destId="{AF717D54-A8C8-437A-B823-3B2A4286A808}" srcOrd="0" destOrd="0" presId="urn:microsoft.com/office/officeart/2005/8/layout/process2"/>
    <dgm:cxn modelId="{B7795DBC-86AD-4FA0-8F4D-F1D40777056B}" type="presOf" srcId="{E537610C-D6AA-4FA4-8F34-FB74261A69E7}" destId="{D2922F74-B863-4804-9961-6E1ADD52C10D}" srcOrd="0" destOrd="0" presId="urn:microsoft.com/office/officeart/2005/8/layout/process2"/>
    <dgm:cxn modelId="{E82B4120-8271-47D7-B35E-839D03B07C9A}" type="presParOf" srcId="{088E0851-5382-4183-80C5-ACD08CD4BC64}" destId="{62C2436A-D886-4386-900A-4FAD001B29BC}" srcOrd="0" destOrd="0" presId="urn:microsoft.com/office/officeart/2005/8/layout/process2"/>
    <dgm:cxn modelId="{443D557F-7F10-4864-ACAB-E29A98CE659C}" type="presParOf" srcId="{088E0851-5382-4183-80C5-ACD08CD4BC64}" destId="{D2922F74-B863-4804-9961-6E1ADD52C10D}" srcOrd="1" destOrd="0" presId="urn:microsoft.com/office/officeart/2005/8/layout/process2"/>
    <dgm:cxn modelId="{76078F71-4CD0-4EEC-9170-BFF3028CE762}" type="presParOf" srcId="{D2922F74-B863-4804-9961-6E1ADD52C10D}" destId="{5DEA994C-8B34-4ACA-9142-49DC42B69B75}" srcOrd="0" destOrd="0" presId="urn:microsoft.com/office/officeart/2005/8/layout/process2"/>
    <dgm:cxn modelId="{2657D1F1-CA70-4378-BDD5-87529D63E8F4}" type="presParOf" srcId="{088E0851-5382-4183-80C5-ACD08CD4BC64}" destId="{92BF9B25-33D9-4AA6-B9F7-BE77883B4390}" srcOrd="2" destOrd="0" presId="urn:microsoft.com/office/officeart/2005/8/layout/process2"/>
    <dgm:cxn modelId="{1D6FDD9E-2861-4366-986F-BE5210CB6E70}" type="presParOf" srcId="{088E0851-5382-4183-80C5-ACD08CD4BC64}" destId="{26B0E7D3-BF76-4A98-AC6E-94E12CFC38BD}" srcOrd="3" destOrd="0" presId="urn:microsoft.com/office/officeart/2005/8/layout/process2"/>
    <dgm:cxn modelId="{B7659BF5-9511-4540-ABF9-0A136ABE3FAC}" type="presParOf" srcId="{26B0E7D3-BF76-4A98-AC6E-94E12CFC38BD}" destId="{E02E2D9B-8DF0-4D14-8550-319A4D8C4DDC}" srcOrd="0" destOrd="0" presId="urn:microsoft.com/office/officeart/2005/8/layout/process2"/>
    <dgm:cxn modelId="{B4AD3568-CFF7-4FCD-987A-FDE27D31B5E4}" type="presParOf" srcId="{088E0851-5382-4183-80C5-ACD08CD4BC64}" destId="{AF717D54-A8C8-437A-B823-3B2A4286A808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D22B5A-BEC6-4094-BBCE-B46F98C71176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D30FFD-939F-42B3-AD95-CF144290D4DD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smtClean="0"/>
            <a:t>Digitalization</a:t>
          </a:r>
          <a:endParaRPr lang="en-US" sz="1800" dirty="0"/>
        </a:p>
      </dgm:t>
    </dgm:pt>
    <dgm:pt modelId="{E8AB08E5-1A5D-4F27-925D-523AE84FAF0A}" type="parTrans" cxnId="{8FE52B18-C1DD-4ED8-8BF4-65B3203FF78D}">
      <dgm:prSet/>
      <dgm:spPr/>
      <dgm:t>
        <a:bodyPr/>
        <a:lstStyle/>
        <a:p>
          <a:endParaRPr lang="en-US"/>
        </a:p>
      </dgm:t>
    </dgm:pt>
    <dgm:pt modelId="{E537610C-D6AA-4FA4-8F34-FB74261A69E7}" type="sibTrans" cxnId="{8FE52B18-C1DD-4ED8-8BF4-65B3203FF78D}">
      <dgm:prSet/>
      <dgm:spPr/>
      <dgm:t>
        <a:bodyPr/>
        <a:lstStyle/>
        <a:p>
          <a:endParaRPr lang="en-US"/>
        </a:p>
      </dgm:t>
    </dgm:pt>
    <dgm:pt modelId="{9E48E8B4-D77E-43F6-9A2E-C7B0722B6D75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smtClean="0"/>
            <a:t>Beat-cycle length detection</a:t>
          </a:r>
          <a:endParaRPr lang="en-US" sz="2000" dirty="0"/>
        </a:p>
      </dgm:t>
    </dgm:pt>
    <dgm:pt modelId="{F0417F51-55F8-4EE8-8ECF-2C71EDF48384}" type="parTrans" cxnId="{1CF5EF28-2336-4E35-995F-27CE2CD24B3E}">
      <dgm:prSet/>
      <dgm:spPr/>
      <dgm:t>
        <a:bodyPr/>
        <a:lstStyle/>
        <a:p>
          <a:endParaRPr lang="en-US"/>
        </a:p>
      </dgm:t>
    </dgm:pt>
    <dgm:pt modelId="{DDF4437E-C29A-4BBD-AF0C-348BAB862160}" type="sibTrans" cxnId="{1CF5EF28-2336-4E35-995F-27CE2CD24B3E}">
      <dgm:prSet/>
      <dgm:spPr/>
      <dgm:t>
        <a:bodyPr/>
        <a:lstStyle/>
        <a:p>
          <a:endParaRPr lang="en-US"/>
        </a:p>
      </dgm:t>
    </dgm:pt>
    <dgm:pt modelId="{D71E6F7C-2B3A-43B7-982F-ECA6E81177C0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smtClean="0"/>
            <a:t>Fourier Transform</a:t>
          </a:r>
          <a:endParaRPr lang="en-US" sz="2000" dirty="0"/>
        </a:p>
      </dgm:t>
    </dgm:pt>
    <dgm:pt modelId="{F825D4E4-139B-40F4-9100-9A200CF3A2EA}" type="parTrans" cxnId="{B12859F6-0ACA-4F86-8E71-B76FB27CBDAB}">
      <dgm:prSet/>
      <dgm:spPr/>
      <dgm:t>
        <a:bodyPr/>
        <a:lstStyle/>
        <a:p>
          <a:endParaRPr lang="en-US"/>
        </a:p>
      </dgm:t>
    </dgm:pt>
    <dgm:pt modelId="{785DF94B-B1A0-4965-B7A3-5B4380547F75}" type="sibTrans" cxnId="{B12859F6-0ACA-4F86-8E71-B76FB27CBDAB}">
      <dgm:prSet/>
      <dgm:spPr/>
      <dgm:t>
        <a:bodyPr/>
        <a:lstStyle/>
        <a:p>
          <a:endParaRPr lang="en-US"/>
        </a:p>
      </dgm:t>
    </dgm:pt>
    <dgm:pt modelId="{088E0851-5382-4183-80C5-ACD08CD4BC64}" type="pres">
      <dgm:prSet presAssocID="{A1D22B5A-BEC6-4094-BBCE-B46F98C71176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C2436A-D886-4386-900A-4FAD001B29BC}" type="pres">
      <dgm:prSet presAssocID="{CFD30FFD-939F-42B3-AD95-CF144290D4D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922F74-B863-4804-9961-6E1ADD52C10D}" type="pres">
      <dgm:prSet presAssocID="{E537610C-D6AA-4FA4-8F34-FB74261A69E7}" presName="sibTrans" presStyleLbl="sibTrans2D1" presStyleIdx="0" presStyleCnt="2"/>
      <dgm:spPr/>
      <dgm:t>
        <a:bodyPr/>
        <a:lstStyle/>
        <a:p>
          <a:endParaRPr lang="en-US"/>
        </a:p>
      </dgm:t>
    </dgm:pt>
    <dgm:pt modelId="{5DEA994C-8B34-4ACA-9142-49DC42B69B75}" type="pres">
      <dgm:prSet presAssocID="{E537610C-D6AA-4FA4-8F34-FB74261A69E7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92BF9B25-33D9-4AA6-B9F7-BE77883B4390}" type="pres">
      <dgm:prSet presAssocID="{9E48E8B4-D77E-43F6-9A2E-C7B0722B6D7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B0E7D3-BF76-4A98-AC6E-94E12CFC38BD}" type="pres">
      <dgm:prSet presAssocID="{DDF4437E-C29A-4BBD-AF0C-348BAB862160}" presName="sibTrans" presStyleLbl="sibTrans2D1" presStyleIdx="1" presStyleCnt="2"/>
      <dgm:spPr/>
      <dgm:t>
        <a:bodyPr/>
        <a:lstStyle/>
        <a:p>
          <a:endParaRPr lang="en-US"/>
        </a:p>
      </dgm:t>
    </dgm:pt>
    <dgm:pt modelId="{E02E2D9B-8DF0-4D14-8550-319A4D8C4DDC}" type="pres">
      <dgm:prSet presAssocID="{DDF4437E-C29A-4BBD-AF0C-348BAB862160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AF717D54-A8C8-437A-B823-3B2A4286A808}" type="pres">
      <dgm:prSet presAssocID="{D71E6F7C-2B3A-43B7-982F-ECA6E81177C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339C1E-DF23-470E-B9B2-58BB780A33CA}" type="presOf" srcId="{CFD30FFD-939F-42B3-AD95-CF144290D4DD}" destId="{62C2436A-D886-4386-900A-4FAD001B29BC}" srcOrd="0" destOrd="0" presId="urn:microsoft.com/office/officeart/2005/8/layout/process2"/>
    <dgm:cxn modelId="{7B2BBC77-5523-4B6D-9F86-C4E86FE9F8CB}" type="presOf" srcId="{E537610C-D6AA-4FA4-8F34-FB74261A69E7}" destId="{5DEA994C-8B34-4ACA-9142-49DC42B69B75}" srcOrd="1" destOrd="0" presId="urn:microsoft.com/office/officeart/2005/8/layout/process2"/>
    <dgm:cxn modelId="{8FE52B18-C1DD-4ED8-8BF4-65B3203FF78D}" srcId="{A1D22B5A-BEC6-4094-BBCE-B46F98C71176}" destId="{CFD30FFD-939F-42B3-AD95-CF144290D4DD}" srcOrd="0" destOrd="0" parTransId="{E8AB08E5-1A5D-4F27-925D-523AE84FAF0A}" sibTransId="{E537610C-D6AA-4FA4-8F34-FB74261A69E7}"/>
    <dgm:cxn modelId="{B285C50B-EBEB-4B1A-922B-799465A12C44}" type="presOf" srcId="{E537610C-D6AA-4FA4-8F34-FB74261A69E7}" destId="{D2922F74-B863-4804-9961-6E1ADD52C10D}" srcOrd="0" destOrd="0" presId="urn:microsoft.com/office/officeart/2005/8/layout/process2"/>
    <dgm:cxn modelId="{B12859F6-0ACA-4F86-8E71-B76FB27CBDAB}" srcId="{A1D22B5A-BEC6-4094-BBCE-B46F98C71176}" destId="{D71E6F7C-2B3A-43B7-982F-ECA6E81177C0}" srcOrd="2" destOrd="0" parTransId="{F825D4E4-139B-40F4-9100-9A200CF3A2EA}" sibTransId="{785DF94B-B1A0-4965-B7A3-5B4380547F75}"/>
    <dgm:cxn modelId="{1CF5EF28-2336-4E35-995F-27CE2CD24B3E}" srcId="{A1D22B5A-BEC6-4094-BBCE-B46F98C71176}" destId="{9E48E8B4-D77E-43F6-9A2E-C7B0722B6D75}" srcOrd="1" destOrd="0" parTransId="{F0417F51-55F8-4EE8-8ECF-2C71EDF48384}" sibTransId="{DDF4437E-C29A-4BBD-AF0C-348BAB862160}"/>
    <dgm:cxn modelId="{85FADE34-18A6-4FEE-A52F-96541496E324}" type="presOf" srcId="{DDF4437E-C29A-4BBD-AF0C-348BAB862160}" destId="{26B0E7D3-BF76-4A98-AC6E-94E12CFC38BD}" srcOrd="0" destOrd="0" presId="urn:microsoft.com/office/officeart/2005/8/layout/process2"/>
    <dgm:cxn modelId="{1D62F88E-DD81-490E-83D3-5A9A1228DC9A}" type="presOf" srcId="{D71E6F7C-2B3A-43B7-982F-ECA6E81177C0}" destId="{AF717D54-A8C8-437A-B823-3B2A4286A808}" srcOrd="0" destOrd="0" presId="urn:microsoft.com/office/officeart/2005/8/layout/process2"/>
    <dgm:cxn modelId="{7931BD8E-F08D-4BAF-9716-6267368B5361}" type="presOf" srcId="{DDF4437E-C29A-4BBD-AF0C-348BAB862160}" destId="{E02E2D9B-8DF0-4D14-8550-319A4D8C4DDC}" srcOrd="1" destOrd="0" presId="urn:microsoft.com/office/officeart/2005/8/layout/process2"/>
    <dgm:cxn modelId="{6FCEB09A-4285-4B88-A638-FDEC42F68E42}" type="presOf" srcId="{A1D22B5A-BEC6-4094-BBCE-B46F98C71176}" destId="{088E0851-5382-4183-80C5-ACD08CD4BC64}" srcOrd="0" destOrd="0" presId="urn:microsoft.com/office/officeart/2005/8/layout/process2"/>
    <dgm:cxn modelId="{8D63EAD2-6AE7-4D09-A5D3-6AA77CF8128F}" type="presOf" srcId="{9E48E8B4-D77E-43F6-9A2E-C7B0722B6D75}" destId="{92BF9B25-33D9-4AA6-B9F7-BE77883B4390}" srcOrd="0" destOrd="0" presId="urn:microsoft.com/office/officeart/2005/8/layout/process2"/>
    <dgm:cxn modelId="{52978200-3A79-4E8A-A0D6-79F06FF738B6}" type="presParOf" srcId="{088E0851-5382-4183-80C5-ACD08CD4BC64}" destId="{62C2436A-D886-4386-900A-4FAD001B29BC}" srcOrd="0" destOrd="0" presId="urn:microsoft.com/office/officeart/2005/8/layout/process2"/>
    <dgm:cxn modelId="{2450953B-387B-497C-AF57-06A82EAA8BF8}" type="presParOf" srcId="{088E0851-5382-4183-80C5-ACD08CD4BC64}" destId="{D2922F74-B863-4804-9961-6E1ADD52C10D}" srcOrd="1" destOrd="0" presId="urn:microsoft.com/office/officeart/2005/8/layout/process2"/>
    <dgm:cxn modelId="{C64A0EE5-10E8-4A11-8011-19B7BDBF33D7}" type="presParOf" srcId="{D2922F74-B863-4804-9961-6E1ADD52C10D}" destId="{5DEA994C-8B34-4ACA-9142-49DC42B69B75}" srcOrd="0" destOrd="0" presId="urn:microsoft.com/office/officeart/2005/8/layout/process2"/>
    <dgm:cxn modelId="{21E2061F-4EB1-47B9-864C-28100DD11B76}" type="presParOf" srcId="{088E0851-5382-4183-80C5-ACD08CD4BC64}" destId="{92BF9B25-33D9-4AA6-B9F7-BE77883B4390}" srcOrd="2" destOrd="0" presId="urn:microsoft.com/office/officeart/2005/8/layout/process2"/>
    <dgm:cxn modelId="{FF823757-6F8E-4CC7-A7AC-7A33E869EB17}" type="presParOf" srcId="{088E0851-5382-4183-80C5-ACD08CD4BC64}" destId="{26B0E7D3-BF76-4A98-AC6E-94E12CFC38BD}" srcOrd="3" destOrd="0" presId="urn:microsoft.com/office/officeart/2005/8/layout/process2"/>
    <dgm:cxn modelId="{9556D817-4069-4ED2-9EA0-ECDF1AD23E69}" type="presParOf" srcId="{26B0E7D3-BF76-4A98-AC6E-94E12CFC38BD}" destId="{E02E2D9B-8DF0-4D14-8550-319A4D8C4DDC}" srcOrd="0" destOrd="0" presId="urn:microsoft.com/office/officeart/2005/8/layout/process2"/>
    <dgm:cxn modelId="{E57AF8E4-750D-4D56-A843-E399E4EB29D3}" type="presParOf" srcId="{088E0851-5382-4183-80C5-ACD08CD4BC64}" destId="{AF717D54-A8C8-437A-B823-3B2A4286A808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D22B5A-BEC6-4094-BBCE-B46F98C71176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D30FFD-939F-42B3-AD95-CF144290D4DD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smtClean="0"/>
            <a:t>1</a:t>
          </a:r>
          <a:r>
            <a:rPr lang="en-US" sz="2000" baseline="30000" dirty="0" smtClean="0"/>
            <a:t>st</a:t>
          </a:r>
          <a:r>
            <a:rPr lang="en-US" sz="2000" dirty="0" smtClean="0"/>
            <a:t> digital filter</a:t>
          </a:r>
          <a:endParaRPr lang="en-US" sz="2000" dirty="0"/>
        </a:p>
      </dgm:t>
    </dgm:pt>
    <dgm:pt modelId="{E8AB08E5-1A5D-4F27-925D-523AE84FAF0A}" type="parTrans" cxnId="{8FE52B18-C1DD-4ED8-8BF4-65B3203FF78D}">
      <dgm:prSet/>
      <dgm:spPr/>
      <dgm:t>
        <a:bodyPr/>
        <a:lstStyle/>
        <a:p>
          <a:endParaRPr lang="en-US"/>
        </a:p>
      </dgm:t>
    </dgm:pt>
    <dgm:pt modelId="{E537610C-D6AA-4FA4-8F34-FB74261A69E7}" type="sibTrans" cxnId="{8FE52B18-C1DD-4ED8-8BF4-65B3203FF78D}">
      <dgm:prSet/>
      <dgm:spPr/>
      <dgm:t>
        <a:bodyPr/>
        <a:lstStyle/>
        <a:p>
          <a:endParaRPr lang="en-US"/>
        </a:p>
      </dgm:t>
    </dgm:pt>
    <dgm:pt modelId="{9E48E8B4-D77E-43F6-9A2E-C7B0722B6D75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smtClean="0"/>
            <a:t>Local maxima</a:t>
          </a:r>
          <a:endParaRPr lang="en-US" sz="2000" dirty="0"/>
        </a:p>
      </dgm:t>
    </dgm:pt>
    <dgm:pt modelId="{F0417F51-55F8-4EE8-8ECF-2C71EDF48384}" type="parTrans" cxnId="{1CF5EF28-2336-4E35-995F-27CE2CD24B3E}">
      <dgm:prSet/>
      <dgm:spPr/>
      <dgm:t>
        <a:bodyPr/>
        <a:lstStyle/>
        <a:p>
          <a:endParaRPr lang="en-US"/>
        </a:p>
      </dgm:t>
    </dgm:pt>
    <dgm:pt modelId="{DDF4437E-C29A-4BBD-AF0C-348BAB862160}" type="sibTrans" cxnId="{1CF5EF28-2336-4E35-995F-27CE2CD24B3E}">
      <dgm:prSet/>
      <dgm:spPr/>
      <dgm:t>
        <a:bodyPr/>
        <a:lstStyle/>
        <a:p>
          <a:endParaRPr lang="en-US"/>
        </a:p>
      </dgm:t>
    </dgm:pt>
    <dgm:pt modelId="{D71E6F7C-2B3A-43B7-982F-ECA6E81177C0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smtClean="0"/>
            <a:t>2</a:t>
          </a:r>
          <a:r>
            <a:rPr lang="en-US" sz="2000" baseline="30000" dirty="0" smtClean="0"/>
            <a:t>nd</a:t>
          </a:r>
          <a:r>
            <a:rPr lang="en-US" sz="2000" dirty="0" smtClean="0"/>
            <a:t> digital filter</a:t>
          </a:r>
        </a:p>
      </dgm:t>
    </dgm:pt>
    <dgm:pt modelId="{F825D4E4-139B-40F4-9100-9A200CF3A2EA}" type="parTrans" cxnId="{B12859F6-0ACA-4F86-8E71-B76FB27CBDAB}">
      <dgm:prSet/>
      <dgm:spPr/>
      <dgm:t>
        <a:bodyPr/>
        <a:lstStyle/>
        <a:p>
          <a:endParaRPr lang="en-US"/>
        </a:p>
      </dgm:t>
    </dgm:pt>
    <dgm:pt modelId="{785DF94B-B1A0-4965-B7A3-5B4380547F75}" type="sibTrans" cxnId="{B12859F6-0ACA-4F86-8E71-B76FB27CBDAB}">
      <dgm:prSet/>
      <dgm:spPr/>
      <dgm:t>
        <a:bodyPr/>
        <a:lstStyle/>
        <a:p>
          <a:endParaRPr lang="en-US"/>
        </a:p>
      </dgm:t>
    </dgm:pt>
    <dgm:pt modelId="{54700CF6-38AB-422B-9BEB-61AD60124731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smtClean="0"/>
            <a:t>Beat-signal maxima</a:t>
          </a:r>
        </a:p>
      </dgm:t>
    </dgm:pt>
    <dgm:pt modelId="{9506D5CD-15F9-4D46-A9C4-5768CA0E9B53}" type="parTrans" cxnId="{F3419B05-2561-4A2B-9D96-067546D07E38}">
      <dgm:prSet/>
      <dgm:spPr/>
      <dgm:t>
        <a:bodyPr/>
        <a:lstStyle/>
        <a:p>
          <a:endParaRPr lang="en-US"/>
        </a:p>
      </dgm:t>
    </dgm:pt>
    <dgm:pt modelId="{CC7E4310-FEDB-4B49-948C-75076BB23C25}" type="sibTrans" cxnId="{F3419B05-2561-4A2B-9D96-067546D07E38}">
      <dgm:prSet/>
      <dgm:spPr/>
      <dgm:t>
        <a:bodyPr/>
        <a:lstStyle/>
        <a:p>
          <a:endParaRPr lang="en-US"/>
        </a:p>
      </dgm:t>
    </dgm:pt>
    <dgm:pt modelId="{07AF4A80-02F4-4E5A-AC38-D78E71AB39FB}" type="pres">
      <dgm:prSet presAssocID="{A1D22B5A-BEC6-4094-BBCE-B46F98C71176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5BE38D-469B-44EB-8991-03EE94470E54}" type="pres">
      <dgm:prSet presAssocID="{CFD30FFD-939F-42B3-AD95-CF144290D4D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5FCD8D-DD86-47B3-ADEB-2E7B9B48768F}" type="pres">
      <dgm:prSet presAssocID="{E537610C-D6AA-4FA4-8F34-FB74261A69E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DEC0CA02-CCB8-4D51-8122-EF30BFF20157}" type="pres">
      <dgm:prSet presAssocID="{E537610C-D6AA-4FA4-8F34-FB74261A69E7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A8A01514-50B0-4EEE-81E2-3B3B3B5195B4}" type="pres">
      <dgm:prSet presAssocID="{9E48E8B4-D77E-43F6-9A2E-C7B0722B6D7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D89D0B-75AA-4165-A462-885BAC7FFFB4}" type="pres">
      <dgm:prSet presAssocID="{DDF4437E-C29A-4BBD-AF0C-348BAB862160}" presName="sibTrans" presStyleLbl="sibTrans2D1" presStyleIdx="1" presStyleCnt="3"/>
      <dgm:spPr/>
      <dgm:t>
        <a:bodyPr/>
        <a:lstStyle/>
        <a:p>
          <a:endParaRPr lang="en-US"/>
        </a:p>
      </dgm:t>
    </dgm:pt>
    <dgm:pt modelId="{977F8BBB-DB82-4C65-B60B-889C0A7FC17C}" type="pres">
      <dgm:prSet presAssocID="{DDF4437E-C29A-4BBD-AF0C-348BAB862160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6A9FC320-D44E-4749-8CE5-67BB98B051C6}" type="pres">
      <dgm:prSet presAssocID="{D71E6F7C-2B3A-43B7-982F-ECA6E81177C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A3BBE1-FF95-4310-BC24-C0667DE3D0EF}" type="pres">
      <dgm:prSet presAssocID="{785DF94B-B1A0-4965-B7A3-5B4380547F75}" presName="sibTrans" presStyleLbl="sibTrans2D1" presStyleIdx="2" presStyleCnt="3"/>
      <dgm:spPr/>
      <dgm:t>
        <a:bodyPr/>
        <a:lstStyle/>
        <a:p>
          <a:endParaRPr lang="en-US"/>
        </a:p>
      </dgm:t>
    </dgm:pt>
    <dgm:pt modelId="{C9BD7197-AAD7-484C-84D8-0D01070512C0}" type="pres">
      <dgm:prSet presAssocID="{785DF94B-B1A0-4965-B7A3-5B4380547F75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E6A52D81-67A6-4764-B6CC-FD57D3EA5ABC}" type="pres">
      <dgm:prSet presAssocID="{54700CF6-38AB-422B-9BEB-61AD6012473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2859F6-0ACA-4F86-8E71-B76FB27CBDAB}" srcId="{A1D22B5A-BEC6-4094-BBCE-B46F98C71176}" destId="{D71E6F7C-2B3A-43B7-982F-ECA6E81177C0}" srcOrd="2" destOrd="0" parTransId="{F825D4E4-139B-40F4-9100-9A200CF3A2EA}" sibTransId="{785DF94B-B1A0-4965-B7A3-5B4380547F75}"/>
    <dgm:cxn modelId="{7C3ADB40-4405-49A2-BF07-F92A239A0170}" type="presOf" srcId="{E537610C-D6AA-4FA4-8F34-FB74261A69E7}" destId="{5A5FCD8D-DD86-47B3-ADEB-2E7B9B48768F}" srcOrd="0" destOrd="0" presId="urn:microsoft.com/office/officeart/2005/8/layout/process2"/>
    <dgm:cxn modelId="{55A7F79E-5463-402D-931A-3840DBF2F4E5}" type="presOf" srcId="{CFD30FFD-939F-42B3-AD95-CF144290D4DD}" destId="{825BE38D-469B-44EB-8991-03EE94470E54}" srcOrd="0" destOrd="0" presId="urn:microsoft.com/office/officeart/2005/8/layout/process2"/>
    <dgm:cxn modelId="{EFAB76E0-9953-4349-AE28-BA8CC561FF9C}" type="presOf" srcId="{D71E6F7C-2B3A-43B7-982F-ECA6E81177C0}" destId="{6A9FC320-D44E-4749-8CE5-67BB98B051C6}" srcOrd="0" destOrd="0" presId="urn:microsoft.com/office/officeart/2005/8/layout/process2"/>
    <dgm:cxn modelId="{E5B56FAA-8B50-4618-A2F7-B5B30C783986}" type="presOf" srcId="{54700CF6-38AB-422B-9BEB-61AD60124731}" destId="{E6A52D81-67A6-4764-B6CC-FD57D3EA5ABC}" srcOrd="0" destOrd="0" presId="urn:microsoft.com/office/officeart/2005/8/layout/process2"/>
    <dgm:cxn modelId="{8FE52B18-C1DD-4ED8-8BF4-65B3203FF78D}" srcId="{A1D22B5A-BEC6-4094-BBCE-B46F98C71176}" destId="{CFD30FFD-939F-42B3-AD95-CF144290D4DD}" srcOrd="0" destOrd="0" parTransId="{E8AB08E5-1A5D-4F27-925D-523AE84FAF0A}" sibTransId="{E537610C-D6AA-4FA4-8F34-FB74261A69E7}"/>
    <dgm:cxn modelId="{4EEE17E3-745E-43B6-B00F-1EACCEC91896}" type="presOf" srcId="{DDF4437E-C29A-4BBD-AF0C-348BAB862160}" destId="{82D89D0B-75AA-4165-A462-885BAC7FFFB4}" srcOrd="0" destOrd="0" presId="urn:microsoft.com/office/officeart/2005/8/layout/process2"/>
    <dgm:cxn modelId="{1CF5EF28-2336-4E35-995F-27CE2CD24B3E}" srcId="{A1D22B5A-BEC6-4094-BBCE-B46F98C71176}" destId="{9E48E8B4-D77E-43F6-9A2E-C7B0722B6D75}" srcOrd="1" destOrd="0" parTransId="{F0417F51-55F8-4EE8-8ECF-2C71EDF48384}" sibTransId="{DDF4437E-C29A-4BBD-AF0C-348BAB862160}"/>
    <dgm:cxn modelId="{0D3A5CEB-06B3-4FD4-819B-AEE389DDB580}" type="presOf" srcId="{DDF4437E-C29A-4BBD-AF0C-348BAB862160}" destId="{977F8BBB-DB82-4C65-B60B-889C0A7FC17C}" srcOrd="1" destOrd="0" presId="urn:microsoft.com/office/officeart/2005/8/layout/process2"/>
    <dgm:cxn modelId="{2AA0695A-1158-4A23-823B-51DFD7A14978}" type="presOf" srcId="{785DF94B-B1A0-4965-B7A3-5B4380547F75}" destId="{C9BD7197-AAD7-484C-84D8-0D01070512C0}" srcOrd="1" destOrd="0" presId="urn:microsoft.com/office/officeart/2005/8/layout/process2"/>
    <dgm:cxn modelId="{F3419B05-2561-4A2B-9D96-067546D07E38}" srcId="{A1D22B5A-BEC6-4094-BBCE-B46F98C71176}" destId="{54700CF6-38AB-422B-9BEB-61AD60124731}" srcOrd="3" destOrd="0" parTransId="{9506D5CD-15F9-4D46-A9C4-5768CA0E9B53}" sibTransId="{CC7E4310-FEDB-4B49-948C-75076BB23C25}"/>
    <dgm:cxn modelId="{19559924-8169-4AFF-94E5-04772B981221}" type="presOf" srcId="{785DF94B-B1A0-4965-B7A3-5B4380547F75}" destId="{A5A3BBE1-FF95-4310-BC24-C0667DE3D0EF}" srcOrd="0" destOrd="0" presId="urn:microsoft.com/office/officeart/2005/8/layout/process2"/>
    <dgm:cxn modelId="{4BA57F27-BD20-42F8-BD8C-D3CDE7255FEB}" type="presOf" srcId="{A1D22B5A-BEC6-4094-BBCE-B46F98C71176}" destId="{07AF4A80-02F4-4E5A-AC38-D78E71AB39FB}" srcOrd="0" destOrd="0" presId="urn:microsoft.com/office/officeart/2005/8/layout/process2"/>
    <dgm:cxn modelId="{C755F876-6CF8-4F66-9CDB-E84570430ABB}" type="presOf" srcId="{9E48E8B4-D77E-43F6-9A2E-C7B0722B6D75}" destId="{A8A01514-50B0-4EEE-81E2-3B3B3B5195B4}" srcOrd="0" destOrd="0" presId="urn:microsoft.com/office/officeart/2005/8/layout/process2"/>
    <dgm:cxn modelId="{BB627EF6-9653-45D0-98C9-1ADEB1DE4D86}" type="presOf" srcId="{E537610C-D6AA-4FA4-8F34-FB74261A69E7}" destId="{DEC0CA02-CCB8-4D51-8122-EF30BFF20157}" srcOrd="1" destOrd="0" presId="urn:microsoft.com/office/officeart/2005/8/layout/process2"/>
    <dgm:cxn modelId="{90E3793A-DAB1-4D8B-B57C-8B295EAE18D9}" type="presParOf" srcId="{07AF4A80-02F4-4E5A-AC38-D78E71AB39FB}" destId="{825BE38D-469B-44EB-8991-03EE94470E54}" srcOrd="0" destOrd="0" presId="urn:microsoft.com/office/officeart/2005/8/layout/process2"/>
    <dgm:cxn modelId="{6BA210BE-8A8F-4A92-8F11-E3B172803D24}" type="presParOf" srcId="{07AF4A80-02F4-4E5A-AC38-D78E71AB39FB}" destId="{5A5FCD8D-DD86-47B3-ADEB-2E7B9B48768F}" srcOrd="1" destOrd="0" presId="urn:microsoft.com/office/officeart/2005/8/layout/process2"/>
    <dgm:cxn modelId="{F3E83B6E-E017-4EB1-AFC7-E1BB94F2B213}" type="presParOf" srcId="{5A5FCD8D-DD86-47B3-ADEB-2E7B9B48768F}" destId="{DEC0CA02-CCB8-4D51-8122-EF30BFF20157}" srcOrd="0" destOrd="0" presId="urn:microsoft.com/office/officeart/2005/8/layout/process2"/>
    <dgm:cxn modelId="{E6E6D73F-621B-493B-B6A4-5E5E565CA469}" type="presParOf" srcId="{07AF4A80-02F4-4E5A-AC38-D78E71AB39FB}" destId="{A8A01514-50B0-4EEE-81E2-3B3B3B5195B4}" srcOrd="2" destOrd="0" presId="urn:microsoft.com/office/officeart/2005/8/layout/process2"/>
    <dgm:cxn modelId="{B6AB266B-B9A7-4BC2-A219-AF00E122923D}" type="presParOf" srcId="{07AF4A80-02F4-4E5A-AC38-D78E71AB39FB}" destId="{82D89D0B-75AA-4165-A462-885BAC7FFFB4}" srcOrd="3" destOrd="0" presId="urn:microsoft.com/office/officeart/2005/8/layout/process2"/>
    <dgm:cxn modelId="{869A5A18-AAE6-49DE-B1BF-D9B6D7A665E1}" type="presParOf" srcId="{82D89D0B-75AA-4165-A462-885BAC7FFFB4}" destId="{977F8BBB-DB82-4C65-B60B-889C0A7FC17C}" srcOrd="0" destOrd="0" presId="urn:microsoft.com/office/officeart/2005/8/layout/process2"/>
    <dgm:cxn modelId="{6719B87F-9F79-4ABF-BE8B-D3B033980E87}" type="presParOf" srcId="{07AF4A80-02F4-4E5A-AC38-D78E71AB39FB}" destId="{6A9FC320-D44E-4749-8CE5-67BB98B051C6}" srcOrd="4" destOrd="0" presId="urn:microsoft.com/office/officeart/2005/8/layout/process2"/>
    <dgm:cxn modelId="{B4CD5895-3594-49D1-8B4E-6BC676E07334}" type="presParOf" srcId="{07AF4A80-02F4-4E5A-AC38-D78E71AB39FB}" destId="{A5A3BBE1-FF95-4310-BC24-C0667DE3D0EF}" srcOrd="5" destOrd="0" presId="urn:microsoft.com/office/officeart/2005/8/layout/process2"/>
    <dgm:cxn modelId="{9860F76F-18AD-428B-B249-C2AF70815A30}" type="presParOf" srcId="{A5A3BBE1-FF95-4310-BC24-C0667DE3D0EF}" destId="{C9BD7197-AAD7-484C-84D8-0D01070512C0}" srcOrd="0" destOrd="0" presId="urn:microsoft.com/office/officeart/2005/8/layout/process2"/>
    <dgm:cxn modelId="{E2F5C535-754D-4421-B572-9B81F92A010B}" type="presParOf" srcId="{07AF4A80-02F4-4E5A-AC38-D78E71AB39FB}" destId="{E6A52D81-67A6-4764-B6CC-FD57D3EA5ABC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C2436A-D886-4386-900A-4FAD001B29BC}">
      <dsp:nvSpPr>
        <dsp:cNvPr id="0" name=""/>
        <dsp:cNvSpPr/>
      </dsp:nvSpPr>
      <dsp:spPr>
        <a:xfrm>
          <a:off x="636390" y="0"/>
          <a:ext cx="2337962" cy="1030684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Digitalization</a:t>
          </a:r>
          <a:endParaRPr lang="en-US" sz="1800" kern="1200" dirty="0"/>
        </a:p>
      </dsp:txBody>
      <dsp:txXfrm>
        <a:off x="666578" y="30188"/>
        <a:ext cx="2277586" cy="970308"/>
      </dsp:txXfrm>
    </dsp:sp>
    <dsp:sp modelId="{D2922F74-B863-4804-9961-6E1ADD52C10D}">
      <dsp:nvSpPr>
        <dsp:cNvPr id="0" name=""/>
        <dsp:cNvSpPr/>
      </dsp:nvSpPr>
      <dsp:spPr>
        <a:xfrm rot="5400000">
          <a:off x="1612118" y="1056451"/>
          <a:ext cx="386506" cy="4638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-5400000">
        <a:off x="1666229" y="1095101"/>
        <a:ext cx="278285" cy="270554"/>
      </dsp:txXfrm>
    </dsp:sp>
    <dsp:sp modelId="{92BF9B25-33D9-4AA6-B9F7-BE77883B4390}">
      <dsp:nvSpPr>
        <dsp:cNvPr id="0" name=""/>
        <dsp:cNvSpPr/>
      </dsp:nvSpPr>
      <dsp:spPr>
        <a:xfrm>
          <a:off x="636390" y="1546026"/>
          <a:ext cx="2337962" cy="1030684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Beat-cycle length detection</a:t>
          </a:r>
          <a:endParaRPr lang="en-US" sz="2000" kern="1200" dirty="0"/>
        </a:p>
      </dsp:txBody>
      <dsp:txXfrm>
        <a:off x="666578" y="1576214"/>
        <a:ext cx="2277586" cy="970308"/>
      </dsp:txXfrm>
    </dsp:sp>
    <dsp:sp modelId="{26B0E7D3-BF76-4A98-AC6E-94E12CFC38BD}">
      <dsp:nvSpPr>
        <dsp:cNvPr id="0" name=""/>
        <dsp:cNvSpPr/>
      </dsp:nvSpPr>
      <dsp:spPr>
        <a:xfrm rot="5400000">
          <a:off x="1612118" y="2602477"/>
          <a:ext cx="386506" cy="4638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-5400000">
        <a:off x="1666229" y="2641127"/>
        <a:ext cx="278285" cy="270554"/>
      </dsp:txXfrm>
    </dsp:sp>
    <dsp:sp modelId="{AF717D54-A8C8-437A-B823-3B2A4286A808}">
      <dsp:nvSpPr>
        <dsp:cNvPr id="0" name=""/>
        <dsp:cNvSpPr/>
      </dsp:nvSpPr>
      <dsp:spPr>
        <a:xfrm>
          <a:off x="636390" y="3092052"/>
          <a:ext cx="2337962" cy="1030684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Fourier Transform</a:t>
          </a:r>
          <a:endParaRPr lang="en-US" sz="2000" kern="1200" dirty="0"/>
        </a:p>
      </dsp:txBody>
      <dsp:txXfrm>
        <a:off x="666578" y="3122240"/>
        <a:ext cx="2277586" cy="9703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C2436A-D886-4386-900A-4FAD001B29BC}">
      <dsp:nvSpPr>
        <dsp:cNvPr id="0" name=""/>
        <dsp:cNvSpPr/>
      </dsp:nvSpPr>
      <dsp:spPr>
        <a:xfrm>
          <a:off x="348358" y="0"/>
          <a:ext cx="2337962" cy="1030684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Digitalization</a:t>
          </a:r>
          <a:endParaRPr lang="en-US" sz="1800" kern="1200" dirty="0"/>
        </a:p>
      </dsp:txBody>
      <dsp:txXfrm>
        <a:off x="378546" y="30188"/>
        <a:ext cx="2277586" cy="970308"/>
      </dsp:txXfrm>
    </dsp:sp>
    <dsp:sp modelId="{D2922F74-B863-4804-9961-6E1ADD52C10D}">
      <dsp:nvSpPr>
        <dsp:cNvPr id="0" name=""/>
        <dsp:cNvSpPr/>
      </dsp:nvSpPr>
      <dsp:spPr>
        <a:xfrm rot="5400000">
          <a:off x="1324086" y="1056451"/>
          <a:ext cx="386506" cy="4638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-5400000">
        <a:off x="1378197" y="1095101"/>
        <a:ext cx="278285" cy="270554"/>
      </dsp:txXfrm>
    </dsp:sp>
    <dsp:sp modelId="{92BF9B25-33D9-4AA6-B9F7-BE77883B4390}">
      <dsp:nvSpPr>
        <dsp:cNvPr id="0" name=""/>
        <dsp:cNvSpPr/>
      </dsp:nvSpPr>
      <dsp:spPr>
        <a:xfrm>
          <a:off x="348358" y="1546026"/>
          <a:ext cx="2337962" cy="1030684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Beat-cycle length detection</a:t>
          </a:r>
          <a:endParaRPr lang="en-US" sz="2000" kern="1200" dirty="0"/>
        </a:p>
      </dsp:txBody>
      <dsp:txXfrm>
        <a:off x="378546" y="1576214"/>
        <a:ext cx="2277586" cy="970308"/>
      </dsp:txXfrm>
    </dsp:sp>
    <dsp:sp modelId="{26B0E7D3-BF76-4A98-AC6E-94E12CFC38BD}">
      <dsp:nvSpPr>
        <dsp:cNvPr id="0" name=""/>
        <dsp:cNvSpPr/>
      </dsp:nvSpPr>
      <dsp:spPr>
        <a:xfrm rot="5400000">
          <a:off x="1324086" y="2602477"/>
          <a:ext cx="386506" cy="4638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-5400000">
        <a:off x="1378197" y="2641127"/>
        <a:ext cx="278285" cy="270554"/>
      </dsp:txXfrm>
    </dsp:sp>
    <dsp:sp modelId="{AF717D54-A8C8-437A-B823-3B2A4286A808}">
      <dsp:nvSpPr>
        <dsp:cNvPr id="0" name=""/>
        <dsp:cNvSpPr/>
      </dsp:nvSpPr>
      <dsp:spPr>
        <a:xfrm>
          <a:off x="348358" y="3092052"/>
          <a:ext cx="2337962" cy="1030684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Fourier Transform</a:t>
          </a:r>
          <a:endParaRPr lang="en-US" sz="2000" kern="1200" dirty="0"/>
        </a:p>
      </dsp:txBody>
      <dsp:txXfrm>
        <a:off x="378546" y="3122240"/>
        <a:ext cx="2277586" cy="9703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5BE38D-469B-44EB-8991-03EE94470E54}">
      <dsp:nvSpPr>
        <dsp:cNvPr id="0" name=""/>
        <dsp:cNvSpPr/>
      </dsp:nvSpPr>
      <dsp:spPr>
        <a:xfrm>
          <a:off x="141800" y="2013"/>
          <a:ext cx="2751078" cy="748856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1</a:t>
          </a:r>
          <a:r>
            <a:rPr lang="en-US" sz="2000" kern="1200" baseline="30000" dirty="0" smtClean="0"/>
            <a:t>st</a:t>
          </a:r>
          <a:r>
            <a:rPr lang="en-US" sz="2000" kern="1200" dirty="0" smtClean="0"/>
            <a:t> digital filter</a:t>
          </a:r>
          <a:endParaRPr lang="en-US" sz="2000" kern="1200" dirty="0"/>
        </a:p>
      </dsp:txBody>
      <dsp:txXfrm>
        <a:off x="163733" y="23946"/>
        <a:ext cx="2707212" cy="704990"/>
      </dsp:txXfrm>
    </dsp:sp>
    <dsp:sp modelId="{5A5FCD8D-DD86-47B3-ADEB-2E7B9B48768F}">
      <dsp:nvSpPr>
        <dsp:cNvPr id="0" name=""/>
        <dsp:cNvSpPr/>
      </dsp:nvSpPr>
      <dsp:spPr>
        <a:xfrm rot="5400000">
          <a:off x="1376929" y="769590"/>
          <a:ext cx="280821" cy="3369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-5400000">
        <a:off x="1416244" y="797672"/>
        <a:ext cx="202191" cy="196575"/>
      </dsp:txXfrm>
    </dsp:sp>
    <dsp:sp modelId="{A8A01514-50B0-4EEE-81E2-3B3B3B5195B4}">
      <dsp:nvSpPr>
        <dsp:cNvPr id="0" name=""/>
        <dsp:cNvSpPr/>
      </dsp:nvSpPr>
      <dsp:spPr>
        <a:xfrm>
          <a:off x="141800" y="1125297"/>
          <a:ext cx="2751078" cy="748856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Local maxima</a:t>
          </a:r>
          <a:endParaRPr lang="en-US" sz="2000" kern="1200" dirty="0"/>
        </a:p>
      </dsp:txBody>
      <dsp:txXfrm>
        <a:off x="163733" y="1147230"/>
        <a:ext cx="2707212" cy="704990"/>
      </dsp:txXfrm>
    </dsp:sp>
    <dsp:sp modelId="{82D89D0B-75AA-4165-A462-885BAC7FFFB4}">
      <dsp:nvSpPr>
        <dsp:cNvPr id="0" name=""/>
        <dsp:cNvSpPr/>
      </dsp:nvSpPr>
      <dsp:spPr>
        <a:xfrm rot="5400000">
          <a:off x="1376929" y="1892875"/>
          <a:ext cx="280821" cy="3369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-5400000">
        <a:off x="1416244" y="1920957"/>
        <a:ext cx="202191" cy="196575"/>
      </dsp:txXfrm>
    </dsp:sp>
    <dsp:sp modelId="{6A9FC320-D44E-4749-8CE5-67BB98B051C6}">
      <dsp:nvSpPr>
        <dsp:cNvPr id="0" name=""/>
        <dsp:cNvSpPr/>
      </dsp:nvSpPr>
      <dsp:spPr>
        <a:xfrm>
          <a:off x="141800" y="2248582"/>
          <a:ext cx="2751078" cy="748856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2</a:t>
          </a:r>
          <a:r>
            <a:rPr lang="en-US" sz="2000" kern="1200" baseline="30000" dirty="0" smtClean="0"/>
            <a:t>nd</a:t>
          </a:r>
          <a:r>
            <a:rPr lang="en-US" sz="2000" kern="1200" dirty="0" smtClean="0"/>
            <a:t> digital filter</a:t>
          </a:r>
        </a:p>
      </dsp:txBody>
      <dsp:txXfrm>
        <a:off x="163733" y="2270515"/>
        <a:ext cx="2707212" cy="704990"/>
      </dsp:txXfrm>
    </dsp:sp>
    <dsp:sp modelId="{A5A3BBE1-FF95-4310-BC24-C0667DE3D0EF}">
      <dsp:nvSpPr>
        <dsp:cNvPr id="0" name=""/>
        <dsp:cNvSpPr/>
      </dsp:nvSpPr>
      <dsp:spPr>
        <a:xfrm rot="5400000">
          <a:off x="1376929" y="3016160"/>
          <a:ext cx="280821" cy="3369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-5400000">
        <a:off x="1416244" y="3044242"/>
        <a:ext cx="202191" cy="196575"/>
      </dsp:txXfrm>
    </dsp:sp>
    <dsp:sp modelId="{E6A52D81-67A6-4764-B6CC-FD57D3EA5ABC}">
      <dsp:nvSpPr>
        <dsp:cNvPr id="0" name=""/>
        <dsp:cNvSpPr/>
      </dsp:nvSpPr>
      <dsp:spPr>
        <a:xfrm>
          <a:off x="141800" y="3371867"/>
          <a:ext cx="2751078" cy="748856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Beat-signal maxima</a:t>
          </a:r>
        </a:p>
      </dsp:txBody>
      <dsp:txXfrm>
        <a:off x="163733" y="3393800"/>
        <a:ext cx="2707212" cy="7049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76363" cy="511730"/>
          </a:xfrm>
          <a:prstGeom prst="rect">
            <a:avLst/>
          </a:prstGeom>
        </p:spPr>
        <p:txBody>
          <a:bodyPr vert="horz" lIns="94752" tIns="47377" rIns="94752" bIns="473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296" y="2"/>
            <a:ext cx="3076363" cy="511730"/>
          </a:xfrm>
          <a:prstGeom prst="rect">
            <a:avLst/>
          </a:prstGeom>
        </p:spPr>
        <p:txBody>
          <a:bodyPr vert="horz" lIns="94752" tIns="47377" rIns="94752" bIns="47377" rtlCol="0"/>
          <a:lstStyle>
            <a:lvl1pPr algn="r">
              <a:defRPr sz="1200"/>
            </a:lvl1pPr>
          </a:lstStyle>
          <a:p>
            <a:fld id="{C7709938-08D1-4AF9-94D3-268473A2CB82}" type="datetimeFigureOut">
              <a:rPr lang="en-US" smtClean="0"/>
              <a:pPr/>
              <a:t>14.07.11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0"/>
          </a:xfrm>
          <a:prstGeom prst="rect">
            <a:avLst/>
          </a:prstGeom>
        </p:spPr>
        <p:txBody>
          <a:bodyPr vert="horz" lIns="94752" tIns="47377" rIns="94752" bIns="473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0"/>
          </a:xfrm>
          <a:prstGeom prst="rect">
            <a:avLst/>
          </a:prstGeom>
        </p:spPr>
        <p:txBody>
          <a:bodyPr vert="horz" lIns="94752" tIns="47377" rIns="94752" bIns="47377" rtlCol="0" anchor="b"/>
          <a:lstStyle>
            <a:lvl1pPr algn="r">
              <a:defRPr sz="1200"/>
            </a:lvl1pPr>
          </a:lstStyle>
          <a:p>
            <a:fld id="{F443A1CC-729F-49C8-A3E4-7C1FA7529C9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41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76363" cy="51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2" tIns="47377" rIns="94752" bIns="4737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6" y="2"/>
            <a:ext cx="3076363" cy="51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2" tIns="47377" rIns="94752" bIns="473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1" y="4861443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2" tIns="47377" rIns="94752" bIns="473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1107"/>
            <a:ext cx="3076363" cy="51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2" tIns="47377" rIns="94752" bIns="4737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6" y="9721107"/>
            <a:ext cx="3076363" cy="51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2" tIns="47377" rIns="94752" bIns="473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BBA646A3-A6E8-47D7-9F8B-B44B2917F004}" type="slidenum">
              <a:rPr lang="fr-FR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17656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12F2C0-4D92-44D8-9414-1DE5A8A17321}" type="slidenum">
              <a:rPr lang="fr-FR"/>
              <a:pPr/>
              <a:t>1</a:t>
            </a:fld>
            <a:endParaRPr lang="fr-FR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Minimizing leakage effect</a:t>
            </a:r>
          </a:p>
          <a:p>
            <a:r>
              <a:rPr lang="en-US" dirty="0" smtClean="0"/>
              <a:t>Both frequencies</a:t>
            </a:r>
            <a:r>
              <a:rPr lang="en-US" baseline="0" dirty="0" smtClean="0"/>
              <a:t> of the beat signal are n times in a beat cycle (mathematical exact)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646A3-A6E8-47D7-9F8B-B44B2917F004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Blau</a:t>
            </a:r>
            <a:r>
              <a:rPr lang="en-US" dirty="0" smtClean="0"/>
              <a:t>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mit</a:t>
            </a:r>
            <a:r>
              <a:rPr lang="en-US" baseline="0" dirty="0" smtClean="0"/>
              <a:t> detection (3 beat cycles – 1,78s)</a:t>
            </a:r>
          </a:p>
          <a:p>
            <a:r>
              <a:rPr lang="en-US" baseline="0" dirty="0" smtClean="0"/>
              <a:t>Rot: </a:t>
            </a:r>
            <a:r>
              <a:rPr lang="en-US" baseline="0" dirty="0" err="1" smtClean="0"/>
              <a:t>ohne</a:t>
            </a:r>
            <a:r>
              <a:rPr lang="en-US" baseline="0" dirty="0" smtClean="0"/>
              <a:t> detection (2s)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646A3-A6E8-47D7-9F8B-B44B2917F004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 anchor="b"/>
          <a:lstStyle>
            <a:lvl1pPr algn="ctr">
              <a:defRPr sz="4300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1064805-0764-4AAA-9062-EBEDF5D6B0B2}" type="slidenum">
              <a:rPr lang="fr-FR"/>
              <a:pPr/>
              <a:t>‹Nr.›</a:t>
            </a:fld>
            <a:endParaRPr lang="fr-FR"/>
          </a:p>
        </p:txBody>
      </p:sp>
      <p:grpSp>
        <p:nvGrpSpPr>
          <p:cNvPr id="33799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33800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1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2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21175-DDBB-41C8-BF23-E3CE352CE0C3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18288" y="1200150"/>
            <a:ext cx="2068512" cy="49307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12750" y="1200150"/>
            <a:ext cx="6053138" cy="493077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1CCF4-4F3D-4538-BCC4-5C605B3BB043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DAD40-8594-42C6-87BA-54807D060AD3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17BDA6-8712-477B-BCA0-5939DCBE578C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008188"/>
            <a:ext cx="4038600" cy="4122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008188"/>
            <a:ext cx="4038600" cy="4122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666F3-963F-4A93-9E1F-4A206697814B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AE8F7-E188-46F7-B285-E8A4B93EF02F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D3D6F-5401-4DBC-A243-975362EF5846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1982B-BF97-4056-844A-9C61413D9D21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A0E9B-D511-4A0E-8144-9123E24C25DA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C72D5-C8B1-4B21-961B-8D6FE0B9CCCE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08188"/>
            <a:ext cx="8229600" cy="412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fr-FR" dirty="0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fr-FR" dirty="0"/>
              <a:t>test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75830860-E005-4B32-BFD3-B687D63C3031}" type="slidenum">
              <a:rPr lang="fr-FR"/>
              <a:pPr/>
              <a:t>‹Nr.›</a:t>
            </a:fld>
            <a:endParaRPr lang="fr-FR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pic>
        <p:nvPicPr>
          <p:cNvPr id="32777" name="Picture 9" descr="CIRED_2011_logo_sans_dat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66738" y="327025"/>
            <a:ext cx="1312862" cy="719138"/>
          </a:xfrm>
          <a:prstGeom prst="rect">
            <a:avLst/>
          </a:prstGeom>
          <a:noFill/>
        </p:spPr>
      </p:pic>
      <p:graphicFrame>
        <p:nvGraphicFramePr>
          <p:cNvPr id="32778" name="Group 10"/>
          <p:cNvGraphicFramePr>
            <a:graphicFrameLocks noGrp="1"/>
          </p:cNvGraphicFramePr>
          <p:nvPr/>
        </p:nvGraphicFramePr>
        <p:xfrm>
          <a:off x="495300" y="979488"/>
          <a:ext cx="8196263" cy="182879"/>
        </p:xfrm>
        <a:graphic>
          <a:graphicData uri="http://schemas.openxmlformats.org/drawingml/2006/table">
            <a:tbl>
              <a:tblPr/>
              <a:tblGrid>
                <a:gridCol w="8196263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E31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2209800" y="508000"/>
            <a:ext cx="6018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2400">
                <a:solidFill>
                  <a:srgbClr val="0E318D"/>
                </a:solidFill>
              </a:rPr>
              <a:t>Frankfurt (Germany), 6-9 June 2011</a:t>
            </a:r>
          </a:p>
        </p:txBody>
      </p:sp>
      <p:sp>
        <p:nvSpPr>
          <p:cNvPr id="32785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412750" y="1200150"/>
            <a:ext cx="82296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pic>
        <p:nvPicPr>
          <p:cNvPr id="1026" name="Picture 2" descr="O:\05_Vorlagen\Logo\tugraz\farbig\logo_en_standard.wmf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884368" y="6165304"/>
            <a:ext cx="1139952" cy="559245"/>
          </a:xfrm>
          <a:prstGeom prst="rect">
            <a:avLst/>
          </a:prstGeom>
          <a:noFill/>
        </p:spPr>
      </p:pic>
      <p:sp>
        <p:nvSpPr>
          <p:cNvPr id="14" name="Rechteck 13"/>
          <p:cNvSpPr/>
          <p:nvPr userDrawn="1"/>
        </p:nvSpPr>
        <p:spPr>
          <a:xfrm>
            <a:off x="395536" y="6525344"/>
            <a:ext cx="257634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BE" sz="1100" dirty="0" smtClean="0">
                <a:latin typeface="Arial" charset="0"/>
              </a:rPr>
              <a:t>Lindinger– AT – RIF Session 2 – 0085</a:t>
            </a:r>
            <a:endParaRPr lang="fr-FR" sz="1100" dirty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ifea.tugraz.at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7" Type="http://schemas.openxmlformats.org/officeDocument/2006/relationships/diagramData" Target="../diagrams/data3.xml"/><Relationship Id="rId8" Type="http://schemas.openxmlformats.org/officeDocument/2006/relationships/diagramLayout" Target="../diagrams/layout3.xml"/><Relationship Id="rId9" Type="http://schemas.openxmlformats.org/officeDocument/2006/relationships/diagramQuickStyle" Target="../diagrams/quickStyle3.xml"/><Relationship Id="rId10" Type="http://schemas.openxmlformats.org/officeDocument/2006/relationships/diagramColors" Target="../diagrams/colors3.xml"/><Relationship Id="rId11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248150"/>
          </a:xfrm>
        </p:spPr>
        <p:txBody>
          <a:bodyPr/>
          <a:lstStyle/>
          <a:p>
            <a:endParaRPr lang="fr-BE" dirty="0">
              <a:latin typeface="Arial" charset="0"/>
            </a:endParaRPr>
          </a:p>
          <a:p>
            <a:pPr>
              <a:buNone/>
            </a:pPr>
            <a:endParaRPr lang="fr-FR" sz="1600" dirty="0" smtClean="0">
              <a:latin typeface="Arial" charset="0"/>
            </a:endParaRPr>
          </a:p>
          <a:p>
            <a:pPr>
              <a:buNone/>
            </a:pPr>
            <a:endParaRPr lang="fr-FR" sz="1600" dirty="0">
              <a:latin typeface="Arial" charset="0"/>
            </a:endParaRPr>
          </a:p>
          <a:p>
            <a:pPr>
              <a:buNone/>
            </a:pPr>
            <a:endParaRPr lang="fr-FR" sz="1600" dirty="0" smtClean="0">
              <a:latin typeface="Arial" charset="0"/>
            </a:endParaRPr>
          </a:p>
          <a:p>
            <a:pPr>
              <a:buNone/>
            </a:pPr>
            <a:endParaRPr lang="fr-FR" sz="1600" dirty="0">
              <a:latin typeface="Arial" charset="0"/>
            </a:endParaRPr>
          </a:p>
          <a:p>
            <a:pPr algn="ctr">
              <a:buNone/>
            </a:pPr>
            <a:r>
              <a:rPr lang="fr-FR" sz="1600" dirty="0" smtClean="0">
                <a:latin typeface="Arial" charset="0"/>
              </a:rPr>
              <a:t>Martin J. </a:t>
            </a:r>
            <a:r>
              <a:rPr lang="fr-FR" sz="1600" dirty="0" err="1" smtClean="0">
                <a:latin typeface="Arial" charset="0"/>
              </a:rPr>
              <a:t>Lindinger</a:t>
            </a:r>
            <a:endParaRPr lang="fr-FR" sz="1600" dirty="0" smtClean="0">
              <a:latin typeface="Arial" charset="0"/>
            </a:endParaRPr>
          </a:p>
          <a:p>
            <a:pPr algn="ctr">
              <a:buNone/>
            </a:pPr>
            <a:r>
              <a:rPr lang="fr-FR" sz="1600" dirty="0" err="1" smtClean="0">
                <a:latin typeface="Arial" charset="0"/>
              </a:rPr>
              <a:t>Herwig</a:t>
            </a:r>
            <a:r>
              <a:rPr lang="fr-FR" sz="1600" dirty="0" smtClean="0">
                <a:latin typeface="Arial" charset="0"/>
              </a:rPr>
              <a:t> Renner</a:t>
            </a:r>
          </a:p>
          <a:p>
            <a:pPr algn="ctr">
              <a:buNone/>
            </a:pPr>
            <a:r>
              <a:rPr lang="fr-FR" sz="1600" dirty="0" smtClean="0">
                <a:latin typeface="Arial" charset="0"/>
              </a:rPr>
              <a:t>Ernst </a:t>
            </a:r>
            <a:r>
              <a:rPr lang="fr-FR" sz="1600" dirty="0" err="1" smtClean="0">
                <a:latin typeface="Arial" charset="0"/>
              </a:rPr>
              <a:t>Schmautzer</a:t>
            </a:r>
            <a:endParaRPr lang="fr-FR" sz="1600" dirty="0" smtClean="0">
              <a:latin typeface="Arial" charset="0"/>
            </a:endParaRPr>
          </a:p>
          <a:p>
            <a:pPr algn="ctr">
              <a:buNone/>
            </a:pPr>
            <a:endParaRPr lang="fr-FR" sz="1600" dirty="0">
              <a:latin typeface="Arial" charset="0"/>
            </a:endParaRPr>
          </a:p>
          <a:p>
            <a:pPr algn="ctr">
              <a:buNone/>
            </a:pPr>
            <a:endParaRPr lang="fr-FR" sz="1600" dirty="0" smtClean="0">
              <a:latin typeface="Arial" charset="0"/>
            </a:endParaRPr>
          </a:p>
          <a:p>
            <a:pPr algn="ctr">
              <a:buNone/>
            </a:pPr>
            <a:r>
              <a:rPr lang="fr-FR" sz="1600" dirty="0" smtClean="0">
                <a:latin typeface="Arial" charset="0"/>
              </a:rPr>
              <a:t>Graz </a:t>
            </a:r>
            <a:r>
              <a:rPr lang="fr-FR" sz="1600" dirty="0" err="1" smtClean="0">
                <a:latin typeface="Arial" charset="0"/>
              </a:rPr>
              <a:t>University</a:t>
            </a:r>
            <a:r>
              <a:rPr lang="fr-FR" sz="1600" dirty="0" smtClean="0">
                <a:latin typeface="Arial" charset="0"/>
              </a:rPr>
              <a:t> of </a:t>
            </a:r>
            <a:r>
              <a:rPr lang="fr-FR" sz="1600" dirty="0" err="1" smtClean="0">
                <a:latin typeface="Arial" charset="0"/>
              </a:rPr>
              <a:t>Technology</a:t>
            </a:r>
            <a:endParaRPr lang="fr-FR" sz="1600" dirty="0" smtClean="0">
              <a:latin typeface="Arial" charset="0"/>
            </a:endParaRPr>
          </a:p>
          <a:p>
            <a:pPr algn="ctr">
              <a:buNone/>
            </a:pPr>
            <a:r>
              <a:rPr lang="fr-FR" sz="1600" dirty="0" err="1" smtClean="0">
                <a:latin typeface="Arial" charset="0"/>
              </a:rPr>
              <a:t>Austria</a:t>
            </a:r>
            <a:endParaRPr lang="fr-FR" sz="1600" dirty="0" smtClean="0">
              <a:latin typeface="Arial" charset="0"/>
            </a:endParaRPr>
          </a:p>
          <a:p>
            <a:pPr algn="ctr">
              <a:buNone/>
            </a:pPr>
            <a:r>
              <a:rPr lang="fr-FR" sz="1600" dirty="0" smtClean="0">
                <a:latin typeface="Arial" charset="0"/>
                <a:hlinkClick r:id="rId3"/>
              </a:rPr>
              <a:t>www.ifea.tugraz.at</a:t>
            </a:r>
            <a:endParaRPr lang="fr-FR" sz="1600" dirty="0" smtClean="0">
              <a:latin typeface="Arial" charset="0"/>
            </a:endParaRPr>
          </a:p>
          <a:p>
            <a:pPr algn="ctr">
              <a:buNone/>
            </a:pPr>
            <a:endParaRPr lang="fr-FR" sz="1600" dirty="0">
              <a:latin typeface="Arial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39552" y="1700808"/>
            <a:ext cx="8208963" cy="9787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3200" b="1" cap="small" dirty="0" smtClean="0">
                <a:solidFill>
                  <a:schemeClr val="bg2"/>
                </a:solidFill>
                <a:latin typeface="Arial" charset="0"/>
              </a:rPr>
              <a:t>New Optimized Analysis Method For Measuring Extended Grounding Systems</a:t>
            </a:r>
            <a:endParaRPr lang="fr-FR" sz="3200" cap="small" dirty="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Optimized Method (structure)</a:t>
            </a:r>
            <a:endParaRPr lang="en-US" dirty="0"/>
          </a:p>
        </p:txBody>
      </p:sp>
      <p:graphicFrame>
        <p:nvGraphicFramePr>
          <p:cNvPr id="7" name="Inhaltsplatzhalter 3"/>
          <p:cNvGraphicFramePr>
            <a:graphicFrameLocks noGrp="1"/>
          </p:cNvGraphicFramePr>
          <p:nvPr>
            <p:ph idx="1"/>
          </p:nvPr>
        </p:nvGraphicFramePr>
        <p:xfrm>
          <a:off x="161350" y="1988840"/>
          <a:ext cx="3610744" cy="4122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Optimized Method (structure)</a:t>
            </a:r>
            <a:endParaRPr lang="en-US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2008188"/>
          <a:ext cx="3034680" cy="4122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Inhaltsplatzhalter 3"/>
          <p:cNvGraphicFramePr>
            <a:graphicFrameLocks/>
          </p:cNvGraphicFramePr>
          <p:nvPr/>
        </p:nvGraphicFramePr>
        <p:xfrm>
          <a:off x="5065712" y="1988840"/>
          <a:ext cx="3034680" cy="4122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7" name="Gerade Verbindung 6"/>
          <p:cNvCxnSpPr/>
          <p:nvPr/>
        </p:nvCxnSpPr>
        <p:spPr bwMode="auto">
          <a:xfrm flipV="1">
            <a:off x="3275856" y="2060848"/>
            <a:ext cx="1728192" cy="136815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Gerade Verbindung 7"/>
          <p:cNvCxnSpPr/>
          <p:nvPr/>
        </p:nvCxnSpPr>
        <p:spPr bwMode="auto">
          <a:xfrm>
            <a:off x="3275856" y="4653136"/>
            <a:ext cx="1728192" cy="144016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Optimized Method (example I)</a:t>
            </a:r>
            <a:endParaRPr lang="en-US" dirty="0"/>
          </a:p>
        </p:txBody>
      </p:sp>
      <p:pic>
        <p:nvPicPr>
          <p:cNvPr id="3789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968231"/>
            <a:ext cx="4114800" cy="331256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975847"/>
            <a:ext cx="4176464" cy="339736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7380312" y="3068960"/>
            <a:ext cx="146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6"/>
                </a:solidFill>
              </a:rPr>
              <a:t>Component at measurement frequency</a:t>
            </a:r>
            <a:endParaRPr lang="en-US" sz="1200" dirty="0">
              <a:solidFill>
                <a:schemeClr val="accent6"/>
              </a:solidFill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 rot="10800000">
            <a:off x="7068527" y="3243712"/>
            <a:ext cx="281048" cy="7200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9" name="Textfeld 8"/>
          <p:cNvSpPr txBox="1"/>
          <p:nvPr/>
        </p:nvSpPr>
        <p:spPr>
          <a:xfrm>
            <a:off x="4932040" y="5373217"/>
            <a:ext cx="37444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accent6"/>
                </a:solidFill>
              </a:rPr>
              <a:t>blue: with peak detection </a:t>
            </a:r>
          </a:p>
          <a:p>
            <a:pPr algn="r"/>
            <a:r>
              <a:rPr lang="en-US" sz="1400" dirty="0" smtClean="0">
                <a:solidFill>
                  <a:schemeClr val="accent6"/>
                </a:solidFill>
              </a:rPr>
              <a:t>(3 beat cycles – 1.78s)</a:t>
            </a:r>
          </a:p>
          <a:p>
            <a:pPr algn="r"/>
            <a:r>
              <a:rPr lang="en-US" sz="1400" dirty="0" smtClean="0">
                <a:solidFill>
                  <a:srgbClr val="FF0000"/>
                </a:solidFill>
              </a:rPr>
              <a:t>red: without peak detection (2s)</a:t>
            </a:r>
          </a:p>
          <a:p>
            <a:endParaRPr lang="en-US" dirty="0"/>
          </a:p>
        </p:txBody>
      </p:sp>
      <p:sp>
        <p:nvSpPr>
          <p:cNvPr id="10" name="Textfeld 9"/>
          <p:cNvSpPr txBox="1"/>
          <p:nvPr/>
        </p:nvSpPr>
        <p:spPr>
          <a:xfrm>
            <a:off x="827584" y="5373216"/>
            <a:ext cx="39604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Railway system: 16.7 Hz + harmonics</a:t>
            </a:r>
          </a:p>
          <a:p>
            <a:r>
              <a:rPr lang="en-US" sz="1400" dirty="0" smtClean="0"/>
              <a:t>Power system: 50 Hz + harmonics</a:t>
            </a:r>
          </a:p>
          <a:p>
            <a:r>
              <a:rPr lang="en-US" sz="1400" dirty="0" smtClean="0"/>
              <a:t>Measurement signal: 51.69 Hz</a:t>
            </a:r>
            <a:endParaRPr lang="en-US"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Optimized Method (example II)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1712" y="2348880"/>
            <a:ext cx="4600575" cy="29813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683568" y="4077072"/>
            <a:ext cx="146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6"/>
                </a:solidFill>
              </a:rPr>
              <a:t>Component at measurement frequency</a:t>
            </a:r>
            <a:endParaRPr lang="en-US" sz="1200" dirty="0">
              <a:solidFill>
                <a:schemeClr val="accent6"/>
              </a:solidFill>
            </a:endParaRPr>
          </a:p>
        </p:txBody>
      </p:sp>
      <p:cxnSp>
        <p:nvCxnSpPr>
          <p:cNvPr id="6" name="Gerade Verbindung mit Pfeil 5"/>
          <p:cNvCxnSpPr>
            <a:endCxn id="4" idx="1"/>
          </p:cNvCxnSpPr>
          <p:nvPr/>
        </p:nvCxnSpPr>
        <p:spPr bwMode="auto">
          <a:xfrm flipV="1">
            <a:off x="1684696" y="3839543"/>
            <a:ext cx="587016" cy="23752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Optimized Method (conclusion)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</a:p>
          <a:p>
            <a:pPr lvl="2"/>
            <a:r>
              <a:rPr lang="en-US" dirty="0" smtClean="0"/>
              <a:t>Nearly system frequency</a:t>
            </a:r>
          </a:p>
          <a:p>
            <a:pPr lvl="2"/>
            <a:r>
              <a:rPr lang="en-US" dirty="0" smtClean="0"/>
              <a:t>High currents</a:t>
            </a:r>
          </a:p>
          <a:p>
            <a:pPr lvl="2"/>
            <a:r>
              <a:rPr lang="en-US" dirty="0" smtClean="0"/>
              <a:t>No disturbances (independent from their frequency)</a:t>
            </a:r>
          </a:p>
          <a:p>
            <a:pPr lvl="2"/>
            <a:r>
              <a:rPr lang="en-US" dirty="0" smtClean="0"/>
              <a:t>Standard voltmeters for measuring touch voltages</a:t>
            </a:r>
          </a:p>
          <a:p>
            <a:pPr lvl="2"/>
            <a:endParaRPr lang="en-US" dirty="0"/>
          </a:p>
          <a:p>
            <a:r>
              <a:rPr lang="en-US" dirty="0" err="1" smtClean="0"/>
              <a:t>Disadvantes</a:t>
            </a:r>
            <a:endParaRPr lang="en-US" dirty="0" smtClean="0"/>
          </a:p>
          <a:p>
            <a:pPr lvl="2"/>
            <a:r>
              <a:rPr lang="en-US" dirty="0" smtClean="0"/>
              <a:t>Digital logger </a:t>
            </a:r>
          </a:p>
          <a:p>
            <a:pPr lvl="2"/>
            <a:r>
              <a:rPr lang="en-US" dirty="0" smtClean="0"/>
              <a:t>Extensive filtering and calculation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Problems at grounding measurements</a:t>
            </a:r>
          </a:p>
          <a:p>
            <a:r>
              <a:rPr lang="en-US" dirty="0" smtClean="0"/>
              <a:t>Standard methods</a:t>
            </a:r>
          </a:p>
          <a:p>
            <a:r>
              <a:rPr lang="en-US" dirty="0" smtClean="0"/>
              <a:t>New optimized method</a:t>
            </a:r>
          </a:p>
          <a:p>
            <a:pPr lvl="1"/>
            <a:r>
              <a:rPr lang="en-US" dirty="0" smtClean="0"/>
              <a:t>Principle</a:t>
            </a:r>
          </a:p>
          <a:p>
            <a:pPr lvl="1"/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Results</a:t>
            </a:r>
          </a:p>
          <a:p>
            <a:r>
              <a:rPr lang="en-US" dirty="0" smtClean="0"/>
              <a:t>Conclusion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at grounding measurements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122737"/>
          </a:xfrm>
        </p:spPr>
        <p:txBody>
          <a:bodyPr/>
          <a:lstStyle/>
          <a:p>
            <a:r>
              <a:rPr lang="en-US" dirty="0" smtClean="0"/>
              <a:t>Low measurement voltages</a:t>
            </a:r>
          </a:p>
          <a:p>
            <a:r>
              <a:rPr lang="en-US" dirty="0" smtClean="0"/>
              <a:t>Low grounding resistance </a:t>
            </a:r>
            <a:r>
              <a:rPr lang="en-US" dirty="0" smtClean="0">
                <a:latin typeface="+mj-lt"/>
              </a:rPr>
              <a:t>(~m</a:t>
            </a:r>
            <a:r>
              <a:rPr lang="el-GR" dirty="0" smtClean="0">
                <a:latin typeface="+mj-lt"/>
                <a:cs typeface="Times New Roman"/>
              </a:rPr>
              <a:t>Ω</a:t>
            </a:r>
            <a:r>
              <a:rPr lang="de-DE" dirty="0" smtClean="0">
                <a:latin typeface="+mj-lt"/>
                <a:cs typeface="Times New Roman"/>
              </a:rPr>
              <a:t>)</a:t>
            </a:r>
          </a:p>
          <a:p>
            <a:r>
              <a:rPr lang="de-DE" dirty="0"/>
              <a:t>Long </a:t>
            </a:r>
            <a:r>
              <a:rPr lang="en-US" dirty="0"/>
              <a:t>measurement conductors (~km)</a:t>
            </a:r>
          </a:p>
          <a:p>
            <a:r>
              <a:rPr lang="en-US" dirty="0"/>
              <a:t>High electromagnetic disturbances</a:t>
            </a:r>
          </a:p>
          <a:p>
            <a:endParaRPr lang="en-US" dirty="0" smtClean="0">
              <a:latin typeface="+mj-lt"/>
              <a:cs typeface="Times New Roman"/>
            </a:endParaRPr>
          </a:p>
          <a:p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Fall-of-Potential method</a:t>
            </a: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28" y="2008188"/>
            <a:ext cx="5760744" cy="412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detection techniques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On/Off-Method</a:t>
            </a:r>
          </a:p>
          <a:p>
            <a:r>
              <a:rPr lang="en-US" dirty="0" smtClean="0"/>
              <a:t>Tuned Voltmeter</a:t>
            </a:r>
          </a:p>
          <a:p>
            <a:r>
              <a:rPr lang="en-US" dirty="0" smtClean="0"/>
              <a:t>Lock-in Amplifier</a:t>
            </a:r>
          </a:p>
          <a:p>
            <a:r>
              <a:rPr lang="en-US" dirty="0" smtClean="0"/>
              <a:t>…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Beat-Frequency-Method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Fourier Transform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New Optimized Method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Beat-Frequency-Method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</a:p>
          <a:p>
            <a:pPr lvl="2"/>
            <a:r>
              <a:rPr lang="en-US" dirty="0" smtClean="0"/>
              <a:t>Nearly system frequency</a:t>
            </a:r>
          </a:p>
          <a:p>
            <a:pPr lvl="2"/>
            <a:r>
              <a:rPr lang="en-US" dirty="0" smtClean="0"/>
              <a:t>Use of </a:t>
            </a:r>
            <a:r>
              <a:rPr lang="en-US" dirty="0" err="1" smtClean="0"/>
              <a:t>multimeters</a:t>
            </a:r>
            <a:endParaRPr lang="en-US" dirty="0" smtClean="0"/>
          </a:p>
          <a:p>
            <a:pPr lvl="2"/>
            <a:r>
              <a:rPr lang="en-US" dirty="0" smtClean="0"/>
              <a:t>High currents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Disadvantages</a:t>
            </a:r>
          </a:p>
          <a:p>
            <a:pPr lvl="2"/>
            <a:r>
              <a:rPr lang="en-US" dirty="0" smtClean="0"/>
              <a:t>Only compensation of</a:t>
            </a:r>
          </a:p>
          <a:p>
            <a:pPr lvl="2">
              <a:buNone/>
            </a:pPr>
            <a:r>
              <a:rPr lang="en-US" dirty="0"/>
              <a:t>	</a:t>
            </a:r>
            <a:r>
              <a:rPr lang="en-US" dirty="0" smtClean="0"/>
              <a:t>system frequency</a:t>
            </a:r>
          </a:p>
          <a:p>
            <a:pPr lvl="2"/>
            <a:r>
              <a:rPr lang="en-US" dirty="0" smtClean="0"/>
              <a:t>Not always clear results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6798" r="2338"/>
          <a:stretch>
            <a:fillRect/>
          </a:stretch>
        </p:blipFill>
        <p:spPr bwMode="auto">
          <a:xfrm>
            <a:off x="4932040" y="1988840"/>
            <a:ext cx="4211960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Fourier Transform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</a:p>
          <a:p>
            <a:pPr lvl="2"/>
            <a:r>
              <a:rPr lang="en-US" dirty="0" smtClean="0"/>
              <a:t>Accurate</a:t>
            </a:r>
          </a:p>
          <a:p>
            <a:pPr lvl="2"/>
            <a:r>
              <a:rPr lang="en-US" dirty="0" smtClean="0"/>
              <a:t>Good filtering of disturbances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Disadvantages</a:t>
            </a:r>
          </a:p>
          <a:p>
            <a:pPr lvl="2"/>
            <a:r>
              <a:rPr lang="en-US" dirty="0" smtClean="0"/>
              <a:t>Electronic power amplifier needed</a:t>
            </a:r>
          </a:p>
          <a:p>
            <a:pPr lvl="2"/>
            <a:r>
              <a:rPr lang="en-US" dirty="0" smtClean="0"/>
              <a:t>No measurements at system frequency</a:t>
            </a:r>
          </a:p>
          <a:p>
            <a:pPr lvl="2"/>
            <a:r>
              <a:rPr lang="en-US" dirty="0" smtClean="0"/>
              <a:t>Low measurement currents</a:t>
            </a:r>
          </a:p>
          <a:p>
            <a:pPr lvl="2"/>
            <a:r>
              <a:rPr lang="en-US" dirty="0" smtClean="0"/>
              <a:t>Expensive measurement equipment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Optimized Method (general)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Combination of </a:t>
            </a:r>
          </a:p>
          <a:p>
            <a:pPr lvl="2"/>
            <a:r>
              <a:rPr lang="en-US" dirty="0" smtClean="0"/>
              <a:t>Beat-Frequency-Method</a:t>
            </a:r>
          </a:p>
          <a:p>
            <a:pPr lvl="2"/>
            <a:r>
              <a:rPr lang="en-US" dirty="0" smtClean="0"/>
              <a:t>Fourier Transform</a:t>
            </a:r>
          </a:p>
          <a:p>
            <a:r>
              <a:rPr lang="en-US" dirty="0" smtClean="0"/>
              <a:t>High currents </a:t>
            </a:r>
          </a:p>
          <a:p>
            <a:r>
              <a:rPr lang="en-US" dirty="0" smtClean="0"/>
              <a:t>Nearly system frequency</a:t>
            </a:r>
          </a:p>
          <a:p>
            <a:r>
              <a:rPr lang="en-US" dirty="0" smtClean="0"/>
              <a:t>Standard voltmeters for measuring touch voltages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Optimized Method (principle)</a:t>
            </a:r>
            <a:endParaRPr lang="en-US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6720" y="2008189"/>
            <a:ext cx="5737608" cy="3509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feld 4"/>
          <p:cNvSpPr txBox="1"/>
          <p:nvPr/>
        </p:nvSpPr>
        <p:spPr>
          <a:xfrm>
            <a:off x="1763688" y="5589240"/>
            <a:ext cx="37422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Local maxima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Beat-frequencies maxima</a:t>
            </a:r>
          </a:p>
          <a:p>
            <a:r>
              <a:rPr lang="en-US" dirty="0" smtClean="0"/>
              <a:t>T…cycling length of beat signal</a:t>
            </a:r>
            <a:endParaRPr lang="en-US" dirty="0"/>
          </a:p>
        </p:txBody>
      </p:sp>
      <p:sp>
        <p:nvSpPr>
          <p:cNvPr id="6" name="Textfeld 5"/>
          <p:cNvSpPr txBox="1"/>
          <p:nvPr/>
        </p:nvSpPr>
        <p:spPr>
          <a:xfrm>
            <a:off x="6876256" y="5661248"/>
            <a:ext cx="1468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Beat signal</a:t>
            </a:r>
            <a:endParaRPr lang="en-US" dirty="0">
              <a:solidFill>
                <a:schemeClr val="accent6"/>
              </a:solidFill>
            </a:endParaRPr>
          </a:p>
        </p:txBody>
      </p:sp>
      <p:cxnSp>
        <p:nvCxnSpPr>
          <p:cNvPr id="8" name="Gerade Verbindung mit Pfeil 7"/>
          <p:cNvCxnSpPr/>
          <p:nvPr/>
        </p:nvCxnSpPr>
        <p:spPr bwMode="auto">
          <a:xfrm rot="16200000" flipV="1">
            <a:off x="6228184" y="4797152"/>
            <a:ext cx="936104" cy="7920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CIRED2011">
  <a:themeElements>
    <a:clrScheme name="">
      <a:dk1>
        <a:srgbClr val="000000"/>
      </a:dk1>
      <a:lt1>
        <a:srgbClr val="FFFFFF"/>
      </a:lt1>
      <a:dk2>
        <a:srgbClr val="779AF1"/>
      </a:dk2>
      <a:lt2>
        <a:srgbClr val="0E318D"/>
      </a:lt2>
      <a:accent1>
        <a:srgbClr val="154BD1"/>
      </a:accent1>
      <a:accent2>
        <a:srgbClr val="1F59E9"/>
      </a:accent2>
      <a:accent3>
        <a:srgbClr val="FFFFFF"/>
      </a:accent3>
      <a:accent4>
        <a:srgbClr val="000000"/>
      </a:accent4>
      <a:accent5>
        <a:srgbClr val="AAB1E5"/>
      </a:accent5>
      <a:accent6>
        <a:srgbClr val="1B50D3"/>
      </a:accent6>
      <a:hlink>
        <a:srgbClr val="0E318D"/>
      </a:hlink>
      <a:folHlink>
        <a:srgbClr val="FF9900"/>
      </a:folHlink>
    </a:clrScheme>
    <a:fontScheme name="CIRED2011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CIRED2011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9">
        <a:dk1>
          <a:srgbClr val="000000"/>
        </a:dk1>
        <a:lt1>
          <a:srgbClr val="FFFFFF"/>
        </a:lt1>
        <a:dk2>
          <a:srgbClr val="999900"/>
        </a:dk2>
        <a:lt2>
          <a:srgbClr val="F96501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0">
        <a:dk1>
          <a:srgbClr val="000000"/>
        </a:dk1>
        <a:lt1>
          <a:srgbClr val="FFFFFF"/>
        </a:lt1>
        <a:dk2>
          <a:srgbClr val="F96501"/>
        </a:dk2>
        <a:lt2>
          <a:srgbClr val="F96501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1">
        <a:dk1>
          <a:srgbClr val="000000"/>
        </a:dk1>
        <a:lt1>
          <a:srgbClr val="FFFFFF"/>
        </a:lt1>
        <a:dk2>
          <a:srgbClr val="FEB27E"/>
        </a:dk2>
        <a:lt2>
          <a:srgbClr val="F96501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2">
        <a:dk1>
          <a:srgbClr val="000000"/>
        </a:dk1>
        <a:lt1>
          <a:srgbClr val="FFFFFF"/>
        </a:lt1>
        <a:dk2>
          <a:srgbClr val="FEB27E"/>
        </a:dk2>
        <a:lt2>
          <a:srgbClr val="F96501"/>
        </a:lt2>
        <a:accent1>
          <a:srgbClr val="99CC00"/>
        </a:accent1>
        <a:accent2>
          <a:srgbClr val="FE8F44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6813D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3">
        <a:dk1>
          <a:srgbClr val="000000"/>
        </a:dk1>
        <a:lt1>
          <a:srgbClr val="FFFFFF"/>
        </a:lt1>
        <a:dk2>
          <a:srgbClr val="FEB27E"/>
        </a:dk2>
        <a:lt2>
          <a:srgbClr val="F96501"/>
        </a:lt2>
        <a:accent1>
          <a:srgbClr val="FF6600"/>
        </a:accent1>
        <a:accent2>
          <a:srgbClr val="FE8F44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6813D"/>
        </a:accent6>
        <a:hlink>
          <a:srgbClr val="F96501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4">
        <a:dk1>
          <a:srgbClr val="000000"/>
        </a:dk1>
        <a:lt1>
          <a:srgbClr val="FFFFFF"/>
        </a:lt1>
        <a:dk2>
          <a:srgbClr val="0E318D"/>
        </a:dk2>
        <a:lt2>
          <a:srgbClr val="0E318D"/>
        </a:lt2>
        <a:accent1>
          <a:srgbClr val="0E318D"/>
        </a:accent1>
        <a:accent2>
          <a:srgbClr val="0E318D"/>
        </a:accent2>
        <a:accent3>
          <a:srgbClr val="FFFFFF"/>
        </a:accent3>
        <a:accent4>
          <a:srgbClr val="000000"/>
        </a:accent4>
        <a:accent5>
          <a:srgbClr val="AAADC5"/>
        </a:accent5>
        <a:accent6>
          <a:srgbClr val="0C2B7F"/>
        </a:accent6>
        <a:hlink>
          <a:srgbClr val="0E318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5">
        <a:dk1>
          <a:srgbClr val="000000"/>
        </a:dk1>
        <a:lt1>
          <a:srgbClr val="FFFFFF"/>
        </a:lt1>
        <a:dk2>
          <a:srgbClr val="0E318D"/>
        </a:dk2>
        <a:lt2>
          <a:srgbClr val="0E318D"/>
        </a:lt2>
        <a:accent1>
          <a:srgbClr val="154BD1"/>
        </a:accent1>
        <a:accent2>
          <a:srgbClr val="0E318D"/>
        </a:accent2>
        <a:accent3>
          <a:srgbClr val="FFFFFF"/>
        </a:accent3>
        <a:accent4>
          <a:srgbClr val="000000"/>
        </a:accent4>
        <a:accent5>
          <a:srgbClr val="AAB1E5"/>
        </a:accent5>
        <a:accent6>
          <a:srgbClr val="0C2B7F"/>
        </a:accent6>
        <a:hlink>
          <a:srgbClr val="0E318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6">
        <a:dk1>
          <a:srgbClr val="000000"/>
        </a:dk1>
        <a:lt1>
          <a:srgbClr val="FFFFFF"/>
        </a:lt1>
        <a:dk2>
          <a:srgbClr val="0E318D"/>
        </a:dk2>
        <a:lt2>
          <a:srgbClr val="0E318D"/>
        </a:lt2>
        <a:accent1>
          <a:srgbClr val="154BD1"/>
        </a:accent1>
        <a:accent2>
          <a:srgbClr val="1F59E9"/>
        </a:accent2>
        <a:accent3>
          <a:srgbClr val="FFFFFF"/>
        </a:accent3>
        <a:accent4>
          <a:srgbClr val="000000"/>
        </a:accent4>
        <a:accent5>
          <a:srgbClr val="AAB1E5"/>
        </a:accent5>
        <a:accent6>
          <a:srgbClr val="1B50D3"/>
        </a:accent6>
        <a:hlink>
          <a:srgbClr val="0E318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356</Words>
  <Application>Microsoft Macintosh PowerPoint</Application>
  <PresentationFormat>Bildschirmpräsentation (4:3)</PresentationFormat>
  <Paragraphs>107</Paragraphs>
  <Slides>14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CIRED2011</vt:lpstr>
      <vt:lpstr>PowerPoint-Präsentation</vt:lpstr>
      <vt:lpstr>Agenda</vt:lpstr>
      <vt:lpstr>Problems at grounding measurements</vt:lpstr>
      <vt:lpstr>Fall-of-Potential method</vt:lpstr>
      <vt:lpstr>Signal detection techniques</vt:lpstr>
      <vt:lpstr>Beat-Frequency-Method</vt:lpstr>
      <vt:lpstr>Fourier Transform</vt:lpstr>
      <vt:lpstr>New Optimized Method (general)</vt:lpstr>
      <vt:lpstr>New Optimized Method (principle)</vt:lpstr>
      <vt:lpstr>New Optimized Method (structure)</vt:lpstr>
      <vt:lpstr>New Optimized Method (structure)</vt:lpstr>
      <vt:lpstr>New Optimized Method (example I)</vt:lpstr>
      <vt:lpstr>New Optimized Method (example II)</vt:lpstr>
      <vt:lpstr>New Optimized Method (conclusion)</vt:lpstr>
    </vt:vector>
  </TitlesOfParts>
  <Company>AIM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AIM</dc:creator>
  <cp:lastModifiedBy>T</cp:lastModifiedBy>
  <cp:revision>85</cp:revision>
  <dcterms:created xsi:type="dcterms:W3CDTF">2010-04-09T10:19:13Z</dcterms:created>
  <dcterms:modified xsi:type="dcterms:W3CDTF">2011-07-14T17:43:08Z</dcterms:modified>
</cp:coreProperties>
</file>