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CC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DC61D44-4D7C-4C62-B9EB-34014DA77572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6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1D44-4D7C-4C62-B9EB-34014DA7757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1D44-4D7C-4C62-B9EB-34014DA7757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1D44-4D7C-4C62-B9EB-34014DA7757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1D44-4D7C-4C62-B9EB-34014DA7757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4B5774-E629-482B-9054-ABCE397D5776}" type="slidenum">
              <a:rPr lang="fr-FR"/>
              <a:pPr/>
              <a:t>‹Nr.›</a:t>
            </a:fld>
            <a:endParaRPr lang="fr-FR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380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0A131-46C2-4D5D-9F53-D60E2630F3CE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542BA-2CF4-4434-A783-C2855F283E44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B21C-8542-45A5-8C62-CB757AE1D0AF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16C4-E59C-4A2C-A2DF-E768E9CB8C7A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5AF60-EB50-4F78-BFB6-D37E21E5F296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CE44-FC0B-479F-8770-C920F7587FEC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165D3-FCD1-43CA-AB71-AED6B4E96CDD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6EA1-B742-4F6F-BFCF-B8E1A2B41D9E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1BC58-2494-4F68-8B1C-FC089B732BC1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5F54C-D953-4BDF-90FA-3C6607A6848E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85B2C7F-866D-4004-9366-76796266DEC6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2777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Decentralised Controller for Flicker Mitigation in Converter-Connected DG Networks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0250"/>
            <a:ext cx="9144000" cy="3327102"/>
          </a:xfrm>
        </p:spPr>
        <p:txBody>
          <a:bodyPr/>
          <a:lstStyle/>
          <a:p>
            <a:r>
              <a:rPr lang="en-GB" sz="2850" dirty="0" smtClean="0">
                <a:latin typeface="Arial" pitchFamily="34" charset="0"/>
                <a:cs typeface="Arial" pitchFamily="34" charset="0"/>
              </a:rPr>
              <a:t>Piyadanai Pachanapan, Adam Dysko, </a:t>
            </a:r>
          </a:p>
          <a:p>
            <a:r>
              <a:rPr lang="en-GB" sz="2850" dirty="0" smtClean="0">
                <a:latin typeface="Arial" pitchFamily="34" charset="0"/>
                <a:cs typeface="Arial" pitchFamily="34" charset="0"/>
              </a:rPr>
              <a:t>Olimpo Anaya-Lara, Graeme Burt, Kwok L. Lo</a:t>
            </a:r>
          </a:p>
          <a:p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Institute for Energy and Environment</a:t>
            </a:r>
          </a:p>
          <a:p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University of Strathclyde, Glasgow, UK</a:t>
            </a:r>
          </a:p>
          <a:p>
            <a:endParaRPr lang="en-GB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GB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CIRED, 7</a:t>
            </a:r>
            <a:r>
              <a:rPr lang="en-GB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June 2011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BE" sz="1800" dirty="0" smtClean="0">
                <a:latin typeface="Arial" charset="0"/>
              </a:rPr>
              <a:t>RIF Session 2 – Paper ID 1139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4B5774-E629-482B-9054-ABCE397D5776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5733256"/>
            <a:ext cx="1800200" cy="1046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5" name="Regular Pentagon 14"/>
          <p:cNvSpPr/>
          <p:nvPr/>
        </p:nvSpPr>
        <p:spPr bwMode="auto">
          <a:xfrm>
            <a:off x="7884368" y="5445224"/>
            <a:ext cx="648072" cy="648072"/>
          </a:xfrm>
          <a:prstGeom prst="pentagon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08304" y="5589240"/>
            <a:ext cx="79208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6386" name="Picture 2" descr="http://hoodeasy.com/strathclyde/index_files/strathclyde-new-logo-April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5688632"/>
            <a:ext cx="162943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Calculate Short term Flicker Index (</a:t>
            </a:r>
            <a:r>
              <a:rPr lang="en-GB" dirty="0" err="1" smtClean="0"/>
              <a:t>Pst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39" name="Group 38"/>
          <p:cNvGrpSpPr/>
          <p:nvPr/>
        </p:nvGrpSpPr>
        <p:grpSpPr>
          <a:xfrm>
            <a:off x="1115616" y="1916832"/>
            <a:ext cx="7200800" cy="2145797"/>
            <a:chOff x="715335" y="2204864"/>
            <a:chExt cx="7385057" cy="2293168"/>
          </a:xfrm>
        </p:grpSpPr>
        <p:sp>
          <p:nvSpPr>
            <p:cNvPr id="6" name="Rectangle 5"/>
            <p:cNvSpPr/>
            <p:nvPr/>
          </p:nvSpPr>
          <p:spPr bwMode="auto">
            <a:xfrm>
              <a:off x="755576" y="2204864"/>
              <a:ext cx="1656184" cy="792088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55576" y="3356992"/>
              <a:ext cx="1656184" cy="792088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067944" y="2708920"/>
              <a:ext cx="1656184" cy="792088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732240" y="2708920"/>
              <a:ext cx="864096" cy="792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51920" y="3645024"/>
              <a:ext cx="2112896" cy="690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IEC 61000-4-15</a:t>
              </a:r>
            </a:p>
            <a:p>
              <a:pPr algn="ctr"/>
              <a:r>
                <a:rPr lang="en-GB" dirty="0" smtClean="0"/>
                <a:t>(via MATLAB)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7944" y="2780928"/>
              <a:ext cx="1706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Flicker meter</a:t>
              </a:r>
            </a:p>
            <a:p>
              <a:pPr algn="ctr"/>
              <a:r>
                <a:rPr lang="en-GB" dirty="0" smtClean="0"/>
                <a:t>Simulator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6256" y="291565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Pst</a:t>
              </a:r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203848" y="2924944"/>
              <a:ext cx="360040" cy="360040"/>
            </a:xfrm>
            <a:prstGeom prst="ellipse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3848" y="292494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5335" y="2276872"/>
              <a:ext cx="17684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AC Sinusoidal</a:t>
              </a:r>
            </a:p>
            <a:p>
              <a:pPr algn="ctr"/>
              <a:r>
                <a:rPr lang="en-GB" dirty="0" smtClean="0"/>
                <a:t>Waveform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584" y="3430741"/>
              <a:ext cx="1477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RMS flicker</a:t>
              </a:r>
            </a:p>
            <a:p>
              <a:r>
                <a:rPr lang="en-GB" dirty="0" smtClean="0"/>
                <a:t>input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7584" y="4128700"/>
              <a:ext cx="14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 Minutes</a:t>
              </a:r>
              <a:endParaRPr lang="en-GB" dirty="0"/>
            </a:p>
          </p:txBody>
        </p:sp>
        <p:cxnSp>
          <p:nvCxnSpPr>
            <p:cNvPr id="30" name="Straight Arrow Connector 29"/>
            <p:cNvCxnSpPr>
              <a:stCxn id="17" idx="3"/>
            </p:cNvCxnSpPr>
            <p:nvPr/>
          </p:nvCxnSpPr>
          <p:spPr bwMode="auto">
            <a:xfrm>
              <a:off x="2483768" y="2600038"/>
              <a:ext cx="720080" cy="3969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2483768" y="3284984"/>
              <a:ext cx="72008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6" idx="3"/>
              <a:endCxn id="12" idx="1"/>
            </p:cNvCxnSpPr>
            <p:nvPr/>
          </p:nvCxnSpPr>
          <p:spPr bwMode="auto">
            <a:xfrm flipV="1">
              <a:off x="3547212" y="3104094"/>
              <a:ext cx="520732" cy="55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12" idx="3"/>
              <a:endCxn id="10" idx="1"/>
            </p:cNvCxnSpPr>
            <p:nvPr/>
          </p:nvCxnSpPr>
          <p:spPr bwMode="auto">
            <a:xfrm>
              <a:off x="5774822" y="3104094"/>
              <a:ext cx="957418" cy="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6415315" y="3645024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err="1" smtClean="0">
                  <a:latin typeface="+mj-lt"/>
                </a:rPr>
                <a:t>Pst</a:t>
              </a:r>
              <a:r>
                <a:rPr lang="en-GB" dirty="0" smtClean="0">
                  <a:latin typeface="+mj-lt"/>
                </a:rPr>
                <a:t> &lt; 1</a:t>
              </a:r>
            </a:p>
            <a:p>
              <a:pPr algn="ctr"/>
              <a:r>
                <a:rPr lang="en-GB" dirty="0" smtClean="0">
                  <a:latin typeface="+mj-lt"/>
                </a:rPr>
                <a:t>IEC 61000-3-7</a:t>
              </a:r>
              <a:endParaRPr lang="en-GB" dirty="0">
                <a:latin typeface="+mj-lt"/>
              </a:endParaRPr>
            </a:p>
          </p:txBody>
        </p:sp>
      </p:grp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39552" y="4221088"/>
          <a:ext cx="8280920" cy="2448271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2760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Bus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n-GB" sz="1600" i="1" baseline="-25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57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compensation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case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(remote)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case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(local)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case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(STATCOM)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0.3466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0.1656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0.0709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0.0771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0.6116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0.2594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0.1659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0.1707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1.0325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0.4516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0.5870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0.3640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1.0325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0.4516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0.5870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0.3640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0.0836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0.0372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0.0383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0.0385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0.3156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0.1291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0.1145</a:t>
                      </a:r>
                      <a:endParaRPr lang="en-GB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0.1159</a:t>
                      </a:r>
                      <a:endParaRPr lang="en-GB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188"/>
            <a:ext cx="8435280" cy="4445148"/>
          </a:xfrm>
        </p:spPr>
        <p:txBody>
          <a:bodyPr/>
          <a:lstStyle/>
          <a:p>
            <a:pPr lvl="0" algn="just"/>
            <a:r>
              <a:rPr lang="en-GB" dirty="0" smtClean="0">
                <a:latin typeface="Arial" pitchFamily="34" charset="0"/>
                <a:cs typeface="Arial" pitchFamily="34" charset="0"/>
              </a:rPr>
              <a:t>Using STATCOM at flicker source bus provides the best flicker mitigation.</a:t>
            </a:r>
          </a:p>
          <a:p>
            <a:pPr lvl="0" algn="just"/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GB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GB" u="sng" dirty="0" smtClean="0">
                <a:latin typeface="Arial" pitchFamily="34" charset="0"/>
                <a:cs typeface="Arial" pitchFamily="34" charset="0"/>
              </a:rPr>
              <a:t>remote measurement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(flicker source) gives better mitigation than using only </a:t>
            </a:r>
            <a:r>
              <a:rPr lang="en-GB" u="sng" dirty="0" smtClean="0">
                <a:latin typeface="Arial" pitchFamily="34" charset="0"/>
                <a:cs typeface="Arial" pitchFamily="34" charset="0"/>
              </a:rPr>
              <a:t>local measurement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(PCC bus of DG), but need communication link. </a:t>
            </a:r>
          </a:p>
          <a:p>
            <a:pPr lvl="0" algn="just"/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If voltage sensitivity inside the zone is high, using only local bus control of DG may be sufficient.</a:t>
            </a:r>
          </a:p>
          <a:p>
            <a:pPr algn="just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Piyadanai Pachanapan– UK </a:t>
            </a:r>
            <a:r>
              <a:rPr lang="fr-BE" sz="1600" dirty="0">
                <a:latin typeface="Arial" charset="0"/>
              </a:rPr>
              <a:t>– RIF </a:t>
            </a:r>
            <a:r>
              <a:rPr lang="fr-BE" sz="1600" dirty="0" smtClean="0">
                <a:latin typeface="Arial" charset="0"/>
              </a:rPr>
              <a:t>Session 2 </a:t>
            </a:r>
            <a:r>
              <a:rPr lang="fr-BE" sz="1600" dirty="0">
                <a:latin typeface="Arial" charset="0"/>
              </a:rPr>
              <a:t>– Paper </a:t>
            </a:r>
            <a:r>
              <a:rPr lang="fr-BE" sz="1600" dirty="0" smtClean="0">
                <a:latin typeface="Arial" charset="0"/>
              </a:rPr>
              <a:t>ID 1139</a:t>
            </a:r>
            <a:endParaRPr lang="fr-FR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188"/>
            <a:ext cx="8291264" cy="4122737"/>
          </a:xfrm>
        </p:spPr>
        <p:txBody>
          <a:bodyPr/>
          <a:lstStyle/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Converter-connected DG with voltage control ability can mitigate voltage flicker with similar results as using a STATCOM. </a:t>
            </a:r>
          </a:p>
          <a:p>
            <a:pPr algn="just"/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Flicker mitigation using converter-connected DG is very effective without communication system requirements, when it is connected near the flicker source.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Piyadanai Pachanapan– UK </a:t>
            </a:r>
            <a:r>
              <a:rPr lang="fr-BE" sz="1600" dirty="0">
                <a:latin typeface="Arial" charset="0"/>
              </a:rPr>
              <a:t>– RIF </a:t>
            </a:r>
            <a:r>
              <a:rPr lang="fr-BE" sz="1600" dirty="0" smtClean="0">
                <a:latin typeface="Arial" charset="0"/>
              </a:rPr>
              <a:t>Session 2 </a:t>
            </a:r>
            <a:r>
              <a:rPr lang="fr-BE" sz="1600" dirty="0">
                <a:latin typeface="Arial" charset="0"/>
              </a:rPr>
              <a:t>– Paper </a:t>
            </a:r>
            <a:r>
              <a:rPr lang="fr-BE" sz="1600" dirty="0" smtClean="0">
                <a:latin typeface="Arial" charset="0"/>
              </a:rPr>
              <a:t>ID 1139</a:t>
            </a:r>
            <a:endParaRPr lang="fr-FR" sz="1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08188"/>
            <a:ext cx="8712968" cy="4122737"/>
          </a:xfrm>
        </p:spPr>
        <p:txBody>
          <a:bodyPr/>
          <a:lstStyle/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New Grid Codes require DG to export reactive power (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into MV networks</a:t>
            </a:r>
          </a:p>
          <a:p>
            <a:pPr algn="just"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i="1" dirty="0" smtClean="0">
                <a:latin typeface="Arial" pitchFamily="34" charset="0"/>
                <a:cs typeface="Arial" pitchFamily="34" charset="0"/>
              </a:rPr>
              <a:t>V/Q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support from DG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Local Voltage Control</a:t>
            </a:r>
          </a:p>
          <a:p>
            <a:pPr algn="just">
              <a:buNone/>
            </a:pPr>
            <a:endParaRPr lang="en-GB" sz="1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Voltage Source Converter (VSC) interfaced DG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provide dynamic voltage compensation similar to a STATCOM</a:t>
            </a:r>
            <a:r>
              <a:rPr lang="en-GB" dirty="0">
                <a:latin typeface="Arial" pitchFamily="34" charset="0"/>
                <a:cs typeface="Arial" pitchFamily="34" charset="0"/>
              </a:rPr>
              <a:t>?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Piyadanai Pachanapan– UK </a:t>
            </a:r>
            <a:r>
              <a:rPr lang="fr-BE" sz="1600" dirty="0">
                <a:latin typeface="Arial" charset="0"/>
              </a:rPr>
              <a:t>– RIF </a:t>
            </a:r>
            <a:r>
              <a:rPr lang="fr-BE" sz="1600" dirty="0" smtClean="0">
                <a:latin typeface="Arial" charset="0"/>
              </a:rPr>
              <a:t>Session 2 </a:t>
            </a:r>
            <a:r>
              <a:rPr lang="fr-BE" sz="1600" dirty="0">
                <a:latin typeface="Arial" charset="0"/>
              </a:rPr>
              <a:t>– Paper </a:t>
            </a:r>
            <a:r>
              <a:rPr lang="fr-BE" sz="1600" dirty="0" smtClean="0">
                <a:latin typeface="Arial" charset="0"/>
              </a:rPr>
              <a:t>ID 1139</a:t>
            </a:r>
            <a:endParaRPr lang="fr-FR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Use converter-connected DG as decentralised voltage controller to mitigate voltage flicker in MV networks</a:t>
            </a:r>
          </a:p>
          <a:p>
            <a:pPr algn="just"/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Reduce the requirements for the deployment of new reactive power compensation devices such as STATCOMs and SVCs.</a:t>
            </a:r>
          </a:p>
          <a:p>
            <a:pPr algn="just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Piyadanai Pachanapan– UK </a:t>
            </a:r>
            <a:r>
              <a:rPr lang="fr-BE" sz="1600" dirty="0">
                <a:latin typeface="Arial" charset="0"/>
              </a:rPr>
              <a:t>– RIF </a:t>
            </a:r>
            <a:r>
              <a:rPr lang="fr-BE" sz="1600" dirty="0" smtClean="0">
                <a:latin typeface="Arial" charset="0"/>
              </a:rPr>
              <a:t>Session 2 </a:t>
            </a:r>
            <a:r>
              <a:rPr lang="fr-BE" sz="1600" dirty="0">
                <a:latin typeface="Arial" charset="0"/>
              </a:rPr>
              <a:t>– Paper </a:t>
            </a:r>
            <a:r>
              <a:rPr lang="fr-BE" sz="1600" dirty="0" smtClean="0">
                <a:latin typeface="Arial" charset="0"/>
              </a:rPr>
              <a:t>ID 1139</a:t>
            </a:r>
            <a:endParaRPr lang="fr-FR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7292" y="1196752"/>
            <a:ext cx="4515148" cy="376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772064"/>
            <a:ext cx="5112568" cy="208593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7544" y="1772816"/>
            <a:ext cx="30963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Decentralised Control Structure of a DG network</a:t>
            </a:r>
            <a:endParaRPr lang="en-GB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5373216"/>
            <a:ext cx="30598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+mj-lt"/>
              </a:rPr>
              <a:t>P-V</a:t>
            </a:r>
            <a:r>
              <a:rPr lang="en-GB" dirty="0" smtClean="0">
                <a:latin typeface="+mj-lt"/>
              </a:rPr>
              <a:t> control scheme of grid-side interfaced VSC</a:t>
            </a:r>
            <a:endParaRPr lang="en-GB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3563888" y="4077072"/>
            <a:ext cx="1080120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3563888" y="4221088"/>
            <a:ext cx="1440160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Voltage flicker mitigation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04864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199058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IEC 61000-3-7</a:t>
            </a:r>
            <a:endParaRPr lang="en-GB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2987030" y="4149080"/>
            <a:ext cx="446449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422629"/>
            <a:ext cx="3327109" cy="25922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36096" y="537495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Normalised </a:t>
            </a:r>
            <a:r>
              <a:rPr lang="en-GB" dirty="0" err="1" smtClean="0">
                <a:latin typeface="+mj-lt"/>
              </a:rPr>
              <a:t>flickermeter</a:t>
            </a:r>
            <a:r>
              <a:rPr lang="en-GB" dirty="0" smtClean="0">
                <a:latin typeface="+mj-lt"/>
              </a:rPr>
              <a:t> response (</a:t>
            </a:r>
            <a:r>
              <a:rPr lang="en-GB" i="1" dirty="0" err="1" smtClean="0">
                <a:latin typeface="+mj-lt"/>
              </a:rPr>
              <a:t>P</a:t>
            </a:r>
            <a:r>
              <a:rPr lang="en-GB" i="1" baseline="-25000" dirty="0" err="1" smtClean="0">
                <a:latin typeface="+mj-lt"/>
              </a:rPr>
              <a:t>st</a:t>
            </a:r>
            <a:r>
              <a:rPr lang="en-GB" dirty="0" smtClean="0">
                <a:latin typeface="+mj-lt"/>
              </a:rPr>
              <a:t> = 1.0)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773" y="1916832"/>
            <a:ext cx="3783211" cy="403533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5536" y="616530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Bus 11: 1 MW fixed speed wind turbine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Bus  7: 1 MW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p.f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±0.95(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Q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= ±0.33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Mvar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84482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Determine controllable area using voltage sensitivity to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support from bus 07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932040" y="5227612"/>
            <a:ext cx="403244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932040" y="544522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Q-V curve is plotted to consider the possible value of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support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400506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Bus voltages inside the zone can receive voltage compensation from DG sufficiently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44522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#1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303" y="442782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#2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/>
          <a:srcRect l="27704" r="25702"/>
          <a:stretch>
            <a:fillRect/>
          </a:stretch>
        </p:blipFill>
        <p:spPr bwMode="auto">
          <a:xfrm>
            <a:off x="5796136" y="2996952"/>
            <a:ext cx="2664296" cy="7350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Controllable Zone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4716016" y="1223829"/>
            <a:ext cx="4186176" cy="2493203"/>
            <a:chOff x="4716016" y="1223829"/>
            <a:chExt cx="4427984" cy="2637219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6016" y="1223829"/>
              <a:ext cx="4301101" cy="263721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5364088" y="2276872"/>
              <a:ext cx="377991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4716016" y="3789040"/>
            <a:ext cx="4008684" cy="2664296"/>
            <a:chOff x="4716016" y="3789040"/>
            <a:chExt cx="4008684" cy="2664296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6016" y="3789040"/>
              <a:ext cx="4008684" cy="26642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  <p:cxnSp>
          <p:nvCxnSpPr>
            <p:cNvPr id="15" name="Straight Connector 14"/>
            <p:cNvCxnSpPr/>
            <p:nvPr/>
          </p:nvCxnSpPr>
          <p:spPr bwMode="auto">
            <a:xfrm rot="5400000">
              <a:off x="7344308" y="5193196"/>
              <a:ext cx="21602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6660232" y="5805264"/>
              <a:ext cx="14401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844823"/>
            <a:ext cx="4032448" cy="4339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349331" y="1537047"/>
            <a:ext cx="3615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Guarantee V compensation 0.5-0.7 %</a:t>
            </a:r>
            <a:endParaRPr lang="en-GB" sz="1400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292080" y="5157192"/>
            <a:ext cx="324036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95536" y="616530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Bus 11: 1 MW fixed speed wind turbine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Bus  7: 1 MW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p.f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±0.95(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Q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= ±0.33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Mvar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558924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#1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422108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#2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188"/>
            <a:ext cx="8435280" cy="412273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Flicker is assumed as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“Sinusoidal”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at bus 11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mtClean="0">
                <a:latin typeface="Arial" pitchFamily="34" charset="0"/>
                <a:cs typeface="Arial" pitchFamily="34" charset="0"/>
              </a:rPr>
              <a:t>≈ ±1.0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%, 2 Hz) </a:t>
            </a:r>
          </a:p>
          <a:p>
            <a:pPr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Case 1: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using converter-connected DG to control the flicker at a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remote bus (bus 11)</a:t>
            </a:r>
          </a:p>
          <a:p>
            <a:pPr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Case 2: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using converter-connected DG to control the flicker at a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local bus (bus 7) </a:t>
            </a:r>
          </a:p>
          <a:p>
            <a:pPr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Case 3: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using only a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STATCOM (0.3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MVar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at the flicker source bus 11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21C-8542-45A5-8C62-CB757AE1D0A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Piyadanai Pachanapan– UK </a:t>
            </a:r>
            <a:r>
              <a:rPr lang="fr-BE" sz="1600" dirty="0">
                <a:latin typeface="Arial" charset="0"/>
              </a:rPr>
              <a:t>– RIF </a:t>
            </a:r>
            <a:r>
              <a:rPr lang="fr-BE" sz="1600" dirty="0" smtClean="0">
                <a:latin typeface="Arial" charset="0"/>
              </a:rPr>
              <a:t>Session 2 </a:t>
            </a:r>
            <a:r>
              <a:rPr lang="fr-BE" sz="1600" dirty="0">
                <a:latin typeface="Arial" charset="0"/>
              </a:rPr>
              <a:t>– Paper </a:t>
            </a:r>
            <a:r>
              <a:rPr lang="fr-BE" sz="1600" dirty="0" smtClean="0">
                <a:latin typeface="Arial" charset="0"/>
              </a:rPr>
              <a:t>ID 1139</a:t>
            </a:r>
            <a:endParaRPr lang="fr-FR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6EA1-B742-4F6F-BFCF-B8E1A2B41D9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268760"/>
            <a:ext cx="4104456" cy="24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268760"/>
            <a:ext cx="3888432" cy="24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776" y="3933056"/>
            <a:ext cx="396834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3933056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6488668"/>
            <a:ext cx="600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2 kHz Sinusoidal flicker </a:t>
            </a:r>
            <a:r>
              <a:rPr lang="en-GB" dirty="0" smtClean="0">
                <a:latin typeface="+mj-lt"/>
                <a:sym typeface="Wingdings" pitchFamily="2" charset="2"/>
              </a:rPr>
              <a:t> </a:t>
            </a:r>
            <a:r>
              <a:rPr lang="el-GR" dirty="0" smtClean="0">
                <a:latin typeface="+mj-lt"/>
                <a:sym typeface="Wingdings" pitchFamily="2" charset="2"/>
              </a:rPr>
              <a:t>Δ</a:t>
            </a:r>
            <a:r>
              <a:rPr lang="en-GB" dirty="0" smtClean="0">
                <a:latin typeface="+mj-lt"/>
                <a:sym typeface="Wingdings" pitchFamily="2" charset="2"/>
              </a:rPr>
              <a:t>V/V &lt; 0.8 % (</a:t>
            </a:r>
            <a:r>
              <a:rPr lang="en-GB" dirty="0" smtClean="0">
                <a:latin typeface="+mj-lt"/>
              </a:rPr>
              <a:t>IEC 61000-3-7)</a:t>
            </a: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218238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(Flicker Source)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1218238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(VSC-DG Bus)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Macintosh PowerPoint</Application>
  <PresentationFormat>Bildschirmpräsentation (4:3)</PresentationFormat>
  <Paragraphs>130</Paragraphs>
  <Slides>12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CIRED2011</vt:lpstr>
      <vt:lpstr>Decentralised Controller for Flicker Mitigation in Converter-Connected DG Networks</vt:lpstr>
      <vt:lpstr>Introduction</vt:lpstr>
      <vt:lpstr>Objectives</vt:lpstr>
      <vt:lpstr>PowerPoint-Präsentation</vt:lpstr>
      <vt:lpstr>Voltage flicker mitigation</vt:lpstr>
      <vt:lpstr>Test System</vt:lpstr>
      <vt:lpstr>Controllable Zone</vt:lpstr>
      <vt:lpstr>Case Study</vt:lpstr>
      <vt:lpstr>PowerPoint-Präsentation</vt:lpstr>
      <vt:lpstr>Calculate Short term Flicker Index (Pst)</vt:lpstr>
      <vt:lpstr>Discussion</vt:lpstr>
      <vt:lpstr>Conclusions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127</cp:revision>
  <dcterms:created xsi:type="dcterms:W3CDTF">2010-04-09T10:19:13Z</dcterms:created>
  <dcterms:modified xsi:type="dcterms:W3CDTF">2011-07-14T17:43:28Z</dcterms:modified>
</cp:coreProperties>
</file>