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65" r:id="rId5"/>
    <p:sldId id="267" r:id="rId6"/>
    <p:sldId id="277" r:id="rId7"/>
    <p:sldId id="279" r:id="rId8"/>
    <p:sldId id="278" r:id="rId9"/>
    <p:sldId id="281" r:id="rId10"/>
    <p:sldId id="280" r:id="rId11"/>
    <p:sldId id="283" r:id="rId12"/>
  </p:sldIdLst>
  <p:sldSz cx="9144000" cy="6858000" type="screen4x3"/>
  <p:notesSz cx="6735763" cy="9866313"/>
  <p:custDataLst>
    <p:tags r:id="rId1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UM Neue Helvetica 55 Regular" pitchFamily="34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71B"/>
    <a:srgbClr val="E37222"/>
    <a:srgbClr val="FFDC00"/>
    <a:srgbClr val="DAD7CB"/>
    <a:srgbClr val="A2AD00"/>
    <a:srgbClr val="007C30"/>
    <a:srgbClr val="0073CF"/>
    <a:srgbClr val="69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085" autoAdjust="0"/>
  </p:normalViewPr>
  <p:slideViewPr>
    <p:cSldViewPr snapToGrid="0" snapToObjects="1">
      <p:cViewPr>
        <p:scale>
          <a:sx n="100" d="100"/>
          <a:sy n="100" d="100"/>
        </p:scale>
        <p:origin x="-184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4D909-274D-4146-A881-FB5571DCD35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840C0BE-BF36-45B8-BD41-723D8F82054C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rtl="0"/>
          <a:r>
            <a:rPr lang="de-DE" dirty="0" smtClean="0"/>
            <a:t>DSM potential </a:t>
          </a:r>
          <a:r>
            <a:rPr lang="de-DE" dirty="0" err="1" smtClean="0"/>
            <a:t>available</a:t>
          </a:r>
          <a:r>
            <a:rPr lang="de-DE" dirty="0" smtClean="0"/>
            <a:t>, but an intelligent </a:t>
          </a:r>
          <a:r>
            <a:rPr lang="de-DE" dirty="0" err="1" smtClean="0"/>
            <a:t>control</a:t>
          </a:r>
          <a:r>
            <a:rPr lang="de-DE" dirty="0" smtClean="0"/>
            <a:t> </a:t>
          </a:r>
          <a:r>
            <a:rPr lang="de-DE" dirty="0" err="1" smtClean="0"/>
            <a:t>system</a:t>
          </a:r>
          <a:r>
            <a:rPr lang="de-DE" dirty="0" smtClean="0"/>
            <a:t> </a:t>
          </a:r>
          <a:r>
            <a:rPr lang="de-DE" dirty="0" err="1" smtClean="0"/>
            <a:t>is</a:t>
          </a:r>
          <a:r>
            <a:rPr lang="de-DE" dirty="0" smtClean="0"/>
            <a:t> </a:t>
          </a:r>
          <a:r>
            <a:rPr lang="de-DE" dirty="0" err="1" smtClean="0"/>
            <a:t>needed</a:t>
          </a:r>
          <a:endParaRPr lang="de-DE" dirty="0" smtClean="0"/>
        </a:p>
      </dgm:t>
    </dgm:pt>
    <dgm:pt modelId="{EEA2A452-C65E-41DC-80AD-6EB1F46AA704}" type="parTrans" cxnId="{F302B1C4-2DA0-4FB0-855A-C873EA3BC6B0}">
      <dgm:prSet/>
      <dgm:spPr/>
      <dgm:t>
        <a:bodyPr/>
        <a:lstStyle/>
        <a:p>
          <a:endParaRPr lang="de-DE"/>
        </a:p>
      </dgm:t>
    </dgm:pt>
    <dgm:pt modelId="{B1C55A6F-DC9C-4B16-8B94-196F9534CC24}" type="sibTrans" cxnId="{F302B1C4-2DA0-4FB0-855A-C873EA3BC6B0}">
      <dgm:prSet/>
      <dgm:spPr/>
      <dgm:t>
        <a:bodyPr/>
        <a:lstStyle/>
        <a:p>
          <a:endParaRPr lang="de-DE"/>
        </a:p>
      </dgm:t>
    </dgm:pt>
    <dgm:pt modelId="{DDF6E1F7-D15F-44DA-9D9A-A3D2C12E62F1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rtl="0"/>
          <a:r>
            <a:rPr lang="de-DE" dirty="0" smtClean="0"/>
            <a:t>Development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control</a:t>
          </a:r>
          <a:r>
            <a:rPr lang="de-DE" dirty="0" smtClean="0"/>
            <a:t> </a:t>
          </a:r>
          <a:r>
            <a:rPr lang="de-DE" dirty="0" err="1" smtClean="0"/>
            <a:t>strategies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implement</a:t>
          </a:r>
          <a:r>
            <a:rPr lang="de-DE" dirty="0" smtClean="0"/>
            <a:t> a DSM</a:t>
          </a:r>
          <a:endParaRPr lang="de-DE" dirty="0"/>
        </a:p>
      </dgm:t>
    </dgm:pt>
    <dgm:pt modelId="{C913177E-67CB-4C68-B528-B0C7654ADCAE}" type="parTrans" cxnId="{0BCFC90F-ED45-4B50-A701-8DED94D80F41}">
      <dgm:prSet/>
      <dgm:spPr/>
      <dgm:t>
        <a:bodyPr/>
        <a:lstStyle/>
        <a:p>
          <a:endParaRPr lang="de-DE"/>
        </a:p>
      </dgm:t>
    </dgm:pt>
    <dgm:pt modelId="{B1BC2D4C-E006-4735-A3D3-EC1562182258}" type="sibTrans" cxnId="{0BCFC90F-ED45-4B50-A701-8DED94D80F41}">
      <dgm:prSet/>
      <dgm:spPr/>
      <dgm:t>
        <a:bodyPr/>
        <a:lstStyle/>
        <a:p>
          <a:endParaRPr lang="de-DE"/>
        </a:p>
      </dgm:t>
    </dgm:pt>
    <dgm:pt modelId="{4B158821-9C5D-4192-B9C1-FD2EBD10B3E6}" type="pres">
      <dgm:prSet presAssocID="{B374D909-274D-4146-A881-FB5571DCD3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6AA0C88-50E4-4EF9-8279-6C99955078F1}" type="pres">
      <dgm:prSet presAssocID="{1840C0BE-BF36-45B8-BD41-723D8F82054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0AB9CA-FD4E-4BED-A032-7A9F1D302B7A}" type="pres">
      <dgm:prSet presAssocID="{B1C55A6F-DC9C-4B16-8B94-196F9534CC24}" presName="sibTrans" presStyleLbl="sibTrans2D1" presStyleIdx="0" presStyleCnt="1"/>
      <dgm:spPr/>
      <dgm:t>
        <a:bodyPr/>
        <a:lstStyle/>
        <a:p>
          <a:endParaRPr lang="de-DE"/>
        </a:p>
      </dgm:t>
    </dgm:pt>
    <dgm:pt modelId="{7C6A527F-5374-4AEF-B336-F8DA229A81A8}" type="pres">
      <dgm:prSet presAssocID="{B1C55A6F-DC9C-4B16-8B94-196F9534CC24}" presName="connectorText" presStyleLbl="sibTrans2D1" presStyleIdx="0" presStyleCnt="1"/>
      <dgm:spPr/>
      <dgm:t>
        <a:bodyPr/>
        <a:lstStyle/>
        <a:p>
          <a:endParaRPr lang="de-DE"/>
        </a:p>
      </dgm:t>
    </dgm:pt>
    <dgm:pt modelId="{FF2B5605-3D0D-4427-A4A1-4A3959C873F9}" type="pres">
      <dgm:prSet presAssocID="{DDF6E1F7-D15F-44DA-9D9A-A3D2C12E62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B30584-AD31-4AEF-940B-BBF4AAECBAFE}" type="presOf" srcId="{1840C0BE-BF36-45B8-BD41-723D8F82054C}" destId="{F6AA0C88-50E4-4EF9-8279-6C99955078F1}" srcOrd="0" destOrd="0" presId="urn:microsoft.com/office/officeart/2005/8/layout/process1"/>
    <dgm:cxn modelId="{F302B1C4-2DA0-4FB0-855A-C873EA3BC6B0}" srcId="{B374D909-274D-4146-A881-FB5571DCD359}" destId="{1840C0BE-BF36-45B8-BD41-723D8F82054C}" srcOrd="0" destOrd="0" parTransId="{EEA2A452-C65E-41DC-80AD-6EB1F46AA704}" sibTransId="{B1C55A6F-DC9C-4B16-8B94-196F9534CC24}"/>
    <dgm:cxn modelId="{68EAB335-D6F2-4CED-938D-B067AF07FC91}" type="presOf" srcId="{DDF6E1F7-D15F-44DA-9D9A-A3D2C12E62F1}" destId="{FF2B5605-3D0D-4427-A4A1-4A3959C873F9}" srcOrd="0" destOrd="0" presId="urn:microsoft.com/office/officeart/2005/8/layout/process1"/>
    <dgm:cxn modelId="{F87FA7F9-AB39-47FC-81CF-8D9AA18834B0}" type="presOf" srcId="{B1C55A6F-DC9C-4B16-8B94-196F9534CC24}" destId="{F40AB9CA-FD4E-4BED-A032-7A9F1D302B7A}" srcOrd="0" destOrd="0" presId="urn:microsoft.com/office/officeart/2005/8/layout/process1"/>
    <dgm:cxn modelId="{0BCFC90F-ED45-4B50-A701-8DED94D80F41}" srcId="{B374D909-274D-4146-A881-FB5571DCD359}" destId="{DDF6E1F7-D15F-44DA-9D9A-A3D2C12E62F1}" srcOrd="1" destOrd="0" parTransId="{C913177E-67CB-4C68-B528-B0C7654ADCAE}" sibTransId="{B1BC2D4C-E006-4735-A3D3-EC1562182258}"/>
    <dgm:cxn modelId="{8AD877F7-BDFC-48AD-9918-AB7A8738F68F}" type="presOf" srcId="{B374D909-274D-4146-A881-FB5571DCD359}" destId="{4B158821-9C5D-4192-B9C1-FD2EBD10B3E6}" srcOrd="0" destOrd="0" presId="urn:microsoft.com/office/officeart/2005/8/layout/process1"/>
    <dgm:cxn modelId="{3802485C-885D-4628-AA47-E726377B9BD7}" type="presOf" srcId="{B1C55A6F-DC9C-4B16-8B94-196F9534CC24}" destId="{7C6A527F-5374-4AEF-B336-F8DA229A81A8}" srcOrd="1" destOrd="0" presId="urn:microsoft.com/office/officeart/2005/8/layout/process1"/>
    <dgm:cxn modelId="{BB9D7869-67C3-46AB-9CA7-0C99AD9C695E}" type="presParOf" srcId="{4B158821-9C5D-4192-B9C1-FD2EBD10B3E6}" destId="{F6AA0C88-50E4-4EF9-8279-6C99955078F1}" srcOrd="0" destOrd="0" presId="urn:microsoft.com/office/officeart/2005/8/layout/process1"/>
    <dgm:cxn modelId="{7C58B374-1589-4F82-ACEA-4D00F3CF2F24}" type="presParOf" srcId="{4B158821-9C5D-4192-B9C1-FD2EBD10B3E6}" destId="{F40AB9CA-FD4E-4BED-A032-7A9F1D302B7A}" srcOrd="1" destOrd="0" presId="urn:microsoft.com/office/officeart/2005/8/layout/process1"/>
    <dgm:cxn modelId="{D03D3413-4E7E-415B-8490-C4BED42AFA10}" type="presParOf" srcId="{F40AB9CA-FD4E-4BED-A032-7A9F1D302B7A}" destId="{7C6A527F-5374-4AEF-B336-F8DA229A81A8}" srcOrd="0" destOrd="0" presId="urn:microsoft.com/office/officeart/2005/8/layout/process1"/>
    <dgm:cxn modelId="{0C7BB620-BA77-44DB-93AC-DCA6BBD09859}" type="presParOf" srcId="{4B158821-9C5D-4192-B9C1-FD2EBD10B3E6}" destId="{FF2B5605-3D0D-4427-A4A1-4A3959C873F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C3349-DC2E-4779-B2D1-03DEE96D3A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9629794-EAF7-42DB-9D86-0FF2772F3E6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de-DE" b="1" dirty="0" smtClean="0"/>
            <a:t>Innovative </a:t>
          </a:r>
          <a:r>
            <a:rPr lang="de-DE" b="1" dirty="0" err="1" smtClean="0"/>
            <a:t>control</a:t>
          </a:r>
          <a:r>
            <a:rPr lang="de-DE" b="1" dirty="0" smtClean="0"/>
            <a:t> </a:t>
          </a:r>
          <a:r>
            <a:rPr lang="de-DE" b="1" dirty="0" err="1" smtClean="0"/>
            <a:t>strategies</a:t>
          </a:r>
          <a:r>
            <a:rPr lang="de-DE" b="1" dirty="0" smtClean="0"/>
            <a:t> </a:t>
          </a:r>
          <a:r>
            <a:rPr lang="de-DE" b="1" dirty="0" err="1" smtClean="0"/>
            <a:t>that</a:t>
          </a:r>
          <a:r>
            <a:rPr lang="de-DE" b="1" dirty="0" smtClean="0"/>
            <a:t> </a:t>
          </a:r>
          <a:r>
            <a:rPr lang="de-DE" b="1" dirty="0" err="1" smtClean="0"/>
            <a:t>allow</a:t>
          </a:r>
          <a:r>
            <a:rPr lang="de-DE" b="1" dirty="0" smtClean="0"/>
            <a:t> a Demand Side Management </a:t>
          </a:r>
          <a:r>
            <a:rPr lang="de-DE" b="1" dirty="0" err="1" smtClean="0"/>
            <a:t>with</a:t>
          </a:r>
          <a:r>
            <a:rPr lang="de-DE" b="1" dirty="0" smtClean="0"/>
            <a:t> </a:t>
          </a:r>
          <a:r>
            <a:rPr lang="de-DE" b="1" dirty="0" err="1" smtClean="0"/>
            <a:t>building</a:t>
          </a:r>
          <a:r>
            <a:rPr lang="de-DE" b="1" dirty="0" smtClean="0"/>
            <a:t> </a:t>
          </a:r>
          <a:r>
            <a:rPr lang="de-DE" b="1" dirty="0" err="1" smtClean="0"/>
            <a:t>automation</a:t>
          </a:r>
          <a:r>
            <a:rPr lang="de-DE" b="1" dirty="0" smtClean="0"/>
            <a:t> </a:t>
          </a:r>
          <a:r>
            <a:rPr lang="de-DE" b="1" dirty="0" err="1" smtClean="0"/>
            <a:t>systems</a:t>
          </a:r>
          <a:endParaRPr lang="de-DE" dirty="0"/>
        </a:p>
      </dgm:t>
    </dgm:pt>
    <dgm:pt modelId="{4C2C3E47-87C2-46BC-B516-338338030A27}" type="parTrans" cxnId="{01821235-9EF2-4FDC-B13C-FDCA8655D141}">
      <dgm:prSet/>
      <dgm:spPr/>
      <dgm:t>
        <a:bodyPr/>
        <a:lstStyle/>
        <a:p>
          <a:endParaRPr lang="de-DE"/>
        </a:p>
      </dgm:t>
    </dgm:pt>
    <dgm:pt modelId="{06568182-0154-4A90-867C-A3DC94E37200}" type="sibTrans" cxnId="{01821235-9EF2-4FDC-B13C-FDCA8655D141}">
      <dgm:prSet/>
      <dgm:spPr/>
      <dgm:t>
        <a:bodyPr/>
        <a:lstStyle/>
        <a:p>
          <a:endParaRPr lang="de-DE"/>
        </a:p>
      </dgm:t>
    </dgm:pt>
    <dgm:pt modelId="{F67334FE-21AC-4AD5-97A2-ADB1ABE42EBD}" type="pres">
      <dgm:prSet presAssocID="{349C3349-DC2E-4779-B2D1-03DEE96D3A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FB622B-481D-480D-A8DA-19BF3B4478BC}" type="pres">
      <dgm:prSet presAssocID="{49629794-EAF7-42DB-9D86-0FF2772F3E63}" presName="parentText" presStyleLbl="node1" presStyleIdx="0" presStyleCnt="1" custLinFactNeighborX="4857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1821235-9EF2-4FDC-B13C-FDCA8655D141}" srcId="{349C3349-DC2E-4779-B2D1-03DEE96D3A3E}" destId="{49629794-EAF7-42DB-9D86-0FF2772F3E63}" srcOrd="0" destOrd="0" parTransId="{4C2C3E47-87C2-46BC-B516-338338030A27}" sibTransId="{06568182-0154-4A90-867C-A3DC94E37200}"/>
    <dgm:cxn modelId="{6844E2DF-B5B9-4E89-B810-A104C65DA4DE}" type="presOf" srcId="{349C3349-DC2E-4779-B2D1-03DEE96D3A3E}" destId="{F67334FE-21AC-4AD5-97A2-ADB1ABE42EBD}" srcOrd="0" destOrd="0" presId="urn:microsoft.com/office/officeart/2005/8/layout/vList2"/>
    <dgm:cxn modelId="{CBAD2A93-6562-49E4-8E35-9084F68C7009}" type="presOf" srcId="{49629794-EAF7-42DB-9D86-0FF2772F3E63}" destId="{41FB622B-481D-480D-A8DA-19BF3B4478BC}" srcOrd="0" destOrd="0" presId="urn:microsoft.com/office/officeart/2005/8/layout/vList2"/>
    <dgm:cxn modelId="{EBC8F55B-2105-480C-9B7C-A0EB2E1DC6D7}" type="presParOf" srcId="{F67334FE-21AC-4AD5-97A2-ADB1ABE42EBD}" destId="{41FB622B-481D-480D-A8DA-19BF3B4478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A0C88-50E4-4EF9-8279-6C99955078F1}">
      <dsp:nvSpPr>
        <dsp:cNvPr id="0" name=""/>
        <dsp:cNvSpPr/>
      </dsp:nvSpPr>
      <dsp:spPr>
        <a:xfrm>
          <a:off x="1591" y="0"/>
          <a:ext cx="3393939" cy="868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DSM potential </a:t>
          </a:r>
          <a:r>
            <a:rPr lang="de-DE" sz="1600" kern="1200" dirty="0" err="1" smtClean="0"/>
            <a:t>available</a:t>
          </a:r>
          <a:r>
            <a:rPr lang="de-DE" sz="1600" kern="1200" dirty="0" smtClean="0"/>
            <a:t>, but an intelligent </a:t>
          </a:r>
          <a:r>
            <a:rPr lang="de-DE" sz="1600" kern="1200" dirty="0" err="1" smtClean="0"/>
            <a:t>control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system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is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needed</a:t>
          </a:r>
          <a:endParaRPr lang="de-DE" sz="1600" kern="1200" dirty="0" smtClean="0"/>
        </a:p>
      </dsp:txBody>
      <dsp:txXfrm>
        <a:off x="27034" y="25443"/>
        <a:ext cx="3343053" cy="817794"/>
      </dsp:txXfrm>
    </dsp:sp>
    <dsp:sp modelId="{F40AB9CA-FD4E-4BED-A032-7A9F1D302B7A}">
      <dsp:nvSpPr>
        <dsp:cNvPr id="0" name=""/>
        <dsp:cNvSpPr/>
      </dsp:nvSpPr>
      <dsp:spPr>
        <a:xfrm>
          <a:off x="3734924" y="13491"/>
          <a:ext cx="719515" cy="841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3734924" y="181830"/>
        <a:ext cx="503661" cy="505018"/>
      </dsp:txXfrm>
    </dsp:sp>
    <dsp:sp modelId="{FF2B5605-3D0D-4427-A4A1-4A3959C873F9}">
      <dsp:nvSpPr>
        <dsp:cNvPr id="0" name=""/>
        <dsp:cNvSpPr/>
      </dsp:nvSpPr>
      <dsp:spPr>
        <a:xfrm>
          <a:off x="4753106" y="0"/>
          <a:ext cx="3393939" cy="868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Development </a:t>
          </a:r>
          <a:r>
            <a:rPr lang="de-DE" sz="1600" kern="1200" dirty="0" err="1" smtClean="0"/>
            <a:t>of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control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strategies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to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implement</a:t>
          </a:r>
          <a:r>
            <a:rPr lang="de-DE" sz="1600" kern="1200" dirty="0" smtClean="0"/>
            <a:t> a DSM</a:t>
          </a:r>
          <a:endParaRPr lang="de-DE" sz="1600" kern="1200" dirty="0"/>
        </a:p>
      </dsp:txBody>
      <dsp:txXfrm>
        <a:off x="4778549" y="25443"/>
        <a:ext cx="3343053" cy="817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622B-481D-480D-A8DA-19BF3B4478BC}">
      <dsp:nvSpPr>
        <dsp:cNvPr id="0" name=""/>
        <dsp:cNvSpPr/>
      </dsp:nvSpPr>
      <dsp:spPr>
        <a:xfrm>
          <a:off x="0" y="44705"/>
          <a:ext cx="4768071" cy="55692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Innovative </a:t>
          </a:r>
          <a:r>
            <a:rPr lang="de-DE" sz="1400" b="1" kern="1200" dirty="0" err="1" smtClean="0"/>
            <a:t>control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strategies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that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allow</a:t>
          </a:r>
          <a:r>
            <a:rPr lang="de-DE" sz="1400" b="1" kern="1200" dirty="0" smtClean="0"/>
            <a:t> a Demand Side Management </a:t>
          </a:r>
          <a:r>
            <a:rPr lang="de-DE" sz="1400" b="1" kern="1200" dirty="0" err="1" smtClean="0"/>
            <a:t>with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building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automation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systems</a:t>
          </a:r>
          <a:endParaRPr lang="de-DE" sz="1400" kern="1200" dirty="0"/>
        </a:p>
      </dsp:txBody>
      <dsp:txXfrm>
        <a:off x="27187" y="71892"/>
        <a:ext cx="4713697" cy="50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8945" y="183281"/>
            <a:ext cx="3317987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6299" y="183281"/>
            <a:ext cx="209557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9E8B5D80-F92A-4C43-90E6-5B8657D34C2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03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9A4783F4-8079-4DFB-8DFB-4A8E808EC3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4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130425"/>
            <a:ext cx="77724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ea typeface="ＭＳ Ｐゴシック" pitchFamily="84" charset="-128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8862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0" bIns="45720"/>
          <a:lstStyle>
            <a:lvl1pPr>
              <a:defRPr smtClean="0">
                <a:ea typeface="ＭＳ Ｐゴシック" pitchFamily="84" charset="-128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latin typeface="Arial" pitchFamily="34" charset="0"/>
              <a:ea typeface="+mn-ea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latin typeface="Arial" pitchFamily="34" charset="0"/>
              <a:ea typeface="+mn-ea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latin typeface="Arial" pitchFamily="34" charset="0"/>
              <a:ea typeface="+mn-ea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12800" y="6364288"/>
            <a:ext cx="4267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200"/>
              <a:t>Lehrstuhl für Energiewirtschaft und Anwendungstechnik</a:t>
            </a:r>
          </a:p>
        </p:txBody>
      </p:sp>
      <p:grpSp>
        <p:nvGrpSpPr>
          <p:cNvPr id="41994" name="Group 10"/>
          <p:cNvGrpSpPr>
            <a:grpSpLocks noChangeAspect="1"/>
          </p:cNvGrpSpPr>
          <p:nvPr/>
        </p:nvGrpSpPr>
        <p:grpSpPr bwMode="auto">
          <a:xfrm>
            <a:off x="508000" y="6400800"/>
            <a:ext cx="252413" cy="304800"/>
            <a:chOff x="5157" y="246"/>
            <a:chExt cx="123" cy="148"/>
          </a:xfrm>
        </p:grpSpPr>
        <p:sp>
          <p:nvSpPr>
            <p:cNvPr id="41995" name="Rectangle 11"/>
            <p:cNvSpPr>
              <a:spLocks noChangeAspect="1" noChangeArrowheads="1"/>
            </p:cNvSpPr>
            <p:nvPr/>
          </p:nvSpPr>
          <p:spPr bwMode="auto">
            <a:xfrm>
              <a:off x="5157" y="246"/>
              <a:ext cx="26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6" name="Freeform 12"/>
            <p:cNvSpPr>
              <a:spLocks noChangeAspect="1"/>
            </p:cNvSpPr>
            <p:nvPr/>
          </p:nvSpPr>
          <p:spPr bwMode="auto">
            <a:xfrm>
              <a:off x="5233" y="246"/>
              <a:ext cx="47" cy="148"/>
            </a:xfrm>
            <a:custGeom>
              <a:avLst/>
              <a:gdLst>
                <a:gd name="T0" fmla="*/ 26 w 47"/>
                <a:gd name="T1" fmla="*/ 26 h 148"/>
                <a:gd name="T2" fmla="*/ 47 w 47"/>
                <a:gd name="T3" fmla="*/ 26 h 148"/>
                <a:gd name="T4" fmla="*/ 47 w 47"/>
                <a:gd name="T5" fmla="*/ 0 h 148"/>
                <a:gd name="T6" fmla="*/ 0 w 47"/>
                <a:gd name="T7" fmla="*/ 0 h 148"/>
                <a:gd name="T8" fmla="*/ 0 w 47"/>
                <a:gd name="T9" fmla="*/ 148 h 148"/>
                <a:gd name="T10" fmla="*/ 47 w 47"/>
                <a:gd name="T11" fmla="*/ 148 h 148"/>
                <a:gd name="T12" fmla="*/ 47 w 47"/>
                <a:gd name="T13" fmla="*/ 122 h 148"/>
                <a:gd name="T14" fmla="*/ 26 w 47"/>
                <a:gd name="T15" fmla="*/ 122 h 148"/>
                <a:gd name="T16" fmla="*/ 26 w 47"/>
                <a:gd name="T17" fmla="*/ 86 h 148"/>
                <a:gd name="T18" fmla="*/ 47 w 47"/>
                <a:gd name="T19" fmla="*/ 86 h 148"/>
                <a:gd name="T20" fmla="*/ 47 w 47"/>
                <a:gd name="T21" fmla="*/ 62 h 148"/>
                <a:gd name="T22" fmla="*/ 26 w 47"/>
                <a:gd name="T23" fmla="*/ 62 h 148"/>
                <a:gd name="T24" fmla="*/ 26 w 47"/>
                <a:gd name="T25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48">
                  <a:moveTo>
                    <a:pt x="26" y="26"/>
                  </a:moveTo>
                  <a:lnTo>
                    <a:pt x="47" y="26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7" y="148"/>
                  </a:lnTo>
                  <a:lnTo>
                    <a:pt x="47" y="122"/>
                  </a:lnTo>
                  <a:lnTo>
                    <a:pt x="26" y="122"/>
                  </a:lnTo>
                  <a:lnTo>
                    <a:pt x="26" y="86"/>
                  </a:lnTo>
                  <a:lnTo>
                    <a:pt x="47" y="86"/>
                  </a:lnTo>
                  <a:lnTo>
                    <a:pt x="47" y="62"/>
                  </a:lnTo>
                  <a:lnTo>
                    <a:pt x="26" y="62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7" name="Freeform 13"/>
            <p:cNvSpPr>
              <a:spLocks noChangeAspect="1"/>
            </p:cNvSpPr>
            <p:nvPr/>
          </p:nvSpPr>
          <p:spPr bwMode="auto">
            <a:xfrm>
              <a:off x="5186" y="246"/>
              <a:ext cx="45" cy="148"/>
            </a:xfrm>
            <a:custGeom>
              <a:avLst/>
              <a:gdLst>
                <a:gd name="T0" fmla="*/ 10 w 45"/>
                <a:gd name="T1" fmla="*/ 86 h 148"/>
                <a:gd name="T2" fmla="*/ 0 w 45"/>
                <a:gd name="T3" fmla="*/ 86 h 148"/>
                <a:gd name="T4" fmla="*/ 0 w 45"/>
                <a:gd name="T5" fmla="*/ 62 h 148"/>
                <a:gd name="T6" fmla="*/ 10 w 45"/>
                <a:gd name="T7" fmla="*/ 62 h 148"/>
                <a:gd name="T8" fmla="*/ 10 w 45"/>
                <a:gd name="T9" fmla="*/ 18 h 148"/>
                <a:gd name="T10" fmla="*/ 12 w 45"/>
                <a:gd name="T11" fmla="*/ 12 h 148"/>
                <a:gd name="T12" fmla="*/ 15 w 45"/>
                <a:gd name="T13" fmla="*/ 7 h 148"/>
                <a:gd name="T14" fmla="*/ 21 w 45"/>
                <a:gd name="T15" fmla="*/ 2 h 148"/>
                <a:gd name="T16" fmla="*/ 28 w 45"/>
                <a:gd name="T17" fmla="*/ 0 h 148"/>
                <a:gd name="T18" fmla="*/ 45 w 45"/>
                <a:gd name="T19" fmla="*/ 0 h 148"/>
                <a:gd name="T20" fmla="*/ 45 w 45"/>
                <a:gd name="T21" fmla="*/ 26 h 148"/>
                <a:gd name="T22" fmla="*/ 39 w 45"/>
                <a:gd name="T23" fmla="*/ 26 h 148"/>
                <a:gd name="T24" fmla="*/ 36 w 45"/>
                <a:gd name="T25" fmla="*/ 28 h 148"/>
                <a:gd name="T26" fmla="*/ 34 w 45"/>
                <a:gd name="T27" fmla="*/ 30 h 148"/>
                <a:gd name="T28" fmla="*/ 34 w 45"/>
                <a:gd name="T29" fmla="*/ 62 h 148"/>
                <a:gd name="T30" fmla="*/ 45 w 45"/>
                <a:gd name="T31" fmla="*/ 62 h 148"/>
                <a:gd name="T32" fmla="*/ 45 w 45"/>
                <a:gd name="T33" fmla="*/ 86 h 148"/>
                <a:gd name="T34" fmla="*/ 34 w 45"/>
                <a:gd name="T35" fmla="*/ 86 h 148"/>
                <a:gd name="T36" fmla="*/ 34 w 45"/>
                <a:gd name="T37" fmla="*/ 148 h 148"/>
                <a:gd name="T38" fmla="*/ 10 w 45"/>
                <a:gd name="T39" fmla="*/ 148 h 148"/>
                <a:gd name="T40" fmla="*/ 10 w 45"/>
                <a:gd name="T41" fmla="*/ 8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8">
                  <a:moveTo>
                    <a:pt x="10" y="86"/>
                  </a:moveTo>
                  <a:lnTo>
                    <a:pt x="0" y="86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45" y="0"/>
                  </a:lnTo>
                  <a:lnTo>
                    <a:pt x="45" y="26"/>
                  </a:lnTo>
                  <a:lnTo>
                    <a:pt x="39" y="26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4" y="62"/>
                  </a:lnTo>
                  <a:lnTo>
                    <a:pt x="45" y="62"/>
                  </a:lnTo>
                  <a:lnTo>
                    <a:pt x="45" y="86"/>
                  </a:lnTo>
                  <a:lnTo>
                    <a:pt x="34" y="86"/>
                  </a:lnTo>
                  <a:lnTo>
                    <a:pt x="34" y="148"/>
                  </a:lnTo>
                  <a:lnTo>
                    <a:pt x="10" y="148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820738" y="6553200"/>
            <a:ext cx="3871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de-DE" sz="1200"/>
              <a:t>Prof. Dr.-Ing. U. Wagner, Prof. Dr. rer. nat. Th. Hamacher</a:t>
            </a:r>
          </a:p>
        </p:txBody>
      </p:sp>
      <p:pic>
        <p:nvPicPr>
          <p:cNvPr id="42003" name="Picture 19" descr="TUMLogo_oZ_Vollfl_negati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96863"/>
            <a:ext cx="604837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226175" y="504825"/>
            <a:ext cx="1857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>
            <a:spAutoFit/>
          </a:bodyPr>
          <a:lstStyle>
            <a:lvl1pPr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de-DE" sz="900">
                <a:latin typeface="TUM Neue Helvetica 55 Regular" pitchFamily="34" charset="0"/>
              </a:rPr>
              <a:t>Technische Universität München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F9AE0-D9E2-4074-877F-61D277DF204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8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492866-CF1F-45B2-9892-C0C24C4155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19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56941-4EA3-4A31-9E0B-E6E41E7862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86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F5369-1A86-415C-9C6A-AF7C4F6272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8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47EA9D-2687-40A9-8173-39E4A3B458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63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1938" y="61913"/>
            <a:ext cx="2036762" cy="6162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0063" y="61913"/>
            <a:ext cx="5959475" cy="61626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DF755B-D9CE-4D4A-98A3-C413196723C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85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3124200" y="6389688"/>
            <a:ext cx="3032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1000" b="1" dirty="0">
                <a:solidFill>
                  <a:schemeClr val="tx1"/>
                </a:solidFill>
              </a:rPr>
              <a:t>Präsentation</a:t>
            </a:r>
          </a:p>
          <a:p>
            <a:pPr algn="ctr">
              <a:spcBef>
                <a:spcPct val="20000"/>
              </a:spcBef>
              <a:defRPr/>
            </a:pPr>
            <a:r>
              <a:rPr lang="de-DE" sz="1000" b="1" dirty="0">
                <a:solidFill>
                  <a:schemeClr val="tx1"/>
                </a:solidFill>
              </a:rPr>
              <a:t>am 11.05.2011</a:t>
            </a:r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85750" y="6350000"/>
            <a:ext cx="2398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2"/>
                </a:solidFill>
              </a:rPr>
              <a:t>Technische Universität München</a:t>
            </a:r>
          </a:p>
          <a:p>
            <a:pPr>
              <a:defRPr/>
            </a:pPr>
            <a:r>
              <a:rPr lang="de-DE" sz="900">
                <a:solidFill>
                  <a:schemeClr val="bg2"/>
                </a:solidFill>
              </a:rPr>
              <a:t>Lehrstuhl für Bauklimatik und Haustechnik</a:t>
            </a:r>
          </a:p>
          <a:p>
            <a:pPr>
              <a:defRPr/>
            </a:pPr>
            <a:r>
              <a:rPr lang="de-DE" sz="900" b="1">
                <a:solidFill>
                  <a:schemeClr val="bg2"/>
                </a:solidFill>
              </a:rPr>
              <a:t>Prof. Dr.-Ing. Gerhard Hausladen</a:t>
            </a: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5435600" y="6350000"/>
            <a:ext cx="3351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900" dirty="0">
                <a:solidFill>
                  <a:schemeClr val="bg2"/>
                </a:solidFill>
              </a:rPr>
              <a:t>Technische Universität München</a:t>
            </a:r>
          </a:p>
          <a:p>
            <a:pPr algn="r">
              <a:defRPr/>
            </a:pPr>
            <a:r>
              <a:rPr lang="de-DE" sz="900" dirty="0">
                <a:solidFill>
                  <a:schemeClr val="bg2"/>
                </a:solidFill>
              </a:rPr>
              <a:t>Lehrstuhl für Energiewirtschaft und Anwendungstechnik </a:t>
            </a:r>
          </a:p>
          <a:p>
            <a:pPr algn="r">
              <a:defRPr/>
            </a:pPr>
            <a:r>
              <a:rPr lang="de-DE" sz="900" b="1" dirty="0">
                <a:solidFill>
                  <a:schemeClr val="bg2"/>
                </a:solidFill>
              </a:rPr>
              <a:t>Prof. Dr.-Ing. U. Wagner • Prof. Dr. </a:t>
            </a:r>
            <a:r>
              <a:rPr lang="de-DE" sz="900" b="1" dirty="0" err="1">
                <a:solidFill>
                  <a:schemeClr val="bg2"/>
                </a:solidFill>
              </a:rPr>
              <a:t>rer</a:t>
            </a:r>
            <a:r>
              <a:rPr lang="de-DE" sz="900" b="1" dirty="0">
                <a:solidFill>
                  <a:schemeClr val="bg2"/>
                </a:solidFill>
              </a:rPr>
              <a:t>. nat. T. Hamacher</a:t>
            </a:r>
          </a:p>
          <a:p>
            <a:pPr algn="r">
              <a:buFont typeface="Arial" pitchFamily="34" charset="0"/>
              <a:buNone/>
              <a:defRPr/>
            </a:pPr>
            <a:endParaRPr lang="de-DE" sz="900" b="1" dirty="0">
              <a:solidFill>
                <a:schemeClr val="bg2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67750" y="6477000"/>
            <a:ext cx="531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BBB5E95B-D0F6-41B6-B415-D0B0C17A7B95}" type="slidenum">
              <a:rPr lang="de-DE" sz="1200"/>
              <a:pPr algn="ctr">
                <a:defRPr/>
              </a:pPr>
              <a:t>‹Nr.›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5984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94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5494B3-E187-4351-8036-A04AC8BCDCD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3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B788A-68B1-47BA-9AE1-5FEF3390046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2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2BFAC-B4E2-4675-97DF-9EC5BB22F1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44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0063" y="915988"/>
            <a:ext cx="3997325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9788" y="915988"/>
            <a:ext cx="3998912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436E93-A22E-41BC-BE59-EC2176FAE6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13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42CC8-4FEE-4735-A71A-0B0BBEBFBED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9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5BD"/>
            </a:gs>
            <a:gs pos="100000">
              <a:srgbClr val="002F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81280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347913"/>
            <a:ext cx="8128000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latin typeface="Arial" pitchFamily="34" charset="0"/>
              <a:ea typeface="+mn-ea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latin typeface="Arial" pitchFamily="34" charset="0"/>
              <a:ea typeface="+mn-ea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latin typeface="Arial" pitchFamily="34" charset="0"/>
              <a:ea typeface="+mn-ea"/>
            </a:endParaRPr>
          </a:p>
        </p:txBody>
      </p:sp>
      <p:pic>
        <p:nvPicPr>
          <p:cNvPr id="1051" name="Picture 27" descr="TUMLogo_oZ_Vollfl_negativ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96863"/>
            <a:ext cx="604837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226175" y="504825"/>
            <a:ext cx="1857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>
            <a:spAutoFit/>
          </a:bodyPr>
          <a:lstStyle>
            <a:lvl1pPr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algn="r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de-DE" sz="900">
                <a:latin typeface="TUM Neue Helvetica 55 Regular" pitchFamily="34" charset="0"/>
              </a:rPr>
              <a:t>Technische Universität München</a:t>
            </a:r>
          </a:p>
        </p:txBody>
      </p:sp>
      <p:sp>
        <p:nvSpPr>
          <p:cNvPr id="16" name="Text Box 13"/>
          <p:cNvSpPr txBox="1">
            <a:spLocks noChangeArrowheads="1"/>
          </p:cNvSpPr>
          <p:nvPr userDrawn="1"/>
        </p:nvSpPr>
        <p:spPr bwMode="auto">
          <a:xfrm>
            <a:off x="285750" y="6350000"/>
            <a:ext cx="2398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tx1"/>
                </a:solidFill>
              </a:rPr>
              <a:t>Technische Universität München</a:t>
            </a:r>
          </a:p>
          <a:p>
            <a:pPr>
              <a:defRPr/>
            </a:pPr>
            <a:r>
              <a:rPr lang="de-DE" sz="900">
                <a:solidFill>
                  <a:schemeClr val="tx1"/>
                </a:solidFill>
              </a:rPr>
              <a:t>Lehrstuhl für Bauklimatik und Haustechnik</a:t>
            </a:r>
          </a:p>
          <a:p>
            <a:pPr>
              <a:defRPr/>
            </a:pPr>
            <a:r>
              <a:rPr lang="de-DE" sz="900" b="1">
                <a:solidFill>
                  <a:schemeClr val="tx1"/>
                </a:solidFill>
              </a:rPr>
              <a:t>Prof. Dr.-Ing. Gerhard Hausladen</a:t>
            </a:r>
          </a:p>
        </p:txBody>
      </p:sp>
      <p:sp>
        <p:nvSpPr>
          <p:cNvPr id="17" name="Text Box 13"/>
          <p:cNvSpPr txBox="1">
            <a:spLocks noChangeArrowheads="1"/>
          </p:cNvSpPr>
          <p:nvPr userDrawn="1"/>
        </p:nvSpPr>
        <p:spPr bwMode="auto">
          <a:xfrm>
            <a:off x="5435600" y="6350000"/>
            <a:ext cx="3351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900" dirty="0">
                <a:solidFill>
                  <a:schemeClr val="tx1"/>
                </a:solidFill>
              </a:rPr>
              <a:t>Technische Universität München</a:t>
            </a:r>
          </a:p>
          <a:p>
            <a:pPr algn="r">
              <a:defRPr/>
            </a:pPr>
            <a:r>
              <a:rPr lang="de-DE" sz="900" dirty="0">
                <a:solidFill>
                  <a:schemeClr val="tx1"/>
                </a:solidFill>
              </a:rPr>
              <a:t>Lehrstuhl für Energiewirtschaft und Anwendungstechnik </a:t>
            </a:r>
          </a:p>
          <a:p>
            <a:pPr algn="r">
              <a:defRPr/>
            </a:pPr>
            <a:r>
              <a:rPr lang="de-DE" sz="900" b="1" dirty="0">
                <a:solidFill>
                  <a:schemeClr val="tx1"/>
                </a:solidFill>
              </a:rPr>
              <a:t>Prof. Dr.-Ing. U. Wagner • Prof. Dr. </a:t>
            </a:r>
            <a:r>
              <a:rPr lang="de-DE" sz="900" b="1" dirty="0" err="1">
                <a:solidFill>
                  <a:schemeClr val="tx1"/>
                </a:solidFill>
              </a:rPr>
              <a:t>rer</a:t>
            </a:r>
            <a:r>
              <a:rPr lang="de-DE" sz="900" b="1" dirty="0">
                <a:solidFill>
                  <a:schemeClr val="tx1"/>
                </a:solidFill>
              </a:rPr>
              <a:t>. nat. T. Hamacher</a:t>
            </a:r>
          </a:p>
          <a:p>
            <a:pPr algn="r">
              <a:buFont typeface="Arial" pitchFamily="34" charset="0"/>
              <a:buNone/>
              <a:defRPr/>
            </a:pPr>
            <a:endParaRPr lang="de-DE" sz="900" b="1" dirty="0">
              <a:solidFill>
                <a:schemeClr val="tx1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8667750" y="6477000"/>
            <a:ext cx="531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BBB5E95B-D0F6-41B6-B415-D0B0C17A7B95}" type="slidenum">
              <a:rPr lang="de-DE" sz="1200">
                <a:solidFill>
                  <a:schemeClr val="tx1"/>
                </a:solidFill>
              </a:rPr>
              <a:pPr algn="ctr">
                <a:defRPr/>
              </a:pPr>
              <a:t>‹Nr.›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4133850" y="6669088"/>
            <a:ext cx="876300" cy="12382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UM Neue Helvetica 55 Regular"/>
              <a:ea typeface="ＭＳ Ｐゴシック"/>
              <a:cs typeface="+mn-cs"/>
            </a:endParaRPr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6324600"/>
            <a:ext cx="1085850" cy="540629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UM Neue Helvetica 55 Regular" pitchFamily="34" charset="0"/>
          <a:ea typeface="ＭＳ Ｐゴシック" pitchFamily="-65" charset="-128"/>
          <a:cs typeface="ＭＳ Ｐゴシック" pitchFamily="1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UM Neue Helvetica 55 Regular" pitchFamily="34" charset="0"/>
          <a:ea typeface="ＭＳ Ｐゴシック" pitchFamily="-65" charset="-128"/>
          <a:cs typeface="ＭＳ Ｐゴシック" pitchFamily="1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UM Neue Helvetica 55 Regular" pitchFamily="34" charset="0"/>
          <a:ea typeface="ＭＳ Ｐゴシック" pitchFamily="-65" charset="-128"/>
          <a:cs typeface="ＭＳ Ｐゴシック" pitchFamily="1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UM Neue Helvetica 55 Regular" pitchFamily="34" charset="0"/>
          <a:ea typeface="ＭＳ Ｐゴシック" pitchFamily="-65" charset="-128"/>
          <a:cs typeface="ＭＳ Ｐゴシック" pitchFamily="1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UM Neue Helvetica 55 Regular" pitchFamily="34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TUM Neue Helvetica 55 Regular" pitchFamily="34" charset="0"/>
          <a:ea typeface="ＭＳ Ｐゴシック" pitchFamily="-65" charset="-128"/>
          <a:cs typeface="ＭＳ Ｐゴシック" pitchFamily="18" charset="-128"/>
        </a:defRPr>
      </a:lvl1pPr>
      <a:lvl2pPr marL="179388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TUM Neue Helvetica 55 Regular" pitchFamily="34" charset="0"/>
          <a:ea typeface="ＭＳ Ｐゴシック" pitchFamily="-65" charset="-128"/>
        </a:defRPr>
      </a:lvl2pPr>
      <a:lvl3pPr marL="358775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TUM Neue Helvetica 55 Regular" pitchFamily="34" charset="0"/>
          <a:ea typeface="ＭＳ Ｐゴシック" pitchFamily="-65" charset="-128"/>
        </a:defRPr>
      </a:lvl3pPr>
      <a:lvl4pPr marL="538163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TUM Neue Helvetica 55 Regular" pitchFamily="34" charset="0"/>
          <a:ea typeface="ＭＳ Ｐゴシック" pitchFamily="-65" charset="-128"/>
        </a:defRPr>
      </a:lvl4pPr>
      <a:lvl5pPr marL="717550" indent="-177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TUM Neue Helvetica 55 Regular" pitchFamily="34" charset="0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0065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rgbClr val="0065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61913"/>
            <a:ext cx="7419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915988"/>
            <a:ext cx="8148637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4071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9313" y="6450806"/>
            <a:ext cx="63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65BD"/>
                </a:solidFill>
              </a:defRPr>
            </a:lvl1pPr>
          </a:lstStyle>
          <a:p>
            <a:fld id="{84AEF557-7A07-4C2A-904A-943E8B6BFCE0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288" name="Picture 48" descr="TUMLogo_oZ_Vollfl_blau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295275"/>
            <a:ext cx="608013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3"/>
          <p:cNvSpPr txBox="1">
            <a:spLocks noChangeArrowheads="1"/>
          </p:cNvSpPr>
          <p:nvPr userDrawn="1"/>
        </p:nvSpPr>
        <p:spPr bwMode="auto">
          <a:xfrm>
            <a:off x="285750" y="6350000"/>
            <a:ext cx="2398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2"/>
                </a:solidFill>
              </a:rPr>
              <a:t>Technische Universität München</a:t>
            </a:r>
          </a:p>
          <a:p>
            <a:pPr>
              <a:defRPr/>
            </a:pPr>
            <a:r>
              <a:rPr lang="de-DE" sz="900">
                <a:solidFill>
                  <a:schemeClr val="bg2"/>
                </a:solidFill>
              </a:rPr>
              <a:t>Lehrstuhl für Bauklimatik und Haustechnik</a:t>
            </a:r>
          </a:p>
          <a:p>
            <a:pPr>
              <a:defRPr/>
            </a:pPr>
            <a:r>
              <a:rPr lang="de-DE" sz="900" b="1">
                <a:solidFill>
                  <a:schemeClr val="bg2"/>
                </a:solidFill>
              </a:rPr>
              <a:t>Prof. Dr.-Ing. Gerhard Hausladen</a:t>
            </a:r>
          </a:p>
        </p:txBody>
      </p:sp>
      <p:sp>
        <p:nvSpPr>
          <p:cNvPr id="25" name="Text Box 13"/>
          <p:cNvSpPr txBox="1">
            <a:spLocks noChangeArrowheads="1"/>
          </p:cNvSpPr>
          <p:nvPr userDrawn="1"/>
        </p:nvSpPr>
        <p:spPr bwMode="auto">
          <a:xfrm>
            <a:off x="5435600" y="6350000"/>
            <a:ext cx="3351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900" dirty="0">
                <a:solidFill>
                  <a:schemeClr val="bg2"/>
                </a:solidFill>
              </a:rPr>
              <a:t>Technische Universität München</a:t>
            </a:r>
          </a:p>
          <a:p>
            <a:pPr algn="r">
              <a:defRPr/>
            </a:pPr>
            <a:r>
              <a:rPr lang="de-DE" sz="900" dirty="0">
                <a:solidFill>
                  <a:schemeClr val="bg2"/>
                </a:solidFill>
              </a:rPr>
              <a:t>Lehrstuhl für Energiewirtschaft und Anwendungstechnik </a:t>
            </a:r>
          </a:p>
          <a:p>
            <a:pPr algn="r">
              <a:defRPr/>
            </a:pPr>
            <a:r>
              <a:rPr lang="de-DE" sz="900" b="1" dirty="0">
                <a:solidFill>
                  <a:schemeClr val="bg2"/>
                </a:solidFill>
              </a:rPr>
              <a:t>Prof. Dr.-Ing. U. Wagner • Prof. Dr. </a:t>
            </a:r>
            <a:r>
              <a:rPr lang="de-DE" sz="900" b="1" dirty="0" err="1">
                <a:solidFill>
                  <a:schemeClr val="bg2"/>
                </a:solidFill>
              </a:rPr>
              <a:t>rer</a:t>
            </a:r>
            <a:r>
              <a:rPr lang="de-DE" sz="900" b="1" dirty="0">
                <a:solidFill>
                  <a:schemeClr val="bg2"/>
                </a:solidFill>
              </a:rPr>
              <a:t>. nat. T. Hamacher</a:t>
            </a:r>
          </a:p>
          <a:p>
            <a:pPr algn="r">
              <a:buFont typeface="Arial" pitchFamily="34" charset="0"/>
              <a:buNone/>
              <a:defRPr/>
            </a:pPr>
            <a:endParaRPr lang="de-DE" sz="900" b="1" dirty="0">
              <a:solidFill>
                <a:schemeClr val="bg2"/>
              </a:solidFill>
            </a:endParaRP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4029075" y="6324600"/>
            <a:ext cx="1085850" cy="540629"/>
            <a:chOff x="4892675" y="5238063"/>
            <a:chExt cx="1085850" cy="540629"/>
          </a:xfrm>
        </p:grpSpPr>
        <p:sp>
          <p:nvSpPr>
            <p:cNvPr id="3" name="Rechteck 2"/>
            <p:cNvSpPr/>
            <p:nvPr userDrawn="1"/>
          </p:nvSpPr>
          <p:spPr>
            <a:xfrm>
              <a:off x="4997450" y="5591174"/>
              <a:ext cx="87630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75" y="5238063"/>
              <a:ext cx="1085850" cy="54062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TUM Neue Helvetica 55 Regular" pitchFamily="34" charset="0"/>
          <a:ea typeface="ＭＳ Ｐゴシック" pitchFamily="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tabLst>
          <a:tab pos="9874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358775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 sz="2000">
          <a:solidFill>
            <a:schemeClr val="tx1"/>
          </a:solidFill>
          <a:latin typeface="+mn-lt"/>
          <a:ea typeface="+mn-ea"/>
        </a:defRPr>
      </a:lvl3pPr>
      <a:lvl4pPr marL="538163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4pPr>
      <a:lvl5pPr marL="7175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5pPr>
      <a:lvl6pPr marL="11747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6pPr>
      <a:lvl7pPr marL="16319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7pPr>
      <a:lvl8pPr marL="20891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8pPr>
      <a:lvl9pPr marL="2546350" indent="-177800" algn="l" rtl="0" fontAlgn="base">
        <a:spcBef>
          <a:spcPct val="20000"/>
        </a:spcBef>
        <a:spcAft>
          <a:spcPct val="0"/>
        </a:spcAft>
        <a:buFont typeface="Arial" charset="0"/>
        <a:buChar char="•"/>
        <a:tabLst>
          <a:tab pos="987425" algn="l"/>
        </a:tabLs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emf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95300" y="1050925"/>
            <a:ext cx="8128000" cy="1295400"/>
          </a:xfrm>
        </p:spPr>
        <p:txBody>
          <a:bodyPr tIns="0" bIns="0"/>
          <a:lstStyle/>
          <a:p>
            <a:r>
              <a:rPr lang="de-DE" dirty="0" smtClean="0">
                <a:ea typeface="ＭＳ Ｐゴシック" pitchFamily="84" charset="-128"/>
              </a:rPr>
              <a:t>Potential </a:t>
            </a:r>
            <a:r>
              <a:rPr lang="de-DE" dirty="0" err="1" smtClean="0">
                <a:ea typeface="ＭＳ Ｐゴシック" pitchFamily="84" charset="-128"/>
              </a:rPr>
              <a:t>of</a:t>
            </a:r>
            <a:r>
              <a:rPr lang="de-DE" dirty="0" smtClean="0">
                <a:ea typeface="ＭＳ Ｐゴシック" pitchFamily="84" charset="-128"/>
              </a:rPr>
              <a:t> Demand Side Management in </a:t>
            </a:r>
            <a:r>
              <a:rPr lang="de-DE" dirty="0" err="1" smtClean="0">
                <a:ea typeface="ＭＳ Ｐゴシック" pitchFamily="84" charset="-128"/>
              </a:rPr>
              <a:t>Nonresidentual</a:t>
            </a:r>
            <a:r>
              <a:rPr lang="de-DE" dirty="0" smtClean="0">
                <a:ea typeface="ＭＳ Ｐゴシック" pitchFamily="84" charset="-128"/>
              </a:rPr>
              <a:t> </a:t>
            </a:r>
            <a:r>
              <a:rPr lang="de-DE" dirty="0" err="1" smtClean="0">
                <a:ea typeface="ＭＳ Ｐゴシック" pitchFamily="84" charset="-128"/>
              </a:rPr>
              <a:t>Buildings</a:t>
            </a:r>
            <a:endParaRPr lang="de-DE" dirty="0" smtClean="0">
              <a:ea typeface="ＭＳ Ｐゴシック" pitchFamily="8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8000" y="2598421"/>
            <a:ext cx="8128000" cy="3633470"/>
          </a:xfrm>
        </p:spPr>
        <p:txBody>
          <a:bodyPr/>
          <a:lstStyle/>
          <a:p>
            <a:r>
              <a:rPr lang="de-DE" dirty="0" err="1" smtClean="0">
                <a:ea typeface="ＭＳ Ｐゴシック" pitchFamily="84" charset="-128"/>
              </a:rPr>
              <a:t>Cired</a:t>
            </a:r>
            <a:r>
              <a:rPr lang="de-DE" dirty="0" smtClean="0">
                <a:ea typeface="ＭＳ Ｐゴシック" pitchFamily="84" charset="-128"/>
              </a:rPr>
              <a:t>  Conference 2011</a:t>
            </a:r>
          </a:p>
          <a:p>
            <a:endParaRPr lang="de-DE" dirty="0">
              <a:ea typeface="ＭＳ Ｐゴシック" pitchFamily="84" charset="-128"/>
            </a:endParaRPr>
          </a:p>
          <a:p>
            <a:endParaRPr lang="de-DE" dirty="0" smtClean="0">
              <a:ea typeface="ＭＳ Ｐゴシック" pitchFamily="84" charset="-128"/>
            </a:endParaRPr>
          </a:p>
          <a:p>
            <a:pPr lvl="0"/>
            <a:r>
              <a:rPr lang="de-DE" sz="1600" b="1" dirty="0">
                <a:solidFill>
                  <a:srgbClr val="FFFFFF"/>
                </a:solidFill>
                <a:ea typeface="ＭＳ Ｐゴシック" pitchFamily="84" charset="-128"/>
              </a:rPr>
              <a:t>Johannes Jungwirth</a:t>
            </a:r>
          </a:p>
          <a:p>
            <a:pPr lvl="0"/>
            <a:r>
              <a:rPr lang="de-DE" sz="1600" dirty="0">
                <a:solidFill>
                  <a:srgbClr val="FFFFFF"/>
                </a:solidFill>
                <a:ea typeface="ＭＳ Ｐゴシック" pitchFamily="84" charset="-128"/>
              </a:rPr>
              <a:t>Lehrstuhl für Energiewirtschaft und Anwendungstechnik, TU München</a:t>
            </a:r>
          </a:p>
          <a:p>
            <a:endParaRPr lang="de-DE" sz="1600" dirty="0" smtClean="0">
              <a:ea typeface="ＭＳ Ｐゴシック" pitchFamily="84" charset="-128"/>
            </a:endParaRPr>
          </a:p>
          <a:p>
            <a:r>
              <a:rPr lang="de-DE" sz="1600" b="1" dirty="0" smtClean="0">
                <a:ea typeface="ＭＳ Ｐゴシック" pitchFamily="84" charset="-128"/>
              </a:rPr>
              <a:t>Louis von </a:t>
            </a:r>
            <a:r>
              <a:rPr lang="de-DE" sz="1600" b="1" dirty="0" err="1" smtClean="0">
                <a:ea typeface="ＭＳ Ｐゴシック" pitchFamily="84" charset="-128"/>
              </a:rPr>
              <a:t>Mandach</a:t>
            </a:r>
            <a:endParaRPr lang="de-DE" sz="1600" b="1" dirty="0" smtClean="0">
              <a:ea typeface="ＭＳ Ｐゴシック" pitchFamily="84" charset="-128"/>
            </a:endParaRPr>
          </a:p>
          <a:p>
            <a:r>
              <a:rPr lang="de-DE" sz="1600" dirty="0" smtClean="0">
                <a:ea typeface="ＭＳ Ｐゴシック" pitchFamily="84" charset="-128"/>
              </a:rPr>
              <a:t>Siemens </a:t>
            </a:r>
            <a:r>
              <a:rPr lang="de-DE" sz="1600" dirty="0" err="1" smtClean="0">
                <a:ea typeface="ＭＳ Ｐゴシック" pitchFamily="84" charset="-128"/>
              </a:rPr>
              <a:t>Building</a:t>
            </a:r>
            <a:r>
              <a:rPr lang="de-DE" sz="1600" dirty="0" smtClean="0">
                <a:ea typeface="ＭＳ Ｐゴシック" pitchFamily="84" charset="-128"/>
              </a:rPr>
              <a:t> Technologies</a:t>
            </a:r>
          </a:p>
          <a:p>
            <a:endParaRPr lang="de-DE" sz="1600" dirty="0">
              <a:ea typeface="ＭＳ Ｐゴシック" pitchFamily="84" charset="-128"/>
            </a:endParaRPr>
          </a:p>
          <a:p>
            <a:r>
              <a:rPr lang="de-DE" sz="1600" b="1" dirty="0" smtClean="0">
                <a:ea typeface="ＭＳ Ｐゴシック" pitchFamily="84" charset="-128"/>
              </a:rPr>
              <a:t>Timm Rössel</a:t>
            </a:r>
          </a:p>
          <a:p>
            <a:r>
              <a:rPr lang="de-DE" sz="1600" dirty="0" smtClean="0">
                <a:ea typeface="ＭＳ Ｐゴシック" pitchFamily="84" charset="-128"/>
              </a:rPr>
              <a:t>Lehrstuhl für </a:t>
            </a:r>
            <a:r>
              <a:rPr lang="de-DE" sz="1600" dirty="0" err="1" smtClean="0">
                <a:ea typeface="ＭＳ Ｐゴシック" pitchFamily="84" charset="-128"/>
              </a:rPr>
              <a:t>Bauklimatik</a:t>
            </a:r>
            <a:r>
              <a:rPr lang="de-DE" sz="1600" dirty="0" smtClean="0">
                <a:ea typeface="ＭＳ Ｐゴシック" pitchFamily="84" charset="-128"/>
              </a:rPr>
              <a:t> und Haustechnik, TU München</a:t>
            </a:r>
          </a:p>
          <a:p>
            <a:endParaRPr lang="de-DE" dirty="0" smtClean="0">
              <a:ea typeface="ＭＳ Ｐゴシック" pitchFamily="84" charset="-128"/>
            </a:endParaRPr>
          </a:p>
          <a:p>
            <a:endParaRPr lang="de-DE" dirty="0" smtClean="0">
              <a:ea typeface="ＭＳ Ｐゴシック" pitchFamily="84" charset="-128"/>
            </a:endParaRPr>
          </a:p>
          <a:p>
            <a:endParaRPr lang="de-DE" dirty="0">
              <a:ea typeface="ＭＳ Ｐゴシック" pitchFamily="84" charset="-128"/>
            </a:endParaRPr>
          </a:p>
          <a:p>
            <a:endParaRPr lang="de-DE" dirty="0" smtClean="0"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08000" y="1741805"/>
            <a:ext cx="7772400" cy="1470025"/>
          </a:xfrm>
        </p:spPr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Attention!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09000" y="6400800"/>
            <a:ext cx="635000" cy="304800"/>
          </a:xfrm>
          <a:prstGeom prst="rect">
            <a:avLst/>
          </a:prstGeom>
        </p:spPr>
        <p:txBody>
          <a:bodyPr/>
          <a:lstStyle/>
          <a:p>
            <a:fld id="{2C2B788A-68B1-47BA-9AE1-5FEF3390046A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29647" y="3416687"/>
            <a:ext cx="4114800" cy="2232025"/>
            <a:chOff x="2971" y="2251"/>
            <a:chExt cx="2592" cy="1406"/>
          </a:xfrm>
        </p:grpSpPr>
        <p:sp>
          <p:nvSpPr>
            <p:cNvPr id="10" name="Text Box 3133"/>
            <p:cNvSpPr txBox="1">
              <a:spLocks noChangeAspect="1" noChangeArrowheads="1"/>
            </p:cNvSpPr>
            <p:nvPr/>
          </p:nvSpPr>
          <p:spPr bwMode="auto">
            <a:xfrm>
              <a:off x="2971" y="2251"/>
              <a:ext cx="2592" cy="14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UM Neue Helvetica 55 Regular" pitchFamily="34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UM Neue Helvetica 55 Regular" pitchFamily="34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Dipl.-Ing.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Johannes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Jungwirth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UM Neue Helvetica 55 Regular" pitchFamily="34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Lehrstuhl für Energiewirtschaft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und Anwendungstechnik</a:t>
              </a:r>
            </a:p>
          </p:txBody>
        </p:sp>
        <p:sp>
          <p:nvSpPr>
            <p:cNvPr id="11" name="Text Box 3134"/>
            <p:cNvSpPr txBox="1">
              <a:spLocks noChangeArrowheads="1"/>
            </p:cNvSpPr>
            <p:nvPr/>
          </p:nvSpPr>
          <p:spPr bwMode="auto">
            <a:xfrm>
              <a:off x="4293" y="2594"/>
              <a:ext cx="123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0" bIns="46800"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UM Neue Helvetica 55 Regular" pitchFamily="34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Technische Universität München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Fakultät für Elektrotechnik und Informationstechnik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Arcisstraße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 21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80333 München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Tel   +49 89 289-23935</a:t>
              </a:r>
            </a:p>
            <a:p>
              <a:pPr marL="0" marR="0" lvl="0" indent="0" algn="l" defTabSz="91440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Fax  +49 89 289-28313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UM Neue Helvetica 55 Regular" pitchFamily="34" charset="0"/>
                </a:rPr>
                <a:t>johannes.jungwirth@tum.de</a:t>
              </a:r>
            </a:p>
          </p:txBody>
        </p:sp>
        <p:graphicFrame>
          <p:nvGraphicFramePr>
            <p:cNvPr id="12" name="Object 3135"/>
            <p:cNvGraphicFramePr>
              <a:graphicFrameLocks noChangeAspect="1"/>
            </p:cNvGraphicFramePr>
            <p:nvPr/>
          </p:nvGraphicFramePr>
          <p:xfrm>
            <a:off x="3023" y="2297"/>
            <a:ext cx="460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6" name="CorelDRAW" r:id="rId3" imgW="1036320" imgH="566928" progId="">
                    <p:embed/>
                  </p:oleObj>
                </mc:Choice>
                <mc:Fallback>
                  <p:oleObj name="CorelDRAW" r:id="rId3" imgW="1036320" imgH="566928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2297"/>
                          <a:ext cx="460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136"/>
            <p:cNvGraphicFramePr>
              <a:graphicFrameLocks noChangeAspect="1"/>
            </p:cNvGraphicFramePr>
            <p:nvPr/>
          </p:nvGraphicFramePr>
          <p:xfrm>
            <a:off x="4746" y="232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7" name="CorelDRAW" r:id="rId5" imgW="251643" imgH="298135" progId="">
                    <p:embed/>
                  </p:oleObj>
                </mc:Choice>
                <mc:Fallback>
                  <p:oleObj name="CorelDRAW" r:id="rId5" imgW="251643" imgH="298135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6" y="232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0" descr="EI_W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285"/>
              <a:ext cx="273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82" name="Picture 74"/>
          <p:cNvPicPr>
            <a:picLocks noChangeAspect="1" noChangeArrowheads="1"/>
          </p:cNvPicPr>
          <p:nvPr/>
        </p:nvPicPr>
        <p:blipFill>
          <a:blip r:embed="rId8" cstate="print"/>
          <a:srcRect l="7041" t="11145" r="7842" b="11223"/>
          <a:stretch>
            <a:fillRect/>
          </a:stretch>
        </p:blipFill>
        <p:spPr bwMode="auto">
          <a:xfrm>
            <a:off x="4974094" y="3416712"/>
            <a:ext cx="3740258" cy="223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04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 </a:t>
            </a:r>
            <a:r>
              <a:rPr lang="de-DE" dirty="0" err="1" smtClean="0"/>
              <a:t>Grid</a:t>
            </a:r>
            <a:r>
              <a:rPr lang="de-DE" dirty="0" smtClean="0"/>
              <a:t> Vision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85113" y="6021388"/>
            <a:ext cx="1258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de-DE" sz="1200" b="0" dirty="0" smtClean="0"/>
              <a:t>Source: </a:t>
            </a:r>
            <a:r>
              <a:rPr lang="de-DE" sz="1200" b="0" dirty="0"/>
              <a:t>EC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04875"/>
            <a:ext cx="89503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4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Demand-Side-Management</a:t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uilding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utomation </a:t>
            </a:r>
            <a:r>
              <a:rPr lang="de-DE" dirty="0"/>
              <a:t>S</a:t>
            </a:r>
            <a:r>
              <a:rPr lang="de-DE" dirty="0" smtClean="0"/>
              <a:t>ystems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" y="891034"/>
            <a:ext cx="7269881" cy="51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www.stama-gmbh.com/images/referenzen/sieme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1" y="5570683"/>
            <a:ext cx="1978025" cy="4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3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Analysed</a:t>
            </a:r>
            <a:r>
              <a:rPr lang="de-DE" dirty="0" smtClean="0"/>
              <a:t> </a:t>
            </a:r>
            <a:r>
              <a:rPr lang="de-DE" dirty="0" err="1" smtClean="0"/>
              <a:t>Consumers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14840"/>
            <a:ext cx="3275781" cy="512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4466589" y="1857375"/>
            <a:ext cx="46377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ＭＳ Ｐゴシック" pitchFamily="-65" charset="-128"/>
                <a:cs typeface="TUM Neue Helvetica 55 Regular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ＭＳ Ｐゴシック" pitchFamily="-65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ＭＳ Ｐゴシック" pitchFamily="-65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ＭＳ Ｐゴシック" pitchFamily="-65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kern="0" dirty="0" err="1">
                <a:solidFill>
                  <a:srgbClr val="000000"/>
                </a:solidFill>
                <a:latin typeface="Arial"/>
              </a:rPr>
              <a:t>e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levators</a:t>
            </a:r>
            <a:endParaRPr lang="de-DE" kern="0" dirty="0" smtClean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ventilation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ventilation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parkin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g deck</a:t>
            </a:r>
            <a:endParaRPr lang="de-DE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uninterruptable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power 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supply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(UPS)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greywater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cold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supply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heating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thermal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storages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water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conditioning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steriliser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75"/>
          <p:cNvSpPr txBox="1">
            <a:spLocks noChangeArrowheads="1"/>
          </p:cNvSpPr>
          <p:nvPr/>
        </p:nvSpPr>
        <p:spPr bwMode="auto">
          <a:xfrm>
            <a:off x="285750" y="838200"/>
            <a:ext cx="8858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ct val="20000"/>
              </a:spcBef>
              <a:defRPr/>
            </a:pPr>
            <a:r>
              <a:rPr lang="de-DE" kern="0" dirty="0" err="1"/>
              <a:t>simulation</a:t>
            </a:r>
            <a:r>
              <a:rPr lang="de-DE" kern="0" dirty="0"/>
              <a:t> time: </a:t>
            </a:r>
            <a:r>
              <a:rPr lang="de-DE" kern="0" dirty="0" err="1"/>
              <a:t>July</a:t>
            </a:r>
            <a:r>
              <a:rPr lang="de-DE" kern="0" dirty="0"/>
              <a:t>, August</a:t>
            </a:r>
          </a:p>
          <a:p>
            <a:pPr marL="190500" indent="-190500">
              <a:spcBef>
                <a:spcPct val="20000"/>
              </a:spcBef>
              <a:defRPr/>
            </a:pPr>
            <a:endParaRPr lang="de-DE" kern="0" dirty="0"/>
          </a:p>
          <a:p>
            <a:pPr marL="190500" indent="-190500">
              <a:spcBef>
                <a:spcPct val="20000"/>
              </a:spcBef>
              <a:defRPr/>
            </a:pPr>
            <a:r>
              <a:rPr lang="de-DE" kern="0" dirty="0"/>
              <a:t> </a:t>
            </a:r>
          </a:p>
          <a:p>
            <a:pPr marL="190500" indent="-190500">
              <a:spcBef>
                <a:spcPct val="20000"/>
              </a:spcBef>
              <a:defRPr/>
            </a:pP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03700"/>
            <a:ext cx="1812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25" descr="h-x-bestand-leicht_15min AB_tim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073275"/>
            <a:ext cx="63055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7143750" y="2112963"/>
            <a:ext cx="17145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9pPr>
          </a:lstStyle>
          <a:p>
            <a:pPr eaLnBrk="1" hangingPunct="1"/>
            <a:r>
              <a:rPr lang="de-DE" sz="1400" dirty="0" smtClean="0"/>
              <a:t>open-plan </a:t>
            </a:r>
            <a:r>
              <a:rPr lang="de-DE" sz="1400" dirty="0" err="1" smtClean="0"/>
              <a:t>office</a:t>
            </a:r>
            <a:endParaRPr lang="de-DE" sz="1400" dirty="0"/>
          </a:p>
          <a:p>
            <a:pPr eaLnBrk="1" hangingPunct="1"/>
            <a:r>
              <a:rPr lang="de-DE" sz="1400" dirty="0" err="1" smtClean="0"/>
              <a:t>lightweight</a:t>
            </a:r>
            <a:r>
              <a:rPr lang="de-DE" sz="1400" dirty="0" smtClean="0"/>
              <a:t> </a:t>
            </a:r>
            <a:r>
              <a:rPr lang="de-DE" sz="1400" dirty="0" err="1" smtClean="0"/>
              <a:t>construction</a:t>
            </a:r>
            <a:endParaRPr lang="de-DE" sz="1400" dirty="0"/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dirty="0" err="1" smtClean="0"/>
              <a:t>forced</a:t>
            </a:r>
            <a:r>
              <a:rPr lang="de-DE" sz="1400" dirty="0" smtClean="0"/>
              <a:t> </a:t>
            </a:r>
            <a:r>
              <a:rPr lang="de-DE" sz="1400" dirty="0" err="1" smtClean="0"/>
              <a:t>air</a:t>
            </a:r>
            <a:r>
              <a:rPr lang="de-DE" sz="1400" dirty="0" smtClean="0"/>
              <a:t> </a:t>
            </a:r>
            <a:r>
              <a:rPr lang="de-DE" sz="1400" dirty="0" err="1" smtClean="0"/>
              <a:t>cooling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/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dirty="0" err="1" smtClean="0"/>
              <a:t>standard</a:t>
            </a:r>
            <a:r>
              <a:rPr lang="de-DE" sz="1400" dirty="0" smtClean="0"/>
              <a:t> </a:t>
            </a:r>
            <a:r>
              <a:rPr lang="de-DE" sz="1400" dirty="0" err="1" smtClean="0"/>
              <a:t>operation</a:t>
            </a:r>
            <a:endParaRPr lang="de-DE" sz="1400" dirty="0"/>
          </a:p>
          <a:p>
            <a:pPr eaLnBrk="1" hangingPunct="1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3" y="2076370"/>
            <a:ext cx="6305550" cy="39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8" descr="Legende hx-Diagra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7" t="-11409"/>
          <a:stretch>
            <a:fillRect/>
          </a:stretch>
        </p:blipFill>
        <p:spPr bwMode="auto">
          <a:xfrm>
            <a:off x="6766243" y="5661025"/>
            <a:ext cx="24844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99952" y="5596473"/>
            <a:ext cx="2044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 smtClean="0"/>
              <a:t>outdoor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conditions</a:t>
            </a:r>
            <a:endParaRPr lang="de-DE" sz="1200" b="1" dirty="0" smtClean="0"/>
          </a:p>
          <a:p>
            <a:pPr>
              <a:lnSpc>
                <a:spcPct val="150000"/>
              </a:lnSpc>
            </a:pPr>
            <a:r>
              <a:rPr lang="de-DE" sz="1200" b="1" dirty="0" err="1" smtClean="0"/>
              <a:t>measurement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values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8952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75"/>
          <p:cNvSpPr txBox="1">
            <a:spLocks noChangeArrowheads="1"/>
          </p:cNvSpPr>
          <p:nvPr/>
        </p:nvSpPr>
        <p:spPr bwMode="auto">
          <a:xfrm>
            <a:off x="285750" y="838200"/>
            <a:ext cx="8858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ct val="20000"/>
              </a:spcBef>
              <a:defRPr/>
            </a:pPr>
            <a:r>
              <a:rPr lang="de-DE" kern="0" dirty="0" err="1"/>
              <a:t>simulation</a:t>
            </a:r>
            <a:r>
              <a:rPr lang="de-DE" kern="0" dirty="0"/>
              <a:t> time: </a:t>
            </a:r>
            <a:r>
              <a:rPr lang="de-DE" kern="0" dirty="0" err="1"/>
              <a:t>July</a:t>
            </a:r>
            <a:r>
              <a:rPr lang="de-DE" kern="0" dirty="0"/>
              <a:t>, August</a:t>
            </a:r>
          </a:p>
          <a:p>
            <a:pPr marL="190500" indent="-190500">
              <a:spcBef>
                <a:spcPct val="20000"/>
              </a:spcBef>
              <a:defRPr/>
            </a:pPr>
            <a:endParaRPr lang="de-DE" kern="0" dirty="0"/>
          </a:p>
          <a:p>
            <a:pPr marL="190500" indent="-190500">
              <a:spcBef>
                <a:spcPct val="20000"/>
              </a:spcBef>
              <a:defRPr/>
            </a:pPr>
            <a:r>
              <a:rPr lang="de-DE" kern="0" dirty="0"/>
              <a:t> </a:t>
            </a:r>
          </a:p>
          <a:p>
            <a:pPr marL="190500" indent="-190500">
              <a:spcBef>
                <a:spcPct val="20000"/>
              </a:spcBef>
              <a:defRPr/>
            </a:pP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3" y="2080339"/>
            <a:ext cx="6305550" cy="39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7143750" y="2112963"/>
            <a:ext cx="17145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9pPr>
          </a:lstStyle>
          <a:p>
            <a:pPr eaLnBrk="1" hangingPunct="1"/>
            <a:r>
              <a:rPr lang="de-DE" sz="1400" dirty="0" smtClean="0"/>
              <a:t>open-plan </a:t>
            </a:r>
            <a:r>
              <a:rPr lang="de-DE" sz="1400" dirty="0" err="1" smtClean="0"/>
              <a:t>office</a:t>
            </a:r>
            <a:endParaRPr lang="de-DE" sz="1400" dirty="0"/>
          </a:p>
          <a:p>
            <a:pPr eaLnBrk="1" hangingPunct="1"/>
            <a:r>
              <a:rPr lang="de-DE" sz="1400" dirty="0" err="1" smtClean="0"/>
              <a:t>lightweight</a:t>
            </a:r>
            <a:r>
              <a:rPr lang="de-DE" sz="1400" dirty="0" smtClean="0"/>
              <a:t> </a:t>
            </a:r>
            <a:r>
              <a:rPr lang="de-DE" sz="1400" dirty="0" err="1" smtClean="0"/>
              <a:t>construction</a:t>
            </a:r>
            <a:endParaRPr lang="de-DE" sz="1400" dirty="0"/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dirty="0" err="1" smtClean="0"/>
              <a:t>forced</a:t>
            </a:r>
            <a:r>
              <a:rPr lang="de-DE" sz="1400" dirty="0" smtClean="0"/>
              <a:t> </a:t>
            </a:r>
            <a:r>
              <a:rPr lang="de-DE" sz="1400" dirty="0" err="1" smtClean="0"/>
              <a:t>air</a:t>
            </a:r>
            <a:r>
              <a:rPr lang="de-DE" sz="1400" dirty="0" smtClean="0"/>
              <a:t> </a:t>
            </a:r>
            <a:r>
              <a:rPr lang="de-DE" sz="1400" dirty="0" err="1" smtClean="0"/>
              <a:t>cooling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/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dirty="0" err="1" smtClean="0"/>
              <a:t>discontinued</a:t>
            </a:r>
            <a:r>
              <a:rPr lang="de-DE" sz="1400" dirty="0" smtClean="0"/>
              <a:t> </a:t>
            </a:r>
            <a:r>
              <a:rPr lang="de-DE" sz="1400" dirty="0" err="1" smtClean="0"/>
              <a:t>operation</a:t>
            </a:r>
            <a:r>
              <a:rPr lang="de-DE" sz="1400" dirty="0" smtClean="0"/>
              <a:t>: 30 min.</a:t>
            </a:r>
            <a:endParaRPr lang="de-DE" sz="1400" dirty="0"/>
          </a:p>
          <a:p>
            <a:pPr eaLnBrk="1" hangingPunct="1"/>
            <a:endParaRPr lang="de-D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03700"/>
            <a:ext cx="1812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8" descr="Legende hx-Diagram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7" t="65957" r="91418"/>
          <a:stretch/>
        </p:blipFill>
        <p:spPr bwMode="auto">
          <a:xfrm>
            <a:off x="6879757" y="6027023"/>
            <a:ext cx="263993" cy="16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099952" y="5878413"/>
            <a:ext cx="2044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 smtClean="0"/>
              <a:t>measurement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values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428748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75"/>
          <p:cNvSpPr txBox="1">
            <a:spLocks noChangeArrowheads="1"/>
          </p:cNvSpPr>
          <p:nvPr/>
        </p:nvSpPr>
        <p:spPr bwMode="auto">
          <a:xfrm>
            <a:off x="285750" y="838200"/>
            <a:ext cx="8858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ct val="20000"/>
              </a:spcBef>
              <a:defRPr/>
            </a:pPr>
            <a:r>
              <a:rPr lang="de-DE" kern="0" dirty="0" err="1" smtClean="0">
                <a:solidFill>
                  <a:schemeClr val="tx1"/>
                </a:solidFill>
              </a:rPr>
              <a:t>simulation</a:t>
            </a:r>
            <a:r>
              <a:rPr lang="de-DE" kern="0" dirty="0" smtClean="0">
                <a:solidFill>
                  <a:schemeClr val="tx1"/>
                </a:solidFill>
              </a:rPr>
              <a:t> time: </a:t>
            </a:r>
            <a:r>
              <a:rPr lang="de-DE" kern="0" dirty="0" err="1" smtClean="0">
                <a:solidFill>
                  <a:schemeClr val="tx1"/>
                </a:solidFill>
              </a:rPr>
              <a:t>July</a:t>
            </a:r>
            <a:r>
              <a:rPr lang="de-DE" kern="0" dirty="0" smtClean="0">
                <a:solidFill>
                  <a:schemeClr val="tx1"/>
                </a:solidFill>
              </a:rPr>
              <a:t>, </a:t>
            </a:r>
            <a:r>
              <a:rPr lang="de-DE" kern="0" dirty="0">
                <a:solidFill>
                  <a:schemeClr val="tx1"/>
                </a:solidFill>
              </a:rPr>
              <a:t>August</a:t>
            </a:r>
          </a:p>
          <a:p>
            <a:pPr marL="190500" indent="-190500">
              <a:spcBef>
                <a:spcPct val="20000"/>
              </a:spcBef>
              <a:defRPr/>
            </a:pPr>
            <a:endParaRPr lang="de-DE" kern="0" dirty="0"/>
          </a:p>
          <a:p>
            <a:pPr marL="190500" indent="-190500">
              <a:spcBef>
                <a:spcPct val="20000"/>
              </a:spcBef>
              <a:defRPr/>
            </a:pPr>
            <a:r>
              <a:rPr lang="de-DE" kern="0" dirty="0"/>
              <a:t> </a:t>
            </a:r>
          </a:p>
          <a:p>
            <a:pPr marL="190500" indent="-190500">
              <a:spcBef>
                <a:spcPct val="20000"/>
              </a:spcBef>
              <a:defRPr/>
            </a:pP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205288"/>
            <a:ext cx="18113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7143750" y="2112963"/>
            <a:ext cx="17145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UM Neue Helvetica 55 Regular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9pPr>
          </a:lstStyle>
          <a:p>
            <a:pPr eaLnBrk="1" hangingPunct="1"/>
            <a:r>
              <a:rPr lang="de-DE" sz="1400" dirty="0" smtClean="0"/>
              <a:t>open-plan </a:t>
            </a:r>
            <a:r>
              <a:rPr lang="de-DE" sz="1400" dirty="0" err="1" smtClean="0"/>
              <a:t>office</a:t>
            </a:r>
            <a:endParaRPr lang="de-DE" sz="1400" dirty="0"/>
          </a:p>
          <a:p>
            <a:pPr eaLnBrk="1" hangingPunct="1"/>
            <a:r>
              <a:rPr lang="de-DE" sz="1400" dirty="0" smtClean="0"/>
              <a:t>heavy </a:t>
            </a:r>
            <a:r>
              <a:rPr lang="de-DE" sz="1400" dirty="0" err="1" smtClean="0"/>
              <a:t>construction</a:t>
            </a:r>
            <a:endParaRPr lang="de-DE" sz="1400" dirty="0"/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dirty="0" err="1" smtClean="0"/>
              <a:t>chilled</a:t>
            </a:r>
            <a:r>
              <a:rPr lang="de-DE" sz="1400" dirty="0" smtClean="0"/>
              <a:t> </a:t>
            </a:r>
            <a:r>
              <a:rPr lang="de-DE" sz="1400" dirty="0" err="1" smtClean="0"/>
              <a:t>ceiling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/>
          </a:p>
          <a:p>
            <a:pPr eaLnBrk="1" hangingPunct="1"/>
            <a:endParaRPr lang="de-DE" sz="1400" dirty="0"/>
          </a:p>
          <a:p>
            <a:pPr eaLnBrk="1" hangingPunct="1"/>
            <a:r>
              <a:rPr lang="de-DE" sz="1400" dirty="0" err="1" smtClean="0"/>
              <a:t>discontinued</a:t>
            </a:r>
            <a:endParaRPr lang="de-DE" sz="1400" dirty="0" smtClean="0"/>
          </a:p>
          <a:p>
            <a:pPr eaLnBrk="1" hangingPunct="1"/>
            <a:r>
              <a:rPr lang="de-DE" sz="1400" dirty="0" err="1" smtClean="0"/>
              <a:t>operation</a:t>
            </a:r>
            <a:r>
              <a:rPr lang="de-DE" sz="1400" dirty="0" smtClean="0"/>
              <a:t>: 30 min.</a:t>
            </a:r>
            <a:endParaRPr lang="de-DE" sz="1400" dirty="0"/>
          </a:p>
          <a:p>
            <a:pPr eaLnBrk="1" hangingPunct="1"/>
            <a:endParaRPr lang="de-DE" dirty="0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3" y="2161315"/>
            <a:ext cx="6305550" cy="37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099952" y="5878413"/>
            <a:ext cx="2044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 smtClean="0"/>
              <a:t>measuerment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values</a:t>
            </a:r>
            <a:endParaRPr lang="de-DE" sz="1200" b="1" dirty="0"/>
          </a:p>
        </p:txBody>
      </p:sp>
      <p:pic>
        <p:nvPicPr>
          <p:cNvPr id="12" name="Grafik 8" descr="Legende hx-Diagram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7" t="65957" r="91418"/>
          <a:stretch/>
        </p:blipFill>
        <p:spPr bwMode="auto">
          <a:xfrm>
            <a:off x="6879757" y="6027023"/>
            <a:ext cx="263993" cy="16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1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5" y="868680"/>
            <a:ext cx="7514170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788A-68B1-47BA-9AE1-5FEF3390046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653640" y="1578232"/>
            <a:ext cx="79541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consumer</a:t>
            </a:r>
            <a:endParaRPr lang="de-DE" sz="1000" b="1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411367" y="3900577"/>
            <a:ext cx="29254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 smtClean="0"/>
              <a:t>electrical</a:t>
            </a:r>
            <a:r>
              <a:rPr lang="de-DE" sz="1000" b="1" dirty="0" smtClean="0"/>
              <a:t> power [kW]</a:t>
            </a:r>
            <a:endParaRPr lang="de-DE" sz="1000" b="1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269589"/>
              </p:ext>
            </p:extLst>
          </p:nvPr>
        </p:nvGraphicFramePr>
        <p:xfrm>
          <a:off x="500063" y="4335780"/>
          <a:ext cx="8148637" cy="86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351554" y="5950154"/>
            <a:ext cx="8685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/>
              <a:t>time</a:t>
            </a:r>
            <a:endParaRPr lang="de-DE" sz="1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071113" y="2560972"/>
            <a:ext cx="9441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b="1" dirty="0" err="1" smtClean="0"/>
              <a:t>load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reduction</a:t>
            </a:r>
            <a:endParaRPr lang="de-DE" sz="800" b="1" dirty="0" smtClean="0"/>
          </a:p>
          <a:p>
            <a:r>
              <a:rPr lang="de-DE" sz="800" b="1" dirty="0" err="1" smtClean="0"/>
              <a:t>standard</a:t>
            </a:r>
            <a:endParaRPr lang="de-DE" sz="800" b="1" dirty="0" smtClean="0"/>
          </a:p>
          <a:p>
            <a:r>
              <a:rPr lang="de-DE" sz="800" b="1" dirty="0" err="1" smtClean="0"/>
              <a:t>switch</a:t>
            </a:r>
            <a:r>
              <a:rPr lang="de-DE" sz="800" b="1" dirty="0" smtClean="0"/>
              <a:t> off</a:t>
            </a:r>
          </a:p>
          <a:p>
            <a:r>
              <a:rPr lang="de-DE" sz="800" b="1" dirty="0" err="1" smtClean="0"/>
              <a:t>switch</a:t>
            </a:r>
            <a:r>
              <a:rPr lang="de-DE" sz="800" b="1" dirty="0" smtClean="0"/>
              <a:t> on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350623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81075"/>
            <a:ext cx="89503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el 1"/>
          <p:cNvSpPr txBox="1">
            <a:spLocks/>
          </p:cNvSpPr>
          <p:nvPr/>
        </p:nvSpPr>
        <p:spPr bwMode="auto">
          <a:xfrm>
            <a:off x="500063" y="61913"/>
            <a:ext cx="7419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2"/>
                </a:solidFill>
                <a:latin typeface="TUM Neue Helvetica 55 Regular" pitchFamily="34" charset="0"/>
                <a:ea typeface="ＭＳ Ｐゴシック" pitchFamily="84" charset="-128"/>
              </a:defRPr>
            </a:lvl9pPr>
          </a:lstStyle>
          <a:p>
            <a:r>
              <a:rPr lang="de-DE" dirty="0" smtClean="0"/>
              <a:t>Outlook:</a:t>
            </a:r>
          </a:p>
          <a:p>
            <a:r>
              <a:rPr lang="de-DE" dirty="0" smtClean="0"/>
              <a:t>Smart </a:t>
            </a:r>
            <a:r>
              <a:rPr lang="de-DE" dirty="0" err="1" smtClean="0"/>
              <a:t>Buildings</a:t>
            </a:r>
            <a:r>
              <a:rPr lang="de-DE" dirty="0" smtClean="0"/>
              <a:t> in a Smart </a:t>
            </a:r>
            <a:r>
              <a:rPr lang="de-DE" dirty="0" err="1" smtClean="0"/>
              <a:t>Grid</a:t>
            </a:r>
            <a:endParaRPr lang="de-DE" dirty="0"/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7885113" y="6021388"/>
            <a:ext cx="1258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rgbClr val="000000"/>
                </a:solidFill>
                <a:latin typeface="TUM Neue Helvetica 55 Regular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UM Neue Helvetica 55 Regular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de-DE" sz="1200" dirty="0" smtClean="0"/>
              <a:t>Source: </a:t>
            </a:r>
            <a:r>
              <a:rPr lang="de-DE" sz="1200" dirty="0"/>
              <a:t>EC</a:t>
            </a:r>
          </a:p>
        </p:txBody>
      </p:sp>
      <p:pic>
        <p:nvPicPr>
          <p:cNvPr id="149" name="Grafik 1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" y="907662"/>
            <a:ext cx="2424907" cy="1740606"/>
          </a:xfrm>
          <a:prstGeom prst="rect">
            <a:avLst/>
          </a:prstGeom>
        </p:spPr>
      </p:pic>
      <p:pic>
        <p:nvPicPr>
          <p:cNvPr id="150" name="Grafik 1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" y="907662"/>
            <a:ext cx="2424907" cy="1740606"/>
          </a:xfrm>
          <a:prstGeom prst="rect">
            <a:avLst/>
          </a:prstGeom>
        </p:spPr>
      </p:pic>
      <p:pic>
        <p:nvPicPr>
          <p:cNvPr id="151" name="Grafik 1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" y="907662"/>
            <a:ext cx="2424907" cy="1740606"/>
          </a:xfrm>
          <a:prstGeom prst="rect">
            <a:avLst/>
          </a:prstGeom>
        </p:spPr>
      </p:pic>
      <p:pic>
        <p:nvPicPr>
          <p:cNvPr id="152" name="Grafik 1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2" y="916235"/>
            <a:ext cx="2424907" cy="1740606"/>
          </a:xfrm>
          <a:prstGeom prst="rect">
            <a:avLst/>
          </a:prstGeom>
        </p:spPr>
      </p:pic>
      <p:graphicFrame>
        <p:nvGraphicFramePr>
          <p:cNvPr id="153" name="Diagramm 152"/>
          <p:cNvGraphicFramePr/>
          <p:nvPr>
            <p:extLst>
              <p:ext uri="{D42A27DB-BD31-4B8C-83A1-F6EECF244321}">
                <p14:modId xmlns:p14="http://schemas.microsoft.com/office/powerpoint/2010/main" val="2326605129"/>
              </p:ext>
            </p:extLst>
          </p:nvPr>
        </p:nvGraphicFramePr>
        <p:xfrm>
          <a:off x="2540233" y="1463372"/>
          <a:ext cx="476807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4" name="Grafik 1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6" y="916235"/>
            <a:ext cx="2424907" cy="1740606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469313" y="6450806"/>
            <a:ext cx="635000" cy="304800"/>
          </a:xfrm>
        </p:spPr>
        <p:txBody>
          <a:bodyPr/>
          <a:lstStyle/>
          <a:p>
            <a:fld id="{2C2B788A-68B1-47BA-9AE1-5FEF3390046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75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62847 0.2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1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28195 0.4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33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842 0.4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22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4097 0.407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203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2743 0.4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2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004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"/>
</p:tagLst>
</file>

<file path=ppt/theme/theme1.xml><?xml version="1.0" encoding="utf-8"?>
<a:theme xmlns:a="http://schemas.openxmlformats.org/drawingml/2006/main" name="TUM IfE Vorlage V2010-12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M-Master 2011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M-Master 2011 2">
        <a:dk1>
          <a:srgbClr val="000000"/>
        </a:dk1>
        <a:lt1>
          <a:srgbClr val="FFFFFF"/>
        </a:lt1>
        <a:dk2>
          <a:srgbClr val="E37222"/>
        </a:dk2>
        <a:lt2>
          <a:srgbClr val="0065BD"/>
        </a:lt2>
        <a:accent1>
          <a:srgbClr val="98C6EA"/>
        </a:accent1>
        <a:accent2>
          <a:srgbClr val="64A0C8"/>
        </a:accent2>
        <a:accent3>
          <a:srgbClr val="FFFFFF"/>
        </a:accent3>
        <a:accent4>
          <a:srgbClr val="000000"/>
        </a:accent4>
        <a:accent5>
          <a:srgbClr val="CADFF3"/>
        </a:accent5>
        <a:accent6>
          <a:srgbClr val="5A91B5"/>
        </a:accent6>
        <a:hlink>
          <a:srgbClr val="005293"/>
        </a:hlink>
        <a:folHlink>
          <a:srgbClr val="0033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UM_Vorlage">
  <a:themeElements>
    <a:clrScheme name="1_TUM_Vorlage 1">
      <a:dk1>
        <a:srgbClr val="000000"/>
      </a:dk1>
      <a:lt1>
        <a:srgbClr val="FFFFFF"/>
      </a:lt1>
      <a:dk2>
        <a:srgbClr val="E37222"/>
      </a:dk2>
      <a:lt2>
        <a:srgbClr val="0065BD"/>
      </a:lt2>
      <a:accent1>
        <a:srgbClr val="98C6EA"/>
      </a:accent1>
      <a:accent2>
        <a:srgbClr val="64A0C8"/>
      </a:accent2>
      <a:accent3>
        <a:srgbClr val="FFFFFF"/>
      </a:accent3>
      <a:accent4>
        <a:srgbClr val="000000"/>
      </a:accent4>
      <a:accent5>
        <a:srgbClr val="CADFF3"/>
      </a:accent5>
      <a:accent6>
        <a:srgbClr val="5A91B5"/>
      </a:accent6>
      <a:hlink>
        <a:srgbClr val="005293"/>
      </a:hlink>
      <a:folHlink>
        <a:srgbClr val="003359"/>
      </a:folHlink>
    </a:clrScheme>
    <a:fontScheme name="1_TUM_Vorlage">
      <a:majorFont>
        <a:latin typeface="TUM Neue Helvetica 55 Regular"/>
        <a:ea typeface="ＭＳ Ｐゴシック"/>
        <a:cs typeface=""/>
      </a:majorFont>
      <a:minorFont>
        <a:latin typeface="TUM Neue Helvetica 55 Regular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UM_Vorlage 1">
        <a:dk1>
          <a:srgbClr val="000000"/>
        </a:dk1>
        <a:lt1>
          <a:srgbClr val="FFFFFF"/>
        </a:lt1>
        <a:dk2>
          <a:srgbClr val="E37222"/>
        </a:dk2>
        <a:lt2>
          <a:srgbClr val="0065BD"/>
        </a:lt2>
        <a:accent1>
          <a:srgbClr val="98C6EA"/>
        </a:accent1>
        <a:accent2>
          <a:srgbClr val="64A0C8"/>
        </a:accent2>
        <a:accent3>
          <a:srgbClr val="FFFFFF"/>
        </a:accent3>
        <a:accent4>
          <a:srgbClr val="000000"/>
        </a:accent4>
        <a:accent5>
          <a:srgbClr val="CADFF3"/>
        </a:accent5>
        <a:accent6>
          <a:srgbClr val="5A91B5"/>
        </a:accent6>
        <a:hlink>
          <a:srgbClr val="005293"/>
        </a:hlink>
        <a:folHlink>
          <a:srgbClr val="0033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 IfE Vorlage V2010-12</Template>
  <TotalTime>0</TotalTime>
  <Words>267</Words>
  <Application>Microsoft Macintosh PowerPoint</Application>
  <PresentationFormat>Bildschirmpräsentation (4:3)</PresentationFormat>
  <Paragraphs>102</Paragraphs>
  <Slides>10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TUM IfE Vorlage V2010-12</vt:lpstr>
      <vt:lpstr>1_TUM_Vorlage</vt:lpstr>
      <vt:lpstr>CorelDRAW</vt:lpstr>
      <vt:lpstr>Potential of Demand Side Management in Nonresidentual Buildings</vt:lpstr>
      <vt:lpstr>Smart Grid Vision</vt:lpstr>
      <vt:lpstr>Demand-Side-Management with Building Automation Systems</vt:lpstr>
      <vt:lpstr>Analysed Consumers</vt:lpstr>
      <vt:lpstr>Results – cooling system</vt:lpstr>
      <vt:lpstr>Results – cooling system</vt:lpstr>
      <vt:lpstr>Results – cooling system</vt:lpstr>
      <vt:lpstr>Conclusion</vt:lpstr>
      <vt:lpstr>PowerPoint-Präsentation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jjungwirth</dc:creator>
  <cp:lastModifiedBy>T</cp:lastModifiedBy>
  <cp:revision>84</cp:revision>
  <dcterms:created xsi:type="dcterms:W3CDTF">2011-05-09T14:11:12Z</dcterms:created>
  <dcterms:modified xsi:type="dcterms:W3CDTF">2011-07-14T17:46:34Z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Position">
    <vt:i4>0</vt:i4>
  </property>
  <property fmtid="{D5CDD505-2E9C-101B-9397-08002B2CF9AE}" pid="4" name="DocIDinTitle">
    <vt:bool>true</vt:bool>
  </property>
  <property fmtid="{D5CDD505-2E9C-101B-9397-08002B2CF9AE}" pid="5" name="DocIDinSlide">
    <vt:bool>true</vt:bool>
  </property>
  <property fmtid="{D5CDD505-2E9C-101B-9397-08002B2CF9AE}" pid="6" name="NotesPageLayout">
    <vt:lpwstr>Message</vt:lpwstr>
  </property>
  <property fmtid="{D5CDD505-2E9C-101B-9397-08002B2CF9AE}" pid="7" name="Title">
    <vt:lpwstr>Slide 1</vt:lpwstr>
  </property>
  <property fmtid="{D5CDD505-2E9C-101B-9397-08002B2CF9AE}" pid="8" name="Final">
    <vt:bool>true</vt:bool>
  </property>
  <property fmtid="{D5CDD505-2E9C-101B-9397-08002B2CF9AE}" pid="9" name="Event">
    <vt:lpwstr/>
  </property>
  <property fmtid="{D5CDD505-2E9C-101B-9397-08002B2CF9AE}" pid="10" name="Delivery Date">
    <vt:lpwstr/>
  </property>
</Properties>
</file>