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3544" y="-1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CD1D061-BA93-482D-A917-7EE845EF752F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3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EAB02-46CA-4371-95F0-3A39C3B859D6}" type="slidenum">
              <a:rPr lang="fr-FR"/>
              <a:pPr/>
              <a:t>1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DF9883-905E-4368-BB9F-026DE159CF3A}" type="slidenum">
              <a:rPr lang="fr-FR"/>
              <a:pPr/>
              <a:t>‹Nr.›</a:t>
            </a:fld>
            <a:endParaRPr lang="fr-F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a-E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533A6-F19E-47F2-914F-A593C0DBB082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19F7-9495-4059-893B-6822F4ADA012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98A8B-4AC5-4549-8E85-1420C217A81B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E9553-E8A5-4D0A-B5D1-E67B42109C5D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2BF69-F7DE-4AD7-8846-08A792089518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551C-BE40-4E80-B094-9407E567EC79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79C5-777A-4890-9033-240C05517220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21AD-3427-4096-9793-3BD9B07E2653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5837C-AAF8-4332-BA4E-27AEAE183795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4BBDC-11C0-4E0C-8CDE-79AF2C0264ED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CBDBEEB-85C2-4413-B022-42E3C4945AB2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a-ES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a-ES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a-ES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a-E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ec.cat/index.php/ca/els-projectes/19-projectes-electronica-de-potenci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image" Target="../media/image9.wmf"/><Relationship Id="rId13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Ignasi </a:t>
            </a:r>
            <a:r>
              <a:rPr lang="fr-BE" sz="1600" dirty="0" err="1" smtClean="0">
                <a:latin typeface="Arial" charset="0"/>
              </a:rPr>
              <a:t>Cairó</a:t>
            </a:r>
            <a:r>
              <a:rPr lang="fr-BE" sz="1600" dirty="0" smtClean="0">
                <a:latin typeface="Arial" charset="0"/>
              </a:rPr>
              <a:t>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smtClean="0">
                <a:latin typeface="Arial" charset="0"/>
              </a:rPr>
              <a:t>SP </a:t>
            </a:r>
            <a:r>
              <a:rPr lang="fr-BE" sz="1600" dirty="0">
                <a:latin typeface="Arial" charset="0"/>
              </a:rPr>
              <a:t>– Session ….. – </a:t>
            </a:r>
            <a:r>
              <a:rPr lang="fr-BE" sz="1600" dirty="0" smtClean="0">
                <a:latin typeface="Arial" charset="0"/>
              </a:rPr>
              <a:t>0342</a:t>
            </a:r>
            <a:endParaRPr lang="fr-FR" sz="1600" dirty="0">
              <a:latin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552" y="1772816"/>
            <a:ext cx="8208963" cy="2171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4800" b="1" dirty="0" err="1" smtClean="0">
                <a:solidFill>
                  <a:schemeClr val="bg2"/>
                </a:solidFill>
                <a:latin typeface="Arial" charset="0"/>
              </a:rPr>
              <a:t>Implementation</a:t>
            </a:r>
            <a:r>
              <a:rPr lang="fr-BE" sz="4800" b="1" dirty="0" smtClean="0">
                <a:solidFill>
                  <a:schemeClr val="bg2"/>
                </a:solidFill>
                <a:latin typeface="Arial" charset="0"/>
              </a:rPr>
              <a:t> of a test </a:t>
            </a:r>
            <a:r>
              <a:rPr lang="fr-BE" sz="4800" b="1" dirty="0" err="1" smtClean="0">
                <a:solidFill>
                  <a:schemeClr val="bg2"/>
                </a:solidFill>
                <a:latin typeface="Arial" charset="0"/>
              </a:rPr>
              <a:t>microgrid</a:t>
            </a:r>
            <a:r>
              <a:rPr lang="fr-BE" sz="4800" b="1" dirty="0" smtClean="0">
                <a:solidFill>
                  <a:schemeClr val="bg2"/>
                </a:solidFill>
                <a:latin typeface="Arial" charset="0"/>
              </a:rPr>
              <a:t> in Barcelona</a:t>
            </a:r>
            <a:endParaRPr lang="fr-FR" sz="48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5 Imagen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57202" y="1403648"/>
            <a:ext cx="829126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We must provide communications in the power electronics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iNode</a:t>
            </a:r>
            <a:r>
              <a:rPr lang="en-US" sz="2400" b="1" dirty="0" smtClean="0">
                <a:sym typeface="Wingdings" pitchFamily="2" charset="2"/>
              </a:rPr>
              <a:t> + </a:t>
            </a:r>
            <a:r>
              <a:rPr lang="en-US" sz="2400" b="1" dirty="0" err="1" smtClean="0">
                <a:sym typeface="Wingdings" pitchFamily="2" charset="2"/>
              </a:rPr>
              <a:t>iSocket</a:t>
            </a:r>
            <a:endParaRPr lang="en-US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7680"/>
            <a:ext cx="3489273" cy="36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SC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439" y="5085184"/>
            <a:ext cx="1207316" cy="751985"/>
          </a:xfrm>
          <a:prstGeom prst="rect">
            <a:avLst/>
          </a:prstGeom>
        </p:spPr>
      </p:pic>
      <p:pic>
        <p:nvPicPr>
          <p:cNvPr id="7" name="7 Imagen" descr="iec61850li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03" y="2708926"/>
            <a:ext cx="2771801" cy="353748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139952" y="3140968"/>
            <a:ext cx="2016224" cy="646331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ffectLst>
            <a:outerShdw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IEC 61850 one possibility</a:t>
            </a:r>
            <a:endParaRPr lang="en-US" dirty="0"/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2483768" y="3429000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Dibuj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IEC 61850 standard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39553" y="1999287"/>
            <a:ext cx="7632847" cy="38779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n-GB" sz="2400" kern="0" dirty="0" smtClean="0">
                <a:cs typeface="ヒラギノ角ゴ Pro W3" charset="-128"/>
              </a:rPr>
              <a:t>The IEC 61850 in an international standard related with communications in </a:t>
            </a:r>
            <a:r>
              <a:rPr lang="en-GB" sz="2400" b="1" kern="0" dirty="0" smtClean="0">
                <a:cs typeface="ヒラギノ角ゴ Pro W3" charset="-128"/>
              </a:rPr>
              <a:t>A</a:t>
            </a:r>
            <a:r>
              <a:rPr lang="en-GB" sz="2400" kern="0" dirty="0" smtClean="0">
                <a:cs typeface="ヒラギノ角ゴ Pro W3" charset="-128"/>
              </a:rPr>
              <a:t>utomation </a:t>
            </a:r>
            <a:r>
              <a:rPr lang="en-GB" sz="2400" b="1" kern="0" dirty="0" smtClean="0">
                <a:cs typeface="ヒラギノ角ゴ Pro W3" charset="-128"/>
              </a:rPr>
              <a:t>S</a:t>
            </a:r>
            <a:r>
              <a:rPr lang="en-GB" sz="2400" kern="0" dirty="0" smtClean="0">
                <a:cs typeface="ヒラギノ角ゴ Pro W3" charset="-128"/>
              </a:rPr>
              <a:t>ystems for </a:t>
            </a:r>
            <a:r>
              <a:rPr lang="en-GB" sz="2400" b="1" kern="0" dirty="0" smtClean="0">
                <a:cs typeface="ヒラギノ角ゴ Pro W3" charset="-128"/>
              </a:rPr>
              <a:t>S</a:t>
            </a:r>
            <a:r>
              <a:rPr lang="en-GB" sz="2400" kern="0" dirty="0" smtClean="0">
                <a:cs typeface="ヒラギノ角ゴ Pro W3" charset="-128"/>
              </a:rPr>
              <a:t>ubstations (ASS).</a:t>
            </a: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n-GB" sz="2400" kern="0" dirty="0" smtClean="0">
                <a:cs typeface="ヒラギノ角ゴ Pro W3" charset="-128"/>
              </a:rPr>
              <a:t>In 1994, Technical Committee 57 of the IEC started the IEC 61850, taking as a reference the Utility Communications</a:t>
            </a:r>
          </a:p>
          <a:p>
            <a:pPr algn="just" eaLnBrk="0" hangingPunct="0"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n-GB" sz="2400" kern="0" dirty="0" smtClean="0">
                <a:cs typeface="ヒラギノ角ゴ Pro W3" charset="-128"/>
              </a:rPr>
              <a:t>First protocol published at 2001. Today, the standard has already been extended to</a:t>
            </a:r>
            <a:r>
              <a:rPr lang="en-GB" sz="2400" b="1" kern="0" dirty="0" smtClean="0">
                <a:cs typeface="ヒラギノ角ゴ Pro W3" charset="-128"/>
              </a:rPr>
              <a:t> DER</a:t>
            </a:r>
            <a:r>
              <a:rPr lang="en-GB" sz="2400" kern="0" dirty="0" smtClean="0">
                <a:cs typeface="ヒラギノ角ゴ Pro W3" charset="-128"/>
              </a:rPr>
              <a:t> and </a:t>
            </a:r>
            <a:r>
              <a:rPr lang="en-GB" sz="2400" b="1" kern="0" dirty="0" smtClean="0">
                <a:cs typeface="ヒラギノ角ゴ Pro W3" charset="-128"/>
              </a:rPr>
              <a:t>hydro plants</a:t>
            </a:r>
            <a:r>
              <a:rPr lang="en-GB" sz="2400" kern="0" dirty="0" smtClean="0">
                <a:cs typeface="ヒラギノ角ゴ Pro W3" charset="-128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1698284"/>
            <a:ext cx="679052" cy="44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992" y="5204221"/>
            <a:ext cx="290036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092" y="1916832"/>
            <a:ext cx="22494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53331"/>
            <a:ext cx="46101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lecha izquierda y arriba"/>
          <p:cNvSpPr/>
          <p:nvPr/>
        </p:nvSpPr>
        <p:spPr>
          <a:xfrm rot="16200000">
            <a:off x="5223148" y="4065190"/>
            <a:ext cx="1441450" cy="1401762"/>
          </a:xfrm>
          <a:prstGeom prst="leftUpArrow">
            <a:avLst>
              <a:gd name="adj1" fmla="val 7793"/>
              <a:gd name="adj2" fmla="val 12541"/>
              <a:gd name="adj3" fmla="val 16094"/>
            </a:avLst>
          </a:prstGeom>
          <a:solidFill>
            <a:srgbClr val="0076AD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5317" y="3032845"/>
            <a:ext cx="195262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5 Rectángulo"/>
          <p:cNvSpPr>
            <a:spLocks noChangeArrowheads="1"/>
          </p:cNvSpPr>
          <p:nvPr/>
        </p:nvSpPr>
        <p:spPr bwMode="auto">
          <a:xfrm>
            <a:off x="6138342" y="5734446"/>
            <a:ext cx="633412" cy="542925"/>
          </a:xfrm>
          <a:prstGeom prst="rect">
            <a:avLst/>
          </a:prstGeom>
          <a:noFill/>
          <a:ln w="28575" algn="ctr">
            <a:solidFill>
              <a:srgbClr val="0076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9 Imagen" descr="Dibuj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872" y="5465539"/>
            <a:ext cx="238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izquierda y arriba"/>
          <p:cNvSpPr/>
          <p:nvPr/>
        </p:nvSpPr>
        <p:spPr>
          <a:xfrm rot="5400000">
            <a:off x="5566890" y="3883597"/>
            <a:ext cx="698501" cy="3144838"/>
          </a:xfrm>
          <a:prstGeom prst="leftUpArrow">
            <a:avLst>
              <a:gd name="adj1" fmla="val 9629"/>
              <a:gd name="adj2" fmla="val 10527"/>
              <a:gd name="adj3" fmla="val 15532"/>
            </a:avLst>
          </a:prstGeom>
          <a:solidFill>
            <a:srgbClr val="0076AD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7585397" y="5449664"/>
            <a:ext cx="625475" cy="1366838"/>
          </a:xfrm>
          <a:prstGeom prst="rect">
            <a:avLst/>
          </a:prstGeom>
          <a:noFill/>
          <a:ln w="28575" algn="ctr">
            <a:solidFill>
              <a:srgbClr val="0076A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00" y="1218034"/>
            <a:ext cx="67929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ibuj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the </a:t>
            </a:r>
            <a:r>
              <a:rPr lang="en-US" dirty="0" err="1" smtClean="0"/>
              <a:t>microgrid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6505599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http://www.irec.cat/index.php/ca/els-projectes/19-projectes-electronica-de-potencia</a:t>
            </a:r>
            <a:endParaRPr lang="en-US" sz="1400" dirty="0" smtClean="0"/>
          </a:p>
        </p:txBody>
      </p:sp>
      <p:pic>
        <p:nvPicPr>
          <p:cNvPr id="5" name="Picture 2" descr="SC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61" y="2008162"/>
            <a:ext cx="8956443" cy="451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Dibuj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21847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Thank you for your attention.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		Questions ??</a:t>
            </a:r>
            <a:endParaRPr lang="en-US" sz="4000" dirty="0"/>
          </a:p>
        </p:txBody>
      </p:sp>
      <p:pic>
        <p:nvPicPr>
          <p:cNvPr id="4" name="3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34887" y="1294408"/>
            <a:ext cx="8229601" cy="65182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Catalonia Research Institute of Energy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434372" y="2797447"/>
            <a:ext cx="6288087" cy="3871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5 Rectángulo"/>
          <p:cNvSpPr/>
          <p:nvPr/>
        </p:nvSpPr>
        <p:spPr bwMode="auto">
          <a:xfrm>
            <a:off x="3039006" y="5338525"/>
            <a:ext cx="1484431" cy="10507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500" b="1">
                <a:solidFill>
                  <a:srgbClr val="FFFFFF"/>
                </a:solidFill>
                <a:cs typeface="Times New Roman" pitchFamily="18" charset="0"/>
              </a:rPr>
              <a:t>Power Electronics</a:t>
            </a:r>
            <a:endParaRPr lang="en-US" sz="1500" baseline="-25000">
              <a:solidFill>
                <a:srgbClr val="FFFFFF"/>
              </a:solidFill>
              <a:cs typeface="Times New Roman" pitchFamily="18" charset="0"/>
            </a:endParaRPr>
          </a:p>
        </p:txBody>
      </p:sp>
      <p:grpSp>
        <p:nvGrpSpPr>
          <p:cNvPr id="7" name="19 Grupo"/>
          <p:cNvGrpSpPr>
            <a:grpSpLocks/>
          </p:cNvGrpSpPr>
          <p:nvPr/>
        </p:nvGrpSpPr>
        <p:grpSpPr bwMode="auto">
          <a:xfrm>
            <a:off x="1524859" y="5343797"/>
            <a:ext cx="6038850" cy="1050925"/>
            <a:chOff x="1132226" y="3380321"/>
            <a:chExt cx="6104464" cy="1050006"/>
          </a:xfrm>
        </p:grpSpPr>
        <p:sp>
          <p:nvSpPr>
            <p:cNvPr id="8" name="7 Rectángulo"/>
            <p:cNvSpPr/>
            <p:nvPr/>
          </p:nvSpPr>
          <p:spPr>
            <a:xfrm>
              <a:off x="4222226" y="3380323"/>
              <a:ext cx="1484488" cy="105000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500" b="1">
                  <a:solidFill>
                    <a:srgbClr val="FFFFFF"/>
                  </a:solidFill>
                  <a:cs typeface="Arial" charset="0"/>
                </a:rPr>
                <a:t>Bioenergy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132226" y="3380321"/>
              <a:ext cx="1484487" cy="105000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500" b="1" dirty="0">
                  <a:solidFill>
                    <a:srgbClr val="FFFFFF"/>
                  </a:solidFill>
                  <a:cs typeface="Arial" charset="0"/>
                </a:rPr>
                <a:t>Advanced Materials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752202" y="3380323"/>
              <a:ext cx="1484488" cy="105000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500" b="1">
                  <a:solidFill>
                    <a:srgbClr val="FFFFFF"/>
                  </a:solidFill>
                  <a:cs typeface="Arial" charset="0"/>
                </a:rPr>
                <a:t>Offshore Wind</a:t>
              </a: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73779" y="2219224"/>
            <a:ext cx="657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0B8000"/>
                </a:solidFill>
                <a:cs typeface="Arial" charset="0"/>
              </a:rPr>
              <a:t>TECHNOLOGICAL AND RESEARCH AREAS</a:t>
            </a:r>
            <a:endParaRPr lang="es-ES_tradnl" b="1">
              <a:solidFill>
                <a:srgbClr val="0B8000"/>
              </a:solidFill>
              <a:cs typeface="Arial" charset="0"/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534384" y="3488010"/>
            <a:ext cx="1901825" cy="1200150"/>
            <a:chOff x="995" y="876"/>
            <a:chExt cx="3892" cy="66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5" y="876"/>
              <a:ext cx="3893" cy="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017" y="900"/>
              <a:ext cx="3819" cy="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500" b="1">
                  <a:solidFill>
                    <a:srgbClr val="FFFFFF"/>
                  </a:solidFill>
                  <a:cs typeface="Arial" charset="0"/>
                </a:rPr>
                <a:t>Zero Emission Buildings and cities (NZEB)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559784" y="4794522"/>
            <a:ext cx="5918200" cy="942975"/>
            <a:chOff x="1032" y="1820"/>
            <a:chExt cx="3728" cy="594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919" y="1820"/>
              <a:ext cx="906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6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1032" y="1820"/>
              <a:ext cx="906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6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854" y="1820"/>
              <a:ext cx="906" cy="5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6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039334" y="4507185"/>
            <a:ext cx="1484313" cy="99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a-ES" sz="1500" b="1">
              <a:solidFill>
                <a:srgbClr val="FFFFFF"/>
              </a:solidFill>
              <a:cs typeface="Times New Roman" pitchFamily="18" charset="0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500" baseline="-2500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" name="27 CuadroTexto"/>
          <p:cNvSpPr txBox="1">
            <a:spLocks noChangeArrowheads="1"/>
          </p:cNvSpPr>
          <p:nvPr/>
        </p:nvSpPr>
        <p:spPr bwMode="auto">
          <a:xfrm>
            <a:off x="1728059" y="3054622"/>
            <a:ext cx="559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Reference Area: </a:t>
            </a:r>
            <a:r>
              <a:rPr lang="en-US" sz="1600" b="1"/>
              <a:t>ENERGY EFFICIENCY</a:t>
            </a:r>
          </a:p>
        </p:txBody>
      </p:sp>
      <p:sp>
        <p:nvSpPr>
          <p:cNvPr id="21" name="28 CuadroTexto"/>
          <p:cNvSpPr txBox="1">
            <a:spLocks noChangeArrowheads="1"/>
          </p:cNvSpPr>
          <p:nvPr/>
        </p:nvSpPr>
        <p:spPr bwMode="auto">
          <a:xfrm>
            <a:off x="1721709" y="4937397"/>
            <a:ext cx="559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Technological and Knowledge Areas:</a:t>
            </a:r>
          </a:p>
        </p:txBody>
      </p:sp>
      <p:grpSp>
        <p:nvGrpSpPr>
          <p:cNvPr id="22" name="Group 6"/>
          <p:cNvGrpSpPr>
            <a:grpSpLocks/>
          </p:cNvGrpSpPr>
          <p:nvPr/>
        </p:nvGrpSpPr>
        <p:grpSpPr bwMode="auto">
          <a:xfrm>
            <a:off x="3601309" y="3486422"/>
            <a:ext cx="1901825" cy="1200150"/>
            <a:chOff x="995" y="876"/>
            <a:chExt cx="3892" cy="663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5" y="876"/>
              <a:ext cx="3893" cy="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017" y="900"/>
              <a:ext cx="3819" cy="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500" b="1">
                  <a:solidFill>
                    <a:srgbClr val="FFFFFF"/>
                  </a:solidFill>
                  <a:cs typeface="Arial" charset="0"/>
                </a:rPr>
                <a:t>Lightning	</a:t>
              </a: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5690459" y="3497535"/>
            <a:ext cx="1901825" cy="1200150"/>
            <a:chOff x="995" y="876"/>
            <a:chExt cx="3892" cy="663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5" y="876"/>
              <a:ext cx="3893" cy="6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1017" y="900"/>
              <a:ext cx="3819" cy="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500" b="1">
                  <a:solidFill>
                    <a:srgbClr val="FFFFFF"/>
                  </a:solidFill>
                  <a:cs typeface="Arial" charset="0"/>
                </a:rPr>
                <a:t>Microgrids and Electrical Vehicle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</a:t>
            </a:r>
            <a:r>
              <a:rPr lang="en-US" dirty="0" err="1" smtClean="0"/>
              <a:t>microgrid</a:t>
            </a:r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9553" y="3362216"/>
            <a:ext cx="8352928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028700" lvl="1" indent="-571500" algn="just">
              <a:buFont typeface="+mj-lt"/>
              <a:buAutoNum type="romanLcPeriod" startAt="2"/>
              <a:tabLst>
                <a:tab pos="720725" algn="l"/>
              </a:tabLst>
              <a:defRPr/>
            </a:pPr>
            <a:r>
              <a:rPr lang="en-US" sz="2400" b="1" dirty="0" smtClean="0"/>
              <a:t>Real systems: </a:t>
            </a:r>
            <a:r>
              <a:rPr lang="en-US" sz="2400" dirty="0" smtClean="0"/>
              <a:t>photovoltaic generator (2 x 2.5 kW), Urban windmill (2 x 1 </a:t>
            </a:r>
            <a:r>
              <a:rPr lang="en-US" sz="2400" dirty="0" err="1" smtClean="0"/>
              <a:t>kVA</a:t>
            </a:r>
            <a:r>
              <a:rPr lang="en-US" sz="2400" dirty="0" smtClean="0"/>
              <a:t>), lithium-ion battery, </a:t>
            </a:r>
            <a:r>
              <a:rPr lang="en-US" sz="2400" dirty="0" err="1" smtClean="0"/>
              <a:t>ultracapacitors</a:t>
            </a:r>
            <a:r>
              <a:rPr lang="en-US" sz="2400" dirty="0" smtClean="0"/>
              <a:t> and flywheel storage (5 kW), PEV chargers (3.7kW, 50kW &amp; 5 kW</a:t>
            </a:r>
            <a:r>
              <a:rPr lang="en-US" sz="2400" baseline="30000" dirty="0" smtClean="0"/>
              <a:t>V2M</a:t>
            </a:r>
            <a:r>
              <a:rPr lang="en-US" sz="2400" dirty="0" smtClean="0"/>
              <a:t>);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11560" y="5473005"/>
            <a:ext cx="820891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028700" lvl="1" indent="-571500" algn="just">
              <a:buFont typeface="+mj-lt"/>
              <a:buAutoNum type="romanLcPeriod" startAt="3"/>
              <a:tabLst>
                <a:tab pos="720725" algn="l"/>
              </a:tabLst>
              <a:defRPr/>
            </a:pPr>
            <a:r>
              <a:rPr lang="en-US" sz="2400" b="1" dirty="0" smtClean="0"/>
              <a:t>Semi-emulated systems</a:t>
            </a:r>
            <a:r>
              <a:rPr lang="en-US" sz="2400" dirty="0" smtClean="0"/>
              <a:t>: Wind emulator (SCIM) and real generator (SCIG, DFIG, PMSG) (5 -5.5 kW) </a:t>
            </a:r>
            <a:endParaRPr lang="en-US" sz="2400" dirty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9553" y="2012647"/>
            <a:ext cx="828092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028700" lvl="1" indent="-571500" algn="just">
              <a:buFont typeface="+mj-lt"/>
              <a:buAutoNum type="romanLcPeriod"/>
              <a:tabLst>
                <a:tab pos="720725" algn="l"/>
              </a:tabLst>
              <a:defRPr/>
            </a:pPr>
            <a:r>
              <a:rPr lang="en-US" sz="2400" b="1" dirty="0" smtClean="0"/>
              <a:t>Emulated systems</a:t>
            </a:r>
            <a:r>
              <a:rPr lang="en-US" sz="2400" dirty="0" smtClean="0"/>
              <a:t>: Photovoltaic, Wind power, battery (4 </a:t>
            </a:r>
            <a:r>
              <a:rPr lang="en-US" sz="2400" dirty="0" err="1" smtClean="0"/>
              <a:t>kVA</a:t>
            </a:r>
            <a:r>
              <a:rPr lang="en-US" sz="2400" dirty="0" smtClean="0"/>
              <a:t>), linear and non-linear load (100 </a:t>
            </a:r>
            <a:r>
              <a:rPr lang="en-US" sz="2400" dirty="0" err="1" smtClean="0"/>
              <a:t>kVA</a:t>
            </a:r>
            <a:r>
              <a:rPr lang="en-US" sz="2400" dirty="0" smtClean="0"/>
              <a:t>), Power Grid (200 kW);</a:t>
            </a:r>
          </a:p>
        </p:txBody>
      </p:sp>
      <p:pic>
        <p:nvPicPr>
          <p:cNvPr id="8" name="7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196752"/>
            <a:ext cx="8604448" cy="54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8 Rectángulo redondeado"/>
          <p:cNvSpPr/>
          <p:nvPr/>
        </p:nvSpPr>
        <p:spPr bwMode="auto">
          <a:xfrm>
            <a:off x="836483" y="4351163"/>
            <a:ext cx="2799413" cy="2390205"/>
          </a:xfrm>
          <a:prstGeom prst="round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ca-ES">
              <a:solidFill>
                <a:schemeClr val="tx1"/>
              </a:solidFill>
            </a:endParaRPr>
          </a:p>
        </p:txBody>
      </p:sp>
      <p:sp>
        <p:nvSpPr>
          <p:cNvPr id="7" name="19 Rectángulo redondeado"/>
          <p:cNvSpPr/>
          <p:nvPr/>
        </p:nvSpPr>
        <p:spPr bwMode="auto">
          <a:xfrm>
            <a:off x="3851920" y="4351163"/>
            <a:ext cx="4120512" cy="2390205"/>
          </a:xfrm>
          <a:prstGeom prst="roundRect">
            <a:avLst/>
          </a:prstGeom>
          <a:noFill/>
          <a:ln>
            <a:solidFill>
              <a:srgbClr val="0076AD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ca-ES">
              <a:solidFill>
                <a:schemeClr val="tx1"/>
              </a:solidFill>
            </a:endParaRPr>
          </a:p>
        </p:txBody>
      </p:sp>
      <p:sp>
        <p:nvSpPr>
          <p:cNvPr id="8" name="28 Rectángulo redondeado"/>
          <p:cNvSpPr/>
          <p:nvPr/>
        </p:nvSpPr>
        <p:spPr bwMode="auto">
          <a:xfrm>
            <a:off x="8158162" y="4279155"/>
            <a:ext cx="842962" cy="246221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ca-ES">
              <a:solidFill>
                <a:schemeClr val="tx1"/>
              </a:solidFill>
            </a:endParaRPr>
          </a:p>
        </p:txBody>
      </p:sp>
      <p:cxnSp>
        <p:nvCxnSpPr>
          <p:cNvPr id="9" name="18 Conector recto de flecha"/>
          <p:cNvCxnSpPr>
            <a:cxnSpLocks noChangeShapeType="1"/>
            <a:stCxn id="10" idx="2"/>
            <a:endCxn id="6" idx="0"/>
          </p:cNvCxnSpPr>
          <p:nvPr/>
        </p:nvCxnSpPr>
        <p:spPr bwMode="auto">
          <a:xfrm rot="5400000">
            <a:off x="2053753" y="3525192"/>
            <a:ext cx="1008408" cy="643534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" name="33 CuadroTexto"/>
          <p:cNvSpPr txBox="1">
            <a:spLocks noChangeArrowheads="1"/>
          </p:cNvSpPr>
          <p:nvPr/>
        </p:nvSpPr>
        <p:spPr bwMode="auto">
          <a:xfrm>
            <a:off x="2047874" y="2696424"/>
            <a:ext cx="1663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dirty="0" err="1" smtClean="0">
                <a:solidFill>
                  <a:srgbClr val="C00000"/>
                </a:solidFill>
              </a:rPr>
              <a:t>Emulated</a:t>
            </a:r>
            <a:r>
              <a:rPr lang="ca-ES" b="1" dirty="0" smtClean="0">
                <a:solidFill>
                  <a:srgbClr val="C00000"/>
                </a:solidFill>
              </a:rPr>
              <a:t> </a:t>
            </a:r>
            <a:r>
              <a:rPr lang="ca-ES" b="1" dirty="0" err="1" smtClean="0">
                <a:solidFill>
                  <a:srgbClr val="C00000"/>
                </a:solidFill>
              </a:rPr>
              <a:t>systems</a:t>
            </a:r>
            <a:endParaRPr lang="ca-ES" b="1" dirty="0">
              <a:solidFill>
                <a:srgbClr val="C00000"/>
              </a:solidFill>
            </a:endParaRPr>
          </a:p>
        </p:txBody>
      </p:sp>
      <p:cxnSp>
        <p:nvCxnSpPr>
          <p:cNvPr id="11" name="18 Conector recto de flecha"/>
          <p:cNvCxnSpPr>
            <a:cxnSpLocks noChangeShapeType="1"/>
            <a:stCxn id="12" idx="2"/>
            <a:endCxn id="7" idx="0"/>
          </p:cNvCxnSpPr>
          <p:nvPr/>
        </p:nvCxnSpPr>
        <p:spPr bwMode="auto">
          <a:xfrm rot="16200000" flipH="1">
            <a:off x="5133966" y="3572953"/>
            <a:ext cx="1008408" cy="548011"/>
          </a:xfrm>
          <a:prstGeom prst="straightConnector1">
            <a:avLst/>
          </a:prstGeom>
          <a:noFill/>
          <a:ln w="38100" algn="ctr">
            <a:solidFill>
              <a:srgbClr val="0076AD"/>
            </a:solidFill>
            <a:round/>
            <a:headEnd/>
            <a:tailEnd type="arrow" w="med" len="med"/>
          </a:ln>
        </p:spPr>
      </p:cxnSp>
      <p:sp>
        <p:nvSpPr>
          <p:cNvPr id="12" name="33 CuadroTexto"/>
          <p:cNvSpPr txBox="1">
            <a:spLocks noChangeArrowheads="1"/>
          </p:cNvSpPr>
          <p:nvPr/>
        </p:nvSpPr>
        <p:spPr bwMode="auto">
          <a:xfrm>
            <a:off x="4614865" y="2696424"/>
            <a:ext cx="1498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b="1" dirty="0" smtClean="0">
                <a:solidFill>
                  <a:srgbClr val="0076AD"/>
                </a:solidFill>
              </a:rPr>
              <a:t>Real Systems</a:t>
            </a:r>
            <a:endParaRPr lang="ca-ES" b="1" dirty="0">
              <a:solidFill>
                <a:srgbClr val="0076AD"/>
              </a:solidFill>
            </a:endParaRPr>
          </a:p>
        </p:txBody>
      </p:sp>
      <p:cxnSp>
        <p:nvCxnSpPr>
          <p:cNvPr id="13" name="18 Conector recto de flecha"/>
          <p:cNvCxnSpPr>
            <a:cxnSpLocks noChangeShapeType="1"/>
            <a:stCxn id="14" idx="2"/>
            <a:endCxn id="8" idx="0"/>
          </p:cNvCxnSpPr>
          <p:nvPr/>
        </p:nvCxnSpPr>
        <p:spPr bwMode="auto">
          <a:xfrm rot="16200000" flipH="1">
            <a:off x="7676835" y="3376347"/>
            <a:ext cx="1136930" cy="66868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4" name="33 CuadroTexto"/>
          <p:cNvSpPr txBox="1">
            <a:spLocks noChangeArrowheads="1"/>
          </p:cNvSpPr>
          <p:nvPr/>
        </p:nvSpPr>
        <p:spPr bwMode="auto">
          <a:xfrm>
            <a:off x="7015162" y="2772893"/>
            <a:ext cx="1791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ctr"/>
            <a:r>
              <a:rPr lang="es-ES_tradnl" b="1" dirty="0" smtClean="0">
                <a:solidFill>
                  <a:srgbClr val="00B050"/>
                </a:solidFill>
                <a:cs typeface="Arial" charset="0"/>
              </a:rPr>
              <a:t>EV </a:t>
            </a:r>
            <a:r>
              <a:rPr lang="es-ES_tradnl" b="1" dirty="0" err="1" smtClean="0">
                <a:solidFill>
                  <a:srgbClr val="00B050"/>
                </a:solidFill>
                <a:cs typeface="Arial" charset="0"/>
              </a:rPr>
              <a:t>charging</a:t>
            </a:r>
            <a:endParaRPr lang="es-ES_tradnl" b="1" dirty="0">
              <a:solidFill>
                <a:srgbClr val="00B050"/>
              </a:solidFill>
              <a:cs typeface="Arial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779911" y="1965104"/>
          <a:ext cx="2880321" cy="67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cuación" r:id="rId4" imgW="1904760" imgH="444240" progId="Equation.3">
                  <p:embed/>
                </p:oleObj>
              </mc:Choice>
              <mc:Fallback>
                <p:oleObj name="Ecuación" r:id="rId4" imgW="19047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1" y="1965104"/>
                        <a:ext cx="2880321" cy="67180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835696" y="1196752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Power Balance:</a:t>
            </a:r>
          </a:p>
          <a:p>
            <a:endParaRPr lang="en-US" dirty="0"/>
          </a:p>
        </p:txBody>
      </p:sp>
      <p:graphicFrame>
        <p:nvGraphicFramePr>
          <p:cNvPr id="17" name="16 Objeto"/>
          <p:cNvGraphicFramePr>
            <a:graphicFrameLocks noChangeAspect="1"/>
          </p:cNvGraphicFramePr>
          <p:nvPr/>
        </p:nvGraphicFramePr>
        <p:xfrm>
          <a:off x="3779912" y="1268760"/>
          <a:ext cx="2880320" cy="69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cuación" r:id="rId6" imgW="1841400" imgH="444240" progId="Equation.3">
                  <p:embed/>
                </p:oleObj>
              </mc:Choice>
              <mc:Fallback>
                <p:oleObj name="Ecuación" r:id="rId6" imgW="184140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8760"/>
                        <a:ext cx="2880320" cy="69525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8 Rectángulo"/>
          <p:cNvSpPr/>
          <p:nvPr/>
        </p:nvSpPr>
        <p:spPr>
          <a:xfrm>
            <a:off x="758503" y="1196752"/>
            <a:ext cx="1005185" cy="1296144"/>
          </a:xfrm>
          <a:prstGeom prst="rect">
            <a:avLst/>
          </a:prstGeom>
          <a:solidFill>
            <a:schemeClr val="bg1"/>
          </a:solidFill>
          <a:ln w="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3746526" y="1267242"/>
          <a:ext cx="3633786" cy="69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cuación" r:id="rId8" imgW="2323800" imgH="444240" progId="Equation.3">
                  <p:embed/>
                </p:oleObj>
              </mc:Choice>
              <mc:Fallback>
                <p:oleObj name="Ecuación" r:id="rId8" imgW="23238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26" y="1267242"/>
                        <a:ext cx="3633786" cy="6953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3746524" y="1965398"/>
          <a:ext cx="3629025" cy="67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cuación" r:id="rId10" imgW="2400120" imgH="444240" progId="Equation.3">
                  <p:embed/>
                </p:oleObj>
              </mc:Choice>
              <mc:Fallback>
                <p:oleObj name="Ecuación" r:id="rId10" imgW="240012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24" y="1965398"/>
                        <a:ext cx="3629025" cy="6715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5" descr="C:\Documents and Settings\icairo\Configuración local\Archivos temporales de Internet\Content.IE5\AJ1PZ6G0\MC90035003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1915736">
            <a:off x="974425" y="2005948"/>
            <a:ext cx="993373" cy="1083592"/>
          </a:xfrm>
          <a:prstGeom prst="rect">
            <a:avLst/>
          </a:prstGeom>
          <a:noFill/>
        </p:spPr>
      </p:pic>
      <p:pic>
        <p:nvPicPr>
          <p:cNvPr id="27" name="2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diseny funcio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352" y="1344344"/>
            <a:ext cx="4309538" cy="546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4604" y="3685063"/>
            <a:ext cx="572381" cy="292060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912769" y="5304782"/>
            <a:ext cx="792089" cy="11568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491061"/>
            <a:ext cx="1480261" cy="1229544"/>
          </a:xfrm>
          <a:prstGeom prst="rect">
            <a:avLst/>
          </a:prstGeom>
          <a:noFill/>
          <a:ln w="6350" algn="ctr">
            <a:noFill/>
            <a:miter lim="800000"/>
            <a:headEnd/>
            <a:tailEnd type="none" w="lg" len="sm"/>
          </a:ln>
        </p:spPr>
      </p:pic>
      <p:grpSp>
        <p:nvGrpSpPr>
          <p:cNvPr id="8" name="7 Grupo"/>
          <p:cNvGrpSpPr/>
          <p:nvPr/>
        </p:nvGrpSpPr>
        <p:grpSpPr>
          <a:xfrm>
            <a:off x="5760641" y="5304778"/>
            <a:ext cx="792089" cy="1156866"/>
            <a:chOff x="4788024" y="4941168"/>
            <a:chExt cx="792088" cy="1156866"/>
          </a:xfrm>
        </p:grpSpPr>
        <p:sp>
          <p:nvSpPr>
            <p:cNvPr id="9" name="8 Rectángulo"/>
            <p:cNvSpPr/>
            <p:nvPr/>
          </p:nvSpPr>
          <p:spPr>
            <a:xfrm>
              <a:off x="4788024" y="4941168"/>
              <a:ext cx="792088" cy="115686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788024" y="5089924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DC</a:t>
              </a:r>
            </a:p>
            <a:p>
              <a:r>
                <a:rPr lang="en-US" dirty="0" smtClean="0"/>
                <a:t>    </a:t>
              </a:r>
            </a:p>
            <a:p>
              <a:r>
                <a:rPr lang="en-US" dirty="0" smtClean="0"/>
                <a:t>DC</a:t>
              </a:r>
            </a:p>
          </p:txBody>
        </p:sp>
        <p:cxnSp>
          <p:nvCxnSpPr>
            <p:cNvPr id="11" name="10 Conector recto"/>
            <p:cNvCxnSpPr/>
            <p:nvPr/>
          </p:nvCxnSpPr>
          <p:spPr>
            <a:xfrm rot="16200000" flipV="1">
              <a:off x="4605635" y="5123557"/>
              <a:ext cx="1156866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11 Flecha izquierda y derecha"/>
          <p:cNvSpPr/>
          <p:nvPr/>
        </p:nvSpPr>
        <p:spPr>
          <a:xfrm>
            <a:off x="7704857" y="5611501"/>
            <a:ext cx="720080" cy="18272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51520" y="1859340"/>
            <a:ext cx="396044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At the hybrid </a:t>
            </a:r>
            <a:r>
              <a:rPr lang="en-US" sz="2400" dirty="0" err="1" smtClean="0"/>
              <a:t>microgrid</a:t>
            </a:r>
            <a:r>
              <a:rPr lang="en-US" sz="2400" dirty="0" smtClean="0"/>
              <a:t>, it is possible to test either emulated and real DER devices</a:t>
            </a:r>
          </a:p>
        </p:txBody>
      </p:sp>
      <p:pic>
        <p:nvPicPr>
          <p:cNvPr id="14" name="13 Imagen" descr="superca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6704" y="3950323"/>
            <a:ext cx="2031690" cy="2708920"/>
          </a:xfrm>
          <a:prstGeom prst="rect">
            <a:avLst/>
          </a:prstGeom>
        </p:spPr>
      </p:pic>
      <p:pic>
        <p:nvPicPr>
          <p:cNvPr id="15" name="4 Marcador de contenido" descr="Dibujo.bmp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30720" y="3541043"/>
            <a:ext cx="1676984" cy="1619721"/>
          </a:xfrm>
        </p:spPr>
      </p:pic>
      <p:sp>
        <p:nvSpPr>
          <p:cNvPr id="16" name="15 Flecha izquierda y derecha"/>
          <p:cNvSpPr/>
          <p:nvPr/>
        </p:nvSpPr>
        <p:spPr>
          <a:xfrm>
            <a:off x="2987824" y="5794226"/>
            <a:ext cx="2772818" cy="18272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uG</a:t>
            </a:r>
            <a:r>
              <a:rPr lang="en-US" dirty="0" smtClean="0"/>
              <a:t> concept</a:t>
            </a:r>
            <a:endParaRPr lang="en-US" dirty="0"/>
          </a:p>
        </p:txBody>
      </p:sp>
      <p:pic>
        <p:nvPicPr>
          <p:cNvPr id="17" name="16 Imagen" descr="Dibujo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the </a:t>
            </a:r>
            <a:r>
              <a:rPr lang="en-US" dirty="0" err="1" smtClean="0"/>
              <a:t>microgrid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94303"/>
            <a:ext cx="6244600" cy="361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7544" y="1877923"/>
            <a:ext cx="837483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Control algorithm can handle </a:t>
            </a:r>
            <a:r>
              <a:rPr lang="en-US" sz="2400" b="1" dirty="0" smtClean="0"/>
              <a:t>centralized</a:t>
            </a:r>
            <a:r>
              <a:rPr lang="en-US" sz="2400" dirty="0" smtClean="0"/>
              <a:t> and </a:t>
            </a:r>
            <a:r>
              <a:rPr lang="en-US" sz="2400" b="1" dirty="0" smtClean="0"/>
              <a:t>distributed</a:t>
            </a:r>
            <a:r>
              <a:rPr lang="en-US" sz="2400" dirty="0" smtClean="0"/>
              <a:t> control. Independent control P/Q &amp; €</a:t>
            </a:r>
          </a:p>
        </p:txBody>
      </p:sp>
      <p:pic>
        <p:nvPicPr>
          <p:cNvPr id="6" name="9 Imagen" descr="algdist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94303"/>
            <a:ext cx="6253110" cy="361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7" y="3789040"/>
            <a:ext cx="4139953" cy="3024336"/>
          </a:xfrm>
          <a:prstGeom prst="rect">
            <a:avLst/>
          </a:prstGeom>
        </p:spPr>
      </p:pic>
      <p:pic>
        <p:nvPicPr>
          <p:cNvPr id="5" name="4 Imagen" descr="Nueva imag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212980"/>
            <a:ext cx="5940152" cy="3344085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899593" y="3329620"/>
            <a:ext cx="1152128" cy="1899583"/>
          </a:xfrm>
          <a:prstGeom prst="roundRect">
            <a:avLst/>
          </a:prstGeom>
          <a:noFill/>
          <a:ln w="889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Rectángulo redondeado"/>
          <p:cNvSpPr/>
          <p:nvPr/>
        </p:nvSpPr>
        <p:spPr>
          <a:xfrm>
            <a:off x="7884368" y="4409740"/>
            <a:ext cx="1296144" cy="1944216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Rectángulo redondeado"/>
          <p:cNvSpPr/>
          <p:nvPr/>
        </p:nvSpPr>
        <p:spPr>
          <a:xfrm>
            <a:off x="6948264" y="5229203"/>
            <a:ext cx="1296144" cy="864095"/>
          </a:xfrm>
          <a:prstGeom prst="roundRect">
            <a:avLst/>
          </a:prstGeom>
          <a:noFill/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5" y="2774471"/>
            <a:ext cx="1008112" cy="8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9387" y="2605201"/>
            <a:ext cx="4064613" cy="16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7544" y="1412776"/>
            <a:ext cx="835292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Power electronics</a:t>
            </a:r>
            <a:r>
              <a:rPr lang="en-US" sz="2400" b="1" dirty="0" smtClean="0"/>
              <a:t> converters </a:t>
            </a:r>
            <a:r>
              <a:rPr lang="en-US" sz="2400" dirty="0" smtClean="0"/>
              <a:t>are used to interface energy sources and </a:t>
            </a:r>
            <a:r>
              <a:rPr lang="en-US" sz="2400" b="1" dirty="0" smtClean="0"/>
              <a:t>E</a:t>
            </a:r>
            <a:r>
              <a:rPr lang="en-US" sz="2400" dirty="0" smtClean="0"/>
              <a:t>nergy </a:t>
            </a:r>
            <a:r>
              <a:rPr lang="en-US" sz="2400" b="1" dirty="0" smtClean="0"/>
              <a:t>S</a:t>
            </a:r>
            <a:r>
              <a:rPr lang="en-US" sz="2400" dirty="0" smtClean="0"/>
              <a:t>torage </a:t>
            </a:r>
            <a:r>
              <a:rPr lang="en-US" sz="2400" b="1" dirty="0" smtClean="0"/>
              <a:t>S</a:t>
            </a:r>
            <a:r>
              <a:rPr lang="en-US" sz="2400" dirty="0" smtClean="0"/>
              <a:t>ystems (ESS), between them and the grid</a:t>
            </a:r>
            <a:endParaRPr lang="en-US" sz="2400" dirty="0"/>
          </a:p>
        </p:txBody>
      </p:sp>
      <p:pic>
        <p:nvPicPr>
          <p:cNvPr id="12" name="11 Imagen" descr="Dibujo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32" y="2106470"/>
            <a:ext cx="6400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50776"/>
            <a:ext cx="4572000" cy="28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157192"/>
            <a:ext cx="3637528" cy="635124"/>
          </a:xfrm>
          <a:prstGeom prst="rect">
            <a:avLst/>
          </a:prstGeom>
          <a:noFill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7544" y="1268760"/>
            <a:ext cx="842493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4 batteries are considered: Lead-acid, Li-ion, Ni-</a:t>
            </a:r>
            <a:r>
              <a:rPr lang="en-US" sz="2000" dirty="0" err="1" smtClean="0"/>
              <a:t>Cd</a:t>
            </a:r>
            <a:r>
              <a:rPr lang="en-US" sz="2000" dirty="0" smtClean="0"/>
              <a:t>. Ni-</a:t>
            </a:r>
            <a:r>
              <a:rPr lang="en-US" sz="2000" dirty="0" err="1" smtClean="0"/>
              <a:t>Hidrur</a:t>
            </a:r>
            <a:r>
              <a:rPr lang="en-US" sz="2000" dirty="0" smtClean="0"/>
              <a:t> Metal. Also </a:t>
            </a:r>
            <a:r>
              <a:rPr lang="en-US" sz="2000" dirty="0" err="1" smtClean="0"/>
              <a:t>Supercaps</a:t>
            </a:r>
            <a:r>
              <a:rPr lang="en-US" sz="2000" dirty="0" smtClean="0"/>
              <a:t> &amp; Flywheel</a:t>
            </a:r>
            <a:endParaRPr lang="en-US" sz="2000" dirty="0"/>
          </a:p>
        </p:txBody>
      </p:sp>
      <p:pic>
        <p:nvPicPr>
          <p:cNvPr id="8" name="7 Imagen" descr="Dibuj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151641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b="1" dirty="0" smtClean="0"/>
              <a:t>IEC 61850 </a:t>
            </a:r>
            <a:r>
              <a:rPr lang="en-US" dirty="0" smtClean="0"/>
              <a:t>from </a:t>
            </a:r>
            <a:r>
              <a:rPr lang="en-US" dirty="0" err="1" smtClean="0"/>
              <a:t>iNode</a:t>
            </a:r>
            <a:r>
              <a:rPr lang="en-US" dirty="0" smtClean="0"/>
              <a:t> to </a:t>
            </a:r>
            <a:r>
              <a:rPr lang="en-US" dirty="0" err="1" smtClean="0"/>
              <a:t>iSocket</a:t>
            </a:r>
            <a:r>
              <a:rPr lang="en-US" dirty="0" smtClean="0"/>
              <a:t> (Ethernet)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Bus CAN </a:t>
            </a:r>
            <a:r>
              <a:rPr lang="en-US" dirty="0" smtClean="0"/>
              <a:t>from </a:t>
            </a:r>
            <a:r>
              <a:rPr lang="en-US" dirty="0" err="1" smtClean="0"/>
              <a:t>iSocket</a:t>
            </a:r>
            <a:r>
              <a:rPr lang="en-US" dirty="0" smtClean="0"/>
              <a:t> to converter physical variables,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Modbus</a:t>
            </a:r>
            <a:r>
              <a:rPr lang="en-US" b="1" dirty="0" smtClean="0"/>
              <a:t> Ethernet network </a:t>
            </a:r>
            <a:r>
              <a:rPr lang="en-US" dirty="0" smtClean="0"/>
              <a:t>between measurement equipment.</a:t>
            </a:r>
          </a:p>
        </p:txBody>
      </p:sp>
      <p:pic>
        <p:nvPicPr>
          <p:cNvPr id="5" name="4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879833"/>
            <a:ext cx="5832648" cy="2789527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5192" y="3303769"/>
            <a:ext cx="836327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/>
              <a:t>Also developing; </a:t>
            </a:r>
            <a:r>
              <a:rPr lang="en-US" sz="2000" dirty="0" err="1" smtClean="0"/>
              <a:t>CHAdeMO</a:t>
            </a:r>
            <a:r>
              <a:rPr lang="en-US" sz="2000" dirty="0" smtClean="0"/>
              <a:t>, PLC, </a:t>
            </a:r>
            <a:r>
              <a:rPr lang="en-US" sz="2000" dirty="0" err="1" smtClean="0"/>
              <a:t>zigBee</a:t>
            </a:r>
            <a:r>
              <a:rPr lang="en-US" sz="2000" dirty="0" smtClean="0"/>
              <a:t>, 3G (GSM-UMTS)</a:t>
            </a:r>
            <a:endParaRPr lang="en-US" sz="2000" b="1" dirty="0" smtClean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5192" y="1412397"/>
            <a:ext cx="82912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Communications network is established in the </a:t>
            </a:r>
            <a:r>
              <a:rPr lang="en-US" sz="2400" dirty="0" err="1" smtClean="0"/>
              <a:t>uG</a:t>
            </a:r>
            <a:r>
              <a:rPr lang="en-US" sz="2400" dirty="0" smtClean="0"/>
              <a:t> </a:t>
            </a:r>
            <a:endParaRPr lang="en-US" sz="2400" b="1" dirty="0" smtClean="0"/>
          </a:p>
        </p:txBody>
      </p:sp>
      <p:pic>
        <p:nvPicPr>
          <p:cNvPr id="8" name="7 Imagen" descr="Dibuj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0"/>
            <a:ext cx="1259632" cy="5988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Macintosh PowerPoint</Application>
  <PresentationFormat>Bildschirmpräsentation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CIRED2011</vt:lpstr>
      <vt:lpstr>Ecuación</vt:lpstr>
      <vt:lpstr>PowerPoint-Präsentation</vt:lpstr>
      <vt:lpstr>Catalonia Research Institute of Energy</vt:lpstr>
      <vt:lpstr>Components of the microgrid</vt:lpstr>
      <vt:lpstr>PowerPoint-Präsentation</vt:lpstr>
      <vt:lpstr>Hybrid uG concept</vt:lpstr>
      <vt:lpstr>Operating the microgrid</vt:lpstr>
      <vt:lpstr>PowerPoint-Präsentation</vt:lpstr>
      <vt:lpstr>PowerPoint-Präsentation</vt:lpstr>
      <vt:lpstr>PowerPoint-Präsentation</vt:lpstr>
      <vt:lpstr>PowerPoint-Präsentation</vt:lpstr>
      <vt:lpstr>The IEC 61850 standard</vt:lpstr>
      <vt:lpstr>Control algorithm</vt:lpstr>
      <vt:lpstr>PowerPoint-Präsentation</vt:lpstr>
      <vt:lpstr>Monitoring the microgrid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11</cp:revision>
  <dcterms:created xsi:type="dcterms:W3CDTF">2010-04-09T10:19:13Z</dcterms:created>
  <dcterms:modified xsi:type="dcterms:W3CDTF">2011-07-14T17:47:45Z</dcterms:modified>
</cp:coreProperties>
</file>