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737" autoAdjust="0"/>
  </p:normalViewPr>
  <p:slideViewPr>
    <p:cSldViewPr>
      <p:cViewPr>
        <p:scale>
          <a:sx n="66" d="100"/>
          <a:sy n="66" d="100"/>
        </p:scale>
        <p:origin x="-2680" y="-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75969A6-4DF7-490B-BCE7-B87F50B49A3C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3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B395F-4D7E-4BCC-8F6C-50B29B7FCD8B}" type="slidenum">
              <a:rPr lang="fr-FR"/>
              <a:pPr/>
              <a:t>1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[Key</a:t>
            </a:r>
            <a:r>
              <a:rPr lang="en-GB" baseline="0" dirty="0" smtClean="0"/>
              <a:t> points]</a:t>
            </a:r>
          </a:p>
          <a:p>
            <a:pPr marL="172067" indent="-172067">
              <a:buFontTx/>
              <a:buChar char="-"/>
            </a:pPr>
            <a:r>
              <a:rPr lang="en-GB" baseline="0" dirty="0" smtClean="0"/>
              <a:t>Angle differences reflect the stress of the grid . This concept can be applied in a mashed system (distribution systems)</a:t>
            </a:r>
          </a:p>
          <a:p>
            <a:pPr marL="172067" indent="-172067">
              <a:buFontTx/>
              <a:buChar char="-"/>
            </a:pPr>
            <a:r>
              <a:rPr lang="en-GB" baseline="0" dirty="0" smtClean="0"/>
              <a:t>Windfarm optimal dispatch control based on angle difference measurements (Actively Managed Connection)</a:t>
            </a:r>
          </a:p>
          <a:p>
            <a:pPr marL="172067" indent="-172067">
              <a:buFontTx/>
              <a:buChar char="-"/>
            </a:pPr>
            <a:r>
              <a:rPr lang="en-GB" baseline="0" dirty="0" smtClean="0"/>
              <a:t>Increasing of the Capacity Factor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[ACAM]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1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A61978-EB86-4A06-B31C-F08B0BA9832B}" type="slidenum">
              <a:rPr lang="fr-FR"/>
              <a:pPr/>
              <a:t>‹Nr.›</a:t>
            </a:fld>
            <a:endParaRPr lang="fr-FR"/>
          </a:p>
        </p:txBody>
      </p: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3800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1E49-4FA4-4B21-A69D-03F0804FF784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5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DE181-1E68-42EE-A708-F99AA2D0AEE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DBC6F-B1BE-4BF6-8F49-E52F72BEC830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1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7DE4-EAFB-4802-9479-96BB5F14CB4B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8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B7428-63F4-4694-9377-E635D010086C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80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D689E-FD43-4BA5-BEF5-A228B528A42C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03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48DA3-2303-422A-A8AC-D1F4E8D0EAC0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3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BEF8C-D716-48AF-8070-3C81D0A67759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16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433F2-0473-477C-B11A-921EF9FDEC73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9147A-C4AD-4F8A-9C23-0670E2F9D7B1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13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9F643DD-E18D-4520-8A2C-0DF2AFE1E42B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2777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3278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microsoft.com/office/2007/relationships/hdphoto" Target="../media/hdphoto1.wdp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45454" y="2492896"/>
            <a:ext cx="3106688" cy="100811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fr-BE" sz="2400" b="1" dirty="0" smtClean="0">
                <a:latin typeface="Arial" charset="0"/>
              </a:rPr>
              <a:t>Douglas Wilson</a:t>
            </a:r>
          </a:p>
          <a:p>
            <a:pPr marL="0" indent="0">
              <a:buNone/>
            </a:pPr>
            <a:r>
              <a:rPr lang="fr-BE" sz="2000" i="1" dirty="0" smtClean="0">
                <a:latin typeface="Arial" charset="0"/>
              </a:rPr>
              <a:t>Psymetrix Ltd, UK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BE" sz="1600" dirty="0" smtClean="0">
                <a:latin typeface="Arial" charset="0"/>
              </a:rPr>
              <a:t>D. Wilson – UK </a:t>
            </a:r>
            <a:r>
              <a:rPr lang="fr-BE" sz="1600" dirty="0">
                <a:latin typeface="Arial" charset="0"/>
              </a:rPr>
              <a:t>– Session </a:t>
            </a:r>
            <a:r>
              <a:rPr lang="fr-BE" sz="1600" dirty="0" smtClean="0">
                <a:latin typeface="Arial" charset="0"/>
              </a:rPr>
              <a:t>4 </a:t>
            </a:r>
            <a:r>
              <a:rPr lang="fr-BE" sz="1600" dirty="0">
                <a:latin typeface="Arial" charset="0"/>
              </a:rPr>
              <a:t>– </a:t>
            </a:r>
            <a:r>
              <a:rPr lang="fr-BE" sz="1600" dirty="0" err="1" smtClean="0">
                <a:latin typeface="Arial" charset="0"/>
              </a:rPr>
              <a:t>Paper</a:t>
            </a:r>
            <a:r>
              <a:rPr lang="fr-BE" sz="1600" dirty="0" smtClean="0">
                <a:latin typeface="Arial" charset="0"/>
              </a:rPr>
              <a:t> ID 0497</a:t>
            </a:r>
            <a:endParaRPr lang="fr-FR" sz="1600" dirty="0">
              <a:latin typeface="Arial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3200" b="1" dirty="0" smtClean="0">
                <a:solidFill>
                  <a:schemeClr val="bg2"/>
                </a:solidFill>
                <a:latin typeface="Arial" charset="0"/>
              </a:rPr>
              <a:t>Connection and Management of DG using Phasor Measurements and DMS</a:t>
            </a:r>
            <a:endParaRPr lang="fr-FR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16785" y="2492896"/>
            <a:ext cx="3095575" cy="1008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BE" sz="2400" b="1" dirty="0" smtClean="0">
                <a:latin typeface="Arial" charset="0"/>
              </a:rPr>
              <a:t>Eric </a:t>
            </a:r>
            <a:r>
              <a:rPr lang="fr-BE" sz="2400" b="1" dirty="0" err="1" smtClean="0">
                <a:latin typeface="Arial" charset="0"/>
              </a:rPr>
              <a:t>Goutard</a:t>
            </a:r>
            <a:endParaRPr lang="fr-BE" sz="2400" b="1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fr-BE" sz="2000" i="1" dirty="0" smtClean="0">
                <a:latin typeface="Arial" charset="0"/>
              </a:rPr>
              <a:t>Alstom </a:t>
            </a:r>
            <a:r>
              <a:rPr lang="fr-BE" sz="2000" i="1" dirty="0" err="1" smtClean="0">
                <a:latin typeface="Arial" charset="0"/>
              </a:rPr>
              <a:t>Grid</a:t>
            </a:r>
            <a:r>
              <a:rPr lang="fr-BE" sz="2000" i="1" dirty="0" smtClean="0">
                <a:latin typeface="Arial" charset="0"/>
              </a:rPr>
              <a:t>, France</a:t>
            </a:r>
            <a:endParaRPr lang="fr-BE" sz="2000" i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759649"/>
            <a:ext cx="5343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Contributions gratefully acknowledged from </a:t>
            </a:r>
          </a:p>
          <a:p>
            <a:r>
              <a:rPr lang="en-GB" sz="1600" i="1" dirty="0" err="1" smtClean="0"/>
              <a:t>Avnaesh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Jayantilal</a:t>
            </a:r>
            <a:r>
              <a:rPr lang="en-GB" sz="1600" i="1" dirty="0" smtClean="0"/>
              <a:t> and John Sell, Alstom Grid, US</a:t>
            </a:r>
            <a:endParaRPr lang="en-GB" sz="16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22737"/>
          </a:xfrm>
        </p:spPr>
        <p:txBody>
          <a:bodyPr/>
          <a:lstStyle/>
          <a:p>
            <a:r>
              <a:rPr lang="en-GB" sz="2400" dirty="0" smtClean="0"/>
              <a:t>Central control benefits from PMU inputs</a:t>
            </a:r>
          </a:p>
          <a:p>
            <a:r>
              <a:rPr lang="en-GB" sz="2400" dirty="0" smtClean="0"/>
              <a:t>Autonomous control with PMUs</a:t>
            </a:r>
          </a:p>
          <a:p>
            <a:pPr lvl="1"/>
            <a:r>
              <a:rPr lang="en-GB" sz="2000" dirty="0" smtClean="0"/>
              <a:t>Reduced complexity</a:t>
            </a:r>
          </a:p>
          <a:p>
            <a:pPr lvl="1"/>
            <a:r>
              <a:rPr lang="en-GB" sz="2000" dirty="0" smtClean="0"/>
              <a:t>Ramp control / trip as required</a:t>
            </a:r>
          </a:p>
          <a:p>
            <a:pPr lvl="1"/>
            <a:r>
              <a:rPr lang="en-GB" sz="2000" dirty="0" smtClean="0"/>
              <a:t>Generalised methods</a:t>
            </a:r>
          </a:p>
          <a:p>
            <a:r>
              <a:rPr lang="en-GB" sz="2400" dirty="0" smtClean="0"/>
              <a:t>Co-ordinated central &amp; distributed control</a:t>
            </a:r>
          </a:p>
          <a:p>
            <a:endParaRPr lang="en-GB" sz="24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sp>
        <p:nvSpPr>
          <p:cNvPr id="8" name="Freeform 7"/>
          <p:cNvSpPr/>
          <p:nvPr/>
        </p:nvSpPr>
        <p:spPr>
          <a:xfrm>
            <a:off x="5846034" y="5496656"/>
            <a:ext cx="1010029" cy="304044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1054894"/>
              <a:gd name="connsiteY0" fmla="*/ 0 h 1244600"/>
              <a:gd name="connsiteX1" fmla="*/ 292100 w 1054894"/>
              <a:gd name="connsiteY1" fmla="*/ 0 h 1244600"/>
              <a:gd name="connsiteX2" fmla="*/ 292100 w 1054894"/>
              <a:gd name="connsiteY2" fmla="*/ 1244600 h 1244600"/>
              <a:gd name="connsiteX3" fmla="*/ 1054894 w 1054894"/>
              <a:gd name="connsiteY3" fmla="*/ 1182683 h 1244600"/>
              <a:gd name="connsiteX0" fmla="*/ 0 w 1054894"/>
              <a:gd name="connsiteY0" fmla="*/ 0 h 1182683"/>
              <a:gd name="connsiteX1" fmla="*/ 292100 w 1054894"/>
              <a:gd name="connsiteY1" fmla="*/ 0 h 1182683"/>
              <a:gd name="connsiteX2" fmla="*/ 289719 w 1054894"/>
              <a:gd name="connsiteY2" fmla="*/ 1170302 h 1182683"/>
              <a:gd name="connsiteX3" fmla="*/ 1054894 w 1054894"/>
              <a:gd name="connsiteY3" fmla="*/ 1182683 h 1182683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89719 w 1069181"/>
              <a:gd name="connsiteY2" fmla="*/ 1170302 h 1182683"/>
              <a:gd name="connsiteX3" fmla="*/ 1069181 w 1069181"/>
              <a:gd name="connsiteY3" fmla="*/ 1182683 h 1182683"/>
              <a:gd name="connsiteX0" fmla="*/ 0 w 1069181"/>
              <a:gd name="connsiteY0" fmla="*/ 0 h 1188681"/>
              <a:gd name="connsiteX1" fmla="*/ 292100 w 1069181"/>
              <a:gd name="connsiteY1" fmla="*/ 0 h 1188681"/>
              <a:gd name="connsiteX2" fmla="*/ 295029 w 1069181"/>
              <a:gd name="connsiteY2" fmla="*/ 1188681 h 1188681"/>
              <a:gd name="connsiteX3" fmla="*/ 1069181 w 1069181"/>
              <a:gd name="connsiteY3" fmla="*/ 1182683 h 1188681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95029 w 1069181"/>
              <a:gd name="connsiteY2" fmla="*/ 1179491 h 1182683"/>
              <a:gd name="connsiteX3" fmla="*/ 1069181 w 1069181"/>
              <a:gd name="connsiteY3" fmla="*/ 1182683 h 1182683"/>
              <a:gd name="connsiteX0" fmla="*/ 0 w 1017774"/>
              <a:gd name="connsiteY0" fmla="*/ 0 h 1179491"/>
              <a:gd name="connsiteX1" fmla="*/ 292100 w 1017774"/>
              <a:gd name="connsiteY1" fmla="*/ 0 h 1179491"/>
              <a:gd name="connsiteX2" fmla="*/ 295029 w 1017774"/>
              <a:gd name="connsiteY2" fmla="*/ 1179491 h 1179491"/>
              <a:gd name="connsiteX3" fmla="*/ 1017774 w 1017774"/>
              <a:gd name="connsiteY3" fmla="*/ 1178747 h 1179491"/>
              <a:gd name="connsiteX0" fmla="*/ 0 w 822816"/>
              <a:gd name="connsiteY0" fmla="*/ 0 h 1179491"/>
              <a:gd name="connsiteX1" fmla="*/ 292100 w 822816"/>
              <a:gd name="connsiteY1" fmla="*/ 0 h 1179491"/>
              <a:gd name="connsiteX2" fmla="*/ 295029 w 822816"/>
              <a:gd name="connsiteY2" fmla="*/ 1179491 h 1179491"/>
              <a:gd name="connsiteX3" fmla="*/ 822816 w 822816"/>
              <a:gd name="connsiteY3" fmla="*/ 1178747 h 1179491"/>
              <a:gd name="connsiteX0" fmla="*/ 0 w 822816"/>
              <a:gd name="connsiteY0" fmla="*/ 0 h 1180716"/>
              <a:gd name="connsiteX1" fmla="*/ 292100 w 822816"/>
              <a:gd name="connsiteY1" fmla="*/ 0 h 1180716"/>
              <a:gd name="connsiteX2" fmla="*/ 295029 w 822816"/>
              <a:gd name="connsiteY2" fmla="*/ 1179491 h 1180716"/>
              <a:gd name="connsiteX3" fmla="*/ 822816 w 822816"/>
              <a:gd name="connsiteY3" fmla="*/ 1180716 h 118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816" h="1180716">
                <a:moveTo>
                  <a:pt x="0" y="0"/>
                </a:moveTo>
                <a:lnTo>
                  <a:pt x="292100" y="0"/>
                </a:lnTo>
                <a:cubicBezTo>
                  <a:pt x="291042" y="415925"/>
                  <a:pt x="296087" y="763566"/>
                  <a:pt x="295029" y="1179491"/>
                </a:cubicBezTo>
                <a:lnTo>
                  <a:pt x="822816" y="1180716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ysDash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34" y="5865016"/>
            <a:ext cx="1180830" cy="3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 flipH="1">
            <a:off x="2356064" y="6064930"/>
            <a:ext cx="2399463" cy="0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1054894"/>
              <a:gd name="connsiteY0" fmla="*/ 0 h 1244600"/>
              <a:gd name="connsiteX1" fmla="*/ 292100 w 1054894"/>
              <a:gd name="connsiteY1" fmla="*/ 0 h 1244600"/>
              <a:gd name="connsiteX2" fmla="*/ 292100 w 1054894"/>
              <a:gd name="connsiteY2" fmla="*/ 1244600 h 1244600"/>
              <a:gd name="connsiteX3" fmla="*/ 1054894 w 1054894"/>
              <a:gd name="connsiteY3" fmla="*/ 1182683 h 1244600"/>
              <a:gd name="connsiteX0" fmla="*/ 0 w 1054894"/>
              <a:gd name="connsiteY0" fmla="*/ 0 h 1182683"/>
              <a:gd name="connsiteX1" fmla="*/ 292100 w 1054894"/>
              <a:gd name="connsiteY1" fmla="*/ 0 h 1182683"/>
              <a:gd name="connsiteX2" fmla="*/ 289719 w 1054894"/>
              <a:gd name="connsiteY2" fmla="*/ 1170302 h 1182683"/>
              <a:gd name="connsiteX3" fmla="*/ 1054894 w 1054894"/>
              <a:gd name="connsiteY3" fmla="*/ 1182683 h 1182683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89719 w 1069181"/>
              <a:gd name="connsiteY2" fmla="*/ 1170302 h 1182683"/>
              <a:gd name="connsiteX3" fmla="*/ 1069181 w 1069181"/>
              <a:gd name="connsiteY3" fmla="*/ 1182683 h 1182683"/>
              <a:gd name="connsiteX0" fmla="*/ 0 w 1069181"/>
              <a:gd name="connsiteY0" fmla="*/ 0 h 1188681"/>
              <a:gd name="connsiteX1" fmla="*/ 292100 w 1069181"/>
              <a:gd name="connsiteY1" fmla="*/ 0 h 1188681"/>
              <a:gd name="connsiteX2" fmla="*/ 295029 w 1069181"/>
              <a:gd name="connsiteY2" fmla="*/ 1188681 h 1188681"/>
              <a:gd name="connsiteX3" fmla="*/ 1069181 w 1069181"/>
              <a:gd name="connsiteY3" fmla="*/ 1182683 h 1188681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95029 w 1069181"/>
              <a:gd name="connsiteY2" fmla="*/ 1179491 h 1182683"/>
              <a:gd name="connsiteX3" fmla="*/ 1069181 w 1069181"/>
              <a:gd name="connsiteY3" fmla="*/ 1182683 h 1182683"/>
              <a:gd name="connsiteX0" fmla="*/ 73204 w 777228"/>
              <a:gd name="connsiteY0" fmla="*/ 9374 h 1182683"/>
              <a:gd name="connsiteX1" fmla="*/ 147 w 777228"/>
              <a:gd name="connsiteY1" fmla="*/ 0 h 1182683"/>
              <a:gd name="connsiteX2" fmla="*/ 3076 w 777228"/>
              <a:gd name="connsiteY2" fmla="*/ 1179491 h 1182683"/>
              <a:gd name="connsiteX3" fmla="*/ 777228 w 777228"/>
              <a:gd name="connsiteY3" fmla="*/ 1182683 h 1182683"/>
              <a:gd name="connsiteX0" fmla="*/ 73242 w 777266"/>
              <a:gd name="connsiteY0" fmla="*/ 9374 h 1191209"/>
              <a:gd name="connsiteX1" fmla="*/ 185 w 777266"/>
              <a:gd name="connsiteY1" fmla="*/ 0 h 1191209"/>
              <a:gd name="connsiteX2" fmla="*/ 1929 w 777266"/>
              <a:gd name="connsiteY2" fmla="*/ 1191209 h 1191209"/>
              <a:gd name="connsiteX3" fmla="*/ 777266 w 777266"/>
              <a:gd name="connsiteY3" fmla="*/ 1182683 h 1191209"/>
              <a:gd name="connsiteX0" fmla="*/ 73242 w 777266"/>
              <a:gd name="connsiteY0" fmla="*/ 9374 h 1182683"/>
              <a:gd name="connsiteX1" fmla="*/ 185 w 777266"/>
              <a:gd name="connsiteY1" fmla="*/ 0 h 1182683"/>
              <a:gd name="connsiteX2" fmla="*/ 1929 w 777266"/>
              <a:gd name="connsiteY2" fmla="*/ 1179491 h 1182683"/>
              <a:gd name="connsiteX3" fmla="*/ 777266 w 777266"/>
              <a:gd name="connsiteY3" fmla="*/ 1182683 h 1182683"/>
              <a:gd name="connsiteX0" fmla="*/ 73309 w 777333"/>
              <a:gd name="connsiteY0" fmla="*/ 9374 h 1188866"/>
              <a:gd name="connsiteX1" fmla="*/ 252 w 777333"/>
              <a:gd name="connsiteY1" fmla="*/ 0 h 1188866"/>
              <a:gd name="connsiteX2" fmla="*/ 810 w 777333"/>
              <a:gd name="connsiteY2" fmla="*/ 1188866 h 1188866"/>
              <a:gd name="connsiteX3" fmla="*/ 777333 w 777333"/>
              <a:gd name="connsiteY3" fmla="*/ 1182683 h 1188866"/>
              <a:gd name="connsiteX0" fmla="*/ 73309 w 777333"/>
              <a:gd name="connsiteY0" fmla="*/ 9374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70938 w 777333"/>
              <a:gd name="connsiteY0" fmla="*/ 0 h 1185027"/>
              <a:gd name="connsiteX1" fmla="*/ 252 w 777333"/>
              <a:gd name="connsiteY1" fmla="*/ 2344 h 1185027"/>
              <a:gd name="connsiteX2" fmla="*/ 810 w 777333"/>
              <a:gd name="connsiteY2" fmla="*/ 1184179 h 1185027"/>
              <a:gd name="connsiteX3" fmla="*/ 777333 w 777333"/>
              <a:gd name="connsiteY3" fmla="*/ 1185027 h 1185027"/>
              <a:gd name="connsiteX0" fmla="*/ 69753 w 777333"/>
              <a:gd name="connsiteY0" fmla="*/ 0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1320523 w 1320523"/>
              <a:gd name="connsiteY0" fmla="*/ 0 h 1283610"/>
              <a:gd name="connsiteX1" fmla="*/ 252 w 1320523"/>
              <a:gd name="connsiteY1" fmla="*/ 100927 h 1283610"/>
              <a:gd name="connsiteX2" fmla="*/ 810 w 1320523"/>
              <a:gd name="connsiteY2" fmla="*/ 1282762 h 1283610"/>
              <a:gd name="connsiteX3" fmla="*/ 777333 w 1320523"/>
              <a:gd name="connsiteY3" fmla="*/ 1283610 h 1283610"/>
              <a:gd name="connsiteX0" fmla="*/ 1343063 w 1343063"/>
              <a:gd name="connsiteY0" fmla="*/ 0 h 1283610"/>
              <a:gd name="connsiteX1" fmla="*/ 32 w 1343063"/>
              <a:gd name="connsiteY1" fmla="*/ 5309 h 1283610"/>
              <a:gd name="connsiteX2" fmla="*/ 23350 w 1343063"/>
              <a:gd name="connsiteY2" fmla="*/ 1282762 h 1283610"/>
              <a:gd name="connsiteX3" fmla="*/ 799873 w 1343063"/>
              <a:gd name="connsiteY3" fmla="*/ 1283610 h 1283610"/>
              <a:gd name="connsiteX0" fmla="*/ 1319712 w 1319712"/>
              <a:gd name="connsiteY0" fmla="*/ 0 h 1283610"/>
              <a:gd name="connsiteX1" fmla="*/ 10821 w 1319712"/>
              <a:gd name="connsiteY1" fmla="*/ 5309 h 1283610"/>
              <a:gd name="connsiteX2" fmla="*/ -1 w 1319712"/>
              <a:gd name="connsiteY2" fmla="*/ 1282762 h 1283610"/>
              <a:gd name="connsiteX3" fmla="*/ 776522 w 1319712"/>
              <a:gd name="connsiteY3" fmla="*/ 1283610 h 1283610"/>
              <a:gd name="connsiteX0" fmla="*/ 1319713 w 1319713"/>
              <a:gd name="connsiteY0" fmla="*/ 0 h 1283610"/>
              <a:gd name="connsiteX1" fmla="*/ 15565 w 1319713"/>
              <a:gd name="connsiteY1" fmla="*/ 2965 h 1283610"/>
              <a:gd name="connsiteX2" fmla="*/ 0 w 1319713"/>
              <a:gd name="connsiteY2" fmla="*/ 1282762 h 1283610"/>
              <a:gd name="connsiteX3" fmla="*/ 776523 w 1319713"/>
              <a:gd name="connsiteY3" fmla="*/ 1283610 h 1283610"/>
              <a:gd name="connsiteX0" fmla="*/ 1319713 w 1319713"/>
              <a:gd name="connsiteY0" fmla="*/ 4066 h 1287676"/>
              <a:gd name="connsiteX1" fmla="*/ 6081 w 1319713"/>
              <a:gd name="connsiteY1" fmla="*/ 0 h 1287676"/>
              <a:gd name="connsiteX2" fmla="*/ 0 w 1319713"/>
              <a:gd name="connsiteY2" fmla="*/ 1286828 h 1287676"/>
              <a:gd name="connsiteX3" fmla="*/ 776523 w 1319713"/>
              <a:gd name="connsiteY3" fmla="*/ 1287676 h 1287676"/>
              <a:gd name="connsiteX0" fmla="*/ 1319713 w 1319713"/>
              <a:gd name="connsiteY0" fmla="*/ 0 h 1283610"/>
              <a:gd name="connsiteX1" fmla="*/ 6081 w 1319713"/>
              <a:gd name="connsiteY1" fmla="*/ 2965 h 1283610"/>
              <a:gd name="connsiteX2" fmla="*/ 0 w 1319713"/>
              <a:gd name="connsiteY2" fmla="*/ 1282762 h 1283610"/>
              <a:gd name="connsiteX3" fmla="*/ 776523 w 1319713"/>
              <a:gd name="connsiteY3" fmla="*/ 1283610 h 1283610"/>
              <a:gd name="connsiteX0" fmla="*/ 1323250 w 1323250"/>
              <a:gd name="connsiteY0" fmla="*/ 0 h 1283610"/>
              <a:gd name="connsiteX1" fmla="*/ 135 w 1323250"/>
              <a:gd name="connsiteY1" fmla="*/ 2965 h 1283610"/>
              <a:gd name="connsiteX2" fmla="*/ 3537 w 1323250"/>
              <a:gd name="connsiteY2" fmla="*/ 1282762 h 1283610"/>
              <a:gd name="connsiteX3" fmla="*/ 780060 w 1323250"/>
              <a:gd name="connsiteY3" fmla="*/ 1283610 h 1283610"/>
              <a:gd name="connsiteX0" fmla="*/ 1319713 w 1319713"/>
              <a:gd name="connsiteY0" fmla="*/ 0 h 1283610"/>
              <a:gd name="connsiteX1" fmla="*/ 6081 w 1319713"/>
              <a:gd name="connsiteY1" fmla="*/ 2965 h 1283610"/>
              <a:gd name="connsiteX2" fmla="*/ 0 w 1319713"/>
              <a:gd name="connsiteY2" fmla="*/ 1282762 h 1283610"/>
              <a:gd name="connsiteX3" fmla="*/ 776523 w 1319713"/>
              <a:gd name="connsiteY3" fmla="*/ 1283610 h 1283610"/>
              <a:gd name="connsiteX0" fmla="*/ 1327933 w 1327933"/>
              <a:gd name="connsiteY0" fmla="*/ 0 h 1283610"/>
              <a:gd name="connsiteX1" fmla="*/ 76 w 1327933"/>
              <a:gd name="connsiteY1" fmla="*/ 2965 h 1283610"/>
              <a:gd name="connsiteX2" fmla="*/ 8220 w 1327933"/>
              <a:gd name="connsiteY2" fmla="*/ 1282762 h 1283610"/>
              <a:gd name="connsiteX3" fmla="*/ 784743 w 1327933"/>
              <a:gd name="connsiteY3" fmla="*/ 1283610 h 1283610"/>
              <a:gd name="connsiteX0" fmla="*/ 1327933 w 1327933"/>
              <a:gd name="connsiteY0" fmla="*/ 2308 h 1285918"/>
              <a:gd name="connsiteX1" fmla="*/ 76 w 1327933"/>
              <a:gd name="connsiteY1" fmla="*/ 0 h 1285918"/>
              <a:gd name="connsiteX2" fmla="*/ 8220 w 1327933"/>
              <a:gd name="connsiteY2" fmla="*/ 1285070 h 1285918"/>
              <a:gd name="connsiteX3" fmla="*/ 784743 w 1327933"/>
              <a:gd name="connsiteY3" fmla="*/ 1285918 h 1285918"/>
              <a:gd name="connsiteX0" fmla="*/ 1327933 w 1327933"/>
              <a:gd name="connsiteY0" fmla="*/ 0 h 1283610"/>
              <a:gd name="connsiteX1" fmla="*/ 76 w 1327933"/>
              <a:gd name="connsiteY1" fmla="*/ 1208 h 1283610"/>
              <a:gd name="connsiteX2" fmla="*/ 8220 w 1327933"/>
              <a:gd name="connsiteY2" fmla="*/ 1282762 h 1283610"/>
              <a:gd name="connsiteX3" fmla="*/ 784743 w 1327933"/>
              <a:gd name="connsiteY3" fmla="*/ 1283610 h 1283610"/>
              <a:gd name="connsiteX0" fmla="*/ 1327933 w 1327933"/>
              <a:gd name="connsiteY0" fmla="*/ 550 h 1284160"/>
              <a:gd name="connsiteX1" fmla="*/ 76 w 1327933"/>
              <a:gd name="connsiteY1" fmla="*/ 0 h 1284160"/>
              <a:gd name="connsiteX2" fmla="*/ 8220 w 1327933"/>
              <a:gd name="connsiteY2" fmla="*/ 1283312 h 1284160"/>
              <a:gd name="connsiteX3" fmla="*/ 784743 w 1327933"/>
              <a:gd name="connsiteY3" fmla="*/ 1284160 h 1284160"/>
              <a:gd name="connsiteX0" fmla="*/ 1330382 w 1330382"/>
              <a:gd name="connsiteY0" fmla="*/ 550 h 1284160"/>
              <a:gd name="connsiteX1" fmla="*/ 2525 w 1330382"/>
              <a:gd name="connsiteY1" fmla="*/ 0 h 1284160"/>
              <a:gd name="connsiteX2" fmla="*/ 0 w 1330382"/>
              <a:gd name="connsiteY2" fmla="*/ 1283312 h 1284160"/>
              <a:gd name="connsiteX3" fmla="*/ 787192 w 1330382"/>
              <a:gd name="connsiteY3" fmla="*/ 1284160 h 1284160"/>
              <a:gd name="connsiteX0" fmla="*/ 1330382 w 1330382"/>
              <a:gd name="connsiteY0" fmla="*/ 550 h 1284160"/>
              <a:gd name="connsiteX1" fmla="*/ 2525 w 1330382"/>
              <a:gd name="connsiteY1" fmla="*/ 0 h 1284160"/>
              <a:gd name="connsiteX2" fmla="*/ 0 w 1330382"/>
              <a:gd name="connsiteY2" fmla="*/ 1283312 h 1284160"/>
              <a:gd name="connsiteX3" fmla="*/ 598705 w 1330382"/>
              <a:gd name="connsiteY3" fmla="*/ 1284160 h 1284160"/>
              <a:gd name="connsiteX0" fmla="*/ 4434193 w 4434193"/>
              <a:gd name="connsiteY0" fmla="*/ 550 h 1283312"/>
              <a:gd name="connsiteX1" fmla="*/ 3106336 w 4434193"/>
              <a:gd name="connsiteY1" fmla="*/ 0 h 1283312"/>
              <a:gd name="connsiteX2" fmla="*/ 3103811 w 4434193"/>
              <a:gd name="connsiteY2" fmla="*/ 1283312 h 1283312"/>
              <a:gd name="connsiteX3" fmla="*/ 8238 w 4434193"/>
              <a:gd name="connsiteY3" fmla="*/ 159475 h 1283312"/>
              <a:gd name="connsiteX0" fmla="*/ 4437804 w 4437804"/>
              <a:gd name="connsiteY0" fmla="*/ 550 h 191707"/>
              <a:gd name="connsiteX1" fmla="*/ 3109947 w 4437804"/>
              <a:gd name="connsiteY1" fmla="*/ 0 h 191707"/>
              <a:gd name="connsiteX2" fmla="*/ 2002948 w 4437804"/>
              <a:gd name="connsiteY2" fmla="*/ 191706 h 191707"/>
              <a:gd name="connsiteX3" fmla="*/ 11849 w 4437804"/>
              <a:gd name="connsiteY3" fmla="*/ 159475 h 191707"/>
              <a:gd name="connsiteX0" fmla="*/ 4425956 w 4425956"/>
              <a:gd name="connsiteY0" fmla="*/ 550 h 159475"/>
              <a:gd name="connsiteX1" fmla="*/ 3098099 w 4425956"/>
              <a:gd name="connsiteY1" fmla="*/ 0 h 159475"/>
              <a:gd name="connsiteX2" fmla="*/ 1 w 4425956"/>
              <a:gd name="connsiteY2" fmla="*/ 159475 h 159475"/>
              <a:gd name="connsiteX0" fmla="*/ 4425954 w 4425954"/>
              <a:gd name="connsiteY0" fmla="*/ 0 h 158925"/>
              <a:gd name="connsiteX1" fmla="*/ -1 w 4425954"/>
              <a:gd name="connsiteY1" fmla="*/ 158925 h 158925"/>
              <a:gd name="connsiteX0" fmla="*/ 4197445 w 4197445"/>
              <a:gd name="connsiteY0" fmla="*/ 0 h 26609"/>
              <a:gd name="connsiteX1" fmla="*/ 1 w 4197445"/>
              <a:gd name="connsiteY1" fmla="*/ 26609 h 2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97445" h="26609">
                <a:moveTo>
                  <a:pt x="4197445" y="0"/>
                </a:moveTo>
                <a:lnTo>
                  <a:pt x="1" y="26609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ysDash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1" descr="C:\Users\Douglas\Documents\Diagrams\WindTurb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6777" y="4274981"/>
            <a:ext cx="729579" cy="10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Douglas\Documents\Images\Control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0" y="5265669"/>
            <a:ext cx="1088494" cy="4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igure 5 Wind in DM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16" y="4741518"/>
            <a:ext cx="2047896" cy="151027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642132" y="6239053"/>
            <a:ext cx="2269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800" i="1" dirty="0" smtClean="0">
                <a:solidFill>
                  <a:prstClr val="black"/>
                </a:solidFill>
              </a:rPr>
              <a:t>Autonomous</a:t>
            </a:r>
          </a:p>
          <a:p>
            <a:r>
              <a:rPr lang="en-GB" sz="1800" i="1" dirty="0" smtClean="0">
                <a:solidFill>
                  <a:prstClr val="black"/>
                </a:solidFill>
              </a:rPr>
              <a:t>Control</a:t>
            </a:r>
            <a:endParaRPr lang="en-GB" sz="1800" i="1" dirty="0">
              <a:solidFill>
                <a:prstClr val="black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37676" y="4976772"/>
            <a:ext cx="4129992" cy="720080"/>
            <a:chOff x="323528" y="3212976"/>
            <a:chExt cx="4320480" cy="864096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323528" y="3212976"/>
              <a:ext cx="0" cy="8640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81459" y="3212976"/>
              <a:ext cx="0" cy="8640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2328531" y="3212976"/>
              <a:ext cx="0" cy="8640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475603" y="3212976"/>
              <a:ext cx="0" cy="8640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23528" y="3645024"/>
              <a:ext cx="43204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4622676" y="3212976"/>
              <a:ext cx="0" cy="8640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9" name="Group 48"/>
            <p:cNvGrpSpPr/>
            <p:nvPr/>
          </p:nvGrpSpPr>
          <p:grpSpPr>
            <a:xfrm>
              <a:off x="462709" y="3439842"/>
              <a:ext cx="536871" cy="410365"/>
              <a:chOff x="1050989" y="3140968"/>
              <a:chExt cx="536871" cy="410365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1235201" y="3140968"/>
                <a:ext cx="352659" cy="41036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1050989" y="3140968"/>
                <a:ext cx="352659" cy="410365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1235201" y="3140968"/>
                <a:ext cx="352659" cy="410365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53" name="Straight Arrow Connector 52"/>
          <p:cNvCxnSpPr>
            <a:stCxn id="42" idx="2"/>
          </p:cNvCxnSpPr>
          <p:nvPr/>
        </p:nvCxnSpPr>
        <p:spPr bwMode="auto">
          <a:xfrm flipH="1" flipV="1">
            <a:off x="1357781" y="5729684"/>
            <a:ext cx="508718" cy="5076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Straight Arrow Connector 57"/>
          <p:cNvCxnSpPr>
            <a:stCxn id="11" idx="1"/>
          </p:cNvCxnSpPr>
          <p:nvPr/>
        </p:nvCxnSpPr>
        <p:spPr bwMode="auto">
          <a:xfrm flipH="1" flipV="1">
            <a:off x="4611542" y="5729685"/>
            <a:ext cx="125292" cy="31277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2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57" y="5912876"/>
            <a:ext cx="1079483" cy="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6911322" y="6251976"/>
            <a:ext cx="22691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800" i="1" dirty="0" smtClean="0">
                <a:solidFill>
                  <a:prstClr val="black"/>
                </a:solidFill>
              </a:rPr>
              <a:t>Centralised Management</a:t>
            </a:r>
            <a:endParaRPr lang="en-GB" sz="1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6573"/>
            <a:ext cx="5702329" cy="4750779"/>
          </a:xfrm>
        </p:spPr>
        <p:txBody>
          <a:bodyPr/>
          <a:lstStyle/>
          <a:p>
            <a:r>
              <a:rPr lang="en-GB" sz="2000" dirty="0" smtClean="0"/>
              <a:t>Synchrophasor measurement background</a:t>
            </a:r>
          </a:p>
          <a:p>
            <a:r>
              <a:rPr lang="en-GB" sz="2000" dirty="0" smtClean="0"/>
              <a:t>Integrated Distribution Management Systems (IDMS)</a:t>
            </a:r>
          </a:p>
          <a:p>
            <a:r>
              <a:rPr lang="en-GB" sz="2000" dirty="0" smtClean="0"/>
              <a:t>Autonomous &amp; Centralised DG control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5" y="4160911"/>
            <a:ext cx="3064568" cy="215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r="42521"/>
          <a:stretch/>
        </p:blipFill>
        <p:spPr bwMode="auto">
          <a:xfrm>
            <a:off x="3706403" y="4160911"/>
            <a:ext cx="17434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ure 5 Wind in DM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1" y="4160911"/>
            <a:ext cx="2889885" cy="215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" b="4040"/>
          <a:stretch/>
        </p:blipFill>
        <p:spPr>
          <a:xfrm>
            <a:off x="6108484" y="1836491"/>
            <a:ext cx="2741249" cy="174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8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3140634" y="4590752"/>
            <a:ext cx="3159557" cy="22226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Freeform 89"/>
          <p:cNvSpPr/>
          <p:nvPr/>
        </p:nvSpPr>
        <p:spPr>
          <a:xfrm flipV="1">
            <a:off x="1766924" y="3281111"/>
            <a:ext cx="2020058" cy="2154821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1054894"/>
              <a:gd name="connsiteY0" fmla="*/ 0 h 1244600"/>
              <a:gd name="connsiteX1" fmla="*/ 292100 w 1054894"/>
              <a:gd name="connsiteY1" fmla="*/ 0 h 1244600"/>
              <a:gd name="connsiteX2" fmla="*/ 292100 w 1054894"/>
              <a:gd name="connsiteY2" fmla="*/ 1244600 h 1244600"/>
              <a:gd name="connsiteX3" fmla="*/ 1054894 w 1054894"/>
              <a:gd name="connsiteY3" fmla="*/ 1182683 h 1244600"/>
              <a:gd name="connsiteX0" fmla="*/ 0 w 1054894"/>
              <a:gd name="connsiteY0" fmla="*/ 0 h 1182683"/>
              <a:gd name="connsiteX1" fmla="*/ 292100 w 1054894"/>
              <a:gd name="connsiteY1" fmla="*/ 0 h 1182683"/>
              <a:gd name="connsiteX2" fmla="*/ 289719 w 1054894"/>
              <a:gd name="connsiteY2" fmla="*/ 1170302 h 1182683"/>
              <a:gd name="connsiteX3" fmla="*/ 1054894 w 1054894"/>
              <a:gd name="connsiteY3" fmla="*/ 1182683 h 1182683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89719 w 1069181"/>
              <a:gd name="connsiteY2" fmla="*/ 1170302 h 1182683"/>
              <a:gd name="connsiteX3" fmla="*/ 1069181 w 1069181"/>
              <a:gd name="connsiteY3" fmla="*/ 1182683 h 1182683"/>
              <a:gd name="connsiteX0" fmla="*/ 0 w 1069181"/>
              <a:gd name="connsiteY0" fmla="*/ 0 h 1188681"/>
              <a:gd name="connsiteX1" fmla="*/ 292100 w 1069181"/>
              <a:gd name="connsiteY1" fmla="*/ 0 h 1188681"/>
              <a:gd name="connsiteX2" fmla="*/ 295029 w 1069181"/>
              <a:gd name="connsiteY2" fmla="*/ 1188681 h 1188681"/>
              <a:gd name="connsiteX3" fmla="*/ 1069181 w 1069181"/>
              <a:gd name="connsiteY3" fmla="*/ 1182683 h 1188681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95029 w 1069181"/>
              <a:gd name="connsiteY2" fmla="*/ 1179491 h 1182683"/>
              <a:gd name="connsiteX3" fmla="*/ 1069181 w 1069181"/>
              <a:gd name="connsiteY3" fmla="*/ 1182683 h 1182683"/>
              <a:gd name="connsiteX0" fmla="*/ 0 w 1017774"/>
              <a:gd name="connsiteY0" fmla="*/ 0 h 1179491"/>
              <a:gd name="connsiteX1" fmla="*/ 292100 w 1017774"/>
              <a:gd name="connsiteY1" fmla="*/ 0 h 1179491"/>
              <a:gd name="connsiteX2" fmla="*/ 295029 w 1017774"/>
              <a:gd name="connsiteY2" fmla="*/ 1179491 h 1179491"/>
              <a:gd name="connsiteX3" fmla="*/ 1017774 w 1017774"/>
              <a:gd name="connsiteY3" fmla="*/ 1178747 h 1179491"/>
              <a:gd name="connsiteX0" fmla="*/ 0 w 822816"/>
              <a:gd name="connsiteY0" fmla="*/ 0 h 1179491"/>
              <a:gd name="connsiteX1" fmla="*/ 292100 w 822816"/>
              <a:gd name="connsiteY1" fmla="*/ 0 h 1179491"/>
              <a:gd name="connsiteX2" fmla="*/ 295029 w 822816"/>
              <a:gd name="connsiteY2" fmla="*/ 1179491 h 1179491"/>
              <a:gd name="connsiteX3" fmla="*/ 822816 w 822816"/>
              <a:gd name="connsiteY3" fmla="*/ 1178747 h 1179491"/>
              <a:gd name="connsiteX0" fmla="*/ 0 w 822816"/>
              <a:gd name="connsiteY0" fmla="*/ 0 h 1180716"/>
              <a:gd name="connsiteX1" fmla="*/ 292100 w 822816"/>
              <a:gd name="connsiteY1" fmla="*/ 0 h 1180716"/>
              <a:gd name="connsiteX2" fmla="*/ 295029 w 822816"/>
              <a:gd name="connsiteY2" fmla="*/ 1179491 h 1180716"/>
              <a:gd name="connsiteX3" fmla="*/ 822816 w 822816"/>
              <a:gd name="connsiteY3" fmla="*/ 1180716 h 118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816" h="1180716">
                <a:moveTo>
                  <a:pt x="0" y="0"/>
                </a:moveTo>
                <a:lnTo>
                  <a:pt x="292100" y="0"/>
                </a:lnTo>
                <a:cubicBezTo>
                  <a:pt x="291042" y="415925"/>
                  <a:pt x="296087" y="763566"/>
                  <a:pt x="295029" y="1179491"/>
                </a:cubicBezTo>
                <a:lnTo>
                  <a:pt x="822816" y="1180716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Synchrophasor System Structure</a:t>
            </a:r>
            <a:endParaRPr lang="en-GB" dirty="0"/>
          </a:p>
        </p:txBody>
      </p:sp>
      <p:sp>
        <p:nvSpPr>
          <p:cNvPr id="43" name="Freeform 42"/>
          <p:cNvSpPr/>
          <p:nvPr/>
        </p:nvSpPr>
        <p:spPr>
          <a:xfrm flipH="1">
            <a:off x="1836107" y="4867157"/>
            <a:ext cx="297345" cy="386631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1054894"/>
              <a:gd name="connsiteY0" fmla="*/ 0 h 1244600"/>
              <a:gd name="connsiteX1" fmla="*/ 292100 w 1054894"/>
              <a:gd name="connsiteY1" fmla="*/ 0 h 1244600"/>
              <a:gd name="connsiteX2" fmla="*/ 292100 w 1054894"/>
              <a:gd name="connsiteY2" fmla="*/ 1244600 h 1244600"/>
              <a:gd name="connsiteX3" fmla="*/ 1054894 w 1054894"/>
              <a:gd name="connsiteY3" fmla="*/ 1182683 h 1244600"/>
              <a:gd name="connsiteX0" fmla="*/ 0 w 1054894"/>
              <a:gd name="connsiteY0" fmla="*/ 0 h 1182683"/>
              <a:gd name="connsiteX1" fmla="*/ 292100 w 1054894"/>
              <a:gd name="connsiteY1" fmla="*/ 0 h 1182683"/>
              <a:gd name="connsiteX2" fmla="*/ 289719 w 1054894"/>
              <a:gd name="connsiteY2" fmla="*/ 1170302 h 1182683"/>
              <a:gd name="connsiteX3" fmla="*/ 1054894 w 1054894"/>
              <a:gd name="connsiteY3" fmla="*/ 1182683 h 1182683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89719 w 1069181"/>
              <a:gd name="connsiteY2" fmla="*/ 1170302 h 1182683"/>
              <a:gd name="connsiteX3" fmla="*/ 1069181 w 1069181"/>
              <a:gd name="connsiteY3" fmla="*/ 1182683 h 1182683"/>
              <a:gd name="connsiteX0" fmla="*/ 0 w 1069181"/>
              <a:gd name="connsiteY0" fmla="*/ 0 h 1188681"/>
              <a:gd name="connsiteX1" fmla="*/ 292100 w 1069181"/>
              <a:gd name="connsiteY1" fmla="*/ 0 h 1188681"/>
              <a:gd name="connsiteX2" fmla="*/ 295029 w 1069181"/>
              <a:gd name="connsiteY2" fmla="*/ 1188681 h 1188681"/>
              <a:gd name="connsiteX3" fmla="*/ 1069181 w 1069181"/>
              <a:gd name="connsiteY3" fmla="*/ 1182683 h 1188681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95029 w 1069181"/>
              <a:gd name="connsiteY2" fmla="*/ 1179491 h 1182683"/>
              <a:gd name="connsiteX3" fmla="*/ 1069181 w 1069181"/>
              <a:gd name="connsiteY3" fmla="*/ 1182683 h 1182683"/>
              <a:gd name="connsiteX0" fmla="*/ 73204 w 777228"/>
              <a:gd name="connsiteY0" fmla="*/ 9374 h 1182683"/>
              <a:gd name="connsiteX1" fmla="*/ 147 w 777228"/>
              <a:gd name="connsiteY1" fmla="*/ 0 h 1182683"/>
              <a:gd name="connsiteX2" fmla="*/ 3076 w 777228"/>
              <a:gd name="connsiteY2" fmla="*/ 1179491 h 1182683"/>
              <a:gd name="connsiteX3" fmla="*/ 777228 w 777228"/>
              <a:gd name="connsiteY3" fmla="*/ 1182683 h 1182683"/>
              <a:gd name="connsiteX0" fmla="*/ 73242 w 777266"/>
              <a:gd name="connsiteY0" fmla="*/ 9374 h 1191209"/>
              <a:gd name="connsiteX1" fmla="*/ 185 w 777266"/>
              <a:gd name="connsiteY1" fmla="*/ 0 h 1191209"/>
              <a:gd name="connsiteX2" fmla="*/ 1929 w 777266"/>
              <a:gd name="connsiteY2" fmla="*/ 1191209 h 1191209"/>
              <a:gd name="connsiteX3" fmla="*/ 777266 w 777266"/>
              <a:gd name="connsiteY3" fmla="*/ 1182683 h 1191209"/>
              <a:gd name="connsiteX0" fmla="*/ 73242 w 777266"/>
              <a:gd name="connsiteY0" fmla="*/ 9374 h 1182683"/>
              <a:gd name="connsiteX1" fmla="*/ 185 w 777266"/>
              <a:gd name="connsiteY1" fmla="*/ 0 h 1182683"/>
              <a:gd name="connsiteX2" fmla="*/ 1929 w 777266"/>
              <a:gd name="connsiteY2" fmla="*/ 1179491 h 1182683"/>
              <a:gd name="connsiteX3" fmla="*/ 777266 w 777266"/>
              <a:gd name="connsiteY3" fmla="*/ 1182683 h 1182683"/>
              <a:gd name="connsiteX0" fmla="*/ 73309 w 777333"/>
              <a:gd name="connsiteY0" fmla="*/ 9374 h 1188866"/>
              <a:gd name="connsiteX1" fmla="*/ 252 w 777333"/>
              <a:gd name="connsiteY1" fmla="*/ 0 h 1188866"/>
              <a:gd name="connsiteX2" fmla="*/ 810 w 777333"/>
              <a:gd name="connsiteY2" fmla="*/ 1188866 h 1188866"/>
              <a:gd name="connsiteX3" fmla="*/ 777333 w 777333"/>
              <a:gd name="connsiteY3" fmla="*/ 1182683 h 1188866"/>
              <a:gd name="connsiteX0" fmla="*/ 73309 w 777333"/>
              <a:gd name="connsiteY0" fmla="*/ 9374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70938 w 777333"/>
              <a:gd name="connsiteY0" fmla="*/ 0 h 1185027"/>
              <a:gd name="connsiteX1" fmla="*/ 252 w 777333"/>
              <a:gd name="connsiteY1" fmla="*/ 2344 h 1185027"/>
              <a:gd name="connsiteX2" fmla="*/ 810 w 777333"/>
              <a:gd name="connsiteY2" fmla="*/ 1184179 h 1185027"/>
              <a:gd name="connsiteX3" fmla="*/ 777333 w 777333"/>
              <a:gd name="connsiteY3" fmla="*/ 1185027 h 1185027"/>
              <a:gd name="connsiteX0" fmla="*/ 69753 w 777333"/>
              <a:gd name="connsiteY0" fmla="*/ 0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333968 w 777333"/>
              <a:gd name="connsiteY0" fmla="*/ 0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1077682 w 1077682"/>
              <a:gd name="connsiteY0" fmla="*/ 0 h 1182683"/>
              <a:gd name="connsiteX1" fmla="*/ 252 w 1077682"/>
              <a:gd name="connsiteY1" fmla="*/ 0 h 1182683"/>
              <a:gd name="connsiteX2" fmla="*/ 810 w 1077682"/>
              <a:gd name="connsiteY2" fmla="*/ 1181835 h 1182683"/>
              <a:gd name="connsiteX3" fmla="*/ 777333 w 1077682"/>
              <a:gd name="connsiteY3" fmla="*/ 1182683 h 1182683"/>
              <a:gd name="connsiteX0" fmla="*/ 1077682 w 1077682"/>
              <a:gd name="connsiteY0" fmla="*/ 0 h 1182683"/>
              <a:gd name="connsiteX1" fmla="*/ 252 w 1077682"/>
              <a:gd name="connsiteY1" fmla="*/ 0 h 1182683"/>
              <a:gd name="connsiteX2" fmla="*/ 810 w 1077682"/>
              <a:gd name="connsiteY2" fmla="*/ 1181835 h 1182683"/>
              <a:gd name="connsiteX3" fmla="*/ 397591 w 1077682"/>
              <a:gd name="connsiteY3" fmla="*/ 1182683 h 11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682" h="1182683">
                <a:moveTo>
                  <a:pt x="1077682" y="0"/>
                </a:moveTo>
                <a:lnTo>
                  <a:pt x="252" y="0"/>
                </a:lnTo>
                <a:cubicBezTo>
                  <a:pt x="-806" y="415925"/>
                  <a:pt x="1868" y="765910"/>
                  <a:pt x="810" y="1181835"/>
                </a:cubicBezTo>
                <a:lnTo>
                  <a:pt x="397591" y="1182683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444664" y="2951046"/>
            <a:ext cx="2341817" cy="135307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917721"/>
              <a:gd name="connsiteY0" fmla="*/ 0 h 1266337"/>
              <a:gd name="connsiteX1" fmla="*/ 292100 w 917721"/>
              <a:gd name="connsiteY1" fmla="*/ 0 h 1266337"/>
              <a:gd name="connsiteX2" fmla="*/ 292100 w 917721"/>
              <a:gd name="connsiteY2" fmla="*/ 1244600 h 1266337"/>
              <a:gd name="connsiteX3" fmla="*/ 917721 w 917721"/>
              <a:gd name="connsiteY3" fmla="*/ 1266337 h 1266337"/>
              <a:gd name="connsiteX0" fmla="*/ 0 w 759285"/>
              <a:gd name="connsiteY0" fmla="*/ 0 h 1266337"/>
              <a:gd name="connsiteX1" fmla="*/ 292100 w 759285"/>
              <a:gd name="connsiteY1" fmla="*/ 0 h 1266337"/>
              <a:gd name="connsiteX2" fmla="*/ 292100 w 759285"/>
              <a:gd name="connsiteY2" fmla="*/ 1244600 h 1266337"/>
              <a:gd name="connsiteX3" fmla="*/ 759285 w 759285"/>
              <a:gd name="connsiteY3" fmla="*/ 1266337 h 1266337"/>
              <a:gd name="connsiteX0" fmla="*/ 0 w 760058"/>
              <a:gd name="connsiteY0" fmla="*/ 0 h 1244601"/>
              <a:gd name="connsiteX1" fmla="*/ 292100 w 760058"/>
              <a:gd name="connsiteY1" fmla="*/ 0 h 1244601"/>
              <a:gd name="connsiteX2" fmla="*/ 292100 w 760058"/>
              <a:gd name="connsiteY2" fmla="*/ 1244600 h 1244601"/>
              <a:gd name="connsiteX3" fmla="*/ 760058 w 760058"/>
              <a:gd name="connsiteY3" fmla="*/ 1244230 h 1244601"/>
              <a:gd name="connsiteX0" fmla="*/ 0 w 760058"/>
              <a:gd name="connsiteY0" fmla="*/ 0 h 1254174"/>
              <a:gd name="connsiteX1" fmla="*/ 292100 w 760058"/>
              <a:gd name="connsiteY1" fmla="*/ 0 h 1254174"/>
              <a:gd name="connsiteX2" fmla="*/ 292100 w 760058"/>
              <a:gd name="connsiteY2" fmla="*/ 1244600 h 1254174"/>
              <a:gd name="connsiteX3" fmla="*/ 760058 w 760058"/>
              <a:gd name="connsiteY3" fmla="*/ 1244230 h 1254174"/>
              <a:gd name="connsiteX0" fmla="*/ 0 w 760058"/>
              <a:gd name="connsiteY0" fmla="*/ 0 h 1254183"/>
              <a:gd name="connsiteX1" fmla="*/ 292100 w 760058"/>
              <a:gd name="connsiteY1" fmla="*/ 0 h 1254183"/>
              <a:gd name="connsiteX2" fmla="*/ 292100 w 760058"/>
              <a:gd name="connsiteY2" fmla="*/ 1244600 h 1254183"/>
              <a:gd name="connsiteX3" fmla="*/ 760058 w 760058"/>
              <a:gd name="connsiteY3" fmla="*/ 1244230 h 1254183"/>
              <a:gd name="connsiteX0" fmla="*/ 0 w 760058"/>
              <a:gd name="connsiteY0" fmla="*/ 0 h 1254183"/>
              <a:gd name="connsiteX1" fmla="*/ 293646 w 760058"/>
              <a:gd name="connsiteY1" fmla="*/ 0 h 1254183"/>
              <a:gd name="connsiteX2" fmla="*/ 292100 w 760058"/>
              <a:gd name="connsiteY2" fmla="*/ 1244600 h 1254183"/>
              <a:gd name="connsiteX3" fmla="*/ 760058 w 760058"/>
              <a:gd name="connsiteY3" fmla="*/ 1244230 h 1254183"/>
              <a:gd name="connsiteX0" fmla="*/ 0 w 760058"/>
              <a:gd name="connsiteY0" fmla="*/ 0 h 1254183"/>
              <a:gd name="connsiteX1" fmla="*/ 292873 w 760058"/>
              <a:gd name="connsiteY1" fmla="*/ 22107 h 1254183"/>
              <a:gd name="connsiteX2" fmla="*/ 292100 w 760058"/>
              <a:gd name="connsiteY2" fmla="*/ 1244600 h 1254183"/>
              <a:gd name="connsiteX3" fmla="*/ 760058 w 760058"/>
              <a:gd name="connsiteY3" fmla="*/ 1244230 h 1254183"/>
              <a:gd name="connsiteX0" fmla="*/ 0 w 760058"/>
              <a:gd name="connsiteY0" fmla="*/ 0 h 1254183"/>
              <a:gd name="connsiteX1" fmla="*/ 292873 w 760058"/>
              <a:gd name="connsiteY1" fmla="*/ 22107 h 1254183"/>
              <a:gd name="connsiteX2" fmla="*/ 292100 w 760058"/>
              <a:gd name="connsiteY2" fmla="*/ 1244600 h 1254183"/>
              <a:gd name="connsiteX3" fmla="*/ 760058 w 760058"/>
              <a:gd name="connsiteY3" fmla="*/ 1244230 h 1254183"/>
              <a:gd name="connsiteX0" fmla="*/ 0 w 760058"/>
              <a:gd name="connsiteY0" fmla="*/ 44865 h 1299048"/>
              <a:gd name="connsiteX1" fmla="*/ 292873 w 760058"/>
              <a:gd name="connsiteY1" fmla="*/ 641 h 1299048"/>
              <a:gd name="connsiteX2" fmla="*/ 292100 w 760058"/>
              <a:gd name="connsiteY2" fmla="*/ 1289465 h 1299048"/>
              <a:gd name="connsiteX3" fmla="*/ 760058 w 760058"/>
              <a:gd name="connsiteY3" fmla="*/ 1289095 h 1299048"/>
              <a:gd name="connsiteX0" fmla="*/ 0 w 760058"/>
              <a:gd name="connsiteY0" fmla="*/ 2136 h 1256319"/>
              <a:gd name="connsiteX1" fmla="*/ 292873 w 760058"/>
              <a:gd name="connsiteY1" fmla="*/ 2127 h 1256319"/>
              <a:gd name="connsiteX2" fmla="*/ 292100 w 760058"/>
              <a:gd name="connsiteY2" fmla="*/ 1246736 h 1256319"/>
              <a:gd name="connsiteX3" fmla="*/ 760058 w 760058"/>
              <a:gd name="connsiteY3" fmla="*/ 1246366 h 125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58" h="1256319">
                <a:moveTo>
                  <a:pt x="0" y="2136"/>
                </a:moveTo>
                <a:cubicBezTo>
                  <a:pt x="97624" y="9505"/>
                  <a:pt x="259396" y="-5245"/>
                  <a:pt x="292873" y="2127"/>
                </a:cubicBezTo>
                <a:cubicBezTo>
                  <a:pt x="291815" y="418052"/>
                  <a:pt x="293158" y="830811"/>
                  <a:pt x="292100" y="1246736"/>
                </a:cubicBezTo>
                <a:cubicBezTo>
                  <a:pt x="313609" y="1246617"/>
                  <a:pt x="725410" y="1268594"/>
                  <a:pt x="760058" y="1246366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Freeform 44"/>
          <p:cNvSpPr/>
          <p:nvPr/>
        </p:nvSpPr>
        <p:spPr>
          <a:xfrm flipV="1">
            <a:off x="1387910" y="3146777"/>
            <a:ext cx="2394396" cy="385407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990600"/>
              <a:gd name="connsiteY0" fmla="*/ 0 h 1244600"/>
              <a:gd name="connsiteX1" fmla="*/ 292100 w 990600"/>
              <a:gd name="connsiteY1" fmla="*/ 0 h 1244600"/>
              <a:gd name="connsiteX2" fmla="*/ 292100 w 990600"/>
              <a:gd name="connsiteY2" fmla="*/ 1244600 h 1244600"/>
              <a:gd name="connsiteX3" fmla="*/ 990600 w 990600"/>
              <a:gd name="connsiteY3" fmla="*/ 1244600 h 1244600"/>
              <a:gd name="connsiteX0" fmla="*/ 0 w 1000125"/>
              <a:gd name="connsiteY0" fmla="*/ 0 h 1244600"/>
              <a:gd name="connsiteX1" fmla="*/ 292100 w 1000125"/>
              <a:gd name="connsiteY1" fmla="*/ 0 h 1244600"/>
              <a:gd name="connsiteX2" fmla="*/ 292100 w 1000125"/>
              <a:gd name="connsiteY2" fmla="*/ 1244600 h 1244600"/>
              <a:gd name="connsiteX3" fmla="*/ 1000125 w 1000125"/>
              <a:gd name="connsiteY3" fmla="*/ 1244600 h 1244600"/>
              <a:gd name="connsiteX0" fmla="*/ 0 w 1009650"/>
              <a:gd name="connsiteY0" fmla="*/ 0 h 1244600"/>
              <a:gd name="connsiteX1" fmla="*/ 292100 w 1009650"/>
              <a:gd name="connsiteY1" fmla="*/ 0 h 1244600"/>
              <a:gd name="connsiteX2" fmla="*/ 292100 w 1009650"/>
              <a:gd name="connsiteY2" fmla="*/ 1244600 h 1244600"/>
              <a:gd name="connsiteX3" fmla="*/ 1009650 w 1009650"/>
              <a:gd name="connsiteY3" fmla="*/ 1244600 h 1244600"/>
              <a:gd name="connsiteX0" fmla="*/ 0 w 877880"/>
              <a:gd name="connsiteY0" fmla="*/ 0 h 1244600"/>
              <a:gd name="connsiteX1" fmla="*/ 292100 w 877880"/>
              <a:gd name="connsiteY1" fmla="*/ 0 h 1244600"/>
              <a:gd name="connsiteX2" fmla="*/ 292100 w 877880"/>
              <a:gd name="connsiteY2" fmla="*/ 1244600 h 1244600"/>
              <a:gd name="connsiteX3" fmla="*/ 877880 w 877880"/>
              <a:gd name="connsiteY3" fmla="*/ 1244600 h 1244600"/>
              <a:gd name="connsiteX0" fmla="*/ 0 w 728009"/>
              <a:gd name="connsiteY0" fmla="*/ 0 h 1244600"/>
              <a:gd name="connsiteX1" fmla="*/ 292100 w 728009"/>
              <a:gd name="connsiteY1" fmla="*/ 0 h 1244600"/>
              <a:gd name="connsiteX2" fmla="*/ 292100 w 728009"/>
              <a:gd name="connsiteY2" fmla="*/ 1244600 h 1244600"/>
              <a:gd name="connsiteX3" fmla="*/ 728009 w 728009"/>
              <a:gd name="connsiteY3" fmla="*/ 1244600 h 1244600"/>
              <a:gd name="connsiteX0" fmla="*/ 0 w 728009"/>
              <a:gd name="connsiteY0" fmla="*/ 0 h 1244600"/>
              <a:gd name="connsiteX1" fmla="*/ 292100 w 728009"/>
              <a:gd name="connsiteY1" fmla="*/ 0 h 1244600"/>
              <a:gd name="connsiteX2" fmla="*/ 292100 w 728009"/>
              <a:gd name="connsiteY2" fmla="*/ 1244600 h 1244600"/>
              <a:gd name="connsiteX3" fmla="*/ 728009 w 728009"/>
              <a:gd name="connsiteY3" fmla="*/ 12446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009" h="1244600">
                <a:moveTo>
                  <a:pt x="0" y="0"/>
                </a:moveTo>
                <a:lnTo>
                  <a:pt x="292100" y="0"/>
                </a:lnTo>
                <a:cubicBezTo>
                  <a:pt x="291042" y="415925"/>
                  <a:pt x="293158" y="828675"/>
                  <a:pt x="292100" y="1244600"/>
                </a:cubicBezTo>
                <a:lnTo>
                  <a:pt x="728009" y="1244600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>
          <a:xfrm flipV="1">
            <a:off x="1331154" y="3212804"/>
            <a:ext cx="2454557" cy="892954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1054894"/>
              <a:gd name="connsiteY0" fmla="*/ 0 h 1244600"/>
              <a:gd name="connsiteX1" fmla="*/ 292100 w 1054894"/>
              <a:gd name="connsiteY1" fmla="*/ 0 h 1244600"/>
              <a:gd name="connsiteX2" fmla="*/ 292100 w 1054894"/>
              <a:gd name="connsiteY2" fmla="*/ 1244600 h 1244600"/>
              <a:gd name="connsiteX3" fmla="*/ 1054894 w 1054894"/>
              <a:gd name="connsiteY3" fmla="*/ 1182683 h 1244600"/>
              <a:gd name="connsiteX0" fmla="*/ 0 w 1054894"/>
              <a:gd name="connsiteY0" fmla="*/ 0 h 1182683"/>
              <a:gd name="connsiteX1" fmla="*/ 292100 w 1054894"/>
              <a:gd name="connsiteY1" fmla="*/ 0 h 1182683"/>
              <a:gd name="connsiteX2" fmla="*/ 289719 w 1054894"/>
              <a:gd name="connsiteY2" fmla="*/ 1170302 h 1182683"/>
              <a:gd name="connsiteX3" fmla="*/ 1054894 w 1054894"/>
              <a:gd name="connsiteY3" fmla="*/ 1182683 h 1182683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89719 w 1069181"/>
              <a:gd name="connsiteY2" fmla="*/ 1170302 h 1182683"/>
              <a:gd name="connsiteX3" fmla="*/ 1069181 w 1069181"/>
              <a:gd name="connsiteY3" fmla="*/ 1182683 h 1182683"/>
              <a:gd name="connsiteX0" fmla="*/ 0 w 784666"/>
              <a:gd name="connsiteY0" fmla="*/ 0 h 1171480"/>
              <a:gd name="connsiteX1" fmla="*/ 292100 w 784666"/>
              <a:gd name="connsiteY1" fmla="*/ 0 h 1171480"/>
              <a:gd name="connsiteX2" fmla="*/ 289719 w 784666"/>
              <a:gd name="connsiteY2" fmla="*/ 1170302 h 1171480"/>
              <a:gd name="connsiteX3" fmla="*/ 784666 w 784666"/>
              <a:gd name="connsiteY3" fmla="*/ 1170187 h 1171480"/>
              <a:gd name="connsiteX0" fmla="*/ 0 w 784666"/>
              <a:gd name="connsiteY0" fmla="*/ 0 h 1171058"/>
              <a:gd name="connsiteX1" fmla="*/ 292100 w 784666"/>
              <a:gd name="connsiteY1" fmla="*/ 0 h 1171058"/>
              <a:gd name="connsiteX2" fmla="*/ 289719 w 784666"/>
              <a:gd name="connsiteY2" fmla="*/ 1170302 h 1171058"/>
              <a:gd name="connsiteX3" fmla="*/ 784666 w 784666"/>
              <a:gd name="connsiteY3" fmla="*/ 1170187 h 1171058"/>
              <a:gd name="connsiteX0" fmla="*/ 0 w 784666"/>
              <a:gd name="connsiteY0" fmla="*/ 0 h 1172658"/>
              <a:gd name="connsiteX1" fmla="*/ 292100 w 784666"/>
              <a:gd name="connsiteY1" fmla="*/ 0 h 1172658"/>
              <a:gd name="connsiteX2" fmla="*/ 289719 w 784666"/>
              <a:gd name="connsiteY2" fmla="*/ 1170302 h 1172658"/>
              <a:gd name="connsiteX3" fmla="*/ 784666 w 784666"/>
              <a:gd name="connsiteY3" fmla="*/ 1170187 h 1172658"/>
              <a:gd name="connsiteX0" fmla="*/ 0 w 784666"/>
              <a:gd name="connsiteY0" fmla="*/ 0 h 1171909"/>
              <a:gd name="connsiteX1" fmla="*/ 292100 w 784666"/>
              <a:gd name="connsiteY1" fmla="*/ 0 h 1171909"/>
              <a:gd name="connsiteX2" fmla="*/ 289719 w 784666"/>
              <a:gd name="connsiteY2" fmla="*/ 1170302 h 1171909"/>
              <a:gd name="connsiteX3" fmla="*/ 784666 w 784666"/>
              <a:gd name="connsiteY3" fmla="*/ 1170187 h 1171909"/>
              <a:gd name="connsiteX0" fmla="*/ 0 w 784666"/>
              <a:gd name="connsiteY0" fmla="*/ 0 h 1170302"/>
              <a:gd name="connsiteX1" fmla="*/ 292100 w 784666"/>
              <a:gd name="connsiteY1" fmla="*/ 0 h 1170302"/>
              <a:gd name="connsiteX2" fmla="*/ 289719 w 784666"/>
              <a:gd name="connsiteY2" fmla="*/ 1170302 h 1170302"/>
              <a:gd name="connsiteX3" fmla="*/ 784666 w 784666"/>
              <a:gd name="connsiteY3" fmla="*/ 1170187 h 1170302"/>
              <a:gd name="connsiteX0" fmla="*/ 0 w 784666"/>
              <a:gd name="connsiteY0" fmla="*/ 0 h 1170579"/>
              <a:gd name="connsiteX1" fmla="*/ 292100 w 784666"/>
              <a:gd name="connsiteY1" fmla="*/ 0 h 1170579"/>
              <a:gd name="connsiteX2" fmla="*/ 289719 w 784666"/>
              <a:gd name="connsiteY2" fmla="*/ 1170302 h 1170579"/>
              <a:gd name="connsiteX3" fmla="*/ 784666 w 784666"/>
              <a:gd name="connsiteY3" fmla="*/ 1170187 h 1170579"/>
              <a:gd name="connsiteX0" fmla="*/ 0 w 737565"/>
              <a:gd name="connsiteY0" fmla="*/ 0 h 1170304"/>
              <a:gd name="connsiteX1" fmla="*/ 292100 w 737565"/>
              <a:gd name="connsiteY1" fmla="*/ 0 h 1170304"/>
              <a:gd name="connsiteX2" fmla="*/ 289719 w 737565"/>
              <a:gd name="connsiteY2" fmla="*/ 1170302 h 1170304"/>
              <a:gd name="connsiteX3" fmla="*/ 737565 w 737565"/>
              <a:gd name="connsiteY3" fmla="*/ 910904 h 1170304"/>
              <a:gd name="connsiteX0" fmla="*/ 0 w 737565"/>
              <a:gd name="connsiteY0" fmla="*/ 0 h 1170304"/>
              <a:gd name="connsiteX1" fmla="*/ 292100 w 737565"/>
              <a:gd name="connsiteY1" fmla="*/ 0 h 1170304"/>
              <a:gd name="connsiteX2" fmla="*/ 289719 w 737565"/>
              <a:gd name="connsiteY2" fmla="*/ 1170302 h 1170304"/>
              <a:gd name="connsiteX3" fmla="*/ 737565 w 737565"/>
              <a:gd name="connsiteY3" fmla="*/ 910904 h 1170304"/>
              <a:gd name="connsiteX0" fmla="*/ 0 w 737565"/>
              <a:gd name="connsiteY0" fmla="*/ 0 h 1170304"/>
              <a:gd name="connsiteX1" fmla="*/ 292100 w 737565"/>
              <a:gd name="connsiteY1" fmla="*/ 0 h 1170304"/>
              <a:gd name="connsiteX2" fmla="*/ 289719 w 737565"/>
              <a:gd name="connsiteY2" fmla="*/ 1170302 h 1170304"/>
              <a:gd name="connsiteX3" fmla="*/ 737565 w 737565"/>
              <a:gd name="connsiteY3" fmla="*/ 910904 h 1170304"/>
              <a:gd name="connsiteX0" fmla="*/ 0 w 784029"/>
              <a:gd name="connsiteY0" fmla="*/ 0 h 1170429"/>
              <a:gd name="connsiteX1" fmla="*/ 292100 w 784029"/>
              <a:gd name="connsiteY1" fmla="*/ 0 h 1170429"/>
              <a:gd name="connsiteX2" fmla="*/ 289719 w 784029"/>
              <a:gd name="connsiteY2" fmla="*/ 1170302 h 1170429"/>
              <a:gd name="connsiteX3" fmla="*/ 784029 w 784029"/>
              <a:gd name="connsiteY3" fmla="*/ 1163939 h 1170429"/>
              <a:gd name="connsiteX0" fmla="*/ 0 w 784029"/>
              <a:gd name="connsiteY0" fmla="*/ 0 h 1173909"/>
              <a:gd name="connsiteX1" fmla="*/ 292100 w 784029"/>
              <a:gd name="connsiteY1" fmla="*/ 0 h 1173909"/>
              <a:gd name="connsiteX2" fmla="*/ 289719 w 784029"/>
              <a:gd name="connsiteY2" fmla="*/ 1170302 h 1173909"/>
              <a:gd name="connsiteX3" fmla="*/ 784029 w 784029"/>
              <a:gd name="connsiteY3" fmla="*/ 1173311 h 1173909"/>
              <a:gd name="connsiteX0" fmla="*/ 0 w 784029"/>
              <a:gd name="connsiteY0" fmla="*/ 0 h 1170429"/>
              <a:gd name="connsiteX1" fmla="*/ 292100 w 784029"/>
              <a:gd name="connsiteY1" fmla="*/ 0 h 1170429"/>
              <a:gd name="connsiteX2" fmla="*/ 289719 w 784029"/>
              <a:gd name="connsiteY2" fmla="*/ 1170302 h 1170429"/>
              <a:gd name="connsiteX3" fmla="*/ 784029 w 784029"/>
              <a:gd name="connsiteY3" fmla="*/ 1163939 h 1170429"/>
              <a:gd name="connsiteX0" fmla="*/ 0 w 784029"/>
              <a:gd name="connsiteY0" fmla="*/ 0 h 1170558"/>
              <a:gd name="connsiteX1" fmla="*/ 292100 w 784029"/>
              <a:gd name="connsiteY1" fmla="*/ 0 h 1170558"/>
              <a:gd name="connsiteX2" fmla="*/ 289719 w 784029"/>
              <a:gd name="connsiteY2" fmla="*/ 1170302 h 1170558"/>
              <a:gd name="connsiteX3" fmla="*/ 784029 w 784029"/>
              <a:gd name="connsiteY3" fmla="*/ 1167063 h 1170558"/>
              <a:gd name="connsiteX0" fmla="*/ 0 w 784029"/>
              <a:gd name="connsiteY0" fmla="*/ 0 h 1171440"/>
              <a:gd name="connsiteX1" fmla="*/ 292100 w 784029"/>
              <a:gd name="connsiteY1" fmla="*/ 0 h 1171440"/>
              <a:gd name="connsiteX2" fmla="*/ 289719 w 784029"/>
              <a:gd name="connsiteY2" fmla="*/ 1170302 h 1171440"/>
              <a:gd name="connsiteX3" fmla="*/ 784029 w 784029"/>
              <a:gd name="connsiteY3" fmla="*/ 1170188 h 1171440"/>
              <a:gd name="connsiteX0" fmla="*/ 0 w 785302"/>
              <a:gd name="connsiteY0" fmla="*/ 0 h 1171439"/>
              <a:gd name="connsiteX1" fmla="*/ 292100 w 785302"/>
              <a:gd name="connsiteY1" fmla="*/ 0 h 1171439"/>
              <a:gd name="connsiteX2" fmla="*/ 289719 w 785302"/>
              <a:gd name="connsiteY2" fmla="*/ 1170302 h 1171439"/>
              <a:gd name="connsiteX3" fmla="*/ 785302 w 785302"/>
              <a:gd name="connsiteY3" fmla="*/ 1170188 h 1171439"/>
              <a:gd name="connsiteX0" fmla="*/ 0 w 656093"/>
              <a:gd name="connsiteY0" fmla="*/ 0 h 1171439"/>
              <a:gd name="connsiteX1" fmla="*/ 292100 w 656093"/>
              <a:gd name="connsiteY1" fmla="*/ 0 h 1171439"/>
              <a:gd name="connsiteX2" fmla="*/ 289719 w 656093"/>
              <a:gd name="connsiteY2" fmla="*/ 1170302 h 1171439"/>
              <a:gd name="connsiteX3" fmla="*/ 656093 w 656093"/>
              <a:gd name="connsiteY3" fmla="*/ 1170187 h 117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093" h="1171439">
                <a:moveTo>
                  <a:pt x="0" y="0"/>
                </a:moveTo>
                <a:lnTo>
                  <a:pt x="292100" y="0"/>
                </a:lnTo>
                <a:cubicBezTo>
                  <a:pt x="291042" y="415925"/>
                  <a:pt x="290777" y="754377"/>
                  <a:pt x="289719" y="1170302"/>
                </a:cubicBezTo>
                <a:cubicBezTo>
                  <a:pt x="313398" y="1171306"/>
                  <a:pt x="645143" y="1172309"/>
                  <a:pt x="656093" y="1170187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526147" y="2499493"/>
            <a:ext cx="1614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C37.118 PMU/PDC Data </a:t>
            </a:r>
            <a:r>
              <a:rPr kumimoji="0" lang="en-GB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Streams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2" name="Picture 9" descr="C:\Documents and Settings\Guiseppe\Desktop\Psymetrix documentation\Presentation images\G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0" y="2132856"/>
            <a:ext cx="577797" cy="4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5067464" y="4141337"/>
            <a:ext cx="17621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IEC 60870-5-104</a:t>
            </a:r>
            <a:endParaRPr kumimoji="0" lang="en-GB" sz="10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>
            <a:off x="5937872" y="2643168"/>
            <a:ext cx="856942" cy="381000"/>
          </a:xfrm>
          <a:prstGeom prst="rightArrow">
            <a:avLst>
              <a:gd name="adj1" fmla="val 50000"/>
              <a:gd name="adj2" fmla="val 48333"/>
            </a:avLst>
          </a:prstGeom>
          <a:gradFill rotWithShape="0">
            <a:gsLst>
              <a:gs pos="0">
                <a:srgbClr val="FF9900"/>
              </a:gs>
              <a:gs pos="100000">
                <a:srgbClr val="FFCC00"/>
              </a:gs>
            </a:gsLst>
            <a:lin ang="0" scaled="1"/>
          </a:gra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7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" y="2825724"/>
            <a:ext cx="871537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" y="3421002"/>
            <a:ext cx="871537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" y="3997066"/>
            <a:ext cx="871537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87" y="4739750"/>
            <a:ext cx="871537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reeform 65"/>
          <p:cNvSpPr/>
          <p:nvPr/>
        </p:nvSpPr>
        <p:spPr>
          <a:xfrm flipH="1">
            <a:off x="1531269" y="4207624"/>
            <a:ext cx="890795" cy="1139284"/>
          </a:xfrm>
          <a:custGeom>
            <a:avLst/>
            <a:gdLst>
              <a:gd name="connsiteX0" fmla="*/ 0 w 1397000"/>
              <a:gd name="connsiteY0" fmla="*/ 0 h 1270000"/>
              <a:gd name="connsiteX1" fmla="*/ 2032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28600 w 1397000"/>
              <a:gd name="connsiteY2" fmla="*/ 9906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317500 w 1397000"/>
              <a:gd name="connsiteY2" fmla="*/ 1257300 h 1270000"/>
              <a:gd name="connsiteX3" fmla="*/ 1397000 w 1397000"/>
              <a:gd name="connsiteY3" fmla="*/ 1270000 h 1270000"/>
              <a:gd name="connsiteX0" fmla="*/ 0 w 1397000"/>
              <a:gd name="connsiteY0" fmla="*/ 0 h 1270000"/>
              <a:gd name="connsiteX1" fmla="*/ 292100 w 1397000"/>
              <a:gd name="connsiteY1" fmla="*/ 0 h 1270000"/>
              <a:gd name="connsiteX2" fmla="*/ 279400 w 1397000"/>
              <a:gd name="connsiteY2" fmla="*/ 1231900 h 1270000"/>
              <a:gd name="connsiteX3" fmla="*/ 1397000 w 1397000"/>
              <a:gd name="connsiteY3" fmla="*/ 1270000 h 1270000"/>
              <a:gd name="connsiteX0" fmla="*/ 0 w 952500"/>
              <a:gd name="connsiteY0" fmla="*/ 0 h 1257300"/>
              <a:gd name="connsiteX1" fmla="*/ 292100 w 952500"/>
              <a:gd name="connsiteY1" fmla="*/ 0 h 1257300"/>
              <a:gd name="connsiteX2" fmla="*/ 279400 w 952500"/>
              <a:gd name="connsiteY2" fmla="*/ 1231900 h 1257300"/>
              <a:gd name="connsiteX3" fmla="*/ 952500 w 952500"/>
              <a:gd name="connsiteY3" fmla="*/ 1257300 h 1257300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79400 w 952500"/>
              <a:gd name="connsiteY2" fmla="*/ 1231900 h 1244600"/>
              <a:gd name="connsiteX3" fmla="*/ 952500 w 952500"/>
              <a:gd name="connsiteY3" fmla="*/ 1244600 h 1244600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92100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7775"/>
              <a:gd name="connsiteX1" fmla="*/ 292100 w 952500"/>
              <a:gd name="connsiteY1" fmla="*/ 0 h 1247775"/>
              <a:gd name="connsiteX2" fmla="*/ 288925 w 952500"/>
              <a:gd name="connsiteY2" fmla="*/ 1247775 h 1247775"/>
              <a:gd name="connsiteX3" fmla="*/ 952500 w 952500"/>
              <a:gd name="connsiteY3" fmla="*/ 1244600 h 1247775"/>
              <a:gd name="connsiteX0" fmla="*/ 0 w 952500"/>
              <a:gd name="connsiteY0" fmla="*/ 0 h 1244600"/>
              <a:gd name="connsiteX1" fmla="*/ 292100 w 952500"/>
              <a:gd name="connsiteY1" fmla="*/ 0 h 1244600"/>
              <a:gd name="connsiteX2" fmla="*/ 292100 w 952500"/>
              <a:gd name="connsiteY2" fmla="*/ 1244600 h 1244600"/>
              <a:gd name="connsiteX3" fmla="*/ 952500 w 952500"/>
              <a:gd name="connsiteY3" fmla="*/ 1244600 h 1244600"/>
              <a:gd name="connsiteX0" fmla="*/ 0 w 1054894"/>
              <a:gd name="connsiteY0" fmla="*/ 0 h 1244600"/>
              <a:gd name="connsiteX1" fmla="*/ 292100 w 1054894"/>
              <a:gd name="connsiteY1" fmla="*/ 0 h 1244600"/>
              <a:gd name="connsiteX2" fmla="*/ 292100 w 1054894"/>
              <a:gd name="connsiteY2" fmla="*/ 1244600 h 1244600"/>
              <a:gd name="connsiteX3" fmla="*/ 1054894 w 1054894"/>
              <a:gd name="connsiteY3" fmla="*/ 1182683 h 1244600"/>
              <a:gd name="connsiteX0" fmla="*/ 0 w 1054894"/>
              <a:gd name="connsiteY0" fmla="*/ 0 h 1182683"/>
              <a:gd name="connsiteX1" fmla="*/ 292100 w 1054894"/>
              <a:gd name="connsiteY1" fmla="*/ 0 h 1182683"/>
              <a:gd name="connsiteX2" fmla="*/ 289719 w 1054894"/>
              <a:gd name="connsiteY2" fmla="*/ 1170302 h 1182683"/>
              <a:gd name="connsiteX3" fmla="*/ 1054894 w 1054894"/>
              <a:gd name="connsiteY3" fmla="*/ 1182683 h 1182683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89719 w 1069181"/>
              <a:gd name="connsiteY2" fmla="*/ 1170302 h 1182683"/>
              <a:gd name="connsiteX3" fmla="*/ 1069181 w 1069181"/>
              <a:gd name="connsiteY3" fmla="*/ 1182683 h 1182683"/>
              <a:gd name="connsiteX0" fmla="*/ 0 w 1069181"/>
              <a:gd name="connsiteY0" fmla="*/ 0 h 1188681"/>
              <a:gd name="connsiteX1" fmla="*/ 292100 w 1069181"/>
              <a:gd name="connsiteY1" fmla="*/ 0 h 1188681"/>
              <a:gd name="connsiteX2" fmla="*/ 295029 w 1069181"/>
              <a:gd name="connsiteY2" fmla="*/ 1188681 h 1188681"/>
              <a:gd name="connsiteX3" fmla="*/ 1069181 w 1069181"/>
              <a:gd name="connsiteY3" fmla="*/ 1182683 h 1188681"/>
              <a:gd name="connsiteX0" fmla="*/ 0 w 1069181"/>
              <a:gd name="connsiteY0" fmla="*/ 0 h 1182683"/>
              <a:gd name="connsiteX1" fmla="*/ 292100 w 1069181"/>
              <a:gd name="connsiteY1" fmla="*/ 0 h 1182683"/>
              <a:gd name="connsiteX2" fmla="*/ 295029 w 1069181"/>
              <a:gd name="connsiteY2" fmla="*/ 1179491 h 1182683"/>
              <a:gd name="connsiteX3" fmla="*/ 1069181 w 1069181"/>
              <a:gd name="connsiteY3" fmla="*/ 1182683 h 1182683"/>
              <a:gd name="connsiteX0" fmla="*/ 73204 w 777228"/>
              <a:gd name="connsiteY0" fmla="*/ 9374 h 1182683"/>
              <a:gd name="connsiteX1" fmla="*/ 147 w 777228"/>
              <a:gd name="connsiteY1" fmla="*/ 0 h 1182683"/>
              <a:gd name="connsiteX2" fmla="*/ 3076 w 777228"/>
              <a:gd name="connsiteY2" fmla="*/ 1179491 h 1182683"/>
              <a:gd name="connsiteX3" fmla="*/ 777228 w 777228"/>
              <a:gd name="connsiteY3" fmla="*/ 1182683 h 1182683"/>
              <a:gd name="connsiteX0" fmla="*/ 73242 w 777266"/>
              <a:gd name="connsiteY0" fmla="*/ 9374 h 1191209"/>
              <a:gd name="connsiteX1" fmla="*/ 185 w 777266"/>
              <a:gd name="connsiteY1" fmla="*/ 0 h 1191209"/>
              <a:gd name="connsiteX2" fmla="*/ 1929 w 777266"/>
              <a:gd name="connsiteY2" fmla="*/ 1191209 h 1191209"/>
              <a:gd name="connsiteX3" fmla="*/ 777266 w 777266"/>
              <a:gd name="connsiteY3" fmla="*/ 1182683 h 1191209"/>
              <a:gd name="connsiteX0" fmla="*/ 73242 w 777266"/>
              <a:gd name="connsiteY0" fmla="*/ 9374 h 1182683"/>
              <a:gd name="connsiteX1" fmla="*/ 185 w 777266"/>
              <a:gd name="connsiteY1" fmla="*/ 0 h 1182683"/>
              <a:gd name="connsiteX2" fmla="*/ 1929 w 777266"/>
              <a:gd name="connsiteY2" fmla="*/ 1179491 h 1182683"/>
              <a:gd name="connsiteX3" fmla="*/ 777266 w 777266"/>
              <a:gd name="connsiteY3" fmla="*/ 1182683 h 1182683"/>
              <a:gd name="connsiteX0" fmla="*/ 73309 w 777333"/>
              <a:gd name="connsiteY0" fmla="*/ 9374 h 1188866"/>
              <a:gd name="connsiteX1" fmla="*/ 252 w 777333"/>
              <a:gd name="connsiteY1" fmla="*/ 0 h 1188866"/>
              <a:gd name="connsiteX2" fmla="*/ 810 w 777333"/>
              <a:gd name="connsiteY2" fmla="*/ 1188866 h 1188866"/>
              <a:gd name="connsiteX3" fmla="*/ 777333 w 777333"/>
              <a:gd name="connsiteY3" fmla="*/ 1182683 h 1188866"/>
              <a:gd name="connsiteX0" fmla="*/ 73309 w 777333"/>
              <a:gd name="connsiteY0" fmla="*/ 9374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70938 w 777333"/>
              <a:gd name="connsiteY0" fmla="*/ 0 h 1185027"/>
              <a:gd name="connsiteX1" fmla="*/ 252 w 777333"/>
              <a:gd name="connsiteY1" fmla="*/ 2344 h 1185027"/>
              <a:gd name="connsiteX2" fmla="*/ 810 w 777333"/>
              <a:gd name="connsiteY2" fmla="*/ 1184179 h 1185027"/>
              <a:gd name="connsiteX3" fmla="*/ 777333 w 777333"/>
              <a:gd name="connsiteY3" fmla="*/ 1185027 h 1185027"/>
              <a:gd name="connsiteX0" fmla="*/ 69753 w 777333"/>
              <a:gd name="connsiteY0" fmla="*/ 0 h 1182683"/>
              <a:gd name="connsiteX1" fmla="*/ 252 w 777333"/>
              <a:gd name="connsiteY1" fmla="*/ 0 h 1182683"/>
              <a:gd name="connsiteX2" fmla="*/ 810 w 777333"/>
              <a:gd name="connsiteY2" fmla="*/ 1181835 h 1182683"/>
              <a:gd name="connsiteX3" fmla="*/ 777333 w 777333"/>
              <a:gd name="connsiteY3" fmla="*/ 1182683 h 1182683"/>
              <a:gd name="connsiteX0" fmla="*/ 1320523 w 1320523"/>
              <a:gd name="connsiteY0" fmla="*/ 0 h 1283610"/>
              <a:gd name="connsiteX1" fmla="*/ 252 w 1320523"/>
              <a:gd name="connsiteY1" fmla="*/ 100927 h 1283610"/>
              <a:gd name="connsiteX2" fmla="*/ 810 w 1320523"/>
              <a:gd name="connsiteY2" fmla="*/ 1282762 h 1283610"/>
              <a:gd name="connsiteX3" fmla="*/ 777333 w 1320523"/>
              <a:gd name="connsiteY3" fmla="*/ 1283610 h 1283610"/>
              <a:gd name="connsiteX0" fmla="*/ 1343063 w 1343063"/>
              <a:gd name="connsiteY0" fmla="*/ 0 h 1283610"/>
              <a:gd name="connsiteX1" fmla="*/ 32 w 1343063"/>
              <a:gd name="connsiteY1" fmla="*/ 5309 h 1283610"/>
              <a:gd name="connsiteX2" fmla="*/ 23350 w 1343063"/>
              <a:gd name="connsiteY2" fmla="*/ 1282762 h 1283610"/>
              <a:gd name="connsiteX3" fmla="*/ 799873 w 1343063"/>
              <a:gd name="connsiteY3" fmla="*/ 1283610 h 1283610"/>
              <a:gd name="connsiteX0" fmla="*/ 1319712 w 1319712"/>
              <a:gd name="connsiteY0" fmla="*/ 0 h 1283610"/>
              <a:gd name="connsiteX1" fmla="*/ 10821 w 1319712"/>
              <a:gd name="connsiteY1" fmla="*/ 5309 h 1283610"/>
              <a:gd name="connsiteX2" fmla="*/ -1 w 1319712"/>
              <a:gd name="connsiteY2" fmla="*/ 1282762 h 1283610"/>
              <a:gd name="connsiteX3" fmla="*/ 776522 w 1319712"/>
              <a:gd name="connsiteY3" fmla="*/ 1283610 h 1283610"/>
              <a:gd name="connsiteX0" fmla="*/ 1319713 w 1319713"/>
              <a:gd name="connsiteY0" fmla="*/ 0 h 1283610"/>
              <a:gd name="connsiteX1" fmla="*/ 15565 w 1319713"/>
              <a:gd name="connsiteY1" fmla="*/ 2965 h 1283610"/>
              <a:gd name="connsiteX2" fmla="*/ 0 w 1319713"/>
              <a:gd name="connsiteY2" fmla="*/ 1282762 h 1283610"/>
              <a:gd name="connsiteX3" fmla="*/ 776523 w 1319713"/>
              <a:gd name="connsiteY3" fmla="*/ 1283610 h 1283610"/>
              <a:gd name="connsiteX0" fmla="*/ 1319713 w 1319713"/>
              <a:gd name="connsiteY0" fmla="*/ 4066 h 1287676"/>
              <a:gd name="connsiteX1" fmla="*/ 6081 w 1319713"/>
              <a:gd name="connsiteY1" fmla="*/ 0 h 1287676"/>
              <a:gd name="connsiteX2" fmla="*/ 0 w 1319713"/>
              <a:gd name="connsiteY2" fmla="*/ 1286828 h 1287676"/>
              <a:gd name="connsiteX3" fmla="*/ 776523 w 1319713"/>
              <a:gd name="connsiteY3" fmla="*/ 1287676 h 1287676"/>
              <a:gd name="connsiteX0" fmla="*/ 1319713 w 1319713"/>
              <a:gd name="connsiteY0" fmla="*/ 0 h 1283610"/>
              <a:gd name="connsiteX1" fmla="*/ 6081 w 1319713"/>
              <a:gd name="connsiteY1" fmla="*/ 2965 h 1283610"/>
              <a:gd name="connsiteX2" fmla="*/ 0 w 1319713"/>
              <a:gd name="connsiteY2" fmla="*/ 1282762 h 1283610"/>
              <a:gd name="connsiteX3" fmla="*/ 776523 w 1319713"/>
              <a:gd name="connsiteY3" fmla="*/ 1283610 h 1283610"/>
              <a:gd name="connsiteX0" fmla="*/ 1323250 w 1323250"/>
              <a:gd name="connsiteY0" fmla="*/ 0 h 1283610"/>
              <a:gd name="connsiteX1" fmla="*/ 135 w 1323250"/>
              <a:gd name="connsiteY1" fmla="*/ 2965 h 1283610"/>
              <a:gd name="connsiteX2" fmla="*/ 3537 w 1323250"/>
              <a:gd name="connsiteY2" fmla="*/ 1282762 h 1283610"/>
              <a:gd name="connsiteX3" fmla="*/ 780060 w 1323250"/>
              <a:gd name="connsiteY3" fmla="*/ 1283610 h 1283610"/>
              <a:gd name="connsiteX0" fmla="*/ 1319713 w 1319713"/>
              <a:gd name="connsiteY0" fmla="*/ 0 h 1283610"/>
              <a:gd name="connsiteX1" fmla="*/ 6081 w 1319713"/>
              <a:gd name="connsiteY1" fmla="*/ 2965 h 1283610"/>
              <a:gd name="connsiteX2" fmla="*/ 0 w 1319713"/>
              <a:gd name="connsiteY2" fmla="*/ 1282762 h 1283610"/>
              <a:gd name="connsiteX3" fmla="*/ 776523 w 1319713"/>
              <a:gd name="connsiteY3" fmla="*/ 1283610 h 1283610"/>
              <a:gd name="connsiteX0" fmla="*/ 1327933 w 1327933"/>
              <a:gd name="connsiteY0" fmla="*/ 0 h 1283610"/>
              <a:gd name="connsiteX1" fmla="*/ 76 w 1327933"/>
              <a:gd name="connsiteY1" fmla="*/ 2965 h 1283610"/>
              <a:gd name="connsiteX2" fmla="*/ 8220 w 1327933"/>
              <a:gd name="connsiteY2" fmla="*/ 1282762 h 1283610"/>
              <a:gd name="connsiteX3" fmla="*/ 784743 w 1327933"/>
              <a:gd name="connsiteY3" fmla="*/ 1283610 h 1283610"/>
              <a:gd name="connsiteX0" fmla="*/ 1327933 w 1327933"/>
              <a:gd name="connsiteY0" fmla="*/ 2308 h 1285918"/>
              <a:gd name="connsiteX1" fmla="*/ 76 w 1327933"/>
              <a:gd name="connsiteY1" fmla="*/ 0 h 1285918"/>
              <a:gd name="connsiteX2" fmla="*/ 8220 w 1327933"/>
              <a:gd name="connsiteY2" fmla="*/ 1285070 h 1285918"/>
              <a:gd name="connsiteX3" fmla="*/ 784743 w 1327933"/>
              <a:gd name="connsiteY3" fmla="*/ 1285918 h 1285918"/>
              <a:gd name="connsiteX0" fmla="*/ 1327933 w 1327933"/>
              <a:gd name="connsiteY0" fmla="*/ 0 h 1283610"/>
              <a:gd name="connsiteX1" fmla="*/ 76 w 1327933"/>
              <a:gd name="connsiteY1" fmla="*/ 1208 h 1283610"/>
              <a:gd name="connsiteX2" fmla="*/ 8220 w 1327933"/>
              <a:gd name="connsiteY2" fmla="*/ 1282762 h 1283610"/>
              <a:gd name="connsiteX3" fmla="*/ 784743 w 1327933"/>
              <a:gd name="connsiteY3" fmla="*/ 1283610 h 1283610"/>
              <a:gd name="connsiteX0" fmla="*/ 1327933 w 1327933"/>
              <a:gd name="connsiteY0" fmla="*/ 550 h 1284160"/>
              <a:gd name="connsiteX1" fmla="*/ 76 w 1327933"/>
              <a:gd name="connsiteY1" fmla="*/ 0 h 1284160"/>
              <a:gd name="connsiteX2" fmla="*/ 8220 w 1327933"/>
              <a:gd name="connsiteY2" fmla="*/ 1283312 h 1284160"/>
              <a:gd name="connsiteX3" fmla="*/ 784743 w 1327933"/>
              <a:gd name="connsiteY3" fmla="*/ 1284160 h 1284160"/>
              <a:gd name="connsiteX0" fmla="*/ 1330382 w 1330382"/>
              <a:gd name="connsiteY0" fmla="*/ 550 h 1284160"/>
              <a:gd name="connsiteX1" fmla="*/ 2525 w 1330382"/>
              <a:gd name="connsiteY1" fmla="*/ 0 h 1284160"/>
              <a:gd name="connsiteX2" fmla="*/ 0 w 1330382"/>
              <a:gd name="connsiteY2" fmla="*/ 1283312 h 1284160"/>
              <a:gd name="connsiteX3" fmla="*/ 787192 w 1330382"/>
              <a:gd name="connsiteY3" fmla="*/ 1284160 h 1284160"/>
              <a:gd name="connsiteX0" fmla="*/ 1330382 w 1330382"/>
              <a:gd name="connsiteY0" fmla="*/ 550 h 1284160"/>
              <a:gd name="connsiteX1" fmla="*/ 2525 w 1330382"/>
              <a:gd name="connsiteY1" fmla="*/ 0 h 1284160"/>
              <a:gd name="connsiteX2" fmla="*/ 0 w 1330382"/>
              <a:gd name="connsiteY2" fmla="*/ 1283312 h 1284160"/>
              <a:gd name="connsiteX3" fmla="*/ 598705 w 1330382"/>
              <a:gd name="connsiteY3" fmla="*/ 1284160 h 128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382" h="1284160">
                <a:moveTo>
                  <a:pt x="1330382" y="550"/>
                </a:moveTo>
                <a:lnTo>
                  <a:pt x="2525" y="0"/>
                </a:lnTo>
                <a:cubicBezTo>
                  <a:pt x="1467" y="415925"/>
                  <a:pt x="1058" y="867387"/>
                  <a:pt x="0" y="1283312"/>
                </a:cubicBezTo>
                <a:lnTo>
                  <a:pt x="598705" y="1284160"/>
                </a:ln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" name="Picture 11" descr="C:\Users\Douglas\Documents\Diagrams\WindTurb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897682"/>
            <a:ext cx="428206" cy="6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330290" y="4646793"/>
            <a:ext cx="2285282" cy="1149179"/>
          </a:xfrm>
          <a:prstGeom prst="rect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AutoShape 24"/>
          <p:cNvSpPr>
            <a:spLocks noChangeArrowheads="1"/>
          </p:cNvSpPr>
          <p:nvPr/>
        </p:nvSpPr>
        <p:spPr bwMode="auto">
          <a:xfrm flipH="1">
            <a:off x="706543" y="5125325"/>
            <a:ext cx="474313" cy="3810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9900"/>
              </a:gs>
              <a:gs pos="100000">
                <a:srgbClr val="FFCC00"/>
              </a:gs>
            </a:gsLst>
            <a:lin ang="0" scaled="1"/>
          </a:grad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0" name="Picture 5" descr="C:\Users\Douglas\Documents\Images\Contro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7" y="5073697"/>
            <a:ext cx="1088494" cy="48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Left-Right Arrow 70"/>
          <p:cNvSpPr/>
          <p:nvPr/>
        </p:nvSpPr>
        <p:spPr bwMode="auto">
          <a:xfrm>
            <a:off x="5976236" y="3726652"/>
            <a:ext cx="818577" cy="378684"/>
          </a:xfrm>
          <a:prstGeom prst="leftRightArrow">
            <a:avLst>
              <a:gd name="adj1" fmla="val 50000"/>
              <a:gd name="adj2" fmla="val 57533"/>
            </a:avLst>
          </a:prstGeom>
          <a:gradFill>
            <a:gsLst>
              <a:gs pos="0">
                <a:srgbClr val="FF9900"/>
              </a:gs>
              <a:gs pos="100000">
                <a:srgbClr val="FFCC00"/>
              </a:gs>
            </a:gsLst>
            <a:lin ang="0" scaled="1"/>
          </a:gradFill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79" name="Picture 3" descr="C:\Users\Douglas\Documents\Images\PhasorPoint-Centr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" b="97537" l="389" r="100000">
                        <a14:foregroundMark x1="2724" y1="3448" x2="2724" y2="3448"/>
                        <a14:foregroundMark x1="1167" y1="5419" x2="1167" y2="5419"/>
                        <a14:foregroundMark x1="5837" y1="1478" x2="5837" y2="1478"/>
                        <a14:foregroundMark x1="7393" y1="4926" x2="7393" y2="4926"/>
                        <a14:foregroundMark x1="4280" y1="7389" x2="4280" y2="7389"/>
                        <a14:foregroundMark x1="4280" y1="11823" x2="4280" y2="11823"/>
                        <a14:foregroundMark x1="4280" y1="11823" x2="4280" y2="11823"/>
                        <a14:foregroundMark x1="4280" y1="11823" x2="4280" y2="11823"/>
                        <a14:foregroundMark x1="4280" y1="11823" x2="4280" y2="11823"/>
                        <a14:foregroundMark x1="4280" y1="11823" x2="4280" y2="11823"/>
                        <a14:foregroundMark x1="5837" y1="11823" x2="5837" y2="11823"/>
                        <a14:foregroundMark x1="6226" y1="11823" x2="6226" y2="11823"/>
                        <a14:foregroundMark x1="7004" y1="11823" x2="7782" y2="11823"/>
                        <a14:foregroundMark x1="9728" y1="11823" x2="9728" y2="11823"/>
                        <a14:foregroundMark x1="11284" y1="11823" x2="11673" y2="11823"/>
                        <a14:foregroundMark x1="16342" y1="11823" x2="16732" y2="12315"/>
                        <a14:foregroundMark x1="18288" y1="11823" x2="19844" y2="11823"/>
                        <a14:foregroundMark x1="21012" y1="11823" x2="21401" y2="11823"/>
                        <a14:foregroundMark x1="21790" y1="11823" x2="21790" y2="11823"/>
                        <a14:foregroundMark x1="22568" y1="11823" x2="23346" y2="11823"/>
                        <a14:foregroundMark x1="24903" y1="11823" x2="26070" y2="11330"/>
                        <a14:foregroundMark x1="27626" y1="11330" x2="27626" y2="11330"/>
                        <a14:foregroundMark x1="28016" y1="10837" x2="28794" y2="10837"/>
                        <a14:foregroundMark x1="29572" y1="10837" x2="29572" y2="10837"/>
                        <a14:foregroundMark x1="30739" y1="10345" x2="36187" y2="10345"/>
                        <a14:foregroundMark x1="37743" y1="9852" x2="37743" y2="9852"/>
                        <a14:foregroundMark x1="37743" y1="9852" x2="38521" y2="9852"/>
                        <a14:foregroundMark x1="39689" y1="9852" x2="41245" y2="9852"/>
                        <a14:foregroundMark x1="42412" y1="8867" x2="73541" y2="9852"/>
                        <a14:foregroundMark x1="73541" y1="9852" x2="73541" y2="9852"/>
                        <a14:foregroundMark x1="73541" y1="9852" x2="73541" y2="9852"/>
                        <a14:foregroundMark x1="73930" y1="10345" x2="73930" y2="11330"/>
                        <a14:foregroundMark x1="74319" y1="11823" x2="74319" y2="12315"/>
                        <a14:foregroundMark x1="83658" y1="16256" x2="6615" y2="19212"/>
                        <a14:foregroundMark x1="6615" y1="19212" x2="6226" y2="59606"/>
                        <a14:foregroundMark x1="6226" y1="59606" x2="87549" y2="59113"/>
                        <a14:foregroundMark x1="87549" y1="59113" x2="86381" y2="493"/>
                        <a14:foregroundMark x1="4280" y1="24631" x2="74708" y2="20197"/>
                        <a14:foregroundMark x1="74708" y1="20197" x2="11284" y2="41379"/>
                        <a14:foregroundMark x1="11284" y1="41379" x2="85603" y2="42365"/>
                        <a14:foregroundMark x1="85603" y1="42857" x2="4280" y2="63054"/>
                        <a14:foregroundMark x1="4280" y1="63054" x2="94942" y2="65517"/>
                        <a14:foregroundMark x1="0" y1="5911" x2="0" y2="91133"/>
                        <a14:foregroundMark x1="389" y1="91133" x2="1556" y2="97044"/>
                        <a14:foregroundMark x1="93774" y1="493" x2="6226" y2="0"/>
                        <a14:foregroundMark x1="10117" y1="7389" x2="10117" y2="7389"/>
                        <a14:foregroundMark x1="7004" y1="6404" x2="37743" y2="6404"/>
                        <a14:foregroundMark x1="37743" y1="6404" x2="28794" y2="6404"/>
                        <a14:foregroundMark x1="93774" y1="985" x2="97665" y2="1478"/>
                        <a14:foregroundMark x1="97665" y1="1478" x2="99611" y2="6404"/>
                        <a14:foregroundMark x1="89494" y1="1970" x2="92607" y2="63054"/>
                        <a14:foregroundMark x1="92607" y1="63054" x2="96498" y2="5419"/>
                        <a14:foregroundMark x1="96498" y1="5419" x2="96887" y2="83251"/>
                        <a14:foregroundMark x1="96109" y1="84236" x2="92607" y2="66010"/>
                        <a14:foregroundMark x1="82490" y1="24138" x2="82490" y2="24138"/>
                        <a14:foregroundMark x1="41245" y1="26601" x2="41245" y2="26601"/>
                        <a14:foregroundMark x1="42023" y1="93596" x2="42023" y2="93596"/>
                        <a14:foregroundMark x1="5837" y1="92118" x2="92607" y2="89163"/>
                        <a14:foregroundMark x1="92607" y1="89163" x2="5447" y2="96059"/>
                        <a14:foregroundMark x1="96498" y1="1970" x2="96498" y2="1970"/>
                        <a14:foregroundMark x1="97276" y1="2463" x2="97276" y2="2463"/>
                        <a14:foregroundMark x1="97276" y1="2956" x2="97276" y2="2956"/>
                        <a14:foregroundMark x1="97665" y1="2956" x2="97665" y2="2956"/>
                        <a14:foregroundMark x1="97665" y1="2956" x2="97665" y2="2956"/>
                        <a14:foregroundMark x1="94942" y1="985" x2="98833" y2="4926"/>
                        <a14:foregroundMark x1="99611" y1="6404" x2="96887" y2="1970"/>
                        <a14:foregroundMark x1="98833" y1="5419" x2="98833" y2="5419"/>
                        <a14:foregroundMark x1="95331" y1="93596" x2="53307" y2="95074"/>
                        <a14:backgroundMark x1="98444" y1="1478" x2="98444" y2="1478"/>
                        <a14:backgroundMark x1="99222" y1="3941" x2="99222" y2="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10" y="2483604"/>
            <a:ext cx="2149326" cy="16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Figure 5 Wind in DM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28" y="3718923"/>
            <a:ext cx="2047896" cy="151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89" y="1828756"/>
            <a:ext cx="2068934" cy="1455856"/>
          </a:xfrm>
          <a:prstGeom prst="rect">
            <a:avLst/>
          </a:prstGeom>
        </p:spPr>
      </p:pic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685598" y="1484784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600" i="1" dirty="0">
                <a:solidFill>
                  <a:prstClr val="black"/>
                </a:solidFill>
              </a:rPr>
              <a:t>Client Applications</a:t>
            </a: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7377323" y="3310936"/>
            <a:ext cx="19178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prstClr val="black"/>
                </a:solidFill>
              </a:rPr>
              <a:t>D</a:t>
            </a:r>
            <a:r>
              <a:rPr lang="en-GB" sz="1600" i="1" dirty="0" smtClean="0">
                <a:solidFill>
                  <a:prstClr val="black"/>
                </a:solidFill>
              </a:rPr>
              <a:t>MS </a:t>
            </a:r>
            <a:r>
              <a:rPr lang="en-GB" sz="1600" i="1" dirty="0">
                <a:solidFill>
                  <a:prstClr val="black"/>
                </a:solidFill>
              </a:rPr>
              <a:t>Integration</a:t>
            </a: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7030802" y="3284984"/>
            <a:ext cx="324619" cy="418455"/>
          </a:xfrm>
          <a:prstGeom prst="upDownArrow">
            <a:avLst>
              <a:gd name="adj1" fmla="val 50000"/>
              <a:gd name="adj2" fmla="val 21308"/>
            </a:avLst>
          </a:prstGeom>
          <a:gradFill rotWithShape="0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348893" y="5795972"/>
            <a:ext cx="24280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prstClr val="black"/>
                </a:solidFill>
              </a:rPr>
              <a:t>Autonomous Control</a:t>
            </a:r>
            <a:endParaRPr lang="en-GB" sz="1600" i="1" dirty="0">
              <a:solidFill>
                <a:prstClr val="black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3278699" y="4684362"/>
            <a:ext cx="2877477" cy="338554"/>
          </a:xfrm>
          <a:prstGeom prst="rect">
            <a:avLst/>
          </a:prstGeom>
          <a:solidFill>
            <a:srgbClr val="4F81B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Synchrophasor  Applications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Content Placeholder 2"/>
          <p:cNvSpPr txBox="1">
            <a:spLocks/>
          </p:cNvSpPr>
          <p:nvPr/>
        </p:nvSpPr>
        <p:spPr bwMode="auto">
          <a:xfrm>
            <a:off x="2766780" y="5085184"/>
            <a:ext cx="3630786" cy="13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A64A"/>
              </a:buClr>
              <a:buSzPct val="7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0C54"/>
              </a:buClr>
              <a:buSzPct val="75000"/>
              <a:buFont typeface="Monotype Sorts" charset="2"/>
              <a:buChar char="u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2A64A"/>
              </a:buClr>
              <a:buSzPct val="62000"/>
              <a:buFont typeface="Monotype Sorts" charset="2"/>
              <a:buChar char="u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2000"/>
              <a:buFont typeface="Monotype Sorts" charset="2"/>
              <a:buChar char="u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2000"/>
              <a:buFont typeface="Monotype Sorts" charset="2"/>
              <a:buChar char="u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2000"/>
              <a:buFont typeface="Monotype Sorts" pitchFamily="2" charset="2"/>
              <a:buChar char="u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2000"/>
              <a:buFont typeface="Monotype Sorts" pitchFamily="2" charset="2"/>
              <a:buChar char="u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2000"/>
              <a:buFont typeface="Monotype Sorts" pitchFamily="2" charset="2"/>
              <a:buChar char="u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2000"/>
              <a:buFont typeface="Monotype Sorts" pitchFamily="2" charset="2"/>
              <a:buChar char="u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0C54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Increase energy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delivery</a:t>
            </a:r>
          </a:p>
          <a:p>
            <a:pPr lvl="1"/>
            <a:r>
              <a:rPr lang="en-GB" sz="1400" kern="0" dirty="0" smtClean="0">
                <a:solidFill>
                  <a:prstClr val="black"/>
                </a:solidFill>
                <a:latin typeface="+mj-lt"/>
              </a:rPr>
              <a:t> Improve reliability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0C54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System analysis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60C54"/>
              </a:buClr>
              <a:buSzPct val="75000"/>
              <a:buFont typeface="Monotype Sorts" charset="2"/>
              <a:buChar char="u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Manage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renewables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278699" y="6186790"/>
            <a:ext cx="2877477" cy="523220"/>
          </a:xfrm>
          <a:prstGeom prst="rect">
            <a:avLst/>
          </a:prstGeom>
          <a:solidFill>
            <a:srgbClr val="4F81BD">
              <a:lumMod val="75000"/>
            </a:srgbClr>
          </a:solidFill>
          <a:ln w="9525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Standards</a:t>
            </a:r>
            <a:r>
              <a:rPr kumimoji="0" lang="en-GB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published 1995, 2005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baseline="0" dirty="0" smtClean="0">
                <a:solidFill>
                  <a:prstClr val="white"/>
                </a:solidFill>
                <a:latin typeface="Arial"/>
                <a:cs typeface="+mn-cs"/>
              </a:rPr>
              <a:t>Extensive use in transmission</a:t>
            </a:r>
          </a:p>
        </p:txBody>
      </p:sp>
    </p:spTree>
    <p:extLst>
      <p:ext uri="{BB962C8B-B14F-4D97-AF65-F5344CB8AC3E}">
        <p14:creationId xmlns:p14="http://schemas.microsoft.com/office/powerpoint/2010/main" val="14484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177"/>
          <p:cNvSpPr txBox="1"/>
          <p:nvPr/>
        </p:nvSpPr>
        <p:spPr>
          <a:xfrm>
            <a:off x="581280" y="5933258"/>
            <a:ext cx="233956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i="1" dirty="0" smtClean="0"/>
              <a:t>Full per-cycle detail</a:t>
            </a:r>
            <a:endParaRPr lang="en-GB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Synchrophasor Measurement</a:t>
            </a:r>
            <a:endParaRPr lang="en-GB" dirty="0"/>
          </a:p>
        </p:txBody>
      </p:sp>
      <p:pic>
        <p:nvPicPr>
          <p:cNvPr id="52" name="Picture 9" descr="C:\Documents and Settings\Guiseppe\Desktop\Psymetrix documentation\Presentation images\G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7" y="1781992"/>
            <a:ext cx="577797" cy="4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2122417"/>
            <a:ext cx="1269158" cy="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5872" y="1814058"/>
            <a:ext cx="3328616" cy="2863244"/>
            <a:chOff x="111490" y="4745206"/>
            <a:chExt cx="2420522" cy="1639103"/>
          </a:xfrm>
        </p:grpSpPr>
        <p:pic>
          <p:nvPicPr>
            <p:cNvPr id="72" name="Picture 2" descr="C:\Users\Douglas\Documents\Diagrams\phas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87" y="4933334"/>
              <a:ext cx="2193925" cy="145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Straight Arrow Connector 72"/>
            <p:cNvCxnSpPr/>
            <p:nvPr/>
          </p:nvCxnSpPr>
          <p:spPr bwMode="auto">
            <a:xfrm>
              <a:off x="931015" y="5023872"/>
              <a:ext cx="543053" cy="0"/>
            </a:xfrm>
            <a:prstGeom prst="straightConnector1">
              <a:avLst/>
            </a:prstGeom>
            <a:solidFill>
              <a:srgbClr val="4F81BD"/>
            </a:solidFill>
            <a:ln w="41275" cap="flat" cmpd="sng" algn="ctr">
              <a:solidFill>
                <a:srgbClr val="FF99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522072" y="5193150"/>
              <a:ext cx="0" cy="540900"/>
            </a:xfrm>
            <a:prstGeom prst="straightConnector1">
              <a:avLst/>
            </a:prstGeom>
            <a:solidFill>
              <a:srgbClr val="4F81BD"/>
            </a:solidFill>
            <a:ln w="41275" cap="flat" cmpd="sng" algn="ctr">
              <a:solidFill>
                <a:srgbClr val="FF99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42213" y="5953422"/>
              <a:ext cx="811896" cy="32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GPS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Timestamp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61926" y="4745206"/>
              <a:ext cx="517826" cy="18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Phase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1490" y="4961834"/>
              <a:ext cx="772831" cy="187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Magnitude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4973662" y="4786245"/>
            <a:ext cx="3918818" cy="2027131"/>
            <a:chOff x="2453382" y="4642229"/>
            <a:chExt cx="3918818" cy="2027131"/>
          </a:xfrm>
        </p:grpSpPr>
        <p:sp>
          <p:nvSpPr>
            <p:cNvPr id="179" name="Rectangle 178"/>
            <p:cNvSpPr/>
            <p:nvPr/>
          </p:nvSpPr>
          <p:spPr bwMode="auto">
            <a:xfrm>
              <a:off x="2899244" y="4642229"/>
              <a:ext cx="3472956" cy="17390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3037309" y="4807848"/>
              <a:ext cx="3029570" cy="3385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Synchrophasors: Key Features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 bwMode="auto">
            <a:xfrm>
              <a:off x="2453382" y="5291584"/>
              <a:ext cx="3918818" cy="137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2A64A"/>
                </a:buClr>
                <a:buSzPct val="75000"/>
                <a:buFont typeface="Monotype Sorts" charset="2"/>
                <a:buChar char="u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160C54"/>
                </a:buClr>
                <a:buSzPct val="75000"/>
                <a:buFont typeface="Monotype Sorts" charset="2"/>
                <a:buChar char="u"/>
                <a:defRPr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2A64A"/>
                </a:buClr>
                <a:buSzPct val="62000"/>
                <a:buFont typeface="Monotype Sorts" charset="2"/>
                <a:buChar char="u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2000"/>
                <a:buFont typeface="Monotype Sorts" charset="2"/>
                <a:buChar char="u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2000"/>
                <a:buFont typeface="Monotype Sorts" charset="2"/>
                <a:buChar char="u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2000"/>
                <a:buFont typeface="Monotype Sorts" pitchFamily="2" charset="2"/>
                <a:buChar char="u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2000"/>
                <a:buFont typeface="Monotype Sorts" pitchFamily="2" charset="2"/>
                <a:buChar char="u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2000"/>
                <a:buFont typeface="Monotype Sorts" pitchFamily="2" charset="2"/>
                <a:buChar char="u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2000"/>
                <a:buFont typeface="Monotype Sorts" pitchFamily="2" charset="2"/>
                <a:buChar char="u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/>
              <a:r>
                <a:rPr lang="en-GB" sz="1400" kern="0" dirty="0" smtClean="0">
                  <a:solidFill>
                    <a:prstClr val="black"/>
                  </a:solidFill>
                </a:rPr>
                <a:t>Synchronised </a:t>
              </a:r>
              <a:r>
                <a:rPr lang="en-GB" sz="1400" kern="0" dirty="0">
                  <a:solidFill>
                    <a:prstClr val="black"/>
                  </a:solidFill>
                </a:rPr>
                <a:t>V&amp;I measurements</a:t>
              </a:r>
            </a:p>
            <a:p>
              <a:pPr lvl="1"/>
              <a:r>
                <a:rPr lang="en-GB" sz="1400" kern="0" dirty="0">
                  <a:solidFill>
                    <a:prstClr val="black"/>
                  </a:solidFill>
                </a:rPr>
                <a:t>50/60Hz data captures dynamics</a:t>
              </a:r>
            </a:p>
            <a:p>
              <a:pPr lvl="1"/>
              <a:r>
                <a:rPr lang="en-GB" sz="1400" kern="0" dirty="0" smtClean="0">
                  <a:solidFill>
                    <a:prstClr val="black"/>
                  </a:solidFill>
                </a:rPr>
                <a:t>3-phase measurements</a:t>
              </a:r>
            </a:p>
            <a:p>
              <a:pPr lvl="1"/>
              <a:r>
                <a:rPr lang="en-GB" sz="1400" kern="0" dirty="0" smtClean="0">
                  <a:solidFill>
                    <a:prstClr val="black"/>
                  </a:solidFill>
                </a:rPr>
                <a:t>Real-time streaming</a:t>
              </a:r>
              <a:endParaRPr lang="en-GB" sz="1400" kern="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539552" y="2723247"/>
            <a:ext cx="0" cy="8640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397483" y="2723247"/>
            <a:ext cx="0" cy="8640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691627" y="2723247"/>
            <a:ext cx="0" cy="8640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39552" y="3155295"/>
            <a:ext cx="43204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4838700" y="2867263"/>
            <a:ext cx="0" cy="8640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678733" y="2945892"/>
            <a:ext cx="536871" cy="410365"/>
            <a:chOff x="1050989" y="3140968"/>
            <a:chExt cx="536871" cy="410365"/>
          </a:xfrm>
        </p:grpSpPr>
        <p:sp>
          <p:nvSpPr>
            <p:cNvPr id="64" name="Oval 63"/>
            <p:cNvSpPr/>
            <p:nvPr/>
          </p:nvSpPr>
          <p:spPr bwMode="auto">
            <a:xfrm>
              <a:off x="1235201" y="3140968"/>
              <a:ext cx="352659" cy="41036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050989" y="3140968"/>
              <a:ext cx="352659" cy="41036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1235201" y="3140968"/>
              <a:ext cx="352659" cy="41036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Straight Arrow Connector 19"/>
          <p:cNvCxnSpPr>
            <a:stCxn id="65" idx="2"/>
          </p:cNvCxnSpPr>
          <p:nvPr/>
        </p:nvCxnSpPr>
        <p:spPr bwMode="auto">
          <a:xfrm flipH="1">
            <a:off x="1397483" y="2503859"/>
            <a:ext cx="82223" cy="215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5" idx="2"/>
          </p:cNvCxnSpPr>
          <p:nvPr/>
        </p:nvCxnSpPr>
        <p:spPr bwMode="auto">
          <a:xfrm>
            <a:off x="1479706" y="2503859"/>
            <a:ext cx="167139" cy="647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1" name="Straight Arrow Connector 80"/>
          <p:cNvCxnSpPr>
            <a:stCxn id="65" idx="2"/>
          </p:cNvCxnSpPr>
          <p:nvPr/>
        </p:nvCxnSpPr>
        <p:spPr bwMode="auto">
          <a:xfrm flipH="1">
            <a:off x="539553" y="2503859"/>
            <a:ext cx="940153" cy="2599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82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09" y="2143093"/>
            <a:ext cx="1269158" cy="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Arrow Connector 88"/>
          <p:cNvCxnSpPr>
            <a:stCxn id="82" idx="2"/>
          </p:cNvCxnSpPr>
          <p:nvPr/>
        </p:nvCxnSpPr>
        <p:spPr bwMode="auto">
          <a:xfrm>
            <a:off x="4500388" y="2524535"/>
            <a:ext cx="338312" cy="2393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Straight Arrow Connector 90"/>
          <p:cNvCxnSpPr>
            <a:stCxn id="82" idx="2"/>
          </p:cNvCxnSpPr>
          <p:nvPr/>
        </p:nvCxnSpPr>
        <p:spPr bwMode="auto">
          <a:xfrm>
            <a:off x="4500388" y="2524535"/>
            <a:ext cx="169156" cy="6265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263612" y="354482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1</a:t>
            </a:r>
            <a:endParaRPr lang="en-GB" sz="1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415740" y="2723247"/>
            <a:ext cx="284052" cy="1129357"/>
            <a:chOff x="2415740" y="2651239"/>
            <a:chExt cx="284052" cy="1129357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2557766" y="2651239"/>
              <a:ext cx="0" cy="8640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2415740" y="347281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2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549601" y="35532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3</a:t>
            </a:r>
            <a:endParaRPr lang="en-GB" sz="1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718006" y="36888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4</a:t>
            </a:r>
            <a:endParaRPr lang="en-GB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3998" y="3945250"/>
            <a:ext cx="45480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With PMUs, segment is fully observed from 2 locations, all 3 phases</a:t>
            </a:r>
            <a:endParaRPr lang="en-GB" i="1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636609" y="4725144"/>
            <a:ext cx="2912991" cy="1568154"/>
            <a:chOff x="377825" y="5211763"/>
            <a:chExt cx="1963738" cy="1225550"/>
          </a:xfrm>
        </p:grpSpPr>
        <p:sp>
          <p:nvSpPr>
            <p:cNvPr id="145" name="Freeform 62"/>
            <p:cNvSpPr>
              <a:spLocks/>
            </p:cNvSpPr>
            <p:nvPr/>
          </p:nvSpPr>
          <p:spPr bwMode="auto">
            <a:xfrm>
              <a:off x="382587" y="5640388"/>
              <a:ext cx="268288" cy="263525"/>
            </a:xfrm>
            <a:custGeom>
              <a:avLst/>
              <a:gdLst>
                <a:gd name="T0" fmla="*/ 2 w 169"/>
                <a:gd name="T1" fmla="*/ 0 h 166"/>
                <a:gd name="T2" fmla="*/ 9 w 169"/>
                <a:gd name="T3" fmla="*/ 26 h 166"/>
                <a:gd name="T4" fmla="*/ 11 w 169"/>
                <a:gd name="T5" fmla="*/ 87 h 166"/>
                <a:gd name="T6" fmla="*/ 16 w 169"/>
                <a:gd name="T7" fmla="*/ 124 h 166"/>
                <a:gd name="T8" fmla="*/ 18 w 169"/>
                <a:gd name="T9" fmla="*/ 161 h 166"/>
                <a:gd name="T10" fmla="*/ 20 w 169"/>
                <a:gd name="T11" fmla="*/ 164 h 166"/>
                <a:gd name="T12" fmla="*/ 25 w 169"/>
                <a:gd name="T13" fmla="*/ 143 h 166"/>
                <a:gd name="T14" fmla="*/ 27 w 169"/>
                <a:gd name="T15" fmla="*/ 80 h 166"/>
                <a:gd name="T16" fmla="*/ 32 w 169"/>
                <a:gd name="T17" fmla="*/ 56 h 166"/>
                <a:gd name="T18" fmla="*/ 34 w 169"/>
                <a:gd name="T19" fmla="*/ 28 h 166"/>
                <a:gd name="T20" fmla="*/ 39 w 169"/>
                <a:gd name="T21" fmla="*/ 45 h 166"/>
                <a:gd name="T22" fmla="*/ 43 w 169"/>
                <a:gd name="T23" fmla="*/ 70 h 166"/>
                <a:gd name="T24" fmla="*/ 45 w 169"/>
                <a:gd name="T25" fmla="*/ 115 h 166"/>
                <a:gd name="T26" fmla="*/ 50 w 169"/>
                <a:gd name="T27" fmla="*/ 133 h 166"/>
                <a:gd name="T28" fmla="*/ 52 w 169"/>
                <a:gd name="T29" fmla="*/ 129 h 166"/>
                <a:gd name="T30" fmla="*/ 57 w 169"/>
                <a:gd name="T31" fmla="*/ 105 h 166"/>
                <a:gd name="T32" fmla="*/ 59 w 169"/>
                <a:gd name="T33" fmla="*/ 63 h 166"/>
                <a:gd name="T34" fmla="*/ 64 w 169"/>
                <a:gd name="T35" fmla="*/ 49 h 166"/>
                <a:gd name="T36" fmla="*/ 66 w 169"/>
                <a:gd name="T37" fmla="*/ 38 h 166"/>
                <a:gd name="T38" fmla="*/ 70 w 169"/>
                <a:gd name="T39" fmla="*/ 47 h 166"/>
                <a:gd name="T40" fmla="*/ 75 w 169"/>
                <a:gd name="T41" fmla="*/ 63 h 166"/>
                <a:gd name="T42" fmla="*/ 77 w 169"/>
                <a:gd name="T43" fmla="*/ 89 h 166"/>
                <a:gd name="T44" fmla="*/ 84 w 169"/>
                <a:gd name="T45" fmla="*/ 101 h 166"/>
                <a:gd name="T46" fmla="*/ 91 w 169"/>
                <a:gd name="T47" fmla="*/ 96 h 166"/>
                <a:gd name="T48" fmla="*/ 93 w 169"/>
                <a:gd name="T49" fmla="*/ 82 h 166"/>
                <a:gd name="T50" fmla="*/ 98 w 169"/>
                <a:gd name="T51" fmla="*/ 73 h 166"/>
                <a:gd name="T52" fmla="*/ 105 w 169"/>
                <a:gd name="T53" fmla="*/ 68 h 166"/>
                <a:gd name="T54" fmla="*/ 109 w 169"/>
                <a:gd name="T55" fmla="*/ 56 h 166"/>
                <a:gd name="T56" fmla="*/ 114 w 169"/>
                <a:gd name="T57" fmla="*/ 56 h 166"/>
                <a:gd name="T58" fmla="*/ 116 w 169"/>
                <a:gd name="T59" fmla="*/ 73 h 166"/>
                <a:gd name="T60" fmla="*/ 121 w 169"/>
                <a:gd name="T61" fmla="*/ 82 h 166"/>
                <a:gd name="T62" fmla="*/ 123 w 169"/>
                <a:gd name="T63" fmla="*/ 108 h 166"/>
                <a:gd name="T64" fmla="*/ 130 w 169"/>
                <a:gd name="T65" fmla="*/ 119 h 166"/>
                <a:gd name="T66" fmla="*/ 132 w 169"/>
                <a:gd name="T67" fmla="*/ 119 h 166"/>
                <a:gd name="T68" fmla="*/ 137 w 169"/>
                <a:gd name="T69" fmla="*/ 110 h 166"/>
                <a:gd name="T70" fmla="*/ 139 w 169"/>
                <a:gd name="T71" fmla="*/ 94 h 166"/>
                <a:gd name="T72" fmla="*/ 146 w 169"/>
                <a:gd name="T73" fmla="*/ 80 h 166"/>
                <a:gd name="T74" fmla="*/ 148 w 169"/>
                <a:gd name="T75" fmla="*/ 68 h 166"/>
                <a:gd name="T76" fmla="*/ 155 w 169"/>
                <a:gd name="T77" fmla="*/ 56 h 166"/>
                <a:gd name="T78" fmla="*/ 159 w 169"/>
                <a:gd name="T79" fmla="*/ 56 h 166"/>
                <a:gd name="T80" fmla="*/ 164 w 169"/>
                <a:gd name="T81" fmla="*/ 63 h 166"/>
                <a:gd name="T82" fmla="*/ 166 w 169"/>
                <a:gd name="T83" fmla="*/ 7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6">
                  <a:moveTo>
                    <a:pt x="0" y="10"/>
                  </a:moveTo>
                  <a:lnTo>
                    <a:pt x="2" y="7"/>
                  </a:lnTo>
                  <a:lnTo>
                    <a:pt x="2" y="0"/>
                  </a:lnTo>
                  <a:lnTo>
                    <a:pt x="7" y="5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54"/>
                  </a:lnTo>
                  <a:lnTo>
                    <a:pt x="11" y="56"/>
                  </a:lnTo>
                  <a:lnTo>
                    <a:pt x="11" y="87"/>
                  </a:lnTo>
                  <a:lnTo>
                    <a:pt x="13" y="89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16" y="145"/>
                  </a:lnTo>
                  <a:lnTo>
                    <a:pt x="18" y="147"/>
                  </a:lnTo>
                  <a:lnTo>
                    <a:pt x="18" y="161"/>
                  </a:lnTo>
                  <a:lnTo>
                    <a:pt x="20" y="164"/>
                  </a:lnTo>
                  <a:lnTo>
                    <a:pt x="20" y="166"/>
                  </a:lnTo>
                  <a:lnTo>
                    <a:pt x="20" y="164"/>
                  </a:lnTo>
                  <a:lnTo>
                    <a:pt x="23" y="161"/>
                  </a:lnTo>
                  <a:lnTo>
                    <a:pt x="23" y="145"/>
                  </a:lnTo>
                  <a:lnTo>
                    <a:pt x="25" y="14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7" y="80"/>
                  </a:lnTo>
                  <a:lnTo>
                    <a:pt x="29" y="77"/>
                  </a:lnTo>
                  <a:lnTo>
                    <a:pt x="29" y="59"/>
                  </a:lnTo>
                  <a:lnTo>
                    <a:pt x="32" y="56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4" y="28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39" y="45"/>
                  </a:lnTo>
                  <a:lnTo>
                    <a:pt x="41" y="47"/>
                  </a:lnTo>
                  <a:lnTo>
                    <a:pt x="41" y="68"/>
                  </a:lnTo>
                  <a:lnTo>
                    <a:pt x="43" y="70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5" y="115"/>
                  </a:lnTo>
                  <a:lnTo>
                    <a:pt x="48" y="117"/>
                  </a:lnTo>
                  <a:lnTo>
                    <a:pt x="48" y="131"/>
                  </a:lnTo>
                  <a:lnTo>
                    <a:pt x="50" y="133"/>
                  </a:lnTo>
                  <a:lnTo>
                    <a:pt x="50" y="140"/>
                  </a:lnTo>
                  <a:lnTo>
                    <a:pt x="52" y="138"/>
                  </a:lnTo>
                  <a:lnTo>
                    <a:pt x="52" y="129"/>
                  </a:lnTo>
                  <a:lnTo>
                    <a:pt x="54" y="126"/>
                  </a:lnTo>
                  <a:lnTo>
                    <a:pt x="54" y="108"/>
                  </a:lnTo>
                  <a:lnTo>
                    <a:pt x="57" y="105"/>
                  </a:lnTo>
                  <a:lnTo>
                    <a:pt x="57" y="82"/>
                  </a:lnTo>
                  <a:lnTo>
                    <a:pt x="59" y="80"/>
                  </a:lnTo>
                  <a:lnTo>
                    <a:pt x="59" y="63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64" y="49"/>
                  </a:lnTo>
                  <a:lnTo>
                    <a:pt x="64" y="42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0" y="47"/>
                  </a:lnTo>
                  <a:lnTo>
                    <a:pt x="73" y="49"/>
                  </a:lnTo>
                  <a:lnTo>
                    <a:pt x="73" y="61"/>
                  </a:lnTo>
                  <a:lnTo>
                    <a:pt x="75" y="63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7" y="89"/>
                  </a:lnTo>
                  <a:lnTo>
                    <a:pt x="80" y="91"/>
                  </a:lnTo>
                  <a:lnTo>
                    <a:pt x="80" y="96"/>
                  </a:lnTo>
                  <a:lnTo>
                    <a:pt x="84" y="101"/>
                  </a:lnTo>
                  <a:lnTo>
                    <a:pt x="84" y="103"/>
                  </a:lnTo>
                  <a:lnTo>
                    <a:pt x="86" y="101"/>
                  </a:lnTo>
                  <a:lnTo>
                    <a:pt x="91" y="96"/>
                  </a:lnTo>
                  <a:lnTo>
                    <a:pt x="91" y="89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6" y="80"/>
                  </a:lnTo>
                  <a:lnTo>
                    <a:pt x="96" y="75"/>
                  </a:lnTo>
                  <a:lnTo>
                    <a:pt x="98" y="73"/>
                  </a:lnTo>
                  <a:lnTo>
                    <a:pt x="100" y="73"/>
                  </a:lnTo>
                  <a:lnTo>
                    <a:pt x="105" y="73"/>
                  </a:lnTo>
                  <a:lnTo>
                    <a:pt x="105" y="68"/>
                  </a:lnTo>
                  <a:lnTo>
                    <a:pt x="107" y="66"/>
                  </a:lnTo>
                  <a:lnTo>
                    <a:pt x="107" y="59"/>
                  </a:lnTo>
                  <a:lnTo>
                    <a:pt x="109" y="56"/>
                  </a:lnTo>
                  <a:lnTo>
                    <a:pt x="109" y="52"/>
                  </a:lnTo>
                  <a:lnTo>
                    <a:pt x="112" y="54"/>
                  </a:lnTo>
                  <a:lnTo>
                    <a:pt x="114" y="56"/>
                  </a:lnTo>
                  <a:lnTo>
                    <a:pt x="114" y="63"/>
                  </a:lnTo>
                  <a:lnTo>
                    <a:pt x="116" y="66"/>
                  </a:lnTo>
                  <a:lnTo>
                    <a:pt x="116" y="73"/>
                  </a:lnTo>
                  <a:lnTo>
                    <a:pt x="118" y="75"/>
                  </a:lnTo>
                  <a:lnTo>
                    <a:pt x="118" y="80"/>
                  </a:lnTo>
                  <a:lnTo>
                    <a:pt x="121" y="82"/>
                  </a:lnTo>
                  <a:lnTo>
                    <a:pt x="121" y="94"/>
                  </a:lnTo>
                  <a:lnTo>
                    <a:pt x="123" y="96"/>
                  </a:lnTo>
                  <a:lnTo>
                    <a:pt x="123" y="108"/>
                  </a:lnTo>
                  <a:lnTo>
                    <a:pt x="125" y="110"/>
                  </a:lnTo>
                  <a:lnTo>
                    <a:pt x="125" y="115"/>
                  </a:lnTo>
                  <a:lnTo>
                    <a:pt x="130" y="119"/>
                  </a:lnTo>
                  <a:lnTo>
                    <a:pt x="130" y="122"/>
                  </a:lnTo>
                  <a:lnTo>
                    <a:pt x="130" y="119"/>
                  </a:lnTo>
                  <a:lnTo>
                    <a:pt x="132" y="119"/>
                  </a:lnTo>
                  <a:lnTo>
                    <a:pt x="134" y="117"/>
                  </a:lnTo>
                  <a:lnTo>
                    <a:pt x="134" y="112"/>
                  </a:lnTo>
                  <a:lnTo>
                    <a:pt x="137" y="110"/>
                  </a:lnTo>
                  <a:lnTo>
                    <a:pt x="137" y="103"/>
                  </a:lnTo>
                  <a:lnTo>
                    <a:pt x="139" y="101"/>
                  </a:lnTo>
                  <a:lnTo>
                    <a:pt x="139" y="94"/>
                  </a:lnTo>
                  <a:lnTo>
                    <a:pt x="141" y="91"/>
                  </a:lnTo>
                  <a:lnTo>
                    <a:pt x="141" y="84"/>
                  </a:lnTo>
                  <a:lnTo>
                    <a:pt x="146" y="80"/>
                  </a:lnTo>
                  <a:lnTo>
                    <a:pt x="146" y="75"/>
                  </a:lnTo>
                  <a:lnTo>
                    <a:pt x="148" y="73"/>
                  </a:lnTo>
                  <a:lnTo>
                    <a:pt x="148" y="68"/>
                  </a:lnTo>
                  <a:lnTo>
                    <a:pt x="150" y="66"/>
                  </a:lnTo>
                  <a:lnTo>
                    <a:pt x="150" y="61"/>
                  </a:lnTo>
                  <a:lnTo>
                    <a:pt x="155" y="56"/>
                  </a:lnTo>
                  <a:lnTo>
                    <a:pt x="155" y="52"/>
                  </a:lnTo>
                  <a:lnTo>
                    <a:pt x="157" y="54"/>
                  </a:lnTo>
                  <a:lnTo>
                    <a:pt x="159" y="56"/>
                  </a:lnTo>
                  <a:lnTo>
                    <a:pt x="159" y="54"/>
                  </a:lnTo>
                  <a:lnTo>
                    <a:pt x="159" y="59"/>
                  </a:lnTo>
                  <a:lnTo>
                    <a:pt x="164" y="63"/>
                  </a:lnTo>
                  <a:lnTo>
                    <a:pt x="164" y="70"/>
                  </a:lnTo>
                  <a:lnTo>
                    <a:pt x="166" y="73"/>
                  </a:lnTo>
                  <a:lnTo>
                    <a:pt x="166" y="77"/>
                  </a:lnTo>
                  <a:lnTo>
                    <a:pt x="169" y="80"/>
                  </a:lnTo>
                  <a:lnTo>
                    <a:pt x="169" y="8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46" name="Freeform 63"/>
            <p:cNvSpPr>
              <a:spLocks/>
            </p:cNvSpPr>
            <p:nvPr/>
          </p:nvSpPr>
          <p:spPr bwMode="auto">
            <a:xfrm>
              <a:off x="650875" y="5670550"/>
              <a:ext cx="246063" cy="188913"/>
            </a:xfrm>
            <a:custGeom>
              <a:avLst/>
              <a:gdLst>
                <a:gd name="T0" fmla="*/ 2 w 155"/>
                <a:gd name="T1" fmla="*/ 75 h 119"/>
                <a:gd name="T2" fmla="*/ 6 w 155"/>
                <a:gd name="T3" fmla="*/ 84 h 119"/>
                <a:gd name="T4" fmla="*/ 9 w 155"/>
                <a:gd name="T5" fmla="*/ 98 h 119"/>
                <a:gd name="T6" fmla="*/ 13 w 155"/>
                <a:gd name="T7" fmla="*/ 98 h 119"/>
                <a:gd name="T8" fmla="*/ 18 w 155"/>
                <a:gd name="T9" fmla="*/ 86 h 119"/>
                <a:gd name="T10" fmla="*/ 20 w 155"/>
                <a:gd name="T11" fmla="*/ 61 h 119"/>
                <a:gd name="T12" fmla="*/ 25 w 155"/>
                <a:gd name="T13" fmla="*/ 44 h 119"/>
                <a:gd name="T14" fmla="*/ 27 w 155"/>
                <a:gd name="T15" fmla="*/ 21 h 119"/>
                <a:gd name="T16" fmla="*/ 32 w 155"/>
                <a:gd name="T17" fmla="*/ 16 h 119"/>
                <a:gd name="T18" fmla="*/ 36 w 155"/>
                <a:gd name="T19" fmla="*/ 28 h 119"/>
                <a:gd name="T20" fmla="*/ 38 w 155"/>
                <a:gd name="T21" fmla="*/ 58 h 119"/>
                <a:gd name="T22" fmla="*/ 43 w 155"/>
                <a:gd name="T23" fmla="*/ 77 h 119"/>
                <a:gd name="T24" fmla="*/ 45 w 155"/>
                <a:gd name="T25" fmla="*/ 107 h 119"/>
                <a:gd name="T26" fmla="*/ 50 w 155"/>
                <a:gd name="T27" fmla="*/ 119 h 119"/>
                <a:gd name="T28" fmla="*/ 54 w 155"/>
                <a:gd name="T29" fmla="*/ 110 h 119"/>
                <a:gd name="T30" fmla="*/ 57 w 155"/>
                <a:gd name="T31" fmla="*/ 79 h 119"/>
                <a:gd name="T32" fmla="*/ 61 w 155"/>
                <a:gd name="T33" fmla="*/ 58 h 119"/>
                <a:gd name="T34" fmla="*/ 63 w 155"/>
                <a:gd name="T35" fmla="*/ 33 h 119"/>
                <a:gd name="T36" fmla="*/ 68 w 155"/>
                <a:gd name="T37" fmla="*/ 16 h 119"/>
                <a:gd name="T38" fmla="*/ 70 w 155"/>
                <a:gd name="T39" fmla="*/ 0 h 119"/>
                <a:gd name="T40" fmla="*/ 75 w 155"/>
                <a:gd name="T41" fmla="*/ 9 h 119"/>
                <a:gd name="T42" fmla="*/ 77 w 155"/>
                <a:gd name="T43" fmla="*/ 49 h 119"/>
                <a:gd name="T44" fmla="*/ 82 w 155"/>
                <a:gd name="T45" fmla="*/ 75 h 119"/>
                <a:gd name="T46" fmla="*/ 84 w 155"/>
                <a:gd name="T47" fmla="*/ 103 h 119"/>
                <a:gd name="T48" fmla="*/ 89 w 155"/>
                <a:gd name="T49" fmla="*/ 96 h 119"/>
                <a:gd name="T50" fmla="*/ 93 w 155"/>
                <a:gd name="T51" fmla="*/ 77 h 119"/>
                <a:gd name="T52" fmla="*/ 95 w 155"/>
                <a:gd name="T53" fmla="*/ 44 h 119"/>
                <a:gd name="T54" fmla="*/ 100 w 155"/>
                <a:gd name="T55" fmla="*/ 28 h 119"/>
                <a:gd name="T56" fmla="*/ 102 w 155"/>
                <a:gd name="T57" fmla="*/ 14 h 119"/>
                <a:gd name="T58" fmla="*/ 109 w 155"/>
                <a:gd name="T59" fmla="*/ 35 h 119"/>
                <a:gd name="T60" fmla="*/ 111 w 155"/>
                <a:gd name="T61" fmla="*/ 70 h 119"/>
                <a:gd name="T62" fmla="*/ 116 w 155"/>
                <a:gd name="T63" fmla="*/ 89 h 119"/>
                <a:gd name="T64" fmla="*/ 118 w 155"/>
                <a:gd name="T65" fmla="*/ 112 h 119"/>
                <a:gd name="T66" fmla="*/ 125 w 155"/>
                <a:gd name="T67" fmla="*/ 114 h 119"/>
                <a:gd name="T68" fmla="*/ 127 w 155"/>
                <a:gd name="T69" fmla="*/ 86 h 119"/>
                <a:gd name="T70" fmla="*/ 132 w 155"/>
                <a:gd name="T71" fmla="*/ 65 h 119"/>
                <a:gd name="T72" fmla="*/ 134 w 155"/>
                <a:gd name="T73" fmla="*/ 23 h 119"/>
                <a:gd name="T74" fmla="*/ 141 w 155"/>
                <a:gd name="T75" fmla="*/ 5 h 119"/>
                <a:gd name="T76" fmla="*/ 143 w 155"/>
                <a:gd name="T77" fmla="*/ 9 h 119"/>
                <a:gd name="T78" fmla="*/ 146 w 155"/>
                <a:gd name="T79" fmla="*/ 37 h 119"/>
                <a:gd name="T80" fmla="*/ 150 w 155"/>
                <a:gd name="T81" fmla="*/ 61 h 119"/>
                <a:gd name="T82" fmla="*/ 152 w 155"/>
                <a:gd name="T83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119">
                  <a:moveTo>
                    <a:pt x="0" y="65"/>
                  </a:moveTo>
                  <a:lnTo>
                    <a:pt x="2" y="68"/>
                  </a:lnTo>
                  <a:lnTo>
                    <a:pt x="2" y="75"/>
                  </a:lnTo>
                  <a:lnTo>
                    <a:pt x="4" y="77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6" y="89"/>
                  </a:lnTo>
                  <a:lnTo>
                    <a:pt x="9" y="91"/>
                  </a:lnTo>
                  <a:lnTo>
                    <a:pt x="9" y="98"/>
                  </a:lnTo>
                  <a:lnTo>
                    <a:pt x="13" y="103"/>
                  </a:lnTo>
                  <a:lnTo>
                    <a:pt x="11" y="103"/>
                  </a:lnTo>
                  <a:lnTo>
                    <a:pt x="13" y="98"/>
                  </a:lnTo>
                  <a:lnTo>
                    <a:pt x="16" y="96"/>
                  </a:lnTo>
                  <a:lnTo>
                    <a:pt x="16" y="89"/>
                  </a:lnTo>
                  <a:lnTo>
                    <a:pt x="18" y="86"/>
                  </a:lnTo>
                  <a:lnTo>
                    <a:pt x="18" y="75"/>
                  </a:lnTo>
                  <a:lnTo>
                    <a:pt x="20" y="72"/>
                  </a:lnTo>
                  <a:lnTo>
                    <a:pt x="20" y="61"/>
                  </a:lnTo>
                  <a:lnTo>
                    <a:pt x="22" y="58"/>
                  </a:lnTo>
                  <a:lnTo>
                    <a:pt x="22" y="47"/>
                  </a:lnTo>
                  <a:lnTo>
                    <a:pt x="25" y="44"/>
                  </a:lnTo>
                  <a:lnTo>
                    <a:pt x="25" y="33"/>
                  </a:lnTo>
                  <a:lnTo>
                    <a:pt x="27" y="30"/>
                  </a:lnTo>
                  <a:lnTo>
                    <a:pt x="27" y="21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4" y="19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40"/>
                  </a:lnTo>
                  <a:lnTo>
                    <a:pt x="38" y="42"/>
                  </a:lnTo>
                  <a:lnTo>
                    <a:pt x="38" y="58"/>
                  </a:lnTo>
                  <a:lnTo>
                    <a:pt x="41" y="61"/>
                  </a:lnTo>
                  <a:lnTo>
                    <a:pt x="41" y="75"/>
                  </a:lnTo>
                  <a:lnTo>
                    <a:pt x="43" y="77"/>
                  </a:lnTo>
                  <a:lnTo>
                    <a:pt x="43" y="93"/>
                  </a:lnTo>
                  <a:lnTo>
                    <a:pt x="45" y="96"/>
                  </a:lnTo>
                  <a:lnTo>
                    <a:pt x="45" y="107"/>
                  </a:lnTo>
                  <a:lnTo>
                    <a:pt x="48" y="110"/>
                  </a:lnTo>
                  <a:lnTo>
                    <a:pt x="48" y="119"/>
                  </a:lnTo>
                  <a:lnTo>
                    <a:pt x="50" y="119"/>
                  </a:lnTo>
                  <a:lnTo>
                    <a:pt x="52" y="117"/>
                  </a:lnTo>
                  <a:lnTo>
                    <a:pt x="52" y="112"/>
                  </a:lnTo>
                  <a:lnTo>
                    <a:pt x="54" y="110"/>
                  </a:lnTo>
                  <a:lnTo>
                    <a:pt x="54" y="98"/>
                  </a:lnTo>
                  <a:lnTo>
                    <a:pt x="57" y="96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59" y="61"/>
                  </a:lnTo>
                  <a:lnTo>
                    <a:pt x="61" y="58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3" y="33"/>
                  </a:lnTo>
                  <a:lnTo>
                    <a:pt x="66" y="30"/>
                  </a:lnTo>
                  <a:lnTo>
                    <a:pt x="66" y="19"/>
                  </a:lnTo>
                  <a:lnTo>
                    <a:pt x="68" y="16"/>
                  </a:lnTo>
                  <a:lnTo>
                    <a:pt x="68" y="7"/>
                  </a:lnTo>
                  <a:lnTo>
                    <a:pt x="70" y="5"/>
                  </a:lnTo>
                  <a:lnTo>
                    <a:pt x="70" y="0"/>
                  </a:lnTo>
                  <a:lnTo>
                    <a:pt x="73" y="2"/>
                  </a:lnTo>
                  <a:lnTo>
                    <a:pt x="73" y="7"/>
                  </a:lnTo>
                  <a:lnTo>
                    <a:pt x="75" y="9"/>
                  </a:lnTo>
                  <a:lnTo>
                    <a:pt x="75" y="26"/>
                  </a:lnTo>
                  <a:lnTo>
                    <a:pt x="77" y="28"/>
                  </a:lnTo>
                  <a:lnTo>
                    <a:pt x="77" y="49"/>
                  </a:lnTo>
                  <a:lnTo>
                    <a:pt x="79" y="51"/>
                  </a:lnTo>
                  <a:lnTo>
                    <a:pt x="79" y="72"/>
                  </a:lnTo>
                  <a:lnTo>
                    <a:pt x="82" y="75"/>
                  </a:lnTo>
                  <a:lnTo>
                    <a:pt x="82" y="91"/>
                  </a:lnTo>
                  <a:lnTo>
                    <a:pt x="84" y="93"/>
                  </a:lnTo>
                  <a:lnTo>
                    <a:pt x="84" y="103"/>
                  </a:lnTo>
                  <a:lnTo>
                    <a:pt x="89" y="107"/>
                  </a:lnTo>
                  <a:lnTo>
                    <a:pt x="86" y="107"/>
                  </a:lnTo>
                  <a:lnTo>
                    <a:pt x="89" y="96"/>
                  </a:lnTo>
                  <a:lnTo>
                    <a:pt x="91" y="93"/>
                  </a:lnTo>
                  <a:lnTo>
                    <a:pt x="91" y="79"/>
                  </a:lnTo>
                  <a:lnTo>
                    <a:pt x="93" y="77"/>
                  </a:lnTo>
                  <a:lnTo>
                    <a:pt x="93" y="63"/>
                  </a:lnTo>
                  <a:lnTo>
                    <a:pt x="95" y="61"/>
                  </a:lnTo>
                  <a:lnTo>
                    <a:pt x="95" y="44"/>
                  </a:lnTo>
                  <a:lnTo>
                    <a:pt x="98" y="42"/>
                  </a:lnTo>
                  <a:lnTo>
                    <a:pt x="98" y="30"/>
                  </a:lnTo>
                  <a:lnTo>
                    <a:pt x="100" y="28"/>
                  </a:lnTo>
                  <a:lnTo>
                    <a:pt x="100" y="21"/>
                  </a:lnTo>
                  <a:lnTo>
                    <a:pt x="102" y="19"/>
                  </a:lnTo>
                  <a:lnTo>
                    <a:pt x="102" y="14"/>
                  </a:lnTo>
                  <a:lnTo>
                    <a:pt x="107" y="19"/>
                  </a:lnTo>
                  <a:lnTo>
                    <a:pt x="107" y="33"/>
                  </a:lnTo>
                  <a:lnTo>
                    <a:pt x="109" y="35"/>
                  </a:lnTo>
                  <a:lnTo>
                    <a:pt x="109" y="51"/>
                  </a:lnTo>
                  <a:lnTo>
                    <a:pt x="111" y="54"/>
                  </a:lnTo>
                  <a:lnTo>
                    <a:pt x="111" y="70"/>
                  </a:lnTo>
                  <a:lnTo>
                    <a:pt x="114" y="72"/>
                  </a:lnTo>
                  <a:lnTo>
                    <a:pt x="114" y="86"/>
                  </a:lnTo>
                  <a:lnTo>
                    <a:pt x="116" y="89"/>
                  </a:lnTo>
                  <a:lnTo>
                    <a:pt x="116" y="100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21" y="114"/>
                  </a:lnTo>
                  <a:lnTo>
                    <a:pt x="121" y="119"/>
                  </a:lnTo>
                  <a:lnTo>
                    <a:pt x="125" y="114"/>
                  </a:lnTo>
                  <a:lnTo>
                    <a:pt x="125" y="105"/>
                  </a:lnTo>
                  <a:lnTo>
                    <a:pt x="127" y="103"/>
                  </a:lnTo>
                  <a:lnTo>
                    <a:pt x="127" y="86"/>
                  </a:lnTo>
                  <a:lnTo>
                    <a:pt x="130" y="84"/>
                  </a:lnTo>
                  <a:lnTo>
                    <a:pt x="130" y="68"/>
                  </a:lnTo>
                  <a:lnTo>
                    <a:pt x="132" y="65"/>
                  </a:lnTo>
                  <a:lnTo>
                    <a:pt x="132" y="42"/>
                  </a:lnTo>
                  <a:lnTo>
                    <a:pt x="134" y="40"/>
                  </a:lnTo>
                  <a:lnTo>
                    <a:pt x="134" y="23"/>
                  </a:lnTo>
                  <a:lnTo>
                    <a:pt x="136" y="21"/>
                  </a:lnTo>
                  <a:lnTo>
                    <a:pt x="136" y="9"/>
                  </a:lnTo>
                  <a:lnTo>
                    <a:pt x="141" y="5"/>
                  </a:lnTo>
                  <a:lnTo>
                    <a:pt x="139" y="5"/>
                  </a:lnTo>
                  <a:lnTo>
                    <a:pt x="141" y="7"/>
                  </a:lnTo>
                  <a:lnTo>
                    <a:pt x="143" y="9"/>
                  </a:lnTo>
                  <a:lnTo>
                    <a:pt x="143" y="21"/>
                  </a:lnTo>
                  <a:lnTo>
                    <a:pt x="146" y="23"/>
                  </a:lnTo>
                  <a:lnTo>
                    <a:pt x="146" y="37"/>
                  </a:lnTo>
                  <a:lnTo>
                    <a:pt x="148" y="40"/>
                  </a:lnTo>
                  <a:lnTo>
                    <a:pt x="148" y="58"/>
                  </a:lnTo>
                  <a:lnTo>
                    <a:pt x="150" y="61"/>
                  </a:lnTo>
                  <a:lnTo>
                    <a:pt x="150" y="77"/>
                  </a:lnTo>
                  <a:lnTo>
                    <a:pt x="152" y="79"/>
                  </a:lnTo>
                  <a:lnTo>
                    <a:pt x="152" y="96"/>
                  </a:lnTo>
                  <a:lnTo>
                    <a:pt x="155" y="98"/>
                  </a:lnTo>
                  <a:lnTo>
                    <a:pt x="155" y="11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47" name="Freeform 64"/>
            <p:cNvSpPr>
              <a:spLocks/>
            </p:cNvSpPr>
            <p:nvPr/>
          </p:nvSpPr>
          <p:spPr bwMode="auto">
            <a:xfrm>
              <a:off x="896937" y="5662613"/>
              <a:ext cx="260350" cy="222250"/>
            </a:xfrm>
            <a:custGeom>
              <a:avLst/>
              <a:gdLst>
                <a:gd name="T0" fmla="*/ 2 w 164"/>
                <a:gd name="T1" fmla="*/ 122 h 140"/>
                <a:gd name="T2" fmla="*/ 7 w 164"/>
                <a:gd name="T3" fmla="*/ 108 h 140"/>
                <a:gd name="T4" fmla="*/ 11 w 164"/>
                <a:gd name="T5" fmla="*/ 89 h 140"/>
                <a:gd name="T6" fmla="*/ 13 w 164"/>
                <a:gd name="T7" fmla="*/ 59 h 140"/>
                <a:gd name="T8" fmla="*/ 18 w 164"/>
                <a:gd name="T9" fmla="*/ 45 h 140"/>
                <a:gd name="T10" fmla="*/ 20 w 164"/>
                <a:gd name="T11" fmla="*/ 24 h 140"/>
                <a:gd name="T12" fmla="*/ 27 w 164"/>
                <a:gd name="T13" fmla="*/ 21 h 140"/>
                <a:gd name="T14" fmla="*/ 29 w 164"/>
                <a:gd name="T15" fmla="*/ 47 h 140"/>
                <a:gd name="T16" fmla="*/ 34 w 164"/>
                <a:gd name="T17" fmla="*/ 68 h 140"/>
                <a:gd name="T18" fmla="*/ 36 w 164"/>
                <a:gd name="T19" fmla="*/ 101 h 140"/>
                <a:gd name="T20" fmla="*/ 41 w 164"/>
                <a:gd name="T21" fmla="*/ 115 h 140"/>
                <a:gd name="T22" fmla="*/ 45 w 164"/>
                <a:gd name="T23" fmla="*/ 105 h 140"/>
                <a:gd name="T24" fmla="*/ 48 w 164"/>
                <a:gd name="T25" fmla="*/ 75 h 140"/>
                <a:gd name="T26" fmla="*/ 52 w 164"/>
                <a:gd name="T27" fmla="*/ 54 h 140"/>
                <a:gd name="T28" fmla="*/ 55 w 164"/>
                <a:gd name="T29" fmla="*/ 26 h 140"/>
                <a:gd name="T30" fmla="*/ 59 w 164"/>
                <a:gd name="T31" fmla="*/ 24 h 140"/>
                <a:gd name="T32" fmla="*/ 64 w 164"/>
                <a:gd name="T33" fmla="*/ 38 h 140"/>
                <a:gd name="T34" fmla="*/ 66 w 164"/>
                <a:gd name="T35" fmla="*/ 73 h 140"/>
                <a:gd name="T36" fmla="*/ 70 w 164"/>
                <a:gd name="T37" fmla="*/ 94 h 140"/>
                <a:gd name="T38" fmla="*/ 73 w 164"/>
                <a:gd name="T39" fmla="*/ 112 h 140"/>
                <a:gd name="T40" fmla="*/ 80 w 164"/>
                <a:gd name="T41" fmla="*/ 98 h 140"/>
                <a:gd name="T42" fmla="*/ 84 w 164"/>
                <a:gd name="T43" fmla="*/ 84 h 140"/>
                <a:gd name="T44" fmla="*/ 86 w 164"/>
                <a:gd name="T45" fmla="*/ 59 h 140"/>
                <a:gd name="T46" fmla="*/ 91 w 164"/>
                <a:gd name="T47" fmla="*/ 47 h 140"/>
                <a:gd name="T48" fmla="*/ 93 w 164"/>
                <a:gd name="T49" fmla="*/ 31 h 140"/>
                <a:gd name="T50" fmla="*/ 100 w 164"/>
                <a:gd name="T51" fmla="*/ 45 h 140"/>
                <a:gd name="T52" fmla="*/ 105 w 164"/>
                <a:gd name="T53" fmla="*/ 61 h 140"/>
                <a:gd name="T54" fmla="*/ 107 w 164"/>
                <a:gd name="T55" fmla="*/ 96 h 140"/>
                <a:gd name="T56" fmla="*/ 112 w 164"/>
                <a:gd name="T57" fmla="*/ 112 h 140"/>
                <a:gd name="T58" fmla="*/ 116 w 164"/>
                <a:gd name="T59" fmla="*/ 112 h 140"/>
                <a:gd name="T60" fmla="*/ 121 w 164"/>
                <a:gd name="T61" fmla="*/ 98 h 140"/>
                <a:gd name="T62" fmla="*/ 123 w 164"/>
                <a:gd name="T63" fmla="*/ 66 h 140"/>
                <a:gd name="T64" fmla="*/ 128 w 164"/>
                <a:gd name="T65" fmla="*/ 47 h 140"/>
                <a:gd name="T66" fmla="*/ 130 w 164"/>
                <a:gd name="T67" fmla="*/ 21 h 140"/>
                <a:gd name="T68" fmla="*/ 137 w 164"/>
                <a:gd name="T69" fmla="*/ 19 h 140"/>
                <a:gd name="T70" fmla="*/ 139 w 164"/>
                <a:gd name="T71" fmla="*/ 56 h 140"/>
                <a:gd name="T72" fmla="*/ 143 w 164"/>
                <a:gd name="T73" fmla="*/ 82 h 140"/>
                <a:gd name="T74" fmla="*/ 146 w 164"/>
                <a:gd name="T75" fmla="*/ 126 h 140"/>
                <a:gd name="T76" fmla="*/ 153 w 164"/>
                <a:gd name="T77" fmla="*/ 136 h 140"/>
                <a:gd name="T78" fmla="*/ 155 w 164"/>
                <a:gd name="T79" fmla="*/ 96 h 140"/>
                <a:gd name="T80" fmla="*/ 159 w 164"/>
                <a:gd name="T81" fmla="*/ 66 h 140"/>
                <a:gd name="T82" fmla="*/ 162 w 164"/>
                <a:gd name="T83" fmla="*/ 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140">
                  <a:moveTo>
                    <a:pt x="0" y="115"/>
                  </a:moveTo>
                  <a:lnTo>
                    <a:pt x="2" y="117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7" y="117"/>
                  </a:lnTo>
                  <a:lnTo>
                    <a:pt x="7" y="108"/>
                  </a:lnTo>
                  <a:lnTo>
                    <a:pt x="9" y="105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1" y="73"/>
                  </a:lnTo>
                  <a:lnTo>
                    <a:pt x="13" y="70"/>
                  </a:lnTo>
                  <a:lnTo>
                    <a:pt x="13" y="59"/>
                  </a:lnTo>
                  <a:lnTo>
                    <a:pt x="16" y="56"/>
                  </a:lnTo>
                  <a:lnTo>
                    <a:pt x="16" y="47"/>
                  </a:lnTo>
                  <a:lnTo>
                    <a:pt x="18" y="45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0" y="24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7" y="21"/>
                  </a:lnTo>
                  <a:lnTo>
                    <a:pt x="27" y="33"/>
                  </a:lnTo>
                  <a:lnTo>
                    <a:pt x="29" y="35"/>
                  </a:lnTo>
                  <a:lnTo>
                    <a:pt x="29" y="47"/>
                  </a:lnTo>
                  <a:lnTo>
                    <a:pt x="32" y="49"/>
                  </a:lnTo>
                  <a:lnTo>
                    <a:pt x="32" y="66"/>
                  </a:lnTo>
                  <a:lnTo>
                    <a:pt x="34" y="68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6" y="101"/>
                  </a:lnTo>
                  <a:lnTo>
                    <a:pt x="39" y="103"/>
                  </a:lnTo>
                  <a:lnTo>
                    <a:pt x="39" y="112"/>
                  </a:lnTo>
                  <a:lnTo>
                    <a:pt x="41" y="115"/>
                  </a:lnTo>
                  <a:lnTo>
                    <a:pt x="43" y="112"/>
                  </a:lnTo>
                  <a:lnTo>
                    <a:pt x="43" y="108"/>
                  </a:lnTo>
                  <a:lnTo>
                    <a:pt x="45" y="105"/>
                  </a:lnTo>
                  <a:lnTo>
                    <a:pt x="45" y="91"/>
                  </a:lnTo>
                  <a:lnTo>
                    <a:pt x="48" y="89"/>
                  </a:lnTo>
                  <a:lnTo>
                    <a:pt x="48" y="75"/>
                  </a:lnTo>
                  <a:lnTo>
                    <a:pt x="50" y="73"/>
                  </a:lnTo>
                  <a:lnTo>
                    <a:pt x="50" y="56"/>
                  </a:lnTo>
                  <a:lnTo>
                    <a:pt x="52" y="54"/>
                  </a:lnTo>
                  <a:lnTo>
                    <a:pt x="52" y="40"/>
                  </a:lnTo>
                  <a:lnTo>
                    <a:pt x="55" y="38"/>
                  </a:lnTo>
                  <a:lnTo>
                    <a:pt x="55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9" y="24"/>
                  </a:lnTo>
                  <a:lnTo>
                    <a:pt x="61" y="26"/>
                  </a:lnTo>
                  <a:lnTo>
                    <a:pt x="61" y="35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66" y="56"/>
                  </a:lnTo>
                  <a:lnTo>
                    <a:pt x="66" y="73"/>
                  </a:lnTo>
                  <a:lnTo>
                    <a:pt x="68" y="75"/>
                  </a:lnTo>
                  <a:lnTo>
                    <a:pt x="68" y="91"/>
                  </a:lnTo>
                  <a:lnTo>
                    <a:pt x="70" y="94"/>
                  </a:lnTo>
                  <a:lnTo>
                    <a:pt x="70" y="105"/>
                  </a:lnTo>
                  <a:lnTo>
                    <a:pt x="73" y="108"/>
                  </a:lnTo>
                  <a:lnTo>
                    <a:pt x="73" y="112"/>
                  </a:lnTo>
                  <a:lnTo>
                    <a:pt x="75" y="112"/>
                  </a:lnTo>
                  <a:lnTo>
                    <a:pt x="80" y="108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2" y="87"/>
                  </a:lnTo>
                  <a:lnTo>
                    <a:pt x="84" y="84"/>
                  </a:lnTo>
                  <a:lnTo>
                    <a:pt x="84" y="73"/>
                  </a:lnTo>
                  <a:lnTo>
                    <a:pt x="86" y="70"/>
                  </a:lnTo>
                  <a:lnTo>
                    <a:pt x="86" y="59"/>
                  </a:lnTo>
                  <a:lnTo>
                    <a:pt x="89" y="56"/>
                  </a:lnTo>
                  <a:lnTo>
                    <a:pt x="89" y="49"/>
                  </a:lnTo>
                  <a:lnTo>
                    <a:pt x="91" y="47"/>
                  </a:lnTo>
                  <a:lnTo>
                    <a:pt x="91" y="38"/>
                  </a:lnTo>
                  <a:lnTo>
                    <a:pt x="93" y="35"/>
                  </a:lnTo>
                  <a:lnTo>
                    <a:pt x="93" y="31"/>
                  </a:lnTo>
                  <a:lnTo>
                    <a:pt x="96" y="28"/>
                  </a:lnTo>
                  <a:lnTo>
                    <a:pt x="100" y="33"/>
                  </a:lnTo>
                  <a:lnTo>
                    <a:pt x="100" y="45"/>
                  </a:lnTo>
                  <a:lnTo>
                    <a:pt x="102" y="47"/>
                  </a:lnTo>
                  <a:lnTo>
                    <a:pt x="102" y="59"/>
                  </a:lnTo>
                  <a:lnTo>
                    <a:pt x="105" y="61"/>
                  </a:lnTo>
                  <a:lnTo>
                    <a:pt x="105" y="80"/>
                  </a:lnTo>
                  <a:lnTo>
                    <a:pt x="107" y="82"/>
                  </a:lnTo>
                  <a:lnTo>
                    <a:pt x="107" y="96"/>
                  </a:lnTo>
                  <a:lnTo>
                    <a:pt x="109" y="98"/>
                  </a:lnTo>
                  <a:lnTo>
                    <a:pt x="109" y="110"/>
                  </a:lnTo>
                  <a:lnTo>
                    <a:pt x="112" y="112"/>
                  </a:lnTo>
                  <a:lnTo>
                    <a:pt x="112" y="119"/>
                  </a:lnTo>
                  <a:lnTo>
                    <a:pt x="116" y="119"/>
                  </a:lnTo>
                  <a:lnTo>
                    <a:pt x="116" y="112"/>
                  </a:lnTo>
                  <a:lnTo>
                    <a:pt x="118" y="110"/>
                  </a:lnTo>
                  <a:lnTo>
                    <a:pt x="118" y="101"/>
                  </a:lnTo>
                  <a:lnTo>
                    <a:pt x="121" y="98"/>
                  </a:lnTo>
                  <a:lnTo>
                    <a:pt x="121" y="84"/>
                  </a:lnTo>
                  <a:lnTo>
                    <a:pt x="123" y="82"/>
                  </a:lnTo>
                  <a:lnTo>
                    <a:pt x="123" y="66"/>
                  </a:lnTo>
                  <a:lnTo>
                    <a:pt x="125" y="63"/>
                  </a:lnTo>
                  <a:lnTo>
                    <a:pt x="125" y="49"/>
                  </a:lnTo>
                  <a:lnTo>
                    <a:pt x="128" y="47"/>
                  </a:lnTo>
                  <a:lnTo>
                    <a:pt x="128" y="33"/>
                  </a:lnTo>
                  <a:lnTo>
                    <a:pt x="130" y="31"/>
                  </a:lnTo>
                  <a:lnTo>
                    <a:pt x="130" y="21"/>
                  </a:lnTo>
                  <a:lnTo>
                    <a:pt x="132" y="19"/>
                  </a:lnTo>
                  <a:lnTo>
                    <a:pt x="132" y="14"/>
                  </a:lnTo>
                  <a:lnTo>
                    <a:pt x="137" y="19"/>
                  </a:lnTo>
                  <a:lnTo>
                    <a:pt x="137" y="33"/>
                  </a:lnTo>
                  <a:lnTo>
                    <a:pt x="139" y="35"/>
                  </a:lnTo>
                  <a:lnTo>
                    <a:pt x="139" y="56"/>
                  </a:lnTo>
                  <a:lnTo>
                    <a:pt x="141" y="59"/>
                  </a:lnTo>
                  <a:lnTo>
                    <a:pt x="141" y="80"/>
                  </a:lnTo>
                  <a:lnTo>
                    <a:pt x="143" y="82"/>
                  </a:lnTo>
                  <a:lnTo>
                    <a:pt x="143" y="105"/>
                  </a:lnTo>
                  <a:lnTo>
                    <a:pt x="146" y="108"/>
                  </a:lnTo>
                  <a:lnTo>
                    <a:pt x="146" y="126"/>
                  </a:lnTo>
                  <a:lnTo>
                    <a:pt x="148" y="129"/>
                  </a:lnTo>
                  <a:lnTo>
                    <a:pt x="148" y="140"/>
                  </a:lnTo>
                  <a:lnTo>
                    <a:pt x="153" y="136"/>
                  </a:lnTo>
                  <a:lnTo>
                    <a:pt x="153" y="119"/>
                  </a:lnTo>
                  <a:lnTo>
                    <a:pt x="155" y="117"/>
                  </a:lnTo>
                  <a:lnTo>
                    <a:pt x="155" y="96"/>
                  </a:lnTo>
                  <a:lnTo>
                    <a:pt x="157" y="94"/>
                  </a:lnTo>
                  <a:lnTo>
                    <a:pt x="157" y="68"/>
                  </a:lnTo>
                  <a:lnTo>
                    <a:pt x="159" y="66"/>
                  </a:lnTo>
                  <a:lnTo>
                    <a:pt x="159" y="42"/>
                  </a:lnTo>
                  <a:lnTo>
                    <a:pt x="162" y="40"/>
                  </a:lnTo>
                  <a:lnTo>
                    <a:pt x="162" y="19"/>
                  </a:lnTo>
                  <a:lnTo>
                    <a:pt x="164" y="17"/>
                  </a:lnTo>
                  <a:lnTo>
                    <a:pt x="164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48" name="Freeform 65"/>
            <p:cNvSpPr>
              <a:spLocks/>
            </p:cNvSpPr>
            <p:nvPr/>
          </p:nvSpPr>
          <p:spPr bwMode="auto">
            <a:xfrm>
              <a:off x="1157287" y="5592763"/>
              <a:ext cx="239713" cy="411163"/>
            </a:xfrm>
            <a:custGeom>
              <a:avLst/>
              <a:gdLst>
                <a:gd name="T0" fmla="*/ 2 w 151"/>
                <a:gd name="T1" fmla="*/ 37 h 259"/>
                <a:gd name="T2" fmla="*/ 5 w 151"/>
                <a:gd name="T3" fmla="*/ 49 h 259"/>
                <a:gd name="T4" fmla="*/ 9 w 151"/>
                <a:gd name="T5" fmla="*/ 75 h 259"/>
                <a:gd name="T6" fmla="*/ 11 w 151"/>
                <a:gd name="T7" fmla="*/ 145 h 259"/>
                <a:gd name="T8" fmla="*/ 16 w 151"/>
                <a:gd name="T9" fmla="*/ 180 h 259"/>
                <a:gd name="T10" fmla="*/ 18 w 151"/>
                <a:gd name="T11" fmla="*/ 203 h 259"/>
                <a:gd name="T12" fmla="*/ 23 w 151"/>
                <a:gd name="T13" fmla="*/ 161 h 259"/>
                <a:gd name="T14" fmla="*/ 27 w 151"/>
                <a:gd name="T15" fmla="*/ 126 h 259"/>
                <a:gd name="T16" fmla="*/ 30 w 151"/>
                <a:gd name="T17" fmla="*/ 63 h 259"/>
                <a:gd name="T18" fmla="*/ 34 w 151"/>
                <a:gd name="T19" fmla="*/ 37 h 259"/>
                <a:gd name="T20" fmla="*/ 37 w 151"/>
                <a:gd name="T21" fmla="*/ 37 h 259"/>
                <a:gd name="T22" fmla="*/ 41 w 151"/>
                <a:gd name="T23" fmla="*/ 68 h 259"/>
                <a:gd name="T24" fmla="*/ 43 w 151"/>
                <a:gd name="T25" fmla="*/ 166 h 259"/>
                <a:gd name="T26" fmla="*/ 48 w 151"/>
                <a:gd name="T27" fmla="*/ 219 h 259"/>
                <a:gd name="T28" fmla="*/ 50 w 151"/>
                <a:gd name="T29" fmla="*/ 259 h 259"/>
                <a:gd name="T30" fmla="*/ 53 w 151"/>
                <a:gd name="T31" fmla="*/ 236 h 259"/>
                <a:gd name="T32" fmla="*/ 57 w 151"/>
                <a:gd name="T33" fmla="*/ 189 h 259"/>
                <a:gd name="T34" fmla="*/ 59 w 151"/>
                <a:gd name="T35" fmla="*/ 82 h 259"/>
                <a:gd name="T36" fmla="*/ 64 w 151"/>
                <a:gd name="T37" fmla="*/ 37 h 259"/>
                <a:gd name="T38" fmla="*/ 66 w 151"/>
                <a:gd name="T39" fmla="*/ 0 h 259"/>
                <a:gd name="T40" fmla="*/ 71 w 151"/>
                <a:gd name="T41" fmla="*/ 28 h 259"/>
                <a:gd name="T42" fmla="*/ 73 w 151"/>
                <a:gd name="T43" fmla="*/ 121 h 259"/>
                <a:gd name="T44" fmla="*/ 78 w 151"/>
                <a:gd name="T45" fmla="*/ 170 h 259"/>
                <a:gd name="T46" fmla="*/ 80 w 151"/>
                <a:gd name="T47" fmla="*/ 224 h 259"/>
                <a:gd name="T48" fmla="*/ 84 w 151"/>
                <a:gd name="T49" fmla="*/ 215 h 259"/>
                <a:gd name="T50" fmla="*/ 87 w 151"/>
                <a:gd name="T51" fmla="*/ 163 h 259"/>
                <a:gd name="T52" fmla="*/ 91 w 151"/>
                <a:gd name="T53" fmla="*/ 126 h 259"/>
                <a:gd name="T54" fmla="*/ 94 w 151"/>
                <a:gd name="T55" fmla="*/ 82 h 259"/>
                <a:gd name="T56" fmla="*/ 98 w 151"/>
                <a:gd name="T57" fmla="*/ 63 h 259"/>
                <a:gd name="T58" fmla="*/ 100 w 151"/>
                <a:gd name="T59" fmla="*/ 58 h 259"/>
                <a:gd name="T60" fmla="*/ 105 w 151"/>
                <a:gd name="T61" fmla="*/ 51 h 259"/>
                <a:gd name="T62" fmla="*/ 110 w 151"/>
                <a:gd name="T63" fmla="*/ 35 h 259"/>
                <a:gd name="T64" fmla="*/ 116 w 151"/>
                <a:gd name="T65" fmla="*/ 68 h 259"/>
                <a:gd name="T66" fmla="*/ 119 w 151"/>
                <a:gd name="T67" fmla="*/ 138 h 259"/>
                <a:gd name="T68" fmla="*/ 123 w 151"/>
                <a:gd name="T69" fmla="*/ 173 h 259"/>
                <a:gd name="T70" fmla="*/ 126 w 151"/>
                <a:gd name="T71" fmla="*/ 212 h 259"/>
                <a:gd name="T72" fmla="*/ 132 w 151"/>
                <a:gd name="T73" fmla="*/ 184 h 259"/>
                <a:gd name="T74" fmla="*/ 135 w 151"/>
                <a:gd name="T75" fmla="*/ 121 h 259"/>
                <a:gd name="T76" fmla="*/ 139 w 151"/>
                <a:gd name="T77" fmla="*/ 89 h 259"/>
                <a:gd name="T78" fmla="*/ 141 w 151"/>
                <a:gd name="T79" fmla="*/ 44 h 259"/>
                <a:gd name="T80" fmla="*/ 146 w 151"/>
                <a:gd name="T81" fmla="*/ 28 h 259"/>
                <a:gd name="T82" fmla="*/ 148 w 151"/>
                <a:gd name="T83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" h="259">
                  <a:moveTo>
                    <a:pt x="0" y="44"/>
                  </a:moveTo>
                  <a:lnTo>
                    <a:pt x="2" y="42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5" y="42"/>
                  </a:lnTo>
                  <a:lnTo>
                    <a:pt x="5" y="49"/>
                  </a:lnTo>
                  <a:lnTo>
                    <a:pt x="7" y="51"/>
                  </a:lnTo>
                  <a:lnTo>
                    <a:pt x="7" y="72"/>
                  </a:lnTo>
                  <a:lnTo>
                    <a:pt x="9" y="75"/>
                  </a:lnTo>
                  <a:lnTo>
                    <a:pt x="9" y="105"/>
                  </a:lnTo>
                  <a:lnTo>
                    <a:pt x="11" y="107"/>
                  </a:lnTo>
                  <a:lnTo>
                    <a:pt x="11" y="145"/>
                  </a:lnTo>
                  <a:lnTo>
                    <a:pt x="14" y="147"/>
                  </a:lnTo>
                  <a:lnTo>
                    <a:pt x="14" y="177"/>
                  </a:lnTo>
                  <a:lnTo>
                    <a:pt x="16" y="180"/>
                  </a:lnTo>
                  <a:lnTo>
                    <a:pt x="16" y="198"/>
                  </a:lnTo>
                  <a:lnTo>
                    <a:pt x="21" y="203"/>
                  </a:lnTo>
                  <a:lnTo>
                    <a:pt x="18" y="203"/>
                  </a:lnTo>
                  <a:lnTo>
                    <a:pt x="21" y="189"/>
                  </a:lnTo>
                  <a:lnTo>
                    <a:pt x="23" y="187"/>
                  </a:lnTo>
                  <a:lnTo>
                    <a:pt x="23" y="161"/>
                  </a:lnTo>
                  <a:lnTo>
                    <a:pt x="25" y="159"/>
                  </a:lnTo>
                  <a:lnTo>
                    <a:pt x="25" y="128"/>
                  </a:lnTo>
                  <a:lnTo>
                    <a:pt x="27" y="126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63"/>
                  </a:lnTo>
                  <a:lnTo>
                    <a:pt x="32" y="61"/>
                  </a:lnTo>
                  <a:lnTo>
                    <a:pt x="32" y="40"/>
                  </a:lnTo>
                  <a:lnTo>
                    <a:pt x="34" y="37"/>
                  </a:lnTo>
                  <a:lnTo>
                    <a:pt x="34" y="28"/>
                  </a:lnTo>
                  <a:lnTo>
                    <a:pt x="37" y="26"/>
                  </a:lnTo>
                  <a:lnTo>
                    <a:pt x="37" y="37"/>
                  </a:lnTo>
                  <a:lnTo>
                    <a:pt x="39" y="40"/>
                  </a:lnTo>
                  <a:lnTo>
                    <a:pt x="39" y="65"/>
                  </a:lnTo>
                  <a:lnTo>
                    <a:pt x="41" y="68"/>
                  </a:lnTo>
                  <a:lnTo>
                    <a:pt x="41" y="114"/>
                  </a:lnTo>
                  <a:lnTo>
                    <a:pt x="43" y="117"/>
                  </a:lnTo>
                  <a:lnTo>
                    <a:pt x="43" y="166"/>
                  </a:lnTo>
                  <a:lnTo>
                    <a:pt x="46" y="168"/>
                  </a:lnTo>
                  <a:lnTo>
                    <a:pt x="46" y="217"/>
                  </a:lnTo>
                  <a:lnTo>
                    <a:pt x="48" y="219"/>
                  </a:lnTo>
                  <a:lnTo>
                    <a:pt x="48" y="252"/>
                  </a:lnTo>
                  <a:lnTo>
                    <a:pt x="50" y="254"/>
                  </a:lnTo>
                  <a:lnTo>
                    <a:pt x="50" y="259"/>
                  </a:lnTo>
                  <a:lnTo>
                    <a:pt x="50" y="257"/>
                  </a:lnTo>
                  <a:lnTo>
                    <a:pt x="53" y="254"/>
                  </a:lnTo>
                  <a:lnTo>
                    <a:pt x="53" y="236"/>
                  </a:lnTo>
                  <a:lnTo>
                    <a:pt x="55" y="233"/>
                  </a:lnTo>
                  <a:lnTo>
                    <a:pt x="55" y="191"/>
                  </a:lnTo>
                  <a:lnTo>
                    <a:pt x="57" y="189"/>
                  </a:lnTo>
                  <a:lnTo>
                    <a:pt x="57" y="135"/>
                  </a:lnTo>
                  <a:lnTo>
                    <a:pt x="59" y="133"/>
                  </a:lnTo>
                  <a:lnTo>
                    <a:pt x="59" y="82"/>
                  </a:lnTo>
                  <a:lnTo>
                    <a:pt x="62" y="79"/>
                  </a:lnTo>
                  <a:lnTo>
                    <a:pt x="62" y="40"/>
                  </a:lnTo>
                  <a:lnTo>
                    <a:pt x="64" y="37"/>
                  </a:lnTo>
                  <a:lnTo>
                    <a:pt x="64" y="7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68" y="26"/>
                  </a:lnTo>
                  <a:lnTo>
                    <a:pt x="71" y="28"/>
                  </a:lnTo>
                  <a:lnTo>
                    <a:pt x="71" y="70"/>
                  </a:lnTo>
                  <a:lnTo>
                    <a:pt x="73" y="72"/>
                  </a:lnTo>
                  <a:lnTo>
                    <a:pt x="73" y="121"/>
                  </a:lnTo>
                  <a:lnTo>
                    <a:pt x="75" y="124"/>
                  </a:lnTo>
                  <a:lnTo>
                    <a:pt x="75" y="168"/>
                  </a:lnTo>
                  <a:lnTo>
                    <a:pt x="78" y="170"/>
                  </a:lnTo>
                  <a:lnTo>
                    <a:pt x="78" y="205"/>
                  </a:lnTo>
                  <a:lnTo>
                    <a:pt x="80" y="208"/>
                  </a:lnTo>
                  <a:lnTo>
                    <a:pt x="80" y="224"/>
                  </a:lnTo>
                  <a:lnTo>
                    <a:pt x="82" y="222"/>
                  </a:lnTo>
                  <a:lnTo>
                    <a:pt x="82" y="217"/>
                  </a:lnTo>
                  <a:lnTo>
                    <a:pt x="84" y="215"/>
                  </a:lnTo>
                  <a:lnTo>
                    <a:pt x="84" y="194"/>
                  </a:lnTo>
                  <a:lnTo>
                    <a:pt x="87" y="191"/>
                  </a:lnTo>
                  <a:lnTo>
                    <a:pt x="87" y="163"/>
                  </a:lnTo>
                  <a:lnTo>
                    <a:pt x="89" y="161"/>
                  </a:lnTo>
                  <a:lnTo>
                    <a:pt x="89" y="128"/>
                  </a:lnTo>
                  <a:lnTo>
                    <a:pt x="91" y="126"/>
                  </a:lnTo>
                  <a:lnTo>
                    <a:pt x="91" y="98"/>
                  </a:lnTo>
                  <a:lnTo>
                    <a:pt x="94" y="96"/>
                  </a:lnTo>
                  <a:lnTo>
                    <a:pt x="94" y="82"/>
                  </a:lnTo>
                  <a:lnTo>
                    <a:pt x="96" y="79"/>
                  </a:lnTo>
                  <a:lnTo>
                    <a:pt x="96" y="65"/>
                  </a:lnTo>
                  <a:lnTo>
                    <a:pt x="98" y="63"/>
                  </a:lnTo>
                  <a:lnTo>
                    <a:pt x="98" y="58"/>
                  </a:lnTo>
                  <a:lnTo>
                    <a:pt x="100" y="56"/>
                  </a:lnTo>
                  <a:lnTo>
                    <a:pt x="100" y="58"/>
                  </a:lnTo>
                  <a:lnTo>
                    <a:pt x="100" y="56"/>
                  </a:lnTo>
                  <a:lnTo>
                    <a:pt x="103" y="54"/>
                  </a:lnTo>
                  <a:lnTo>
                    <a:pt x="105" y="51"/>
                  </a:lnTo>
                  <a:lnTo>
                    <a:pt x="105" y="42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4" y="40"/>
                  </a:lnTo>
                  <a:lnTo>
                    <a:pt x="114" y="65"/>
                  </a:lnTo>
                  <a:lnTo>
                    <a:pt x="116" y="68"/>
                  </a:lnTo>
                  <a:lnTo>
                    <a:pt x="116" y="100"/>
                  </a:lnTo>
                  <a:lnTo>
                    <a:pt x="119" y="103"/>
                  </a:lnTo>
                  <a:lnTo>
                    <a:pt x="119" y="138"/>
                  </a:lnTo>
                  <a:lnTo>
                    <a:pt x="121" y="140"/>
                  </a:lnTo>
                  <a:lnTo>
                    <a:pt x="121" y="170"/>
                  </a:lnTo>
                  <a:lnTo>
                    <a:pt x="123" y="173"/>
                  </a:lnTo>
                  <a:lnTo>
                    <a:pt x="123" y="198"/>
                  </a:lnTo>
                  <a:lnTo>
                    <a:pt x="126" y="201"/>
                  </a:lnTo>
                  <a:lnTo>
                    <a:pt x="126" y="212"/>
                  </a:lnTo>
                  <a:lnTo>
                    <a:pt x="130" y="208"/>
                  </a:lnTo>
                  <a:lnTo>
                    <a:pt x="130" y="187"/>
                  </a:lnTo>
                  <a:lnTo>
                    <a:pt x="132" y="184"/>
                  </a:lnTo>
                  <a:lnTo>
                    <a:pt x="132" y="156"/>
                  </a:lnTo>
                  <a:lnTo>
                    <a:pt x="135" y="154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37" y="91"/>
                  </a:lnTo>
                  <a:lnTo>
                    <a:pt x="139" y="89"/>
                  </a:lnTo>
                  <a:lnTo>
                    <a:pt x="139" y="65"/>
                  </a:lnTo>
                  <a:lnTo>
                    <a:pt x="141" y="63"/>
                  </a:lnTo>
                  <a:lnTo>
                    <a:pt x="141" y="44"/>
                  </a:lnTo>
                  <a:lnTo>
                    <a:pt x="144" y="42"/>
                  </a:lnTo>
                  <a:lnTo>
                    <a:pt x="144" y="30"/>
                  </a:lnTo>
                  <a:lnTo>
                    <a:pt x="146" y="28"/>
                  </a:lnTo>
                  <a:lnTo>
                    <a:pt x="146" y="23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51" y="33"/>
                  </a:lnTo>
                  <a:lnTo>
                    <a:pt x="151" y="5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49" name="Freeform 66"/>
            <p:cNvSpPr>
              <a:spLocks/>
            </p:cNvSpPr>
            <p:nvPr/>
          </p:nvSpPr>
          <p:spPr bwMode="auto">
            <a:xfrm>
              <a:off x="1397000" y="5570538"/>
              <a:ext cx="234950" cy="396875"/>
            </a:xfrm>
            <a:custGeom>
              <a:avLst/>
              <a:gdLst>
                <a:gd name="T0" fmla="*/ 2 w 148"/>
                <a:gd name="T1" fmla="*/ 98 h 250"/>
                <a:gd name="T2" fmla="*/ 6 w 148"/>
                <a:gd name="T3" fmla="*/ 138 h 250"/>
                <a:gd name="T4" fmla="*/ 9 w 148"/>
                <a:gd name="T5" fmla="*/ 189 h 250"/>
                <a:gd name="T6" fmla="*/ 13 w 148"/>
                <a:gd name="T7" fmla="*/ 203 h 250"/>
                <a:gd name="T8" fmla="*/ 18 w 148"/>
                <a:gd name="T9" fmla="*/ 191 h 250"/>
                <a:gd name="T10" fmla="*/ 20 w 148"/>
                <a:gd name="T11" fmla="*/ 154 h 250"/>
                <a:gd name="T12" fmla="*/ 25 w 148"/>
                <a:gd name="T13" fmla="*/ 126 h 250"/>
                <a:gd name="T14" fmla="*/ 27 w 148"/>
                <a:gd name="T15" fmla="*/ 84 h 250"/>
                <a:gd name="T16" fmla="*/ 32 w 148"/>
                <a:gd name="T17" fmla="*/ 58 h 250"/>
                <a:gd name="T18" fmla="*/ 36 w 148"/>
                <a:gd name="T19" fmla="*/ 63 h 250"/>
                <a:gd name="T20" fmla="*/ 41 w 148"/>
                <a:gd name="T21" fmla="*/ 98 h 250"/>
                <a:gd name="T22" fmla="*/ 43 w 148"/>
                <a:gd name="T23" fmla="*/ 175 h 250"/>
                <a:gd name="T24" fmla="*/ 48 w 148"/>
                <a:gd name="T25" fmla="*/ 205 h 250"/>
                <a:gd name="T26" fmla="*/ 50 w 148"/>
                <a:gd name="T27" fmla="*/ 205 h 250"/>
                <a:gd name="T28" fmla="*/ 54 w 148"/>
                <a:gd name="T29" fmla="*/ 177 h 250"/>
                <a:gd name="T30" fmla="*/ 57 w 148"/>
                <a:gd name="T31" fmla="*/ 107 h 250"/>
                <a:gd name="T32" fmla="*/ 61 w 148"/>
                <a:gd name="T33" fmla="*/ 70 h 250"/>
                <a:gd name="T34" fmla="*/ 64 w 148"/>
                <a:gd name="T35" fmla="*/ 26 h 250"/>
                <a:gd name="T36" fmla="*/ 68 w 148"/>
                <a:gd name="T37" fmla="*/ 30 h 250"/>
                <a:gd name="T38" fmla="*/ 70 w 148"/>
                <a:gd name="T39" fmla="*/ 93 h 250"/>
                <a:gd name="T40" fmla="*/ 75 w 148"/>
                <a:gd name="T41" fmla="*/ 142 h 250"/>
                <a:gd name="T42" fmla="*/ 77 w 148"/>
                <a:gd name="T43" fmla="*/ 210 h 250"/>
                <a:gd name="T44" fmla="*/ 82 w 148"/>
                <a:gd name="T45" fmla="*/ 215 h 250"/>
                <a:gd name="T46" fmla="*/ 84 w 148"/>
                <a:gd name="T47" fmla="*/ 182 h 250"/>
                <a:gd name="T48" fmla="*/ 89 w 148"/>
                <a:gd name="T49" fmla="*/ 145 h 250"/>
                <a:gd name="T50" fmla="*/ 91 w 148"/>
                <a:gd name="T51" fmla="*/ 75 h 250"/>
                <a:gd name="T52" fmla="*/ 95 w 148"/>
                <a:gd name="T53" fmla="*/ 42 h 250"/>
                <a:gd name="T54" fmla="*/ 100 w 148"/>
                <a:gd name="T55" fmla="*/ 30 h 250"/>
                <a:gd name="T56" fmla="*/ 102 w 148"/>
                <a:gd name="T57" fmla="*/ 107 h 250"/>
                <a:gd name="T58" fmla="*/ 107 w 148"/>
                <a:gd name="T59" fmla="*/ 170 h 250"/>
                <a:gd name="T60" fmla="*/ 109 w 148"/>
                <a:gd name="T61" fmla="*/ 247 h 250"/>
                <a:gd name="T62" fmla="*/ 114 w 148"/>
                <a:gd name="T63" fmla="*/ 243 h 250"/>
                <a:gd name="T64" fmla="*/ 116 w 148"/>
                <a:gd name="T65" fmla="*/ 170 h 250"/>
                <a:gd name="T66" fmla="*/ 121 w 148"/>
                <a:gd name="T67" fmla="*/ 119 h 250"/>
                <a:gd name="T68" fmla="*/ 123 w 148"/>
                <a:gd name="T69" fmla="*/ 33 h 250"/>
                <a:gd name="T70" fmla="*/ 127 w 148"/>
                <a:gd name="T71" fmla="*/ 5 h 250"/>
                <a:gd name="T72" fmla="*/ 130 w 148"/>
                <a:gd name="T73" fmla="*/ 5 h 250"/>
                <a:gd name="T74" fmla="*/ 132 w 148"/>
                <a:gd name="T75" fmla="*/ 65 h 250"/>
                <a:gd name="T76" fmla="*/ 137 w 148"/>
                <a:gd name="T77" fmla="*/ 117 h 250"/>
                <a:gd name="T78" fmla="*/ 139 w 148"/>
                <a:gd name="T79" fmla="*/ 194 h 250"/>
                <a:gd name="T80" fmla="*/ 143 w 148"/>
                <a:gd name="T81" fmla="*/ 222 h 250"/>
                <a:gd name="T82" fmla="*/ 146 w 148"/>
                <a:gd name="T83" fmla="*/ 2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250">
                  <a:moveTo>
                    <a:pt x="0" y="65"/>
                  </a:moveTo>
                  <a:lnTo>
                    <a:pt x="2" y="68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4" y="135"/>
                  </a:lnTo>
                  <a:lnTo>
                    <a:pt x="6" y="138"/>
                  </a:lnTo>
                  <a:lnTo>
                    <a:pt x="6" y="168"/>
                  </a:lnTo>
                  <a:lnTo>
                    <a:pt x="9" y="170"/>
                  </a:lnTo>
                  <a:lnTo>
                    <a:pt x="9" y="189"/>
                  </a:lnTo>
                  <a:lnTo>
                    <a:pt x="11" y="191"/>
                  </a:lnTo>
                  <a:lnTo>
                    <a:pt x="11" y="201"/>
                  </a:lnTo>
                  <a:lnTo>
                    <a:pt x="13" y="203"/>
                  </a:lnTo>
                  <a:lnTo>
                    <a:pt x="16" y="201"/>
                  </a:lnTo>
                  <a:lnTo>
                    <a:pt x="16" y="194"/>
                  </a:lnTo>
                  <a:lnTo>
                    <a:pt x="18" y="191"/>
                  </a:lnTo>
                  <a:lnTo>
                    <a:pt x="18" y="175"/>
                  </a:lnTo>
                  <a:lnTo>
                    <a:pt x="20" y="173"/>
                  </a:lnTo>
                  <a:lnTo>
                    <a:pt x="20" y="154"/>
                  </a:lnTo>
                  <a:lnTo>
                    <a:pt x="22" y="152"/>
                  </a:lnTo>
                  <a:lnTo>
                    <a:pt x="22" y="128"/>
                  </a:lnTo>
                  <a:lnTo>
                    <a:pt x="25" y="126"/>
                  </a:lnTo>
                  <a:lnTo>
                    <a:pt x="25" y="105"/>
                  </a:lnTo>
                  <a:lnTo>
                    <a:pt x="27" y="103"/>
                  </a:lnTo>
                  <a:lnTo>
                    <a:pt x="27" y="84"/>
                  </a:lnTo>
                  <a:lnTo>
                    <a:pt x="29" y="82"/>
                  </a:lnTo>
                  <a:lnTo>
                    <a:pt x="29" y="61"/>
                  </a:lnTo>
                  <a:lnTo>
                    <a:pt x="32" y="58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38" y="96"/>
                  </a:lnTo>
                  <a:lnTo>
                    <a:pt x="41" y="98"/>
                  </a:lnTo>
                  <a:lnTo>
                    <a:pt x="41" y="138"/>
                  </a:lnTo>
                  <a:lnTo>
                    <a:pt x="43" y="140"/>
                  </a:lnTo>
                  <a:lnTo>
                    <a:pt x="43" y="175"/>
                  </a:lnTo>
                  <a:lnTo>
                    <a:pt x="45" y="177"/>
                  </a:lnTo>
                  <a:lnTo>
                    <a:pt x="45" y="203"/>
                  </a:lnTo>
                  <a:lnTo>
                    <a:pt x="48" y="205"/>
                  </a:lnTo>
                  <a:lnTo>
                    <a:pt x="48" y="212"/>
                  </a:lnTo>
                  <a:lnTo>
                    <a:pt x="50" y="210"/>
                  </a:lnTo>
                  <a:lnTo>
                    <a:pt x="50" y="205"/>
                  </a:lnTo>
                  <a:lnTo>
                    <a:pt x="52" y="203"/>
                  </a:lnTo>
                  <a:lnTo>
                    <a:pt x="52" y="180"/>
                  </a:lnTo>
                  <a:lnTo>
                    <a:pt x="54" y="177"/>
                  </a:lnTo>
                  <a:lnTo>
                    <a:pt x="54" y="147"/>
                  </a:lnTo>
                  <a:lnTo>
                    <a:pt x="57" y="145"/>
                  </a:lnTo>
                  <a:lnTo>
                    <a:pt x="57" y="107"/>
                  </a:lnTo>
                  <a:lnTo>
                    <a:pt x="59" y="105"/>
                  </a:lnTo>
                  <a:lnTo>
                    <a:pt x="59" y="72"/>
                  </a:lnTo>
                  <a:lnTo>
                    <a:pt x="61" y="70"/>
                  </a:lnTo>
                  <a:lnTo>
                    <a:pt x="61" y="44"/>
                  </a:lnTo>
                  <a:lnTo>
                    <a:pt x="64" y="42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68" y="54"/>
                  </a:lnTo>
                  <a:lnTo>
                    <a:pt x="70" y="56"/>
                  </a:lnTo>
                  <a:lnTo>
                    <a:pt x="70" y="93"/>
                  </a:lnTo>
                  <a:lnTo>
                    <a:pt x="73" y="96"/>
                  </a:lnTo>
                  <a:lnTo>
                    <a:pt x="73" y="140"/>
                  </a:lnTo>
                  <a:lnTo>
                    <a:pt x="75" y="142"/>
                  </a:lnTo>
                  <a:lnTo>
                    <a:pt x="75" y="182"/>
                  </a:lnTo>
                  <a:lnTo>
                    <a:pt x="77" y="184"/>
                  </a:lnTo>
                  <a:lnTo>
                    <a:pt x="77" y="210"/>
                  </a:lnTo>
                  <a:lnTo>
                    <a:pt x="79" y="212"/>
                  </a:lnTo>
                  <a:lnTo>
                    <a:pt x="79" y="217"/>
                  </a:lnTo>
                  <a:lnTo>
                    <a:pt x="82" y="215"/>
                  </a:lnTo>
                  <a:lnTo>
                    <a:pt x="82" y="205"/>
                  </a:lnTo>
                  <a:lnTo>
                    <a:pt x="84" y="203"/>
                  </a:lnTo>
                  <a:lnTo>
                    <a:pt x="84" y="182"/>
                  </a:lnTo>
                  <a:lnTo>
                    <a:pt x="86" y="180"/>
                  </a:lnTo>
                  <a:lnTo>
                    <a:pt x="86" y="147"/>
                  </a:lnTo>
                  <a:lnTo>
                    <a:pt x="89" y="145"/>
                  </a:lnTo>
                  <a:lnTo>
                    <a:pt x="89" y="110"/>
                  </a:lnTo>
                  <a:lnTo>
                    <a:pt x="91" y="107"/>
                  </a:lnTo>
                  <a:lnTo>
                    <a:pt x="91" y="75"/>
                  </a:lnTo>
                  <a:lnTo>
                    <a:pt x="93" y="72"/>
                  </a:lnTo>
                  <a:lnTo>
                    <a:pt x="93" y="44"/>
                  </a:lnTo>
                  <a:lnTo>
                    <a:pt x="95" y="42"/>
                  </a:lnTo>
                  <a:lnTo>
                    <a:pt x="95" y="26"/>
                  </a:lnTo>
                  <a:lnTo>
                    <a:pt x="98" y="28"/>
                  </a:lnTo>
                  <a:lnTo>
                    <a:pt x="100" y="30"/>
                  </a:lnTo>
                  <a:lnTo>
                    <a:pt x="100" y="56"/>
                  </a:lnTo>
                  <a:lnTo>
                    <a:pt x="102" y="58"/>
                  </a:lnTo>
                  <a:lnTo>
                    <a:pt x="102" y="107"/>
                  </a:lnTo>
                  <a:lnTo>
                    <a:pt x="105" y="110"/>
                  </a:lnTo>
                  <a:lnTo>
                    <a:pt x="105" y="168"/>
                  </a:lnTo>
                  <a:lnTo>
                    <a:pt x="107" y="170"/>
                  </a:lnTo>
                  <a:lnTo>
                    <a:pt x="107" y="219"/>
                  </a:lnTo>
                  <a:lnTo>
                    <a:pt x="109" y="222"/>
                  </a:lnTo>
                  <a:lnTo>
                    <a:pt x="109" y="247"/>
                  </a:lnTo>
                  <a:lnTo>
                    <a:pt x="111" y="250"/>
                  </a:lnTo>
                  <a:lnTo>
                    <a:pt x="111" y="245"/>
                  </a:lnTo>
                  <a:lnTo>
                    <a:pt x="114" y="243"/>
                  </a:lnTo>
                  <a:lnTo>
                    <a:pt x="114" y="215"/>
                  </a:lnTo>
                  <a:lnTo>
                    <a:pt x="116" y="212"/>
                  </a:lnTo>
                  <a:lnTo>
                    <a:pt x="116" y="170"/>
                  </a:lnTo>
                  <a:lnTo>
                    <a:pt x="118" y="168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3" y="33"/>
                  </a:lnTo>
                  <a:lnTo>
                    <a:pt x="125" y="30"/>
                  </a:lnTo>
                  <a:lnTo>
                    <a:pt x="125" y="7"/>
                  </a:lnTo>
                  <a:lnTo>
                    <a:pt x="127" y="5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0" y="5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65"/>
                  </a:lnTo>
                  <a:lnTo>
                    <a:pt x="134" y="68"/>
                  </a:lnTo>
                  <a:lnTo>
                    <a:pt x="134" y="114"/>
                  </a:lnTo>
                  <a:lnTo>
                    <a:pt x="137" y="117"/>
                  </a:lnTo>
                  <a:lnTo>
                    <a:pt x="137" y="159"/>
                  </a:lnTo>
                  <a:lnTo>
                    <a:pt x="139" y="161"/>
                  </a:lnTo>
                  <a:lnTo>
                    <a:pt x="139" y="194"/>
                  </a:lnTo>
                  <a:lnTo>
                    <a:pt x="141" y="196"/>
                  </a:lnTo>
                  <a:lnTo>
                    <a:pt x="141" y="219"/>
                  </a:lnTo>
                  <a:lnTo>
                    <a:pt x="143" y="222"/>
                  </a:lnTo>
                  <a:lnTo>
                    <a:pt x="143" y="226"/>
                  </a:lnTo>
                  <a:lnTo>
                    <a:pt x="146" y="224"/>
                  </a:lnTo>
                  <a:lnTo>
                    <a:pt x="146" y="212"/>
                  </a:lnTo>
                  <a:lnTo>
                    <a:pt x="148" y="210"/>
                  </a:lnTo>
                  <a:lnTo>
                    <a:pt x="148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0" name="Freeform 67"/>
            <p:cNvSpPr>
              <a:spLocks/>
            </p:cNvSpPr>
            <p:nvPr/>
          </p:nvSpPr>
          <p:spPr bwMode="auto">
            <a:xfrm>
              <a:off x="1631950" y="5522913"/>
              <a:ext cx="220663" cy="469900"/>
            </a:xfrm>
            <a:custGeom>
              <a:avLst/>
              <a:gdLst>
                <a:gd name="T0" fmla="*/ 2 w 139"/>
                <a:gd name="T1" fmla="*/ 170 h 296"/>
                <a:gd name="T2" fmla="*/ 7 w 139"/>
                <a:gd name="T3" fmla="*/ 128 h 296"/>
                <a:gd name="T4" fmla="*/ 9 w 139"/>
                <a:gd name="T5" fmla="*/ 65 h 296"/>
                <a:gd name="T6" fmla="*/ 14 w 139"/>
                <a:gd name="T7" fmla="*/ 49 h 296"/>
                <a:gd name="T8" fmla="*/ 16 w 139"/>
                <a:gd name="T9" fmla="*/ 91 h 296"/>
                <a:gd name="T10" fmla="*/ 20 w 139"/>
                <a:gd name="T11" fmla="*/ 137 h 296"/>
                <a:gd name="T12" fmla="*/ 23 w 139"/>
                <a:gd name="T13" fmla="*/ 219 h 296"/>
                <a:gd name="T14" fmla="*/ 27 w 139"/>
                <a:gd name="T15" fmla="*/ 247 h 296"/>
                <a:gd name="T16" fmla="*/ 30 w 139"/>
                <a:gd name="T17" fmla="*/ 249 h 296"/>
                <a:gd name="T18" fmla="*/ 32 w 139"/>
                <a:gd name="T19" fmla="*/ 212 h 296"/>
                <a:gd name="T20" fmla="*/ 36 w 139"/>
                <a:gd name="T21" fmla="*/ 175 h 296"/>
                <a:gd name="T22" fmla="*/ 39 w 139"/>
                <a:gd name="T23" fmla="*/ 102 h 296"/>
                <a:gd name="T24" fmla="*/ 43 w 139"/>
                <a:gd name="T25" fmla="*/ 74 h 296"/>
                <a:gd name="T26" fmla="*/ 46 w 139"/>
                <a:gd name="T27" fmla="*/ 56 h 296"/>
                <a:gd name="T28" fmla="*/ 48 w 139"/>
                <a:gd name="T29" fmla="*/ 74 h 296"/>
                <a:gd name="T30" fmla="*/ 52 w 139"/>
                <a:gd name="T31" fmla="*/ 114 h 296"/>
                <a:gd name="T32" fmla="*/ 55 w 139"/>
                <a:gd name="T33" fmla="*/ 210 h 296"/>
                <a:gd name="T34" fmla="*/ 59 w 139"/>
                <a:gd name="T35" fmla="*/ 252 h 296"/>
                <a:gd name="T36" fmla="*/ 62 w 139"/>
                <a:gd name="T37" fmla="*/ 266 h 296"/>
                <a:gd name="T38" fmla="*/ 64 w 139"/>
                <a:gd name="T39" fmla="*/ 231 h 296"/>
                <a:gd name="T40" fmla="*/ 68 w 139"/>
                <a:gd name="T41" fmla="*/ 196 h 296"/>
                <a:gd name="T42" fmla="*/ 71 w 139"/>
                <a:gd name="T43" fmla="*/ 116 h 296"/>
                <a:gd name="T44" fmla="*/ 75 w 139"/>
                <a:gd name="T45" fmla="*/ 72 h 296"/>
                <a:gd name="T46" fmla="*/ 78 w 139"/>
                <a:gd name="T47" fmla="*/ 39 h 296"/>
                <a:gd name="T48" fmla="*/ 80 w 139"/>
                <a:gd name="T49" fmla="*/ 56 h 296"/>
                <a:gd name="T50" fmla="*/ 84 w 139"/>
                <a:gd name="T51" fmla="*/ 93 h 296"/>
                <a:gd name="T52" fmla="*/ 87 w 139"/>
                <a:gd name="T53" fmla="*/ 198 h 296"/>
                <a:gd name="T54" fmla="*/ 91 w 139"/>
                <a:gd name="T55" fmla="*/ 259 h 296"/>
                <a:gd name="T56" fmla="*/ 93 w 139"/>
                <a:gd name="T57" fmla="*/ 296 h 296"/>
                <a:gd name="T58" fmla="*/ 96 w 139"/>
                <a:gd name="T59" fmla="*/ 263 h 296"/>
                <a:gd name="T60" fmla="*/ 100 w 139"/>
                <a:gd name="T61" fmla="*/ 217 h 296"/>
                <a:gd name="T62" fmla="*/ 103 w 139"/>
                <a:gd name="T63" fmla="*/ 121 h 296"/>
                <a:gd name="T64" fmla="*/ 107 w 139"/>
                <a:gd name="T65" fmla="*/ 77 h 296"/>
                <a:gd name="T66" fmla="*/ 109 w 139"/>
                <a:gd name="T67" fmla="*/ 42 h 296"/>
                <a:gd name="T68" fmla="*/ 114 w 139"/>
                <a:gd name="T69" fmla="*/ 56 h 296"/>
                <a:gd name="T70" fmla="*/ 116 w 139"/>
                <a:gd name="T71" fmla="*/ 137 h 296"/>
                <a:gd name="T72" fmla="*/ 121 w 139"/>
                <a:gd name="T73" fmla="*/ 198 h 296"/>
                <a:gd name="T74" fmla="*/ 123 w 139"/>
                <a:gd name="T75" fmla="*/ 282 h 296"/>
                <a:gd name="T76" fmla="*/ 128 w 139"/>
                <a:gd name="T77" fmla="*/ 287 h 296"/>
                <a:gd name="T78" fmla="*/ 130 w 139"/>
                <a:gd name="T79" fmla="*/ 228 h 296"/>
                <a:gd name="T80" fmla="*/ 135 w 139"/>
                <a:gd name="T81" fmla="*/ 168 h 296"/>
                <a:gd name="T82" fmla="*/ 137 w 139"/>
                <a:gd name="T83" fmla="*/ 4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296">
                  <a:moveTo>
                    <a:pt x="0" y="210"/>
                  </a:moveTo>
                  <a:lnTo>
                    <a:pt x="2" y="207"/>
                  </a:lnTo>
                  <a:lnTo>
                    <a:pt x="2" y="170"/>
                  </a:lnTo>
                  <a:lnTo>
                    <a:pt x="4" y="168"/>
                  </a:lnTo>
                  <a:lnTo>
                    <a:pt x="4" y="130"/>
                  </a:lnTo>
                  <a:lnTo>
                    <a:pt x="7" y="128"/>
                  </a:lnTo>
                  <a:lnTo>
                    <a:pt x="7" y="93"/>
                  </a:lnTo>
                  <a:lnTo>
                    <a:pt x="9" y="91"/>
                  </a:lnTo>
                  <a:lnTo>
                    <a:pt x="9" y="65"/>
                  </a:lnTo>
                  <a:lnTo>
                    <a:pt x="11" y="63"/>
                  </a:lnTo>
                  <a:lnTo>
                    <a:pt x="11" y="51"/>
                  </a:lnTo>
                  <a:lnTo>
                    <a:pt x="14" y="49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91"/>
                  </a:lnTo>
                  <a:lnTo>
                    <a:pt x="18" y="93"/>
                  </a:lnTo>
                  <a:lnTo>
                    <a:pt x="18" y="135"/>
                  </a:lnTo>
                  <a:lnTo>
                    <a:pt x="20" y="137"/>
                  </a:lnTo>
                  <a:lnTo>
                    <a:pt x="20" y="179"/>
                  </a:lnTo>
                  <a:lnTo>
                    <a:pt x="23" y="182"/>
                  </a:lnTo>
                  <a:lnTo>
                    <a:pt x="23" y="219"/>
                  </a:lnTo>
                  <a:lnTo>
                    <a:pt x="25" y="221"/>
                  </a:lnTo>
                  <a:lnTo>
                    <a:pt x="25" y="245"/>
                  </a:lnTo>
                  <a:lnTo>
                    <a:pt x="27" y="247"/>
                  </a:lnTo>
                  <a:lnTo>
                    <a:pt x="27" y="254"/>
                  </a:lnTo>
                  <a:lnTo>
                    <a:pt x="27" y="252"/>
                  </a:lnTo>
                  <a:lnTo>
                    <a:pt x="30" y="249"/>
                  </a:lnTo>
                  <a:lnTo>
                    <a:pt x="30" y="240"/>
                  </a:lnTo>
                  <a:lnTo>
                    <a:pt x="32" y="238"/>
                  </a:lnTo>
                  <a:lnTo>
                    <a:pt x="32" y="212"/>
                  </a:lnTo>
                  <a:lnTo>
                    <a:pt x="34" y="210"/>
                  </a:lnTo>
                  <a:lnTo>
                    <a:pt x="34" y="177"/>
                  </a:lnTo>
                  <a:lnTo>
                    <a:pt x="36" y="175"/>
                  </a:lnTo>
                  <a:lnTo>
                    <a:pt x="36" y="137"/>
                  </a:lnTo>
                  <a:lnTo>
                    <a:pt x="39" y="135"/>
                  </a:lnTo>
                  <a:lnTo>
                    <a:pt x="39" y="102"/>
                  </a:lnTo>
                  <a:lnTo>
                    <a:pt x="41" y="100"/>
                  </a:lnTo>
                  <a:lnTo>
                    <a:pt x="41" y="77"/>
                  </a:lnTo>
                  <a:lnTo>
                    <a:pt x="43" y="74"/>
                  </a:lnTo>
                  <a:lnTo>
                    <a:pt x="43" y="60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8" y="60"/>
                  </a:lnTo>
                  <a:lnTo>
                    <a:pt x="48" y="74"/>
                  </a:lnTo>
                  <a:lnTo>
                    <a:pt x="50" y="77"/>
                  </a:lnTo>
                  <a:lnTo>
                    <a:pt x="50" y="112"/>
                  </a:lnTo>
                  <a:lnTo>
                    <a:pt x="52" y="114"/>
                  </a:lnTo>
                  <a:lnTo>
                    <a:pt x="52" y="161"/>
                  </a:lnTo>
                  <a:lnTo>
                    <a:pt x="55" y="163"/>
                  </a:lnTo>
                  <a:lnTo>
                    <a:pt x="55" y="210"/>
                  </a:lnTo>
                  <a:lnTo>
                    <a:pt x="57" y="212"/>
                  </a:lnTo>
                  <a:lnTo>
                    <a:pt x="57" y="249"/>
                  </a:lnTo>
                  <a:lnTo>
                    <a:pt x="59" y="252"/>
                  </a:lnTo>
                  <a:lnTo>
                    <a:pt x="59" y="266"/>
                  </a:lnTo>
                  <a:lnTo>
                    <a:pt x="62" y="263"/>
                  </a:lnTo>
                  <a:lnTo>
                    <a:pt x="62" y="266"/>
                  </a:lnTo>
                  <a:lnTo>
                    <a:pt x="62" y="256"/>
                  </a:lnTo>
                  <a:lnTo>
                    <a:pt x="64" y="254"/>
                  </a:lnTo>
                  <a:lnTo>
                    <a:pt x="64" y="231"/>
                  </a:lnTo>
                  <a:lnTo>
                    <a:pt x="66" y="228"/>
                  </a:lnTo>
                  <a:lnTo>
                    <a:pt x="66" y="198"/>
                  </a:lnTo>
                  <a:lnTo>
                    <a:pt x="68" y="196"/>
                  </a:lnTo>
                  <a:lnTo>
                    <a:pt x="68" y="158"/>
                  </a:lnTo>
                  <a:lnTo>
                    <a:pt x="71" y="156"/>
                  </a:lnTo>
                  <a:lnTo>
                    <a:pt x="71" y="116"/>
                  </a:lnTo>
                  <a:lnTo>
                    <a:pt x="73" y="114"/>
                  </a:lnTo>
                  <a:lnTo>
                    <a:pt x="73" y="74"/>
                  </a:lnTo>
                  <a:lnTo>
                    <a:pt x="75" y="72"/>
                  </a:lnTo>
                  <a:lnTo>
                    <a:pt x="75" y="46"/>
                  </a:lnTo>
                  <a:lnTo>
                    <a:pt x="78" y="44"/>
                  </a:lnTo>
                  <a:lnTo>
                    <a:pt x="78" y="39"/>
                  </a:lnTo>
                  <a:lnTo>
                    <a:pt x="78" y="42"/>
                  </a:lnTo>
                  <a:lnTo>
                    <a:pt x="80" y="44"/>
                  </a:lnTo>
                  <a:lnTo>
                    <a:pt x="80" y="56"/>
                  </a:lnTo>
                  <a:lnTo>
                    <a:pt x="82" y="58"/>
                  </a:lnTo>
                  <a:lnTo>
                    <a:pt x="82" y="91"/>
                  </a:lnTo>
                  <a:lnTo>
                    <a:pt x="84" y="93"/>
                  </a:lnTo>
                  <a:lnTo>
                    <a:pt x="84" y="142"/>
                  </a:lnTo>
                  <a:lnTo>
                    <a:pt x="87" y="144"/>
                  </a:lnTo>
                  <a:lnTo>
                    <a:pt x="87" y="198"/>
                  </a:lnTo>
                  <a:lnTo>
                    <a:pt x="89" y="200"/>
                  </a:lnTo>
                  <a:lnTo>
                    <a:pt x="89" y="256"/>
                  </a:lnTo>
                  <a:lnTo>
                    <a:pt x="91" y="259"/>
                  </a:lnTo>
                  <a:lnTo>
                    <a:pt x="91" y="289"/>
                  </a:lnTo>
                  <a:lnTo>
                    <a:pt x="93" y="291"/>
                  </a:lnTo>
                  <a:lnTo>
                    <a:pt x="93" y="296"/>
                  </a:lnTo>
                  <a:lnTo>
                    <a:pt x="93" y="289"/>
                  </a:lnTo>
                  <a:lnTo>
                    <a:pt x="96" y="287"/>
                  </a:lnTo>
                  <a:lnTo>
                    <a:pt x="96" y="263"/>
                  </a:lnTo>
                  <a:lnTo>
                    <a:pt x="98" y="261"/>
                  </a:lnTo>
                  <a:lnTo>
                    <a:pt x="98" y="219"/>
                  </a:lnTo>
                  <a:lnTo>
                    <a:pt x="100" y="217"/>
                  </a:lnTo>
                  <a:lnTo>
                    <a:pt x="100" y="170"/>
                  </a:lnTo>
                  <a:lnTo>
                    <a:pt x="103" y="168"/>
                  </a:lnTo>
                  <a:lnTo>
                    <a:pt x="103" y="121"/>
                  </a:lnTo>
                  <a:lnTo>
                    <a:pt x="105" y="119"/>
                  </a:lnTo>
                  <a:lnTo>
                    <a:pt x="105" y="79"/>
                  </a:lnTo>
                  <a:lnTo>
                    <a:pt x="107" y="77"/>
                  </a:lnTo>
                  <a:lnTo>
                    <a:pt x="107" y="53"/>
                  </a:lnTo>
                  <a:lnTo>
                    <a:pt x="109" y="51"/>
                  </a:lnTo>
                  <a:lnTo>
                    <a:pt x="109" y="42"/>
                  </a:lnTo>
                  <a:lnTo>
                    <a:pt x="112" y="44"/>
                  </a:lnTo>
                  <a:lnTo>
                    <a:pt x="112" y="53"/>
                  </a:lnTo>
                  <a:lnTo>
                    <a:pt x="114" y="56"/>
                  </a:lnTo>
                  <a:lnTo>
                    <a:pt x="114" y="88"/>
                  </a:lnTo>
                  <a:lnTo>
                    <a:pt x="116" y="91"/>
                  </a:lnTo>
                  <a:lnTo>
                    <a:pt x="116" y="137"/>
                  </a:lnTo>
                  <a:lnTo>
                    <a:pt x="119" y="140"/>
                  </a:lnTo>
                  <a:lnTo>
                    <a:pt x="119" y="196"/>
                  </a:lnTo>
                  <a:lnTo>
                    <a:pt x="121" y="198"/>
                  </a:lnTo>
                  <a:lnTo>
                    <a:pt x="121" y="252"/>
                  </a:lnTo>
                  <a:lnTo>
                    <a:pt x="123" y="254"/>
                  </a:lnTo>
                  <a:lnTo>
                    <a:pt x="123" y="282"/>
                  </a:lnTo>
                  <a:lnTo>
                    <a:pt x="125" y="284"/>
                  </a:lnTo>
                  <a:lnTo>
                    <a:pt x="125" y="289"/>
                  </a:lnTo>
                  <a:lnTo>
                    <a:pt x="128" y="287"/>
                  </a:lnTo>
                  <a:lnTo>
                    <a:pt x="128" y="270"/>
                  </a:lnTo>
                  <a:lnTo>
                    <a:pt x="130" y="268"/>
                  </a:lnTo>
                  <a:lnTo>
                    <a:pt x="130" y="228"/>
                  </a:lnTo>
                  <a:lnTo>
                    <a:pt x="132" y="226"/>
                  </a:lnTo>
                  <a:lnTo>
                    <a:pt x="132" y="170"/>
                  </a:lnTo>
                  <a:lnTo>
                    <a:pt x="135" y="168"/>
                  </a:lnTo>
                  <a:lnTo>
                    <a:pt x="135" y="105"/>
                  </a:lnTo>
                  <a:lnTo>
                    <a:pt x="137" y="102"/>
                  </a:lnTo>
                  <a:lnTo>
                    <a:pt x="137" y="46"/>
                  </a:lnTo>
                  <a:lnTo>
                    <a:pt x="139" y="44"/>
                  </a:lnTo>
                  <a:lnTo>
                    <a:pt x="139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1" name="Freeform 68"/>
            <p:cNvSpPr>
              <a:spLocks/>
            </p:cNvSpPr>
            <p:nvPr/>
          </p:nvSpPr>
          <p:spPr bwMode="auto">
            <a:xfrm>
              <a:off x="1852613" y="5367338"/>
              <a:ext cx="225425" cy="833438"/>
            </a:xfrm>
            <a:custGeom>
              <a:avLst/>
              <a:gdLst>
                <a:gd name="T0" fmla="*/ 2 w 142"/>
                <a:gd name="T1" fmla="*/ 77 h 525"/>
                <a:gd name="T2" fmla="*/ 7 w 142"/>
                <a:gd name="T3" fmla="*/ 95 h 525"/>
                <a:gd name="T4" fmla="*/ 9 w 142"/>
                <a:gd name="T5" fmla="*/ 235 h 525"/>
                <a:gd name="T6" fmla="*/ 14 w 142"/>
                <a:gd name="T7" fmla="*/ 329 h 525"/>
                <a:gd name="T8" fmla="*/ 16 w 142"/>
                <a:gd name="T9" fmla="*/ 450 h 525"/>
                <a:gd name="T10" fmla="*/ 18 w 142"/>
                <a:gd name="T11" fmla="*/ 450 h 525"/>
                <a:gd name="T12" fmla="*/ 23 w 142"/>
                <a:gd name="T13" fmla="*/ 410 h 525"/>
                <a:gd name="T14" fmla="*/ 25 w 142"/>
                <a:gd name="T15" fmla="*/ 273 h 525"/>
                <a:gd name="T16" fmla="*/ 30 w 142"/>
                <a:gd name="T17" fmla="*/ 186 h 525"/>
                <a:gd name="T18" fmla="*/ 32 w 142"/>
                <a:gd name="T19" fmla="*/ 53 h 525"/>
                <a:gd name="T20" fmla="*/ 34 w 142"/>
                <a:gd name="T21" fmla="*/ 35 h 525"/>
                <a:gd name="T22" fmla="*/ 39 w 142"/>
                <a:gd name="T23" fmla="*/ 77 h 525"/>
                <a:gd name="T24" fmla="*/ 41 w 142"/>
                <a:gd name="T25" fmla="*/ 273 h 525"/>
                <a:gd name="T26" fmla="*/ 46 w 142"/>
                <a:gd name="T27" fmla="*/ 387 h 525"/>
                <a:gd name="T28" fmla="*/ 48 w 142"/>
                <a:gd name="T29" fmla="*/ 520 h 525"/>
                <a:gd name="T30" fmla="*/ 53 w 142"/>
                <a:gd name="T31" fmla="*/ 497 h 525"/>
                <a:gd name="T32" fmla="*/ 55 w 142"/>
                <a:gd name="T33" fmla="*/ 347 h 525"/>
                <a:gd name="T34" fmla="*/ 59 w 142"/>
                <a:gd name="T35" fmla="*/ 252 h 525"/>
                <a:gd name="T36" fmla="*/ 62 w 142"/>
                <a:gd name="T37" fmla="*/ 79 h 525"/>
                <a:gd name="T38" fmla="*/ 66 w 142"/>
                <a:gd name="T39" fmla="*/ 21 h 525"/>
                <a:gd name="T40" fmla="*/ 69 w 142"/>
                <a:gd name="T41" fmla="*/ 23 h 525"/>
                <a:gd name="T42" fmla="*/ 71 w 142"/>
                <a:gd name="T43" fmla="*/ 161 h 525"/>
                <a:gd name="T44" fmla="*/ 75 w 142"/>
                <a:gd name="T45" fmla="*/ 273 h 525"/>
                <a:gd name="T46" fmla="*/ 78 w 142"/>
                <a:gd name="T47" fmla="*/ 478 h 525"/>
                <a:gd name="T48" fmla="*/ 82 w 142"/>
                <a:gd name="T49" fmla="*/ 522 h 525"/>
                <a:gd name="T50" fmla="*/ 85 w 142"/>
                <a:gd name="T51" fmla="*/ 441 h 525"/>
                <a:gd name="T52" fmla="*/ 89 w 142"/>
                <a:gd name="T53" fmla="*/ 357 h 525"/>
                <a:gd name="T54" fmla="*/ 91 w 142"/>
                <a:gd name="T55" fmla="*/ 179 h 525"/>
                <a:gd name="T56" fmla="*/ 96 w 142"/>
                <a:gd name="T57" fmla="*/ 95 h 525"/>
                <a:gd name="T58" fmla="*/ 98 w 142"/>
                <a:gd name="T59" fmla="*/ 32 h 525"/>
                <a:gd name="T60" fmla="*/ 101 w 142"/>
                <a:gd name="T61" fmla="*/ 88 h 525"/>
                <a:gd name="T62" fmla="*/ 105 w 142"/>
                <a:gd name="T63" fmla="*/ 182 h 525"/>
                <a:gd name="T64" fmla="*/ 107 w 142"/>
                <a:gd name="T65" fmla="*/ 378 h 525"/>
                <a:gd name="T66" fmla="*/ 112 w 142"/>
                <a:gd name="T67" fmla="*/ 455 h 525"/>
                <a:gd name="T68" fmla="*/ 114 w 142"/>
                <a:gd name="T69" fmla="*/ 469 h 525"/>
                <a:gd name="T70" fmla="*/ 119 w 142"/>
                <a:gd name="T71" fmla="*/ 408 h 525"/>
                <a:gd name="T72" fmla="*/ 121 w 142"/>
                <a:gd name="T73" fmla="*/ 254 h 525"/>
                <a:gd name="T74" fmla="*/ 126 w 142"/>
                <a:gd name="T75" fmla="*/ 168 h 525"/>
                <a:gd name="T76" fmla="*/ 128 w 142"/>
                <a:gd name="T77" fmla="*/ 28 h 525"/>
                <a:gd name="T78" fmla="*/ 132 w 142"/>
                <a:gd name="T79" fmla="*/ 2 h 525"/>
                <a:gd name="T80" fmla="*/ 135 w 142"/>
                <a:gd name="T81" fmla="*/ 105 h 525"/>
                <a:gd name="T82" fmla="*/ 139 w 142"/>
                <a:gd name="T83" fmla="*/ 22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525">
                  <a:moveTo>
                    <a:pt x="0" y="98"/>
                  </a:moveTo>
                  <a:lnTo>
                    <a:pt x="2" y="95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151"/>
                  </a:lnTo>
                  <a:lnTo>
                    <a:pt x="9" y="154"/>
                  </a:lnTo>
                  <a:lnTo>
                    <a:pt x="9" y="235"/>
                  </a:lnTo>
                  <a:lnTo>
                    <a:pt x="12" y="238"/>
                  </a:lnTo>
                  <a:lnTo>
                    <a:pt x="12" y="326"/>
                  </a:lnTo>
                  <a:lnTo>
                    <a:pt x="14" y="329"/>
                  </a:lnTo>
                  <a:lnTo>
                    <a:pt x="14" y="408"/>
                  </a:lnTo>
                  <a:lnTo>
                    <a:pt x="16" y="410"/>
                  </a:lnTo>
                  <a:lnTo>
                    <a:pt x="16" y="450"/>
                  </a:lnTo>
                  <a:lnTo>
                    <a:pt x="18" y="452"/>
                  </a:lnTo>
                  <a:lnTo>
                    <a:pt x="18" y="457"/>
                  </a:lnTo>
                  <a:lnTo>
                    <a:pt x="18" y="450"/>
                  </a:lnTo>
                  <a:lnTo>
                    <a:pt x="21" y="448"/>
                  </a:lnTo>
                  <a:lnTo>
                    <a:pt x="21" y="413"/>
                  </a:lnTo>
                  <a:lnTo>
                    <a:pt x="23" y="410"/>
                  </a:lnTo>
                  <a:lnTo>
                    <a:pt x="23" y="350"/>
                  </a:lnTo>
                  <a:lnTo>
                    <a:pt x="25" y="347"/>
                  </a:lnTo>
                  <a:lnTo>
                    <a:pt x="25" y="273"/>
                  </a:lnTo>
                  <a:lnTo>
                    <a:pt x="27" y="270"/>
                  </a:lnTo>
                  <a:lnTo>
                    <a:pt x="27" y="189"/>
                  </a:lnTo>
                  <a:lnTo>
                    <a:pt x="30" y="186"/>
                  </a:lnTo>
                  <a:lnTo>
                    <a:pt x="30" y="112"/>
                  </a:lnTo>
                  <a:lnTo>
                    <a:pt x="32" y="109"/>
                  </a:lnTo>
                  <a:lnTo>
                    <a:pt x="32" y="53"/>
                  </a:lnTo>
                  <a:lnTo>
                    <a:pt x="34" y="51"/>
                  </a:lnTo>
                  <a:lnTo>
                    <a:pt x="34" y="32"/>
                  </a:lnTo>
                  <a:lnTo>
                    <a:pt x="34" y="35"/>
                  </a:lnTo>
                  <a:lnTo>
                    <a:pt x="37" y="37"/>
                  </a:lnTo>
                  <a:lnTo>
                    <a:pt x="37" y="74"/>
                  </a:lnTo>
                  <a:lnTo>
                    <a:pt x="39" y="77"/>
                  </a:lnTo>
                  <a:lnTo>
                    <a:pt x="39" y="163"/>
                  </a:lnTo>
                  <a:lnTo>
                    <a:pt x="41" y="165"/>
                  </a:lnTo>
                  <a:lnTo>
                    <a:pt x="41" y="273"/>
                  </a:lnTo>
                  <a:lnTo>
                    <a:pt x="43" y="275"/>
                  </a:lnTo>
                  <a:lnTo>
                    <a:pt x="43" y="385"/>
                  </a:lnTo>
                  <a:lnTo>
                    <a:pt x="46" y="387"/>
                  </a:lnTo>
                  <a:lnTo>
                    <a:pt x="46" y="478"/>
                  </a:lnTo>
                  <a:lnTo>
                    <a:pt x="48" y="480"/>
                  </a:lnTo>
                  <a:lnTo>
                    <a:pt x="48" y="520"/>
                  </a:lnTo>
                  <a:lnTo>
                    <a:pt x="50" y="518"/>
                  </a:lnTo>
                  <a:lnTo>
                    <a:pt x="50" y="499"/>
                  </a:lnTo>
                  <a:lnTo>
                    <a:pt x="53" y="497"/>
                  </a:lnTo>
                  <a:lnTo>
                    <a:pt x="53" y="431"/>
                  </a:lnTo>
                  <a:lnTo>
                    <a:pt x="55" y="429"/>
                  </a:lnTo>
                  <a:lnTo>
                    <a:pt x="55" y="347"/>
                  </a:lnTo>
                  <a:lnTo>
                    <a:pt x="57" y="345"/>
                  </a:lnTo>
                  <a:lnTo>
                    <a:pt x="57" y="254"/>
                  </a:lnTo>
                  <a:lnTo>
                    <a:pt x="59" y="252"/>
                  </a:lnTo>
                  <a:lnTo>
                    <a:pt x="59" y="163"/>
                  </a:lnTo>
                  <a:lnTo>
                    <a:pt x="62" y="161"/>
                  </a:lnTo>
                  <a:lnTo>
                    <a:pt x="62" y="79"/>
                  </a:lnTo>
                  <a:lnTo>
                    <a:pt x="64" y="77"/>
                  </a:lnTo>
                  <a:lnTo>
                    <a:pt x="64" y="23"/>
                  </a:lnTo>
                  <a:lnTo>
                    <a:pt x="66" y="21"/>
                  </a:lnTo>
                  <a:lnTo>
                    <a:pt x="66" y="14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69" y="70"/>
                  </a:lnTo>
                  <a:lnTo>
                    <a:pt x="71" y="72"/>
                  </a:lnTo>
                  <a:lnTo>
                    <a:pt x="71" y="161"/>
                  </a:lnTo>
                  <a:lnTo>
                    <a:pt x="73" y="163"/>
                  </a:lnTo>
                  <a:lnTo>
                    <a:pt x="73" y="270"/>
                  </a:lnTo>
                  <a:lnTo>
                    <a:pt x="75" y="273"/>
                  </a:lnTo>
                  <a:lnTo>
                    <a:pt x="75" y="380"/>
                  </a:lnTo>
                  <a:lnTo>
                    <a:pt x="78" y="382"/>
                  </a:lnTo>
                  <a:lnTo>
                    <a:pt x="78" y="478"/>
                  </a:lnTo>
                  <a:lnTo>
                    <a:pt x="80" y="480"/>
                  </a:lnTo>
                  <a:lnTo>
                    <a:pt x="80" y="525"/>
                  </a:lnTo>
                  <a:lnTo>
                    <a:pt x="82" y="522"/>
                  </a:lnTo>
                  <a:lnTo>
                    <a:pt x="82" y="506"/>
                  </a:lnTo>
                  <a:lnTo>
                    <a:pt x="85" y="504"/>
                  </a:lnTo>
                  <a:lnTo>
                    <a:pt x="85" y="441"/>
                  </a:lnTo>
                  <a:lnTo>
                    <a:pt x="87" y="438"/>
                  </a:lnTo>
                  <a:lnTo>
                    <a:pt x="87" y="359"/>
                  </a:lnTo>
                  <a:lnTo>
                    <a:pt x="89" y="357"/>
                  </a:lnTo>
                  <a:lnTo>
                    <a:pt x="89" y="268"/>
                  </a:lnTo>
                  <a:lnTo>
                    <a:pt x="91" y="266"/>
                  </a:lnTo>
                  <a:lnTo>
                    <a:pt x="91" y="179"/>
                  </a:lnTo>
                  <a:lnTo>
                    <a:pt x="94" y="177"/>
                  </a:lnTo>
                  <a:lnTo>
                    <a:pt x="94" y="98"/>
                  </a:lnTo>
                  <a:lnTo>
                    <a:pt x="96" y="95"/>
                  </a:lnTo>
                  <a:lnTo>
                    <a:pt x="96" y="42"/>
                  </a:lnTo>
                  <a:lnTo>
                    <a:pt x="98" y="39"/>
                  </a:lnTo>
                  <a:lnTo>
                    <a:pt x="98" y="32"/>
                  </a:lnTo>
                  <a:lnTo>
                    <a:pt x="98" y="37"/>
                  </a:lnTo>
                  <a:lnTo>
                    <a:pt x="101" y="39"/>
                  </a:lnTo>
                  <a:lnTo>
                    <a:pt x="101" y="88"/>
                  </a:lnTo>
                  <a:lnTo>
                    <a:pt x="103" y="91"/>
                  </a:lnTo>
                  <a:lnTo>
                    <a:pt x="103" y="179"/>
                  </a:lnTo>
                  <a:lnTo>
                    <a:pt x="105" y="182"/>
                  </a:lnTo>
                  <a:lnTo>
                    <a:pt x="105" y="284"/>
                  </a:lnTo>
                  <a:lnTo>
                    <a:pt x="107" y="287"/>
                  </a:lnTo>
                  <a:lnTo>
                    <a:pt x="107" y="378"/>
                  </a:lnTo>
                  <a:lnTo>
                    <a:pt x="110" y="380"/>
                  </a:lnTo>
                  <a:lnTo>
                    <a:pt x="110" y="452"/>
                  </a:lnTo>
                  <a:lnTo>
                    <a:pt x="112" y="455"/>
                  </a:lnTo>
                  <a:lnTo>
                    <a:pt x="112" y="485"/>
                  </a:lnTo>
                  <a:lnTo>
                    <a:pt x="114" y="483"/>
                  </a:lnTo>
                  <a:lnTo>
                    <a:pt x="114" y="469"/>
                  </a:lnTo>
                  <a:lnTo>
                    <a:pt x="116" y="466"/>
                  </a:lnTo>
                  <a:lnTo>
                    <a:pt x="116" y="410"/>
                  </a:lnTo>
                  <a:lnTo>
                    <a:pt x="119" y="408"/>
                  </a:lnTo>
                  <a:lnTo>
                    <a:pt x="119" y="338"/>
                  </a:lnTo>
                  <a:lnTo>
                    <a:pt x="121" y="336"/>
                  </a:lnTo>
                  <a:lnTo>
                    <a:pt x="121" y="254"/>
                  </a:lnTo>
                  <a:lnTo>
                    <a:pt x="123" y="252"/>
                  </a:lnTo>
                  <a:lnTo>
                    <a:pt x="123" y="170"/>
                  </a:lnTo>
                  <a:lnTo>
                    <a:pt x="126" y="168"/>
                  </a:lnTo>
                  <a:lnTo>
                    <a:pt x="126" y="93"/>
                  </a:lnTo>
                  <a:lnTo>
                    <a:pt x="128" y="91"/>
                  </a:lnTo>
                  <a:lnTo>
                    <a:pt x="128" y="28"/>
                  </a:lnTo>
                  <a:lnTo>
                    <a:pt x="130" y="25"/>
                  </a:lnTo>
                  <a:lnTo>
                    <a:pt x="130" y="0"/>
                  </a:lnTo>
                  <a:lnTo>
                    <a:pt x="132" y="2"/>
                  </a:lnTo>
                  <a:lnTo>
                    <a:pt x="132" y="23"/>
                  </a:lnTo>
                  <a:lnTo>
                    <a:pt x="135" y="25"/>
                  </a:lnTo>
                  <a:lnTo>
                    <a:pt x="135" y="105"/>
                  </a:lnTo>
                  <a:lnTo>
                    <a:pt x="137" y="107"/>
                  </a:lnTo>
                  <a:lnTo>
                    <a:pt x="137" y="221"/>
                  </a:lnTo>
                  <a:lnTo>
                    <a:pt x="139" y="224"/>
                  </a:lnTo>
                  <a:lnTo>
                    <a:pt x="139" y="345"/>
                  </a:lnTo>
                  <a:lnTo>
                    <a:pt x="142" y="347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2" name="Freeform 69"/>
            <p:cNvSpPr>
              <a:spLocks/>
            </p:cNvSpPr>
            <p:nvPr/>
          </p:nvSpPr>
          <p:spPr bwMode="auto">
            <a:xfrm>
              <a:off x="2078038" y="5240338"/>
              <a:ext cx="209550" cy="1133475"/>
            </a:xfrm>
            <a:custGeom>
              <a:avLst/>
              <a:gdLst>
                <a:gd name="T0" fmla="*/ 2 w 132"/>
                <a:gd name="T1" fmla="*/ 539 h 714"/>
                <a:gd name="T2" fmla="*/ 4 w 132"/>
                <a:gd name="T3" fmla="*/ 623 h 714"/>
                <a:gd name="T4" fmla="*/ 6 w 132"/>
                <a:gd name="T5" fmla="*/ 565 h 714"/>
                <a:gd name="T6" fmla="*/ 11 w 132"/>
                <a:gd name="T7" fmla="*/ 469 h 714"/>
                <a:gd name="T8" fmla="*/ 13 w 132"/>
                <a:gd name="T9" fmla="*/ 243 h 714"/>
                <a:gd name="T10" fmla="*/ 18 w 132"/>
                <a:gd name="T11" fmla="*/ 138 h 714"/>
                <a:gd name="T12" fmla="*/ 20 w 132"/>
                <a:gd name="T13" fmla="*/ 52 h 714"/>
                <a:gd name="T14" fmla="*/ 22 w 132"/>
                <a:gd name="T15" fmla="*/ 103 h 714"/>
                <a:gd name="T16" fmla="*/ 27 w 132"/>
                <a:gd name="T17" fmla="*/ 220 h 714"/>
                <a:gd name="T18" fmla="*/ 29 w 132"/>
                <a:gd name="T19" fmla="*/ 500 h 714"/>
                <a:gd name="T20" fmla="*/ 34 w 132"/>
                <a:gd name="T21" fmla="*/ 607 h 714"/>
                <a:gd name="T22" fmla="*/ 36 w 132"/>
                <a:gd name="T23" fmla="*/ 630 h 714"/>
                <a:gd name="T24" fmla="*/ 41 w 132"/>
                <a:gd name="T25" fmla="*/ 556 h 714"/>
                <a:gd name="T26" fmla="*/ 43 w 132"/>
                <a:gd name="T27" fmla="*/ 332 h 714"/>
                <a:gd name="T28" fmla="*/ 48 w 132"/>
                <a:gd name="T29" fmla="*/ 201 h 714"/>
                <a:gd name="T30" fmla="*/ 50 w 132"/>
                <a:gd name="T31" fmla="*/ 14 h 714"/>
                <a:gd name="T32" fmla="*/ 52 w 132"/>
                <a:gd name="T33" fmla="*/ 7 h 714"/>
                <a:gd name="T34" fmla="*/ 57 w 132"/>
                <a:gd name="T35" fmla="*/ 91 h 714"/>
                <a:gd name="T36" fmla="*/ 59 w 132"/>
                <a:gd name="T37" fmla="*/ 420 h 714"/>
                <a:gd name="T38" fmla="*/ 63 w 132"/>
                <a:gd name="T39" fmla="*/ 584 h 714"/>
                <a:gd name="T40" fmla="*/ 66 w 132"/>
                <a:gd name="T41" fmla="*/ 714 h 714"/>
                <a:gd name="T42" fmla="*/ 68 w 132"/>
                <a:gd name="T43" fmla="*/ 630 h 714"/>
                <a:gd name="T44" fmla="*/ 73 w 132"/>
                <a:gd name="T45" fmla="*/ 500 h 714"/>
                <a:gd name="T46" fmla="*/ 75 w 132"/>
                <a:gd name="T47" fmla="*/ 187 h 714"/>
                <a:gd name="T48" fmla="*/ 79 w 132"/>
                <a:gd name="T49" fmla="*/ 61 h 714"/>
                <a:gd name="T50" fmla="*/ 82 w 132"/>
                <a:gd name="T51" fmla="*/ 115 h 714"/>
                <a:gd name="T52" fmla="*/ 86 w 132"/>
                <a:gd name="T53" fmla="*/ 278 h 714"/>
                <a:gd name="T54" fmla="*/ 89 w 132"/>
                <a:gd name="T55" fmla="*/ 598 h 714"/>
                <a:gd name="T56" fmla="*/ 93 w 132"/>
                <a:gd name="T57" fmla="*/ 689 h 714"/>
                <a:gd name="T58" fmla="*/ 93 w 132"/>
                <a:gd name="T59" fmla="*/ 679 h 714"/>
                <a:gd name="T60" fmla="*/ 98 w 132"/>
                <a:gd name="T61" fmla="*/ 567 h 714"/>
                <a:gd name="T62" fmla="*/ 100 w 132"/>
                <a:gd name="T63" fmla="*/ 248 h 714"/>
                <a:gd name="T64" fmla="*/ 105 w 132"/>
                <a:gd name="T65" fmla="*/ 101 h 714"/>
                <a:gd name="T66" fmla="*/ 107 w 132"/>
                <a:gd name="T67" fmla="*/ 24 h 714"/>
                <a:gd name="T68" fmla="*/ 109 w 132"/>
                <a:gd name="T69" fmla="*/ 19 h 714"/>
                <a:gd name="T70" fmla="*/ 111 w 132"/>
                <a:gd name="T71" fmla="*/ 287 h 714"/>
                <a:gd name="T72" fmla="*/ 116 w 132"/>
                <a:gd name="T73" fmla="*/ 472 h 714"/>
                <a:gd name="T74" fmla="*/ 118 w 132"/>
                <a:gd name="T75" fmla="*/ 691 h 714"/>
                <a:gd name="T76" fmla="*/ 121 w 132"/>
                <a:gd name="T77" fmla="*/ 672 h 714"/>
                <a:gd name="T78" fmla="*/ 123 w 132"/>
                <a:gd name="T79" fmla="*/ 581 h 714"/>
                <a:gd name="T80" fmla="*/ 127 w 132"/>
                <a:gd name="T81" fmla="*/ 441 h 714"/>
                <a:gd name="T82" fmla="*/ 130 w 132"/>
                <a:gd name="T83" fmla="*/ 13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" h="714">
                  <a:moveTo>
                    <a:pt x="0" y="427"/>
                  </a:moveTo>
                  <a:lnTo>
                    <a:pt x="0" y="537"/>
                  </a:lnTo>
                  <a:lnTo>
                    <a:pt x="2" y="539"/>
                  </a:lnTo>
                  <a:lnTo>
                    <a:pt x="2" y="612"/>
                  </a:lnTo>
                  <a:lnTo>
                    <a:pt x="4" y="614"/>
                  </a:lnTo>
                  <a:lnTo>
                    <a:pt x="4" y="623"/>
                  </a:lnTo>
                  <a:lnTo>
                    <a:pt x="4" y="619"/>
                  </a:lnTo>
                  <a:lnTo>
                    <a:pt x="6" y="616"/>
                  </a:lnTo>
                  <a:lnTo>
                    <a:pt x="6" y="565"/>
                  </a:lnTo>
                  <a:lnTo>
                    <a:pt x="9" y="563"/>
                  </a:lnTo>
                  <a:lnTo>
                    <a:pt x="9" y="472"/>
                  </a:lnTo>
                  <a:lnTo>
                    <a:pt x="11" y="469"/>
                  </a:lnTo>
                  <a:lnTo>
                    <a:pt x="11" y="355"/>
                  </a:lnTo>
                  <a:lnTo>
                    <a:pt x="13" y="353"/>
                  </a:lnTo>
                  <a:lnTo>
                    <a:pt x="13" y="243"/>
                  </a:lnTo>
                  <a:lnTo>
                    <a:pt x="16" y="241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70"/>
                  </a:lnTo>
                  <a:lnTo>
                    <a:pt x="20" y="68"/>
                  </a:lnTo>
                  <a:lnTo>
                    <a:pt x="20" y="52"/>
                  </a:lnTo>
                  <a:lnTo>
                    <a:pt x="20" y="54"/>
                  </a:lnTo>
                  <a:lnTo>
                    <a:pt x="22" y="56"/>
                  </a:lnTo>
                  <a:lnTo>
                    <a:pt x="22" y="103"/>
                  </a:lnTo>
                  <a:lnTo>
                    <a:pt x="25" y="105"/>
                  </a:lnTo>
                  <a:lnTo>
                    <a:pt x="25" y="217"/>
                  </a:lnTo>
                  <a:lnTo>
                    <a:pt x="27" y="220"/>
                  </a:lnTo>
                  <a:lnTo>
                    <a:pt x="27" y="367"/>
                  </a:lnTo>
                  <a:lnTo>
                    <a:pt x="29" y="369"/>
                  </a:lnTo>
                  <a:lnTo>
                    <a:pt x="29" y="500"/>
                  </a:lnTo>
                  <a:lnTo>
                    <a:pt x="32" y="502"/>
                  </a:lnTo>
                  <a:lnTo>
                    <a:pt x="32" y="605"/>
                  </a:lnTo>
                  <a:lnTo>
                    <a:pt x="34" y="607"/>
                  </a:lnTo>
                  <a:lnTo>
                    <a:pt x="34" y="649"/>
                  </a:lnTo>
                  <a:lnTo>
                    <a:pt x="36" y="651"/>
                  </a:lnTo>
                  <a:lnTo>
                    <a:pt x="36" y="630"/>
                  </a:lnTo>
                  <a:lnTo>
                    <a:pt x="38" y="628"/>
                  </a:lnTo>
                  <a:lnTo>
                    <a:pt x="38" y="558"/>
                  </a:lnTo>
                  <a:lnTo>
                    <a:pt x="41" y="556"/>
                  </a:lnTo>
                  <a:lnTo>
                    <a:pt x="41" y="455"/>
                  </a:lnTo>
                  <a:lnTo>
                    <a:pt x="43" y="453"/>
                  </a:lnTo>
                  <a:lnTo>
                    <a:pt x="43" y="332"/>
                  </a:lnTo>
                  <a:lnTo>
                    <a:pt x="45" y="329"/>
                  </a:lnTo>
                  <a:lnTo>
                    <a:pt x="45" y="203"/>
                  </a:lnTo>
                  <a:lnTo>
                    <a:pt x="48" y="201"/>
                  </a:lnTo>
                  <a:lnTo>
                    <a:pt x="48" y="84"/>
                  </a:lnTo>
                  <a:lnTo>
                    <a:pt x="50" y="82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0"/>
                  </a:lnTo>
                  <a:lnTo>
                    <a:pt x="52" y="7"/>
                  </a:lnTo>
                  <a:lnTo>
                    <a:pt x="54" y="10"/>
                  </a:lnTo>
                  <a:lnTo>
                    <a:pt x="54" y="89"/>
                  </a:lnTo>
                  <a:lnTo>
                    <a:pt x="57" y="91"/>
                  </a:lnTo>
                  <a:lnTo>
                    <a:pt x="57" y="245"/>
                  </a:lnTo>
                  <a:lnTo>
                    <a:pt x="59" y="248"/>
                  </a:lnTo>
                  <a:lnTo>
                    <a:pt x="59" y="420"/>
                  </a:lnTo>
                  <a:lnTo>
                    <a:pt x="61" y="423"/>
                  </a:lnTo>
                  <a:lnTo>
                    <a:pt x="61" y="581"/>
                  </a:lnTo>
                  <a:lnTo>
                    <a:pt x="63" y="584"/>
                  </a:lnTo>
                  <a:lnTo>
                    <a:pt x="63" y="689"/>
                  </a:lnTo>
                  <a:lnTo>
                    <a:pt x="66" y="691"/>
                  </a:lnTo>
                  <a:lnTo>
                    <a:pt x="66" y="714"/>
                  </a:lnTo>
                  <a:lnTo>
                    <a:pt x="66" y="712"/>
                  </a:lnTo>
                  <a:lnTo>
                    <a:pt x="68" y="710"/>
                  </a:lnTo>
                  <a:lnTo>
                    <a:pt x="68" y="630"/>
                  </a:lnTo>
                  <a:lnTo>
                    <a:pt x="70" y="628"/>
                  </a:lnTo>
                  <a:lnTo>
                    <a:pt x="70" y="502"/>
                  </a:lnTo>
                  <a:lnTo>
                    <a:pt x="73" y="500"/>
                  </a:lnTo>
                  <a:lnTo>
                    <a:pt x="73" y="341"/>
                  </a:lnTo>
                  <a:lnTo>
                    <a:pt x="75" y="339"/>
                  </a:lnTo>
                  <a:lnTo>
                    <a:pt x="75" y="187"/>
                  </a:lnTo>
                  <a:lnTo>
                    <a:pt x="77" y="185"/>
                  </a:lnTo>
                  <a:lnTo>
                    <a:pt x="77" y="63"/>
                  </a:lnTo>
                  <a:lnTo>
                    <a:pt x="79" y="61"/>
                  </a:lnTo>
                  <a:lnTo>
                    <a:pt x="79" y="33"/>
                  </a:lnTo>
                  <a:lnTo>
                    <a:pt x="82" y="35"/>
                  </a:lnTo>
                  <a:lnTo>
                    <a:pt x="82" y="115"/>
                  </a:lnTo>
                  <a:lnTo>
                    <a:pt x="84" y="117"/>
                  </a:lnTo>
                  <a:lnTo>
                    <a:pt x="84" y="276"/>
                  </a:lnTo>
                  <a:lnTo>
                    <a:pt x="86" y="278"/>
                  </a:lnTo>
                  <a:lnTo>
                    <a:pt x="86" y="451"/>
                  </a:lnTo>
                  <a:lnTo>
                    <a:pt x="89" y="453"/>
                  </a:lnTo>
                  <a:lnTo>
                    <a:pt x="89" y="598"/>
                  </a:lnTo>
                  <a:lnTo>
                    <a:pt x="91" y="600"/>
                  </a:lnTo>
                  <a:lnTo>
                    <a:pt x="91" y="686"/>
                  </a:lnTo>
                  <a:lnTo>
                    <a:pt x="93" y="689"/>
                  </a:lnTo>
                  <a:lnTo>
                    <a:pt x="93" y="703"/>
                  </a:lnTo>
                  <a:lnTo>
                    <a:pt x="93" y="665"/>
                  </a:lnTo>
                  <a:lnTo>
                    <a:pt x="93" y="679"/>
                  </a:lnTo>
                  <a:lnTo>
                    <a:pt x="95" y="677"/>
                  </a:lnTo>
                  <a:lnTo>
                    <a:pt x="95" y="570"/>
                  </a:lnTo>
                  <a:lnTo>
                    <a:pt x="98" y="567"/>
                  </a:lnTo>
                  <a:lnTo>
                    <a:pt x="98" y="420"/>
                  </a:lnTo>
                  <a:lnTo>
                    <a:pt x="100" y="418"/>
                  </a:lnTo>
                  <a:lnTo>
                    <a:pt x="100" y="248"/>
                  </a:lnTo>
                  <a:lnTo>
                    <a:pt x="102" y="245"/>
                  </a:lnTo>
                  <a:lnTo>
                    <a:pt x="102" y="103"/>
                  </a:lnTo>
                  <a:lnTo>
                    <a:pt x="105" y="101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7" y="24"/>
                  </a:lnTo>
                  <a:lnTo>
                    <a:pt x="107" y="12"/>
                  </a:lnTo>
                  <a:lnTo>
                    <a:pt x="107" y="17"/>
                  </a:lnTo>
                  <a:lnTo>
                    <a:pt x="109" y="19"/>
                  </a:lnTo>
                  <a:lnTo>
                    <a:pt x="109" y="115"/>
                  </a:lnTo>
                  <a:lnTo>
                    <a:pt x="111" y="117"/>
                  </a:lnTo>
                  <a:lnTo>
                    <a:pt x="111" y="287"/>
                  </a:lnTo>
                  <a:lnTo>
                    <a:pt x="114" y="290"/>
                  </a:lnTo>
                  <a:lnTo>
                    <a:pt x="114" y="469"/>
                  </a:lnTo>
                  <a:lnTo>
                    <a:pt x="116" y="472"/>
                  </a:lnTo>
                  <a:lnTo>
                    <a:pt x="116" y="614"/>
                  </a:lnTo>
                  <a:lnTo>
                    <a:pt x="118" y="616"/>
                  </a:lnTo>
                  <a:lnTo>
                    <a:pt x="118" y="691"/>
                  </a:lnTo>
                  <a:lnTo>
                    <a:pt x="121" y="693"/>
                  </a:lnTo>
                  <a:lnTo>
                    <a:pt x="121" y="703"/>
                  </a:lnTo>
                  <a:lnTo>
                    <a:pt x="121" y="672"/>
                  </a:lnTo>
                  <a:lnTo>
                    <a:pt x="121" y="682"/>
                  </a:lnTo>
                  <a:lnTo>
                    <a:pt x="123" y="679"/>
                  </a:lnTo>
                  <a:lnTo>
                    <a:pt x="123" y="581"/>
                  </a:lnTo>
                  <a:lnTo>
                    <a:pt x="125" y="579"/>
                  </a:lnTo>
                  <a:lnTo>
                    <a:pt x="125" y="444"/>
                  </a:lnTo>
                  <a:lnTo>
                    <a:pt x="127" y="441"/>
                  </a:lnTo>
                  <a:lnTo>
                    <a:pt x="127" y="287"/>
                  </a:lnTo>
                  <a:lnTo>
                    <a:pt x="130" y="285"/>
                  </a:lnTo>
                  <a:lnTo>
                    <a:pt x="130" y="133"/>
                  </a:lnTo>
                  <a:lnTo>
                    <a:pt x="132" y="131"/>
                  </a:lnTo>
                  <a:lnTo>
                    <a:pt x="132" y="2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3" name="Freeform 70"/>
            <p:cNvSpPr>
              <a:spLocks/>
            </p:cNvSpPr>
            <p:nvPr/>
          </p:nvSpPr>
          <p:spPr bwMode="auto">
            <a:xfrm>
              <a:off x="2287588" y="5218113"/>
              <a:ext cx="53975" cy="1204913"/>
            </a:xfrm>
            <a:custGeom>
              <a:avLst/>
              <a:gdLst>
                <a:gd name="T0" fmla="*/ 0 w 34"/>
                <a:gd name="T1" fmla="*/ 35 h 759"/>
                <a:gd name="T2" fmla="*/ 2 w 34"/>
                <a:gd name="T3" fmla="*/ 33 h 759"/>
                <a:gd name="T4" fmla="*/ 2 w 34"/>
                <a:gd name="T5" fmla="*/ 0 h 759"/>
                <a:gd name="T6" fmla="*/ 4 w 34"/>
                <a:gd name="T7" fmla="*/ 3 h 759"/>
                <a:gd name="T8" fmla="*/ 4 w 34"/>
                <a:gd name="T9" fmla="*/ 75 h 759"/>
                <a:gd name="T10" fmla="*/ 7 w 34"/>
                <a:gd name="T11" fmla="*/ 77 h 759"/>
                <a:gd name="T12" fmla="*/ 7 w 34"/>
                <a:gd name="T13" fmla="*/ 248 h 759"/>
                <a:gd name="T14" fmla="*/ 9 w 34"/>
                <a:gd name="T15" fmla="*/ 250 h 759"/>
                <a:gd name="T16" fmla="*/ 9 w 34"/>
                <a:gd name="T17" fmla="*/ 444 h 759"/>
                <a:gd name="T18" fmla="*/ 11 w 34"/>
                <a:gd name="T19" fmla="*/ 446 h 759"/>
                <a:gd name="T20" fmla="*/ 11 w 34"/>
                <a:gd name="T21" fmla="*/ 621 h 759"/>
                <a:gd name="T22" fmla="*/ 14 w 34"/>
                <a:gd name="T23" fmla="*/ 623 h 759"/>
                <a:gd name="T24" fmla="*/ 14 w 34"/>
                <a:gd name="T25" fmla="*/ 735 h 759"/>
                <a:gd name="T26" fmla="*/ 16 w 34"/>
                <a:gd name="T27" fmla="*/ 738 h 759"/>
                <a:gd name="T28" fmla="*/ 16 w 34"/>
                <a:gd name="T29" fmla="*/ 759 h 759"/>
                <a:gd name="T30" fmla="*/ 16 w 34"/>
                <a:gd name="T31" fmla="*/ 728 h 759"/>
                <a:gd name="T32" fmla="*/ 16 w 34"/>
                <a:gd name="T33" fmla="*/ 747 h 759"/>
                <a:gd name="T34" fmla="*/ 18 w 34"/>
                <a:gd name="T35" fmla="*/ 745 h 759"/>
                <a:gd name="T36" fmla="*/ 18 w 34"/>
                <a:gd name="T37" fmla="*/ 640 h 759"/>
                <a:gd name="T38" fmla="*/ 20 w 34"/>
                <a:gd name="T39" fmla="*/ 637 h 759"/>
                <a:gd name="T40" fmla="*/ 20 w 34"/>
                <a:gd name="T41" fmla="*/ 490 h 759"/>
                <a:gd name="T42" fmla="*/ 23 w 34"/>
                <a:gd name="T43" fmla="*/ 488 h 759"/>
                <a:gd name="T44" fmla="*/ 23 w 34"/>
                <a:gd name="T45" fmla="*/ 322 h 759"/>
                <a:gd name="T46" fmla="*/ 25 w 34"/>
                <a:gd name="T47" fmla="*/ 320 h 759"/>
                <a:gd name="T48" fmla="*/ 25 w 34"/>
                <a:gd name="T49" fmla="*/ 180 h 759"/>
                <a:gd name="T50" fmla="*/ 27 w 34"/>
                <a:gd name="T51" fmla="*/ 178 h 759"/>
                <a:gd name="T52" fmla="*/ 27 w 34"/>
                <a:gd name="T53" fmla="*/ 98 h 759"/>
                <a:gd name="T54" fmla="*/ 27 w 34"/>
                <a:gd name="T55" fmla="*/ 101 h 759"/>
                <a:gd name="T56" fmla="*/ 30 w 34"/>
                <a:gd name="T57" fmla="*/ 103 h 759"/>
                <a:gd name="T58" fmla="*/ 30 w 34"/>
                <a:gd name="T59" fmla="*/ 112 h 759"/>
                <a:gd name="T60" fmla="*/ 30 w 34"/>
                <a:gd name="T61" fmla="*/ 80 h 759"/>
                <a:gd name="T62" fmla="*/ 30 w 34"/>
                <a:gd name="T63" fmla="*/ 105 h 759"/>
                <a:gd name="T64" fmla="*/ 32 w 34"/>
                <a:gd name="T65" fmla="*/ 108 h 759"/>
                <a:gd name="T66" fmla="*/ 32 w 34"/>
                <a:gd name="T67" fmla="*/ 189 h 759"/>
                <a:gd name="T68" fmla="*/ 34 w 34"/>
                <a:gd name="T69" fmla="*/ 18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759">
                  <a:moveTo>
                    <a:pt x="0" y="35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75"/>
                  </a:lnTo>
                  <a:lnTo>
                    <a:pt x="7" y="77"/>
                  </a:lnTo>
                  <a:lnTo>
                    <a:pt x="7" y="248"/>
                  </a:lnTo>
                  <a:lnTo>
                    <a:pt x="9" y="250"/>
                  </a:lnTo>
                  <a:lnTo>
                    <a:pt x="9" y="444"/>
                  </a:lnTo>
                  <a:lnTo>
                    <a:pt x="11" y="446"/>
                  </a:lnTo>
                  <a:lnTo>
                    <a:pt x="11" y="621"/>
                  </a:lnTo>
                  <a:lnTo>
                    <a:pt x="14" y="623"/>
                  </a:lnTo>
                  <a:lnTo>
                    <a:pt x="14" y="735"/>
                  </a:lnTo>
                  <a:lnTo>
                    <a:pt x="16" y="738"/>
                  </a:lnTo>
                  <a:lnTo>
                    <a:pt x="16" y="759"/>
                  </a:lnTo>
                  <a:lnTo>
                    <a:pt x="16" y="728"/>
                  </a:lnTo>
                  <a:lnTo>
                    <a:pt x="16" y="747"/>
                  </a:lnTo>
                  <a:lnTo>
                    <a:pt x="18" y="745"/>
                  </a:lnTo>
                  <a:lnTo>
                    <a:pt x="18" y="640"/>
                  </a:lnTo>
                  <a:lnTo>
                    <a:pt x="20" y="637"/>
                  </a:lnTo>
                  <a:lnTo>
                    <a:pt x="20" y="490"/>
                  </a:lnTo>
                  <a:lnTo>
                    <a:pt x="23" y="488"/>
                  </a:lnTo>
                  <a:lnTo>
                    <a:pt x="23" y="322"/>
                  </a:lnTo>
                  <a:lnTo>
                    <a:pt x="25" y="320"/>
                  </a:lnTo>
                  <a:lnTo>
                    <a:pt x="25" y="180"/>
                  </a:lnTo>
                  <a:lnTo>
                    <a:pt x="27" y="178"/>
                  </a:lnTo>
                  <a:lnTo>
                    <a:pt x="27" y="98"/>
                  </a:lnTo>
                  <a:lnTo>
                    <a:pt x="27" y="101"/>
                  </a:lnTo>
                  <a:lnTo>
                    <a:pt x="30" y="103"/>
                  </a:lnTo>
                  <a:lnTo>
                    <a:pt x="30" y="112"/>
                  </a:lnTo>
                  <a:lnTo>
                    <a:pt x="30" y="80"/>
                  </a:lnTo>
                  <a:lnTo>
                    <a:pt x="30" y="105"/>
                  </a:lnTo>
                  <a:lnTo>
                    <a:pt x="32" y="108"/>
                  </a:lnTo>
                  <a:lnTo>
                    <a:pt x="32" y="189"/>
                  </a:lnTo>
                  <a:lnTo>
                    <a:pt x="34" y="18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5" name="Freeform 72"/>
            <p:cNvSpPr>
              <a:spLocks/>
            </p:cNvSpPr>
            <p:nvPr/>
          </p:nvSpPr>
          <p:spPr bwMode="auto">
            <a:xfrm>
              <a:off x="393700" y="5648325"/>
              <a:ext cx="263525" cy="255588"/>
            </a:xfrm>
            <a:custGeom>
              <a:avLst/>
              <a:gdLst>
                <a:gd name="T0" fmla="*/ 2 w 166"/>
                <a:gd name="T1" fmla="*/ 21 h 161"/>
                <a:gd name="T2" fmla="*/ 4 w 166"/>
                <a:gd name="T3" fmla="*/ 82 h 161"/>
                <a:gd name="T4" fmla="*/ 9 w 166"/>
                <a:gd name="T5" fmla="*/ 119 h 161"/>
                <a:gd name="T6" fmla="*/ 11 w 166"/>
                <a:gd name="T7" fmla="*/ 156 h 161"/>
                <a:gd name="T8" fmla="*/ 13 w 166"/>
                <a:gd name="T9" fmla="*/ 159 h 161"/>
                <a:gd name="T10" fmla="*/ 18 w 166"/>
                <a:gd name="T11" fmla="*/ 138 h 161"/>
                <a:gd name="T12" fmla="*/ 20 w 166"/>
                <a:gd name="T13" fmla="*/ 75 h 161"/>
                <a:gd name="T14" fmla="*/ 25 w 166"/>
                <a:gd name="T15" fmla="*/ 51 h 161"/>
                <a:gd name="T16" fmla="*/ 27 w 166"/>
                <a:gd name="T17" fmla="*/ 23 h 161"/>
                <a:gd name="T18" fmla="*/ 32 w 166"/>
                <a:gd name="T19" fmla="*/ 40 h 161"/>
                <a:gd name="T20" fmla="*/ 36 w 166"/>
                <a:gd name="T21" fmla="*/ 65 h 161"/>
                <a:gd name="T22" fmla="*/ 38 w 166"/>
                <a:gd name="T23" fmla="*/ 110 h 161"/>
                <a:gd name="T24" fmla="*/ 43 w 166"/>
                <a:gd name="T25" fmla="*/ 131 h 161"/>
                <a:gd name="T26" fmla="*/ 45 w 166"/>
                <a:gd name="T27" fmla="*/ 124 h 161"/>
                <a:gd name="T28" fmla="*/ 50 w 166"/>
                <a:gd name="T29" fmla="*/ 100 h 161"/>
                <a:gd name="T30" fmla="*/ 52 w 166"/>
                <a:gd name="T31" fmla="*/ 58 h 161"/>
                <a:gd name="T32" fmla="*/ 57 w 166"/>
                <a:gd name="T33" fmla="*/ 44 h 161"/>
                <a:gd name="T34" fmla="*/ 59 w 166"/>
                <a:gd name="T35" fmla="*/ 33 h 161"/>
                <a:gd name="T36" fmla="*/ 63 w 166"/>
                <a:gd name="T37" fmla="*/ 42 h 161"/>
                <a:gd name="T38" fmla="*/ 68 w 166"/>
                <a:gd name="T39" fmla="*/ 58 h 161"/>
                <a:gd name="T40" fmla="*/ 70 w 166"/>
                <a:gd name="T41" fmla="*/ 84 h 161"/>
                <a:gd name="T42" fmla="*/ 77 w 166"/>
                <a:gd name="T43" fmla="*/ 96 h 161"/>
                <a:gd name="T44" fmla="*/ 84 w 166"/>
                <a:gd name="T45" fmla="*/ 91 h 161"/>
                <a:gd name="T46" fmla="*/ 86 w 166"/>
                <a:gd name="T47" fmla="*/ 77 h 161"/>
                <a:gd name="T48" fmla="*/ 91 w 166"/>
                <a:gd name="T49" fmla="*/ 68 h 161"/>
                <a:gd name="T50" fmla="*/ 98 w 166"/>
                <a:gd name="T51" fmla="*/ 63 h 161"/>
                <a:gd name="T52" fmla="*/ 102 w 166"/>
                <a:gd name="T53" fmla="*/ 51 h 161"/>
                <a:gd name="T54" fmla="*/ 107 w 166"/>
                <a:gd name="T55" fmla="*/ 51 h 161"/>
                <a:gd name="T56" fmla="*/ 109 w 166"/>
                <a:gd name="T57" fmla="*/ 70 h 161"/>
                <a:gd name="T58" fmla="*/ 116 w 166"/>
                <a:gd name="T59" fmla="*/ 91 h 161"/>
                <a:gd name="T60" fmla="*/ 118 w 166"/>
                <a:gd name="T61" fmla="*/ 110 h 161"/>
                <a:gd name="T62" fmla="*/ 123 w 166"/>
                <a:gd name="T63" fmla="*/ 114 h 161"/>
                <a:gd name="T64" fmla="*/ 127 w 166"/>
                <a:gd name="T65" fmla="*/ 107 h 161"/>
                <a:gd name="T66" fmla="*/ 132 w 166"/>
                <a:gd name="T67" fmla="*/ 96 h 161"/>
                <a:gd name="T68" fmla="*/ 134 w 166"/>
                <a:gd name="T69" fmla="*/ 82 h 161"/>
                <a:gd name="T70" fmla="*/ 139 w 166"/>
                <a:gd name="T71" fmla="*/ 72 h 161"/>
                <a:gd name="T72" fmla="*/ 143 w 166"/>
                <a:gd name="T73" fmla="*/ 61 h 161"/>
                <a:gd name="T74" fmla="*/ 148 w 166"/>
                <a:gd name="T75" fmla="*/ 47 h 161"/>
                <a:gd name="T76" fmla="*/ 152 w 166"/>
                <a:gd name="T77" fmla="*/ 49 h 161"/>
                <a:gd name="T78" fmla="*/ 157 w 166"/>
                <a:gd name="T79" fmla="*/ 65 h 161"/>
                <a:gd name="T80" fmla="*/ 162 w 166"/>
                <a:gd name="T81" fmla="*/ 75 h 161"/>
                <a:gd name="T82" fmla="*/ 164 w 166"/>
                <a:gd name="T83" fmla="*/ 8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161">
                  <a:moveTo>
                    <a:pt x="0" y="0"/>
                  </a:moveTo>
                  <a:lnTo>
                    <a:pt x="0" y="19"/>
                  </a:lnTo>
                  <a:lnTo>
                    <a:pt x="2" y="21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6" y="117"/>
                  </a:lnTo>
                  <a:lnTo>
                    <a:pt x="9" y="119"/>
                  </a:lnTo>
                  <a:lnTo>
                    <a:pt x="9" y="140"/>
                  </a:lnTo>
                  <a:lnTo>
                    <a:pt x="11" y="142"/>
                  </a:lnTo>
                  <a:lnTo>
                    <a:pt x="11" y="156"/>
                  </a:lnTo>
                  <a:lnTo>
                    <a:pt x="13" y="159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6" y="156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07"/>
                  </a:lnTo>
                  <a:lnTo>
                    <a:pt x="20" y="105"/>
                  </a:lnTo>
                  <a:lnTo>
                    <a:pt x="20" y="75"/>
                  </a:lnTo>
                  <a:lnTo>
                    <a:pt x="22" y="72"/>
                  </a:lnTo>
                  <a:lnTo>
                    <a:pt x="22" y="54"/>
                  </a:lnTo>
                  <a:lnTo>
                    <a:pt x="25" y="51"/>
                  </a:lnTo>
                  <a:lnTo>
                    <a:pt x="25" y="35"/>
                  </a:lnTo>
                  <a:lnTo>
                    <a:pt x="27" y="33"/>
                  </a:lnTo>
                  <a:lnTo>
                    <a:pt x="27" y="23"/>
                  </a:lnTo>
                  <a:lnTo>
                    <a:pt x="29" y="26"/>
                  </a:lnTo>
                  <a:lnTo>
                    <a:pt x="32" y="2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4" y="63"/>
                  </a:lnTo>
                  <a:lnTo>
                    <a:pt x="36" y="65"/>
                  </a:lnTo>
                  <a:lnTo>
                    <a:pt x="36" y="89"/>
                  </a:lnTo>
                  <a:lnTo>
                    <a:pt x="38" y="91"/>
                  </a:lnTo>
                  <a:lnTo>
                    <a:pt x="38" y="110"/>
                  </a:lnTo>
                  <a:lnTo>
                    <a:pt x="41" y="112"/>
                  </a:lnTo>
                  <a:lnTo>
                    <a:pt x="41" y="128"/>
                  </a:lnTo>
                  <a:lnTo>
                    <a:pt x="43" y="131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7" y="103"/>
                  </a:lnTo>
                  <a:lnTo>
                    <a:pt x="50" y="100"/>
                  </a:lnTo>
                  <a:lnTo>
                    <a:pt x="50" y="77"/>
                  </a:lnTo>
                  <a:lnTo>
                    <a:pt x="52" y="75"/>
                  </a:lnTo>
                  <a:lnTo>
                    <a:pt x="52" y="58"/>
                  </a:lnTo>
                  <a:lnTo>
                    <a:pt x="54" y="56"/>
                  </a:lnTo>
                  <a:lnTo>
                    <a:pt x="54" y="47"/>
                  </a:lnTo>
                  <a:lnTo>
                    <a:pt x="57" y="44"/>
                  </a:lnTo>
                  <a:lnTo>
                    <a:pt x="57" y="37"/>
                  </a:lnTo>
                  <a:lnTo>
                    <a:pt x="61" y="33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3" y="35"/>
                  </a:lnTo>
                  <a:lnTo>
                    <a:pt x="63" y="42"/>
                  </a:lnTo>
                  <a:lnTo>
                    <a:pt x="66" y="44"/>
                  </a:lnTo>
                  <a:lnTo>
                    <a:pt x="66" y="56"/>
                  </a:lnTo>
                  <a:lnTo>
                    <a:pt x="68" y="58"/>
                  </a:lnTo>
                  <a:lnTo>
                    <a:pt x="68" y="70"/>
                  </a:lnTo>
                  <a:lnTo>
                    <a:pt x="70" y="72"/>
                  </a:lnTo>
                  <a:lnTo>
                    <a:pt x="70" y="84"/>
                  </a:lnTo>
                  <a:lnTo>
                    <a:pt x="73" y="86"/>
                  </a:lnTo>
                  <a:lnTo>
                    <a:pt x="73" y="91"/>
                  </a:lnTo>
                  <a:lnTo>
                    <a:pt x="77" y="96"/>
                  </a:lnTo>
                  <a:lnTo>
                    <a:pt x="77" y="98"/>
                  </a:lnTo>
                  <a:lnTo>
                    <a:pt x="79" y="96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86" y="82"/>
                  </a:lnTo>
                  <a:lnTo>
                    <a:pt x="86" y="77"/>
                  </a:lnTo>
                  <a:lnTo>
                    <a:pt x="89" y="75"/>
                  </a:lnTo>
                  <a:lnTo>
                    <a:pt x="89" y="70"/>
                  </a:lnTo>
                  <a:lnTo>
                    <a:pt x="91" y="68"/>
                  </a:lnTo>
                  <a:lnTo>
                    <a:pt x="93" y="68"/>
                  </a:lnTo>
                  <a:lnTo>
                    <a:pt x="98" y="68"/>
                  </a:lnTo>
                  <a:lnTo>
                    <a:pt x="98" y="63"/>
                  </a:lnTo>
                  <a:lnTo>
                    <a:pt x="100" y="61"/>
                  </a:lnTo>
                  <a:lnTo>
                    <a:pt x="100" y="54"/>
                  </a:lnTo>
                  <a:lnTo>
                    <a:pt x="102" y="51"/>
                  </a:lnTo>
                  <a:lnTo>
                    <a:pt x="102" y="47"/>
                  </a:lnTo>
                  <a:lnTo>
                    <a:pt x="105" y="49"/>
                  </a:lnTo>
                  <a:lnTo>
                    <a:pt x="107" y="51"/>
                  </a:lnTo>
                  <a:lnTo>
                    <a:pt x="107" y="58"/>
                  </a:lnTo>
                  <a:lnTo>
                    <a:pt x="109" y="61"/>
                  </a:lnTo>
                  <a:lnTo>
                    <a:pt x="109" y="70"/>
                  </a:lnTo>
                  <a:lnTo>
                    <a:pt x="114" y="75"/>
                  </a:lnTo>
                  <a:lnTo>
                    <a:pt x="114" y="89"/>
                  </a:lnTo>
                  <a:lnTo>
                    <a:pt x="116" y="91"/>
                  </a:lnTo>
                  <a:lnTo>
                    <a:pt x="116" y="103"/>
                  </a:lnTo>
                  <a:lnTo>
                    <a:pt x="118" y="105"/>
                  </a:lnTo>
                  <a:lnTo>
                    <a:pt x="118" y="110"/>
                  </a:lnTo>
                  <a:lnTo>
                    <a:pt x="123" y="114"/>
                  </a:lnTo>
                  <a:lnTo>
                    <a:pt x="123" y="117"/>
                  </a:lnTo>
                  <a:lnTo>
                    <a:pt x="123" y="114"/>
                  </a:lnTo>
                  <a:lnTo>
                    <a:pt x="127" y="114"/>
                  </a:lnTo>
                  <a:lnTo>
                    <a:pt x="125" y="114"/>
                  </a:lnTo>
                  <a:lnTo>
                    <a:pt x="127" y="107"/>
                  </a:lnTo>
                  <a:lnTo>
                    <a:pt x="130" y="105"/>
                  </a:lnTo>
                  <a:lnTo>
                    <a:pt x="130" y="98"/>
                  </a:lnTo>
                  <a:lnTo>
                    <a:pt x="132" y="96"/>
                  </a:lnTo>
                  <a:lnTo>
                    <a:pt x="132" y="89"/>
                  </a:lnTo>
                  <a:lnTo>
                    <a:pt x="134" y="86"/>
                  </a:lnTo>
                  <a:lnTo>
                    <a:pt x="134" y="82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9" y="72"/>
                  </a:lnTo>
                  <a:lnTo>
                    <a:pt x="141" y="70"/>
                  </a:lnTo>
                  <a:lnTo>
                    <a:pt x="141" y="63"/>
                  </a:lnTo>
                  <a:lnTo>
                    <a:pt x="143" y="61"/>
                  </a:lnTo>
                  <a:lnTo>
                    <a:pt x="143" y="56"/>
                  </a:lnTo>
                  <a:lnTo>
                    <a:pt x="148" y="51"/>
                  </a:lnTo>
                  <a:lnTo>
                    <a:pt x="148" y="47"/>
                  </a:lnTo>
                  <a:lnTo>
                    <a:pt x="150" y="49"/>
                  </a:lnTo>
                  <a:lnTo>
                    <a:pt x="152" y="51"/>
                  </a:lnTo>
                  <a:lnTo>
                    <a:pt x="152" y="49"/>
                  </a:lnTo>
                  <a:lnTo>
                    <a:pt x="152" y="54"/>
                  </a:lnTo>
                  <a:lnTo>
                    <a:pt x="157" y="58"/>
                  </a:lnTo>
                  <a:lnTo>
                    <a:pt x="157" y="65"/>
                  </a:lnTo>
                  <a:lnTo>
                    <a:pt x="159" y="68"/>
                  </a:lnTo>
                  <a:lnTo>
                    <a:pt x="159" y="72"/>
                  </a:lnTo>
                  <a:lnTo>
                    <a:pt x="162" y="75"/>
                  </a:lnTo>
                  <a:lnTo>
                    <a:pt x="162" y="79"/>
                  </a:lnTo>
                  <a:lnTo>
                    <a:pt x="164" y="82"/>
                  </a:lnTo>
                  <a:lnTo>
                    <a:pt x="164" y="89"/>
                  </a:lnTo>
                  <a:lnTo>
                    <a:pt x="166" y="91"/>
                  </a:lnTo>
                  <a:lnTo>
                    <a:pt x="166" y="96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6" name="Freeform 73"/>
            <p:cNvSpPr>
              <a:spLocks/>
            </p:cNvSpPr>
            <p:nvPr/>
          </p:nvSpPr>
          <p:spPr bwMode="auto">
            <a:xfrm>
              <a:off x="657225" y="5670550"/>
              <a:ext cx="246063" cy="188913"/>
            </a:xfrm>
            <a:custGeom>
              <a:avLst/>
              <a:gdLst>
                <a:gd name="T0" fmla="*/ 2 w 155"/>
                <a:gd name="T1" fmla="*/ 82 h 119"/>
                <a:gd name="T2" fmla="*/ 5 w 155"/>
                <a:gd name="T3" fmla="*/ 98 h 119"/>
                <a:gd name="T4" fmla="*/ 9 w 155"/>
                <a:gd name="T5" fmla="*/ 98 h 119"/>
                <a:gd name="T6" fmla="*/ 14 w 155"/>
                <a:gd name="T7" fmla="*/ 86 h 119"/>
                <a:gd name="T8" fmla="*/ 16 w 155"/>
                <a:gd name="T9" fmla="*/ 61 h 119"/>
                <a:gd name="T10" fmla="*/ 21 w 155"/>
                <a:gd name="T11" fmla="*/ 44 h 119"/>
                <a:gd name="T12" fmla="*/ 23 w 155"/>
                <a:gd name="T13" fmla="*/ 21 h 119"/>
                <a:gd name="T14" fmla="*/ 28 w 155"/>
                <a:gd name="T15" fmla="*/ 16 h 119"/>
                <a:gd name="T16" fmla="*/ 32 w 155"/>
                <a:gd name="T17" fmla="*/ 28 h 119"/>
                <a:gd name="T18" fmla="*/ 34 w 155"/>
                <a:gd name="T19" fmla="*/ 58 h 119"/>
                <a:gd name="T20" fmla="*/ 39 w 155"/>
                <a:gd name="T21" fmla="*/ 77 h 119"/>
                <a:gd name="T22" fmla="*/ 41 w 155"/>
                <a:gd name="T23" fmla="*/ 107 h 119"/>
                <a:gd name="T24" fmla="*/ 46 w 155"/>
                <a:gd name="T25" fmla="*/ 119 h 119"/>
                <a:gd name="T26" fmla="*/ 50 w 155"/>
                <a:gd name="T27" fmla="*/ 110 h 119"/>
                <a:gd name="T28" fmla="*/ 53 w 155"/>
                <a:gd name="T29" fmla="*/ 79 h 119"/>
                <a:gd name="T30" fmla="*/ 57 w 155"/>
                <a:gd name="T31" fmla="*/ 58 h 119"/>
                <a:gd name="T32" fmla="*/ 59 w 155"/>
                <a:gd name="T33" fmla="*/ 33 h 119"/>
                <a:gd name="T34" fmla="*/ 64 w 155"/>
                <a:gd name="T35" fmla="*/ 16 h 119"/>
                <a:gd name="T36" fmla="*/ 66 w 155"/>
                <a:gd name="T37" fmla="*/ 0 h 119"/>
                <a:gd name="T38" fmla="*/ 71 w 155"/>
                <a:gd name="T39" fmla="*/ 9 h 119"/>
                <a:gd name="T40" fmla="*/ 73 w 155"/>
                <a:gd name="T41" fmla="*/ 49 h 119"/>
                <a:gd name="T42" fmla="*/ 78 w 155"/>
                <a:gd name="T43" fmla="*/ 75 h 119"/>
                <a:gd name="T44" fmla="*/ 80 w 155"/>
                <a:gd name="T45" fmla="*/ 103 h 119"/>
                <a:gd name="T46" fmla="*/ 85 w 155"/>
                <a:gd name="T47" fmla="*/ 96 h 119"/>
                <a:gd name="T48" fmla="*/ 89 w 155"/>
                <a:gd name="T49" fmla="*/ 77 h 119"/>
                <a:gd name="T50" fmla="*/ 91 w 155"/>
                <a:gd name="T51" fmla="*/ 44 h 119"/>
                <a:gd name="T52" fmla="*/ 96 w 155"/>
                <a:gd name="T53" fmla="*/ 28 h 119"/>
                <a:gd name="T54" fmla="*/ 98 w 155"/>
                <a:gd name="T55" fmla="*/ 14 h 119"/>
                <a:gd name="T56" fmla="*/ 105 w 155"/>
                <a:gd name="T57" fmla="*/ 35 h 119"/>
                <a:gd name="T58" fmla="*/ 107 w 155"/>
                <a:gd name="T59" fmla="*/ 70 h 119"/>
                <a:gd name="T60" fmla="*/ 112 w 155"/>
                <a:gd name="T61" fmla="*/ 91 h 119"/>
                <a:gd name="T62" fmla="*/ 114 w 155"/>
                <a:gd name="T63" fmla="*/ 112 h 119"/>
                <a:gd name="T64" fmla="*/ 121 w 155"/>
                <a:gd name="T65" fmla="*/ 114 h 119"/>
                <a:gd name="T66" fmla="*/ 123 w 155"/>
                <a:gd name="T67" fmla="*/ 86 h 119"/>
                <a:gd name="T68" fmla="*/ 128 w 155"/>
                <a:gd name="T69" fmla="*/ 65 h 119"/>
                <a:gd name="T70" fmla="*/ 130 w 155"/>
                <a:gd name="T71" fmla="*/ 23 h 119"/>
                <a:gd name="T72" fmla="*/ 137 w 155"/>
                <a:gd name="T73" fmla="*/ 5 h 119"/>
                <a:gd name="T74" fmla="*/ 139 w 155"/>
                <a:gd name="T75" fmla="*/ 9 h 119"/>
                <a:gd name="T76" fmla="*/ 142 w 155"/>
                <a:gd name="T77" fmla="*/ 37 h 119"/>
                <a:gd name="T78" fmla="*/ 146 w 155"/>
                <a:gd name="T79" fmla="*/ 61 h 119"/>
                <a:gd name="T80" fmla="*/ 148 w 155"/>
                <a:gd name="T81" fmla="*/ 96 h 119"/>
                <a:gd name="T82" fmla="*/ 153 w 155"/>
                <a:gd name="T83" fmla="*/ 1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119">
                  <a:moveTo>
                    <a:pt x="0" y="82"/>
                  </a:moveTo>
                  <a:lnTo>
                    <a:pt x="0" y="79"/>
                  </a:lnTo>
                  <a:lnTo>
                    <a:pt x="2" y="82"/>
                  </a:lnTo>
                  <a:lnTo>
                    <a:pt x="2" y="89"/>
                  </a:lnTo>
                  <a:lnTo>
                    <a:pt x="5" y="91"/>
                  </a:lnTo>
                  <a:lnTo>
                    <a:pt x="5" y="98"/>
                  </a:lnTo>
                  <a:lnTo>
                    <a:pt x="9" y="103"/>
                  </a:lnTo>
                  <a:lnTo>
                    <a:pt x="7" y="103"/>
                  </a:lnTo>
                  <a:lnTo>
                    <a:pt x="9" y="98"/>
                  </a:lnTo>
                  <a:lnTo>
                    <a:pt x="12" y="96"/>
                  </a:lnTo>
                  <a:lnTo>
                    <a:pt x="12" y="89"/>
                  </a:lnTo>
                  <a:lnTo>
                    <a:pt x="14" y="86"/>
                  </a:lnTo>
                  <a:lnTo>
                    <a:pt x="14" y="75"/>
                  </a:lnTo>
                  <a:lnTo>
                    <a:pt x="16" y="72"/>
                  </a:lnTo>
                  <a:lnTo>
                    <a:pt x="16" y="61"/>
                  </a:lnTo>
                  <a:lnTo>
                    <a:pt x="18" y="58"/>
                  </a:lnTo>
                  <a:lnTo>
                    <a:pt x="18" y="47"/>
                  </a:lnTo>
                  <a:lnTo>
                    <a:pt x="21" y="44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1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30" y="19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2" y="40"/>
                  </a:lnTo>
                  <a:lnTo>
                    <a:pt x="34" y="42"/>
                  </a:lnTo>
                  <a:lnTo>
                    <a:pt x="34" y="58"/>
                  </a:lnTo>
                  <a:lnTo>
                    <a:pt x="37" y="61"/>
                  </a:lnTo>
                  <a:lnTo>
                    <a:pt x="37" y="75"/>
                  </a:lnTo>
                  <a:lnTo>
                    <a:pt x="39" y="77"/>
                  </a:lnTo>
                  <a:lnTo>
                    <a:pt x="39" y="93"/>
                  </a:lnTo>
                  <a:lnTo>
                    <a:pt x="41" y="96"/>
                  </a:lnTo>
                  <a:lnTo>
                    <a:pt x="41" y="107"/>
                  </a:lnTo>
                  <a:lnTo>
                    <a:pt x="44" y="110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8" y="117"/>
                  </a:lnTo>
                  <a:lnTo>
                    <a:pt x="48" y="112"/>
                  </a:lnTo>
                  <a:lnTo>
                    <a:pt x="50" y="110"/>
                  </a:lnTo>
                  <a:lnTo>
                    <a:pt x="50" y="98"/>
                  </a:lnTo>
                  <a:lnTo>
                    <a:pt x="53" y="96"/>
                  </a:lnTo>
                  <a:lnTo>
                    <a:pt x="53" y="79"/>
                  </a:lnTo>
                  <a:lnTo>
                    <a:pt x="55" y="77"/>
                  </a:lnTo>
                  <a:lnTo>
                    <a:pt x="55" y="61"/>
                  </a:lnTo>
                  <a:lnTo>
                    <a:pt x="57" y="58"/>
                  </a:lnTo>
                  <a:lnTo>
                    <a:pt x="57" y="44"/>
                  </a:lnTo>
                  <a:lnTo>
                    <a:pt x="59" y="42"/>
                  </a:lnTo>
                  <a:lnTo>
                    <a:pt x="59" y="33"/>
                  </a:lnTo>
                  <a:lnTo>
                    <a:pt x="62" y="30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7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69" y="7"/>
                  </a:lnTo>
                  <a:lnTo>
                    <a:pt x="71" y="9"/>
                  </a:lnTo>
                  <a:lnTo>
                    <a:pt x="71" y="26"/>
                  </a:lnTo>
                  <a:lnTo>
                    <a:pt x="73" y="28"/>
                  </a:lnTo>
                  <a:lnTo>
                    <a:pt x="73" y="49"/>
                  </a:lnTo>
                  <a:lnTo>
                    <a:pt x="75" y="51"/>
                  </a:lnTo>
                  <a:lnTo>
                    <a:pt x="75" y="72"/>
                  </a:lnTo>
                  <a:lnTo>
                    <a:pt x="78" y="75"/>
                  </a:lnTo>
                  <a:lnTo>
                    <a:pt x="78" y="91"/>
                  </a:lnTo>
                  <a:lnTo>
                    <a:pt x="80" y="93"/>
                  </a:lnTo>
                  <a:lnTo>
                    <a:pt x="80" y="103"/>
                  </a:lnTo>
                  <a:lnTo>
                    <a:pt x="85" y="107"/>
                  </a:lnTo>
                  <a:lnTo>
                    <a:pt x="82" y="107"/>
                  </a:lnTo>
                  <a:lnTo>
                    <a:pt x="85" y="96"/>
                  </a:lnTo>
                  <a:lnTo>
                    <a:pt x="87" y="93"/>
                  </a:lnTo>
                  <a:lnTo>
                    <a:pt x="87" y="79"/>
                  </a:lnTo>
                  <a:lnTo>
                    <a:pt x="89" y="77"/>
                  </a:lnTo>
                  <a:lnTo>
                    <a:pt x="89" y="63"/>
                  </a:lnTo>
                  <a:lnTo>
                    <a:pt x="91" y="61"/>
                  </a:lnTo>
                  <a:lnTo>
                    <a:pt x="91" y="44"/>
                  </a:lnTo>
                  <a:lnTo>
                    <a:pt x="94" y="42"/>
                  </a:lnTo>
                  <a:lnTo>
                    <a:pt x="94" y="30"/>
                  </a:lnTo>
                  <a:lnTo>
                    <a:pt x="96" y="28"/>
                  </a:lnTo>
                  <a:lnTo>
                    <a:pt x="96" y="21"/>
                  </a:lnTo>
                  <a:lnTo>
                    <a:pt x="98" y="19"/>
                  </a:lnTo>
                  <a:lnTo>
                    <a:pt x="98" y="14"/>
                  </a:lnTo>
                  <a:lnTo>
                    <a:pt x="103" y="19"/>
                  </a:lnTo>
                  <a:lnTo>
                    <a:pt x="103" y="33"/>
                  </a:lnTo>
                  <a:lnTo>
                    <a:pt x="105" y="35"/>
                  </a:lnTo>
                  <a:lnTo>
                    <a:pt x="105" y="51"/>
                  </a:lnTo>
                  <a:lnTo>
                    <a:pt x="107" y="54"/>
                  </a:lnTo>
                  <a:lnTo>
                    <a:pt x="107" y="70"/>
                  </a:lnTo>
                  <a:lnTo>
                    <a:pt x="110" y="72"/>
                  </a:lnTo>
                  <a:lnTo>
                    <a:pt x="110" y="89"/>
                  </a:lnTo>
                  <a:lnTo>
                    <a:pt x="112" y="91"/>
                  </a:lnTo>
                  <a:lnTo>
                    <a:pt x="112" y="100"/>
                  </a:lnTo>
                  <a:lnTo>
                    <a:pt x="114" y="103"/>
                  </a:lnTo>
                  <a:lnTo>
                    <a:pt x="114" y="112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21" y="114"/>
                  </a:lnTo>
                  <a:lnTo>
                    <a:pt x="121" y="105"/>
                  </a:lnTo>
                  <a:lnTo>
                    <a:pt x="123" y="103"/>
                  </a:lnTo>
                  <a:lnTo>
                    <a:pt x="123" y="86"/>
                  </a:lnTo>
                  <a:lnTo>
                    <a:pt x="126" y="84"/>
                  </a:lnTo>
                  <a:lnTo>
                    <a:pt x="126" y="68"/>
                  </a:lnTo>
                  <a:lnTo>
                    <a:pt x="128" y="65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0" y="23"/>
                  </a:lnTo>
                  <a:lnTo>
                    <a:pt x="132" y="21"/>
                  </a:lnTo>
                  <a:lnTo>
                    <a:pt x="132" y="9"/>
                  </a:lnTo>
                  <a:lnTo>
                    <a:pt x="137" y="5"/>
                  </a:lnTo>
                  <a:lnTo>
                    <a:pt x="135" y="5"/>
                  </a:lnTo>
                  <a:lnTo>
                    <a:pt x="137" y="7"/>
                  </a:lnTo>
                  <a:lnTo>
                    <a:pt x="139" y="9"/>
                  </a:lnTo>
                  <a:lnTo>
                    <a:pt x="139" y="21"/>
                  </a:lnTo>
                  <a:lnTo>
                    <a:pt x="142" y="23"/>
                  </a:lnTo>
                  <a:lnTo>
                    <a:pt x="142" y="37"/>
                  </a:lnTo>
                  <a:lnTo>
                    <a:pt x="144" y="40"/>
                  </a:lnTo>
                  <a:lnTo>
                    <a:pt x="144" y="58"/>
                  </a:lnTo>
                  <a:lnTo>
                    <a:pt x="146" y="61"/>
                  </a:lnTo>
                  <a:lnTo>
                    <a:pt x="146" y="77"/>
                  </a:lnTo>
                  <a:lnTo>
                    <a:pt x="148" y="79"/>
                  </a:lnTo>
                  <a:lnTo>
                    <a:pt x="148" y="96"/>
                  </a:lnTo>
                  <a:lnTo>
                    <a:pt x="151" y="98"/>
                  </a:lnTo>
                  <a:lnTo>
                    <a:pt x="151" y="110"/>
                  </a:lnTo>
                  <a:lnTo>
                    <a:pt x="153" y="112"/>
                  </a:lnTo>
                  <a:lnTo>
                    <a:pt x="153" y="117"/>
                  </a:lnTo>
                  <a:lnTo>
                    <a:pt x="155" y="114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7" name="Freeform 74"/>
            <p:cNvSpPr>
              <a:spLocks/>
            </p:cNvSpPr>
            <p:nvPr/>
          </p:nvSpPr>
          <p:spPr bwMode="auto">
            <a:xfrm>
              <a:off x="903287" y="5684838"/>
              <a:ext cx="250825" cy="200025"/>
            </a:xfrm>
            <a:custGeom>
              <a:avLst/>
              <a:gdLst>
                <a:gd name="T0" fmla="*/ 3 w 158"/>
                <a:gd name="T1" fmla="*/ 94 h 126"/>
                <a:gd name="T2" fmla="*/ 7 w 158"/>
                <a:gd name="T3" fmla="*/ 75 h 126"/>
                <a:gd name="T4" fmla="*/ 9 w 158"/>
                <a:gd name="T5" fmla="*/ 45 h 126"/>
                <a:gd name="T6" fmla="*/ 14 w 158"/>
                <a:gd name="T7" fmla="*/ 31 h 126"/>
                <a:gd name="T8" fmla="*/ 16 w 158"/>
                <a:gd name="T9" fmla="*/ 10 h 126"/>
                <a:gd name="T10" fmla="*/ 21 w 158"/>
                <a:gd name="T11" fmla="*/ 7 h 126"/>
                <a:gd name="T12" fmla="*/ 25 w 158"/>
                <a:gd name="T13" fmla="*/ 21 h 126"/>
                <a:gd name="T14" fmla="*/ 28 w 158"/>
                <a:gd name="T15" fmla="*/ 52 h 126"/>
                <a:gd name="T16" fmla="*/ 32 w 158"/>
                <a:gd name="T17" fmla="*/ 73 h 126"/>
                <a:gd name="T18" fmla="*/ 35 w 158"/>
                <a:gd name="T19" fmla="*/ 98 h 126"/>
                <a:gd name="T20" fmla="*/ 39 w 158"/>
                <a:gd name="T21" fmla="*/ 96 h 126"/>
                <a:gd name="T22" fmla="*/ 44 w 158"/>
                <a:gd name="T23" fmla="*/ 75 h 126"/>
                <a:gd name="T24" fmla="*/ 46 w 158"/>
                <a:gd name="T25" fmla="*/ 42 h 126"/>
                <a:gd name="T26" fmla="*/ 51 w 158"/>
                <a:gd name="T27" fmla="*/ 24 h 126"/>
                <a:gd name="T28" fmla="*/ 53 w 158"/>
                <a:gd name="T29" fmla="*/ 7 h 126"/>
                <a:gd name="T30" fmla="*/ 57 w 158"/>
                <a:gd name="T31" fmla="*/ 21 h 126"/>
                <a:gd name="T32" fmla="*/ 62 w 158"/>
                <a:gd name="T33" fmla="*/ 42 h 126"/>
                <a:gd name="T34" fmla="*/ 64 w 158"/>
                <a:gd name="T35" fmla="*/ 77 h 126"/>
                <a:gd name="T36" fmla="*/ 69 w 158"/>
                <a:gd name="T37" fmla="*/ 94 h 126"/>
                <a:gd name="T38" fmla="*/ 73 w 158"/>
                <a:gd name="T39" fmla="*/ 94 h 126"/>
                <a:gd name="T40" fmla="*/ 78 w 158"/>
                <a:gd name="T41" fmla="*/ 84 h 126"/>
                <a:gd name="T42" fmla="*/ 80 w 158"/>
                <a:gd name="T43" fmla="*/ 59 h 126"/>
                <a:gd name="T44" fmla="*/ 85 w 158"/>
                <a:gd name="T45" fmla="*/ 42 h 126"/>
                <a:gd name="T46" fmla="*/ 87 w 158"/>
                <a:gd name="T47" fmla="*/ 24 h 126"/>
                <a:gd name="T48" fmla="*/ 94 w 158"/>
                <a:gd name="T49" fmla="*/ 14 h 126"/>
                <a:gd name="T50" fmla="*/ 96 w 158"/>
                <a:gd name="T51" fmla="*/ 21 h 126"/>
                <a:gd name="T52" fmla="*/ 98 w 158"/>
                <a:gd name="T53" fmla="*/ 45 h 126"/>
                <a:gd name="T54" fmla="*/ 103 w 158"/>
                <a:gd name="T55" fmla="*/ 68 h 126"/>
                <a:gd name="T56" fmla="*/ 105 w 158"/>
                <a:gd name="T57" fmla="*/ 96 h 126"/>
                <a:gd name="T58" fmla="*/ 110 w 158"/>
                <a:gd name="T59" fmla="*/ 105 h 126"/>
                <a:gd name="T60" fmla="*/ 114 w 158"/>
                <a:gd name="T61" fmla="*/ 96 h 126"/>
                <a:gd name="T62" fmla="*/ 117 w 158"/>
                <a:gd name="T63" fmla="*/ 70 h 126"/>
                <a:gd name="T64" fmla="*/ 121 w 158"/>
                <a:gd name="T65" fmla="*/ 49 h 126"/>
                <a:gd name="T66" fmla="*/ 124 w 158"/>
                <a:gd name="T67" fmla="*/ 19 h 126"/>
                <a:gd name="T68" fmla="*/ 130 w 158"/>
                <a:gd name="T69" fmla="*/ 0 h 126"/>
                <a:gd name="T70" fmla="*/ 133 w 158"/>
                <a:gd name="T71" fmla="*/ 7 h 126"/>
                <a:gd name="T72" fmla="*/ 135 w 158"/>
                <a:gd name="T73" fmla="*/ 42 h 126"/>
                <a:gd name="T74" fmla="*/ 139 w 158"/>
                <a:gd name="T75" fmla="*/ 68 h 126"/>
                <a:gd name="T76" fmla="*/ 142 w 158"/>
                <a:gd name="T77" fmla="*/ 112 h 126"/>
                <a:gd name="T78" fmla="*/ 149 w 158"/>
                <a:gd name="T79" fmla="*/ 122 h 126"/>
                <a:gd name="T80" fmla="*/ 151 w 158"/>
                <a:gd name="T81" fmla="*/ 82 h 126"/>
                <a:gd name="T82" fmla="*/ 155 w 158"/>
                <a:gd name="T8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26">
                  <a:moveTo>
                    <a:pt x="0" y="105"/>
                  </a:moveTo>
                  <a:lnTo>
                    <a:pt x="3" y="103"/>
                  </a:lnTo>
                  <a:lnTo>
                    <a:pt x="3" y="94"/>
                  </a:lnTo>
                  <a:lnTo>
                    <a:pt x="5" y="91"/>
                  </a:lnTo>
                  <a:lnTo>
                    <a:pt x="5" y="77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9" y="56"/>
                  </a:lnTo>
                  <a:lnTo>
                    <a:pt x="9" y="45"/>
                  </a:lnTo>
                  <a:lnTo>
                    <a:pt x="12" y="42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16" y="10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1" y="7"/>
                  </a:lnTo>
                  <a:lnTo>
                    <a:pt x="23" y="10"/>
                  </a:lnTo>
                  <a:lnTo>
                    <a:pt x="23" y="19"/>
                  </a:lnTo>
                  <a:lnTo>
                    <a:pt x="25" y="21"/>
                  </a:lnTo>
                  <a:lnTo>
                    <a:pt x="25" y="33"/>
                  </a:lnTo>
                  <a:lnTo>
                    <a:pt x="28" y="35"/>
                  </a:lnTo>
                  <a:lnTo>
                    <a:pt x="28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32" y="73"/>
                  </a:lnTo>
                  <a:lnTo>
                    <a:pt x="32" y="87"/>
                  </a:lnTo>
                  <a:lnTo>
                    <a:pt x="35" y="89"/>
                  </a:lnTo>
                  <a:lnTo>
                    <a:pt x="35" y="98"/>
                  </a:lnTo>
                  <a:lnTo>
                    <a:pt x="37" y="101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41" y="94"/>
                  </a:lnTo>
                  <a:lnTo>
                    <a:pt x="41" y="77"/>
                  </a:lnTo>
                  <a:lnTo>
                    <a:pt x="44" y="75"/>
                  </a:lnTo>
                  <a:lnTo>
                    <a:pt x="44" y="61"/>
                  </a:lnTo>
                  <a:lnTo>
                    <a:pt x="46" y="59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48" y="26"/>
                  </a:lnTo>
                  <a:lnTo>
                    <a:pt x="51" y="24"/>
                  </a:lnTo>
                  <a:lnTo>
                    <a:pt x="51" y="12"/>
                  </a:lnTo>
                  <a:lnTo>
                    <a:pt x="55" y="7"/>
                  </a:lnTo>
                  <a:lnTo>
                    <a:pt x="53" y="7"/>
                  </a:lnTo>
                  <a:lnTo>
                    <a:pt x="55" y="10"/>
                  </a:lnTo>
                  <a:lnTo>
                    <a:pt x="57" y="12"/>
                  </a:lnTo>
                  <a:lnTo>
                    <a:pt x="57" y="21"/>
                  </a:lnTo>
                  <a:lnTo>
                    <a:pt x="60" y="24"/>
                  </a:lnTo>
                  <a:lnTo>
                    <a:pt x="60" y="40"/>
                  </a:lnTo>
                  <a:lnTo>
                    <a:pt x="62" y="42"/>
                  </a:lnTo>
                  <a:lnTo>
                    <a:pt x="62" y="59"/>
                  </a:lnTo>
                  <a:lnTo>
                    <a:pt x="64" y="61"/>
                  </a:lnTo>
                  <a:lnTo>
                    <a:pt x="64" y="77"/>
                  </a:lnTo>
                  <a:lnTo>
                    <a:pt x="66" y="80"/>
                  </a:lnTo>
                  <a:lnTo>
                    <a:pt x="66" y="91"/>
                  </a:lnTo>
                  <a:lnTo>
                    <a:pt x="69" y="94"/>
                  </a:lnTo>
                  <a:lnTo>
                    <a:pt x="69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6" y="91"/>
                  </a:lnTo>
                  <a:lnTo>
                    <a:pt x="76" y="87"/>
                  </a:lnTo>
                  <a:lnTo>
                    <a:pt x="78" y="84"/>
                  </a:lnTo>
                  <a:lnTo>
                    <a:pt x="78" y="73"/>
                  </a:lnTo>
                  <a:lnTo>
                    <a:pt x="80" y="70"/>
                  </a:lnTo>
                  <a:lnTo>
                    <a:pt x="80" y="59"/>
                  </a:lnTo>
                  <a:lnTo>
                    <a:pt x="82" y="56"/>
                  </a:lnTo>
                  <a:lnTo>
                    <a:pt x="82" y="45"/>
                  </a:lnTo>
                  <a:lnTo>
                    <a:pt x="85" y="42"/>
                  </a:lnTo>
                  <a:lnTo>
                    <a:pt x="85" y="35"/>
                  </a:lnTo>
                  <a:lnTo>
                    <a:pt x="87" y="33"/>
                  </a:lnTo>
                  <a:lnTo>
                    <a:pt x="87" y="24"/>
                  </a:lnTo>
                  <a:lnTo>
                    <a:pt x="89" y="21"/>
                  </a:lnTo>
                  <a:lnTo>
                    <a:pt x="89" y="14"/>
                  </a:lnTo>
                  <a:lnTo>
                    <a:pt x="94" y="14"/>
                  </a:lnTo>
                  <a:lnTo>
                    <a:pt x="94" y="12"/>
                  </a:lnTo>
                  <a:lnTo>
                    <a:pt x="94" y="19"/>
                  </a:lnTo>
                  <a:lnTo>
                    <a:pt x="96" y="21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45"/>
                  </a:lnTo>
                  <a:lnTo>
                    <a:pt x="101" y="47"/>
                  </a:lnTo>
                  <a:lnTo>
                    <a:pt x="101" y="66"/>
                  </a:lnTo>
                  <a:lnTo>
                    <a:pt x="103" y="68"/>
                  </a:lnTo>
                  <a:lnTo>
                    <a:pt x="103" y="82"/>
                  </a:lnTo>
                  <a:lnTo>
                    <a:pt x="105" y="84"/>
                  </a:lnTo>
                  <a:lnTo>
                    <a:pt x="105" y="96"/>
                  </a:lnTo>
                  <a:lnTo>
                    <a:pt x="108" y="98"/>
                  </a:lnTo>
                  <a:lnTo>
                    <a:pt x="108" y="108"/>
                  </a:lnTo>
                  <a:lnTo>
                    <a:pt x="110" y="105"/>
                  </a:lnTo>
                  <a:lnTo>
                    <a:pt x="112" y="103"/>
                  </a:lnTo>
                  <a:lnTo>
                    <a:pt x="112" y="98"/>
                  </a:lnTo>
                  <a:lnTo>
                    <a:pt x="114" y="96"/>
                  </a:lnTo>
                  <a:lnTo>
                    <a:pt x="114" y="87"/>
                  </a:lnTo>
                  <a:lnTo>
                    <a:pt x="117" y="84"/>
                  </a:lnTo>
                  <a:lnTo>
                    <a:pt x="117" y="70"/>
                  </a:lnTo>
                  <a:lnTo>
                    <a:pt x="119" y="68"/>
                  </a:lnTo>
                  <a:lnTo>
                    <a:pt x="119" y="52"/>
                  </a:lnTo>
                  <a:lnTo>
                    <a:pt x="121" y="49"/>
                  </a:lnTo>
                  <a:lnTo>
                    <a:pt x="121" y="35"/>
                  </a:lnTo>
                  <a:lnTo>
                    <a:pt x="124" y="33"/>
                  </a:lnTo>
                  <a:lnTo>
                    <a:pt x="124" y="19"/>
                  </a:lnTo>
                  <a:lnTo>
                    <a:pt x="126" y="17"/>
                  </a:lnTo>
                  <a:lnTo>
                    <a:pt x="126" y="5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30" y="5"/>
                  </a:lnTo>
                  <a:lnTo>
                    <a:pt x="133" y="7"/>
                  </a:lnTo>
                  <a:lnTo>
                    <a:pt x="133" y="19"/>
                  </a:lnTo>
                  <a:lnTo>
                    <a:pt x="135" y="21"/>
                  </a:lnTo>
                  <a:lnTo>
                    <a:pt x="135" y="42"/>
                  </a:lnTo>
                  <a:lnTo>
                    <a:pt x="137" y="45"/>
                  </a:lnTo>
                  <a:lnTo>
                    <a:pt x="137" y="66"/>
                  </a:lnTo>
                  <a:lnTo>
                    <a:pt x="139" y="68"/>
                  </a:lnTo>
                  <a:lnTo>
                    <a:pt x="139" y="91"/>
                  </a:lnTo>
                  <a:lnTo>
                    <a:pt x="142" y="94"/>
                  </a:lnTo>
                  <a:lnTo>
                    <a:pt x="142" y="112"/>
                  </a:lnTo>
                  <a:lnTo>
                    <a:pt x="144" y="115"/>
                  </a:lnTo>
                  <a:lnTo>
                    <a:pt x="144" y="126"/>
                  </a:lnTo>
                  <a:lnTo>
                    <a:pt x="149" y="122"/>
                  </a:lnTo>
                  <a:lnTo>
                    <a:pt x="149" y="105"/>
                  </a:lnTo>
                  <a:lnTo>
                    <a:pt x="151" y="103"/>
                  </a:lnTo>
                  <a:lnTo>
                    <a:pt x="151" y="82"/>
                  </a:lnTo>
                  <a:lnTo>
                    <a:pt x="153" y="80"/>
                  </a:lnTo>
                  <a:lnTo>
                    <a:pt x="153" y="54"/>
                  </a:lnTo>
                  <a:lnTo>
                    <a:pt x="155" y="52"/>
                  </a:lnTo>
                  <a:lnTo>
                    <a:pt x="155" y="28"/>
                  </a:lnTo>
                  <a:lnTo>
                    <a:pt x="158" y="26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8" name="Freeform 75"/>
            <p:cNvSpPr>
              <a:spLocks/>
            </p:cNvSpPr>
            <p:nvPr/>
          </p:nvSpPr>
          <p:spPr bwMode="auto">
            <a:xfrm>
              <a:off x="1154112" y="5592763"/>
              <a:ext cx="231775" cy="411163"/>
            </a:xfrm>
            <a:custGeom>
              <a:avLst/>
              <a:gdLst>
                <a:gd name="T0" fmla="*/ 2 w 146"/>
                <a:gd name="T1" fmla="*/ 61 h 259"/>
                <a:gd name="T2" fmla="*/ 4 w 146"/>
                <a:gd name="T3" fmla="*/ 37 h 259"/>
                <a:gd name="T4" fmla="*/ 7 w 146"/>
                <a:gd name="T5" fmla="*/ 49 h 259"/>
                <a:gd name="T6" fmla="*/ 11 w 146"/>
                <a:gd name="T7" fmla="*/ 75 h 259"/>
                <a:gd name="T8" fmla="*/ 13 w 146"/>
                <a:gd name="T9" fmla="*/ 145 h 259"/>
                <a:gd name="T10" fmla="*/ 18 w 146"/>
                <a:gd name="T11" fmla="*/ 180 h 259"/>
                <a:gd name="T12" fmla="*/ 20 w 146"/>
                <a:gd name="T13" fmla="*/ 203 h 259"/>
                <a:gd name="T14" fmla="*/ 25 w 146"/>
                <a:gd name="T15" fmla="*/ 161 h 259"/>
                <a:gd name="T16" fmla="*/ 29 w 146"/>
                <a:gd name="T17" fmla="*/ 126 h 259"/>
                <a:gd name="T18" fmla="*/ 32 w 146"/>
                <a:gd name="T19" fmla="*/ 63 h 259"/>
                <a:gd name="T20" fmla="*/ 36 w 146"/>
                <a:gd name="T21" fmla="*/ 37 h 259"/>
                <a:gd name="T22" fmla="*/ 39 w 146"/>
                <a:gd name="T23" fmla="*/ 37 h 259"/>
                <a:gd name="T24" fmla="*/ 43 w 146"/>
                <a:gd name="T25" fmla="*/ 68 h 259"/>
                <a:gd name="T26" fmla="*/ 45 w 146"/>
                <a:gd name="T27" fmla="*/ 166 h 259"/>
                <a:gd name="T28" fmla="*/ 50 w 146"/>
                <a:gd name="T29" fmla="*/ 219 h 259"/>
                <a:gd name="T30" fmla="*/ 52 w 146"/>
                <a:gd name="T31" fmla="*/ 259 h 259"/>
                <a:gd name="T32" fmla="*/ 55 w 146"/>
                <a:gd name="T33" fmla="*/ 236 h 259"/>
                <a:gd name="T34" fmla="*/ 59 w 146"/>
                <a:gd name="T35" fmla="*/ 189 h 259"/>
                <a:gd name="T36" fmla="*/ 61 w 146"/>
                <a:gd name="T37" fmla="*/ 82 h 259"/>
                <a:gd name="T38" fmla="*/ 66 w 146"/>
                <a:gd name="T39" fmla="*/ 37 h 259"/>
                <a:gd name="T40" fmla="*/ 68 w 146"/>
                <a:gd name="T41" fmla="*/ 0 h 259"/>
                <a:gd name="T42" fmla="*/ 70 w 146"/>
                <a:gd name="T43" fmla="*/ 26 h 259"/>
                <a:gd name="T44" fmla="*/ 75 w 146"/>
                <a:gd name="T45" fmla="*/ 72 h 259"/>
                <a:gd name="T46" fmla="*/ 77 w 146"/>
                <a:gd name="T47" fmla="*/ 168 h 259"/>
                <a:gd name="T48" fmla="*/ 82 w 146"/>
                <a:gd name="T49" fmla="*/ 210 h 259"/>
                <a:gd name="T50" fmla="*/ 84 w 146"/>
                <a:gd name="T51" fmla="*/ 217 h 259"/>
                <a:gd name="T52" fmla="*/ 89 w 146"/>
                <a:gd name="T53" fmla="*/ 191 h 259"/>
                <a:gd name="T54" fmla="*/ 91 w 146"/>
                <a:gd name="T55" fmla="*/ 128 h 259"/>
                <a:gd name="T56" fmla="*/ 96 w 146"/>
                <a:gd name="T57" fmla="*/ 96 h 259"/>
                <a:gd name="T58" fmla="*/ 98 w 146"/>
                <a:gd name="T59" fmla="*/ 65 h 259"/>
                <a:gd name="T60" fmla="*/ 102 w 146"/>
                <a:gd name="T61" fmla="*/ 56 h 259"/>
                <a:gd name="T62" fmla="*/ 105 w 146"/>
                <a:gd name="T63" fmla="*/ 58 h 259"/>
                <a:gd name="T64" fmla="*/ 107 w 146"/>
                <a:gd name="T65" fmla="*/ 42 h 259"/>
                <a:gd name="T66" fmla="*/ 116 w 146"/>
                <a:gd name="T67" fmla="*/ 40 h 259"/>
                <a:gd name="T68" fmla="*/ 118 w 146"/>
                <a:gd name="T69" fmla="*/ 103 h 259"/>
                <a:gd name="T70" fmla="*/ 123 w 146"/>
                <a:gd name="T71" fmla="*/ 140 h 259"/>
                <a:gd name="T72" fmla="*/ 125 w 146"/>
                <a:gd name="T73" fmla="*/ 198 h 259"/>
                <a:gd name="T74" fmla="*/ 130 w 146"/>
                <a:gd name="T75" fmla="*/ 212 h 259"/>
                <a:gd name="T76" fmla="*/ 132 w 146"/>
                <a:gd name="T77" fmla="*/ 187 h 259"/>
                <a:gd name="T78" fmla="*/ 137 w 146"/>
                <a:gd name="T79" fmla="*/ 152 h 259"/>
                <a:gd name="T80" fmla="*/ 139 w 146"/>
                <a:gd name="T81" fmla="*/ 91 h 259"/>
                <a:gd name="T82" fmla="*/ 143 w 146"/>
                <a:gd name="T83" fmla="*/ 6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9">
                  <a:moveTo>
                    <a:pt x="0" y="84"/>
                  </a:moveTo>
                  <a:lnTo>
                    <a:pt x="0" y="63"/>
                  </a:lnTo>
                  <a:lnTo>
                    <a:pt x="2" y="61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9" y="72"/>
                  </a:lnTo>
                  <a:lnTo>
                    <a:pt x="11" y="75"/>
                  </a:lnTo>
                  <a:lnTo>
                    <a:pt x="11" y="105"/>
                  </a:lnTo>
                  <a:lnTo>
                    <a:pt x="13" y="107"/>
                  </a:lnTo>
                  <a:lnTo>
                    <a:pt x="13" y="145"/>
                  </a:lnTo>
                  <a:lnTo>
                    <a:pt x="16" y="147"/>
                  </a:lnTo>
                  <a:lnTo>
                    <a:pt x="16" y="177"/>
                  </a:lnTo>
                  <a:lnTo>
                    <a:pt x="18" y="180"/>
                  </a:lnTo>
                  <a:lnTo>
                    <a:pt x="18" y="198"/>
                  </a:lnTo>
                  <a:lnTo>
                    <a:pt x="23" y="203"/>
                  </a:lnTo>
                  <a:lnTo>
                    <a:pt x="20" y="203"/>
                  </a:lnTo>
                  <a:lnTo>
                    <a:pt x="23" y="187"/>
                  </a:lnTo>
                  <a:lnTo>
                    <a:pt x="25" y="184"/>
                  </a:lnTo>
                  <a:lnTo>
                    <a:pt x="25" y="161"/>
                  </a:lnTo>
                  <a:lnTo>
                    <a:pt x="27" y="159"/>
                  </a:lnTo>
                  <a:lnTo>
                    <a:pt x="27" y="128"/>
                  </a:lnTo>
                  <a:lnTo>
                    <a:pt x="29" y="126"/>
                  </a:lnTo>
                  <a:lnTo>
                    <a:pt x="29" y="96"/>
                  </a:lnTo>
                  <a:lnTo>
                    <a:pt x="32" y="93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36" y="26"/>
                  </a:lnTo>
                  <a:lnTo>
                    <a:pt x="39" y="28"/>
                  </a:lnTo>
                  <a:lnTo>
                    <a:pt x="39" y="37"/>
                  </a:lnTo>
                  <a:lnTo>
                    <a:pt x="41" y="40"/>
                  </a:lnTo>
                  <a:lnTo>
                    <a:pt x="41" y="65"/>
                  </a:lnTo>
                  <a:lnTo>
                    <a:pt x="43" y="68"/>
                  </a:lnTo>
                  <a:lnTo>
                    <a:pt x="43" y="114"/>
                  </a:lnTo>
                  <a:lnTo>
                    <a:pt x="45" y="117"/>
                  </a:lnTo>
                  <a:lnTo>
                    <a:pt x="45" y="166"/>
                  </a:lnTo>
                  <a:lnTo>
                    <a:pt x="48" y="168"/>
                  </a:lnTo>
                  <a:lnTo>
                    <a:pt x="48" y="217"/>
                  </a:lnTo>
                  <a:lnTo>
                    <a:pt x="50" y="219"/>
                  </a:lnTo>
                  <a:lnTo>
                    <a:pt x="50" y="252"/>
                  </a:lnTo>
                  <a:lnTo>
                    <a:pt x="52" y="254"/>
                  </a:lnTo>
                  <a:lnTo>
                    <a:pt x="52" y="259"/>
                  </a:lnTo>
                  <a:lnTo>
                    <a:pt x="52" y="257"/>
                  </a:lnTo>
                  <a:lnTo>
                    <a:pt x="55" y="254"/>
                  </a:lnTo>
                  <a:lnTo>
                    <a:pt x="55" y="236"/>
                  </a:lnTo>
                  <a:lnTo>
                    <a:pt x="57" y="233"/>
                  </a:lnTo>
                  <a:lnTo>
                    <a:pt x="57" y="191"/>
                  </a:lnTo>
                  <a:lnTo>
                    <a:pt x="59" y="189"/>
                  </a:lnTo>
                  <a:lnTo>
                    <a:pt x="59" y="135"/>
                  </a:lnTo>
                  <a:lnTo>
                    <a:pt x="61" y="133"/>
                  </a:lnTo>
                  <a:lnTo>
                    <a:pt x="61" y="82"/>
                  </a:lnTo>
                  <a:lnTo>
                    <a:pt x="64" y="79"/>
                  </a:lnTo>
                  <a:lnTo>
                    <a:pt x="64" y="40"/>
                  </a:lnTo>
                  <a:lnTo>
                    <a:pt x="66" y="37"/>
                  </a:lnTo>
                  <a:lnTo>
                    <a:pt x="66" y="9"/>
                  </a:lnTo>
                  <a:lnTo>
                    <a:pt x="68" y="7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5"/>
                  </a:lnTo>
                  <a:lnTo>
                    <a:pt x="70" y="26"/>
                  </a:lnTo>
                  <a:lnTo>
                    <a:pt x="73" y="28"/>
                  </a:lnTo>
                  <a:lnTo>
                    <a:pt x="73" y="70"/>
                  </a:lnTo>
                  <a:lnTo>
                    <a:pt x="75" y="72"/>
                  </a:lnTo>
                  <a:lnTo>
                    <a:pt x="75" y="121"/>
                  </a:lnTo>
                  <a:lnTo>
                    <a:pt x="77" y="124"/>
                  </a:lnTo>
                  <a:lnTo>
                    <a:pt x="77" y="168"/>
                  </a:lnTo>
                  <a:lnTo>
                    <a:pt x="80" y="170"/>
                  </a:lnTo>
                  <a:lnTo>
                    <a:pt x="80" y="208"/>
                  </a:lnTo>
                  <a:lnTo>
                    <a:pt x="82" y="210"/>
                  </a:lnTo>
                  <a:lnTo>
                    <a:pt x="82" y="224"/>
                  </a:lnTo>
                  <a:lnTo>
                    <a:pt x="84" y="222"/>
                  </a:lnTo>
                  <a:lnTo>
                    <a:pt x="84" y="217"/>
                  </a:lnTo>
                  <a:lnTo>
                    <a:pt x="86" y="215"/>
                  </a:lnTo>
                  <a:lnTo>
                    <a:pt x="86" y="194"/>
                  </a:lnTo>
                  <a:lnTo>
                    <a:pt x="89" y="191"/>
                  </a:lnTo>
                  <a:lnTo>
                    <a:pt x="89" y="163"/>
                  </a:lnTo>
                  <a:lnTo>
                    <a:pt x="91" y="161"/>
                  </a:lnTo>
                  <a:lnTo>
                    <a:pt x="91" y="128"/>
                  </a:lnTo>
                  <a:lnTo>
                    <a:pt x="93" y="126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96" y="82"/>
                  </a:lnTo>
                  <a:lnTo>
                    <a:pt x="98" y="79"/>
                  </a:lnTo>
                  <a:lnTo>
                    <a:pt x="98" y="65"/>
                  </a:lnTo>
                  <a:lnTo>
                    <a:pt x="100" y="63"/>
                  </a:lnTo>
                  <a:lnTo>
                    <a:pt x="100" y="58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2" y="56"/>
                  </a:lnTo>
                  <a:lnTo>
                    <a:pt x="105" y="58"/>
                  </a:lnTo>
                  <a:lnTo>
                    <a:pt x="105" y="54"/>
                  </a:lnTo>
                  <a:lnTo>
                    <a:pt x="107" y="51"/>
                  </a:lnTo>
                  <a:lnTo>
                    <a:pt x="107" y="42"/>
                  </a:lnTo>
                  <a:lnTo>
                    <a:pt x="112" y="37"/>
                  </a:lnTo>
                  <a:lnTo>
                    <a:pt x="112" y="35"/>
                  </a:lnTo>
                  <a:lnTo>
                    <a:pt x="116" y="40"/>
                  </a:lnTo>
                  <a:lnTo>
                    <a:pt x="116" y="65"/>
                  </a:lnTo>
                  <a:lnTo>
                    <a:pt x="118" y="68"/>
                  </a:lnTo>
                  <a:lnTo>
                    <a:pt x="118" y="103"/>
                  </a:lnTo>
                  <a:lnTo>
                    <a:pt x="121" y="105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23" y="170"/>
                  </a:lnTo>
                  <a:lnTo>
                    <a:pt x="125" y="173"/>
                  </a:lnTo>
                  <a:lnTo>
                    <a:pt x="125" y="198"/>
                  </a:lnTo>
                  <a:lnTo>
                    <a:pt x="128" y="201"/>
                  </a:lnTo>
                  <a:lnTo>
                    <a:pt x="128" y="215"/>
                  </a:lnTo>
                  <a:lnTo>
                    <a:pt x="130" y="212"/>
                  </a:lnTo>
                  <a:lnTo>
                    <a:pt x="130" y="208"/>
                  </a:lnTo>
                  <a:lnTo>
                    <a:pt x="132" y="205"/>
                  </a:lnTo>
                  <a:lnTo>
                    <a:pt x="132" y="187"/>
                  </a:lnTo>
                  <a:lnTo>
                    <a:pt x="134" y="184"/>
                  </a:lnTo>
                  <a:lnTo>
                    <a:pt x="134" y="154"/>
                  </a:lnTo>
                  <a:lnTo>
                    <a:pt x="137" y="152"/>
                  </a:lnTo>
                  <a:lnTo>
                    <a:pt x="137" y="121"/>
                  </a:lnTo>
                  <a:lnTo>
                    <a:pt x="139" y="119"/>
                  </a:lnTo>
                  <a:lnTo>
                    <a:pt x="139" y="91"/>
                  </a:lnTo>
                  <a:lnTo>
                    <a:pt x="141" y="89"/>
                  </a:lnTo>
                  <a:lnTo>
                    <a:pt x="141" y="65"/>
                  </a:lnTo>
                  <a:lnTo>
                    <a:pt x="143" y="63"/>
                  </a:lnTo>
                  <a:lnTo>
                    <a:pt x="143" y="44"/>
                  </a:lnTo>
                  <a:lnTo>
                    <a:pt x="146" y="42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59" name="Freeform 76"/>
            <p:cNvSpPr>
              <a:spLocks/>
            </p:cNvSpPr>
            <p:nvPr/>
          </p:nvSpPr>
          <p:spPr bwMode="auto">
            <a:xfrm>
              <a:off x="1385888" y="5570538"/>
              <a:ext cx="231775" cy="396875"/>
            </a:xfrm>
            <a:custGeom>
              <a:avLst/>
              <a:gdLst>
                <a:gd name="T0" fmla="*/ 2 w 146"/>
                <a:gd name="T1" fmla="*/ 42 h 250"/>
                <a:gd name="T2" fmla="*/ 4 w 146"/>
                <a:gd name="T3" fmla="*/ 44 h 250"/>
                <a:gd name="T4" fmla="*/ 9 w 146"/>
                <a:gd name="T5" fmla="*/ 68 h 250"/>
                <a:gd name="T6" fmla="*/ 11 w 146"/>
                <a:gd name="T7" fmla="*/ 135 h 250"/>
                <a:gd name="T8" fmla="*/ 16 w 146"/>
                <a:gd name="T9" fmla="*/ 170 h 250"/>
                <a:gd name="T10" fmla="*/ 18 w 146"/>
                <a:gd name="T11" fmla="*/ 201 h 250"/>
                <a:gd name="T12" fmla="*/ 23 w 146"/>
                <a:gd name="T13" fmla="*/ 194 h 250"/>
                <a:gd name="T14" fmla="*/ 27 w 146"/>
                <a:gd name="T15" fmla="*/ 173 h 250"/>
                <a:gd name="T16" fmla="*/ 29 w 146"/>
                <a:gd name="T17" fmla="*/ 128 h 250"/>
                <a:gd name="T18" fmla="*/ 34 w 146"/>
                <a:gd name="T19" fmla="*/ 103 h 250"/>
                <a:gd name="T20" fmla="*/ 36 w 146"/>
                <a:gd name="T21" fmla="*/ 61 h 250"/>
                <a:gd name="T22" fmla="*/ 43 w 146"/>
                <a:gd name="T23" fmla="*/ 44 h 250"/>
                <a:gd name="T24" fmla="*/ 45 w 146"/>
                <a:gd name="T25" fmla="*/ 96 h 250"/>
                <a:gd name="T26" fmla="*/ 50 w 146"/>
                <a:gd name="T27" fmla="*/ 138 h 250"/>
                <a:gd name="T28" fmla="*/ 52 w 146"/>
                <a:gd name="T29" fmla="*/ 203 h 250"/>
                <a:gd name="T30" fmla="*/ 57 w 146"/>
                <a:gd name="T31" fmla="*/ 210 h 250"/>
                <a:gd name="T32" fmla="*/ 59 w 146"/>
                <a:gd name="T33" fmla="*/ 180 h 250"/>
                <a:gd name="T34" fmla="*/ 64 w 146"/>
                <a:gd name="T35" fmla="*/ 145 h 250"/>
                <a:gd name="T36" fmla="*/ 66 w 146"/>
                <a:gd name="T37" fmla="*/ 72 h 250"/>
                <a:gd name="T38" fmla="*/ 71 w 146"/>
                <a:gd name="T39" fmla="*/ 42 h 250"/>
                <a:gd name="T40" fmla="*/ 73 w 146"/>
                <a:gd name="T41" fmla="*/ 23 h 250"/>
                <a:gd name="T42" fmla="*/ 75 w 146"/>
                <a:gd name="T43" fmla="*/ 54 h 250"/>
                <a:gd name="T44" fmla="*/ 80 w 146"/>
                <a:gd name="T45" fmla="*/ 96 h 250"/>
                <a:gd name="T46" fmla="*/ 82 w 146"/>
                <a:gd name="T47" fmla="*/ 182 h 250"/>
                <a:gd name="T48" fmla="*/ 86 w 146"/>
                <a:gd name="T49" fmla="*/ 212 h 250"/>
                <a:gd name="T50" fmla="*/ 89 w 146"/>
                <a:gd name="T51" fmla="*/ 215 h 250"/>
                <a:gd name="T52" fmla="*/ 91 w 146"/>
                <a:gd name="T53" fmla="*/ 182 h 250"/>
                <a:gd name="T54" fmla="*/ 96 w 146"/>
                <a:gd name="T55" fmla="*/ 145 h 250"/>
                <a:gd name="T56" fmla="*/ 98 w 146"/>
                <a:gd name="T57" fmla="*/ 75 h 250"/>
                <a:gd name="T58" fmla="*/ 102 w 146"/>
                <a:gd name="T59" fmla="*/ 42 h 250"/>
                <a:gd name="T60" fmla="*/ 107 w 146"/>
                <a:gd name="T61" fmla="*/ 30 h 250"/>
                <a:gd name="T62" fmla="*/ 109 w 146"/>
                <a:gd name="T63" fmla="*/ 107 h 250"/>
                <a:gd name="T64" fmla="*/ 114 w 146"/>
                <a:gd name="T65" fmla="*/ 170 h 250"/>
                <a:gd name="T66" fmla="*/ 116 w 146"/>
                <a:gd name="T67" fmla="*/ 247 h 250"/>
                <a:gd name="T68" fmla="*/ 121 w 146"/>
                <a:gd name="T69" fmla="*/ 243 h 250"/>
                <a:gd name="T70" fmla="*/ 123 w 146"/>
                <a:gd name="T71" fmla="*/ 170 h 250"/>
                <a:gd name="T72" fmla="*/ 128 w 146"/>
                <a:gd name="T73" fmla="*/ 117 h 250"/>
                <a:gd name="T74" fmla="*/ 130 w 146"/>
                <a:gd name="T75" fmla="*/ 33 h 250"/>
                <a:gd name="T76" fmla="*/ 134 w 146"/>
                <a:gd name="T77" fmla="*/ 5 h 250"/>
                <a:gd name="T78" fmla="*/ 137 w 146"/>
                <a:gd name="T79" fmla="*/ 5 h 250"/>
                <a:gd name="T80" fmla="*/ 139 w 146"/>
                <a:gd name="T81" fmla="*/ 65 h 250"/>
                <a:gd name="T82" fmla="*/ 144 w 146"/>
                <a:gd name="T8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0">
                  <a:moveTo>
                    <a:pt x="0" y="56"/>
                  </a:moveTo>
                  <a:lnTo>
                    <a:pt x="0" y="44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7" y="47"/>
                  </a:lnTo>
                  <a:lnTo>
                    <a:pt x="7" y="65"/>
                  </a:lnTo>
                  <a:lnTo>
                    <a:pt x="9" y="68"/>
                  </a:lnTo>
                  <a:lnTo>
                    <a:pt x="9" y="98"/>
                  </a:lnTo>
                  <a:lnTo>
                    <a:pt x="11" y="100"/>
                  </a:lnTo>
                  <a:lnTo>
                    <a:pt x="11" y="135"/>
                  </a:lnTo>
                  <a:lnTo>
                    <a:pt x="13" y="138"/>
                  </a:lnTo>
                  <a:lnTo>
                    <a:pt x="13" y="168"/>
                  </a:lnTo>
                  <a:lnTo>
                    <a:pt x="16" y="170"/>
                  </a:lnTo>
                  <a:lnTo>
                    <a:pt x="16" y="189"/>
                  </a:lnTo>
                  <a:lnTo>
                    <a:pt x="18" y="191"/>
                  </a:lnTo>
                  <a:lnTo>
                    <a:pt x="18" y="201"/>
                  </a:lnTo>
                  <a:lnTo>
                    <a:pt x="20" y="203"/>
                  </a:lnTo>
                  <a:lnTo>
                    <a:pt x="23" y="201"/>
                  </a:lnTo>
                  <a:lnTo>
                    <a:pt x="23" y="194"/>
                  </a:lnTo>
                  <a:lnTo>
                    <a:pt x="25" y="191"/>
                  </a:lnTo>
                  <a:lnTo>
                    <a:pt x="25" y="175"/>
                  </a:lnTo>
                  <a:lnTo>
                    <a:pt x="27" y="173"/>
                  </a:lnTo>
                  <a:lnTo>
                    <a:pt x="27" y="154"/>
                  </a:lnTo>
                  <a:lnTo>
                    <a:pt x="29" y="152"/>
                  </a:lnTo>
                  <a:lnTo>
                    <a:pt x="29" y="128"/>
                  </a:lnTo>
                  <a:lnTo>
                    <a:pt x="32" y="126"/>
                  </a:lnTo>
                  <a:lnTo>
                    <a:pt x="32" y="105"/>
                  </a:lnTo>
                  <a:lnTo>
                    <a:pt x="34" y="103"/>
                  </a:lnTo>
                  <a:lnTo>
                    <a:pt x="34" y="84"/>
                  </a:lnTo>
                  <a:lnTo>
                    <a:pt x="36" y="82"/>
                  </a:lnTo>
                  <a:lnTo>
                    <a:pt x="36" y="61"/>
                  </a:lnTo>
                  <a:lnTo>
                    <a:pt x="39" y="58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63"/>
                  </a:lnTo>
                  <a:lnTo>
                    <a:pt x="45" y="65"/>
                  </a:lnTo>
                  <a:lnTo>
                    <a:pt x="45" y="96"/>
                  </a:lnTo>
                  <a:lnTo>
                    <a:pt x="48" y="98"/>
                  </a:lnTo>
                  <a:lnTo>
                    <a:pt x="48" y="135"/>
                  </a:lnTo>
                  <a:lnTo>
                    <a:pt x="50" y="138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203"/>
                  </a:lnTo>
                  <a:lnTo>
                    <a:pt x="55" y="205"/>
                  </a:lnTo>
                  <a:lnTo>
                    <a:pt x="55" y="212"/>
                  </a:lnTo>
                  <a:lnTo>
                    <a:pt x="57" y="210"/>
                  </a:lnTo>
                  <a:lnTo>
                    <a:pt x="57" y="205"/>
                  </a:lnTo>
                  <a:lnTo>
                    <a:pt x="59" y="203"/>
                  </a:lnTo>
                  <a:lnTo>
                    <a:pt x="59" y="180"/>
                  </a:lnTo>
                  <a:lnTo>
                    <a:pt x="61" y="177"/>
                  </a:lnTo>
                  <a:lnTo>
                    <a:pt x="61" y="147"/>
                  </a:lnTo>
                  <a:lnTo>
                    <a:pt x="64" y="145"/>
                  </a:lnTo>
                  <a:lnTo>
                    <a:pt x="64" y="107"/>
                  </a:lnTo>
                  <a:lnTo>
                    <a:pt x="66" y="105"/>
                  </a:lnTo>
                  <a:lnTo>
                    <a:pt x="66" y="72"/>
                  </a:lnTo>
                  <a:lnTo>
                    <a:pt x="68" y="70"/>
                  </a:lnTo>
                  <a:lnTo>
                    <a:pt x="68" y="44"/>
                  </a:lnTo>
                  <a:lnTo>
                    <a:pt x="71" y="42"/>
                  </a:lnTo>
                  <a:lnTo>
                    <a:pt x="71" y="28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3" y="28"/>
                  </a:lnTo>
                  <a:lnTo>
                    <a:pt x="75" y="30"/>
                  </a:lnTo>
                  <a:lnTo>
                    <a:pt x="75" y="54"/>
                  </a:lnTo>
                  <a:lnTo>
                    <a:pt x="77" y="56"/>
                  </a:lnTo>
                  <a:lnTo>
                    <a:pt x="77" y="93"/>
                  </a:lnTo>
                  <a:lnTo>
                    <a:pt x="80" y="96"/>
                  </a:lnTo>
                  <a:lnTo>
                    <a:pt x="80" y="140"/>
                  </a:lnTo>
                  <a:lnTo>
                    <a:pt x="82" y="142"/>
                  </a:lnTo>
                  <a:lnTo>
                    <a:pt x="82" y="182"/>
                  </a:lnTo>
                  <a:lnTo>
                    <a:pt x="84" y="184"/>
                  </a:lnTo>
                  <a:lnTo>
                    <a:pt x="84" y="210"/>
                  </a:lnTo>
                  <a:lnTo>
                    <a:pt x="86" y="212"/>
                  </a:lnTo>
                  <a:lnTo>
                    <a:pt x="86" y="219"/>
                  </a:lnTo>
                  <a:lnTo>
                    <a:pt x="86" y="217"/>
                  </a:lnTo>
                  <a:lnTo>
                    <a:pt x="89" y="215"/>
                  </a:lnTo>
                  <a:lnTo>
                    <a:pt x="89" y="208"/>
                  </a:lnTo>
                  <a:lnTo>
                    <a:pt x="91" y="205"/>
                  </a:lnTo>
                  <a:lnTo>
                    <a:pt x="91" y="182"/>
                  </a:lnTo>
                  <a:lnTo>
                    <a:pt x="93" y="180"/>
                  </a:lnTo>
                  <a:lnTo>
                    <a:pt x="93" y="147"/>
                  </a:lnTo>
                  <a:lnTo>
                    <a:pt x="96" y="145"/>
                  </a:lnTo>
                  <a:lnTo>
                    <a:pt x="96" y="110"/>
                  </a:lnTo>
                  <a:lnTo>
                    <a:pt x="98" y="107"/>
                  </a:lnTo>
                  <a:lnTo>
                    <a:pt x="98" y="75"/>
                  </a:lnTo>
                  <a:lnTo>
                    <a:pt x="100" y="72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2" y="26"/>
                  </a:lnTo>
                  <a:lnTo>
                    <a:pt x="105" y="28"/>
                  </a:lnTo>
                  <a:lnTo>
                    <a:pt x="107" y="30"/>
                  </a:lnTo>
                  <a:lnTo>
                    <a:pt x="107" y="56"/>
                  </a:lnTo>
                  <a:lnTo>
                    <a:pt x="109" y="58"/>
                  </a:lnTo>
                  <a:lnTo>
                    <a:pt x="109" y="107"/>
                  </a:lnTo>
                  <a:lnTo>
                    <a:pt x="112" y="110"/>
                  </a:lnTo>
                  <a:lnTo>
                    <a:pt x="112" y="168"/>
                  </a:lnTo>
                  <a:lnTo>
                    <a:pt x="114" y="170"/>
                  </a:lnTo>
                  <a:lnTo>
                    <a:pt x="114" y="219"/>
                  </a:lnTo>
                  <a:lnTo>
                    <a:pt x="116" y="222"/>
                  </a:lnTo>
                  <a:lnTo>
                    <a:pt x="116" y="247"/>
                  </a:lnTo>
                  <a:lnTo>
                    <a:pt x="118" y="250"/>
                  </a:lnTo>
                  <a:lnTo>
                    <a:pt x="118" y="245"/>
                  </a:lnTo>
                  <a:lnTo>
                    <a:pt x="121" y="243"/>
                  </a:lnTo>
                  <a:lnTo>
                    <a:pt x="121" y="215"/>
                  </a:lnTo>
                  <a:lnTo>
                    <a:pt x="123" y="212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19"/>
                  </a:lnTo>
                  <a:lnTo>
                    <a:pt x="128" y="117"/>
                  </a:lnTo>
                  <a:lnTo>
                    <a:pt x="128" y="72"/>
                  </a:lnTo>
                  <a:lnTo>
                    <a:pt x="130" y="70"/>
                  </a:lnTo>
                  <a:lnTo>
                    <a:pt x="130" y="33"/>
                  </a:lnTo>
                  <a:lnTo>
                    <a:pt x="132" y="30"/>
                  </a:lnTo>
                  <a:lnTo>
                    <a:pt x="132" y="7"/>
                  </a:lnTo>
                  <a:lnTo>
                    <a:pt x="134" y="5"/>
                  </a:lnTo>
                  <a:lnTo>
                    <a:pt x="134" y="0"/>
                  </a:lnTo>
                  <a:lnTo>
                    <a:pt x="134" y="2"/>
                  </a:lnTo>
                  <a:lnTo>
                    <a:pt x="137" y="5"/>
                  </a:lnTo>
                  <a:lnTo>
                    <a:pt x="137" y="26"/>
                  </a:lnTo>
                  <a:lnTo>
                    <a:pt x="139" y="28"/>
                  </a:lnTo>
                  <a:lnTo>
                    <a:pt x="139" y="65"/>
                  </a:lnTo>
                  <a:lnTo>
                    <a:pt x="141" y="68"/>
                  </a:lnTo>
                  <a:lnTo>
                    <a:pt x="141" y="114"/>
                  </a:lnTo>
                  <a:lnTo>
                    <a:pt x="144" y="117"/>
                  </a:lnTo>
                  <a:lnTo>
                    <a:pt x="144" y="159"/>
                  </a:lnTo>
                  <a:lnTo>
                    <a:pt x="146" y="161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0" name="Freeform 77"/>
            <p:cNvSpPr>
              <a:spLocks/>
            </p:cNvSpPr>
            <p:nvPr/>
          </p:nvSpPr>
          <p:spPr bwMode="auto">
            <a:xfrm>
              <a:off x="1617663" y="5584825"/>
              <a:ext cx="223838" cy="407988"/>
            </a:xfrm>
            <a:custGeom>
              <a:avLst/>
              <a:gdLst>
                <a:gd name="T0" fmla="*/ 2 w 141"/>
                <a:gd name="T1" fmla="*/ 187 h 257"/>
                <a:gd name="T2" fmla="*/ 4 w 141"/>
                <a:gd name="T3" fmla="*/ 217 h 257"/>
                <a:gd name="T4" fmla="*/ 9 w 141"/>
                <a:gd name="T5" fmla="*/ 201 h 257"/>
                <a:gd name="T6" fmla="*/ 11 w 141"/>
                <a:gd name="T7" fmla="*/ 131 h 257"/>
                <a:gd name="T8" fmla="*/ 16 w 141"/>
                <a:gd name="T9" fmla="*/ 89 h 257"/>
                <a:gd name="T10" fmla="*/ 18 w 141"/>
                <a:gd name="T11" fmla="*/ 26 h 257"/>
                <a:gd name="T12" fmla="*/ 23 w 141"/>
                <a:gd name="T13" fmla="*/ 12 h 257"/>
                <a:gd name="T14" fmla="*/ 25 w 141"/>
                <a:gd name="T15" fmla="*/ 52 h 257"/>
                <a:gd name="T16" fmla="*/ 29 w 141"/>
                <a:gd name="T17" fmla="*/ 98 h 257"/>
                <a:gd name="T18" fmla="*/ 32 w 141"/>
                <a:gd name="T19" fmla="*/ 180 h 257"/>
                <a:gd name="T20" fmla="*/ 36 w 141"/>
                <a:gd name="T21" fmla="*/ 208 h 257"/>
                <a:gd name="T22" fmla="*/ 39 w 141"/>
                <a:gd name="T23" fmla="*/ 210 h 257"/>
                <a:gd name="T24" fmla="*/ 41 w 141"/>
                <a:gd name="T25" fmla="*/ 175 h 257"/>
                <a:gd name="T26" fmla="*/ 45 w 141"/>
                <a:gd name="T27" fmla="*/ 136 h 257"/>
                <a:gd name="T28" fmla="*/ 48 w 141"/>
                <a:gd name="T29" fmla="*/ 63 h 257"/>
                <a:gd name="T30" fmla="*/ 52 w 141"/>
                <a:gd name="T31" fmla="*/ 35 h 257"/>
                <a:gd name="T32" fmla="*/ 55 w 141"/>
                <a:gd name="T33" fmla="*/ 17 h 257"/>
                <a:gd name="T34" fmla="*/ 57 w 141"/>
                <a:gd name="T35" fmla="*/ 35 h 257"/>
                <a:gd name="T36" fmla="*/ 61 w 141"/>
                <a:gd name="T37" fmla="*/ 75 h 257"/>
                <a:gd name="T38" fmla="*/ 64 w 141"/>
                <a:gd name="T39" fmla="*/ 173 h 257"/>
                <a:gd name="T40" fmla="*/ 68 w 141"/>
                <a:gd name="T41" fmla="*/ 213 h 257"/>
                <a:gd name="T42" fmla="*/ 71 w 141"/>
                <a:gd name="T43" fmla="*/ 217 h 257"/>
                <a:gd name="T44" fmla="*/ 75 w 141"/>
                <a:gd name="T45" fmla="*/ 189 h 257"/>
                <a:gd name="T46" fmla="*/ 77 w 141"/>
                <a:gd name="T47" fmla="*/ 119 h 257"/>
                <a:gd name="T48" fmla="*/ 82 w 141"/>
                <a:gd name="T49" fmla="*/ 75 h 257"/>
                <a:gd name="T50" fmla="*/ 84 w 141"/>
                <a:gd name="T51" fmla="*/ 7 h 257"/>
                <a:gd name="T52" fmla="*/ 87 w 141"/>
                <a:gd name="T53" fmla="*/ 3 h 257"/>
                <a:gd name="T54" fmla="*/ 91 w 141"/>
                <a:gd name="T55" fmla="*/ 19 h 257"/>
                <a:gd name="T56" fmla="*/ 93 w 141"/>
                <a:gd name="T57" fmla="*/ 103 h 257"/>
                <a:gd name="T58" fmla="*/ 98 w 141"/>
                <a:gd name="T59" fmla="*/ 161 h 257"/>
                <a:gd name="T60" fmla="*/ 100 w 141"/>
                <a:gd name="T61" fmla="*/ 250 h 257"/>
                <a:gd name="T62" fmla="*/ 102 w 141"/>
                <a:gd name="T63" fmla="*/ 250 h 257"/>
                <a:gd name="T64" fmla="*/ 107 w 141"/>
                <a:gd name="T65" fmla="*/ 222 h 257"/>
                <a:gd name="T66" fmla="*/ 109 w 141"/>
                <a:gd name="T67" fmla="*/ 129 h 257"/>
                <a:gd name="T68" fmla="*/ 114 w 141"/>
                <a:gd name="T69" fmla="*/ 80 h 257"/>
                <a:gd name="T70" fmla="*/ 116 w 141"/>
                <a:gd name="T71" fmla="*/ 14 h 257"/>
                <a:gd name="T72" fmla="*/ 121 w 141"/>
                <a:gd name="T73" fmla="*/ 5 h 257"/>
                <a:gd name="T74" fmla="*/ 123 w 141"/>
                <a:gd name="T75" fmla="*/ 49 h 257"/>
                <a:gd name="T76" fmla="*/ 128 w 141"/>
                <a:gd name="T77" fmla="*/ 101 h 257"/>
                <a:gd name="T78" fmla="*/ 130 w 141"/>
                <a:gd name="T79" fmla="*/ 213 h 257"/>
                <a:gd name="T80" fmla="*/ 137 w 141"/>
                <a:gd name="T81" fmla="*/ 250 h 257"/>
                <a:gd name="T82" fmla="*/ 139 w 141"/>
                <a:gd name="T83" fmla="*/ 22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1" h="257">
                  <a:moveTo>
                    <a:pt x="0" y="152"/>
                  </a:moveTo>
                  <a:lnTo>
                    <a:pt x="0" y="185"/>
                  </a:lnTo>
                  <a:lnTo>
                    <a:pt x="2" y="187"/>
                  </a:lnTo>
                  <a:lnTo>
                    <a:pt x="2" y="210"/>
                  </a:lnTo>
                  <a:lnTo>
                    <a:pt x="4" y="213"/>
                  </a:lnTo>
                  <a:lnTo>
                    <a:pt x="4" y="217"/>
                  </a:lnTo>
                  <a:lnTo>
                    <a:pt x="7" y="215"/>
                  </a:lnTo>
                  <a:lnTo>
                    <a:pt x="7" y="203"/>
                  </a:lnTo>
                  <a:lnTo>
                    <a:pt x="9" y="201"/>
                  </a:lnTo>
                  <a:lnTo>
                    <a:pt x="9" y="171"/>
                  </a:lnTo>
                  <a:lnTo>
                    <a:pt x="11" y="168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3" y="91"/>
                  </a:lnTo>
                  <a:lnTo>
                    <a:pt x="16" y="89"/>
                  </a:lnTo>
                  <a:lnTo>
                    <a:pt x="16" y="54"/>
                  </a:lnTo>
                  <a:lnTo>
                    <a:pt x="18" y="52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20" y="10"/>
                  </a:lnTo>
                  <a:lnTo>
                    <a:pt x="23" y="12"/>
                  </a:lnTo>
                  <a:lnTo>
                    <a:pt x="23" y="19"/>
                  </a:lnTo>
                  <a:lnTo>
                    <a:pt x="25" y="21"/>
                  </a:lnTo>
                  <a:lnTo>
                    <a:pt x="25" y="52"/>
                  </a:lnTo>
                  <a:lnTo>
                    <a:pt x="27" y="5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29" y="140"/>
                  </a:lnTo>
                  <a:lnTo>
                    <a:pt x="32" y="143"/>
                  </a:lnTo>
                  <a:lnTo>
                    <a:pt x="32" y="180"/>
                  </a:lnTo>
                  <a:lnTo>
                    <a:pt x="34" y="182"/>
                  </a:lnTo>
                  <a:lnTo>
                    <a:pt x="34" y="206"/>
                  </a:lnTo>
                  <a:lnTo>
                    <a:pt x="36" y="208"/>
                  </a:lnTo>
                  <a:lnTo>
                    <a:pt x="36" y="215"/>
                  </a:lnTo>
                  <a:lnTo>
                    <a:pt x="36" y="213"/>
                  </a:lnTo>
                  <a:lnTo>
                    <a:pt x="39" y="210"/>
                  </a:lnTo>
                  <a:lnTo>
                    <a:pt x="39" y="201"/>
                  </a:lnTo>
                  <a:lnTo>
                    <a:pt x="41" y="199"/>
                  </a:lnTo>
                  <a:lnTo>
                    <a:pt x="41" y="175"/>
                  </a:lnTo>
                  <a:lnTo>
                    <a:pt x="43" y="173"/>
                  </a:lnTo>
                  <a:lnTo>
                    <a:pt x="43" y="138"/>
                  </a:lnTo>
                  <a:lnTo>
                    <a:pt x="45" y="136"/>
                  </a:lnTo>
                  <a:lnTo>
                    <a:pt x="45" y="98"/>
                  </a:lnTo>
                  <a:lnTo>
                    <a:pt x="48" y="96"/>
                  </a:lnTo>
                  <a:lnTo>
                    <a:pt x="48" y="63"/>
                  </a:lnTo>
                  <a:lnTo>
                    <a:pt x="50" y="61"/>
                  </a:lnTo>
                  <a:lnTo>
                    <a:pt x="50" y="38"/>
                  </a:lnTo>
                  <a:lnTo>
                    <a:pt x="52" y="35"/>
                  </a:lnTo>
                  <a:lnTo>
                    <a:pt x="52" y="21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7" y="21"/>
                  </a:lnTo>
                  <a:lnTo>
                    <a:pt x="57" y="35"/>
                  </a:lnTo>
                  <a:lnTo>
                    <a:pt x="59" y="38"/>
                  </a:lnTo>
                  <a:lnTo>
                    <a:pt x="59" y="73"/>
                  </a:lnTo>
                  <a:lnTo>
                    <a:pt x="61" y="75"/>
                  </a:lnTo>
                  <a:lnTo>
                    <a:pt x="61" y="122"/>
                  </a:lnTo>
                  <a:lnTo>
                    <a:pt x="64" y="124"/>
                  </a:lnTo>
                  <a:lnTo>
                    <a:pt x="64" y="173"/>
                  </a:lnTo>
                  <a:lnTo>
                    <a:pt x="66" y="175"/>
                  </a:lnTo>
                  <a:lnTo>
                    <a:pt x="66" y="210"/>
                  </a:lnTo>
                  <a:lnTo>
                    <a:pt x="68" y="213"/>
                  </a:lnTo>
                  <a:lnTo>
                    <a:pt x="68" y="224"/>
                  </a:lnTo>
                  <a:lnTo>
                    <a:pt x="71" y="227"/>
                  </a:lnTo>
                  <a:lnTo>
                    <a:pt x="71" y="217"/>
                  </a:lnTo>
                  <a:lnTo>
                    <a:pt x="73" y="215"/>
                  </a:lnTo>
                  <a:lnTo>
                    <a:pt x="73" y="192"/>
                  </a:lnTo>
                  <a:lnTo>
                    <a:pt x="75" y="189"/>
                  </a:lnTo>
                  <a:lnTo>
                    <a:pt x="75" y="159"/>
                  </a:lnTo>
                  <a:lnTo>
                    <a:pt x="77" y="157"/>
                  </a:lnTo>
                  <a:lnTo>
                    <a:pt x="77" y="119"/>
                  </a:lnTo>
                  <a:lnTo>
                    <a:pt x="80" y="117"/>
                  </a:lnTo>
                  <a:lnTo>
                    <a:pt x="80" y="77"/>
                  </a:lnTo>
                  <a:lnTo>
                    <a:pt x="82" y="75"/>
                  </a:lnTo>
                  <a:lnTo>
                    <a:pt x="82" y="35"/>
                  </a:lnTo>
                  <a:lnTo>
                    <a:pt x="84" y="33"/>
                  </a:lnTo>
                  <a:lnTo>
                    <a:pt x="84" y="7"/>
                  </a:lnTo>
                  <a:lnTo>
                    <a:pt x="87" y="5"/>
                  </a:lnTo>
                  <a:lnTo>
                    <a:pt x="87" y="0"/>
                  </a:lnTo>
                  <a:lnTo>
                    <a:pt x="87" y="3"/>
                  </a:lnTo>
                  <a:lnTo>
                    <a:pt x="89" y="5"/>
                  </a:lnTo>
                  <a:lnTo>
                    <a:pt x="89" y="17"/>
                  </a:lnTo>
                  <a:lnTo>
                    <a:pt x="91" y="19"/>
                  </a:lnTo>
                  <a:lnTo>
                    <a:pt x="91" y="52"/>
                  </a:lnTo>
                  <a:lnTo>
                    <a:pt x="93" y="54"/>
                  </a:lnTo>
                  <a:lnTo>
                    <a:pt x="93" y="103"/>
                  </a:lnTo>
                  <a:lnTo>
                    <a:pt x="96" y="105"/>
                  </a:lnTo>
                  <a:lnTo>
                    <a:pt x="96" y="159"/>
                  </a:lnTo>
                  <a:lnTo>
                    <a:pt x="98" y="161"/>
                  </a:lnTo>
                  <a:lnTo>
                    <a:pt x="98" y="217"/>
                  </a:lnTo>
                  <a:lnTo>
                    <a:pt x="100" y="220"/>
                  </a:lnTo>
                  <a:lnTo>
                    <a:pt x="100" y="250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2" y="250"/>
                  </a:lnTo>
                  <a:lnTo>
                    <a:pt x="105" y="248"/>
                  </a:lnTo>
                  <a:lnTo>
                    <a:pt x="105" y="224"/>
                  </a:lnTo>
                  <a:lnTo>
                    <a:pt x="107" y="222"/>
                  </a:lnTo>
                  <a:lnTo>
                    <a:pt x="107" y="180"/>
                  </a:lnTo>
                  <a:lnTo>
                    <a:pt x="109" y="178"/>
                  </a:lnTo>
                  <a:lnTo>
                    <a:pt x="109" y="129"/>
                  </a:lnTo>
                  <a:lnTo>
                    <a:pt x="112" y="126"/>
                  </a:lnTo>
                  <a:lnTo>
                    <a:pt x="112" y="82"/>
                  </a:lnTo>
                  <a:lnTo>
                    <a:pt x="114" y="80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8" y="3"/>
                  </a:lnTo>
                  <a:lnTo>
                    <a:pt x="121" y="5"/>
                  </a:lnTo>
                  <a:lnTo>
                    <a:pt x="121" y="14"/>
                  </a:lnTo>
                  <a:lnTo>
                    <a:pt x="123" y="17"/>
                  </a:lnTo>
                  <a:lnTo>
                    <a:pt x="123" y="49"/>
                  </a:lnTo>
                  <a:lnTo>
                    <a:pt x="125" y="52"/>
                  </a:lnTo>
                  <a:lnTo>
                    <a:pt x="125" y="98"/>
                  </a:lnTo>
                  <a:lnTo>
                    <a:pt x="128" y="101"/>
                  </a:lnTo>
                  <a:lnTo>
                    <a:pt x="128" y="157"/>
                  </a:lnTo>
                  <a:lnTo>
                    <a:pt x="130" y="159"/>
                  </a:lnTo>
                  <a:lnTo>
                    <a:pt x="130" y="213"/>
                  </a:lnTo>
                  <a:lnTo>
                    <a:pt x="132" y="215"/>
                  </a:lnTo>
                  <a:lnTo>
                    <a:pt x="132" y="245"/>
                  </a:lnTo>
                  <a:lnTo>
                    <a:pt x="137" y="250"/>
                  </a:lnTo>
                  <a:lnTo>
                    <a:pt x="134" y="250"/>
                  </a:lnTo>
                  <a:lnTo>
                    <a:pt x="137" y="229"/>
                  </a:lnTo>
                  <a:lnTo>
                    <a:pt x="139" y="227"/>
                  </a:lnTo>
                  <a:lnTo>
                    <a:pt x="139" y="189"/>
                  </a:lnTo>
                  <a:lnTo>
                    <a:pt x="141" y="187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1" name="Freeform 78"/>
            <p:cNvSpPr>
              <a:spLocks/>
            </p:cNvSpPr>
            <p:nvPr/>
          </p:nvSpPr>
          <p:spPr bwMode="auto">
            <a:xfrm>
              <a:off x="1841500" y="5367338"/>
              <a:ext cx="220663" cy="833438"/>
            </a:xfrm>
            <a:custGeom>
              <a:avLst/>
              <a:gdLst>
                <a:gd name="T0" fmla="*/ 3 w 139"/>
                <a:gd name="T1" fmla="*/ 266 h 525"/>
                <a:gd name="T2" fmla="*/ 5 w 139"/>
                <a:gd name="T3" fmla="*/ 144 h 525"/>
                <a:gd name="T4" fmla="*/ 9 w 139"/>
                <a:gd name="T5" fmla="*/ 95 h 525"/>
                <a:gd name="T6" fmla="*/ 12 w 139"/>
                <a:gd name="T7" fmla="*/ 93 h 525"/>
                <a:gd name="T8" fmla="*/ 16 w 139"/>
                <a:gd name="T9" fmla="*/ 154 h 525"/>
                <a:gd name="T10" fmla="*/ 19 w 139"/>
                <a:gd name="T11" fmla="*/ 326 h 525"/>
                <a:gd name="T12" fmla="*/ 23 w 139"/>
                <a:gd name="T13" fmla="*/ 410 h 525"/>
                <a:gd name="T14" fmla="*/ 25 w 139"/>
                <a:gd name="T15" fmla="*/ 457 h 525"/>
                <a:gd name="T16" fmla="*/ 28 w 139"/>
                <a:gd name="T17" fmla="*/ 413 h 525"/>
                <a:gd name="T18" fmla="*/ 32 w 139"/>
                <a:gd name="T19" fmla="*/ 347 h 525"/>
                <a:gd name="T20" fmla="*/ 34 w 139"/>
                <a:gd name="T21" fmla="*/ 189 h 525"/>
                <a:gd name="T22" fmla="*/ 39 w 139"/>
                <a:gd name="T23" fmla="*/ 109 h 525"/>
                <a:gd name="T24" fmla="*/ 41 w 139"/>
                <a:gd name="T25" fmla="*/ 32 h 525"/>
                <a:gd name="T26" fmla="*/ 44 w 139"/>
                <a:gd name="T27" fmla="*/ 77 h 525"/>
                <a:gd name="T28" fmla="*/ 48 w 139"/>
                <a:gd name="T29" fmla="*/ 165 h 525"/>
                <a:gd name="T30" fmla="*/ 50 w 139"/>
                <a:gd name="T31" fmla="*/ 387 h 525"/>
                <a:gd name="T32" fmla="*/ 55 w 139"/>
                <a:gd name="T33" fmla="*/ 480 h 525"/>
                <a:gd name="T34" fmla="*/ 57 w 139"/>
                <a:gd name="T35" fmla="*/ 499 h 525"/>
                <a:gd name="T36" fmla="*/ 62 w 139"/>
                <a:gd name="T37" fmla="*/ 429 h 525"/>
                <a:gd name="T38" fmla="*/ 64 w 139"/>
                <a:gd name="T39" fmla="*/ 254 h 525"/>
                <a:gd name="T40" fmla="*/ 69 w 139"/>
                <a:gd name="T41" fmla="*/ 161 h 525"/>
                <a:gd name="T42" fmla="*/ 71 w 139"/>
                <a:gd name="T43" fmla="*/ 23 h 525"/>
                <a:gd name="T44" fmla="*/ 73 w 139"/>
                <a:gd name="T45" fmla="*/ 21 h 525"/>
                <a:gd name="T46" fmla="*/ 78 w 139"/>
                <a:gd name="T47" fmla="*/ 74 h 525"/>
                <a:gd name="T48" fmla="*/ 80 w 139"/>
                <a:gd name="T49" fmla="*/ 270 h 525"/>
                <a:gd name="T50" fmla="*/ 85 w 139"/>
                <a:gd name="T51" fmla="*/ 385 h 525"/>
                <a:gd name="T52" fmla="*/ 87 w 139"/>
                <a:gd name="T53" fmla="*/ 525 h 525"/>
                <a:gd name="T54" fmla="*/ 92 w 139"/>
                <a:gd name="T55" fmla="*/ 504 h 525"/>
                <a:gd name="T56" fmla="*/ 94 w 139"/>
                <a:gd name="T57" fmla="*/ 359 h 525"/>
                <a:gd name="T58" fmla="*/ 98 w 139"/>
                <a:gd name="T59" fmla="*/ 266 h 525"/>
                <a:gd name="T60" fmla="*/ 101 w 139"/>
                <a:gd name="T61" fmla="*/ 98 h 525"/>
                <a:gd name="T62" fmla="*/ 105 w 139"/>
                <a:gd name="T63" fmla="*/ 39 h 525"/>
                <a:gd name="T64" fmla="*/ 108 w 139"/>
                <a:gd name="T65" fmla="*/ 39 h 525"/>
                <a:gd name="T66" fmla="*/ 110 w 139"/>
                <a:gd name="T67" fmla="*/ 179 h 525"/>
                <a:gd name="T68" fmla="*/ 114 w 139"/>
                <a:gd name="T69" fmla="*/ 287 h 525"/>
                <a:gd name="T70" fmla="*/ 117 w 139"/>
                <a:gd name="T71" fmla="*/ 452 h 525"/>
                <a:gd name="T72" fmla="*/ 121 w 139"/>
                <a:gd name="T73" fmla="*/ 483 h 525"/>
                <a:gd name="T74" fmla="*/ 123 w 139"/>
                <a:gd name="T75" fmla="*/ 410 h 525"/>
                <a:gd name="T76" fmla="*/ 128 w 139"/>
                <a:gd name="T77" fmla="*/ 336 h 525"/>
                <a:gd name="T78" fmla="*/ 130 w 139"/>
                <a:gd name="T79" fmla="*/ 170 h 525"/>
                <a:gd name="T80" fmla="*/ 135 w 139"/>
                <a:gd name="T81" fmla="*/ 91 h 525"/>
                <a:gd name="T82" fmla="*/ 137 w 139"/>
                <a:gd name="T8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525">
                  <a:moveTo>
                    <a:pt x="0" y="324"/>
                  </a:moveTo>
                  <a:lnTo>
                    <a:pt x="0" y="268"/>
                  </a:lnTo>
                  <a:lnTo>
                    <a:pt x="3" y="266"/>
                  </a:lnTo>
                  <a:lnTo>
                    <a:pt x="3" y="203"/>
                  </a:lnTo>
                  <a:lnTo>
                    <a:pt x="5" y="200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7" y="98"/>
                  </a:lnTo>
                  <a:lnTo>
                    <a:pt x="9" y="95"/>
                  </a:lnTo>
                  <a:lnTo>
                    <a:pt x="9" y="77"/>
                  </a:lnTo>
                  <a:lnTo>
                    <a:pt x="12" y="79"/>
                  </a:lnTo>
                  <a:lnTo>
                    <a:pt x="12" y="93"/>
                  </a:lnTo>
                  <a:lnTo>
                    <a:pt x="14" y="95"/>
                  </a:lnTo>
                  <a:lnTo>
                    <a:pt x="14" y="151"/>
                  </a:lnTo>
                  <a:lnTo>
                    <a:pt x="16" y="154"/>
                  </a:lnTo>
                  <a:lnTo>
                    <a:pt x="16" y="235"/>
                  </a:lnTo>
                  <a:lnTo>
                    <a:pt x="19" y="238"/>
                  </a:lnTo>
                  <a:lnTo>
                    <a:pt x="19" y="326"/>
                  </a:lnTo>
                  <a:lnTo>
                    <a:pt x="21" y="329"/>
                  </a:lnTo>
                  <a:lnTo>
                    <a:pt x="21" y="408"/>
                  </a:lnTo>
                  <a:lnTo>
                    <a:pt x="23" y="410"/>
                  </a:lnTo>
                  <a:lnTo>
                    <a:pt x="23" y="450"/>
                  </a:lnTo>
                  <a:lnTo>
                    <a:pt x="25" y="452"/>
                  </a:lnTo>
                  <a:lnTo>
                    <a:pt x="25" y="457"/>
                  </a:lnTo>
                  <a:lnTo>
                    <a:pt x="25" y="450"/>
                  </a:lnTo>
                  <a:lnTo>
                    <a:pt x="28" y="448"/>
                  </a:lnTo>
                  <a:lnTo>
                    <a:pt x="28" y="413"/>
                  </a:lnTo>
                  <a:lnTo>
                    <a:pt x="30" y="410"/>
                  </a:lnTo>
                  <a:lnTo>
                    <a:pt x="30" y="350"/>
                  </a:lnTo>
                  <a:lnTo>
                    <a:pt x="32" y="347"/>
                  </a:lnTo>
                  <a:lnTo>
                    <a:pt x="32" y="273"/>
                  </a:lnTo>
                  <a:lnTo>
                    <a:pt x="34" y="270"/>
                  </a:lnTo>
                  <a:lnTo>
                    <a:pt x="34" y="189"/>
                  </a:lnTo>
                  <a:lnTo>
                    <a:pt x="37" y="186"/>
                  </a:lnTo>
                  <a:lnTo>
                    <a:pt x="37" y="112"/>
                  </a:lnTo>
                  <a:lnTo>
                    <a:pt x="39" y="109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4" y="3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8" y="273"/>
                  </a:lnTo>
                  <a:lnTo>
                    <a:pt x="50" y="275"/>
                  </a:lnTo>
                  <a:lnTo>
                    <a:pt x="50" y="387"/>
                  </a:lnTo>
                  <a:lnTo>
                    <a:pt x="53" y="389"/>
                  </a:lnTo>
                  <a:lnTo>
                    <a:pt x="53" y="478"/>
                  </a:lnTo>
                  <a:lnTo>
                    <a:pt x="55" y="480"/>
                  </a:lnTo>
                  <a:lnTo>
                    <a:pt x="55" y="520"/>
                  </a:lnTo>
                  <a:lnTo>
                    <a:pt x="57" y="518"/>
                  </a:lnTo>
                  <a:lnTo>
                    <a:pt x="57" y="499"/>
                  </a:lnTo>
                  <a:lnTo>
                    <a:pt x="60" y="497"/>
                  </a:lnTo>
                  <a:lnTo>
                    <a:pt x="60" y="431"/>
                  </a:lnTo>
                  <a:lnTo>
                    <a:pt x="62" y="429"/>
                  </a:lnTo>
                  <a:lnTo>
                    <a:pt x="62" y="347"/>
                  </a:lnTo>
                  <a:lnTo>
                    <a:pt x="64" y="345"/>
                  </a:lnTo>
                  <a:lnTo>
                    <a:pt x="64" y="254"/>
                  </a:lnTo>
                  <a:lnTo>
                    <a:pt x="66" y="252"/>
                  </a:lnTo>
                  <a:lnTo>
                    <a:pt x="66" y="163"/>
                  </a:lnTo>
                  <a:lnTo>
                    <a:pt x="69" y="161"/>
                  </a:lnTo>
                  <a:lnTo>
                    <a:pt x="69" y="79"/>
                  </a:lnTo>
                  <a:lnTo>
                    <a:pt x="71" y="77"/>
                  </a:lnTo>
                  <a:lnTo>
                    <a:pt x="71" y="23"/>
                  </a:lnTo>
                  <a:lnTo>
                    <a:pt x="73" y="21"/>
                  </a:lnTo>
                  <a:lnTo>
                    <a:pt x="73" y="14"/>
                  </a:lnTo>
                  <a:lnTo>
                    <a:pt x="73" y="21"/>
                  </a:lnTo>
                  <a:lnTo>
                    <a:pt x="76" y="23"/>
                  </a:lnTo>
                  <a:lnTo>
                    <a:pt x="76" y="72"/>
                  </a:lnTo>
                  <a:lnTo>
                    <a:pt x="78" y="74"/>
                  </a:lnTo>
                  <a:lnTo>
                    <a:pt x="78" y="161"/>
                  </a:lnTo>
                  <a:lnTo>
                    <a:pt x="80" y="163"/>
                  </a:lnTo>
                  <a:lnTo>
                    <a:pt x="80" y="270"/>
                  </a:lnTo>
                  <a:lnTo>
                    <a:pt x="82" y="273"/>
                  </a:lnTo>
                  <a:lnTo>
                    <a:pt x="82" y="382"/>
                  </a:lnTo>
                  <a:lnTo>
                    <a:pt x="85" y="385"/>
                  </a:lnTo>
                  <a:lnTo>
                    <a:pt x="85" y="478"/>
                  </a:lnTo>
                  <a:lnTo>
                    <a:pt x="87" y="480"/>
                  </a:lnTo>
                  <a:lnTo>
                    <a:pt x="87" y="525"/>
                  </a:lnTo>
                  <a:lnTo>
                    <a:pt x="89" y="522"/>
                  </a:lnTo>
                  <a:lnTo>
                    <a:pt x="89" y="506"/>
                  </a:lnTo>
                  <a:lnTo>
                    <a:pt x="92" y="504"/>
                  </a:lnTo>
                  <a:lnTo>
                    <a:pt x="92" y="441"/>
                  </a:lnTo>
                  <a:lnTo>
                    <a:pt x="94" y="438"/>
                  </a:lnTo>
                  <a:lnTo>
                    <a:pt x="94" y="359"/>
                  </a:lnTo>
                  <a:lnTo>
                    <a:pt x="96" y="357"/>
                  </a:lnTo>
                  <a:lnTo>
                    <a:pt x="96" y="268"/>
                  </a:lnTo>
                  <a:lnTo>
                    <a:pt x="98" y="266"/>
                  </a:lnTo>
                  <a:lnTo>
                    <a:pt x="98" y="179"/>
                  </a:lnTo>
                  <a:lnTo>
                    <a:pt x="101" y="177"/>
                  </a:lnTo>
                  <a:lnTo>
                    <a:pt x="101" y="98"/>
                  </a:lnTo>
                  <a:lnTo>
                    <a:pt x="103" y="95"/>
                  </a:lnTo>
                  <a:lnTo>
                    <a:pt x="103" y="42"/>
                  </a:lnTo>
                  <a:lnTo>
                    <a:pt x="105" y="39"/>
                  </a:lnTo>
                  <a:lnTo>
                    <a:pt x="105" y="32"/>
                  </a:lnTo>
                  <a:lnTo>
                    <a:pt x="105" y="37"/>
                  </a:lnTo>
                  <a:lnTo>
                    <a:pt x="108" y="39"/>
                  </a:lnTo>
                  <a:lnTo>
                    <a:pt x="108" y="88"/>
                  </a:lnTo>
                  <a:lnTo>
                    <a:pt x="110" y="91"/>
                  </a:lnTo>
                  <a:lnTo>
                    <a:pt x="110" y="179"/>
                  </a:lnTo>
                  <a:lnTo>
                    <a:pt x="112" y="182"/>
                  </a:lnTo>
                  <a:lnTo>
                    <a:pt x="112" y="284"/>
                  </a:lnTo>
                  <a:lnTo>
                    <a:pt x="114" y="287"/>
                  </a:lnTo>
                  <a:lnTo>
                    <a:pt x="114" y="380"/>
                  </a:lnTo>
                  <a:lnTo>
                    <a:pt x="117" y="382"/>
                  </a:lnTo>
                  <a:lnTo>
                    <a:pt x="117" y="452"/>
                  </a:lnTo>
                  <a:lnTo>
                    <a:pt x="119" y="455"/>
                  </a:lnTo>
                  <a:lnTo>
                    <a:pt x="119" y="485"/>
                  </a:lnTo>
                  <a:lnTo>
                    <a:pt x="121" y="483"/>
                  </a:lnTo>
                  <a:lnTo>
                    <a:pt x="121" y="469"/>
                  </a:lnTo>
                  <a:lnTo>
                    <a:pt x="123" y="466"/>
                  </a:lnTo>
                  <a:lnTo>
                    <a:pt x="123" y="410"/>
                  </a:lnTo>
                  <a:lnTo>
                    <a:pt x="126" y="408"/>
                  </a:lnTo>
                  <a:lnTo>
                    <a:pt x="126" y="338"/>
                  </a:lnTo>
                  <a:lnTo>
                    <a:pt x="128" y="336"/>
                  </a:lnTo>
                  <a:lnTo>
                    <a:pt x="128" y="254"/>
                  </a:lnTo>
                  <a:lnTo>
                    <a:pt x="130" y="252"/>
                  </a:lnTo>
                  <a:lnTo>
                    <a:pt x="130" y="170"/>
                  </a:lnTo>
                  <a:lnTo>
                    <a:pt x="133" y="168"/>
                  </a:lnTo>
                  <a:lnTo>
                    <a:pt x="133" y="93"/>
                  </a:lnTo>
                  <a:lnTo>
                    <a:pt x="135" y="91"/>
                  </a:lnTo>
                  <a:lnTo>
                    <a:pt x="135" y="28"/>
                  </a:lnTo>
                  <a:lnTo>
                    <a:pt x="137" y="25"/>
                  </a:lnTo>
                  <a:lnTo>
                    <a:pt x="137" y="0"/>
                  </a:lnTo>
                  <a:lnTo>
                    <a:pt x="139" y="2"/>
                  </a:lnTo>
                  <a:lnTo>
                    <a:pt x="139" y="23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2" name="Freeform 79"/>
            <p:cNvSpPr>
              <a:spLocks/>
            </p:cNvSpPr>
            <p:nvPr/>
          </p:nvSpPr>
          <p:spPr bwMode="auto">
            <a:xfrm>
              <a:off x="2062163" y="5240338"/>
              <a:ext cx="207963" cy="1141413"/>
            </a:xfrm>
            <a:custGeom>
              <a:avLst/>
              <a:gdLst>
                <a:gd name="T0" fmla="*/ 3 w 131"/>
                <a:gd name="T1" fmla="*/ 185 h 719"/>
                <a:gd name="T2" fmla="*/ 7 w 131"/>
                <a:gd name="T3" fmla="*/ 304 h 719"/>
                <a:gd name="T4" fmla="*/ 10 w 131"/>
                <a:gd name="T5" fmla="*/ 537 h 719"/>
                <a:gd name="T6" fmla="*/ 14 w 131"/>
                <a:gd name="T7" fmla="*/ 616 h 719"/>
                <a:gd name="T8" fmla="*/ 16 w 131"/>
                <a:gd name="T9" fmla="*/ 616 h 719"/>
                <a:gd name="T10" fmla="*/ 19 w 131"/>
                <a:gd name="T11" fmla="*/ 469 h 719"/>
                <a:gd name="T12" fmla="*/ 23 w 131"/>
                <a:gd name="T13" fmla="*/ 353 h 719"/>
                <a:gd name="T14" fmla="*/ 26 w 131"/>
                <a:gd name="T15" fmla="*/ 138 h 719"/>
                <a:gd name="T16" fmla="*/ 30 w 131"/>
                <a:gd name="T17" fmla="*/ 68 h 719"/>
                <a:gd name="T18" fmla="*/ 32 w 131"/>
                <a:gd name="T19" fmla="*/ 56 h 719"/>
                <a:gd name="T20" fmla="*/ 35 w 131"/>
                <a:gd name="T21" fmla="*/ 217 h 719"/>
                <a:gd name="T22" fmla="*/ 39 w 131"/>
                <a:gd name="T23" fmla="*/ 369 h 719"/>
                <a:gd name="T24" fmla="*/ 42 w 131"/>
                <a:gd name="T25" fmla="*/ 602 h 719"/>
                <a:gd name="T26" fmla="*/ 46 w 131"/>
                <a:gd name="T27" fmla="*/ 651 h 719"/>
                <a:gd name="T28" fmla="*/ 48 w 131"/>
                <a:gd name="T29" fmla="*/ 560 h 719"/>
                <a:gd name="T30" fmla="*/ 53 w 131"/>
                <a:gd name="T31" fmla="*/ 453 h 719"/>
                <a:gd name="T32" fmla="*/ 55 w 131"/>
                <a:gd name="T33" fmla="*/ 203 h 719"/>
                <a:gd name="T34" fmla="*/ 60 w 131"/>
                <a:gd name="T35" fmla="*/ 82 h 719"/>
                <a:gd name="T36" fmla="*/ 62 w 131"/>
                <a:gd name="T37" fmla="*/ 0 h 719"/>
                <a:gd name="T38" fmla="*/ 64 w 131"/>
                <a:gd name="T39" fmla="*/ 89 h 719"/>
                <a:gd name="T40" fmla="*/ 69 w 131"/>
                <a:gd name="T41" fmla="*/ 248 h 719"/>
                <a:gd name="T42" fmla="*/ 71 w 131"/>
                <a:gd name="T43" fmla="*/ 581 h 719"/>
                <a:gd name="T44" fmla="*/ 76 w 131"/>
                <a:gd name="T45" fmla="*/ 691 h 719"/>
                <a:gd name="T46" fmla="*/ 78 w 131"/>
                <a:gd name="T47" fmla="*/ 717 h 719"/>
                <a:gd name="T48" fmla="*/ 80 w 131"/>
                <a:gd name="T49" fmla="*/ 633 h 719"/>
                <a:gd name="T50" fmla="*/ 83 w 131"/>
                <a:gd name="T51" fmla="*/ 343 h 719"/>
                <a:gd name="T52" fmla="*/ 87 w 131"/>
                <a:gd name="T53" fmla="*/ 185 h 719"/>
                <a:gd name="T54" fmla="*/ 89 w 131"/>
                <a:gd name="T55" fmla="*/ 33 h 719"/>
                <a:gd name="T56" fmla="*/ 94 w 131"/>
                <a:gd name="T57" fmla="*/ 115 h 719"/>
                <a:gd name="T58" fmla="*/ 96 w 131"/>
                <a:gd name="T59" fmla="*/ 451 h 719"/>
                <a:gd name="T60" fmla="*/ 101 w 131"/>
                <a:gd name="T61" fmla="*/ 600 h 719"/>
                <a:gd name="T62" fmla="*/ 103 w 131"/>
                <a:gd name="T63" fmla="*/ 703 h 719"/>
                <a:gd name="T64" fmla="*/ 105 w 131"/>
                <a:gd name="T65" fmla="*/ 682 h 719"/>
                <a:gd name="T66" fmla="*/ 105 w 131"/>
                <a:gd name="T67" fmla="*/ 577 h 719"/>
                <a:gd name="T68" fmla="*/ 110 w 131"/>
                <a:gd name="T69" fmla="*/ 427 h 719"/>
                <a:gd name="T70" fmla="*/ 112 w 131"/>
                <a:gd name="T71" fmla="*/ 101 h 719"/>
                <a:gd name="T72" fmla="*/ 117 w 131"/>
                <a:gd name="T73" fmla="*/ 10 h 719"/>
                <a:gd name="T74" fmla="*/ 117 w 131"/>
                <a:gd name="T75" fmla="*/ 10 h 719"/>
                <a:gd name="T76" fmla="*/ 121 w 131"/>
                <a:gd name="T77" fmla="*/ 115 h 719"/>
                <a:gd name="T78" fmla="*/ 124 w 131"/>
                <a:gd name="T79" fmla="*/ 469 h 719"/>
                <a:gd name="T80" fmla="*/ 128 w 131"/>
                <a:gd name="T81" fmla="*/ 616 h 719"/>
                <a:gd name="T82" fmla="*/ 131 w 131"/>
                <a:gd name="T83" fmla="*/ 70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719">
                  <a:moveTo>
                    <a:pt x="0" y="103"/>
                  </a:moveTo>
                  <a:lnTo>
                    <a:pt x="3" y="105"/>
                  </a:lnTo>
                  <a:lnTo>
                    <a:pt x="3" y="185"/>
                  </a:lnTo>
                  <a:lnTo>
                    <a:pt x="5" y="187"/>
                  </a:lnTo>
                  <a:lnTo>
                    <a:pt x="5" y="301"/>
                  </a:lnTo>
                  <a:lnTo>
                    <a:pt x="7" y="304"/>
                  </a:lnTo>
                  <a:lnTo>
                    <a:pt x="7" y="425"/>
                  </a:lnTo>
                  <a:lnTo>
                    <a:pt x="10" y="427"/>
                  </a:lnTo>
                  <a:lnTo>
                    <a:pt x="10" y="537"/>
                  </a:lnTo>
                  <a:lnTo>
                    <a:pt x="12" y="539"/>
                  </a:lnTo>
                  <a:lnTo>
                    <a:pt x="12" y="614"/>
                  </a:lnTo>
                  <a:lnTo>
                    <a:pt x="14" y="616"/>
                  </a:lnTo>
                  <a:lnTo>
                    <a:pt x="14" y="623"/>
                  </a:lnTo>
                  <a:lnTo>
                    <a:pt x="14" y="619"/>
                  </a:lnTo>
                  <a:lnTo>
                    <a:pt x="16" y="616"/>
                  </a:lnTo>
                  <a:lnTo>
                    <a:pt x="16" y="565"/>
                  </a:lnTo>
                  <a:lnTo>
                    <a:pt x="19" y="563"/>
                  </a:lnTo>
                  <a:lnTo>
                    <a:pt x="19" y="469"/>
                  </a:lnTo>
                  <a:lnTo>
                    <a:pt x="21" y="467"/>
                  </a:lnTo>
                  <a:lnTo>
                    <a:pt x="21" y="355"/>
                  </a:lnTo>
                  <a:lnTo>
                    <a:pt x="23" y="353"/>
                  </a:lnTo>
                  <a:lnTo>
                    <a:pt x="23" y="241"/>
                  </a:lnTo>
                  <a:lnTo>
                    <a:pt x="26" y="238"/>
                  </a:lnTo>
                  <a:lnTo>
                    <a:pt x="26" y="138"/>
                  </a:lnTo>
                  <a:lnTo>
                    <a:pt x="28" y="136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2" y="56"/>
                  </a:lnTo>
                  <a:lnTo>
                    <a:pt x="32" y="103"/>
                  </a:lnTo>
                  <a:lnTo>
                    <a:pt x="35" y="105"/>
                  </a:lnTo>
                  <a:lnTo>
                    <a:pt x="35" y="217"/>
                  </a:lnTo>
                  <a:lnTo>
                    <a:pt x="37" y="220"/>
                  </a:lnTo>
                  <a:lnTo>
                    <a:pt x="37" y="367"/>
                  </a:lnTo>
                  <a:lnTo>
                    <a:pt x="39" y="369"/>
                  </a:lnTo>
                  <a:lnTo>
                    <a:pt x="39" y="500"/>
                  </a:lnTo>
                  <a:lnTo>
                    <a:pt x="42" y="502"/>
                  </a:lnTo>
                  <a:lnTo>
                    <a:pt x="42" y="602"/>
                  </a:lnTo>
                  <a:lnTo>
                    <a:pt x="44" y="605"/>
                  </a:lnTo>
                  <a:lnTo>
                    <a:pt x="44" y="649"/>
                  </a:lnTo>
                  <a:lnTo>
                    <a:pt x="46" y="651"/>
                  </a:lnTo>
                  <a:lnTo>
                    <a:pt x="46" y="630"/>
                  </a:lnTo>
                  <a:lnTo>
                    <a:pt x="48" y="628"/>
                  </a:lnTo>
                  <a:lnTo>
                    <a:pt x="48" y="560"/>
                  </a:lnTo>
                  <a:lnTo>
                    <a:pt x="51" y="558"/>
                  </a:lnTo>
                  <a:lnTo>
                    <a:pt x="51" y="455"/>
                  </a:lnTo>
                  <a:lnTo>
                    <a:pt x="53" y="453"/>
                  </a:lnTo>
                  <a:lnTo>
                    <a:pt x="53" y="332"/>
                  </a:lnTo>
                  <a:lnTo>
                    <a:pt x="55" y="329"/>
                  </a:lnTo>
                  <a:lnTo>
                    <a:pt x="55" y="203"/>
                  </a:lnTo>
                  <a:lnTo>
                    <a:pt x="58" y="201"/>
                  </a:lnTo>
                  <a:lnTo>
                    <a:pt x="58" y="84"/>
                  </a:lnTo>
                  <a:lnTo>
                    <a:pt x="60" y="82"/>
                  </a:lnTo>
                  <a:lnTo>
                    <a:pt x="60" y="14"/>
                  </a:lnTo>
                  <a:lnTo>
                    <a:pt x="62" y="12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4" y="89"/>
                  </a:lnTo>
                  <a:lnTo>
                    <a:pt x="67" y="91"/>
                  </a:lnTo>
                  <a:lnTo>
                    <a:pt x="67" y="245"/>
                  </a:lnTo>
                  <a:lnTo>
                    <a:pt x="69" y="248"/>
                  </a:lnTo>
                  <a:lnTo>
                    <a:pt x="69" y="420"/>
                  </a:lnTo>
                  <a:lnTo>
                    <a:pt x="71" y="423"/>
                  </a:lnTo>
                  <a:lnTo>
                    <a:pt x="71" y="581"/>
                  </a:lnTo>
                  <a:lnTo>
                    <a:pt x="73" y="584"/>
                  </a:lnTo>
                  <a:lnTo>
                    <a:pt x="73" y="689"/>
                  </a:lnTo>
                  <a:lnTo>
                    <a:pt x="76" y="691"/>
                  </a:lnTo>
                  <a:lnTo>
                    <a:pt x="76" y="689"/>
                  </a:lnTo>
                  <a:lnTo>
                    <a:pt x="76" y="714"/>
                  </a:lnTo>
                  <a:lnTo>
                    <a:pt x="78" y="717"/>
                  </a:lnTo>
                  <a:lnTo>
                    <a:pt x="78" y="719"/>
                  </a:lnTo>
                  <a:lnTo>
                    <a:pt x="78" y="635"/>
                  </a:lnTo>
                  <a:lnTo>
                    <a:pt x="80" y="633"/>
                  </a:lnTo>
                  <a:lnTo>
                    <a:pt x="80" y="507"/>
                  </a:lnTo>
                  <a:lnTo>
                    <a:pt x="83" y="504"/>
                  </a:lnTo>
                  <a:lnTo>
                    <a:pt x="83" y="343"/>
                  </a:lnTo>
                  <a:lnTo>
                    <a:pt x="85" y="341"/>
                  </a:lnTo>
                  <a:lnTo>
                    <a:pt x="85" y="187"/>
                  </a:lnTo>
                  <a:lnTo>
                    <a:pt x="87" y="185"/>
                  </a:lnTo>
                  <a:lnTo>
                    <a:pt x="87" y="61"/>
                  </a:lnTo>
                  <a:lnTo>
                    <a:pt x="89" y="59"/>
                  </a:lnTo>
                  <a:lnTo>
                    <a:pt x="89" y="33"/>
                  </a:lnTo>
                  <a:lnTo>
                    <a:pt x="92" y="35"/>
                  </a:lnTo>
                  <a:lnTo>
                    <a:pt x="92" y="112"/>
                  </a:lnTo>
                  <a:lnTo>
                    <a:pt x="94" y="115"/>
                  </a:lnTo>
                  <a:lnTo>
                    <a:pt x="94" y="276"/>
                  </a:lnTo>
                  <a:lnTo>
                    <a:pt x="96" y="278"/>
                  </a:lnTo>
                  <a:lnTo>
                    <a:pt x="96" y="451"/>
                  </a:lnTo>
                  <a:lnTo>
                    <a:pt x="99" y="453"/>
                  </a:lnTo>
                  <a:lnTo>
                    <a:pt x="99" y="598"/>
                  </a:lnTo>
                  <a:lnTo>
                    <a:pt x="101" y="600"/>
                  </a:lnTo>
                  <a:lnTo>
                    <a:pt x="101" y="686"/>
                  </a:lnTo>
                  <a:lnTo>
                    <a:pt x="103" y="689"/>
                  </a:lnTo>
                  <a:lnTo>
                    <a:pt x="103" y="703"/>
                  </a:lnTo>
                  <a:lnTo>
                    <a:pt x="103" y="654"/>
                  </a:lnTo>
                  <a:lnTo>
                    <a:pt x="103" y="679"/>
                  </a:lnTo>
                  <a:lnTo>
                    <a:pt x="105" y="682"/>
                  </a:lnTo>
                  <a:lnTo>
                    <a:pt x="105" y="684"/>
                  </a:lnTo>
                  <a:lnTo>
                    <a:pt x="105" y="574"/>
                  </a:lnTo>
                  <a:lnTo>
                    <a:pt x="105" y="577"/>
                  </a:lnTo>
                  <a:lnTo>
                    <a:pt x="108" y="574"/>
                  </a:lnTo>
                  <a:lnTo>
                    <a:pt x="108" y="430"/>
                  </a:lnTo>
                  <a:lnTo>
                    <a:pt x="110" y="427"/>
                  </a:lnTo>
                  <a:lnTo>
                    <a:pt x="110" y="255"/>
                  </a:lnTo>
                  <a:lnTo>
                    <a:pt x="112" y="252"/>
                  </a:lnTo>
                  <a:lnTo>
                    <a:pt x="112" y="101"/>
                  </a:lnTo>
                  <a:lnTo>
                    <a:pt x="115" y="98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17" y="31"/>
                  </a:lnTo>
                  <a:lnTo>
                    <a:pt x="117" y="5"/>
                  </a:lnTo>
                  <a:lnTo>
                    <a:pt x="117" y="10"/>
                  </a:lnTo>
                  <a:lnTo>
                    <a:pt x="119" y="12"/>
                  </a:lnTo>
                  <a:lnTo>
                    <a:pt x="119" y="112"/>
                  </a:lnTo>
                  <a:lnTo>
                    <a:pt x="121" y="115"/>
                  </a:lnTo>
                  <a:lnTo>
                    <a:pt x="121" y="285"/>
                  </a:lnTo>
                  <a:lnTo>
                    <a:pt x="124" y="287"/>
                  </a:lnTo>
                  <a:lnTo>
                    <a:pt x="124" y="469"/>
                  </a:lnTo>
                  <a:lnTo>
                    <a:pt x="126" y="472"/>
                  </a:lnTo>
                  <a:lnTo>
                    <a:pt x="126" y="614"/>
                  </a:lnTo>
                  <a:lnTo>
                    <a:pt x="128" y="616"/>
                  </a:lnTo>
                  <a:lnTo>
                    <a:pt x="128" y="691"/>
                  </a:lnTo>
                  <a:lnTo>
                    <a:pt x="131" y="693"/>
                  </a:lnTo>
                  <a:lnTo>
                    <a:pt x="131" y="703"/>
                  </a:lnTo>
                  <a:lnTo>
                    <a:pt x="131" y="665"/>
                  </a:lnTo>
                  <a:lnTo>
                    <a:pt x="131" y="686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3" name="Freeform 80"/>
            <p:cNvSpPr>
              <a:spLocks/>
            </p:cNvSpPr>
            <p:nvPr/>
          </p:nvSpPr>
          <p:spPr bwMode="auto">
            <a:xfrm>
              <a:off x="2270125" y="5211763"/>
              <a:ext cx="71438" cy="1222375"/>
            </a:xfrm>
            <a:custGeom>
              <a:avLst/>
              <a:gdLst>
                <a:gd name="T0" fmla="*/ 0 w 45"/>
                <a:gd name="T1" fmla="*/ 704 h 770"/>
                <a:gd name="T2" fmla="*/ 2 w 45"/>
                <a:gd name="T3" fmla="*/ 702 h 770"/>
                <a:gd name="T4" fmla="*/ 2 w 45"/>
                <a:gd name="T5" fmla="*/ 606 h 770"/>
                <a:gd name="T6" fmla="*/ 4 w 45"/>
                <a:gd name="T7" fmla="*/ 604 h 770"/>
                <a:gd name="T8" fmla="*/ 4 w 45"/>
                <a:gd name="T9" fmla="*/ 469 h 770"/>
                <a:gd name="T10" fmla="*/ 6 w 45"/>
                <a:gd name="T11" fmla="*/ 466 h 770"/>
                <a:gd name="T12" fmla="*/ 6 w 45"/>
                <a:gd name="T13" fmla="*/ 308 h 770"/>
                <a:gd name="T14" fmla="*/ 9 w 45"/>
                <a:gd name="T15" fmla="*/ 305 h 770"/>
                <a:gd name="T16" fmla="*/ 9 w 45"/>
                <a:gd name="T17" fmla="*/ 149 h 770"/>
                <a:gd name="T18" fmla="*/ 11 w 45"/>
                <a:gd name="T19" fmla="*/ 147 h 770"/>
                <a:gd name="T20" fmla="*/ 11 w 45"/>
                <a:gd name="T21" fmla="*/ 35 h 770"/>
                <a:gd name="T22" fmla="*/ 13 w 45"/>
                <a:gd name="T23" fmla="*/ 32 h 770"/>
                <a:gd name="T24" fmla="*/ 13 w 45"/>
                <a:gd name="T25" fmla="*/ 0 h 770"/>
                <a:gd name="T26" fmla="*/ 15 w 45"/>
                <a:gd name="T27" fmla="*/ 2 h 770"/>
                <a:gd name="T28" fmla="*/ 15 w 45"/>
                <a:gd name="T29" fmla="*/ 79 h 770"/>
                <a:gd name="T30" fmla="*/ 18 w 45"/>
                <a:gd name="T31" fmla="*/ 81 h 770"/>
                <a:gd name="T32" fmla="*/ 18 w 45"/>
                <a:gd name="T33" fmla="*/ 252 h 770"/>
                <a:gd name="T34" fmla="*/ 20 w 45"/>
                <a:gd name="T35" fmla="*/ 254 h 770"/>
                <a:gd name="T36" fmla="*/ 20 w 45"/>
                <a:gd name="T37" fmla="*/ 448 h 770"/>
                <a:gd name="T38" fmla="*/ 22 w 45"/>
                <a:gd name="T39" fmla="*/ 450 h 770"/>
                <a:gd name="T40" fmla="*/ 22 w 45"/>
                <a:gd name="T41" fmla="*/ 625 h 770"/>
                <a:gd name="T42" fmla="*/ 25 w 45"/>
                <a:gd name="T43" fmla="*/ 627 h 770"/>
                <a:gd name="T44" fmla="*/ 25 w 45"/>
                <a:gd name="T45" fmla="*/ 739 h 770"/>
                <a:gd name="T46" fmla="*/ 27 w 45"/>
                <a:gd name="T47" fmla="*/ 742 h 770"/>
                <a:gd name="T48" fmla="*/ 27 w 45"/>
                <a:gd name="T49" fmla="*/ 770 h 770"/>
                <a:gd name="T50" fmla="*/ 27 w 45"/>
                <a:gd name="T51" fmla="*/ 718 h 770"/>
                <a:gd name="T52" fmla="*/ 27 w 45"/>
                <a:gd name="T53" fmla="*/ 763 h 770"/>
                <a:gd name="T54" fmla="*/ 29 w 45"/>
                <a:gd name="T55" fmla="*/ 760 h 770"/>
                <a:gd name="T56" fmla="*/ 29 w 45"/>
                <a:gd name="T57" fmla="*/ 648 h 770"/>
                <a:gd name="T58" fmla="*/ 31 w 45"/>
                <a:gd name="T59" fmla="*/ 644 h 770"/>
                <a:gd name="T60" fmla="*/ 31 w 45"/>
                <a:gd name="T61" fmla="*/ 490 h 770"/>
                <a:gd name="T62" fmla="*/ 34 w 45"/>
                <a:gd name="T63" fmla="*/ 487 h 770"/>
                <a:gd name="T64" fmla="*/ 34 w 45"/>
                <a:gd name="T65" fmla="*/ 317 h 770"/>
                <a:gd name="T66" fmla="*/ 36 w 45"/>
                <a:gd name="T67" fmla="*/ 315 h 770"/>
                <a:gd name="T68" fmla="*/ 36 w 45"/>
                <a:gd name="T69" fmla="*/ 175 h 770"/>
                <a:gd name="T70" fmla="*/ 38 w 45"/>
                <a:gd name="T71" fmla="*/ 172 h 770"/>
                <a:gd name="T72" fmla="*/ 38 w 45"/>
                <a:gd name="T73" fmla="*/ 186 h 770"/>
                <a:gd name="T74" fmla="*/ 38 w 45"/>
                <a:gd name="T75" fmla="*/ 93 h 770"/>
                <a:gd name="T76" fmla="*/ 38 w 45"/>
                <a:gd name="T77" fmla="*/ 100 h 770"/>
                <a:gd name="T78" fmla="*/ 41 w 45"/>
                <a:gd name="T79" fmla="*/ 102 h 770"/>
                <a:gd name="T80" fmla="*/ 41 w 45"/>
                <a:gd name="T81" fmla="*/ 128 h 770"/>
                <a:gd name="T82" fmla="*/ 41 w 45"/>
                <a:gd name="T83" fmla="*/ 74 h 770"/>
                <a:gd name="T84" fmla="*/ 41 w 45"/>
                <a:gd name="T85" fmla="*/ 112 h 770"/>
                <a:gd name="T86" fmla="*/ 43 w 45"/>
                <a:gd name="T87" fmla="*/ 114 h 770"/>
                <a:gd name="T88" fmla="*/ 43 w 45"/>
                <a:gd name="T89" fmla="*/ 200 h 770"/>
                <a:gd name="T90" fmla="*/ 45 w 45"/>
                <a:gd name="T91" fmla="*/ 203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770">
                  <a:moveTo>
                    <a:pt x="0" y="704"/>
                  </a:moveTo>
                  <a:lnTo>
                    <a:pt x="2" y="702"/>
                  </a:lnTo>
                  <a:lnTo>
                    <a:pt x="2" y="606"/>
                  </a:lnTo>
                  <a:lnTo>
                    <a:pt x="4" y="604"/>
                  </a:lnTo>
                  <a:lnTo>
                    <a:pt x="4" y="469"/>
                  </a:lnTo>
                  <a:lnTo>
                    <a:pt x="6" y="466"/>
                  </a:lnTo>
                  <a:lnTo>
                    <a:pt x="6" y="308"/>
                  </a:lnTo>
                  <a:lnTo>
                    <a:pt x="9" y="305"/>
                  </a:lnTo>
                  <a:lnTo>
                    <a:pt x="9" y="149"/>
                  </a:lnTo>
                  <a:lnTo>
                    <a:pt x="11" y="147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79"/>
                  </a:lnTo>
                  <a:lnTo>
                    <a:pt x="18" y="81"/>
                  </a:lnTo>
                  <a:lnTo>
                    <a:pt x="18" y="252"/>
                  </a:lnTo>
                  <a:lnTo>
                    <a:pt x="20" y="254"/>
                  </a:lnTo>
                  <a:lnTo>
                    <a:pt x="20" y="448"/>
                  </a:lnTo>
                  <a:lnTo>
                    <a:pt x="22" y="450"/>
                  </a:lnTo>
                  <a:lnTo>
                    <a:pt x="22" y="625"/>
                  </a:lnTo>
                  <a:lnTo>
                    <a:pt x="25" y="627"/>
                  </a:lnTo>
                  <a:lnTo>
                    <a:pt x="25" y="739"/>
                  </a:lnTo>
                  <a:lnTo>
                    <a:pt x="27" y="742"/>
                  </a:lnTo>
                  <a:lnTo>
                    <a:pt x="27" y="770"/>
                  </a:lnTo>
                  <a:lnTo>
                    <a:pt x="27" y="718"/>
                  </a:lnTo>
                  <a:lnTo>
                    <a:pt x="27" y="763"/>
                  </a:lnTo>
                  <a:lnTo>
                    <a:pt x="29" y="760"/>
                  </a:lnTo>
                  <a:lnTo>
                    <a:pt x="29" y="648"/>
                  </a:lnTo>
                  <a:lnTo>
                    <a:pt x="31" y="644"/>
                  </a:lnTo>
                  <a:lnTo>
                    <a:pt x="31" y="490"/>
                  </a:lnTo>
                  <a:lnTo>
                    <a:pt x="34" y="487"/>
                  </a:lnTo>
                  <a:lnTo>
                    <a:pt x="34" y="317"/>
                  </a:lnTo>
                  <a:lnTo>
                    <a:pt x="36" y="315"/>
                  </a:lnTo>
                  <a:lnTo>
                    <a:pt x="36" y="175"/>
                  </a:lnTo>
                  <a:lnTo>
                    <a:pt x="38" y="172"/>
                  </a:lnTo>
                  <a:lnTo>
                    <a:pt x="38" y="186"/>
                  </a:lnTo>
                  <a:lnTo>
                    <a:pt x="38" y="93"/>
                  </a:lnTo>
                  <a:lnTo>
                    <a:pt x="38" y="100"/>
                  </a:lnTo>
                  <a:lnTo>
                    <a:pt x="41" y="102"/>
                  </a:lnTo>
                  <a:lnTo>
                    <a:pt x="41" y="128"/>
                  </a:lnTo>
                  <a:lnTo>
                    <a:pt x="41" y="74"/>
                  </a:lnTo>
                  <a:lnTo>
                    <a:pt x="41" y="112"/>
                  </a:lnTo>
                  <a:lnTo>
                    <a:pt x="43" y="114"/>
                  </a:lnTo>
                  <a:lnTo>
                    <a:pt x="43" y="200"/>
                  </a:lnTo>
                  <a:lnTo>
                    <a:pt x="45" y="203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5" name="Freeform 82"/>
            <p:cNvSpPr>
              <a:spLocks/>
            </p:cNvSpPr>
            <p:nvPr/>
          </p:nvSpPr>
          <p:spPr bwMode="auto">
            <a:xfrm>
              <a:off x="377825" y="5640388"/>
              <a:ext cx="257175" cy="263525"/>
            </a:xfrm>
            <a:custGeom>
              <a:avLst/>
              <a:gdLst>
                <a:gd name="T0" fmla="*/ 3 w 162"/>
                <a:gd name="T1" fmla="*/ 10 h 166"/>
                <a:gd name="T2" fmla="*/ 10 w 162"/>
                <a:gd name="T3" fmla="*/ 5 h 166"/>
                <a:gd name="T4" fmla="*/ 12 w 162"/>
                <a:gd name="T5" fmla="*/ 54 h 166"/>
                <a:gd name="T6" fmla="*/ 16 w 162"/>
                <a:gd name="T7" fmla="*/ 89 h 166"/>
                <a:gd name="T8" fmla="*/ 19 w 162"/>
                <a:gd name="T9" fmla="*/ 145 h 166"/>
                <a:gd name="T10" fmla="*/ 23 w 162"/>
                <a:gd name="T11" fmla="*/ 164 h 166"/>
                <a:gd name="T12" fmla="*/ 26 w 162"/>
                <a:gd name="T13" fmla="*/ 161 h 166"/>
                <a:gd name="T14" fmla="*/ 28 w 162"/>
                <a:gd name="T15" fmla="*/ 112 h 166"/>
                <a:gd name="T16" fmla="*/ 32 w 162"/>
                <a:gd name="T17" fmla="*/ 77 h 166"/>
                <a:gd name="T18" fmla="*/ 35 w 162"/>
                <a:gd name="T19" fmla="*/ 40 h 166"/>
                <a:gd name="T20" fmla="*/ 39 w 162"/>
                <a:gd name="T21" fmla="*/ 31 h 166"/>
                <a:gd name="T22" fmla="*/ 44 w 162"/>
                <a:gd name="T23" fmla="*/ 47 h 166"/>
                <a:gd name="T24" fmla="*/ 46 w 162"/>
                <a:gd name="T25" fmla="*/ 94 h 166"/>
                <a:gd name="T26" fmla="*/ 51 w 162"/>
                <a:gd name="T27" fmla="*/ 117 h 166"/>
                <a:gd name="T28" fmla="*/ 53 w 162"/>
                <a:gd name="T29" fmla="*/ 140 h 166"/>
                <a:gd name="T30" fmla="*/ 57 w 162"/>
                <a:gd name="T31" fmla="*/ 126 h 166"/>
                <a:gd name="T32" fmla="*/ 60 w 162"/>
                <a:gd name="T33" fmla="*/ 82 h 166"/>
                <a:gd name="T34" fmla="*/ 64 w 162"/>
                <a:gd name="T35" fmla="*/ 61 h 166"/>
                <a:gd name="T36" fmla="*/ 67 w 162"/>
                <a:gd name="T37" fmla="*/ 42 h 166"/>
                <a:gd name="T38" fmla="*/ 71 w 162"/>
                <a:gd name="T39" fmla="*/ 40 h 166"/>
                <a:gd name="T40" fmla="*/ 76 w 162"/>
                <a:gd name="T41" fmla="*/ 49 h 166"/>
                <a:gd name="T42" fmla="*/ 78 w 162"/>
                <a:gd name="T43" fmla="*/ 75 h 166"/>
                <a:gd name="T44" fmla="*/ 83 w 162"/>
                <a:gd name="T45" fmla="*/ 91 h 166"/>
                <a:gd name="T46" fmla="*/ 87 w 162"/>
                <a:gd name="T47" fmla="*/ 103 h 166"/>
                <a:gd name="T48" fmla="*/ 92 w 162"/>
                <a:gd name="T49" fmla="*/ 94 h 166"/>
                <a:gd name="T50" fmla="*/ 96 w 162"/>
                <a:gd name="T51" fmla="*/ 87 h 166"/>
                <a:gd name="T52" fmla="*/ 99 w 162"/>
                <a:gd name="T53" fmla="*/ 75 h 166"/>
                <a:gd name="T54" fmla="*/ 108 w 162"/>
                <a:gd name="T55" fmla="*/ 73 h 166"/>
                <a:gd name="T56" fmla="*/ 110 w 162"/>
                <a:gd name="T57" fmla="*/ 59 h 166"/>
                <a:gd name="T58" fmla="*/ 115 w 162"/>
                <a:gd name="T59" fmla="*/ 54 h 166"/>
                <a:gd name="T60" fmla="*/ 119 w 162"/>
                <a:gd name="T61" fmla="*/ 66 h 166"/>
                <a:gd name="T62" fmla="*/ 124 w 162"/>
                <a:gd name="T63" fmla="*/ 94 h 166"/>
                <a:gd name="T64" fmla="*/ 128 w 162"/>
                <a:gd name="T65" fmla="*/ 110 h 166"/>
                <a:gd name="T66" fmla="*/ 133 w 162"/>
                <a:gd name="T67" fmla="*/ 122 h 166"/>
                <a:gd name="T68" fmla="*/ 135 w 162"/>
                <a:gd name="T69" fmla="*/ 119 h 166"/>
                <a:gd name="T70" fmla="*/ 140 w 162"/>
                <a:gd name="T71" fmla="*/ 103 h 166"/>
                <a:gd name="T72" fmla="*/ 144 w 162"/>
                <a:gd name="T73" fmla="*/ 91 h 166"/>
                <a:gd name="T74" fmla="*/ 146 w 162"/>
                <a:gd name="T75" fmla="*/ 80 h 166"/>
                <a:gd name="T76" fmla="*/ 149 w 162"/>
                <a:gd name="T77" fmla="*/ 77 h 166"/>
                <a:gd name="T78" fmla="*/ 153 w 162"/>
                <a:gd name="T79" fmla="*/ 66 h 166"/>
                <a:gd name="T80" fmla="*/ 158 w 162"/>
                <a:gd name="T81" fmla="*/ 52 h 166"/>
                <a:gd name="T82" fmla="*/ 160 w 162"/>
                <a:gd name="T83" fmla="*/ 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166">
                  <a:moveTo>
                    <a:pt x="0" y="24"/>
                  </a:moveTo>
                  <a:lnTo>
                    <a:pt x="3" y="21"/>
                  </a:lnTo>
                  <a:lnTo>
                    <a:pt x="3" y="10"/>
                  </a:lnTo>
                  <a:lnTo>
                    <a:pt x="5" y="7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4" y="87"/>
                  </a:lnTo>
                  <a:lnTo>
                    <a:pt x="16" y="89"/>
                  </a:lnTo>
                  <a:lnTo>
                    <a:pt x="16" y="119"/>
                  </a:lnTo>
                  <a:lnTo>
                    <a:pt x="19" y="122"/>
                  </a:lnTo>
                  <a:lnTo>
                    <a:pt x="19" y="145"/>
                  </a:lnTo>
                  <a:lnTo>
                    <a:pt x="21" y="147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4"/>
                  </a:lnTo>
                  <a:lnTo>
                    <a:pt x="26" y="161"/>
                  </a:lnTo>
                  <a:lnTo>
                    <a:pt x="26" y="145"/>
                  </a:lnTo>
                  <a:lnTo>
                    <a:pt x="28" y="143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0" y="80"/>
                  </a:lnTo>
                  <a:lnTo>
                    <a:pt x="32" y="77"/>
                  </a:lnTo>
                  <a:lnTo>
                    <a:pt x="32" y="59"/>
                  </a:lnTo>
                  <a:lnTo>
                    <a:pt x="35" y="56"/>
                  </a:lnTo>
                  <a:lnTo>
                    <a:pt x="35" y="40"/>
                  </a:lnTo>
                  <a:lnTo>
                    <a:pt x="37" y="38"/>
                  </a:lnTo>
                  <a:lnTo>
                    <a:pt x="37" y="28"/>
                  </a:lnTo>
                  <a:lnTo>
                    <a:pt x="39" y="31"/>
                  </a:lnTo>
                  <a:lnTo>
                    <a:pt x="42" y="33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6" y="94"/>
                  </a:lnTo>
                  <a:lnTo>
                    <a:pt x="48" y="96"/>
                  </a:lnTo>
                  <a:lnTo>
                    <a:pt x="48" y="115"/>
                  </a:lnTo>
                  <a:lnTo>
                    <a:pt x="51" y="117"/>
                  </a:lnTo>
                  <a:lnTo>
                    <a:pt x="51" y="133"/>
                  </a:lnTo>
                  <a:lnTo>
                    <a:pt x="53" y="136"/>
                  </a:lnTo>
                  <a:lnTo>
                    <a:pt x="53" y="140"/>
                  </a:lnTo>
                  <a:lnTo>
                    <a:pt x="55" y="138"/>
                  </a:lnTo>
                  <a:lnTo>
                    <a:pt x="55" y="129"/>
                  </a:lnTo>
                  <a:lnTo>
                    <a:pt x="57" y="126"/>
                  </a:lnTo>
                  <a:lnTo>
                    <a:pt x="57" y="108"/>
                  </a:lnTo>
                  <a:lnTo>
                    <a:pt x="60" y="105"/>
                  </a:lnTo>
                  <a:lnTo>
                    <a:pt x="60" y="82"/>
                  </a:lnTo>
                  <a:lnTo>
                    <a:pt x="62" y="80"/>
                  </a:lnTo>
                  <a:lnTo>
                    <a:pt x="62" y="63"/>
                  </a:lnTo>
                  <a:lnTo>
                    <a:pt x="64" y="61"/>
                  </a:lnTo>
                  <a:lnTo>
                    <a:pt x="64" y="52"/>
                  </a:lnTo>
                  <a:lnTo>
                    <a:pt x="67" y="49"/>
                  </a:lnTo>
                  <a:lnTo>
                    <a:pt x="67" y="42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71" y="40"/>
                  </a:lnTo>
                  <a:lnTo>
                    <a:pt x="73" y="42"/>
                  </a:lnTo>
                  <a:lnTo>
                    <a:pt x="73" y="47"/>
                  </a:lnTo>
                  <a:lnTo>
                    <a:pt x="76" y="49"/>
                  </a:lnTo>
                  <a:lnTo>
                    <a:pt x="76" y="61"/>
                  </a:lnTo>
                  <a:lnTo>
                    <a:pt x="78" y="63"/>
                  </a:lnTo>
                  <a:lnTo>
                    <a:pt x="78" y="75"/>
                  </a:lnTo>
                  <a:lnTo>
                    <a:pt x="80" y="77"/>
                  </a:lnTo>
                  <a:lnTo>
                    <a:pt x="80" y="89"/>
                  </a:lnTo>
                  <a:lnTo>
                    <a:pt x="83" y="91"/>
                  </a:lnTo>
                  <a:lnTo>
                    <a:pt x="83" y="96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9" y="101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94" y="96"/>
                  </a:lnTo>
                  <a:lnTo>
                    <a:pt x="94" y="89"/>
                  </a:lnTo>
                  <a:lnTo>
                    <a:pt x="96" y="87"/>
                  </a:lnTo>
                  <a:lnTo>
                    <a:pt x="96" y="82"/>
                  </a:lnTo>
                  <a:lnTo>
                    <a:pt x="99" y="80"/>
                  </a:lnTo>
                  <a:lnTo>
                    <a:pt x="99" y="75"/>
                  </a:lnTo>
                  <a:lnTo>
                    <a:pt x="101" y="73"/>
                  </a:lnTo>
                  <a:lnTo>
                    <a:pt x="103" y="73"/>
                  </a:lnTo>
                  <a:lnTo>
                    <a:pt x="108" y="73"/>
                  </a:lnTo>
                  <a:lnTo>
                    <a:pt x="108" y="68"/>
                  </a:lnTo>
                  <a:lnTo>
                    <a:pt x="110" y="66"/>
                  </a:lnTo>
                  <a:lnTo>
                    <a:pt x="110" y="59"/>
                  </a:lnTo>
                  <a:lnTo>
                    <a:pt x="112" y="56"/>
                  </a:lnTo>
                  <a:lnTo>
                    <a:pt x="112" y="52"/>
                  </a:lnTo>
                  <a:lnTo>
                    <a:pt x="115" y="54"/>
                  </a:lnTo>
                  <a:lnTo>
                    <a:pt x="117" y="56"/>
                  </a:lnTo>
                  <a:lnTo>
                    <a:pt x="117" y="63"/>
                  </a:lnTo>
                  <a:lnTo>
                    <a:pt x="119" y="66"/>
                  </a:lnTo>
                  <a:lnTo>
                    <a:pt x="119" y="75"/>
                  </a:lnTo>
                  <a:lnTo>
                    <a:pt x="124" y="80"/>
                  </a:lnTo>
                  <a:lnTo>
                    <a:pt x="124" y="94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8" y="110"/>
                  </a:lnTo>
                  <a:lnTo>
                    <a:pt x="128" y="115"/>
                  </a:lnTo>
                  <a:lnTo>
                    <a:pt x="133" y="119"/>
                  </a:lnTo>
                  <a:lnTo>
                    <a:pt x="133" y="122"/>
                  </a:lnTo>
                  <a:lnTo>
                    <a:pt x="133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7" y="112"/>
                  </a:lnTo>
                  <a:lnTo>
                    <a:pt x="140" y="110"/>
                  </a:lnTo>
                  <a:lnTo>
                    <a:pt x="140" y="103"/>
                  </a:lnTo>
                  <a:lnTo>
                    <a:pt x="142" y="101"/>
                  </a:lnTo>
                  <a:lnTo>
                    <a:pt x="142" y="94"/>
                  </a:lnTo>
                  <a:lnTo>
                    <a:pt x="144" y="91"/>
                  </a:lnTo>
                  <a:lnTo>
                    <a:pt x="144" y="87"/>
                  </a:lnTo>
                  <a:lnTo>
                    <a:pt x="146" y="84"/>
                  </a:lnTo>
                  <a:lnTo>
                    <a:pt x="146" y="80"/>
                  </a:lnTo>
                  <a:lnTo>
                    <a:pt x="149" y="77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5"/>
                  </a:lnTo>
                  <a:lnTo>
                    <a:pt x="151" y="68"/>
                  </a:lnTo>
                  <a:lnTo>
                    <a:pt x="153" y="66"/>
                  </a:lnTo>
                  <a:lnTo>
                    <a:pt x="153" y="61"/>
                  </a:lnTo>
                  <a:lnTo>
                    <a:pt x="158" y="56"/>
                  </a:lnTo>
                  <a:lnTo>
                    <a:pt x="158" y="52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4"/>
                  </a:lnTo>
                  <a:lnTo>
                    <a:pt x="162" y="5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6" name="Freeform 83"/>
            <p:cNvSpPr>
              <a:spLocks/>
            </p:cNvSpPr>
            <p:nvPr/>
          </p:nvSpPr>
          <p:spPr bwMode="auto">
            <a:xfrm>
              <a:off x="635000" y="5670550"/>
              <a:ext cx="247650" cy="188913"/>
            </a:xfrm>
            <a:custGeom>
              <a:avLst/>
              <a:gdLst>
                <a:gd name="T0" fmla="*/ 0 w 156"/>
                <a:gd name="T1" fmla="*/ 35 h 119"/>
                <a:gd name="T2" fmla="*/ 5 w 156"/>
                <a:gd name="T3" fmla="*/ 51 h 119"/>
                <a:gd name="T4" fmla="*/ 10 w 156"/>
                <a:gd name="T5" fmla="*/ 61 h 119"/>
                <a:gd name="T6" fmla="*/ 12 w 156"/>
                <a:gd name="T7" fmla="*/ 75 h 119"/>
                <a:gd name="T8" fmla="*/ 14 w 156"/>
                <a:gd name="T9" fmla="*/ 79 h 119"/>
                <a:gd name="T10" fmla="*/ 19 w 156"/>
                <a:gd name="T11" fmla="*/ 91 h 119"/>
                <a:gd name="T12" fmla="*/ 21 w 156"/>
                <a:gd name="T13" fmla="*/ 103 h 119"/>
                <a:gd name="T14" fmla="*/ 28 w 156"/>
                <a:gd name="T15" fmla="*/ 86 h 119"/>
                <a:gd name="T16" fmla="*/ 30 w 156"/>
                <a:gd name="T17" fmla="*/ 61 h 119"/>
                <a:gd name="T18" fmla="*/ 35 w 156"/>
                <a:gd name="T19" fmla="*/ 44 h 119"/>
                <a:gd name="T20" fmla="*/ 37 w 156"/>
                <a:gd name="T21" fmla="*/ 21 h 119"/>
                <a:gd name="T22" fmla="*/ 42 w 156"/>
                <a:gd name="T23" fmla="*/ 16 h 119"/>
                <a:gd name="T24" fmla="*/ 46 w 156"/>
                <a:gd name="T25" fmla="*/ 28 h 119"/>
                <a:gd name="T26" fmla="*/ 48 w 156"/>
                <a:gd name="T27" fmla="*/ 58 h 119"/>
                <a:gd name="T28" fmla="*/ 53 w 156"/>
                <a:gd name="T29" fmla="*/ 77 h 119"/>
                <a:gd name="T30" fmla="*/ 55 w 156"/>
                <a:gd name="T31" fmla="*/ 107 h 119"/>
                <a:gd name="T32" fmla="*/ 60 w 156"/>
                <a:gd name="T33" fmla="*/ 119 h 119"/>
                <a:gd name="T34" fmla="*/ 64 w 156"/>
                <a:gd name="T35" fmla="*/ 110 h 119"/>
                <a:gd name="T36" fmla="*/ 67 w 156"/>
                <a:gd name="T37" fmla="*/ 79 h 119"/>
                <a:gd name="T38" fmla="*/ 71 w 156"/>
                <a:gd name="T39" fmla="*/ 58 h 119"/>
                <a:gd name="T40" fmla="*/ 73 w 156"/>
                <a:gd name="T41" fmla="*/ 33 h 119"/>
                <a:gd name="T42" fmla="*/ 78 w 156"/>
                <a:gd name="T43" fmla="*/ 16 h 119"/>
                <a:gd name="T44" fmla="*/ 80 w 156"/>
                <a:gd name="T45" fmla="*/ 0 h 119"/>
                <a:gd name="T46" fmla="*/ 85 w 156"/>
                <a:gd name="T47" fmla="*/ 9 h 119"/>
                <a:gd name="T48" fmla="*/ 87 w 156"/>
                <a:gd name="T49" fmla="*/ 49 h 119"/>
                <a:gd name="T50" fmla="*/ 92 w 156"/>
                <a:gd name="T51" fmla="*/ 75 h 119"/>
                <a:gd name="T52" fmla="*/ 94 w 156"/>
                <a:gd name="T53" fmla="*/ 103 h 119"/>
                <a:gd name="T54" fmla="*/ 99 w 156"/>
                <a:gd name="T55" fmla="*/ 96 h 119"/>
                <a:gd name="T56" fmla="*/ 103 w 156"/>
                <a:gd name="T57" fmla="*/ 77 h 119"/>
                <a:gd name="T58" fmla="*/ 105 w 156"/>
                <a:gd name="T59" fmla="*/ 44 h 119"/>
                <a:gd name="T60" fmla="*/ 110 w 156"/>
                <a:gd name="T61" fmla="*/ 28 h 119"/>
                <a:gd name="T62" fmla="*/ 112 w 156"/>
                <a:gd name="T63" fmla="*/ 14 h 119"/>
                <a:gd name="T64" fmla="*/ 119 w 156"/>
                <a:gd name="T65" fmla="*/ 35 h 119"/>
                <a:gd name="T66" fmla="*/ 121 w 156"/>
                <a:gd name="T67" fmla="*/ 70 h 119"/>
                <a:gd name="T68" fmla="*/ 126 w 156"/>
                <a:gd name="T69" fmla="*/ 91 h 119"/>
                <a:gd name="T70" fmla="*/ 128 w 156"/>
                <a:gd name="T71" fmla="*/ 112 h 119"/>
                <a:gd name="T72" fmla="*/ 135 w 156"/>
                <a:gd name="T73" fmla="*/ 114 h 119"/>
                <a:gd name="T74" fmla="*/ 137 w 156"/>
                <a:gd name="T75" fmla="*/ 86 h 119"/>
                <a:gd name="T76" fmla="*/ 142 w 156"/>
                <a:gd name="T77" fmla="*/ 65 h 119"/>
                <a:gd name="T78" fmla="*/ 144 w 156"/>
                <a:gd name="T79" fmla="*/ 23 h 119"/>
                <a:gd name="T80" fmla="*/ 151 w 156"/>
                <a:gd name="T81" fmla="*/ 5 h 119"/>
                <a:gd name="T82" fmla="*/ 153 w 156"/>
                <a:gd name="T83" fmla="*/ 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119">
                  <a:moveTo>
                    <a:pt x="0" y="37"/>
                  </a:moveTo>
                  <a:lnTo>
                    <a:pt x="0" y="4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5" y="44"/>
                  </a:lnTo>
                  <a:lnTo>
                    <a:pt x="5" y="51"/>
                  </a:lnTo>
                  <a:lnTo>
                    <a:pt x="7" y="54"/>
                  </a:lnTo>
                  <a:lnTo>
                    <a:pt x="7" y="58"/>
                  </a:lnTo>
                  <a:lnTo>
                    <a:pt x="10" y="61"/>
                  </a:lnTo>
                  <a:lnTo>
                    <a:pt x="10" y="65"/>
                  </a:lnTo>
                  <a:lnTo>
                    <a:pt x="12" y="68"/>
                  </a:lnTo>
                  <a:lnTo>
                    <a:pt x="12" y="75"/>
                  </a:lnTo>
                  <a:lnTo>
                    <a:pt x="14" y="77"/>
                  </a:lnTo>
                  <a:lnTo>
                    <a:pt x="14" y="82"/>
                  </a:lnTo>
                  <a:lnTo>
                    <a:pt x="14" y="79"/>
                  </a:lnTo>
                  <a:lnTo>
                    <a:pt x="16" y="82"/>
                  </a:lnTo>
                  <a:lnTo>
                    <a:pt x="16" y="89"/>
                  </a:lnTo>
                  <a:lnTo>
                    <a:pt x="19" y="91"/>
                  </a:lnTo>
                  <a:lnTo>
                    <a:pt x="19" y="98"/>
                  </a:lnTo>
                  <a:lnTo>
                    <a:pt x="21" y="100"/>
                  </a:lnTo>
                  <a:lnTo>
                    <a:pt x="21" y="103"/>
                  </a:lnTo>
                  <a:lnTo>
                    <a:pt x="26" y="98"/>
                  </a:lnTo>
                  <a:lnTo>
                    <a:pt x="26" y="89"/>
                  </a:lnTo>
                  <a:lnTo>
                    <a:pt x="28" y="86"/>
                  </a:lnTo>
                  <a:lnTo>
                    <a:pt x="28" y="75"/>
                  </a:lnTo>
                  <a:lnTo>
                    <a:pt x="30" y="72"/>
                  </a:lnTo>
                  <a:lnTo>
                    <a:pt x="30" y="61"/>
                  </a:lnTo>
                  <a:lnTo>
                    <a:pt x="32" y="58"/>
                  </a:lnTo>
                  <a:lnTo>
                    <a:pt x="32" y="47"/>
                  </a:lnTo>
                  <a:lnTo>
                    <a:pt x="35" y="44"/>
                  </a:lnTo>
                  <a:lnTo>
                    <a:pt x="35" y="33"/>
                  </a:lnTo>
                  <a:lnTo>
                    <a:pt x="37" y="30"/>
                  </a:lnTo>
                  <a:lnTo>
                    <a:pt x="37" y="21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46" y="28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48" y="58"/>
                  </a:lnTo>
                  <a:lnTo>
                    <a:pt x="51" y="61"/>
                  </a:lnTo>
                  <a:lnTo>
                    <a:pt x="51" y="75"/>
                  </a:lnTo>
                  <a:lnTo>
                    <a:pt x="53" y="77"/>
                  </a:lnTo>
                  <a:lnTo>
                    <a:pt x="53" y="93"/>
                  </a:lnTo>
                  <a:lnTo>
                    <a:pt x="55" y="96"/>
                  </a:lnTo>
                  <a:lnTo>
                    <a:pt x="55" y="107"/>
                  </a:lnTo>
                  <a:lnTo>
                    <a:pt x="58" y="110"/>
                  </a:lnTo>
                  <a:lnTo>
                    <a:pt x="58" y="119"/>
                  </a:lnTo>
                  <a:lnTo>
                    <a:pt x="60" y="119"/>
                  </a:lnTo>
                  <a:lnTo>
                    <a:pt x="62" y="117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98"/>
                  </a:lnTo>
                  <a:lnTo>
                    <a:pt x="67" y="96"/>
                  </a:lnTo>
                  <a:lnTo>
                    <a:pt x="67" y="79"/>
                  </a:lnTo>
                  <a:lnTo>
                    <a:pt x="69" y="77"/>
                  </a:lnTo>
                  <a:lnTo>
                    <a:pt x="69" y="61"/>
                  </a:lnTo>
                  <a:lnTo>
                    <a:pt x="71" y="58"/>
                  </a:lnTo>
                  <a:lnTo>
                    <a:pt x="71" y="44"/>
                  </a:lnTo>
                  <a:lnTo>
                    <a:pt x="73" y="42"/>
                  </a:lnTo>
                  <a:lnTo>
                    <a:pt x="73" y="33"/>
                  </a:lnTo>
                  <a:lnTo>
                    <a:pt x="76" y="30"/>
                  </a:lnTo>
                  <a:lnTo>
                    <a:pt x="76" y="19"/>
                  </a:lnTo>
                  <a:lnTo>
                    <a:pt x="78" y="16"/>
                  </a:lnTo>
                  <a:lnTo>
                    <a:pt x="78" y="7"/>
                  </a:lnTo>
                  <a:lnTo>
                    <a:pt x="80" y="5"/>
                  </a:lnTo>
                  <a:lnTo>
                    <a:pt x="80" y="0"/>
                  </a:lnTo>
                  <a:lnTo>
                    <a:pt x="83" y="2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87" y="28"/>
                  </a:lnTo>
                  <a:lnTo>
                    <a:pt x="87" y="49"/>
                  </a:lnTo>
                  <a:lnTo>
                    <a:pt x="89" y="51"/>
                  </a:lnTo>
                  <a:lnTo>
                    <a:pt x="89" y="72"/>
                  </a:lnTo>
                  <a:lnTo>
                    <a:pt x="92" y="75"/>
                  </a:lnTo>
                  <a:lnTo>
                    <a:pt x="92" y="91"/>
                  </a:lnTo>
                  <a:lnTo>
                    <a:pt x="94" y="93"/>
                  </a:lnTo>
                  <a:lnTo>
                    <a:pt x="94" y="103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96"/>
                  </a:lnTo>
                  <a:lnTo>
                    <a:pt x="101" y="93"/>
                  </a:lnTo>
                  <a:lnTo>
                    <a:pt x="101" y="79"/>
                  </a:lnTo>
                  <a:lnTo>
                    <a:pt x="103" y="77"/>
                  </a:lnTo>
                  <a:lnTo>
                    <a:pt x="103" y="63"/>
                  </a:lnTo>
                  <a:lnTo>
                    <a:pt x="105" y="61"/>
                  </a:lnTo>
                  <a:lnTo>
                    <a:pt x="105" y="44"/>
                  </a:lnTo>
                  <a:lnTo>
                    <a:pt x="108" y="42"/>
                  </a:lnTo>
                  <a:lnTo>
                    <a:pt x="108" y="30"/>
                  </a:lnTo>
                  <a:lnTo>
                    <a:pt x="110" y="28"/>
                  </a:lnTo>
                  <a:lnTo>
                    <a:pt x="110" y="21"/>
                  </a:lnTo>
                  <a:lnTo>
                    <a:pt x="112" y="19"/>
                  </a:lnTo>
                  <a:lnTo>
                    <a:pt x="112" y="14"/>
                  </a:lnTo>
                  <a:lnTo>
                    <a:pt x="117" y="19"/>
                  </a:lnTo>
                  <a:lnTo>
                    <a:pt x="117" y="33"/>
                  </a:lnTo>
                  <a:lnTo>
                    <a:pt x="119" y="35"/>
                  </a:lnTo>
                  <a:lnTo>
                    <a:pt x="119" y="51"/>
                  </a:lnTo>
                  <a:lnTo>
                    <a:pt x="121" y="54"/>
                  </a:lnTo>
                  <a:lnTo>
                    <a:pt x="121" y="70"/>
                  </a:lnTo>
                  <a:lnTo>
                    <a:pt x="124" y="72"/>
                  </a:lnTo>
                  <a:lnTo>
                    <a:pt x="124" y="89"/>
                  </a:lnTo>
                  <a:lnTo>
                    <a:pt x="126" y="91"/>
                  </a:lnTo>
                  <a:lnTo>
                    <a:pt x="126" y="100"/>
                  </a:lnTo>
                  <a:lnTo>
                    <a:pt x="128" y="103"/>
                  </a:lnTo>
                  <a:lnTo>
                    <a:pt x="128" y="112"/>
                  </a:lnTo>
                  <a:lnTo>
                    <a:pt x="131" y="114"/>
                  </a:lnTo>
                  <a:lnTo>
                    <a:pt x="131" y="119"/>
                  </a:lnTo>
                  <a:lnTo>
                    <a:pt x="135" y="114"/>
                  </a:lnTo>
                  <a:lnTo>
                    <a:pt x="135" y="105"/>
                  </a:lnTo>
                  <a:lnTo>
                    <a:pt x="137" y="103"/>
                  </a:lnTo>
                  <a:lnTo>
                    <a:pt x="137" y="86"/>
                  </a:lnTo>
                  <a:lnTo>
                    <a:pt x="140" y="84"/>
                  </a:lnTo>
                  <a:lnTo>
                    <a:pt x="140" y="68"/>
                  </a:lnTo>
                  <a:lnTo>
                    <a:pt x="142" y="6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23"/>
                  </a:lnTo>
                  <a:lnTo>
                    <a:pt x="146" y="21"/>
                  </a:lnTo>
                  <a:lnTo>
                    <a:pt x="146" y="9"/>
                  </a:lnTo>
                  <a:lnTo>
                    <a:pt x="151" y="5"/>
                  </a:lnTo>
                  <a:lnTo>
                    <a:pt x="151" y="2"/>
                  </a:lnTo>
                  <a:lnTo>
                    <a:pt x="151" y="9"/>
                  </a:lnTo>
                  <a:lnTo>
                    <a:pt x="153" y="12"/>
                  </a:lnTo>
                  <a:lnTo>
                    <a:pt x="153" y="21"/>
                  </a:lnTo>
                  <a:lnTo>
                    <a:pt x="156" y="2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7" name="Freeform 84"/>
            <p:cNvSpPr>
              <a:spLocks/>
            </p:cNvSpPr>
            <p:nvPr/>
          </p:nvSpPr>
          <p:spPr bwMode="auto">
            <a:xfrm>
              <a:off x="882650" y="5684838"/>
              <a:ext cx="241300" cy="171450"/>
            </a:xfrm>
            <a:custGeom>
              <a:avLst/>
              <a:gdLst>
                <a:gd name="T0" fmla="*/ 2 w 152"/>
                <a:gd name="T1" fmla="*/ 31 h 108"/>
                <a:gd name="T2" fmla="*/ 4 w 152"/>
                <a:gd name="T3" fmla="*/ 68 h 108"/>
                <a:gd name="T4" fmla="*/ 9 w 152"/>
                <a:gd name="T5" fmla="*/ 89 h 108"/>
                <a:gd name="T6" fmla="*/ 11 w 152"/>
                <a:gd name="T7" fmla="*/ 108 h 108"/>
                <a:gd name="T8" fmla="*/ 16 w 152"/>
                <a:gd name="T9" fmla="*/ 94 h 108"/>
                <a:gd name="T10" fmla="*/ 20 w 152"/>
                <a:gd name="T11" fmla="*/ 75 h 108"/>
                <a:gd name="T12" fmla="*/ 22 w 152"/>
                <a:gd name="T13" fmla="*/ 45 h 108"/>
                <a:gd name="T14" fmla="*/ 27 w 152"/>
                <a:gd name="T15" fmla="*/ 31 h 108"/>
                <a:gd name="T16" fmla="*/ 29 w 152"/>
                <a:gd name="T17" fmla="*/ 10 h 108"/>
                <a:gd name="T18" fmla="*/ 34 w 152"/>
                <a:gd name="T19" fmla="*/ 7 h 108"/>
                <a:gd name="T20" fmla="*/ 38 w 152"/>
                <a:gd name="T21" fmla="*/ 19 h 108"/>
                <a:gd name="T22" fmla="*/ 41 w 152"/>
                <a:gd name="T23" fmla="*/ 52 h 108"/>
                <a:gd name="T24" fmla="*/ 45 w 152"/>
                <a:gd name="T25" fmla="*/ 73 h 108"/>
                <a:gd name="T26" fmla="*/ 48 w 152"/>
                <a:gd name="T27" fmla="*/ 98 h 108"/>
                <a:gd name="T28" fmla="*/ 52 w 152"/>
                <a:gd name="T29" fmla="*/ 96 h 108"/>
                <a:gd name="T30" fmla="*/ 57 w 152"/>
                <a:gd name="T31" fmla="*/ 75 h 108"/>
                <a:gd name="T32" fmla="*/ 59 w 152"/>
                <a:gd name="T33" fmla="*/ 42 h 108"/>
                <a:gd name="T34" fmla="*/ 64 w 152"/>
                <a:gd name="T35" fmla="*/ 24 h 108"/>
                <a:gd name="T36" fmla="*/ 66 w 152"/>
                <a:gd name="T37" fmla="*/ 7 h 108"/>
                <a:gd name="T38" fmla="*/ 70 w 152"/>
                <a:gd name="T39" fmla="*/ 21 h 108"/>
                <a:gd name="T40" fmla="*/ 75 w 152"/>
                <a:gd name="T41" fmla="*/ 42 h 108"/>
                <a:gd name="T42" fmla="*/ 77 w 152"/>
                <a:gd name="T43" fmla="*/ 77 h 108"/>
                <a:gd name="T44" fmla="*/ 82 w 152"/>
                <a:gd name="T45" fmla="*/ 94 h 108"/>
                <a:gd name="T46" fmla="*/ 86 w 152"/>
                <a:gd name="T47" fmla="*/ 94 h 108"/>
                <a:gd name="T48" fmla="*/ 91 w 152"/>
                <a:gd name="T49" fmla="*/ 84 h 108"/>
                <a:gd name="T50" fmla="*/ 93 w 152"/>
                <a:gd name="T51" fmla="*/ 59 h 108"/>
                <a:gd name="T52" fmla="*/ 98 w 152"/>
                <a:gd name="T53" fmla="*/ 42 h 108"/>
                <a:gd name="T54" fmla="*/ 100 w 152"/>
                <a:gd name="T55" fmla="*/ 24 h 108"/>
                <a:gd name="T56" fmla="*/ 105 w 152"/>
                <a:gd name="T57" fmla="*/ 12 h 108"/>
                <a:gd name="T58" fmla="*/ 107 w 152"/>
                <a:gd name="T59" fmla="*/ 19 h 108"/>
                <a:gd name="T60" fmla="*/ 111 w 152"/>
                <a:gd name="T61" fmla="*/ 33 h 108"/>
                <a:gd name="T62" fmla="*/ 114 w 152"/>
                <a:gd name="T63" fmla="*/ 66 h 108"/>
                <a:gd name="T64" fmla="*/ 118 w 152"/>
                <a:gd name="T65" fmla="*/ 84 h 108"/>
                <a:gd name="T66" fmla="*/ 121 w 152"/>
                <a:gd name="T67" fmla="*/ 108 h 108"/>
                <a:gd name="T68" fmla="*/ 125 w 152"/>
                <a:gd name="T69" fmla="*/ 98 h 108"/>
                <a:gd name="T70" fmla="*/ 130 w 152"/>
                <a:gd name="T71" fmla="*/ 84 h 108"/>
                <a:gd name="T72" fmla="*/ 132 w 152"/>
                <a:gd name="T73" fmla="*/ 52 h 108"/>
                <a:gd name="T74" fmla="*/ 137 w 152"/>
                <a:gd name="T75" fmla="*/ 33 h 108"/>
                <a:gd name="T76" fmla="*/ 139 w 152"/>
                <a:gd name="T77" fmla="*/ 7 h 108"/>
                <a:gd name="T78" fmla="*/ 143 w 152"/>
                <a:gd name="T79" fmla="*/ 3 h 108"/>
                <a:gd name="T80" fmla="*/ 146 w 152"/>
                <a:gd name="T81" fmla="*/ 19 h 108"/>
                <a:gd name="T82" fmla="*/ 150 w 152"/>
                <a:gd name="T83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108">
                  <a:moveTo>
                    <a:pt x="0" y="14"/>
                  </a:moveTo>
                  <a:lnTo>
                    <a:pt x="0" y="28"/>
                  </a:lnTo>
                  <a:lnTo>
                    <a:pt x="2" y="31"/>
                  </a:lnTo>
                  <a:lnTo>
                    <a:pt x="2" y="49"/>
                  </a:lnTo>
                  <a:lnTo>
                    <a:pt x="4" y="52"/>
                  </a:lnTo>
                  <a:lnTo>
                    <a:pt x="4" y="68"/>
                  </a:lnTo>
                  <a:lnTo>
                    <a:pt x="6" y="70"/>
                  </a:lnTo>
                  <a:lnTo>
                    <a:pt x="6" y="87"/>
                  </a:lnTo>
                  <a:lnTo>
                    <a:pt x="9" y="89"/>
                  </a:lnTo>
                  <a:lnTo>
                    <a:pt x="9" y="101"/>
                  </a:lnTo>
                  <a:lnTo>
                    <a:pt x="11" y="103"/>
                  </a:lnTo>
                  <a:lnTo>
                    <a:pt x="11" y="108"/>
                  </a:lnTo>
                  <a:lnTo>
                    <a:pt x="13" y="105"/>
                  </a:lnTo>
                  <a:lnTo>
                    <a:pt x="16" y="103"/>
                  </a:lnTo>
                  <a:lnTo>
                    <a:pt x="16" y="94"/>
                  </a:lnTo>
                  <a:lnTo>
                    <a:pt x="18" y="91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20" y="59"/>
                  </a:lnTo>
                  <a:lnTo>
                    <a:pt x="22" y="56"/>
                  </a:lnTo>
                  <a:lnTo>
                    <a:pt x="22" y="45"/>
                  </a:lnTo>
                  <a:lnTo>
                    <a:pt x="25" y="42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33"/>
                  </a:lnTo>
                  <a:lnTo>
                    <a:pt x="41" y="3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70"/>
                  </a:lnTo>
                  <a:lnTo>
                    <a:pt x="45" y="73"/>
                  </a:lnTo>
                  <a:lnTo>
                    <a:pt x="45" y="87"/>
                  </a:lnTo>
                  <a:lnTo>
                    <a:pt x="48" y="89"/>
                  </a:lnTo>
                  <a:lnTo>
                    <a:pt x="48" y="98"/>
                  </a:lnTo>
                  <a:lnTo>
                    <a:pt x="50" y="101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4"/>
                  </a:lnTo>
                  <a:lnTo>
                    <a:pt x="54" y="77"/>
                  </a:lnTo>
                  <a:lnTo>
                    <a:pt x="57" y="75"/>
                  </a:lnTo>
                  <a:lnTo>
                    <a:pt x="57" y="61"/>
                  </a:lnTo>
                  <a:lnTo>
                    <a:pt x="59" y="59"/>
                  </a:lnTo>
                  <a:lnTo>
                    <a:pt x="59" y="42"/>
                  </a:lnTo>
                  <a:lnTo>
                    <a:pt x="61" y="40"/>
                  </a:lnTo>
                  <a:lnTo>
                    <a:pt x="61" y="26"/>
                  </a:lnTo>
                  <a:lnTo>
                    <a:pt x="64" y="24"/>
                  </a:lnTo>
                  <a:lnTo>
                    <a:pt x="64" y="12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8" y="10"/>
                  </a:lnTo>
                  <a:lnTo>
                    <a:pt x="70" y="12"/>
                  </a:lnTo>
                  <a:lnTo>
                    <a:pt x="70" y="21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5" y="42"/>
                  </a:lnTo>
                  <a:lnTo>
                    <a:pt x="75" y="59"/>
                  </a:lnTo>
                  <a:lnTo>
                    <a:pt x="77" y="61"/>
                  </a:lnTo>
                  <a:lnTo>
                    <a:pt x="77" y="77"/>
                  </a:lnTo>
                  <a:lnTo>
                    <a:pt x="79" y="80"/>
                  </a:lnTo>
                  <a:lnTo>
                    <a:pt x="79" y="91"/>
                  </a:lnTo>
                  <a:lnTo>
                    <a:pt x="82" y="94"/>
                  </a:lnTo>
                  <a:lnTo>
                    <a:pt x="82" y="98"/>
                  </a:lnTo>
                  <a:lnTo>
                    <a:pt x="86" y="98"/>
                  </a:lnTo>
                  <a:lnTo>
                    <a:pt x="86" y="94"/>
                  </a:lnTo>
                  <a:lnTo>
                    <a:pt x="89" y="91"/>
                  </a:lnTo>
                  <a:lnTo>
                    <a:pt x="89" y="87"/>
                  </a:lnTo>
                  <a:lnTo>
                    <a:pt x="91" y="84"/>
                  </a:lnTo>
                  <a:lnTo>
                    <a:pt x="91" y="73"/>
                  </a:lnTo>
                  <a:lnTo>
                    <a:pt x="93" y="70"/>
                  </a:lnTo>
                  <a:lnTo>
                    <a:pt x="93" y="59"/>
                  </a:lnTo>
                  <a:lnTo>
                    <a:pt x="95" y="56"/>
                  </a:lnTo>
                  <a:lnTo>
                    <a:pt x="95" y="45"/>
                  </a:lnTo>
                  <a:lnTo>
                    <a:pt x="98" y="42"/>
                  </a:lnTo>
                  <a:lnTo>
                    <a:pt x="98" y="35"/>
                  </a:lnTo>
                  <a:lnTo>
                    <a:pt x="100" y="33"/>
                  </a:lnTo>
                  <a:lnTo>
                    <a:pt x="100" y="24"/>
                  </a:lnTo>
                  <a:lnTo>
                    <a:pt x="102" y="21"/>
                  </a:lnTo>
                  <a:lnTo>
                    <a:pt x="102" y="14"/>
                  </a:lnTo>
                  <a:lnTo>
                    <a:pt x="105" y="12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7" y="19"/>
                  </a:lnTo>
                  <a:lnTo>
                    <a:pt x="109" y="21"/>
                  </a:lnTo>
                  <a:lnTo>
                    <a:pt x="109" y="31"/>
                  </a:lnTo>
                  <a:lnTo>
                    <a:pt x="111" y="33"/>
                  </a:lnTo>
                  <a:lnTo>
                    <a:pt x="111" y="45"/>
                  </a:lnTo>
                  <a:lnTo>
                    <a:pt x="114" y="47"/>
                  </a:lnTo>
                  <a:lnTo>
                    <a:pt x="114" y="66"/>
                  </a:lnTo>
                  <a:lnTo>
                    <a:pt x="116" y="68"/>
                  </a:lnTo>
                  <a:lnTo>
                    <a:pt x="116" y="82"/>
                  </a:lnTo>
                  <a:lnTo>
                    <a:pt x="118" y="84"/>
                  </a:lnTo>
                  <a:lnTo>
                    <a:pt x="118" y="96"/>
                  </a:lnTo>
                  <a:lnTo>
                    <a:pt x="121" y="98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5" y="103"/>
                  </a:lnTo>
                  <a:lnTo>
                    <a:pt x="125" y="98"/>
                  </a:lnTo>
                  <a:lnTo>
                    <a:pt x="127" y="96"/>
                  </a:lnTo>
                  <a:lnTo>
                    <a:pt x="127" y="87"/>
                  </a:lnTo>
                  <a:lnTo>
                    <a:pt x="130" y="84"/>
                  </a:lnTo>
                  <a:lnTo>
                    <a:pt x="130" y="70"/>
                  </a:lnTo>
                  <a:lnTo>
                    <a:pt x="132" y="68"/>
                  </a:lnTo>
                  <a:lnTo>
                    <a:pt x="132" y="52"/>
                  </a:lnTo>
                  <a:lnTo>
                    <a:pt x="134" y="49"/>
                  </a:lnTo>
                  <a:lnTo>
                    <a:pt x="134" y="35"/>
                  </a:lnTo>
                  <a:lnTo>
                    <a:pt x="137" y="33"/>
                  </a:lnTo>
                  <a:lnTo>
                    <a:pt x="137" y="19"/>
                  </a:lnTo>
                  <a:lnTo>
                    <a:pt x="139" y="17"/>
                  </a:lnTo>
                  <a:lnTo>
                    <a:pt x="139" y="7"/>
                  </a:lnTo>
                  <a:lnTo>
                    <a:pt x="141" y="5"/>
                  </a:lnTo>
                  <a:lnTo>
                    <a:pt x="141" y="0"/>
                  </a:lnTo>
                  <a:lnTo>
                    <a:pt x="143" y="3"/>
                  </a:lnTo>
                  <a:lnTo>
                    <a:pt x="143" y="5"/>
                  </a:lnTo>
                  <a:lnTo>
                    <a:pt x="146" y="7"/>
                  </a:lnTo>
                  <a:lnTo>
                    <a:pt x="146" y="19"/>
                  </a:lnTo>
                  <a:lnTo>
                    <a:pt x="148" y="21"/>
                  </a:lnTo>
                  <a:lnTo>
                    <a:pt x="148" y="42"/>
                  </a:lnTo>
                  <a:lnTo>
                    <a:pt x="150" y="45"/>
                  </a:lnTo>
                  <a:lnTo>
                    <a:pt x="150" y="66"/>
                  </a:lnTo>
                  <a:lnTo>
                    <a:pt x="152" y="6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8" name="Freeform 85"/>
            <p:cNvSpPr>
              <a:spLocks/>
            </p:cNvSpPr>
            <p:nvPr/>
          </p:nvSpPr>
          <p:spPr bwMode="auto">
            <a:xfrm>
              <a:off x="1123950" y="5592763"/>
              <a:ext cx="228600" cy="411163"/>
            </a:xfrm>
            <a:custGeom>
              <a:avLst/>
              <a:gdLst>
                <a:gd name="T0" fmla="*/ 3 w 144"/>
                <a:gd name="T1" fmla="*/ 152 h 259"/>
                <a:gd name="T2" fmla="*/ 5 w 144"/>
                <a:gd name="T3" fmla="*/ 184 h 259"/>
                <a:gd name="T4" fmla="*/ 12 w 144"/>
                <a:gd name="T5" fmla="*/ 163 h 259"/>
                <a:gd name="T6" fmla="*/ 14 w 144"/>
                <a:gd name="T7" fmla="*/ 112 h 259"/>
                <a:gd name="T8" fmla="*/ 19 w 144"/>
                <a:gd name="T9" fmla="*/ 84 h 259"/>
                <a:gd name="T10" fmla="*/ 21 w 144"/>
                <a:gd name="T11" fmla="*/ 44 h 259"/>
                <a:gd name="T12" fmla="*/ 23 w 144"/>
                <a:gd name="T13" fmla="*/ 40 h 259"/>
                <a:gd name="T14" fmla="*/ 28 w 144"/>
                <a:gd name="T15" fmla="*/ 51 h 259"/>
                <a:gd name="T16" fmla="*/ 30 w 144"/>
                <a:gd name="T17" fmla="*/ 105 h 259"/>
                <a:gd name="T18" fmla="*/ 35 w 144"/>
                <a:gd name="T19" fmla="*/ 147 h 259"/>
                <a:gd name="T20" fmla="*/ 37 w 144"/>
                <a:gd name="T21" fmla="*/ 201 h 259"/>
                <a:gd name="T22" fmla="*/ 39 w 144"/>
                <a:gd name="T23" fmla="*/ 203 h 259"/>
                <a:gd name="T24" fmla="*/ 44 w 144"/>
                <a:gd name="T25" fmla="*/ 184 h 259"/>
                <a:gd name="T26" fmla="*/ 46 w 144"/>
                <a:gd name="T27" fmla="*/ 128 h 259"/>
                <a:gd name="T28" fmla="*/ 51 w 144"/>
                <a:gd name="T29" fmla="*/ 93 h 259"/>
                <a:gd name="T30" fmla="*/ 53 w 144"/>
                <a:gd name="T31" fmla="*/ 40 h 259"/>
                <a:gd name="T32" fmla="*/ 58 w 144"/>
                <a:gd name="T33" fmla="*/ 28 h 259"/>
                <a:gd name="T34" fmla="*/ 60 w 144"/>
                <a:gd name="T35" fmla="*/ 37 h 259"/>
                <a:gd name="T36" fmla="*/ 62 w 144"/>
                <a:gd name="T37" fmla="*/ 114 h 259"/>
                <a:gd name="T38" fmla="*/ 67 w 144"/>
                <a:gd name="T39" fmla="*/ 168 h 259"/>
                <a:gd name="T40" fmla="*/ 69 w 144"/>
                <a:gd name="T41" fmla="*/ 252 h 259"/>
                <a:gd name="T42" fmla="*/ 71 w 144"/>
                <a:gd name="T43" fmla="*/ 257 h 259"/>
                <a:gd name="T44" fmla="*/ 76 w 144"/>
                <a:gd name="T45" fmla="*/ 233 h 259"/>
                <a:gd name="T46" fmla="*/ 78 w 144"/>
                <a:gd name="T47" fmla="*/ 135 h 259"/>
                <a:gd name="T48" fmla="*/ 83 w 144"/>
                <a:gd name="T49" fmla="*/ 79 h 259"/>
                <a:gd name="T50" fmla="*/ 85 w 144"/>
                <a:gd name="T51" fmla="*/ 7 h 259"/>
                <a:gd name="T52" fmla="*/ 87 w 144"/>
                <a:gd name="T53" fmla="*/ 2 h 259"/>
                <a:gd name="T54" fmla="*/ 92 w 144"/>
                <a:gd name="T55" fmla="*/ 28 h 259"/>
                <a:gd name="T56" fmla="*/ 94 w 144"/>
                <a:gd name="T57" fmla="*/ 121 h 259"/>
                <a:gd name="T58" fmla="*/ 99 w 144"/>
                <a:gd name="T59" fmla="*/ 170 h 259"/>
                <a:gd name="T60" fmla="*/ 101 w 144"/>
                <a:gd name="T61" fmla="*/ 224 h 259"/>
                <a:gd name="T62" fmla="*/ 105 w 144"/>
                <a:gd name="T63" fmla="*/ 215 h 259"/>
                <a:gd name="T64" fmla="*/ 108 w 144"/>
                <a:gd name="T65" fmla="*/ 163 h 259"/>
                <a:gd name="T66" fmla="*/ 112 w 144"/>
                <a:gd name="T67" fmla="*/ 126 h 259"/>
                <a:gd name="T68" fmla="*/ 115 w 144"/>
                <a:gd name="T69" fmla="*/ 82 h 259"/>
                <a:gd name="T70" fmla="*/ 119 w 144"/>
                <a:gd name="T71" fmla="*/ 63 h 259"/>
                <a:gd name="T72" fmla="*/ 121 w 144"/>
                <a:gd name="T73" fmla="*/ 58 h 259"/>
                <a:gd name="T74" fmla="*/ 124 w 144"/>
                <a:gd name="T75" fmla="*/ 54 h 259"/>
                <a:gd name="T76" fmla="*/ 131 w 144"/>
                <a:gd name="T77" fmla="*/ 37 h 259"/>
                <a:gd name="T78" fmla="*/ 135 w 144"/>
                <a:gd name="T79" fmla="*/ 65 h 259"/>
                <a:gd name="T80" fmla="*/ 140 w 144"/>
                <a:gd name="T81" fmla="*/ 105 h 259"/>
                <a:gd name="T82" fmla="*/ 142 w 144"/>
                <a:gd name="T83" fmla="*/ 17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259">
                  <a:moveTo>
                    <a:pt x="0" y="126"/>
                  </a:moveTo>
                  <a:lnTo>
                    <a:pt x="0" y="149"/>
                  </a:lnTo>
                  <a:lnTo>
                    <a:pt x="3" y="152"/>
                  </a:lnTo>
                  <a:lnTo>
                    <a:pt x="3" y="170"/>
                  </a:lnTo>
                  <a:lnTo>
                    <a:pt x="5" y="173"/>
                  </a:lnTo>
                  <a:lnTo>
                    <a:pt x="5" y="184"/>
                  </a:lnTo>
                  <a:lnTo>
                    <a:pt x="10" y="180"/>
                  </a:lnTo>
                  <a:lnTo>
                    <a:pt x="10" y="166"/>
                  </a:lnTo>
                  <a:lnTo>
                    <a:pt x="12" y="163"/>
                  </a:lnTo>
                  <a:lnTo>
                    <a:pt x="12" y="140"/>
                  </a:lnTo>
                  <a:lnTo>
                    <a:pt x="14" y="138"/>
                  </a:lnTo>
                  <a:lnTo>
                    <a:pt x="14" y="112"/>
                  </a:lnTo>
                  <a:lnTo>
                    <a:pt x="16" y="110"/>
                  </a:lnTo>
                  <a:lnTo>
                    <a:pt x="16" y="86"/>
                  </a:lnTo>
                  <a:lnTo>
                    <a:pt x="19" y="84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44"/>
                  </a:lnTo>
                  <a:lnTo>
                    <a:pt x="23" y="42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6" y="42"/>
                  </a:lnTo>
                  <a:lnTo>
                    <a:pt x="26" y="49"/>
                  </a:lnTo>
                  <a:lnTo>
                    <a:pt x="28" y="51"/>
                  </a:lnTo>
                  <a:lnTo>
                    <a:pt x="28" y="72"/>
                  </a:lnTo>
                  <a:lnTo>
                    <a:pt x="30" y="75"/>
                  </a:lnTo>
                  <a:lnTo>
                    <a:pt x="30" y="105"/>
                  </a:lnTo>
                  <a:lnTo>
                    <a:pt x="32" y="107"/>
                  </a:lnTo>
                  <a:lnTo>
                    <a:pt x="32" y="145"/>
                  </a:lnTo>
                  <a:lnTo>
                    <a:pt x="35" y="147"/>
                  </a:lnTo>
                  <a:lnTo>
                    <a:pt x="35" y="177"/>
                  </a:lnTo>
                  <a:lnTo>
                    <a:pt x="37" y="180"/>
                  </a:lnTo>
                  <a:lnTo>
                    <a:pt x="37" y="201"/>
                  </a:lnTo>
                  <a:lnTo>
                    <a:pt x="39" y="203"/>
                  </a:lnTo>
                  <a:lnTo>
                    <a:pt x="39" y="205"/>
                  </a:lnTo>
                  <a:lnTo>
                    <a:pt x="39" y="203"/>
                  </a:lnTo>
                  <a:lnTo>
                    <a:pt x="42" y="201"/>
                  </a:lnTo>
                  <a:lnTo>
                    <a:pt x="42" y="187"/>
                  </a:lnTo>
                  <a:lnTo>
                    <a:pt x="44" y="184"/>
                  </a:lnTo>
                  <a:lnTo>
                    <a:pt x="44" y="161"/>
                  </a:lnTo>
                  <a:lnTo>
                    <a:pt x="46" y="159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48" y="96"/>
                  </a:lnTo>
                  <a:lnTo>
                    <a:pt x="51" y="93"/>
                  </a:lnTo>
                  <a:lnTo>
                    <a:pt x="51" y="63"/>
                  </a:lnTo>
                  <a:lnTo>
                    <a:pt x="53" y="61"/>
                  </a:lnTo>
                  <a:lnTo>
                    <a:pt x="53" y="40"/>
                  </a:lnTo>
                  <a:lnTo>
                    <a:pt x="55" y="37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35"/>
                  </a:lnTo>
                  <a:lnTo>
                    <a:pt x="60" y="37"/>
                  </a:lnTo>
                  <a:lnTo>
                    <a:pt x="60" y="65"/>
                  </a:lnTo>
                  <a:lnTo>
                    <a:pt x="62" y="68"/>
                  </a:lnTo>
                  <a:lnTo>
                    <a:pt x="62" y="114"/>
                  </a:lnTo>
                  <a:lnTo>
                    <a:pt x="64" y="117"/>
                  </a:lnTo>
                  <a:lnTo>
                    <a:pt x="64" y="166"/>
                  </a:lnTo>
                  <a:lnTo>
                    <a:pt x="67" y="168"/>
                  </a:lnTo>
                  <a:lnTo>
                    <a:pt x="67" y="217"/>
                  </a:lnTo>
                  <a:lnTo>
                    <a:pt x="69" y="219"/>
                  </a:lnTo>
                  <a:lnTo>
                    <a:pt x="69" y="252"/>
                  </a:lnTo>
                  <a:lnTo>
                    <a:pt x="71" y="254"/>
                  </a:lnTo>
                  <a:lnTo>
                    <a:pt x="71" y="259"/>
                  </a:lnTo>
                  <a:lnTo>
                    <a:pt x="71" y="257"/>
                  </a:lnTo>
                  <a:lnTo>
                    <a:pt x="74" y="254"/>
                  </a:lnTo>
                  <a:lnTo>
                    <a:pt x="74" y="236"/>
                  </a:lnTo>
                  <a:lnTo>
                    <a:pt x="76" y="233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8" y="135"/>
                  </a:lnTo>
                  <a:lnTo>
                    <a:pt x="80" y="133"/>
                  </a:lnTo>
                  <a:lnTo>
                    <a:pt x="80" y="82"/>
                  </a:lnTo>
                  <a:lnTo>
                    <a:pt x="83" y="79"/>
                  </a:lnTo>
                  <a:lnTo>
                    <a:pt x="83" y="40"/>
                  </a:lnTo>
                  <a:lnTo>
                    <a:pt x="85" y="37"/>
                  </a:lnTo>
                  <a:lnTo>
                    <a:pt x="85" y="7"/>
                  </a:lnTo>
                  <a:lnTo>
                    <a:pt x="87" y="5"/>
                  </a:lnTo>
                  <a:lnTo>
                    <a:pt x="87" y="0"/>
                  </a:lnTo>
                  <a:lnTo>
                    <a:pt x="87" y="2"/>
                  </a:lnTo>
                  <a:lnTo>
                    <a:pt x="89" y="5"/>
                  </a:lnTo>
                  <a:lnTo>
                    <a:pt x="89" y="26"/>
                  </a:lnTo>
                  <a:lnTo>
                    <a:pt x="92" y="28"/>
                  </a:lnTo>
                  <a:lnTo>
                    <a:pt x="92" y="70"/>
                  </a:lnTo>
                  <a:lnTo>
                    <a:pt x="94" y="72"/>
                  </a:lnTo>
                  <a:lnTo>
                    <a:pt x="94" y="121"/>
                  </a:lnTo>
                  <a:lnTo>
                    <a:pt x="96" y="124"/>
                  </a:lnTo>
                  <a:lnTo>
                    <a:pt x="96" y="168"/>
                  </a:lnTo>
                  <a:lnTo>
                    <a:pt x="99" y="170"/>
                  </a:lnTo>
                  <a:lnTo>
                    <a:pt x="99" y="208"/>
                  </a:lnTo>
                  <a:lnTo>
                    <a:pt x="101" y="210"/>
                  </a:lnTo>
                  <a:lnTo>
                    <a:pt x="101" y="224"/>
                  </a:lnTo>
                  <a:lnTo>
                    <a:pt x="103" y="222"/>
                  </a:lnTo>
                  <a:lnTo>
                    <a:pt x="103" y="217"/>
                  </a:lnTo>
                  <a:lnTo>
                    <a:pt x="105" y="215"/>
                  </a:lnTo>
                  <a:lnTo>
                    <a:pt x="105" y="194"/>
                  </a:lnTo>
                  <a:lnTo>
                    <a:pt x="108" y="191"/>
                  </a:lnTo>
                  <a:lnTo>
                    <a:pt x="108" y="163"/>
                  </a:lnTo>
                  <a:lnTo>
                    <a:pt x="110" y="161"/>
                  </a:lnTo>
                  <a:lnTo>
                    <a:pt x="110" y="128"/>
                  </a:lnTo>
                  <a:lnTo>
                    <a:pt x="112" y="126"/>
                  </a:lnTo>
                  <a:lnTo>
                    <a:pt x="112" y="98"/>
                  </a:lnTo>
                  <a:lnTo>
                    <a:pt x="115" y="96"/>
                  </a:lnTo>
                  <a:lnTo>
                    <a:pt x="115" y="82"/>
                  </a:lnTo>
                  <a:lnTo>
                    <a:pt x="117" y="79"/>
                  </a:lnTo>
                  <a:lnTo>
                    <a:pt x="117" y="65"/>
                  </a:lnTo>
                  <a:lnTo>
                    <a:pt x="119" y="63"/>
                  </a:lnTo>
                  <a:lnTo>
                    <a:pt x="119" y="58"/>
                  </a:lnTo>
                  <a:lnTo>
                    <a:pt x="121" y="56"/>
                  </a:lnTo>
                  <a:lnTo>
                    <a:pt x="121" y="58"/>
                  </a:lnTo>
                  <a:lnTo>
                    <a:pt x="121" y="56"/>
                  </a:lnTo>
                  <a:lnTo>
                    <a:pt x="124" y="58"/>
                  </a:lnTo>
                  <a:lnTo>
                    <a:pt x="124" y="54"/>
                  </a:lnTo>
                  <a:lnTo>
                    <a:pt x="126" y="51"/>
                  </a:lnTo>
                  <a:lnTo>
                    <a:pt x="126" y="42"/>
                  </a:lnTo>
                  <a:lnTo>
                    <a:pt x="131" y="37"/>
                  </a:lnTo>
                  <a:lnTo>
                    <a:pt x="131" y="35"/>
                  </a:lnTo>
                  <a:lnTo>
                    <a:pt x="135" y="40"/>
                  </a:lnTo>
                  <a:lnTo>
                    <a:pt x="135" y="65"/>
                  </a:lnTo>
                  <a:lnTo>
                    <a:pt x="137" y="68"/>
                  </a:lnTo>
                  <a:lnTo>
                    <a:pt x="137" y="103"/>
                  </a:lnTo>
                  <a:lnTo>
                    <a:pt x="140" y="105"/>
                  </a:lnTo>
                  <a:lnTo>
                    <a:pt x="140" y="138"/>
                  </a:lnTo>
                  <a:lnTo>
                    <a:pt x="142" y="140"/>
                  </a:lnTo>
                  <a:lnTo>
                    <a:pt x="142" y="170"/>
                  </a:lnTo>
                  <a:lnTo>
                    <a:pt x="144" y="173"/>
                  </a:lnTo>
                  <a:lnTo>
                    <a:pt x="144" y="19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69" name="Freeform 86"/>
            <p:cNvSpPr>
              <a:spLocks/>
            </p:cNvSpPr>
            <p:nvPr/>
          </p:nvSpPr>
          <p:spPr bwMode="auto">
            <a:xfrm>
              <a:off x="1352550" y="5607050"/>
              <a:ext cx="231775" cy="363538"/>
            </a:xfrm>
            <a:custGeom>
              <a:avLst/>
              <a:gdLst>
                <a:gd name="T0" fmla="*/ 3 w 146"/>
                <a:gd name="T1" fmla="*/ 206 h 229"/>
                <a:gd name="T2" fmla="*/ 7 w 146"/>
                <a:gd name="T3" fmla="*/ 196 h 229"/>
                <a:gd name="T4" fmla="*/ 9 w 146"/>
                <a:gd name="T5" fmla="*/ 145 h 229"/>
                <a:gd name="T6" fmla="*/ 14 w 146"/>
                <a:gd name="T7" fmla="*/ 110 h 229"/>
                <a:gd name="T8" fmla="*/ 16 w 146"/>
                <a:gd name="T9" fmla="*/ 56 h 229"/>
                <a:gd name="T10" fmla="*/ 21 w 146"/>
                <a:gd name="T11" fmla="*/ 33 h 229"/>
                <a:gd name="T12" fmla="*/ 23 w 146"/>
                <a:gd name="T13" fmla="*/ 14 h 229"/>
                <a:gd name="T14" fmla="*/ 25 w 146"/>
                <a:gd name="T15" fmla="*/ 21 h 229"/>
                <a:gd name="T16" fmla="*/ 30 w 146"/>
                <a:gd name="T17" fmla="*/ 45 h 229"/>
                <a:gd name="T18" fmla="*/ 32 w 146"/>
                <a:gd name="T19" fmla="*/ 112 h 229"/>
                <a:gd name="T20" fmla="*/ 37 w 146"/>
                <a:gd name="T21" fmla="*/ 147 h 229"/>
                <a:gd name="T22" fmla="*/ 39 w 146"/>
                <a:gd name="T23" fmla="*/ 178 h 229"/>
                <a:gd name="T24" fmla="*/ 44 w 146"/>
                <a:gd name="T25" fmla="*/ 171 h 229"/>
                <a:gd name="T26" fmla="*/ 48 w 146"/>
                <a:gd name="T27" fmla="*/ 150 h 229"/>
                <a:gd name="T28" fmla="*/ 50 w 146"/>
                <a:gd name="T29" fmla="*/ 105 h 229"/>
                <a:gd name="T30" fmla="*/ 55 w 146"/>
                <a:gd name="T31" fmla="*/ 80 h 229"/>
                <a:gd name="T32" fmla="*/ 57 w 146"/>
                <a:gd name="T33" fmla="*/ 38 h 229"/>
                <a:gd name="T34" fmla="*/ 64 w 146"/>
                <a:gd name="T35" fmla="*/ 21 h 229"/>
                <a:gd name="T36" fmla="*/ 66 w 146"/>
                <a:gd name="T37" fmla="*/ 73 h 229"/>
                <a:gd name="T38" fmla="*/ 71 w 146"/>
                <a:gd name="T39" fmla="*/ 115 h 229"/>
                <a:gd name="T40" fmla="*/ 73 w 146"/>
                <a:gd name="T41" fmla="*/ 182 h 229"/>
                <a:gd name="T42" fmla="*/ 78 w 146"/>
                <a:gd name="T43" fmla="*/ 187 h 229"/>
                <a:gd name="T44" fmla="*/ 80 w 146"/>
                <a:gd name="T45" fmla="*/ 157 h 229"/>
                <a:gd name="T46" fmla="*/ 85 w 146"/>
                <a:gd name="T47" fmla="*/ 122 h 229"/>
                <a:gd name="T48" fmla="*/ 87 w 146"/>
                <a:gd name="T49" fmla="*/ 49 h 229"/>
                <a:gd name="T50" fmla="*/ 92 w 146"/>
                <a:gd name="T51" fmla="*/ 19 h 229"/>
                <a:gd name="T52" fmla="*/ 94 w 146"/>
                <a:gd name="T53" fmla="*/ 0 h 229"/>
                <a:gd name="T54" fmla="*/ 96 w 146"/>
                <a:gd name="T55" fmla="*/ 31 h 229"/>
                <a:gd name="T56" fmla="*/ 101 w 146"/>
                <a:gd name="T57" fmla="*/ 73 h 229"/>
                <a:gd name="T58" fmla="*/ 103 w 146"/>
                <a:gd name="T59" fmla="*/ 159 h 229"/>
                <a:gd name="T60" fmla="*/ 107 w 146"/>
                <a:gd name="T61" fmla="*/ 189 h 229"/>
                <a:gd name="T62" fmla="*/ 110 w 146"/>
                <a:gd name="T63" fmla="*/ 192 h 229"/>
                <a:gd name="T64" fmla="*/ 112 w 146"/>
                <a:gd name="T65" fmla="*/ 159 h 229"/>
                <a:gd name="T66" fmla="*/ 117 w 146"/>
                <a:gd name="T67" fmla="*/ 122 h 229"/>
                <a:gd name="T68" fmla="*/ 119 w 146"/>
                <a:gd name="T69" fmla="*/ 52 h 229"/>
                <a:gd name="T70" fmla="*/ 123 w 146"/>
                <a:gd name="T71" fmla="*/ 19 h 229"/>
                <a:gd name="T72" fmla="*/ 128 w 146"/>
                <a:gd name="T73" fmla="*/ 7 h 229"/>
                <a:gd name="T74" fmla="*/ 130 w 146"/>
                <a:gd name="T75" fmla="*/ 84 h 229"/>
                <a:gd name="T76" fmla="*/ 135 w 146"/>
                <a:gd name="T77" fmla="*/ 147 h 229"/>
                <a:gd name="T78" fmla="*/ 137 w 146"/>
                <a:gd name="T79" fmla="*/ 224 h 229"/>
                <a:gd name="T80" fmla="*/ 139 w 146"/>
                <a:gd name="T81" fmla="*/ 222 h 229"/>
                <a:gd name="T82" fmla="*/ 144 w 146"/>
                <a:gd name="T83" fmla="*/ 18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29">
                  <a:moveTo>
                    <a:pt x="0" y="189"/>
                  </a:moveTo>
                  <a:lnTo>
                    <a:pt x="3" y="192"/>
                  </a:lnTo>
                  <a:lnTo>
                    <a:pt x="3" y="206"/>
                  </a:lnTo>
                  <a:lnTo>
                    <a:pt x="5" y="203"/>
                  </a:lnTo>
                  <a:lnTo>
                    <a:pt x="5" y="199"/>
                  </a:lnTo>
                  <a:lnTo>
                    <a:pt x="7" y="196"/>
                  </a:lnTo>
                  <a:lnTo>
                    <a:pt x="7" y="178"/>
                  </a:lnTo>
                  <a:lnTo>
                    <a:pt x="9" y="175"/>
                  </a:lnTo>
                  <a:lnTo>
                    <a:pt x="9" y="145"/>
                  </a:lnTo>
                  <a:lnTo>
                    <a:pt x="12" y="143"/>
                  </a:lnTo>
                  <a:lnTo>
                    <a:pt x="12" y="112"/>
                  </a:lnTo>
                  <a:lnTo>
                    <a:pt x="14" y="110"/>
                  </a:lnTo>
                  <a:lnTo>
                    <a:pt x="14" y="82"/>
                  </a:lnTo>
                  <a:lnTo>
                    <a:pt x="16" y="80"/>
                  </a:lnTo>
                  <a:lnTo>
                    <a:pt x="16" y="56"/>
                  </a:lnTo>
                  <a:lnTo>
                    <a:pt x="18" y="54"/>
                  </a:lnTo>
                  <a:lnTo>
                    <a:pt x="18" y="35"/>
                  </a:lnTo>
                  <a:lnTo>
                    <a:pt x="21" y="3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3" y="14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21"/>
                  </a:lnTo>
                  <a:lnTo>
                    <a:pt x="28" y="24"/>
                  </a:lnTo>
                  <a:lnTo>
                    <a:pt x="28" y="42"/>
                  </a:lnTo>
                  <a:lnTo>
                    <a:pt x="30" y="45"/>
                  </a:lnTo>
                  <a:lnTo>
                    <a:pt x="30" y="75"/>
                  </a:lnTo>
                  <a:lnTo>
                    <a:pt x="32" y="77"/>
                  </a:lnTo>
                  <a:lnTo>
                    <a:pt x="32" y="112"/>
                  </a:lnTo>
                  <a:lnTo>
                    <a:pt x="34" y="115"/>
                  </a:lnTo>
                  <a:lnTo>
                    <a:pt x="34" y="145"/>
                  </a:lnTo>
                  <a:lnTo>
                    <a:pt x="37" y="147"/>
                  </a:lnTo>
                  <a:lnTo>
                    <a:pt x="37" y="166"/>
                  </a:lnTo>
                  <a:lnTo>
                    <a:pt x="39" y="168"/>
                  </a:lnTo>
                  <a:lnTo>
                    <a:pt x="39" y="178"/>
                  </a:lnTo>
                  <a:lnTo>
                    <a:pt x="41" y="180"/>
                  </a:lnTo>
                  <a:lnTo>
                    <a:pt x="44" y="178"/>
                  </a:lnTo>
                  <a:lnTo>
                    <a:pt x="44" y="171"/>
                  </a:lnTo>
                  <a:lnTo>
                    <a:pt x="46" y="168"/>
                  </a:lnTo>
                  <a:lnTo>
                    <a:pt x="46" y="152"/>
                  </a:lnTo>
                  <a:lnTo>
                    <a:pt x="48" y="150"/>
                  </a:lnTo>
                  <a:lnTo>
                    <a:pt x="48" y="131"/>
                  </a:lnTo>
                  <a:lnTo>
                    <a:pt x="50" y="129"/>
                  </a:lnTo>
                  <a:lnTo>
                    <a:pt x="50" y="105"/>
                  </a:lnTo>
                  <a:lnTo>
                    <a:pt x="53" y="103"/>
                  </a:lnTo>
                  <a:lnTo>
                    <a:pt x="53" y="82"/>
                  </a:lnTo>
                  <a:lnTo>
                    <a:pt x="55" y="80"/>
                  </a:lnTo>
                  <a:lnTo>
                    <a:pt x="55" y="61"/>
                  </a:lnTo>
                  <a:lnTo>
                    <a:pt x="57" y="59"/>
                  </a:lnTo>
                  <a:lnTo>
                    <a:pt x="57" y="38"/>
                  </a:lnTo>
                  <a:lnTo>
                    <a:pt x="60" y="35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4" y="40"/>
                  </a:lnTo>
                  <a:lnTo>
                    <a:pt x="66" y="42"/>
                  </a:lnTo>
                  <a:lnTo>
                    <a:pt x="66" y="73"/>
                  </a:lnTo>
                  <a:lnTo>
                    <a:pt x="69" y="75"/>
                  </a:lnTo>
                  <a:lnTo>
                    <a:pt x="69" y="112"/>
                  </a:lnTo>
                  <a:lnTo>
                    <a:pt x="71" y="115"/>
                  </a:lnTo>
                  <a:lnTo>
                    <a:pt x="71" y="152"/>
                  </a:lnTo>
                  <a:lnTo>
                    <a:pt x="73" y="154"/>
                  </a:lnTo>
                  <a:lnTo>
                    <a:pt x="73" y="182"/>
                  </a:lnTo>
                  <a:lnTo>
                    <a:pt x="76" y="185"/>
                  </a:lnTo>
                  <a:lnTo>
                    <a:pt x="76" y="189"/>
                  </a:lnTo>
                  <a:lnTo>
                    <a:pt x="78" y="187"/>
                  </a:lnTo>
                  <a:lnTo>
                    <a:pt x="78" y="182"/>
                  </a:lnTo>
                  <a:lnTo>
                    <a:pt x="80" y="180"/>
                  </a:lnTo>
                  <a:lnTo>
                    <a:pt x="80" y="157"/>
                  </a:lnTo>
                  <a:lnTo>
                    <a:pt x="82" y="154"/>
                  </a:lnTo>
                  <a:lnTo>
                    <a:pt x="82" y="124"/>
                  </a:lnTo>
                  <a:lnTo>
                    <a:pt x="85" y="122"/>
                  </a:lnTo>
                  <a:lnTo>
                    <a:pt x="85" y="84"/>
                  </a:lnTo>
                  <a:lnTo>
                    <a:pt x="87" y="82"/>
                  </a:lnTo>
                  <a:lnTo>
                    <a:pt x="87" y="49"/>
                  </a:lnTo>
                  <a:lnTo>
                    <a:pt x="89" y="47"/>
                  </a:lnTo>
                  <a:lnTo>
                    <a:pt x="89" y="21"/>
                  </a:lnTo>
                  <a:lnTo>
                    <a:pt x="92" y="19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4" y="5"/>
                  </a:lnTo>
                  <a:lnTo>
                    <a:pt x="96" y="7"/>
                  </a:lnTo>
                  <a:lnTo>
                    <a:pt x="96" y="31"/>
                  </a:lnTo>
                  <a:lnTo>
                    <a:pt x="98" y="33"/>
                  </a:lnTo>
                  <a:lnTo>
                    <a:pt x="98" y="70"/>
                  </a:lnTo>
                  <a:lnTo>
                    <a:pt x="101" y="73"/>
                  </a:lnTo>
                  <a:lnTo>
                    <a:pt x="101" y="117"/>
                  </a:lnTo>
                  <a:lnTo>
                    <a:pt x="103" y="119"/>
                  </a:lnTo>
                  <a:lnTo>
                    <a:pt x="103" y="159"/>
                  </a:lnTo>
                  <a:lnTo>
                    <a:pt x="105" y="161"/>
                  </a:lnTo>
                  <a:lnTo>
                    <a:pt x="105" y="187"/>
                  </a:lnTo>
                  <a:lnTo>
                    <a:pt x="107" y="189"/>
                  </a:lnTo>
                  <a:lnTo>
                    <a:pt x="107" y="196"/>
                  </a:lnTo>
                  <a:lnTo>
                    <a:pt x="107" y="194"/>
                  </a:lnTo>
                  <a:lnTo>
                    <a:pt x="110" y="192"/>
                  </a:lnTo>
                  <a:lnTo>
                    <a:pt x="110" y="185"/>
                  </a:lnTo>
                  <a:lnTo>
                    <a:pt x="112" y="182"/>
                  </a:lnTo>
                  <a:lnTo>
                    <a:pt x="112" y="159"/>
                  </a:lnTo>
                  <a:lnTo>
                    <a:pt x="114" y="157"/>
                  </a:lnTo>
                  <a:lnTo>
                    <a:pt x="114" y="124"/>
                  </a:lnTo>
                  <a:lnTo>
                    <a:pt x="117" y="122"/>
                  </a:lnTo>
                  <a:lnTo>
                    <a:pt x="117" y="87"/>
                  </a:lnTo>
                  <a:lnTo>
                    <a:pt x="119" y="84"/>
                  </a:lnTo>
                  <a:lnTo>
                    <a:pt x="119" y="52"/>
                  </a:lnTo>
                  <a:lnTo>
                    <a:pt x="121" y="49"/>
                  </a:lnTo>
                  <a:lnTo>
                    <a:pt x="121" y="21"/>
                  </a:lnTo>
                  <a:lnTo>
                    <a:pt x="123" y="19"/>
                  </a:lnTo>
                  <a:lnTo>
                    <a:pt x="123" y="3"/>
                  </a:lnTo>
                  <a:lnTo>
                    <a:pt x="126" y="5"/>
                  </a:lnTo>
                  <a:lnTo>
                    <a:pt x="128" y="7"/>
                  </a:lnTo>
                  <a:lnTo>
                    <a:pt x="128" y="33"/>
                  </a:lnTo>
                  <a:lnTo>
                    <a:pt x="130" y="35"/>
                  </a:lnTo>
                  <a:lnTo>
                    <a:pt x="130" y="84"/>
                  </a:lnTo>
                  <a:lnTo>
                    <a:pt x="133" y="87"/>
                  </a:lnTo>
                  <a:lnTo>
                    <a:pt x="133" y="145"/>
                  </a:lnTo>
                  <a:lnTo>
                    <a:pt x="135" y="147"/>
                  </a:lnTo>
                  <a:lnTo>
                    <a:pt x="135" y="199"/>
                  </a:lnTo>
                  <a:lnTo>
                    <a:pt x="137" y="201"/>
                  </a:lnTo>
                  <a:lnTo>
                    <a:pt x="137" y="224"/>
                  </a:lnTo>
                  <a:lnTo>
                    <a:pt x="139" y="227"/>
                  </a:lnTo>
                  <a:lnTo>
                    <a:pt x="139" y="229"/>
                  </a:lnTo>
                  <a:lnTo>
                    <a:pt x="139" y="222"/>
                  </a:lnTo>
                  <a:lnTo>
                    <a:pt x="142" y="220"/>
                  </a:lnTo>
                  <a:lnTo>
                    <a:pt x="142" y="192"/>
                  </a:lnTo>
                  <a:lnTo>
                    <a:pt x="144" y="189"/>
                  </a:lnTo>
                  <a:lnTo>
                    <a:pt x="144" y="147"/>
                  </a:lnTo>
                  <a:lnTo>
                    <a:pt x="146" y="14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70" name="Freeform 87"/>
            <p:cNvSpPr>
              <a:spLocks/>
            </p:cNvSpPr>
            <p:nvPr/>
          </p:nvSpPr>
          <p:spPr bwMode="auto">
            <a:xfrm>
              <a:off x="1584325" y="5570538"/>
              <a:ext cx="220663" cy="422275"/>
            </a:xfrm>
            <a:custGeom>
              <a:avLst/>
              <a:gdLst>
                <a:gd name="T0" fmla="*/ 3 w 139"/>
                <a:gd name="T1" fmla="*/ 117 h 266"/>
                <a:gd name="T2" fmla="*/ 5 w 139"/>
                <a:gd name="T3" fmla="*/ 33 h 266"/>
                <a:gd name="T4" fmla="*/ 9 w 139"/>
                <a:gd name="T5" fmla="*/ 5 h 266"/>
                <a:gd name="T6" fmla="*/ 12 w 139"/>
                <a:gd name="T7" fmla="*/ 5 h 266"/>
                <a:gd name="T8" fmla="*/ 14 w 139"/>
                <a:gd name="T9" fmla="*/ 65 h 266"/>
                <a:gd name="T10" fmla="*/ 19 w 139"/>
                <a:gd name="T11" fmla="*/ 117 h 266"/>
                <a:gd name="T12" fmla="*/ 21 w 139"/>
                <a:gd name="T13" fmla="*/ 194 h 266"/>
                <a:gd name="T14" fmla="*/ 25 w 139"/>
                <a:gd name="T15" fmla="*/ 222 h 266"/>
                <a:gd name="T16" fmla="*/ 28 w 139"/>
                <a:gd name="T17" fmla="*/ 212 h 266"/>
                <a:gd name="T18" fmla="*/ 32 w 139"/>
                <a:gd name="T19" fmla="*/ 177 h 266"/>
                <a:gd name="T20" fmla="*/ 34 w 139"/>
                <a:gd name="T21" fmla="*/ 100 h 266"/>
                <a:gd name="T22" fmla="*/ 39 w 139"/>
                <a:gd name="T23" fmla="*/ 61 h 266"/>
                <a:gd name="T24" fmla="*/ 41 w 139"/>
                <a:gd name="T25" fmla="*/ 19 h 266"/>
                <a:gd name="T26" fmla="*/ 46 w 139"/>
                <a:gd name="T27" fmla="*/ 30 h 266"/>
                <a:gd name="T28" fmla="*/ 48 w 139"/>
                <a:gd name="T29" fmla="*/ 105 h 266"/>
                <a:gd name="T30" fmla="*/ 53 w 139"/>
                <a:gd name="T31" fmla="*/ 152 h 266"/>
                <a:gd name="T32" fmla="*/ 55 w 139"/>
                <a:gd name="T33" fmla="*/ 215 h 266"/>
                <a:gd name="T34" fmla="*/ 57 w 139"/>
                <a:gd name="T35" fmla="*/ 222 h 266"/>
                <a:gd name="T36" fmla="*/ 62 w 139"/>
                <a:gd name="T37" fmla="*/ 208 h 266"/>
                <a:gd name="T38" fmla="*/ 64 w 139"/>
                <a:gd name="T39" fmla="*/ 147 h 266"/>
                <a:gd name="T40" fmla="*/ 69 w 139"/>
                <a:gd name="T41" fmla="*/ 105 h 266"/>
                <a:gd name="T42" fmla="*/ 71 w 139"/>
                <a:gd name="T43" fmla="*/ 47 h 266"/>
                <a:gd name="T44" fmla="*/ 76 w 139"/>
                <a:gd name="T45" fmla="*/ 28 h 266"/>
                <a:gd name="T46" fmla="*/ 78 w 139"/>
                <a:gd name="T47" fmla="*/ 30 h 266"/>
                <a:gd name="T48" fmla="*/ 80 w 139"/>
                <a:gd name="T49" fmla="*/ 82 h 266"/>
                <a:gd name="T50" fmla="*/ 85 w 139"/>
                <a:gd name="T51" fmla="*/ 133 h 266"/>
                <a:gd name="T52" fmla="*/ 87 w 139"/>
                <a:gd name="T53" fmla="*/ 219 h 266"/>
                <a:gd name="T54" fmla="*/ 92 w 139"/>
                <a:gd name="T55" fmla="*/ 236 h 266"/>
                <a:gd name="T56" fmla="*/ 94 w 139"/>
                <a:gd name="T57" fmla="*/ 201 h 266"/>
                <a:gd name="T58" fmla="*/ 98 w 139"/>
                <a:gd name="T59" fmla="*/ 166 h 266"/>
                <a:gd name="T60" fmla="*/ 101 w 139"/>
                <a:gd name="T61" fmla="*/ 86 h 266"/>
                <a:gd name="T62" fmla="*/ 105 w 139"/>
                <a:gd name="T63" fmla="*/ 42 h 266"/>
                <a:gd name="T64" fmla="*/ 108 w 139"/>
                <a:gd name="T65" fmla="*/ 9 h 266"/>
                <a:gd name="T66" fmla="*/ 110 w 139"/>
                <a:gd name="T67" fmla="*/ 26 h 266"/>
                <a:gd name="T68" fmla="*/ 114 w 139"/>
                <a:gd name="T69" fmla="*/ 63 h 266"/>
                <a:gd name="T70" fmla="*/ 117 w 139"/>
                <a:gd name="T71" fmla="*/ 168 h 266"/>
                <a:gd name="T72" fmla="*/ 121 w 139"/>
                <a:gd name="T73" fmla="*/ 229 h 266"/>
                <a:gd name="T74" fmla="*/ 123 w 139"/>
                <a:gd name="T75" fmla="*/ 266 h 266"/>
                <a:gd name="T76" fmla="*/ 126 w 139"/>
                <a:gd name="T77" fmla="*/ 233 h 266"/>
                <a:gd name="T78" fmla="*/ 130 w 139"/>
                <a:gd name="T79" fmla="*/ 187 h 266"/>
                <a:gd name="T80" fmla="*/ 133 w 139"/>
                <a:gd name="T81" fmla="*/ 91 h 266"/>
                <a:gd name="T82" fmla="*/ 137 w 139"/>
                <a:gd name="T83" fmla="*/ 4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9" h="266">
                  <a:moveTo>
                    <a:pt x="0" y="168"/>
                  </a:moveTo>
                  <a:lnTo>
                    <a:pt x="0" y="119"/>
                  </a:lnTo>
                  <a:lnTo>
                    <a:pt x="3" y="117"/>
                  </a:lnTo>
                  <a:lnTo>
                    <a:pt x="3" y="72"/>
                  </a:lnTo>
                  <a:lnTo>
                    <a:pt x="5" y="70"/>
                  </a:lnTo>
                  <a:lnTo>
                    <a:pt x="5" y="33"/>
                  </a:lnTo>
                  <a:lnTo>
                    <a:pt x="7" y="30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65"/>
                  </a:lnTo>
                  <a:lnTo>
                    <a:pt x="16" y="68"/>
                  </a:lnTo>
                  <a:lnTo>
                    <a:pt x="16" y="114"/>
                  </a:lnTo>
                  <a:lnTo>
                    <a:pt x="19" y="117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3" y="219"/>
                  </a:lnTo>
                  <a:lnTo>
                    <a:pt x="25" y="222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12"/>
                  </a:lnTo>
                  <a:lnTo>
                    <a:pt x="30" y="210"/>
                  </a:lnTo>
                  <a:lnTo>
                    <a:pt x="30" y="180"/>
                  </a:lnTo>
                  <a:lnTo>
                    <a:pt x="32" y="177"/>
                  </a:lnTo>
                  <a:lnTo>
                    <a:pt x="32" y="140"/>
                  </a:lnTo>
                  <a:lnTo>
                    <a:pt x="34" y="138"/>
                  </a:lnTo>
                  <a:lnTo>
                    <a:pt x="34" y="100"/>
                  </a:lnTo>
                  <a:lnTo>
                    <a:pt x="37" y="98"/>
                  </a:lnTo>
                  <a:lnTo>
                    <a:pt x="37" y="63"/>
                  </a:lnTo>
                  <a:lnTo>
                    <a:pt x="39" y="61"/>
                  </a:lnTo>
                  <a:lnTo>
                    <a:pt x="39" y="35"/>
                  </a:lnTo>
                  <a:lnTo>
                    <a:pt x="41" y="33"/>
                  </a:lnTo>
                  <a:lnTo>
                    <a:pt x="41" y="19"/>
                  </a:lnTo>
                  <a:lnTo>
                    <a:pt x="44" y="21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46" y="61"/>
                  </a:lnTo>
                  <a:lnTo>
                    <a:pt x="48" y="63"/>
                  </a:lnTo>
                  <a:lnTo>
                    <a:pt x="48" y="105"/>
                  </a:lnTo>
                  <a:lnTo>
                    <a:pt x="50" y="107"/>
                  </a:lnTo>
                  <a:lnTo>
                    <a:pt x="50" y="149"/>
                  </a:lnTo>
                  <a:lnTo>
                    <a:pt x="53" y="152"/>
                  </a:lnTo>
                  <a:lnTo>
                    <a:pt x="53" y="189"/>
                  </a:lnTo>
                  <a:lnTo>
                    <a:pt x="55" y="191"/>
                  </a:lnTo>
                  <a:lnTo>
                    <a:pt x="55" y="215"/>
                  </a:lnTo>
                  <a:lnTo>
                    <a:pt x="57" y="217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60" y="219"/>
                  </a:lnTo>
                  <a:lnTo>
                    <a:pt x="60" y="210"/>
                  </a:lnTo>
                  <a:lnTo>
                    <a:pt x="62" y="208"/>
                  </a:lnTo>
                  <a:lnTo>
                    <a:pt x="62" y="184"/>
                  </a:lnTo>
                  <a:lnTo>
                    <a:pt x="64" y="182"/>
                  </a:lnTo>
                  <a:lnTo>
                    <a:pt x="64" y="147"/>
                  </a:lnTo>
                  <a:lnTo>
                    <a:pt x="66" y="145"/>
                  </a:lnTo>
                  <a:lnTo>
                    <a:pt x="66" y="107"/>
                  </a:lnTo>
                  <a:lnTo>
                    <a:pt x="69" y="105"/>
                  </a:lnTo>
                  <a:lnTo>
                    <a:pt x="69" y="72"/>
                  </a:lnTo>
                  <a:lnTo>
                    <a:pt x="71" y="70"/>
                  </a:lnTo>
                  <a:lnTo>
                    <a:pt x="71" y="47"/>
                  </a:lnTo>
                  <a:lnTo>
                    <a:pt x="73" y="44"/>
                  </a:lnTo>
                  <a:lnTo>
                    <a:pt x="73" y="30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80" y="47"/>
                  </a:lnTo>
                  <a:lnTo>
                    <a:pt x="80" y="82"/>
                  </a:lnTo>
                  <a:lnTo>
                    <a:pt x="82" y="84"/>
                  </a:lnTo>
                  <a:lnTo>
                    <a:pt x="82" y="131"/>
                  </a:lnTo>
                  <a:lnTo>
                    <a:pt x="85" y="133"/>
                  </a:lnTo>
                  <a:lnTo>
                    <a:pt x="85" y="182"/>
                  </a:lnTo>
                  <a:lnTo>
                    <a:pt x="87" y="184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33"/>
                  </a:lnTo>
                  <a:lnTo>
                    <a:pt x="92" y="236"/>
                  </a:lnTo>
                  <a:lnTo>
                    <a:pt x="92" y="226"/>
                  </a:lnTo>
                  <a:lnTo>
                    <a:pt x="94" y="224"/>
                  </a:lnTo>
                  <a:lnTo>
                    <a:pt x="94" y="201"/>
                  </a:lnTo>
                  <a:lnTo>
                    <a:pt x="96" y="198"/>
                  </a:lnTo>
                  <a:lnTo>
                    <a:pt x="96" y="168"/>
                  </a:lnTo>
                  <a:lnTo>
                    <a:pt x="98" y="166"/>
                  </a:lnTo>
                  <a:lnTo>
                    <a:pt x="98" y="128"/>
                  </a:lnTo>
                  <a:lnTo>
                    <a:pt x="101" y="126"/>
                  </a:lnTo>
                  <a:lnTo>
                    <a:pt x="101" y="86"/>
                  </a:lnTo>
                  <a:lnTo>
                    <a:pt x="103" y="84"/>
                  </a:lnTo>
                  <a:lnTo>
                    <a:pt x="103" y="44"/>
                  </a:lnTo>
                  <a:lnTo>
                    <a:pt x="105" y="42"/>
                  </a:lnTo>
                  <a:lnTo>
                    <a:pt x="105" y="16"/>
                  </a:lnTo>
                  <a:lnTo>
                    <a:pt x="108" y="14"/>
                  </a:lnTo>
                  <a:lnTo>
                    <a:pt x="108" y="9"/>
                  </a:lnTo>
                  <a:lnTo>
                    <a:pt x="108" y="12"/>
                  </a:lnTo>
                  <a:lnTo>
                    <a:pt x="110" y="14"/>
                  </a:lnTo>
                  <a:lnTo>
                    <a:pt x="110" y="26"/>
                  </a:lnTo>
                  <a:lnTo>
                    <a:pt x="112" y="28"/>
                  </a:lnTo>
                  <a:lnTo>
                    <a:pt x="112" y="61"/>
                  </a:lnTo>
                  <a:lnTo>
                    <a:pt x="114" y="63"/>
                  </a:lnTo>
                  <a:lnTo>
                    <a:pt x="114" y="112"/>
                  </a:lnTo>
                  <a:lnTo>
                    <a:pt x="117" y="114"/>
                  </a:lnTo>
                  <a:lnTo>
                    <a:pt x="117" y="168"/>
                  </a:lnTo>
                  <a:lnTo>
                    <a:pt x="119" y="170"/>
                  </a:lnTo>
                  <a:lnTo>
                    <a:pt x="119" y="226"/>
                  </a:lnTo>
                  <a:lnTo>
                    <a:pt x="121" y="229"/>
                  </a:lnTo>
                  <a:lnTo>
                    <a:pt x="121" y="259"/>
                  </a:lnTo>
                  <a:lnTo>
                    <a:pt x="123" y="261"/>
                  </a:lnTo>
                  <a:lnTo>
                    <a:pt x="123" y="266"/>
                  </a:lnTo>
                  <a:lnTo>
                    <a:pt x="123" y="259"/>
                  </a:lnTo>
                  <a:lnTo>
                    <a:pt x="126" y="257"/>
                  </a:lnTo>
                  <a:lnTo>
                    <a:pt x="126" y="233"/>
                  </a:lnTo>
                  <a:lnTo>
                    <a:pt x="128" y="231"/>
                  </a:lnTo>
                  <a:lnTo>
                    <a:pt x="128" y="189"/>
                  </a:lnTo>
                  <a:lnTo>
                    <a:pt x="130" y="187"/>
                  </a:lnTo>
                  <a:lnTo>
                    <a:pt x="130" y="140"/>
                  </a:lnTo>
                  <a:lnTo>
                    <a:pt x="133" y="138"/>
                  </a:lnTo>
                  <a:lnTo>
                    <a:pt x="133" y="91"/>
                  </a:lnTo>
                  <a:lnTo>
                    <a:pt x="135" y="89"/>
                  </a:lnTo>
                  <a:lnTo>
                    <a:pt x="135" y="49"/>
                  </a:lnTo>
                  <a:lnTo>
                    <a:pt x="137" y="47"/>
                  </a:lnTo>
                  <a:lnTo>
                    <a:pt x="137" y="23"/>
                  </a:lnTo>
                  <a:lnTo>
                    <a:pt x="139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71" name="Freeform 88"/>
            <p:cNvSpPr>
              <a:spLocks/>
            </p:cNvSpPr>
            <p:nvPr/>
          </p:nvSpPr>
          <p:spPr bwMode="auto">
            <a:xfrm>
              <a:off x="1804988" y="5389563"/>
              <a:ext cx="225425" cy="811213"/>
            </a:xfrm>
            <a:custGeom>
              <a:avLst/>
              <a:gdLst>
                <a:gd name="T0" fmla="*/ 3 w 142"/>
                <a:gd name="T1" fmla="*/ 128 h 511"/>
                <a:gd name="T2" fmla="*/ 5 w 142"/>
                <a:gd name="T3" fmla="*/ 172 h 511"/>
                <a:gd name="T4" fmla="*/ 10 w 142"/>
                <a:gd name="T5" fmla="*/ 224 h 511"/>
                <a:gd name="T6" fmla="*/ 12 w 142"/>
                <a:gd name="T7" fmla="*/ 336 h 511"/>
                <a:gd name="T8" fmla="*/ 19 w 142"/>
                <a:gd name="T9" fmla="*/ 373 h 511"/>
                <a:gd name="T10" fmla="*/ 21 w 142"/>
                <a:gd name="T11" fmla="*/ 350 h 511"/>
                <a:gd name="T12" fmla="*/ 23 w 142"/>
                <a:gd name="T13" fmla="*/ 254 h 511"/>
                <a:gd name="T14" fmla="*/ 28 w 142"/>
                <a:gd name="T15" fmla="*/ 186 h 511"/>
                <a:gd name="T16" fmla="*/ 30 w 142"/>
                <a:gd name="T17" fmla="*/ 84 h 511"/>
                <a:gd name="T18" fmla="*/ 35 w 142"/>
                <a:gd name="T19" fmla="*/ 65 h 511"/>
                <a:gd name="T20" fmla="*/ 37 w 142"/>
                <a:gd name="T21" fmla="*/ 137 h 511"/>
                <a:gd name="T22" fmla="*/ 42 w 142"/>
                <a:gd name="T23" fmla="*/ 224 h 511"/>
                <a:gd name="T24" fmla="*/ 44 w 142"/>
                <a:gd name="T25" fmla="*/ 394 h 511"/>
                <a:gd name="T26" fmla="*/ 48 w 142"/>
                <a:gd name="T27" fmla="*/ 438 h 511"/>
                <a:gd name="T28" fmla="*/ 51 w 142"/>
                <a:gd name="T29" fmla="*/ 434 h 511"/>
                <a:gd name="T30" fmla="*/ 53 w 142"/>
                <a:gd name="T31" fmla="*/ 336 h 511"/>
                <a:gd name="T32" fmla="*/ 57 w 142"/>
                <a:gd name="T33" fmla="*/ 256 h 511"/>
                <a:gd name="T34" fmla="*/ 60 w 142"/>
                <a:gd name="T35" fmla="*/ 98 h 511"/>
                <a:gd name="T36" fmla="*/ 64 w 142"/>
                <a:gd name="T37" fmla="*/ 35 h 511"/>
                <a:gd name="T38" fmla="*/ 67 w 142"/>
                <a:gd name="T39" fmla="*/ 23 h 511"/>
                <a:gd name="T40" fmla="*/ 69 w 142"/>
                <a:gd name="T41" fmla="*/ 149 h 511"/>
                <a:gd name="T42" fmla="*/ 73 w 142"/>
                <a:gd name="T43" fmla="*/ 261 h 511"/>
                <a:gd name="T44" fmla="*/ 76 w 142"/>
                <a:gd name="T45" fmla="*/ 464 h 511"/>
                <a:gd name="T46" fmla="*/ 80 w 142"/>
                <a:gd name="T47" fmla="*/ 504 h 511"/>
                <a:gd name="T48" fmla="*/ 83 w 142"/>
                <a:gd name="T49" fmla="*/ 420 h 511"/>
                <a:gd name="T50" fmla="*/ 87 w 142"/>
                <a:gd name="T51" fmla="*/ 331 h 511"/>
                <a:gd name="T52" fmla="*/ 89 w 142"/>
                <a:gd name="T53" fmla="*/ 149 h 511"/>
                <a:gd name="T54" fmla="*/ 94 w 142"/>
                <a:gd name="T55" fmla="*/ 63 h 511"/>
                <a:gd name="T56" fmla="*/ 96 w 142"/>
                <a:gd name="T57" fmla="*/ 0 h 511"/>
                <a:gd name="T58" fmla="*/ 99 w 142"/>
                <a:gd name="T59" fmla="*/ 58 h 511"/>
                <a:gd name="T60" fmla="*/ 103 w 142"/>
                <a:gd name="T61" fmla="*/ 149 h 511"/>
                <a:gd name="T62" fmla="*/ 105 w 142"/>
                <a:gd name="T63" fmla="*/ 368 h 511"/>
                <a:gd name="T64" fmla="*/ 110 w 142"/>
                <a:gd name="T65" fmla="*/ 466 h 511"/>
                <a:gd name="T66" fmla="*/ 112 w 142"/>
                <a:gd name="T67" fmla="*/ 492 h 511"/>
                <a:gd name="T68" fmla="*/ 117 w 142"/>
                <a:gd name="T69" fmla="*/ 424 h 511"/>
                <a:gd name="T70" fmla="*/ 119 w 142"/>
                <a:gd name="T71" fmla="*/ 254 h 511"/>
                <a:gd name="T72" fmla="*/ 124 w 142"/>
                <a:gd name="T73" fmla="*/ 163 h 511"/>
                <a:gd name="T74" fmla="*/ 126 w 142"/>
                <a:gd name="T75" fmla="*/ 28 h 511"/>
                <a:gd name="T76" fmla="*/ 128 w 142"/>
                <a:gd name="T77" fmla="*/ 23 h 511"/>
                <a:gd name="T78" fmla="*/ 133 w 142"/>
                <a:gd name="T79" fmla="*/ 77 h 511"/>
                <a:gd name="T80" fmla="*/ 135 w 142"/>
                <a:gd name="T81" fmla="*/ 270 h 511"/>
                <a:gd name="T82" fmla="*/ 140 w 142"/>
                <a:gd name="T83" fmla="*/ 36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511">
                  <a:moveTo>
                    <a:pt x="0" y="135"/>
                  </a:moveTo>
                  <a:lnTo>
                    <a:pt x="0" y="126"/>
                  </a:lnTo>
                  <a:lnTo>
                    <a:pt x="3" y="128"/>
                  </a:lnTo>
                  <a:lnTo>
                    <a:pt x="3" y="137"/>
                  </a:lnTo>
                  <a:lnTo>
                    <a:pt x="5" y="140"/>
                  </a:lnTo>
                  <a:lnTo>
                    <a:pt x="5" y="172"/>
                  </a:lnTo>
                  <a:lnTo>
                    <a:pt x="7" y="175"/>
                  </a:lnTo>
                  <a:lnTo>
                    <a:pt x="7" y="221"/>
                  </a:lnTo>
                  <a:lnTo>
                    <a:pt x="10" y="224"/>
                  </a:lnTo>
                  <a:lnTo>
                    <a:pt x="10" y="280"/>
                  </a:lnTo>
                  <a:lnTo>
                    <a:pt x="12" y="282"/>
                  </a:lnTo>
                  <a:lnTo>
                    <a:pt x="12" y="336"/>
                  </a:lnTo>
                  <a:lnTo>
                    <a:pt x="14" y="338"/>
                  </a:lnTo>
                  <a:lnTo>
                    <a:pt x="14" y="368"/>
                  </a:lnTo>
                  <a:lnTo>
                    <a:pt x="19" y="373"/>
                  </a:lnTo>
                  <a:lnTo>
                    <a:pt x="16" y="373"/>
                  </a:lnTo>
                  <a:lnTo>
                    <a:pt x="19" y="352"/>
                  </a:lnTo>
                  <a:lnTo>
                    <a:pt x="21" y="350"/>
                  </a:lnTo>
                  <a:lnTo>
                    <a:pt x="21" y="312"/>
                  </a:lnTo>
                  <a:lnTo>
                    <a:pt x="23" y="310"/>
                  </a:lnTo>
                  <a:lnTo>
                    <a:pt x="23" y="254"/>
                  </a:lnTo>
                  <a:lnTo>
                    <a:pt x="26" y="252"/>
                  </a:lnTo>
                  <a:lnTo>
                    <a:pt x="26" y="189"/>
                  </a:lnTo>
                  <a:lnTo>
                    <a:pt x="28" y="186"/>
                  </a:lnTo>
                  <a:lnTo>
                    <a:pt x="28" y="130"/>
                  </a:lnTo>
                  <a:lnTo>
                    <a:pt x="30" y="128"/>
                  </a:lnTo>
                  <a:lnTo>
                    <a:pt x="30" y="84"/>
                  </a:lnTo>
                  <a:lnTo>
                    <a:pt x="32" y="81"/>
                  </a:lnTo>
                  <a:lnTo>
                    <a:pt x="32" y="63"/>
                  </a:lnTo>
                  <a:lnTo>
                    <a:pt x="35" y="65"/>
                  </a:lnTo>
                  <a:lnTo>
                    <a:pt x="35" y="79"/>
                  </a:lnTo>
                  <a:lnTo>
                    <a:pt x="37" y="81"/>
                  </a:lnTo>
                  <a:lnTo>
                    <a:pt x="37" y="137"/>
                  </a:lnTo>
                  <a:lnTo>
                    <a:pt x="39" y="140"/>
                  </a:lnTo>
                  <a:lnTo>
                    <a:pt x="39" y="221"/>
                  </a:lnTo>
                  <a:lnTo>
                    <a:pt x="42" y="224"/>
                  </a:lnTo>
                  <a:lnTo>
                    <a:pt x="42" y="312"/>
                  </a:lnTo>
                  <a:lnTo>
                    <a:pt x="44" y="315"/>
                  </a:lnTo>
                  <a:lnTo>
                    <a:pt x="44" y="394"/>
                  </a:lnTo>
                  <a:lnTo>
                    <a:pt x="46" y="396"/>
                  </a:lnTo>
                  <a:lnTo>
                    <a:pt x="46" y="436"/>
                  </a:lnTo>
                  <a:lnTo>
                    <a:pt x="48" y="438"/>
                  </a:lnTo>
                  <a:lnTo>
                    <a:pt x="48" y="443"/>
                  </a:lnTo>
                  <a:lnTo>
                    <a:pt x="48" y="436"/>
                  </a:lnTo>
                  <a:lnTo>
                    <a:pt x="51" y="434"/>
                  </a:lnTo>
                  <a:lnTo>
                    <a:pt x="51" y="399"/>
                  </a:lnTo>
                  <a:lnTo>
                    <a:pt x="53" y="396"/>
                  </a:lnTo>
                  <a:lnTo>
                    <a:pt x="53" y="336"/>
                  </a:lnTo>
                  <a:lnTo>
                    <a:pt x="55" y="333"/>
                  </a:lnTo>
                  <a:lnTo>
                    <a:pt x="55" y="259"/>
                  </a:lnTo>
                  <a:lnTo>
                    <a:pt x="57" y="256"/>
                  </a:lnTo>
                  <a:lnTo>
                    <a:pt x="57" y="175"/>
                  </a:lnTo>
                  <a:lnTo>
                    <a:pt x="60" y="172"/>
                  </a:lnTo>
                  <a:lnTo>
                    <a:pt x="60" y="98"/>
                  </a:lnTo>
                  <a:lnTo>
                    <a:pt x="62" y="95"/>
                  </a:lnTo>
                  <a:lnTo>
                    <a:pt x="62" y="37"/>
                  </a:lnTo>
                  <a:lnTo>
                    <a:pt x="64" y="35"/>
                  </a:lnTo>
                  <a:lnTo>
                    <a:pt x="64" y="18"/>
                  </a:lnTo>
                  <a:lnTo>
                    <a:pt x="64" y="21"/>
                  </a:lnTo>
                  <a:lnTo>
                    <a:pt x="67" y="23"/>
                  </a:lnTo>
                  <a:lnTo>
                    <a:pt x="67" y="60"/>
                  </a:lnTo>
                  <a:lnTo>
                    <a:pt x="69" y="63"/>
                  </a:lnTo>
                  <a:lnTo>
                    <a:pt x="69" y="149"/>
                  </a:lnTo>
                  <a:lnTo>
                    <a:pt x="71" y="151"/>
                  </a:lnTo>
                  <a:lnTo>
                    <a:pt x="71" y="259"/>
                  </a:lnTo>
                  <a:lnTo>
                    <a:pt x="73" y="261"/>
                  </a:lnTo>
                  <a:lnTo>
                    <a:pt x="73" y="371"/>
                  </a:lnTo>
                  <a:lnTo>
                    <a:pt x="76" y="373"/>
                  </a:lnTo>
                  <a:lnTo>
                    <a:pt x="76" y="464"/>
                  </a:lnTo>
                  <a:lnTo>
                    <a:pt x="78" y="466"/>
                  </a:lnTo>
                  <a:lnTo>
                    <a:pt x="78" y="506"/>
                  </a:lnTo>
                  <a:lnTo>
                    <a:pt x="80" y="504"/>
                  </a:lnTo>
                  <a:lnTo>
                    <a:pt x="80" y="485"/>
                  </a:lnTo>
                  <a:lnTo>
                    <a:pt x="83" y="483"/>
                  </a:lnTo>
                  <a:lnTo>
                    <a:pt x="83" y="420"/>
                  </a:lnTo>
                  <a:lnTo>
                    <a:pt x="85" y="417"/>
                  </a:lnTo>
                  <a:lnTo>
                    <a:pt x="85" y="333"/>
                  </a:lnTo>
                  <a:lnTo>
                    <a:pt x="87" y="331"/>
                  </a:lnTo>
                  <a:lnTo>
                    <a:pt x="87" y="240"/>
                  </a:lnTo>
                  <a:lnTo>
                    <a:pt x="89" y="238"/>
                  </a:lnTo>
                  <a:lnTo>
                    <a:pt x="89" y="149"/>
                  </a:lnTo>
                  <a:lnTo>
                    <a:pt x="92" y="147"/>
                  </a:lnTo>
                  <a:lnTo>
                    <a:pt x="92" y="65"/>
                  </a:lnTo>
                  <a:lnTo>
                    <a:pt x="94" y="63"/>
                  </a:lnTo>
                  <a:lnTo>
                    <a:pt x="94" y="9"/>
                  </a:lnTo>
                  <a:lnTo>
                    <a:pt x="96" y="7"/>
                  </a:lnTo>
                  <a:lnTo>
                    <a:pt x="96" y="0"/>
                  </a:lnTo>
                  <a:lnTo>
                    <a:pt x="96" y="7"/>
                  </a:lnTo>
                  <a:lnTo>
                    <a:pt x="99" y="9"/>
                  </a:lnTo>
                  <a:lnTo>
                    <a:pt x="99" y="58"/>
                  </a:lnTo>
                  <a:lnTo>
                    <a:pt x="101" y="60"/>
                  </a:lnTo>
                  <a:lnTo>
                    <a:pt x="101" y="147"/>
                  </a:lnTo>
                  <a:lnTo>
                    <a:pt x="103" y="149"/>
                  </a:lnTo>
                  <a:lnTo>
                    <a:pt x="103" y="256"/>
                  </a:lnTo>
                  <a:lnTo>
                    <a:pt x="105" y="259"/>
                  </a:lnTo>
                  <a:lnTo>
                    <a:pt x="105" y="368"/>
                  </a:lnTo>
                  <a:lnTo>
                    <a:pt x="108" y="371"/>
                  </a:lnTo>
                  <a:lnTo>
                    <a:pt x="108" y="464"/>
                  </a:lnTo>
                  <a:lnTo>
                    <a:pt x="110" y="466"/>
                  </a:lnTo>
                  <a:lnTo>
                    <a:pt x="110" y="511"/>
                  </a:lnTo>
                  <a:lnTo>
                    <a:pt x="112" y="508"/>
                  </a:lnTo>
                  <a:lnTo>
                    <a:pt x="112" y="492"/>
                  </a:lnTo>
                  <a:lnTo>
                    <a:pt x="115" y="490"/>
                  </a:lnTo>
                  <a:lnTo>
                    <a:pt x="115" y="427"/>
                  </a:lnTo>
                  <a:lnTo>
                    <a:pt x="117" y="424"/>
                  </a:lnTo>
                  <a:lnTo>
                    <a:pt x="117" y="345"/>
                  </a:lnTo>
                  <a:lnTo>
                    <a:pt x="119" y="343"/>
                  </a:lnTo>
                  <a:lnTo>
                    <a:pt x="119" y="254"/>
                  </a:lnTo>
                  <a:lnTo>
                    <a:pt x="121" y="252"/>
                  </a:lnTo>
                  <a:lnTo>
                    <a:pt x="121" y="165"/>
                  </a:lnTo>
                  <a:lnTo>
                    <a:pt x="124" y="163"/>
                  </a:lnTo>
                  <a:lnTo>
                    <a:pt x="124" y="84"/>
                  </a:lnTo>
                  <a:lnTo>
                    <a:pt x="126" y="81"/>
                  </a:lnTo>
                  <a:lnTo>
                    <a:pt x="126" y="28"/>
                  </a:lnTo>
                  <a:lnTo>
                    <a:pt x="128" y="25"/>
                  </a:lnTo>
                  <a:lnTo>
                    <a:pt x="128" y="18"/>
                  </a:lnTo>
                  <a:lnTo>
                    <a:pt x="128" y="23"/>
                  </a:lnTo>
                  <a:lnTo>
                    <a:pt x="131" y="25"/>
                  </a:lnTo>
                  <a:lnTo>
                    <a:pt x="131" y="74"/>
                  </a:lnTo>
                  <a:lnTo>
                    <a:pt x="133" y="77"/>
                  </a:lnTo>
                  <a:lnTo>
                    <a:pt x="133" y="165"/>
                  </a:lnTo>
                  <a:lnTo>
                    <a:pt x="135" y="168"/>
                  </a:lnTo>
                  <a:lnTo>
                    <a:pt x="135" y="270"/>
                  </a:lnTo>
                  <a:lnTo>
                    <a:pt x="137" y="27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0" y="438"/>
                  </a:lnTo>
                  <a:lnTo>
                    <a:pt x="142" y="44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72" name="Freeform 89"/>
            <p:cNvSpPr>
              <a:spLocks/>
            </p:cNvSpPr>
            <p:nvPr/>
          </p:nvSpPr>
          <p:spPr bwMode="auto">
            <a:xfrm>
              <a:off x="2030413" y="5240338"/>
              <a:ext cx="214313" cy="1141413"/>
            </a:xfrm>
            <a:custGeom>
              <a:avLst/>
              <a:gdLst>
                <a:gd name="T0" fmla="*/ 2 w 135"/>
                <a:gd name="T1" fmla="*/ 563 h 719"/>
                <a:gd name="T2" fmla="*/ 4 w 135"/>
                <a:gd name="T3" fmla="*/ 490 h 719"/>
                <a:gd name="T4" fmla="*/ 9 w 135"/>
                <a:gd name="T5" fmla="*/ 416 h 719"/>
                <a:gd name="T6" fmla="*/ 11 w 135"/>
                <a:gd name="T7" fmla="*/ 250 h 719"/>
                <a:gd name="T8" fmla="*/ 16 w 135"/>
                <a:gd name="T9" fmla="*/ 171 h 719"/>
                <a:gd name="T10" fmla="*/ 18 w 135"/>
                <a:gd name="T11" fmla="*/ 80 h 719"/>
                <a:gd name="T12" fmla="*/ 23 w 135"/>
                <a:gd name="T13" fmla="*/ 105 h 719"/>
                <a:gd name="T14" fmla="*/ 25 w 135"/>
                <a:gd name="T15" fmla="*/ 301 h 719"/>
                <a:gd name="T16" fmla="*/ 30 w 135"/>
                <a:gd name="T17" fmla="*/ 427 h 719"/>
                <a:gd name="T18" fmla="*/ 32 w 135"/>
                <a:gd name="T19" fmla="*/ 614 h 719"/>
                <a:gd name="T20" fmla="*/ 34 w 135"/>
                <a:gd name="T21" fmla="*/ 619 h 719"/>
                <a:gd name="T22" fmla="*/ 39 w 135"/>
                <a:gd name="T23" fmla="*/ 563 h 719"/>
                <a:gd name="T24" fmla="*/ 41 w 135"/>
                <a:gd name="T25" fmla="*/ 355 h 719"/>
                <a:gd name="T26" fmla="*/ 46 w 135"/>
                <a:gd name="T27" fmla="*/ 238 h 719"/>
                <a:gd name="T28" fmla="*/ 48 w 135"/>
                <a:gd name="T29" fmla="*/ 70 h 719"/>
                <a:gd name="T30" fmla="*/ 50 w 135"/>
                <a:gd name="T31" fmla="*/ 54 h 719"/>
                <a:gd name="T32" fmla="*/ 55 w 135"/>
                <a:gd name="T33" fmla="*/ 105 h 719"/>
                <a:gd name="T34" fmla="*/ 57 w 135"/>
                <a:gd name="T35" fmla="*/ 367 h 719"/>
                <a:gd name="T36" fmla="*/ 62 w 135"/>
                <a:gd name="T37" fmla="*/ 502 h 719"/>
                <a:gd name="T38" fmla="*/ 64 w 135"/>
                <a:gd name="T39" fmla="*/ 649 h 719"/>
                <a:gd name="T40" fmla="*/ 68 w 135"/>
                <a:gd name="T41" fmla="*/ 628 h 719"/>
                <a:gd name="T42" fmla="*/ 71 w 135"/>
                <a:gd name="T43" fmla="*/ 455 h 719"/>
                <a:gd name="T44" fmla="*/ 75 w 135"/>
                <a:gd name="T45" fmla="*/ 329 h 719"/>
                <a:gd name="T46" fmla="*/ 78 w 135"/>
                <a:gd name="T47" fmla="*/ 84 h 719"/>
                <a:gd name="T48" fmla="*/ 82 w 135"/>
                <a:gd name="T49" fmla="*/ 12 h 719"/>
                <a:gd name="T50" fmla="*/ 84 w 135"/>
                <a:gd name="T51" fmla="*/ 10 h 719"/>
                <a:gd name="T52" fmla="*/ 87 w 135"/>
                <a:gd name="T53" fmla="*/ 245 h 719"/>
                <a:gd name="T54" fmla="*/ 91 w 135"/>
                <a:gd name="T55" fmla="*/ 423 h 719"/>
                <a:gd name="T56" fmla="*/ 93 w 135"/>
                <a:gd name="T57" fmla="*/ 689 h 719"/>
                <a:gd name="T58" fmla="*/ 96 w 135"/>
                <a:gd name="T59" fmla="*/ 714 h 719"/>
                <a:gd name="T60" fmla="*/ 98 w 135"/>
                <a:gd name="T61" fmla="*/ 635 h 719"/>
                <a:gd name="T62" fmla="*/ 103 w 135"/>
                <a:gd name="T63" fmla="*/ 504 h 719"/>
                <a:gd name="T64" fmla="*/ 105 w 135"/>
                <a:gd name="T65" fmla="*/ 187 h 719"/>
                <a:gd name="T66" fmla="*/ 109 w 135"/>
                <a:gd name="T67" fmla="*/ 59 h 719"/>
                <a:gd name="T68" fmla="*/ 112 w 135"/>
                <a:gd name="T69" fmla="*/ 112 h 719"/>
                <a:gd name="T70" fmla="*/ 116 w 135"/>
                <a:gd name="T71" fmla="*/ 278 h 719"/>
                <a:gd name="T72" fmla="*/ 119 w 135"/>
                <a:gd name="T73" fmla="*/ 598 h 719"/>
                <a:gd name="T74" fmla="*/ 123 w 135"/>
                <a:gd name="T75" fmla="*/ 689 h 719"/>
                <a:gd name="T76" fmla="*/ 123 w 135"/>
                <a:gd name="T77" fmla="*/ 679 h 719"/>
                <a:gd name="T78" fmla="*/ 125 w 135"/>
                <a:gd name="T79" fmla="*/ 579 h 719"/>
                <a:gd name="T80" fmla="*/ 130 w 135"/>
                <a:gd name="T81" fmla="*/ 427 h 719"/>
                <a:gd name="T82" fmla="*/ 132 w 135"/>
                <a:gd name="T83" fmla="*/ 101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5" h="719">
                  <a:moveTo>
                    <a:pt x="0" y="535"/>
                  </a:moveTo>
                  <a:lnTo>
                    <a:pt x="0" y="565"/>
                  </a:lnTo>
                  <a:lnTo>
                    <a:pt x="2" y="563"/>
                  </a:lnTo>
                  <a:lnTo>
                    <a:pt x="2" y="549"/>
                  </a:lnTo>
                  <a:lnTo>
                    <a:pt x="4" y="546"/>
                  </a:lnTo>
                  <a:lnTo>
                    <a:pt x="4" y="490"/>
                  </a:lnTo>
                  <a:lnTo>
                    <a:pt x="7" y="488"/>
                  </a:lnTo>
                  <a:lnTo>
                    <a:pt x="7" y="418"/>
                  </a:lnTo>
                  <a:lnTo>
                    <a:pt x="9" y="416"/>
                  </a:lnTo>
                  <a:lnTo>
                    <a:pt x="9" y="334"/>
                  </a:lnTo>
                  <a:lnTo>
                    <a:pt x="11" y="332"/>
                  </a:lnTo>
                  <a:lnTo>
                    <a:pt x="11" y="250"/>
                  </a:lnTo>
                  <a:lnTo>
                    <a:pt x="14" y="248"/>
                  </a:lnTo>
                  <a:lnTo>
                    <a:pt x="14" y="173"/>
                  </a:lnTo>
                  <a:lnTo>
                    <a:pt x="16" y="171"/>
                  </a:lnTo>
                  <a:lnTo>
                    <a:pt x="16" y="110"/>
                  </a:lnTo>
                  <a:lnTo>
                    <a:pt x="18" y="108"/>
                  </a:lnTo>
                  <a:lnTo>
                    <a:pt x="18" y="80"/>
                  </a:lnTo>
                  <a:lnTo>
                    <a:pt x="20" y="82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3" y="185"/>
                  </a:lnTo>
                  <a:lnTo>
                    <a:pt x="25" y="187"/>
                  </a:lnTo>
                  <a:lnTo>
                    <a:pt x="25" y="301"/>
                  </a:lnTo>
                  <a:lnTo>
                    <a:pt x="27" y="304"/>
                  </a:lnTo>
                  <a:lnTo>
                    <a:pt x="27" y="425"/>
                  </a:lnTo>
                  <a:lnTo>
                    <a:pt x="30" y="427"/>
                  </a:lnTo>
                  <a:lnTo>
                    <a:pt x="30" y="537"/>
                  </a:lnTo>
                  <a:lnTo>
                    <a:pt x="32" y="539"/>
                  </a:lnTo>
                  <a:lnTo>
                    <a:pt x="32" y="614"/>
                  </a:lnTo>
                  <a:lnTo>
                    <a:pt x="34" y="616"/>
                  </a:lnTo>
                  <a:lnTo>
                    <a:pt x="34" y="623"/>
                  </a:lnTo>
                  <a:lnTo>
                    <a:pt x="34" y="619"/>
                  </a:lnTo>
                  <a:lnTo>
                    <a:pt x="36" y="616"/>
                  </a:lnTo>
                  <a:lnTo>
                    <a:pt x="36" y="565"/>
                  </a:lnTo>
                  <a:lnTo>
                    <a:pt x="39" y="563"/>
                  </a:lnTo>
                  <a:lnTo>
                    <a:pt x="39" y="472"/>
                  </a:lnTo>
                  <a:lnTo>
                    <a:pt x="41" y="469"/>
                  </a:lnTo>
                  <a:lnTo>
                    <a:pt x="41" y="355"/>
                  </a:lnTo>
                  <a:lnTo>
                    <a:pt x="43" y="353"/>
                  </a:lnTo>
                  <a:lnTo>
                    <a:pt x="43" y="241"/>
                  </a:lnTo>
                  <a:lnTo>
                    <a:pt x="46" y="238"/>
                  </a:lnTo>
                  <a:lnTo>
                    <a:pt x="46" y="138"/>
                  </a:lnTo>
                  <a:lnTo>
                    <a:pt x="48" y="136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0" y="52"/>
                  </a:lnTo>
                  <a:lnTo>
                    <a:pt x="50" y="54"/>
                  </a:lnTo>
                  <a:lnTo>
                    <a:pt x="52" y="56"/>
                  </a:lnTo>
                  <a:lnTo>
                    <a:pt x="52" y="103"/>
                  </a:lnTo>
                  <a:lnTo>
                    <a:pt x="55" y="105"/>
                  </a:lnTo>
                  <a:lnTo>
                    <a:pt x="55" y="217"/>
                  </a:lnTo>
                  <a:lnTo>
                    <a:pt x="57" y="220"/>
                  </a:lnTo>
                  <a:lnTo>
                    <a:pt x="57" y="367"/>
                  </a:lnTo>
                  <a:lnTo>
                    <a:pt x="59" y="369"/>
                  </a:lnTo>
                  <a:lnTo>
                    <a:pt x="59" y="500"/>
                  </a:lnTo>
                  <a:lnTo>
                    <a:pt x="62" y="502"/>
                  </a:lnTo>
                  <a:lnTo>
                    <a:pt x="62" y="602"/>
                  </a:lnTo>
                  <a:lnTo>
                    <a:pt x="64" y="605"/>
                  </a:lnTo>
                  <a:lnTo>
                    <a:pt x="64" y="649"/>
                  </a:lnTo>
                  <a:lnTo>
                    <a:pt x="66" y="651"/>
                  </a:lnTo>
                  <a:lnTo>
                    <a:pt x="66" y="630"/>
                  </a:lnTo>
                  <a:lnTo>
                    <a:pt x="68" y="628"/>
                  </a:lnTo>
                  <a:lnTo>
                    <a:pt x="68" y="560"/>
                  </a:lnTo>
                  <a:lnTo>
                    <a:pt x="71" y="558"/>
                  </a:lnTo>
                  <a:lnTo>
                    <a:pt x="71" y="455"/>
                  </a:lnTo>
                  <a:lnTo>
                    <a:pt x="73" y="453"/>
                  </a:lnTo>
                  <a:lnTo>
                    <a:pt x="73" y="332"/>
                  </a:lnTo>
                  <a:lnTo>
                    <a:pt x="75" y="329"/>
                  </a:lnTo>
                  <a:lnTo>
                    <a:pt x="75" y="203"/>
                  </a:lnTo>
                  <a:lnTo>
                    <a:pt x="78" y="201"/>
                  </a:lnTo>
                  <a:lnTo>
                    <a:pt x="78" y="84"/>
                  </a:lnTo>
                  <a:lnTo>
                    <a:pt x="80" y="82"/>
                  </a:lnTo>
                  <a:lnTo>
                    <a:pt x="80" y="14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82" y="7"/>
                  </a:lnTo>
                  <a:lnTo>
                    <a:pt x="84" y="10"/>
                  </a:lnTo>
                  <a:lnTo>
                    <a:pt x="84" y="89"/>
                  </a:lnTo>
                  <a:lnTo>
                    <a:pt x="87" y="91"/>
                  </a:lnTo>
                  <a:lnTo>
                    <a:pt x="87" y="245"/>
                  </a:lnTo>
                  <a:lnTo>
                    <a:pt x="89" y="248"/>
                  </a:lnTo>
                  <a:lnTo>
                    <a:pt x="89" y="420"/>
                  </a:lnTo>
                  <a:lnTo>
                    <a:pt x="91" y="423"/>
                  </a:lnTo>
                  <a:lnTo>
                    <a:pt x="91" y="581"/>
                  </a:lnTo>
                  <a:lnTo>
                    <a:pt x="93" y="584"/>
                  </a:lnTo>
                  <a:lnTo>
                    <a:pt x="93" y="689"/>
                  </a:lnTo>
                  <a:lnTo>
                    <a:pt x="96" y="691"/>
                  </a:lnTo>
                  <a:lnTo>
                    <a:pt x="96" y="689"/>
                  </a:lnTo>
                  <a:lnTo>
                    <a:pt x="96" y="714"/>
                  </a:lnTo>
                  <a:lnTo>
                    <a:pt x="98" y="717"/>
                  </a:lnTo>
                  <a:lnTo>
                    <a:pt x="98" y="719"/>
                  </a:lnTo>
                  <a:lnTo>
                    <a:pt x="98" y="635"/>
                  </a:lnTo>
                  <a:lnTo>
                    <a:pt x="100" y="633"/>
                  </a:lnTo>
                  <a:lnTo>
                    <a:pt x="100" y="507"/>
                  </a:lnTo>
                  <a:lnTo>
                    <a:pt x="103" y="504"/>
                  </a:lnTo>
                  <a:lnTo>
                    <a:pt x="103" y="343"/>
                  </a:lnTo>
                  <a:lnTo>
                    <a:pt x="105" y="341"/>
                  </a:lnTo>
                  <a:lnTo>
                    <a:pt x="105" y="187"/>
                  </a:lnTo>
                  <a:lnTo>
                    <a:pt x="107" y="185"/>
                  </a:lnTo>
                  <a:lnTo>
                    <a:pt x="107" y="61"/>
                  </a:lnTo>
                  <a:lnTo>
                    <a:pt x="109" y="59"/>
                  </a:lnTo>
                  <a:lnTo>
                    <a:pt x="109" y="33"/>
                  </a:lnTo>
                  <a:lnTo>
                    <a:pt x="112" y="35"/>
                  </a:lnTo>
                  <a:lnTo>
                    <a:pt x="112" y="112"/>
                  </a:lnTo>
                  <a:lnTo>
                    <a:pt x="114" y="115"/>
                  </a:lnTo>
                  <a:lnTo>
                    <a:pt x="114" y="276"/>
                  </a:lnTo>
                  <a:lnTo>
                    <a:pt x="116" y="278"/>
                  </a:lnTo>
                  <a:lnTo>
                    <a:pt x="116" y="451"/>
                  </a:lnTo>
                  <a:lnTo>
                    <a:pt x="119" y="453"/>
                  </a:lnTo>
                  <a:lnTo>
                    <a:pt x="119" y="598"/>
                  </a:lnTo>
                  <a:lnTo>
                    <a:pt x="121" y="600"/>
                  </a:lnTo>
                  <a:lnTo>
                    <a:pt x="121" y="686"/>
                  </a:lnTo>
                  <a:lnTo>
                    <a:pt x="123" y="689"/>
                  </a:lnTo>
                  <a:lnTo>
                    <a:pt x="123" y="703"/>
                  </a:lnTo>
                  <a:lnTo>
                    <a:pt x="123" y="651"/>
                  </a:lnTo>
                  <a:lnTo>
                    <a:pt x="123" y="679"/>
                  </a:lnTo>
                  <a:lnTo>
                    <a:pt x="125" y="682"/>
                  </a:lnTo>
                  <a:lnTo>
                    <a:pt x="125" y="574"/>
                  </a:lnTo>
                  <a:lnTo>
                    <a:pt x="125" y="579"/>
                  </a:lnTo>
                  <a:lnTo>
                    <a:pt x="128" y="577"/>
                  </a:lnTo>
                  <a:lnTo>
                    <a:pt x="128" y="430"/>
                  </a:lnTo>
                  <a:lnTo>
                    <a:pt x="130" y="427"/>
                  </a:lnTo>
                  <a:lnTo>
                    <a:pt x="130" y="255"/>
                  </a:lnTo>
                  <a:lnTo>
                    <a:pt x="132" y="252"/>
                  </a:lnTo>
                  <a:lnTo>
                    <a:pt x="132" y="101"/>
                  </a:lnTo>
                  <a:lnTo>
                    <a:pt x="135" y="98"/>
                  </a:lnTo>
                  <a:lnTo>
                    <a:pt x="135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  <p:sp>
          <p:nvSpPr>
            <p:cNvPr id="173" name="Freeform 90"/>
            <p:cNvSpPr>
              <a:spLocks/>
            </p:cNvSpPr>
            <p:nvPr/>
          </p:nvSpPr>
          <p:spPr bwMode="auto">
            <a:xfrm>
              <a:off x="2244725" y="5211763"/>
              <a:ext cx="96838" cy="1225550"/>
            </a:xfrm>
            <a:custGeom>
              <a:avLst/>
              <a:gdLst>
                <a:gd name="T0" fmla="*/ 2 w 61"/>
                <a:gd name="T1" fmla="*/ 25 h 772"/>
                <a:gd name="T2" fmla="*/ 2 w 61"/>
                <a:gd name="T3" fmla="*/ 23 h 772"/>
                <a:gd name="T4" fmla="*/ 4 w 61"/>
                <a:gd name="T5" fmla="*/ 30 h 772"/>
                <a:gd name="T6" fmla="*/ 6 w 61"/>
                <a:gd name="T7" fmla="*/ 133 h 772"/>
                <a:gd name="T8" fmla="*/ 9 w 61"/>
                <a:gd name="T9" fmla="*/ 305 h 772"/>
                <a:gd name="T10" fmla="*/ 11 w 61"/>
                <a:gd name="T11" fmla="*/ 490 h 772"/>
                <a:gd name="T12" fmla="*/ 13 w 61"/>
                <a:gd name="T13" fmla="*/ 634 h 772"/>
                <a:gd name="T14" fmla="*/ 16 w 61"/>
                <a:gd name="T15" fmla="*/ 711 h 772"/>
                <a:gd name="T16" fmla="*/ 16 w 61"/>
                <a:gd name="T17" fmla="*/ 681 h 772"/>
                <a:gd name="T18" fmla="*/ 18 w 61"/>
                <a:gd name="T19" fmla="*/ 702 h 772"/>
                <a:gd name="T20" fmla="*/ 20 w 61"/>
                <a:gd name="T21" fmla="*/ 604 h 772"/>
                <a:gd name="T22" fmla="*/ 22 w 61"/>
                <a:gd name="T23" fmla="*/ 466 h 772"/>
                <a:gd name="T24" fmla="*/ 25 w 61"/>
                <a:gd name="T25" fmla="*/ 308 h 772"/>
                <a:gd name="T26" fmla="*/ 27 w 61"/>
                <a:gd name="T27" fmla="*/ 147 h 772"/>
                <a:gd name="T28" fmla="*/ 29 w 61"/>
                <a:gd name="T29" fmla="*/ 32 h 772"/>
                <a:gd name="T30" fmla="*/ 31 w 61"/>
                <a:gd name="T31" fmla="*/ 2 h 772"/>
                <a:gd name="T32" fmla="*/ 34 w 61"/>
                <a:gd name="T33" fmla="*/ 81 h 772"/>
                <a:gd name="T34" fmla="*/ 36 w 61"/>
                <a:gd name="T35" fmla="*/ 256 h 772"/>
                <a:gd name="T36" fmla="*/ 38 w 61"/>
                <a:gd name="T37" fmla="*/ 450 h 772"/>
                <a:gd name="T38" fmla="*/ 41 w 61"/>
                <a:gd name="T39" fmla="*/ 627 h 772"/>
                <a:gd name="T40" fmla="*/ 43 w 61"/>
                <a:gd name="T41" fmla="*/ 742 h 772"/>
                <a:gd name="T42" fmla="*/ 43 w 61"/>
                <a:gd name="T43" fmla="*/ 716 h 772"/>
                <a:gd name="T44" fmla="*/ 45 w 61"/>
                <a:gd name="T45" fmla="*/ 763 h 772"/>
                <a:gd name="T46" fmla="*/ 47 w 61"/>
                <a:gd name="T47" fmla="*/ 644 h 772"/>
                <a:gd name="T48" fmla="*/ 50 w 61"/>
                <a:gd name="T49" fmla="*/ 487 h 772"/>
                <a:gd name="T50" fmla="*/ 52 w 61"/>
                <a:gd name="T51" fmla="*/ 315 h 772"/>
                <a:gd name="T52" fmla="*/ 54 w 61"/>
                <a:gd name="T53" fmla="*/ 172 h 772"/>
                <a:gd name="T54" fmla="*/ 54 w 61"/>
                <a:gd name="T55" fmla="*/ 93 h 772"/>
                <a:gd name="T56" fmla="*/ 57 w 61"/>
                <a:gd name="T57" fmla="*/ 102 h 772"/>
                <a:gd name="T58" fmla="*/ 57 w 61"/>
                <a:gd name="T59" fmla="*/ 72 h 772"/>
                <a:gd name="T60" fmla="*/ 59 w 61"/>
                <a:gd name="T61" fmla="*/ 114 h 772"/>
                <a:gd name="T62" fmla="*/ 61 w 61"/>
                <a:gd name="T63" fmla="*/ 203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772">
                  <a:moveTo>
                    <a:pt x="0" y="28"/>
                  </a:moveTo>
                  <a:lnTo>
                    <a:pt x="2" y="25"/>
                  </a:lnTo>
                  <a:lnTo>
                    <a:pt x="2" y="5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6" y="303"/>
                  </a:lnTo>
                  <a:lnTo>
                    <a:pt x="9" y="305"/>
                  </a:lnTo>
                  <a:lnTo>
                    <a:pt x="9" y="487"/>
                  </a:lnTo>
                  <a:lnTo>
                    <a:pt x="11" y="490"/>
                  </a:lnTo>
                  <a:lnTo>
                    <a:pt x="11" y="632"/>
                  </a:lnTo>
                  <a:lnTo>
                    <a:pt x="13" y="634"/>
                  </a:lnTo>
                  <a:lnTo>
                    <a:pt x="13" y="709"/>
                  </a:lnTo>
                  <a:lnTo>
                    <a:pt x="16" y="711"/>
                  </a:lnTo>
                  <a:lnTo>
                    <a:pt x="16" y="721"/>
                  </a:lnTo>
                  <a:lnTo>
                    <a:pt x="16" y="681"/>
                  </a:lnTo>
                  <a:lnTo>
                    <a:pt x="16" y="704"/>
                  </a:lnTo>
                  <a:lnTo>
                    <a:pt x="18" y="702"/>
                  </a:lnTo>
                  <a:lnTo>
                    <a:pt x="18" y="606"/>
                  </a:lnTo>
                  <a:lnTo>
                    <a:pt x="20" y="604"/>
                  </a:lnTo>
                  <a:lnTo>
                    <a:pt x="20" y="469"/>
                  </a:lnTo>
                  <a:lnTo>
                    <a:pt x="22" y="466"/>
                  </a:lnTo>
                  <a:lnTo>
                    <a:pt x="22" y="310"/>
                  </a:lnTo>
                  <a:lnTo>
                    <a:pt x="25" y="308"/>
                  </a:lnTo>
                  <a:lnTo>
                    <a:pt x="25" y="149"/>
                  </a:lnTo>
                  <a:lnTo>
                    <a:pt x="27" y="147"/>
                  </a:lnTo>
                  <a:lnTo>
                    <a:pt x="27" y="35"/>
                  </a:lnTo>
                  <a:lnTo>
                    <a:pt x="29" y="32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1" y="79"/>
                  </a:lnTo>
                  <a:lnTo>
                    <a:pt x="34" y="81"/>
                  </a:lnTo>
                  <a:lnTo>
                    <a:pt x="34" y="254"/>
                  </a:lnTo>
                  <a:lnTo>
                    <a:pt x="36" y="256"/>
                  </a:lnTo>
                  <a:lnTo>
                    <a:pt x="36" y="448"/>
                  </a:lnTo>
                  <a:lnTo>
                    <a:pt x="38" y="450"/>
                  </a:lnTo>
                  <a:lnTo>
                    <a:pt x="38" y="625"/>
                  </a:lnTo>
                  <a:lnTo>
                    <a:pt x="41" y="627"/>
                  </a:lnTo>
                  <a:lnTo>
                    <a:pt x="41" y="739"/>
                  </a:lnTo>
                  <a:lnTo>
                    <a:pt x="43" y="742"/>
                  </a:lnTo>
                  <a:lnTo>
                    <a:pt x="43" y="772"/>
                  </a:lnTo>
                  <a:lnTo>
                    <a:pt x="43" y="716"/>
                  </a:lnTo>
                  <a:lnTo>
                    <a:pt x="43" y="765"/>
                  </a:lnTo>
                  <a:lnTo>
                    <a:pt x="45" y="763"/>
                  </a:lnTo>
                  <a:lnTo>
                    <a:pt x="45" y="648"/>
                  </a:lnTo>
                  <a:lnTo>
                    <a:pt x="47" y="644"/>
                  </a:lnTo>
                  <a:lnTo>
                    <a:pt x="47" y="490"/>
                  </a:lnTo>
                  <a:lnTo>
                    <a:pt x="50" y="487"/>
                  </a:lnTo>
                  <a:lnTo>
                    <a:pt x="50" y="317"/>
                  </a:lnTo>
                  <a:lnTo>
                    <a:pt x="52" y="315"/>
                  </a:lnTo>
                  <a:lnTo>
                    <a:pt x="52" y="175"/>
                  </a:lnTo>
                  <a:lnTo>
                    <a:pt x="54" y="172"/>
                  </a:lnTo>
                  <a:lnTo>
                    <a:pt x="54" y="186"/>
                  </a:lnTo>
                  <a:lnTo>
                    <a:pt x="54" y="93"/>
                  </a:lnTo>
                  <a:lnTo>
                    <a:pt x="54" y="100"/>
                  </a:lnTo>
                  <a:lnTo>
                    <a:pt x="57" y="102"/>
                  </a:lnTo>
                  <a:lnTo>
                    <a:pt x="57" y="128"/>
                  </a:lnTo>
                  <a:lnTo>
                    <a:pt x="57" y="72"/>
                  </a:lnTo>
                  <a:lnTo>
                    <a:pt x="57" y="112"/>
                  </a:lnTo>
                  <a:lnTo>
                    <a:pt x="59" y="114"/>
                  </a:lnTo>
                  <a:lnTo>
                    <a:pt x="59" y="203"/>
                  </a:lnTo>
                  <a:lnTo>
                    <a:pt x="61" y="203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u="sng"/>
            </a:p>
          </p:txBody>
        </p:sp>
      </p:grpSp>
    </p:spTree>
    <p:extLst>
      <p:ext uri="{BB962C8B-B14F-4D97-AF65-F5344CB8AC3E}">
        <p14:creationId xmlns:p14="http://schemas.microsoft.com/office/powerpoint/2010/main" val="25008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Integrated Distribution Management System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22737"/>
          </a:xfrm>
        </p:spPr>
        <p:txBody>
          <a:bodyPr/>
          <a:lstStyle/>
          <a:p>
            <a:r>
              <a:rPr lang="en-GB" sz="2000" dirty="0" smtClean="0"/>
              <a:t>DMS Model-Based Analytics Enable</a:t>
            </a:r>
            <a:br>
              <a:rPr lang="en-GB" sz="2000" dirty="0" smtClean="0"/>
            </a:br>
            <a:r>
              <a:rPr lang="en-GB" sz="2000" dirty="0" smtClean="0"/>
              <a:t>Distribution Optimization</a:t>
            </a:r>
          </a:p>
          <a:p>
            <a:pPr lvl="1"/>
            <a:r>
              <a:rPr lang="en-GB" sz="1800" dirty="0" smtClean="0"/>
              <a:t>Fault Location &amp; Service Restoration</a:t>
            </a:r>
            <a:br>
              <a:rPr lang="en-GB" sz="1800" dirty="0" smtClean="0"/>
            </a:br>
            <a:r>
              <a:rPr lang="en-GB" sz="1800" dirty="0" smtClean="0"/>
              <a:t>Reduce Outage Time by 30%</a:t>
            </a:r>
          </a:p>
          <a:p>
            <a:pPr lvl="1"/>
            <a:r>
              <a:rPr lang="en-GB" sz="1800" dirty="0" smtClean="0"/>
              <a:t>Reduce System Losses by 3-5%</a:t>
            </a:r>
          </a:p>
          <a:p>
            <a:pPr lvl="1"/>
            <a:r>
              <a:rPr lang="en-GB" sz="1800" dirty="0" smtClean="0"/>
              <a:t>Peak Load Shaving of 5%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3-phase Power Flow Analysis</a:t>
            </a:r>
          </a:p>
          <a:p>
            <a:pPr lvl="1"/>
            <a:r>
              <a:rPr lang="en-GB" sz="1800" dirty="0" smtClean="0"/>
              <a:t>Control Centre View </a:t>
            </a:r>
          </a:p>
          <a:p>
            <a:pPr lvl="1"/>
            <a:r>
              <a:rPr lang="en-GB" sz="1800" dirty="0" smtClean="0"/>
              <a:t>Voltage and Thermal Management</a:t>
            </a:r>
          </a:p>
          <a:p>
            <a:pPr lvl="1"/>
            <a:r>
              <a:rPr lang="en-GB" sz="1800" dirty="0" smtClean="0"/>
              <a:t>Safety and Reliability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Integrated SCADA and</a:t>
            </a:r>
            <a:br>
              <a:rPr lang="en-GB" sz="2000" dirty="0" smtClean="0"/>
            </a:br>
            <a:r>
              <a:rPr lang="en-GB" sz="2000" dirty="0" smtClean="0"/>
              <a:t>Outage Management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sz="2000" dirty="0"/>
          </a:p>
        </p:txBody>
      </p:sp>
      <p:pic>
        <p:nvPicPr>
          <p:cNvPr id="4" name="Picture 3" descr="MWSnap00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120" y="1844823"/>
            <a:ext cx="2952328" cy="221480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22" y="4221088"/>
            <a:ext cx="2946625" cy="206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3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326282"/>
            <a:ext cx="8229600" cy="590550"/>
          </a:xfrm>
        </p:spPr>
        <p:txBody>
          <a:bodyPr/>
          <a:lstStyle/>
          <a:p>
            <a:r>
              <a:rPr lang="en-GB" dirty="0" smtClean="0"/>
              <a:t>DERMS Integration with Integrated DMS</a:t>
            </a:r>
            <a:br>
              <a:rPr lang="en-GB" dirty="0" smtClean="0"/>
            </a:br>
            <a:r>
              <a:rPr lang="en-GB" sz="2000" b="0" i="1" dirty="0" smtClean="0"/>
              <a:t>Distributed Energy Resource Management (DERMS)</a:t>
            </a:r>
            <a:endParaRPr lang="en-GB" b="0" i="1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43608" y="4400368"/>
            <a:ext cx="7488832" cy="819451"/>
          </a:xfrm>
          <a:prstGeom prst="roundRect">
            <a:avLst>
              <a:gd name="adj" fmla="val 6898"/>
            </a:avLst>
          </a:prstGeom>
          <a:gradFill rotWithShape="1">
            <a:gsLst>
              <a:gs pos="0">
                <a:srgbClr val="0099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spcBef>
                <a:spcPct val="40000"/>
              </a:spcBef>
              <a:buFontTx/>
              <a:buChar char="»"/>
              <a:defRPr/>
            </a:pPr>
            <a:endParaRPr lang="en-US" sz="2800" i="1">
              <a:latin typeface="Arial" pitchFamily="34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499596" y="5605621"/>
            <a:ext cx="1294740" cy="955259"/>
          </a:xfrm>
          <a:prstGeom prst="roundRect">
            <a:avLst>
              <a:gd name="adj" fmla="val 20588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Equipment </a:t>
            </a:r>
          </a:p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Models </a:t>
            </a:r>
          </a:p>
          <a:p>
            <a:pPr algn="ctr">
              <a:defRPr/>
            </a:pPr>
            <a:r>
              <a:rPr lang="en-AU" sz="1200" dirty="0" smtClean="0">
                <a:latin typeface="Arial" pitchFamily="34" charset="0"/>
              </a:rPr>
              <a:t>GIS</a:t>
            </a:r>
            <a:r>
              <a:rPr lang="en-AU" sz="1200" dirty="0">
                <a:latin typeface="Arial" pitchFamily="34" charset="0"/>
              </a:rPr>
              <a:t>, </a:t>
            </a:r>
            <a:r>
              <a:rPr lang="en-AU" sz="1200" dirty="0" smtClean="0">
                <a:latin typeface="Arial" pitchFamily="34" charset="0"/>
              </a:rPr>
              <a:t>Graphical </a:t>
            </a:r>
            <a:endParaRPr lang="en-AU" sz="1200" dirty="0">
              <a:latin typeface="Arial" pitchFamily="34" charset="0"/>
            </a:endParaRPr>
          </a:p>
          <a:p>
            <a:pPr algn="ctr">
              <a:defRPr/>
            </a:pPr>
            <a:r>
              <a:rPr lang="en-AU" sz="1200" dirty="0" smtClean="0">
                <a:latin typeface="Arial" pitchFamily="34" charset="0"/>
              </a:rPr>
              <a:t>Editor</a:t>
            </a:r>
            <a:endParaRPr lang="en-AU" sz="1400" dirty="0">
              <a:latin typeface="Arial" pitchFamily="34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29652" y="5605615"/>
            <a:ext cx="1573513" cy="539169"/>
          </a:xfrm>
          <a:prstGeom prst="roundRect">
            <a:avLst>
              <a:gd name="adj" fmla="val 20588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Customer</a:t>
            </a:r>
          </a:p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Model (CIS)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678711" y="3302070"/>
            <a:ext cx="1514140" cy="775002"/>
          </a:xfrm>
          <a:prstGeom prst="roundRect">
            <a:avLst>
              <a:gd name="adj" fmla="val 26921"/>
            </a:avLst>
          </a:prstGeom>
          <a:solidFill>
            <a:srgbClr val="FF99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b="1" dirty="0" smtClean="0">
                <a:latin typeface="Arial" pitchFamily="34" charset="0"/>
              </a:rPr>
              <a:t>Analysis &amp;</a:t>
            </a:r>
            <a:endParaRPr lang="en-AU" sz="1600" b="1" dirty="0">
              <a:latin typeface="Arial" pitchFamily="34" charset="0"/>
            </a:endParaRPr>
          </a:p>
          <a:p>
            <a:pPr algn="ctr">
              <a:defRPr/>
            </a:pPr>
            <a:r>
              <a:rPr lang="en-AU" sz="1600" b="1" dirty="0" smtClean="0">
                <a:latin typeface="Arial" pitchFamily="34" charset="0"/>
              </a:rPr>
              <a:t>Optimization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187624" y="3309669"/>
            <a:ext cx="1320314" cy="757271"/>
          </a:xfrm>
          <a:prstGeom prst="roundRect">
            <a:avLst>
              <a:gd name="adj" fmla="val 26921"/>
            </a:avLst>
          </a:prstGeom>
          <a:solidFill>
            <a:srgbClr val="FF99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b="1" dirty="0" smtClean="0">
                <a:latin typeface="Arial" pitchFamily="34" charset="0"/>
              </a:rPr>
              <a:t>Outage </a:t>
            </a:r>
            <a:endParaRPr lang="en-AU" sz="1600" b="1" dirty="0">
              <a:latin typeface="Arial" pitchFamily="34" charset="0"/>
            </a:endParaRPr>
          </a:p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Management</a:t>
            </a:r>
            <a:endParaRPr lang="en-US" sz="1600" b="1" baseline="30000" dirty="0">
              <a:latin typeface="Arial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064229" y="4338442"/>
            <a:ext cx="7446937" cy="246787"/>
          </a:xfrm>
          <a:prstGeom prst="roundRect">
            <a:avLst>
              <a:gd name="adj" fmla="val 26921"/>
            </a:avLst>
          </a:prstGeom>
          <a:solidFill>
            <a:srgbClr val="FF99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Network View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002130" y="4659422"/>
            <a:ext cx="2447307" cy="468330"/>
          </a:xfrm>
          <a:prstGeom prst="roundRect">
            <a:avLst>
              <a:gd name="adj" fmla="val 26921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400" b="1" dirty="0">
                <a:solidFill>
                  <a:schemeClr val="bg1"/>
                </a:solidFill>
                <a:latin typeface="Arial" pitchFamily="34" charset="0"/>
              </a:rPr>
              <a:t>Network Operations </a:t>
            </a:r>
          </a:p>
          <a:p>
            <a:pPr algn="ctr">
              <a:defRPr/>
            </a:pPr>
            <a:r>
              <a:rPr lang="en-AU" sz="1400" b="1" dirty="0">
                <a:solidFill>
                  <a:schemeClr val="bg1"/>
                </a:solidFill>
                <a:latin typeface="Arial" pitchFamily="34" charset="0"/>
              </a:rPr>
              <a:t>User Interface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4787911" y="4659422"/>
            <a:ext cx="2592401" cy="475928"/>
          </a:xfrm>
          <a:prstGeom prst="roundRect">
            <a:avLst>
              <a:gd name="adj" fmla="val 26921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400" b="1" dirty="0">
                <a:solidFill>
                  <a:schemeClr val="bg1"/>
                </a:solidFill>
                <a:latin typeface="Arial" pitchFamily="34" charset="0"/>
              </a:rPr>
              <a:t>Network Operations </a:t>
            </a:r>
          </a:p>
          <a:p>
            <a:pPr algn="ctr">
              <a:defRPr/>
            </a:pPr>
            <a:r>
              <a:rPr lang="en-AU" sz="1400" b="1" dirty="0">
                <a:solidFill>
                  <a:schemeClr val="bg1"/>
                </a:solidFill>
                <a:latin typeface="Arial" pitchFamily="34" charset="0"/>
              </a:rPr>
              <a:t>Model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884674" y="5605613"/>
            <a:ext cx="1274617" cy="577574"/>
          </a:xfrm>
          <a:prstGeom prst="roundRect">
            <a:avLst>
              <a:gd name="adj" fmla="val 20588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Call</a:t>
            </a:r>
          </a:p>
          <a:p>
            <a:pPr algn="ctr">
              <a:defRPr/>
            </a:pPr>
            <a:r>
              <a:rPr lang="en-AU" sz="1600" dirty="0" err="1">
                <a:latin typeface="Arial" pitchFamily="34" charset="0"/>
              </a:rPr>
              <a:t>Center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4266211" y="3302070"/>
            <a:ext cx="1179370" cy="767405"/>
          </a:xfrm>
          <a:prstGeom prst="roundRect">
            <a:avLst>
              <a:gd name="adj" fmla="val 26921"/>
            </a:avLst>
          </a:prstGeom>
          <a:solidFill>
            <a:srgbClr val="FF99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System </a:t>
            </a:r>
          </a:p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Simulator</a:t>
            </a:r>
            <a:endParaRPr lang="en-US" sz="1600" b="1" baseline="30000" dirty="0">
              <a:latin typeface="Arial" pitchFamily="34" charset="0"/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5925234" y="5605622"/>
            <a:ext cx="1283105" cy="825872"/>
          </a:xfrm>
          <a:prstGeom prst="roundRect">
            <a:avLst>
              <a:gd name="adj" fmla="val 20588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Automated</a:t>
            </a:r>
          </a:p>
          <a:p>
            <a:pPr algn="ctr">
              <a:defRPr/>
            </a:pPr>
            <a:r>
              <a:rPr lang="en-AU" sz="1600" dirty="0" smtClean="0">
                <a:latin typeface="Arial" pitchFamily="34" charset="0"/>
              </a:rPr>
              <a:t>Metering</a:t>
            </a:r>
            <a:br>
              <a:rPr lang="en-AU" sz="1600" dirty="0" smtClean="0">
                <a:latin typeface="Arial" pitchFamily="34" charset="0"/>
              </a:rPr>
            </a:br>
            <a:r>
              <a:rPr lang="en-AU" sz="1600" dirty="0" smtClean="0">
                <a:latin typeface="Arial" pitchFamily="34" charset="0"/>
              </a:rPr>
              <a:t> </a:t>
            </a:r>
            <a:r>
              <a:rPr lang="en-AU" sz="1600" dirty="0">
                <a:latin typeface="Arial" pitchFamily="34" charset="0"/>
              </a:rPr>
              <a:t>(AMI)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7293386" y="5599724"/>
            <a:ext cx="1527086" cy="831770"/>
          </a:xfrm>
          <a:prstGeom prst="roundRect">
            <a:avLst>
              <a:gd name="adj" fmla="val 20588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e-</a:t>
            </a:r>
            <a:r>
              <a:rPr lang="en-AU" sz="1600" b="1" dirty="0" err="1">
                <a:latin typeface="Arial" pitchFamily="34" charset="0"/>
              </a:rPr>
              <a:t>terra</a:t>
            </a:r>
            <a:r>
              <a:rPr lang="en-AU" sz="1600" i="1" dirty="0" err="1">
                <a:latin typeface="Arial" pitchFamily="34" charset="0"/>
              </a:rPr>
              <a:t>scada</a:t>
            </a:r>
            <a:endParaRPr lang="en-AU" sz="1600" i="1" dirty="0">
              <a:latin typeface="Arial" pitchFamily="34" charset="0"/>
            </a:endParaRPr>
          </a:p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System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5521221" y="3309669"/>
            <a:ext cx="1151020" cy="752209"/>
          </a:xfrm>
          <a:prstGeom prst="roundRect">
            <a:avLst>
              <a:gd name="adj" fmla="val 26921"/>
            </a:avLst>
          </a:prstGeom>
          <a:solidFill>
            <a:srgbClr val="FF9900"/>
          </a:soli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Switching</a:t>
            </a:r>
          </a:p>
          <a:p>
            <a:pPr algn="ctr">
              <a:defRPr/>
            </a:pPr>
            <a:r>
              <a:rPr lang="en-AU" sz="1600" b="1" dirty="0">
                <a:latin typeface="Arial" pitchFamily="34" charset="0"/>
              </a:rPr>
              <a:t>Operations</a:t>
            </a:r>
            <a:endParaRPr lang="en-US" sz="1600" b="1" baseline="30000" dirty="0">
              <a:latin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835696" y="4066939"/>
            <a:ext cx="4234848" cy="266287"/>
            <a:chOff x="1835696" y="3954365"/>
            <a:chExt cx="4234848" cy="378862"/>
          </a:xfrm>
        </p:grpSpPr>
        <p:grpSp>
          <p:nvGrpSpPr>
            <p:cNvPr id="71" name="Group 70"/>
            <p:cNvGrpSpPr/>
            <p:nvPr/>
          </p:nvGrpSpPr>
          <p:grpSpPr>
            <a:xfrm>
              <a:off x="1835696" y="3954365"/>
              <a:ext cx="2997707" cy="378862"/>
              <a:chOff x="1835696" y="3963507"/>
              <a:chExt cx="2997707" cy="36972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rot="16200000" flipV="1">
                <a:off x="3285585" y="4152517"/>
                <a:ext cx="356516" cy="4904"/>
              </a:xfrm>
              <a:prstGeom prst="straightConnector1">
                <a:avLst/>
              </a:prstGeom>
              <a:ln w="50800" cap="sq">
                <a:solidFill>
                  <a:schemeClr val="accent5">
                    <a:lumMod val="50000"/>
                  </a:schemeClr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1660924" y="4139294"/>
                <a:ext cx="360579" cy="11035"/>
              </a:xfrm>
              <a:prstGeom prst="straightConnector1">
                <a:avLst/>
              </a:prstGeom>
              <a:ln w="50800" cap="sq">
                <a:solidFill>
                  <a:schemeClr val="accent5">
                    <a:lumMod val="50000"/>
                  </a:schemeClr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5400000" flipH="1" flipV="1">
                <a:off x="4647596" y="4138279"/>
                <a:ext cx="360580" cy="11035"/>
              </a:xfrm>
              <a:prstGeom prst="straightConnector1">
                <a:avLst/>
              </a:prstGeom>
              <a:ln w="50800" cap="sq">
                <a:solidFill>
                  <a:schemeClr val="accent5">
                    <a:lumMod val="50000"/>
                  </a:schemeClr>
                </a:solidFill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5884737" y="4129137"/>
              <a:ext cx="360579" cy="11035"/>
            </a:xfrm>
            <a:prstGeom prst="straightConnector1">
              <a:avLst/>
            </a:prstGeom>
            <a:ln w="50800" cap="sq">
              <a:solidFill>
                <a:schemeClr val="accent5">
                  <a:lumMod val="50000"/>
                </a:schemeClr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 flipH="1" flipV="1">
            <a:off x="6387498" y="5403862"/>
            <a:ext cx="360580" cy="11035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827658" y="5418082"/>
            <a:ext cx="360580" cy="11035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149601" y="5410358"/>
            <a:ext cx="360579" cy="12261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019347" y="5408940"/>
            <a:ext cx="360579" cy="11035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429982" y="5410971"/>
            <a:ext cx="360579" cy="11035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22466" y="5248388"/>
            <a:ext cx="1226" cy="1039980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884674" y="6288368"/>
            <a:ext cx="1668314" cy="438028"/>
          </a:xfrm>
          <a:prstGeom prst="roundRect">
            <a:avLst>
              <a:gd name="adj" fmla="val 20588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Workforce </a:t>
            </a:r>
          </a:p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Management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197042" y="5254483"/>
            <a:ext cx="2" cy="1026918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2828890" y="6281401"/>
            <a:ext cx="1573513" cy="459967"/>
          </a:xfrm>
          <a:prstGeom prst="roundRect">
            <a:avLst>
              <a:gd name="adj" fmla="val 20588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Distribution</a:t>
            </a:r>
          </a:p>
          <a:p>
            <a:pPr algn="ctr">
              <a:defRPr/>
            </a:pPr>
            <a:r>
              <a:rPr lang="en-AU" sz="1600" dirty="0">
                <a:latin typeface="Arial" pitchFamily="34" charset="0"/>
              </a:rPr>
              <a:t>Automation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6682117" y="1965314"/>
            <a:ext cx="1490283" cy="1175654"/>
          </a:xfrm>
          <a:prstGeom prst="roundRect">
            <a:avLst>
              <a:gd name="adj" fmla="val 26921"/>
            </a:avLst>
          </a:prstGeom>
          <a:solidFill>
            <a:srgbClr val="FF9900"/>
          </a:solidFill>
          <a:ln w="76200">
            <a:noFill/>
            <a:prstDash val="dashDot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AU" sz="2400" b="1" dirty="0" smtClean="0">
                <a:ln>
                  <a:noFill/>
                  <a:prstDash val="solid"/>
                </a:ln>
                <a:latin typeface="Arial" pitchFamily="34" charset="0"/>
              </a:rPr>
              <a:t>DR, DG -</a:t>
            </a:r>
            <a:endParaRPr lang="en-AU" sz="2400" b="1" dirty="0">
              <a:ln>
                <a:noFill/>
                <a:prstDash val="sysDash"/>
              </a:ln>
              <a:latin typeface="Arial" pitchFamily="34" charset="0"/>
            </a:endParaRPr>
          </a:p>
          <a:p>
            <a:pPr algn="ctr">
              <a:defRPr/>
            </a:pPr>
            <a:r>
              <a:rPr lang="en-AU" sz="2400" b="1" dirty="0">
                <a:ln>
                  <a:noFill/>
                  <a:prstDash val="sysDash"/>
                </a:ln>
                <a:latin typeface="Arial" pitchFamily="34" charset="0"/>
              </a:rPr>
              <a:t>DERMS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7380312" y="3173219"/>
            <a:ext cx="21885" cy="1170043"/>
          </a:xfrm>
          <a:prstGeom prst="straightConnector1">
            <a:avLst/>
          </a:prstGeom>
          <a:ln w="50800" cap="sq">
            <a:solidFill>
              <a:schemeClr val="accent5">
                <a:lumMod val="50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61" y="2234068"/>
            <a:ext cx="1269158" cy="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85" y="2496797"/>
            <a:ext cx="1269158" cy="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Douglas\Documents\Diagrams\p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09" y="2759526"/>
            <a:ext cx="1269158" cy="3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/>
          <p:cNvCxnSpPr>
            <a:stCxn id="46" idx="3"/>
            <a:endCxn id="31" idx="1"/>
          </p:cNvCxnSpPr>
          <p:nvPr/>
        </p:nvCxnSpPr>
        <p:spPr bwMode="auto">
          <a:xfrm>
            <a:off x="5647019" y="2424789"/>
            <a:ext cx="1035098" cy="1283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>
            <a:stCxn id="47" idx="3"/>
            <a:endCxn id="31" idx="1"/>
          </p:cNvCxnSpPr>
          <p:nvPr/>
        </p:nvCxnSpPr>
        <p:spPr bwMode="auto">
          <a:xfrm flipV="1">
            <a:off x="5863043" y="2553141"/>
            <a:ext cx="819074" cy="1343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>
            <a:stCxn id="48" idx="3"/>
            <a:endCxn id="31" idx="1"/>
          </p:cNvCxnSpPr>
          <p:nvPr/>
        </p:nvCxnSpPr>
        <p:spPr bwMode="auto">
          <a:xfrm flipV="1">
            <a:off x="6079067" y="2553141"/>
            <a:ext cx="603050" cy="3971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6" name="Straight Arrow Connector 55"/>
          <p:cNvCxnSpPr>
            <a:stCxn id="46" idx="1"/>
            <a:endCxn id="8" idx="0"/>
          </p:cNvCxnSpPr>
          <p:nvPr/>
        </p:nvCxnSpPr>
        <p:spPr bwMode="auto">
          <a:xfrm flipH="1">
            <a:off x="3435781" y="2424789"/>
            <a:ext cx="942080" cy="8772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Straight Arrow Connector 57"/>
          <p:cNvCxnSpPr>
            <a:stCxn id="47" idx="1"/>
            <a:endCxn id="8" idx="0"/>
          </p:cNvCxnSpPr>
          <p:nvPr/>
        </p:nvCxnSpPr>
        <p:spPr bwMode="auto">
          <a:xfrm flipH="1">
            <a:off x="3435781" y="2687518"/>
            <a:ext cx="1158104" cy="614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>
            <a:stCxn id="48" idx="1"/>
            <a:endCxn id="8" idx="0"/>
          </p:cNvCxnSpPr>
          <p:nvPr/>
        </p:nvCxnSpPr>
        <p:spPr bwMode="auto">
          <a:xfrm flipH="1">
            <a:off x="3435781" y="2950247"/>
            <a:ext cx="1374128" cy="3518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39552" y="2065223"/>
            <a:ext cx="252028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PMU Benefits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Model Verification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State Estimation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Load Flow / Control</a:t>
            </a:r>
          </a:p>
        </p:txBody>
      </p:sp>
    </p:spTree>
    <p:extLst>
      <p:ext uri="{BB962C8B-B14F-4D97-AF65-F5344CB8AC3E}">
        <p14:creationId xmlns:p14="http://schemas.microsoft.com/office/powerpoint/2010/main" val="22532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Distribution Network Modelling</a:t>
            </a:r>
            <a:endParaRPr lang="en-GB" dirty="0"/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916832"/>
            <a:ext cx="3409950" cy="4016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4098925" y="1750789"/>
            <a:ext cx="46418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120000"/>
              </a:lnSpc>
              <a:spcBef>
                <a:spcPts val="1800"/>
              </a:spcBef>
              <a:buClr>
                <a:srgbClr val="F2A64A"/>
              </a:buClr>
              <a:buSzPct val="60000"/>
              <a:buFont typeface="Wingdings" pitchFamily="2" charset="2"/>
              <a:buChar char="u"/>
            </a:pPr>
            <a:r>
              <a:rPr lang="en-GB" dirty="0">
                <a:solidFill>
                  <a:srgbClr val="002060"/>
                </a:solidFill>
              </a:rPr>
              <a:t>HV-connected PMUs  to define the boundary conditions: subsystem can be assessed independently.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800"/>
              </a:spcBef>
              <a:buClr>
                <a:srgbClr val="F2A64A"/>
              </a:buClr>
              <a:buSzPct val="60000"/>
              <a:buFont typeface="Wingdings" pitchFamily="2" charset="2"/>
              <a:buChar char="u"/>
            </a:pPr>
            <a:r>
              <a:rPr lang="en-GB" dirty="0">
                <a:solidFill>
                  <a:srgbClr val="002060"/>
                </a:solidFill>
              </a:rPr>
              <a:t>Change of angle relative to the change of currents can be used to identify the generator or load.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1800"/>
              </a:spcBef>
              <a:buClr>
                <a:srgbClr val="F2A64A"/>
              </a:buClr>
              <a:buSzPct val="60000"/>
              <a:buFont typeface="Wingdings" pitchFamily="2" charset="2"/>
              <a:buChar char="u"/>
            </a:pPr>
            <a:r>
              <a:rPr lang="en-GB" dirty="0">
                <a:solidFill>
                  <a:srgbClr val="002060"/>
                </a:solidFill>
              </a:rPr>
              <a:t>Effects of common-mode events on the load and generation can be observed. 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3419872" y="5661025"/>
            <a:ext cx="5320903" cy="70167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defPPr>
              <a:defRPr lang="en-GB"/>
            </a:defPPr>
            <a:lvl1pPr>
              <a:defRPr sz="1800" b="1">
                <a:cs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 eaLnBrk="0" hangingPunct="0">
              <a:defRPr/>
            </a:pPr>
            <a:r>
              <a:rPr lang="en-GB" sz="1600" b="0" i="1" dirty="0" smtClean="0">
                <a:solidFill>
                  <a:srgbClr val="002060"/>
                </a:solidFill>
              </a:rPr>
              <a:t>More generation capacity can be made available by determining the </a:t>
            </a:r>
            <a:r>
              <a:rPr lang="en-GB" sz="1600" b="0" i="1" dirty="0">
                <a:solidFill>
                  <a:srgbClr val="002060"/>
                </a:solidFill>
              </a:rPr>
              <a:t>true limits of secure </a:t>
            </a:r>
            <a:r>
              <a:rPr lang="en-GB" sz="1600" b="0" i="1" dirty="0" smtClean="0">
                <a:solidFill>
                  <a:srgbClr val="002060"/>
                </a:solidFill>
              </a:rPr>
              <a:t>operation</a:t>
            </a:r>
            <a:endParaRPr lang="en-GB" b="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3" name="Text Box 11"/>
          <p:cNvSpPr txBox="1">
            <a:spLocks noChangeArrowheads="1"/>
          </p:cNvSpPr>
          <p:nvPr/>
        </p:nvSpPr>
        <p:spPr bwMode="auto">
          <a:xfrm>
            <a:off x="345793" y="1852369"/>
            <a:ext cx="2593930" cy="280076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Increase </a:t>
            </a:r>
            <a:r>
              <a:rPr lang="en-GB" sz="1600" dirty="0">
                <a:solidFill>
                  <a:prstClr val="white"/>
                </a:solidFill>
              </a:rPr>
              <a:t>capacity by </a:t>
            </a:r>
            <a:r>
              <a:rPr lang="en-GB" sz="1600" b="1" dirty="0" smtClean="0">
                <a:solidFill>
                  <a:prstClr val="white"/>
                </a:solidFill>
              </a:rPr>
              <a:t>constraining angle</a:t>
            </a:r>
            <a:r>
              <a:rPr lang="en-GB" sz="1600" dirty="0" smtClean="0">
                <a:solidFill>
                  <a:prstClr val="white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Manage multiple constraints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Simple control logic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Minimal </a:t>
            </a:r>
            <a:r>
              <a:rPr lang="en-GB" sz="1600" dirty="0" err="1" smtClean="0">
                <a:solidFill>
                  <a:prstClr val="white"/>
                </a:solidFill>
              </a:rPr>
              <a:t>comms</a:t>
            </a:r>
            <a:endParaRPr lang="en-GB" sz="1600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solidFill>
                  <a:prstClr val="white"/>
                </a:solidFill>
              </a:rPr>
              <a:t>Generalised </a:t>
            </a:r>
            <a:br>
              <a:rPr lang="en-GB" sz="1600" dirty="0" smtClean="0">
                <a:solidFill>
                  <a:prstClr val="white"/>
                </a:solidFill>
              </a:rPr>
            </a:br>
            <a:r>
              <a:rPr lang="en-GB" sz="1600" i="1" dirty="0" smtClean="0">
                <a:solidFill>
                  <a:prstClr val="white"/>
                </a:solidFill>
              </a:rPr>
              <a:t>connect &amp; manage</a:t>
            </a:r>
          </a:p>
          <a:p>
            <a:endParaRPr lang="en-GB" sz="1600" dirty="0" smtClean="0">
              <a:solidFill>
                <a:prstClr val="white"/>
              </a:solidFill>
            </a:endParaRPr>
          </a:p>
          <a:p>
            <a:r>
              <a:rPr lang="en-GB" sz="1600" dirty="0" smtClean="0">
                <a:solidFill>
                  <a:prstClr val="white"/>
                </a:solidFill>
              </a:rPr>
              <a:t>Applicable to </a:t>
            </a:r>
            <a:r>
              <a:rPr lang="en-GB" sz="1600" b="1" dirty="0" smtClean="0">
                <a:solidFill>
                  <a:prstClr val="white"/>
                </a:solidFill>
              </a:rPr>
              <a:t>Loss-of-Mains</a:t>
            </a:r>
            <a:r>
              <a:rPr lang="en-GB" sz="1600" dirty="0" smtClean="0">
                <a:solidFill>
                  <a:prstClr val="white"/>
                </a:solidFill>
              </a:rPr>
              <a:t> solution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6817166" y="5244554"/>
            <a:ext cx="2219330" cy="112014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Marginal reduction </a:t>
            </a:r>
            <a:r>
              <a:rPr lang="en-GB" sz="1400" b="1" dirty="0">
                <a:solidFill>
                  <a:prstClr val="black"/>
                </a:solidFill>
                <a:cs typeface="Arial" charset="0"/>
              </a:rPr>
              <a:t>of c</a:t>
            </a:r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apacity </a:t>
            </a:r>
            <a:r>
              <a:rPr lang="en-GB" sz="14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actor</a:t>
            </a:r>
            <a:endParaRPr lang="en-GB" sz="1400" b="1" dirty="0">
              <a:solidFill>
                <a:prstClr val="black"/>
              </a:solidFill>
              <a:cs typeface="Arial" charset="0"/>
            </a:endParaRPr>
          </a:p>
          <a:p>
            <a:pPr marL="285750" indent="-285750">
              <a:buFont typeface="Wingdings" pitchFamily="2" charset="2"/>
              <a:buChar char="è"/>
            </a:pPr>
            <a:r>
              <a:rPr lang="en-GB" sz="1600" i="1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More capacity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GB" sz="1600" i="1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More </a:t>
            </a:r>
            <a:r>
              <a:rPr lang="en-GB" sz="1600" i="1" dirty="0">
                <a:solidFill>
                  <a:prstClr val="black"/>
                </a:solidFill>
                <a:cs typeface="Arial" charset="0"/>
                <a:sym typeface="Wingdings" pitchFamily="2" charset="2"/>
              </a:rPr>
              <a:t>energy</a:t>
            </a:r>
            <a:endParaRPr lang="en-GB" sz="16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" y="4708510"/>
            <a:ext cx="6411681" cy="21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23" y="1268760"/>
            <a:ext cx="6168781" cy="34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Distribution Connections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951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04" y="1914723"/>
            <a:ext cx="87757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PMU-based Dynamic Line Ratings</a:t>
            </a:r>
            <a:endParaRPr lang="en-GB" dirty="0"/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805238" y="6308551"/>
            <a:ext cx="4159250" cy="360809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CC00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/>
          <a:p>
            <a:pPr algn="ctr" eaLnBrk="0" hangingPunct="0"/>
            <a:r>
              <a:rPr lang="en-GB" sz="2000" i="1" dirty="0" smtClean="0">
                <a:solidFill>
                  <a:srgbClr val="002060"/>
                </a:solidFill>
                <a:cs typeface="Arial" charset="0"/>
              </a:rPr>
              <a:t>Enable </a:t>
            </a:r>
            <a:r>
              <a:rPr lang="en-GB" sz="2000" i="1" dirty="0">
                <a:solidFill>
                  <a:srgbClr val="002060"/>
                </a:solidFill>
                <a:cs typeface="Arial" charset="0"/>
              </a:rPr>
              <a:t>More Transfer Capacity</a:t>
            </a:r>
          </a:p>
        </p:txBody>
      </p:sp>
      <p:pic>
        <p:nvPicPr>
          <p:cNvPr id="7" name="Picture 6" descr="Figure 5 Wind in DM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95" y="1367981"/>
            <a:ext cx="1446464" cy="1115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Elbow Connector 3"/>
          <p:cNvCxnSpPr/>
          <p:nvPr/>
        </p:nvCxnSpPr>
        <p:spPr bwMode="auto">
          <a:xfrm flipV="1">
            <a:off x="6460805" y="1925744"/>
            <a:ext cx="1073494" cy="557763"/>
          </a:xfrm>
          <a:prstGeom prst="bentConnector3">
            <a:avLst/>
          </a:prstGeom>
          <a:ln>
            <a:headEnd type="none"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420</Words>
  <Application>Microsoft Macintosh PowerPoint</Application>
  <PresentationFormat>Bildschirmpräsentation (4:3)</PresentationFormat>
  <Paragraphs>126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CIRED2011</vt:lpstr>
      <vt:lpstr>PowerPoint-Präsentation</vt:lpstr>
      <vt:lpstr>Introduction</vt:lpstr>
      <vt:lpstr>Synchrophasor System Structure</vt:lpstr>
      <vt:lpstr>Synchrophasor Measurement</vt:lpstr>
      <vt:lpstr>Integrated Distribution Management System</vt:lpstr>
      <vt:lpstr>DERMS Integration with Integrated DMS Distributed Energy Resource Management (DERMS)</vt:lpstr>
      <vt:lpstr>Distribution Network Modelling</vt:lpstr>
      <vt:lpstr>Distribution Connections</vt:lpstr>
      <vt:lpstr>PMU-based Dynamic Line Ratings</vt:lpstr>
      <vt:lpstr>Conclusion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21</cp:revision>
  <dcterms:created xsi:type="dcterms:W3CDTF">2010-04-09T10:19:13Z</dcterms:created>
  <dcterms:modified xsi:type="dcterms:W3CDTF">2011-07-14T17:45:11Z</dcterms:modified>
</cp:coreProperties>
</file>