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5"/>
  </p:notesMasterIdLst>
  <p:sldIdLst>
    <p:sldId id="261" r:id="rId2"/>
    <p:sldId id="256" r:id="rId3"/>
    <p:sldId id="260" r:id="rId4"/>
    <p:sldId id="259" r:id="rId5"/>
    <p:sldId id="258" r:id="rId6"/>
    <p:sldId id="262" r:id="rId7"/>
    <p:sldId id="263" r:id="rId8"/>
    <p:sldId id="257" r:id="rId9"/>
    <p:sldId id="266" r:id="rId10"/>
    <p:sldId id="269" r:id="rId11"/>
    <p:sldId id="267" r:id="rId12"/>
    <p:sldId id="264" r:id="rId13"/>
    <p:sldId id="271" r:id="rId14"/>
  </p:sldIdLst>
  <p:sldSz cx="9144000" cy="6858000" type="screen4x3"/>
  <p:notesSz cx="6662738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2248" y="-7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186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4010" y="0"/>
            <a:ext cx="2887186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0900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274" y="4715153"/>
            <a:ext cx="533019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887186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4010" y="9428583"/>
            <a:ext cx="2887186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5442EC9-EC4D-40CE-834B-40DB8096B580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31503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4B8570-2DB2-48FF-8FB7-F4D85435ECE4}" type="slidenum">
              <a:rPr lang="fr-FR" smtClean="0"/>
              <a:pPr/>
              <a:t>1</a:t>
            </a:fld>
            <a:endParaRPr lang="fr-FR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2A089E-568A-4D71-9CA5-4BC95302867A}" type="slidenum">
              <a:rPr lang="fr-FR" smtClean="0"/>
              <a:pPr/>
              <a:t>10</a:t>
            </a:fld>
            <a:endParaRPr lang="fr-FR" dirty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FD6FFB-6CDC-48AD-A14B-E1174CCC6CBF}" type="slidenum">
              <a:rPr lang="fr-FR" smtClean="0"/>
              <a:pPr/>
              <a:t>11</a:t>
            </a:fld>
            <a:endParaRPr lang="fr-FR" dirty="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C1CF03-F39B-45EB-848B-1A6F000892F2}" type="slidenum">
              <a:rPr lang="fr-FR" smtClean="0"/>
              <a:pPr/>
              <a:t>12</a:t>
            </a:fld>
            <a:endParaRPr lang="fr-FR" dirty="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6A105B-46AB-44F4-B2BE-28842930B18E}" type="slidenum">
              <a:rPr lang="fr-FR" smtClean="0"/>
              <a:pPr/>
              <a:t>2</a:t>
            </a:fld>
            <a:endParaRPr lang="fr-FR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B1F8D0-08FE-4280-BB0D-32796472A813}" type="slidenum">
              <a:rPr lang="fr-FR" smtClean="0"/>
              <a:pPr/>
              <a:t>3</a:t>
            </a:fld>
            <a:endParaRPr lang="fr-FR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5F9021-8140-4917-95F4-AF5290009ADA}" type="slidenum">
              <a:rPr lang="fr-FR" smtClean="0"/>
              <a:pPr/>
              <a:t>4</a:t>
            </a:fld>
            <a:endParaRPr lang="fr-FR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67116F-AF53-4F2F-ABBF-DDE2E256DB22}" type="slidenum">
              <a:rPr lang="fr-FR" smtClean="0"/>
              <a:pPr/>
              <a:t>5</a:t>
            </a:fld>
            <a:endParaRPr lang="fr-FR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88899F-5DEF-4DC7-AD12-4EF8F07E3B72}" type="slidenum">
              <a:rPr lang="fr-FR" smtClean="0"/>
              <a:pPr/>
              <a:t>6</a:t>
            </a:fld>
            <a:endParaRPr lang="fr-FR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F156F5-2E71-4859-9628-75FAC86CADFE}" type="slidenum">
              <a:rPr lang="fr-FR" smtClean="0"/>
              <a:pPr/>
              <a:t>7</a:t>
            </a:fld>
            <a:endParaRPr lang="fr-FR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000626-D2E3-4392-B30C-7AE8B2A80D1C}" type="slidenum">
              <a:rPr lang="fr-FR" smtClean="0"/>
              <a:pPr/>
              <a:t>8</a:t>
            </a:fld>
            <a:endParaRPr lang="fr-FR" dirty="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2A089E-568A-4D71-9CA5-4BC95302867A}" type="slidenum">
              <a:rPr lang="fr-FR" smtClean="0"/>
              <a:pPr/>
              <a:t>9</a:t>
            </a:fld>
            <a:endParaRPr lang="fr-FR" dirty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 anchor="b"/>
          <a:lstStyle>
            <a:lvl1pPr algn="ctr">
              <a:defRPr sz="4300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27064-7D41-4CB7-AB31-F19DAFC1DA46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8EC2F-CD7E-4192-9718-94EF1D4746A9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8288" y="1200150"/>
            <a:ext cx="2068512" cy="4930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2750" y="1200150"/>
            <a:ext cx="6053138" cy="4930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168A6-0865-4337-8866-24510A9EA703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54FF0-8E05-4422-AF85-A235CE12FFCF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6F542-8D42-4B2E-B759-C90FA49FC9C2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8188"/>
            <a:ext cx="4038600" cy="4122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8188"/>
            <a:ext cx="4038600" cy="4122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4CE63-E43D-42A0-8DC6-983E6440EA96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A856F-460A-4998-A74D-49F32E2B773C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60DE5-35CF-4418-BBAD-F2A8DC7D3234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B74D0-628C-4C1D-AB39-D9619B7F9820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04921-3752-4B64-929E-DC7DEE83AC54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F1D95-F89B-4FDF-B4AB-B8CD931EBFB8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08188"/>
            <a:ext cx="8229600" cy="412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fr-FR" dirty="0"/>
              <a:t>test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FA9687F5-0914-4E55-B8C2-AD168D71ECDC}" type="slidenum">
              <a:rPr lang="fr-FR"/>
              <a:pPr>
                <a:defRPr/>
              </a:pPr>
              <a:t>‹Nr.›</a:t>
            </a:fld>
            <a:endParaRPr lang="fr-FR" dirty="0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 dirty="0">
              <a:latin typeface="Times New Roman" pitchFamily="18" charset="0"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 dirty="0">
              <a:latin typeface="Times New Roman" pitchFamily="18" charset="0"/>
            </a:endParaRP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 dirty="0">
              <a:latin typeface="Times New Roman" pitchFamily="18" charset="0"/>
            </a:endParaRPr>
          </a:p>
        </p:txBody>
      </p:sp>
      <p:pic>
        <p:nvPicPr>
          <p:cNvPr id="1033" name="Picture 9" descr="CIRED_2011_logo_sans_dat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6738" y="327025"/>
            <a:ext cx="1312862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2778" name="Group 10"/>
          <p:cNvGraphicFramePr>
            <a:graphicFrameLocks noGrp="1"/>
          </p:cNvGraphicFramePr>
          <p:nvPr/>
        </p:nvGraphicFramePr>
        <p:xfrm>
          <a:off x="495300" y="979488"/>
          <a:ext cx="8196263" cy="182879"/>
        </p:xfrm>
        <a:graphic>
          <a:graphicData uri="http://schemas.openxmlformats.org/drawingml/2006/table">
            <a:tbl>
              <a:tblPr/>
              <a:tblGrid>
                <a:gridCol w="8196263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E31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2209800" y="508000"/>
            <a:ext cx="6018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0E318D"/>
                </a:solidFill>
              </a:rPr>
              <a:t>Frankfurt (Germany), 6-9 </a:t>
            </a:r>
            <a:r>
              <a:rPr lang="fr-FR" sz="2400" dirty="0" err="1">
                <a:solidFill>
                  <a:srgbClr val="0E318D"/>
                </a:solidFill>
              </a:rPr>
              <a:t>June</a:t>
            </a:r>
            <a:r>
              <a:rPr lang="fr-FR" sz="2400" dirty="0">
                <a:solidFill>
                  <a:srgbClr val="0E318D"/>
                </a:solidFill>
              </a:rPr>
              <a:t> 2011</a:t>
            </a:r>
          </a:p>
        </p:txBody>
      </p:sp>
      <p:sp>
        <p:nvSpPr>
          <p:cNvPr id="1038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412750" y="1200150"/>
            <a:ext cx="82296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lmers.se/ee/SV/personal/steen-david" TargetMode="External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david.steen@chalmers.s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968875"/>
          </a:xfrm>
        </p:spPr>
        <p:txBody>
          <a:bodyPr anchor="ctr"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b="1" dirty="0" smtClean="0"/>
              <a:t>SCHEDULING CHARGING OF ELECTRIC VEHICLES FOR OPTIMAL DISTRIBUTION SYSTEMS PLANNING AND OPERATION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z="1600" kern="1200" dirty="0" smtClean="0">
              <a:latin typeface="Arial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endParaRPr lang="en-US" sz="1600" kern="1200" dirty="0" smtClean="0">
              <a:latin typeface="Arial" charset="0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en-US" sz="1600" kern="1200" dirty="0" smtClean="0">
                <a:latin typeface="Arial" charset="0"/>
              </a:rPr>
              <a:t>       David STEEN*		Anh Tuan LE*	Miguel ORTEGA-VAZQUEZ*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1600" kern="1200" dirty="0" smtClean="0">
                <a:latin typeface="Arial" charset="0"/>
              </a:rPr>
              <a:t>  Ola CARLSON*              Lina BERTLING*	   </a:t>
            </a:r>
            <a:r>
              <a:rPr lang="en-US" sz="1600" kern="1200" dirty="0" err="1" smtClean="0">
                <a:latin typeface="Arial" charset="0"/>
              </a:rPr>
              <a:t>Viktoria</a:t>
            </a:r>
            <a:r>
              <a:rPr lang="en-US" sz="1600" kern="1200" dirty="0" smtClean="0">
                <a:latin typeface="Arial" charset="0"/>
              </a:rPr>
              <a:t> NEIMANE</a:t>
            </a:r>
            <a:r>
              <a:rPr lang="en-US" sz="1600" kern="1200" baseline="30000" dirty="0" smtClean="0">
                <a:latin typeface="Arial" charset="0"/>
              </a:rPr>
              <a:t>†</a:t>
            </a:r>
            <a:r>
              <a:rPr lang="en-US" sz="1600" kern="1200" dirty="0" smtClean="0">
                <a:latin typeface="Arial" charset="0"/>
              </a:rPr>
              <a:t>  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1600" kern="1200" dirty="0" smtClean="0">
                <a:latin typeface="Arial" charset="0"/>
              </a:rPr>
              <a:t>	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1600" kern="1200" dirty="0" smtClean="0">
                <a:latin typeface="Arial" charset="0"/>
              </a:rPr>
              <a:t>* Chalmers University of Technology – Sweden	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1600" kern="1200" baseline="30000" dirty="0" smtClean="0">
                <a:latin typeface="Arial" charset="0"/>
              </a:rPr>
              <a:t>†</a:t>
            </a:r>
            <a:r>
              <a:rPr lang="en-US" sz="1600" kern="1200" dirty="0" smtClean="0">
                <a:latin typeface="Arial" charset="0"/>
              </a:rPr>
              <a:t> </a:t>
            </a:r>
            <a:r>
              <a:rPr lang="en-US" sz="1600" kern="1200" dirty="0" err="1" smtClean="0">
                <a:latin typeface="Arial" charset="0"/>
              </a:rPr>
              <a:t>Vattenfall</a:t>
            </a:r>
            <a:r>
              <a:rPr lang="en-US" sz="1600" kern="1200" dirty="0" smtClean="0">
                <a:latin typeface="Arial" charset="0"/>
              </a:rPr>
              <a:t> R &amp; D – Sweden</a:t>
            </a:r>
          </a:p>
          <a:p>
            <a:pPr algn="ctr">
              <a:buFont typeface="Wingdings" pitchFamily="2" charset="2"/>
              <a:buNone/>
              <a:defRPr/>
            </a:pPr>
            <a:endParaRPr lang="en-US" sz="1600" kern="1200" dirty="0" smtClean="0">
              <a:latin typeface="Arial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1600" kern="1200" dirty="0" smtClean="0">
                <a:latin typeface="Arial" charset="0"/>
              </a:rPr>
              <a:t>The work is financed by Göteborg </a:t>
            </a:r>
            <a:r>
              <a:rPr lang="en-US" sz="1600" kern="1200" dirty="0" err="1" smtClean="0">
                <a:latin typeface="Arial" charset="0"/>
              </a:rPr>
              <a:t>Energi’s</a:t>
            </a:r>
            <a:r>
              <a:rPr lang="en-US" sz="1600" kern="1200" dirty="0" smtClean="0">
                <a:latin typeface="Arial" charset="0"/>
              </a:rPr>
              <a:t> </a:t>
            </a:r>
            <a:r>
              <a:rPr lang="en-US" sz="1600" kern="1200" dirty="0" err="1" smtClean="0">
                <a:latin typeface="Arial" charset="0"/>
              </a:rPr>
              <a:t>Forskingsstiftelse</a:t>
            </a:r>
            <a:r>
              <a:rPr lang="en-US" sz="1600" kern="1200" dirty="0" smtClean="0">
                <a:latin typeface="Arial" charset="0"/>
              </a:rPr>
              <a:t> </a:t>
            </a: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Arial" charset="0"/>
              </a:rPr>
              <a:t>David Steen – Sweden – RIF 4b – 1104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2481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latin typeface="Arial" charset="0"/>
              </a:rPr>
              <a:t> </a:t>
            </a:r>
          </a:p>
        </p:txBody>
      </p:sp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latin typeface="Arial" charset="0"/>
              </a:rPr>
              <a:t>David Steen – Sweden – RIF 4b – 1104</a:t>
            </a:r>
          </a:p>
        </p:txBody>
      </p:sp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8208963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/>
              <a:t>Results – </a:t>
            </a:r>
            <a:r>
              <a:rPr lang="en-US" sz="3200" b="1" dirty="0" smtClean="0"/>
              <a:t>Load Profile</a:t>
            </a:r>
            <a:endParaRPr lang="en-US" sz="32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72400" y="6433591"/>
            <a:ext cx="936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C485DB8-48E5-438F-8AF0-1882F9681956}" type="slidenum">
              <a:rPr lang="en-US" sz="1400" smtClean="0"/>
              <a:pPr/>
              <a:t>10</a:t>
            </a:fld>
            <a:r>
              <a:rPr lang="en-US" sz="1400" dirty="0" smtClean="0"/>
              <a:t> of 12</a:t>
            </a:r>
            <a:endParaRPr lang="en-US" dirty="0"/>
          </a:p>
        </p:txBody>
      </p:sp>
      <p:pic>
        <p:nvPicPr>
          <p:cNvPr id="10" name="Picture 9" descr="total_LP.eps"/>
          <p:cNvPicPr>
            <a:picLocks noChangeAspect="1"/>
          </p:cNvPicPr>
          <p:nvPr/>
        </p:nvPicPr>
        <p:blipFill>
          <a:blip r:embed="rId3" cstate="print"/>
          <a:srcRect l="5500" t="1996" r="6500" b="2212"/>
          <a:stretch>
            <a:fillRect/>
          </a:stretch>
        </p:blipFill>
        <p:spPr>
          <a:xfrm>
            <a:off x="2051720" y="1844824"/>
            <a:ext cx="5432386" cy="4444662"/>
          </a:xfrm>
          <a:prstGeom prst="rect">
            <a:avLst/>
          </a:prstGeom>
        </p:spPr>
      </p:pic>
      <p:pic>
        <p:nvPicPr>
          <p:cNvPr id="11" name="Picture 10" descr="total_LP.jpg"/>
          <p:cNvPicPr>
            <a:picLocks noChangeAspect="1"/>
          </p:cNvPicPr>
          <p:nvPr/>
        </p:nvPicPr>
        <p:blipFill>
          <a:blip r:embed="rId4" cstate="print"/>
          <a:srcRect l="56487" t="10524" r="20334" b="67293"/>
          <a:stretch>
            <a:fillRect/>
          </a:stretch>
        </p:blipFill>
        <p:spPr>
          <a:xfrm>
            <a:off x="6228184" y="3573016"/>
            <a:ext cx="1772280" cy="1274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24815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Residential area</a:t>
            </a: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endParaRPr lang="en-US" dirty="0" smtClean="0">
              <a:latin typeface="Arial" charset="0"/>
            </a:endParaRPr>
          </a:p>
          <a:p>
            <a:pPr eaLnBrk="1" hangingPunct="1"/>
            <a:r>
              <a:rPr lang="en-US" dirty="0" smtClean="0">
                <a:latin typeface="Arial" charset="0"/>
              </a:rPr>
              <a:t>Commercial area</a:t>
            </a:r>
          </a:p>
        </p:txBody>
      </p:sp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latin typeface="Arial" charset="0"/>
              </a:rPr>
              <a:t>David Steen – Sweden – RIF 4b – 1104</a:t>
            </a:r>
          </a:p>
        </p:txBody>
      </p:sp>
      <p:sp>
        <p:nvSpPr>
          <p:cNvPr id="12292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8208963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/>
              <a:t>Results - Losses</a:t>
            </a:r>
            <a:endParaRPr lang="en-US" sz="32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72400" y="6433591"/>
            <a:ext cx="936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C485DB8-48E5-438F-8AF0-1882F9681956}" type="slidenum">
              <a:rPr lang="en-US" sz="1400" smtClean="0"/>
              <a:pPr/>
              <a:t>11</a:t>
            </a:fld>
            <a:r>
              <a:rPr lang="en-US" sz="1400" dirty="0" smtClean="0"/>
              <a:t> of 12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187624" y="4797296"/>
          <a:ext cx="6995794" cy="129600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946843"/>
                <a:gridCol w="775017"/>
                <a:gridCol w="1136967"/>
                <a:gridCol w="1136967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solidFill>
                            <a:schemeClr val="tx1"/>
                          </a:solidFill>
                        </a:rPr>
                        <a:t>PEV penetration</a:t>
                      </a:r>
                      <a:endParaRPr lang="en-US" sz="20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 sz="20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en-US" sz="20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solidFill>
                            <a:schemeClr val="tx1"/>
                          </a:solidFill>
                        </a:rPr>
                        <a:t>400%</a:t>
                      </a:r>
                      <a:endParaRPr lang="en-US" sz="20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Uncontrolled charging</a:t>
                      </a:r>
                      <a:r>
                        <a:rPr lang="en-US" sz="2000" baseline="0" dirty="0" smtClean="0"/>
                        <a:t> [kWh]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691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723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832</a:t>
                      </a:r>
                      <a:endParaRPr lang="en-US" sz="2000" dirty="0"/>
                    </a:p>
                  </a:txBody>
                  <a:tcPr anchor="ctr"/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Optimal charging</a:t>
                      </a:r>
                      <a:r>
                        <a:rPr lang="en-US" sz="2000" baseline="0" dirty="0" smtClean="0"/>
                        <a:t> [kWh]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691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712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784</a:t>
                      </a:r>
                      <a:endParaRPr lang="en-US" sz="20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043608" y="2564904"/>
          <a:ext cx="7140257" cy="1296000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3946843"/>
                <a:gridCol w="919480"/>
                <a:gridCol w="1136967"/>
                <a:gridCol w="1136967"/>
              </a:tblGrid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solidFill>
                            <a:schemeClr val="tx1"/>
                          </a:solidFill>
                        </a:rPr>
                        <a:t>PEV penetration</a:t>
                      </a:r>
                      <a:endParaRPr lang="en-US" sz="20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solidFill>
                            <a:schemeClr val="tx1"/>
                          </a:solidFill>
                        </a:rPr>
                        <a:t>0%</a:t>
                      </a:r>
                      <a:endParaRPr lang="en-US" sz="20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dirty="0" smtClean="0">
                          <a:solidFill>
                            <a:schemeClr val="tx1"/>
                          </a:solidFill>
                        </a:rPr>
                        <a:t>100%</a:t>
                      </a:r>
                      <a:endParaRPr lang="en-US" sz="20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i="1" smtClean="0">
                          <a:solidFill>
                            <a:schemeClr val="tx1"/>
                          </a:solidFill>
                        </a:rPr>
                        <a:t>288%</a:t>
                      </a:r>
                      <a:endParaRPr lang="en-US" sz="200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Uncontrolled charging</a:t>
                      </a:r>
                      <a:r>
                        <a:rPr lang="en-US" sz="2000" baseline="0" dirty="0" smtClean="0"/>
                        <a:t> [kWh]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2673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2844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---</a:t>
                      </a:r>
                      <a:endParaRPr lang="en-US" sz="2000" dirty="0"/>
                    </a:p>
                  </a:txBody>
                  <a:tcPr anchor="ctr"/>
                </a:tc>
              </a:tr>
              <a:tr h="4320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Optimal charging</a:t>
                      </a:r>
                      <a:r>
                        <a:rPr lang="en-US" sz="2000" baseline="0" dirty="0" smtClean="0"/>
                        <a:t> [kWh]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2673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2806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3089</a:t>
                      </a:r>
                      <a:endParaRPr lang="en-US" sz="20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248150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Arial" charset="0"/>
              </a:rPr>
              <a:t>By deploying controlled charging schemes a larger amount of vehicles can be accommodated in the system.</a:t>
            </a:r>
          </a:p>
          <a:p>
            <a:pPr eaLnBrk="1" hangingPunct="1"/>
            <a:r>
              <a:rPr lang="en-GB" dirty="0" smtClean="0">
                <a:latin typeface="Arial" charset="0"/>
              </a:rPr>
              <a:t>The vehicles geographical distribution is of high importance for drawing meaningful conclusions.</a:t>
            </a:r>
          </a:p>
          <a:p>
            <a:pPr eaLnBrk="1" hangingPunct="1"/>
            <a:r>
              <a:rPr lang="en-GB" dirty="0" smtClean="0">
                <a:latin typeface="Arial" charset="0"/>
              </a:rPr>
              <a:t>Optimal charging schedule reduces the losses and increase the system’s reliability.</a:t>
            </a:r>
          </a:p>
          <a:p>
            <a:pPr eaLnBrk="1" hangingPunct="1"/>
            <a:r>
              <a:rPr lang="en-GB" dirty="0" smtClean="0">
                <a:latin typeface="Arial" charset="0"/>
              </a:rPr>
              <a:t>More realistic scenarios by consider driving distance and not only battery capacity.</a:t>
            </a:r>
          </a:p>
        </p:txBody>
      </p:sp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latin typeface="Arial" charset="0"/>
              </a:rPr>
              <a:t>David Steen – Sweden – RIF 4b – 1104</a:t>
            </a:r>
          </a:p>
        </p:txBody>
      </p:sp>
      <p:sp>
        <p:nvSpPr>
          <p:cNvPr id="13316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8208963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smtClean="0"/>
              <a:t>Conclusions</a:t>
            </a:r>
            <a:endParaRPr lang="en-US" sz="32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72400" y="6433591"/>
            <a:ext cx="936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C485DB8-48E5-438F-8AF0-1882F9681956}" type="slidenum">
              <a:rPr lang="en-US" sz="1400" smtClean="0"/>
              <a:pPr/>
              <a:t>12</a:t>
            </a:fld>
            <a:r>
              <a:rPr lang="en-US" sz="1400" dirty="0" smtClean="0"/>
              <a:t> of 12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7784" y="2008188"/>
            <a:ext cx="6059016" cy="4122737"/>
          </a:xfrm>
        </p:spPr>
        <p:txBody>
          <a:bodyPr/>
          <a:lstStyle/>
          <a:p>
            <a:pPr>
              <a:buNone/>
            </a:pPr>
            <a:r>
              <a:rPr lang="en-US" sz="2400" dirty="0" smtClean="0">
                <a:latin typeface="+mj-lt"/>
              </a:rPr>
              <a:t>David Steen</a:t>
            </a:r>
            <a:endParaRPr lang="en-US" sz="300" dirty="0" smtClean="0">
              <a:latin typeface="+mj-lt"/>
            </a:endParaRPr>
          </a:p>
          <a:p>
            <a:pPr>
              <a:buNone/>
            </a:pPr>
            <a:r>
              <a:rPr lang="en-US" sz="2400" dirty="0" smtClean="0">
                <a:latin typeface="+mj-lt"/>
              </a:rPr>
              <a:t>Division of Electric Power Engineering</a:t>
            </a:r>
          </a:p>
          <a:p>
            <a:pPr>
              <a:buNone/>
            </a:pPr>
            <a:r>
              <a:rPr lang="en-US" sz="2400" dirty="0" smtClean="0">
                <a:latin typeface="+mj-lt"/>
              </a:rPr>
              <a:t>Department of Energy and Environment</a:t>
            </a:r>
          </a:p>
          <a:p>
            <a:pPr>
              <a:buNone/>
            </a:pPr>
            <a:r>
              <a:rPr lang="en-US" sz="2400" dirty="0" smtClean="0">
                <a:latin typeface="+mj-lt"/>
              </a:rPr>
              <a:t>Chalmers University of Technology</a:t>
            </a:r>
          </a:p>
          <a:p>
            <a:pPr>
              <a:buNone/>
            </a:pPr>
            <a:r>
              <a:rPr lang="en-US" sz="2400" dirty="0" smtClean="0">
                <a:latin typeface="+mj-lt"/>
              </a:rPr>
              <a:t>SE-412 96 Göteborg, Sweden</a:t>
            </a:r>
          </a:p>
          <a:p>
            <a:pPr>
              <a:buNone/>
            </a:pPr>
            <a:endParaRPr lang="en-US" sz="2400" dirty="0" smtClean="0">
              <a:latin typeface="+mj-lt"/>
            </a:endParaRPr>
          </a:p>
          <a:p>
            <a:pPr>
              <a:buNone/>
            </a:pPr>
            <a:r>
              <a:rPr lang="en-US" sz="2000" dirty="0" smtClean="0">
                <a:latin typeface="+mj-lt"/>
              </a:rPr>
              <a:t>Phone: +46(0)31 - 772 16 63</a:t>
            </a:r>
          </a:p>
          <a:p>
            <a:pPr>
              <a:buNone/>
            </a:pPr>
            <a:r>
              <a:rPr lang="en-US" sz="2000" dirty="0" smtClean="0">
                <a:latin typeface="+mj-lt"/>
              </a:rPr>
              <a:t>Mobile: +46(0)739 - 16 95 96</a:t>
            </a:r>
          </a:p>
          <a:p>
            <a:pPr>
              <a:buNone/>
            </a:pPr>
            <a:r>
              <a:rPr lang="en-US" sz="2000" dirty="0" smtClean="0">
                <a:latin typeface="+mj-lt"/>
              </a:rPr>
              <a:t>E-mail: </a:t>
            </a:r>
            <a:r>
              <a:rPr lang="en-US" sz="2000" dirty="0" smtClean="0">
                <a:latin typeface="+mj-lt"/>
                <a:hlinkClick r:id="rId2"/>
              </a:rPr>
              <a:t>david.steen@chalmers.se</a:t>
            </a:r>
            <a:endParaRPr lang="en-US" sz="2000" dirty="0" smtClean="0">
              <a:latin typeface="+mj-lt"/>
            </a:endParaRPr>
          </a:p>
          <a:p>
            <a:pPr>
              <a:buNone/>
            </a:pPr>
            <a:r>
              <a:rPr lang="en-US" sz="2000" dirty="0" smtClean="0">
                <a:latin typeface="+mj-lt"/>
                <a:hlinkClick r:id="rId3"/>
              </a:rPr>
              <a:t>www.chalmers.se/ee/SV/personal/steen-david</a:t>
            </a:r>
            <a:endParaRPr lang="en-US" sz="2000" dirty="0" smtClean="0">
              <a:latin typeface="+mj-lt"/>
            </a:endParaRPr>
          </a:p>
        </p:txBody>
      </p:sp>
      <p:pic>
        <p:nvPicPr>
          <p:cNvPr id="4" name="Picture 3" descr="davi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960327"/>
            <a:ext cx="2117998" cy="2476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24815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Introduction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Method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Results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Conclusions</a:t>
            </a:r>
            <a:endParaRPr lang="en-US" sz="1600" dirty="0" smtClean="0">
              <a:latin typeface="Arial" charset="0"/>
            </a:endParaRP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Arial" charset="0"/>
              </a:rPr>
              <a:t>David Steen – Sweden – RIF 4b – 1104</a:t>
            </a:r>
          </a:p>
        </p:txBody>
      </p:sp>
      <p:sp>
        <p:nvSpPr>
          <p:cNvPr id="4100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8208963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/>
              <a:t>Outline</a:t>
            </a:r>
            <a:endParaRPr lang="en-US" sz="32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16416" y="6433591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C485DB8-48E5-438F-8AF0-1882F9681956}" type="slidenum">
              <a:rPr lang="en-US" sz="1400" smtClean="0"/>
              <a:pPr/>
              <a:t>2</a:t>
            </a:fld>
            <a:r>
              <a:rPr lang="en-US" sz="1400" dirty="0" smtClean="0"/>
              <a:t> of 12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248150"/>
          </a:xfrm>
        </p:spPr>
        <p:txBody>
          <a:bodyPr/>
          <a:lstStyle/>
          <a:p>
            <a:pPr eaLnBrk="1" hangingPunct="1"/>
            <a:r>
              <a:rPr lang="en-GB" dirty="0" smtClean="0">
                <a:latin typeface="Arial" charset="0"/>
              </a:rPr>
              <a:t>Investigate the impact of PEVs charging on representative Swedish distribution systems</a:t>
            </a:r>
          </a:p>
          <a:p>
            <a:pPr eaLnBrk="1" hangingPunct="1"/>
            <a:r>
              <a:rPr lang="en-GB" dirty="0" smtClean="0">
                <a:latin typeface="Arial" charset="0"/>
              </a:rPr>
              <a:t>Two distribution system simulated:</a:t>
            </a:r>
          </a:p>
          <a:p>
            <a:pPr lvl="1" eaLnBrk="1" hangingPunct="1"/>
            <a:r>
              <a:rPr lang="en-GB" dirty="0" smtClean="0">
                <a:latin typeface="Arial" charset="0"/>
              </a:rPr>
              <a:t>Residential</a:t>
            </a:r>
          </a:p>
          <a:p>
            <a:pPr lvl="1" eaLnBrk="1" hangingPunct="1"/>
            <a:r>
              <a:rPr lang="en-GB" dirty="0" smtClean="0">
                <a:latin typeface="Arial" charset="0"/>
              </a:rPr>
              <a:t>Commercial</a:t>
            </a:r>
          </a:p>
          <a:p>
            <a:pPr eaLnBrk="1" hangingPunct="1"/>
            <a:r>
              <a:rPr lang="en-GB" dirty="0" smtClean="0">
                <a:latin typeface="Arial" charset="0"/>
              </a:rPr>
              <a:t>Two different charge scenarios:</a:t>
            </a:r>
          </a:p>
          <a:p>
            <a:pPr lvl="1" eaLnBrk="1" hangingPunct="1"/>
            <a:r>
              <a:rPr lang="en-GB" dirty="0" smtClean="0">
                <a:latin typeface="Arial" charset="0"/>
              </a:rPr>
              <a:t>Uncontrolled</a:t>
            </a:r>
          </a:p>
          <a:p>
            <a:pPr lvl="1" eaLnBrk="1" hangingPunct="1"/>
            <a:r>
              <a:rPr lang="en-GB" dirty="0" smtClean="0">
                <a:latin typeface="Arial" charset="0"/>
              </a:rPr>
              <a:t>Optimal</a:t>
            </a:r>
          </a:p>
          <a:p>
            <a:pPr eaLnBrk="1" hangingPunct="1"/>
            <a:endParaRPr lang="en-GB" dirty="0" smtClean="0">
              <a:latin typeface="Arial" charset="0"/>
            </a:endParaRPr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smtClean="0">
                <a:latin typeface="Arial" charset="0"/>
              </a:rPr>
              <a:t>David Steen – Sweden – RIF 4b – 1104</a:t>
            </a:r>
            <a:endParaRPr lang="en-GB" sz="1600">
              <a:latin typeface="Arial" charset="0"/>
            </a:endParaRPr>
          </a:p>
        </p:txBody>
      </p:sp>
      <p:sp>
        <p:nvSpPr>
          <p:cNvPr id="5124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8208963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 b="1" smtClean="0"/>
              <a:t>Introduction</a:t>
            </a:r>
            <a:endParaRPr lang="en-GB" sz="32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16416" y="6433591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C485DB8-48E5-438F-8AF0-1882F9681956}" type="slidenum">
              <a:rPr lang="en-US" sz="1400" smtClean="0"/>
              <a:pPr/>
              <a:t>3</a:t>
            </a:fld>
            <a:r>
              <a:rPr lang="en-US" sz="1400" dirty="0" smtClean="0"/>
              <a:t> of 12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ethod_cired_v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420888"/>
            <a:ext cx="4032448" cy="3980993"/>
          </a:xfrm>
          <a:prstGeom prst="rect">
            <a:avLst/>
          </a:prstGeom>
        </p:spPr>
      </p:pic>
      <p:sp>
        <p:nvSpPr>
          <p:cNvPr id="614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24815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Arial" charset="0"/>
              </a:rPr>
              <a:t>Propose a reference scenario without PEVs</a:t>
            </a:r>
          </a:p>
          <a:p>
            <a:pPr lvl="1" eaLnBrk="1" hangingPunct="1"/>
            <a:r>
              <a:rPr lang="en-US" sz="2000" dirty="0" smtClean="0">
                <a:latin typeface="Arial" charset="0"/>
              </a:rPr>
              <a:t>Grid data obtained from </a:t>
            </a:r>
            <a:r>
              <a:rPr lang="en-US" sz="2000" dirty="0" err="1" smtClean="0">
                <a:latin typeface="Arial" charset="0"/>
              </a:rPr>
              <a:t>Göteborg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Energi</a:t>
            </a:r>
            <a:endParaRPr lang="en-US" sz="2000" dirty="0" smtClean="0">
              <a:latin typeface="Arial" charset="0"/>
            </a:endParaRPr>
          </a:p>
          <a:p>
            <a:pPr lvl="1" eaLnBrk="1" hangingPunct="1"/>
            <a:r>
              <a:rPr lang="en-US" sz="2000" dirty="0" smtClean="0">
                <a:latin typeface="Arial" charset="0"/>
              </a:rPr>
              <a:t>Calculate losses using OPF</a:t>
            </a:r>
          </a:p>
          <a:p>
            <a:pPr eaLnBrk="1" hangingPunct="1"/>
            <a:r>
              <a:rPr lang="en-US" sz="2400" dirty="0" smtClean="0">
                <a:latin typeface="Arial" charset="0"/>
              </a:rPr>
              <a:t>Find data for vehicle utilization</a:t>
            </a:r>
          </a:p>
          <a:p>
            <a:pPr lvl="1" eaLnBrk="1" hangingPunct="1"/>
            <a:r>
              <a:rPr lang="en-US" sz="2000" dirty="0" smtClean="0">
                <a:latin typeface="Arial" charset="0"/>
              </a:rPr>
              <a:t>National travel survey</a:t>
            </a:r>
          </a:p>
          <a:p>
            <a:pPr lvl="1" eaLnBrk="1" hangingPunct="1"/>
            <a:r>
              <a:rPr lang="en-US" sz="2000" dirty="0" smtClean="0">
                <a:latin typeface="Arial" charset="0"/>
              </a:rPr>
              <a:t>Regional statistics</a:t>
            </a:r>
          </a:p>
          <a:p>
            <a:pPr eaLnBrk="1" hangingPunct="1"/>
            <a:r>
              <a:rPr lang="en-US" sz="2400" dirty="0" smtClean="0">
                <a:latin typeface="Arial" charset="0"/>
              </a:rPr>
              <a:t>Calculate the maximum </a:t>
            </a:r>
          </a:p>
          <a:p>
            <a:pPr eaLnBrk="1" hangingPunct="1">
              <a:buNone/>
            </a:pPr>
            <a:r>
              <a:rPr lang="en-US" sz="2400" dirty="0" smtClean="0">
                <a:latin typeface="Arial" charset="0"/>
              </a:rPr>
              <a:t>	penetration and losses</a:t>
            </a:r>
          </a:p>
          <a:p>
            <a:pPr lvl="1" eaLnBrk="1" hangingPunct="1"/>
            <a:r>
              <a:rPr lang="en-US" sz="2000" dirty="0" smtClean="0">
                <a:latin typeface="Arial" charset="0"/>
              </a:rPr>
              <a:t>Uncontrolled charging</a:t>
            </a:r>
          </a:p>
          <a:p>
            <a:pPr lvl="1" eaLnBrk="1" hangingPunct="1"/>
            <a:r>
              <a:rPr lang="en-US" sz="2000" dirty="0" smtClean="0">
                <a:latin typeface="Arial" charset="0"/>
              </a:rPr>
              <a:t>Optimal charging</a:t>
            </a:r>
          </a:p>
        </p:txBody>
      </p: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Arial" charset="0"/>
              </a:rPr>
              <a:t>David Steen – Sweden – RIF 4b – 1104</a:t>
            </a:r>
          </a:p>
        </p:txBody>
      </p:sp>
      <p:sp>
        <p:nvSpPr>
          <p:cNvPr id="6149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8208963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/>
              <a:t>Method</a:t>
            </a:r>
            <a:endParaRPr lang="en-US" sz="20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16416" y="6433591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C485DB8-48E5-438F-8AF0-1882F9681956}" type="slidenum">
              <a:rPr lang="en-US" sz="1400" smtClean="0"/>
              <a:pPr/>
              <a:t>4</a:t>
            </a:fld>
            <a:r>
              <a:rPr lang="en-US" sz="1400" dirty="0" smtClean="0"/>
              <a:t> of 12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24815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Residential distribution network:</a:t>
            </a:r>
          </a:p>
          <a:p>
            <a:pPr lvl="1" eaLnBrk="1" hangingPunct="1"/>
            <a:endParaRPr lang="en-US" dirty="0" smtClean="0">
              <a:latin typeface="Arial" charset="0"/>
            </a:endParaRPr>
          </a:p>
        </p:txBody>
      </p:sp>
      <p:pic>
        <p:nvPicPr>
          <p:cNvPr id="7171" name="Picture 7" descr="L_P_res_com_max.jpg"/>
          <p:cNvPicPr>
            <a:picLocks noChangeAspect="1"/>
          </p:cNvPicPr>
          <p:nvPr/>
        </p:nvPicPr>
        <p:blipFill>
          <a:blip r:embed="rId3" cstate="print"/>
          <a:srcRect l="5775" r="5669" b="48677"/>
          <a:stretch>
            <a:fillRect/>
          </a:stretch>
        </p:blipFill>
        <p:spPr bwMode="auto">
          <a:xfrm>
            <a:off x="250825" y="2924175"/>
            <a:ext cx="4306888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Arial" charset="0"/>
              </a:rPr>
              <a:t>David Steen – Sweden – RIF 4b – 1104</a:t>
            </a:r>
          </a:p>
        </p:txBody>
      </p:sp>
      <p:sp>
        <p:nvSpPr>
          <p:cNvPr id="7173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8208963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/>
              <a:t>Distribution system</a:t>
            </a:r>
            <a:endParaRPr lang="en-US" sz="3200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7174" name="Picture 6" descr="Grid_residential.ep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7063" y="2924944"/>
            <a:ext cx="4706937" cy="347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316416" y="6433591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C485DB8-48E5-438F-8AF0-1882F9681956}" type="slidenum">
              <a:rPr lang="en-US" sz="1400" smtClean="0"/>
              <a:pPr/>
              <a:t>5</a:t>
            </a:fld>
            <a:r>
              <a:rPr lang="en-US" sz="1400" dirty="0" smtClean="0"/>
              <a:t> of 12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48264" y="2204864"/>
            <a:ext cx="12618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130/10 </a:t>
            </a:r>
            <a:r>
              <a:rPr lang="sv-SE" sz="1600" dirty="0" err="1" smtClean="0"/>
              <a:t>kV</a:t>
            </a:r>
            <a:endParaRPr lang="sv-SE" sz="16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6372200" y="2132856"/>
            <a:ext cx="432048" cy="792088"/>
            <a:chOff x="6372200" y="2132856"/>
            <a:chExt cx="432048" cy="792088"/>
          </a:xfrm>
        </p:grpSpPr>
        <p:sp>
          <p:nvSpPr>
            <p:cNvPr id="10" name="Oval 9"/>
            <p:cNvSpPr/>
            <p:nvPr/>
          </p:nvSpPr>
          <p:spPr bwMode="auto">
            <a:xfrm>
              <a:off x="6372200" y="2132856"/>
              <a:ext cx="432048" cy="360040"/>
            </a:xfrm>
            <a:prstGeom prst="ellips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6372200" y="2348880"/>
              <a:ext cx="432048" cy="360040"/>
            </a:xfrm>
            <a:prstGeom prst="ellips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cxnSp>
          <p:nvCxnSpPr>
            <p:cNvPr id="13" name="Straight Connector 12"/>
            <p:cNvCxnSpPr>
              <a:stCxn id="11" idx="4"/>
            </p:cNvCxnSpPr>
            <p:nvPr/>
          </p:nvCxnSpPr>
          <p:spPr bwMode="auto">
            <a:xfrm rot="5400000">
              <a:off x="6480212" y="2816932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4" name="TextBox 13"/>
          <p:cNvSpPr txBox="1"/>
          <p:nvPr/>
        </p:nvSpPr>
        <p:spPr>
          <a:xfrm>
            <a:off x="6156176" y="6093296"/>
            <a:ext cx="1207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10/0.4 </a:t>
            </a:r>
            <a:r>
              <a:rPr lang="sv-SE" sz="1600" dirty="0" err="1" smtClean="0"/>
              <a:t>kV</a:t>
            </a:r>
            <a:endParaRPr lang="sv-SE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24815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Commercial distribution network:</a:t>
            </a:r>
          </a:p>
          <a:p>
            <a:pPr eaLnBrk="1" hangingPunct="1"/>
            <a:endParaRPr lang="en-US" sz="1600" dirty="0" smtClean="0">
              <a:latin typeface="Arial" charset="0"/>
            </a:endParaRPr>
          </a:p>
        </p:txBody>
      </p:sp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Arial" charset="0"/>
              </a:rPr>
              <a:t>David Steen – Sweden – RIF 4b – 1104</a:t>
            </a:r>
          </a:p>
        </p:txBody>
      </p:sp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8208963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/>
              <a:t>Distribution system</a:t>
            </a:r>
            <a:endParaRPr lang="en-US" sz="3200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8197" name="Picture 4" descr="L_P_res_com_max.jpg"/>
          <p:cNvPicPr>
            <a:picLocks noChangeAspect="1"/>
          </p:cNvPicPr>
          <p:nvPr/>
        </p:nvPicPr>
        <p:blipFill>
          <a:blip r:embed="rId3" cstate="print"/>
          <a:srcRect l="5223" t="51323" r="5992"/>
          <a:stretch>
            <a:fillRect/>
          </a:stretch>
        </p:blipFill>
        <p:spPr bwMode="auto">
          <a:xfrm>
            <a:off x="323850" y="3284538"/>
            <a:ext cx="489585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5" descr="Grid_commercial.ep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564904"/>
            <a:ext cx="3557588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316416" y="6433591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C485DB8-48E5-438F-8AF0-1882F9681956}" type="slidenum">
              <a:rPr lang="en-US" sz="1400" smtClean="0"/>
              <a:pPr/>
              <a:t>6</a:t>
            </a:fld>
            <a:r>
              <a:rPr lang="en-US" sz="1400" dirty="0" smtClean="0"/>
              <a:t> of 12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486580" y="1871328"/>
            <a:ext cx="12618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130/10 </a:t>
            </a:r>
            <a:r>
              <a:rPr lang="sv-SE" sz="1600" dirty="0" err="1" smtClean="0"/>
              <a:t>kV</a:t>
            </a:r>
            <a:endParaRPr lang="sv-SE" sz="1600" dirty="0"/>
          </a:p>
        </p:txBody>
      </p:sp>
      <p:grpSp>
        <p:nvGrpSpPr>
          <p:cNvPr id="10" name="Group 9"/>
          <p:cNvGrpSpPr/>
          <p:nvPr/>
        </p:nvGrpSpPr>
        <p:grpSpPr>
          <a:xfrm>
            <a:off x="6910516" y="1799320"/>
            <a:ext cx="432048" cy="792088"/>
            <a:chOff x="6372200" y="2132856"/>
            <a:chExt cx="432048" cy="792088"/>
          </a:xfrm>
        </p:grpSpPr>
        <p:sp>
          <p:nvSpPr>
            <p:cNvPr id="11" name="Oval 10"/>
            <p:cNvSpPr/>
            <p:nvPr/>
          </p:nvSpPr>
          <p:spPr bwMode="auto">
            <a:xfrm>
              <a:off x="6372200" y="2132856"/>
              <a:ext cx="432048" cy="360040"/>
            </a:xfrm>
            <a:prstGeom prst="ellips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6372200" y="2348880"/>
              <a:ext cx="432048" cy="360040"/>
            </a:xfrm>
            <a:prstGeom prst="ellipse">
              <a:avLst/>
            </a:pr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cs typeface="Arial" charset="0"/>
              </a:endParaRPr>
            </a:p>
          </p:txBody>
        </p:sp>
        <p:cxnSp>
          <p:nvCxnSpPr>
            <p:cNvPr id="13" name="Straight Connector 12"/>
            <p:cNvCxnSpPr>
              <a:stCxn id="12" idx="4"/>
            </p:cNvCxnSpPr>
            <p:nvPr/>
          </p:nvCxnSpPr>
          <p:spPr bwMode="auto">
            <a:xfrm rot="5400000">
              <a:off x="6480212" y="2816932"/>
              <a:ext cx="21602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4" name="TextBox 13"/>
          <p:cNvSpPr txBox="1"/>
          <p:nvPr/>
        </p:nvSpPr>
        <p:spPr>
          <a:xfrm>
            <a:off x="4355976" y="5682734"/>
            <a:ext cx="1207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10/0.4 </a:t>
            </a:r>
            <a:r>
              <a:rPr lang="sv-SE" sz="1600" dirty="0" err="1" smtClean="0"/>
              <a:t>kV</a:t>
            </a:r>
            <a:endParaRPr lang="sv-SE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248150"/>
          </a:xfrm>
        </p:spPr>
        <p:txBody>
          <a:bodyPr/>
          <a:lstStyle/>
          <a:p>
            <a:pPr eaLnBrk="1" hangingPunct="1">
              <a:buNone/>
            </a:pPr>
            <a:r>
              <a:rPr lang="en-GB" dirty="0" smtClean="0">
                <a:latin typeface="Arial" charset="0"/>
              </a:rPr>
              <a:t> </a:t>
            </a:r>
          </a:p>
        </p:txBody>
      </p:sp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smtClean="0">
                <a:latin typeface="Arial" charset="0"/>
              </a:rPr>
              <a:t>David Steen – Sweden – RIF 4b – 1104</a:t>
            </a:r>
            <a:endParaRPr lang="en-GB" sz="1600">
              <a:latin typeface="Arial" charset="0"/>
            </a:endParaRPr>
          </a:p>
        </p:txBody>
      </p:sp>
      <p:sp>
        <p:nvSpPr>
          <p:cNvPr id="9220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8208963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 b="1" dirty="0" smtClean="0"/>
              <a:t>Drive </a:t>
            </a:r>
            <a:r>
              <a:rPr lang="en-US" sz="3200" b="1" dirty="0" smtClean="0"/>
              <a:t>behavior</a:t>
            </a:r>
            <a:endParaRPr lang="en-US" sz="3200" dirty="0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6" name="Picture 5" descr="start_test.eps"/>
          <p:cNvPicPr>
            <a:picLocks noChangeAspect="1"/>
          </p:cNvPicPr>
          <p:nvPr/>
        </p:nvPicPr>
        <p:blipFill>
          <a:blip r:embed="rId3" cstate="print"/>
          <a:srcRect b="48592"/>
          <a:stretch>
            <a:fillRect/>
          </a:stretch>
        </p:blipFill>
        <p:spPr>
          <a:xfrm>
            <a:off x="1043608" y="3617674"/>
            <a:ext cx="7200800" cy="2777135"/>
          </a:xfrm>
          <a:prstGeom prst="rect">
            <a:avLst/>
          </a:prstGeom>
        </p:spPr>
      </p:pic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446856" y="1988840"/>
            <a:ext cx="82296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Average driving distance 30 km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tabLst/>
              <a:defRPr/>
            </a:pPr>
            <a:r>
              <a:rPr lang="en-US" sz="2000" kern="0" dirty="0" smtClean="0">
                <a:latin typeface="Arial" charset="0"/>
                <a:cs typeface="+mn-cs"/>
              </a:rPr>
              <a:t>Average driving time 39 min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tabLst/>
              <a:defRPr/>
            </a:pPr>
            <a:r>
              <a:rPr lang="en-US" sz="2000" kern="0" dirty="0" smtClean="0">
                <a:latin typeface="Arial" charset="0"/>
                <a:cs typeface="+mn-cs"/>
              </a:rPr>
              <a:t>Average energy consumption 0.2 kWh/km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p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Charge power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3.68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kVA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PF 0.95</a:t>
            </a:r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en-US" sz="2000" dirty="0" smtClean="0">
                <a:latin typeface="Arial" charset="0"/>
              </a:rPr>
              <a:t>Charging conducted twice a day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16416" y="6433591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C485DB8-48E5-438F-8AF0-1882F9681956}" type="slidenum">
              <a:rPr lang="en-US" sz="1400" smtClean="0"/>
              <a:pPr/>
              <a:t>7</a:t>
            </a:fld>
            <a:r>
              <a:rPr lang="en-US" sz="1400" dirty="0" smtClean="0"/>
              <a:t> of 12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24815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The number of vehicle varies during the day between the different areas.</a:t>
            </a:r>
          </a:p>
        </p:txBody>
      </p:sp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Arial" charset="0"/>
              </a:rPr>
              <a:t>David Steen – Sweden – RIF 4b – 1104</a:t>
            </a:r>
          </a:p>
        </p:txBody>
      </p:sp>
      <p:sp>
        <p:nvSpPr>
          <p:cNvPr id="10244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8208963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/>
              <a:t>Drive behavior</a:t>
            </a:r>
            <a:endParaRPr lang="en-US" sz="3200" dirty="0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924944"/>
            <a:ext cx="6876000" cy="342080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8316416" y="6433591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C485DB8-48E5-438F-8AF0-1882F9681956}" type="slidenum">
              <a:rPr lang="en-US" sz="1400" smtClean="0"/>
              <a:pPr/>
              <a:t>8</a:t>
            </a:fld>
            <a:r>
              <a:rPr lang="en-US" sz="1400" dirty="0" smtClean="0"/>
              <a:t> of 12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2481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 smtClean="0">
                <a:latin typeface="Arial" charset="0"/>
              </a:rPr>
              <a:t> </a:t>
            </a:r>
          </a:p>
        </p:txBody>
      </p:sp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latin typeface="Arial" charset="0"/>
              </a:rPr>
              <a:t>David Steen – Sweden – RIF 4b – 1104</a:t>
            </a:r>
          </a:p>
        </p:txBody>
      </p:sp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8208963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/>
              <a:t>Results – Charge Profile</a:t>
            </a:r>
            <a:endParaRPr lang="en-US" sz="3200" dirty="0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7342" y="2061296"/>
            <a:ext cx="5340962" cy="4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316416" y="6433591"/>
            <a:ext cx="822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4C485DB8-48E5-438F-8AF0-1882F9681956}" type="slidenum">
              <a:rPr lang="en-US" sz="1400" smtClean="0"/>
              <a:pPr/>
              <a:t>9</a:t>
            </a:fld>
            <a:r>
              <a:rPr lang="en-US" sz="1400" dirty="0" smtClean="0"/>
              <a:t> of 12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IRED2011">
  <a:themeElements>
    <a:clrScheme name="">
      <a:dk1>
        <a:srgbClr val="000000"/>
      </a:dk1>
      <a:lt1>
        <a:srgbClr val="FFFFFF"/>
      </a:lt1>
      <a:dk2>
        <a:srgbClr val="779AF1"/>
      </a:dk2>
      <a:lt2>
        <a:srgbClr val="0E318D"/>
      </a:lt2>
      <a:accent1>
        <a:srgbClr val="154BD1"/>
      </a:accent1>
      <a:accent2>
        <a:srgbClr val="1F59E9"/>
      </a:accent2>
      <a:accent3>
        <a:srgbClr val="FFFFFF"/>
      </a:accent3>
      <a:accent4>
        <a:srgbClr val="000000"/>
      </a:accent4>
      <a:accent5>
        <a:srgbClr val="AAB1E5"/>
      </a:accent5>
      <a:accent6>
        <a:srgbClr val="1B50D3"/>
      </a:accent6>
      <a:hlink>
        <a:srgbClr val="0E318D"/>
      </a:hlink>
      <a:folHlink>
        <a:srgbClr val="FF9900"/>
      </a:folHlink>
    </a:clrScheme>
    <a:fontScheme name="CIRED2011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CIRED2011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ED2011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ED2011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ED2011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ED2011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ED2011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9">
        <a:dk1>
          <a:srgbClr val="000000"/>
        </a:dk1>
        <a:lt1>
          <a:srgbClr val="FFFFFF"/>
        </a:lt1>
        <a:dk2>
          <a:srgbClr val="999900"/>
        </a:dk2>
        <a:lt2>
          <a:srgbClr val="F96501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0">
        <a:dk1>
          <a:srgbClr val="000000"/>
        </a:dk1>
        <a:lt1>
          <a:srgbClr val="FFFFFF"/>
        </a:lt1>
        <a:dk2>
          <a:srgbClr val="F96501"/>
        </a:dk2>
        <a:lt2>
          <a:srgbClr val="F96501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1">
        <a:dk1>
          <a:srgbClr val="000000"/>
        </a:dk1>
        <a:lt1>
          <a:srgbClr val="FFFFFF"/>
        </a:lt1>
        <a:dk2>
          <a:srgbClr val="FEB27E"/>
        </a:dk2>
        <a:lt2>
          <a:srgbClr val="F96501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2">
        <a:dk1>
          <a:srgbClr val="000000"/>
        </a:dk1>
        <a:lt1>
          <a:srgbClr val="FFFFFF"/>
        </a:lt1>
        <a:dk2>
          <a:srgbClr val="FEB27E"/>
        </a:dk2>
        <a:lt2>
          <a:srgbClr val="F96501"/>
        </a:lt2>
        <a:accent1>
          <a:srgbClr val="99CC00"/>
        </a:accent1>
        <a:accent2>
          <a:srgbClr val="FE8F44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6813D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3">
        <a:dk1>
          <a:srgbClr val="000000"/>
        </a:dk1>
        <a:lt1>
          <a:srgbClr val="FFFFFF"/>
        </a:lt1>
        <a:dk2>
          <a:srgbClr val="FEB27E"/>
        </a:dk2>
        <a:lt2>
          <a:srgbClr val="F96501"/>
        </a:lt2>
        <a:accent1>
          <a:srgbClr val="FF6600"/>
        </a:accent1>
        <a:accent2>
          <a:srgbClr val="FE8F44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6813D"/>
        </a:accent6>
        <a:hlink>
          <a:srgbClr val="F96501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4">
        <a:dk1>
          <a:srgbClr val="000000"/>
        </a:dk1>
        <a:lt1>
          <a:srgbClr val="FFFFFF"/>
        </a:lt1>
        <a:dk2>
          <a:srgbClr val="0E318D"/>
        </a:dk2>
        <a:lt2>
          <a:srgbClr val="0E318D"/>
        </a:lt2>
        <a:accent1>
          <a:srgbClr val="0E318D"/>
        </a:accent1>
        <a:accent2>
          <a:srgbClr val="0E318D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0C2B7F"/>
        </a:accent6>
        <a:hlink>
          <a:srgbClr val="0E318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5">
        <a:dk1>
          <a:srgbClr val="000000"/>
        </a:dk1>
        <a:lt1>
          <a:srgbClr val="FFFFFF"/>
        </a:lt1>
        <a:dk2>
          <a:srgbClr val="0E318D"/>
        </a:dk2>
        <a:lt2>
          <a:srgbClr val="0E318D"/>
        </a:lt2>
        <a:accent1>
          <a:srgbClr val="154BD1"/>
        </a:accent1>
        <a:accent2>
          <a:srgbClr val="0E318D"/>
        </a:accent2>
        <a:accent3>
          <a:srgbClr val="FFFFFF"/>
        </a:accent3>
        <a:accent4>
          <a:srgbClr val="000000"/>
        </a:accent4>
        <a:accent5>
          <a:srgbClr val="AAB1E5"/>
        </a:accent5>
        <a:accent6>
          <a:srgbClr val="0C2B7F"/>
        </a:accent6>
        <a:hlink>
          <a:srgbClr val="0E318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6">
        <a:dk1>
          <a:srgbClr val="000000"/>
        </a:dk1>
        <a:lt1>
          <a:srgbClr val="FFFFFF"/>
        </a:lt1>
        <a:dk2>
          <a:srgbClr val="0E318D"/>
        </a:dk2>
        <a:lt2>
          <a:srgbClr val="0E318D"/>
        </a:lt2>
        <a:accent1>
          <a:srgbClr val="154BD1"/>
        </a:accent1>
        <a:accent2>
          <a:srgbClr val="1F59E9"/>
        </a:accent2>
        <a:accent3>
          <a:srgbClr val="FFFFFF"/>
        </a:accent3>
        <a:accent4>
          <a:srgbClr val="000000"/>
        </a:accent4>
        <a:accent5>
          <a:srgbClr val="AAB1E5"/>
        </a:accent5>
        <a:accent6>
          <a:srgbClr val="1B50D3"/>
        </a:accent6>
        <a:hlink>
          <a:srgbClr val="0E318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495</Words>
  <Application>Microsoft Macintosh PowerPoint</Application>
  <PresentationFormat>Bildschirmpräsentation (4:3)</PresentationFormat>
  <Paragraphs>136</Paragraphs>
  <Slides>13</Slides>
  <Notes>12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CIRED2011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Contact information</vt:lpstr>
    </vt:vector>
  </TitlesOfParts>
  <Company>AIM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AIM</dc:creator>
  <cp:lastModifiedBy>T</cp:lastModifiedBy>
  <cp:revision>721</cp:revision>
  <dcterms:created xsi:type="dcterms:W3CDTF">2010-04-09T10:19:13Z</dcterms:created>
  <dcterms:modified xsi:type="dcterms:W3CDTF">2011-07-14T17:46:57Z</dcterms:modified>
</cp:coreProperties>
</file>