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57" r:id="rId4"/>
    <p:sldId id="304" r:id="rId5"/>
    <p:sldId id="279" r:id="rId6"/>
    <p:sldId id="283" r:id="rId7"/>
    <p:sldId id="311" r:id="rId8"/>
    <p:sldId id="284" r:id="rId9"/>
    <p:sldId id="305" r:id="rId10"/>
    <p:sldId id="306" r:id="rId11"/>
    <p:sldId id="307" r:id="rId12"/>
    <p:sldId id="308" r:id="rId13"/>
    <p:sldId id="309" r:id="rId14"/>
    <p:sldId id="310" r:id="rId15"/>
    <p:sldId id="276"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6" d="100"/>
          <a:sy n="36" d="100"/>
        </p:scale>
        <p:origin x="-3544" y="-1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umwo\Desktop\CIRED\Grafiken%20iSmart%20B2%20Cir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umwo\Desktop\CIRED\Grafiken%20iSmart%20B2%20Cir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417425841573"/>
          <c:y val="0.0"/>
          <c:w val="0.490529524497278"/>
          <c:h val="0.857987229813971"/>
        </c:manualLayout>
      </c:layout>
      <c:barChart>
        <c:barDir val="bar"/>
        <c:grouping val="clustered"/>
        <c:varyColors val="0"/>
        <c:ser>
          <c:idx val="0"/>
          <c:order val="0"/>
          <c:invertIfNegative val="0"/>
          <c:cat>
            <c:strRef>
              <c:f>Tabelle1!$A$305:$A$308</c:f>
              <c:strCache>
                <c:ptCount val="4"/>
                <c:pt idx="0">
                  <c:v>Alarm signal indicating changes in electricity rates (high vs. low price)</c:v>
                </c:pt>
                <c:pt idx="1">
                  <c:v>Instruction how costs can be reduced  by usage of low priced electricity.</c:v>
                </c:pt>
                <c:pt idx="2">
                  <c:v>I want automatic operation of appliances when pwoer is at a reduced rate. </c:v>
                </c:pt>
                <c:pt idx="3">
                  <c:v>Indication of appliances by which operation at reduced rates is specifically beneficial.</c:v>
                </c:pt>
              </c:strCache>
            </c:strRef>
          </c:cat>
          <c:val>
            <c:numRef>
              <c:f>Tabelle1!$B$305:$B$308</c:f>
              <c:numCache>
                <c:formatCode>General</c:formatCode>
                <c:ptCount val="4"/>
                <c:pt idx="0">
                  <c:v>0.35483870967742</c:v>
                </c:pt>
                <c:pt idx="1">
                  <c:v>0.387096774193549</c:v>
                </c:pt>
                <c:pt idx="2">
                  <c:v>0.483870967741936</c:v>
                </c:pt>
                <c:pt idx="3">
                  <c:v>0.67741935483871</c:v>
                </c:pt>
              </c:numCache>
            </c:numRef>
          </c:val>
        </c:ser>
        <c:dLbls>
          <c:showLegendKey val="0"/>
          <c:showVal val="0"/>
          <c:showCatName val="0"/>
          <c:showSerName val="0"/>
          <c:showPercent val="0"/>
          <c:showBubbleSize val="0"/>
        </c:dLbls>
        <c:gapWidth val="150"/>
        <c:axId val="719592520"/>
        <c:axId val="603012344"/>
      </c:barChart>
      <c:catAx>
        <c:axId val="719592520"/>
        <c:scaling>
          <c:orientation val="minMax"/>
        </c:scaling>
        <c:delete val="0"/>
        <c:axPos val="l"/>
        <c:majorTickMark val="out"/>
        <c:minorTickMark val="none"/>
        <c:tickLblPos val="nextTo"/>
        <c:crossAx val="603012344"/>
        <c:crosses val="autoZero"/>
        <c:auto val="1"/>
        <c:lblAlgn val="ctr"/>
        <c:lblOffset val="100"/>
        <c:noMultiLvlLbl val="0"/>
      </c:catAx>
      <c:valAx>
        <c:axId val="603012344"/>
        <c:scaling>
          <c:orientation val="minMax"/>
          <c:max val="1.0"/>
        </c:scaling>
        <c:delete val="0"/>
        <c:axPos val="b"/>
        <c:majorGridlines/>
        <c:numFmt formatCode="General" sourceLinked="1"/>
        <c:majorTickMark val="out"/>
        <c:minorTickMark val="none"/>
        <c:tickLblPos val="nextTo"/>
        <c:crossAx val="719592520"/>
        <c:crosses val="autoZero"/>
        <c:crossBetween val="between"/>
        <c:majorUnit val="0.2"/>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1"/>
              <c:layout>
                <c:manualLayout>
                  <c:x val="-0.0143455818022747"/>
                  <c:y val="0.103659594634004"/>
                </c:manualLayout>
              </c:layout>
              <c:showLegendKey val="0"/>
              <c:showVal val="1"/>
              <c:showCatName val="0"/>
              <c:showSerName val="0"/>
              <c:showPercent val="0"/>
              <c:showBubbleSize val="0"/>
            </c:dLbl>
            <c:txPr>
              <a:bodyPr/>
              <a:lstStyle/>
              <a:p>
                <a:pPr>
                  <a:defRPr>
                    <a:solidFill>
                      <a:schemeClr val="bg1"/>
                    </a:solidFill>
                  </a:defRPr>
                </a:pPr>
                <a:endParaRPr lang="de-DE"/>
              </a:p>
            </c:txPr>
            <c:showLegendKey val="0"/>
            <c:showVal val="1"/>
            <c:showCatName val="0"/>
            <c:showSerName val="0"/>
            <c:showPercent val="0"/>
            <c:showBubbleSize val="0"/>
            <c:showLeaderLines val="1"/>
          </c:dLbls>
          <c:cat>
            <c:strRef>
              <c:f>Tabelle1!$A$374:$A$379</c:f>
              <c:strCache>
                <c:ptCount val="6"/>
                <c:pt idx="0">
                  <c:v>… which electricity conserving goals are set by others</c:v>
                </c:pt>
                <c:pt idx="1">
                  <c:v>... that the conserving goal is ambitious.</c:v>
                </c:pt>
                <c:pt idx="2">
                  <c:v>… that my saving (costs &amp; kWh) are as high as possible.</c:v>
                </c:pt>
                <c:pt idx="3">
                  <c:v>I tried different goals for curiosity.</c:v>
                </c:pt>
                <c:pt idx="4">
                  <c:v>… that the saving goals is easy to achieve.</c:v>
                </c:pt>
                <c:pt idx="5">
                  <c:v>… that the saving goal is realistic in my eyes.</c:v>
                </c:pt>
              </c:strCache>
            </c:strRef>
          </c:cat>
          <c:val>
            <c:numRef>
              <c:f>Tabelle1!$B$374:$B$379</c:f>
              <c:numCache>
                <c:formatCode>General</c:formatCode>
                <c:ptCount val="6"/>
                <c:pt idx="1">
                  <c:v>3.2</c:v>
                </c:pt>
                <c:pt idx="2">
                  <c:v>19.4</c:v>
                </c:pt>
                <c:pt idx="3">
                  <c:v>19.4</c:v>
                </c:pt>
                <c:pt idx="4">
                  <c:v>19.4</c:v>
                </c:pt>
                <c:pt idx="5">
                  <c:v>35.5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72FD5C-0A39-480B-9C03-BAAF3F08C59C}" type="datetimeFigureOut">
              <a:rPr lang="de-CH" smtClean="0"/>
              <a:pPr/>
              <a:t>14.07.11</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5C31E-D4C8-4238-938C-C8433E6D8DB6}" type="slidenum">
              <a:rPr lang="de-CH" smtClean="0"/>
              <a:pPr/>
              <a:t>‹Nr.›</a:t>
            </a:fld>
            <a:endParaRPr lang="de-CH"/>
          </a:p>
        </p:txBody>
      </p:sp>
    </p:spTree>
    <p:extLst>
      <p:ext uri="{BB962C8B-B14F-4D97-AF65-F5344CB8AC3E}">
        <p14:creationId xmlns:p14="http://schemas.microsoft.com/office/powerpoint/2010/main" val="3381422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F1A38E-5194-45CD-9504-0E66D0436E58}" type="datetimeFigureOut">
              <a:rPr lang="de-CH" smtClean="0"/>
              <a:pPr/>
              <a:t>14.07.11</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607F32-4422-47CC-B87C-9F7A05F7E3AA}" type="slidenum">
              <a:rPr lang="de-CH" smtClean="0"/>
              <a:pPr/>
              <a:t>‹Nr.›</a:t>
            </a:fld>
            <a:endParaRPr lang="de-CH"/>
          </a:p>
        </p:txBody>
      </p:sp>
    </p:spTree>
    <p:extLst>
      <p:ext uri="{BB962C8B-B14F-4D97-AF65-F5344CB8AC3E}">
        <p14:creationId xmlns:p14="http://schemas.microsoft.com/office/powerpoint/2010/main" val="3342275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Hier war eine Mehrfachnennung möglich.</a:t>
            </a:r>
            <a:r>
              <a:rPr lang="de-CH" baseline="0" dirty="0" smtClean="0"/>
              <a:t> Angaben in Prozent.</a:t>
            </a:r>
          </a:p>
          <a:p>
            <a:r>
              <a:rPr lang="de-CH" baseline="0" dirty="0" smtClean="0"/>
              <a:t>Beispiel: 85 % der Teilnehmer glauben, dass bei der Waschmaschine das Potenzial zur Lastverschiebung am höchsten ist.</a:t>
            </a:r>
            <a:endParaRPr lang="de-CH" dirty="0"/>
          </a:p>
        </p:txBody>
      </p:sp>
      <p:sp>
        <p:nvSpPr>
          <p:cNvPr id="4" name="Foliennummernplatzhalter 3"/>
          <p:cNvSpPr>
            <a:spLocks noGrp="1"/>
          </p:cNvSpPr>
          <p:nvPr>
            <p:ph type="sldNum" sz="quarter" idx="10"/>
          </p:nvPr>
        </p:nvSpPr>
        <p:spPr/>
        <p:txBody>
          <a:bodyPr/>
          <a:lstStyle/>
          <a:p>
            <a:fld id="{F0367F55-7E10-4DC8-BF8D-D2A16436FE26}" type="slidenum">
              <a:rPr lang="de-DE" smtClean="0"/>
              <a:pPr/>
              <a:t>8</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Mehrfachnennung möglich. Angabe der relativen Häufigkeit.</a:t>
            </a:r>
          </a:p>
          <a:p>
            <a:r>
              <a:rPr lang="de-CH" dirty="0" smtClean="0"/>
              <a:t>Beispiel: Der</a:t>
            </a:r>
            <a:r>
              <a:rPr lang="de-CH" baseline="0" dirty="0" smtClean="0"/>
              <a:t> Anteil derjenigen, die sagt, dass das grösste Hindernis darin besteht, dass es gewisse Aktivitäten gibt, die man nicht verschieben kann, beträgt über 0.9.</a:t>
            </a:r>
            <a:endParaRPr lang="de-CH" dirty="0"/>
          </a:p>
        </p:txBody>
      </p:sp>
      <p:sp>
        <p:nvSpPr>
          <p:cNvPr id="4" name="Foliennummernplatzhalter 3"/>
          <p:cNvSpPr>
            <a:spLocks noGrp="1"/>
          </p:cNvSpPr>
          <p:nvPr>
            <p:ph type="sldNum" sz="quarter" idx="10"/>
          </p:nvPr>
        </p:nvSpPr>
        <p:spPr/>
        <p:txBody>
          <a:bodyPr/>
          <a:lstStyle/>
          <a:p>
            <a:fld id="{F0367F55-7E10-4DC8-BF8D-D2A16436FE26}" type="slidenum">
              <a:rPr lang="de-DE" smtClean="0"/>
              <a:pPr/>
              <a:t>9</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Mehrfachnennung möglich. Angabe der relativen Häufigkeit.</a:t>
            </a:r>
          </a:p>
          <a:p>
            <a:r>
              <a:rPr lang="de-CH" dirty="0" smtClean="0"/>
              <a:t>Beispiel: Der</a:t>
            </a:r>
            <a:r>
              <a:rPr lang="de-CH" baseline="0" dirty="0" smtClean="0"/>
              <a:t> Anteil derjenigen, die sagt, dass sie Hinweise bekommen möchten, bei welchen Geräten es sich lohnt zu sparen, beträgt </a:t>
            </a:r>
            <a:r>
              <a:rPr lang="de-CH" baseline="0" dirty="0" err="1" smtClean="0"/>
              <a:t>ca</a:t>
            </a:r>
            <a:r>
              <a:rPr lang="de-CH" baseline="0" dirty="0" smtClean="0"/>
              <a:t> 0.7.</a:t>
            </a:r>
            <a:endParaRPr lang="de-CH" dirty="0" smtClean="0"/>
          </a:p>
          <a:p>
            <a:endParaRPr lang="de-CH" dirty="0"/>
          </a:p>
        </p:txBody>
      </p:sp>
      <p:sp>
        <p:nvSpPr>
          <p:cNvPr id="4" name="Foliennummernplatzhalter 3"/>
          <p:cNvSpPr>
            <a:spLocks noGrp="1"/>
          </p:cNvSpPr>
          <p:nvPr>
            <p:ph type="sldNum" sz="quarter" idx="10"/>
          </p:nvPr>
        </p:nvSpPr>
        <p:spPr/>
        <p:txBody>
          <a:bodyPr/>
          <a:lstStyle/>
          <a:p>
            <a:fld id="{F0367F55-7E10-4DC8-BF8D-D2A16436FE26}"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gif"/><Relationship Id="rId9" Type="http://schemas.openxmlformats.org/officeDocument/2006/relationships/image" Target="../media/image8.gi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9.jpeg"/><Relationship Id="rId1" Type="http://schemas.openxmlformats.org/officeDocument/2006/relationships/tags" Target="../tags/tag1.xml"/><Relationship Id="rId2"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72008" y="2130425"/>
            <a:ext cx="7772400" cy="1470025"/>
          </a:xfrm>
        </p:spPr>
        <p:txBody>
          <a:bodyPr/>
          <a:lstStyle>
            <a:lvl1pPr>
              <a:defRPr>
                <a:latin typeface="Frutiger Light"/>
              </a:defRPr>
            </a:lvl1pPr>
          </a:lstStyle>
          <a:p>
            <a:r>
              <a:rPr lang="de-DE" dirty="0" smtClean="0"/>
              <a:t>Titelmasterformat durch Klicken bearbeiten</a:t>
            </a:r>
            <a:endParaRPr lang="de-CH"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Frutiger-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CH" dirty="0"/>
          </a:p>
        </p:txBody>
      </p:sp>
      <p:sp>
        <p:nvSpPr>
          <p:cNvPr id="4" name="Datumsplatzhalter 3"/>
          <p:cNvSpPr>
            <a:spLocks noGrp="1"/>
          </p:cNvSpPr>
          <p:nvPr>
            <p:ph type="dt" sz="half" idx="10"/>
          </p:nvPr>
        </p:nvSpPr>
        <p:spPr/>
        <p:txBody>
          <a:bodyPr/>
          <a:lstStyle/>
          <a:p>
            <a:fld id="{E2BCC058-14D0-4769-8DEB-C63F3872C9F1}" type="datetimeFigureOut">
              <a:rPr lang="de-CH" smtClean="0"/>
              <a:pPr/>
              <a:t>14.07.11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9CC07B3-A41A-4E3D-9D11-ED0C53145681}" type="slidenum">
              <a:rPr lang="de-CH" smtClean="0"/>
              <a:pPr/>
              <a:t>‹Nr.›</a:t>
            </a:fld>
            <a:endParaRPr lang="de-CH"/>
          </a:p>
        </p:txBody>
      </p:sp>
      <p:pic>
        <p:nvPicPr>
          <p:cNvPr id="7" name="Grafik 6"/>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pic>
        <p:nvPicPr>
          <p:cNvPr id="8" name="Bild 2"/>
          <p:cNvPicPr>
            <a:picLocks noChangeAspect="1" noChangeArrowheads="1"/>
          </p:cNvPicPr>
          <p:nvPr userDrawn="1"/>
        </p:nvPicPr>
        <p:blipFill>
          <a:blip r:embed="rId3" cstate="print"/>
          <a:srcRect/>
          <a:stretch>
            <a:fillRect/>
          </a:stretch>
        </p:blipFill>
        <p:spPr bwMode="auto">
          <a:xfrm>
            <a:off x="2179815" y="6414149"/>
            <a:ext cx="746125" cy="265112"/>
          </a:xfrm>
          <a:prstGeom prst="rect">
            <a:avLst/>
          </a:prstGeom>
          <a:noFill/>
        </p:spPr>
      </p:pic>
      <p:pic>
        <p:nvPicPr>
          <p:cNvPr id="9" name="Bild 3"/>
          <p:cNvPicPr>
            <a:picLocks noChangeAspect="1" noChangeArrowheads="1"/>
          </p:cNvPicPr>
          <p:nvPr userDrawn="1"/>
        </p:nvPicPr>
        <p:blipFill>
          <a:blip r:embed="rId4" cstate="print"/>
          <a:srcRect/>
          <a:stretch>
            <a:fillRect/>
          </a:stretch>
        </p:blipFill>
        <p:spPr bwMode="auto">
          <a:xfrm>
            <a:off x="4299128" y="6304611"/>
            <a:ext cx="820737" cy="446088"/>
          </a:xfrm>
          <a:prstGeom prst="rect">
            <a:avLst/>
          </a:prstGeom>
          <a:noFill/>
        </p:spPr>
      </p:pic>
      <p:pic>
        <p:nvPicPr>
          <p:cNvPr id="10" name="Bild 1" descr="http://www.mdwit.org/taskforce/GK3/IBM_logo.jpg"/>
          <p:cNvPicPr>
            <a:picLocks noChangeAspect="1" noChangeArrowheads="1"/>
          </p:cNvPicPr>
          <p:nvPr userDrawn="1"/>
        </p:nvPicPr>
        <p:blipFill>
          <a:blip r:embed="rId5" cstate="print"/>
          <a:srcRect/>
          <a:stretch>
            <a:fillRect/>
          </a:stretch>
        </p:blipFill>
        <p:spPr bwMode="auto">
          <a:xfrm>
            <a:off x="1441628" y="6418911"/>
            <a:ext cx="612775" cy="301625"/>
          </a:xfrm>
          <a:prstGeom prst="rect">
            <a:avLst/>
          </a:prstGeom>
          <a:noFill/>
        </p:spPr>
      </p:pic>
      <p:pic>
        <p:nvPicPr>
          <p:cNvPr id="11" name="Picture 3"/>
          <p:cNvPicPr>
            <a:picLocks noChangeAspect="1" noChangeArrowheads="1"/>
          </p:cNvPicPr>
          <p:nvPr userDrawn="1"/>
        </p:nvPicPr>
        <p:blipFill>
          <a:blip r:embed="rId6" cstate="print"/>
          <a:srcRect/>
          <a:stretch>
            <a:fillRect/>
          </a:stretch>
        </p:blipFill>
        <p:spPr bwMode="auto">
          <a:xfrm>
            <a:off x="2998965" y="6361761"/>
            <a:ext cx="1203325" cy="350838"/>
          </a:xfrm>
          <a:prstGeom prst="rect">
            <a:avLst/>
          </a:prstGeom>
          <a:noFill/>
        </p:spPr>
      </p:pic>
      <p:pic>
        <p:nvPicPr>
          <p:cNvPr id="12" name="Grafik 11"/>
          <p:cNvPicPr/>
          <p:nvPr userDrawn="1"/>
        </p:nvPicPr>
        <p:blipFill>
          <a:blip r:embed="rId7" cstate="print"/>
          <a:srcRect/>
          <a:stretch>
            <a:fillRect/>
          </a:stretch>
        </p:blipFill>
        <p:spPr bwMode="auto">
          <a:xfrm>
            <a:off x="539552" y="6453336"/>
            <a:ext cx="832485" cy="219075"/>
          </a:xfrm>
          <a:prstGeom prst="rect">
            <a:avLst/>
          </a:prstGeom>
          <a:noFill/>
          <a:ln w="9525">
            <a:noFill/>
            <a:miter lim="800000"/>
            <a:headEnd/>
            <a:tailEnd/>
          </a:ln>
        </p:spPr>
      </p:pic>
      <p:sp>
        <p:nvSpPr>
          <p:cNvPr id="13" name="Rectangle 7"/>
          <p:cNvSpPr>
            <a:spLocks noChangeArrowheads="1"/>
          </p:cNvSpPr>
          <p:nvPr userDrawn="1"/>
        </p:nvSpPr>
        <p:spPr bwMode="auto">
          <a:xfrm>
            <a:off x="450400" y="5939214"/>
            <a:ext cx="3389069" cy="4103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200"/>
              </a:spcAft>
              <a:buClrTx/>
              <a:buSzTx/>
              <a:buFontTx/>
              <a:buNone/>
              <a:tabLst>
                <a:tab pos="2700338" algn="l"/>
              </a:tabLst>
            </a:pPr>
            <a:r>
              <a:rPr kumimoji="0" lang="de-CH" sz="1000" b="1" i="0" u="none" strike="noStrike" cap="none" normalizeH="0" baseline="0" dirty="0" smtClean="0">
                <a:ln>
                  <a:noFill/>
                </a:ln>
                <a:solidFill>
                  <a:srgbClr val="000000"/>
                </a:solidFill>
                <a:effectLst/>
                <a:latin typeface="Frutiger Light"/>
                <a:ea typeface="Calibri" pitchFamily="34" charset="0"/>
                <a:cs typeface="Times New Roman" pitchFamily="18" charset="0"/>
              </a:rPr>
              <a:t>Mit vereintem Engagement zu mehr Energieeffizienz!</a:t>
            </a:r>
          </a:p>
          <a:p>
            <a:pPr marL="0" marR="0" lvl="0" indent="0" algn="l" defTabSz="914400" rtl="0" eaLnBrk="1" fontAlgn="base" latinLnBrk="0" hangingPunct="1">
              <a:lnSpc>
                <a:spcPct val="100000"/>
              </a:lnSpc>
              <a:spcBef>
                <a:spcPct val="0"/>
              </a:spcBef>
              <a:spcAft>
                <a:spcPct val="0"/>
              </a:spcAft>
              <a:buClrTx/>
              <a:buSzTx/>
              <a:buFontTx/>
              <a:buNone/>
              <a:tabLst>
                <a:tab pos="2700338" algn="l"/>
              </a:tabLst>
            </a:pPr>
            <a:r>
              <a:rPr kumimoji="0" lang="de-CH" sz="900" b="0" i="0" u="none" strike="noStrike" cap="none" normalizeH="0" baseline="0" dirty="0" smtClean="0">
                <a:ln>
                  <a:noFill/>
                </a:ln>
                <a:solidFill>
                  <a:srgbClr val="000000"/>
                </a:solidFill>
                <a:effectLst/>
                <a:latin typeface="Frutiger Light"/>
                <a:ea typeface="Calibri" pitchFamily="34" charset="0"/>
                <a:cs typeface="Times New Roman" pitchFamily="18" charset="0"/>
              </a:rPr>
              <a:t>Mitglieder des Vereins:</a:t>
            </a:r>
          </a:p>
        </p:txBody>
      </p:sp>
      <p:pic>
        <p:nvPicPr>
          <p:cNvPr id="14" name="Bild 15" descr="Wirbel2.gif"/>
          <p:cNvPicPr>
            <a:picLocks noChangeAspect="1"/>
          </p:cNvPicPr>
          <p:nvPr userDrawn="1"/>
        </p:nvPicPr>
        <p:blipFill>
          <a:blip r:embed="rId8" cstate="print"/>
          <a:stretch>
            <a:fillRect/>
          </a:stretch>
        </p:blipFill>
        <p:spPr>
          <a:xfrm>
            <a:off x="6019800" y="304800"/>
            <a:ext cx="4420234" cy="4507889"/>
          </a:xfrm>
          <a:prstGeom prst="rect">
            <a:avLst/>
          </a:prstGeom>
        </p:spPr>
      </p:pic>
      <p:pic>
        <p:nvPicPr>
          <p:cNvPr id="15" name="Bild 18" descr="Wirbel.gif"/>
          <p:cNvPicPr>
            <a:picLocks noChangeAspect="1"/>
          </p:cNvPicPr>
          <p:nvPr userDrawn="1"/>
        </p:nvPicPr>
        <p:blipFill>
          <a:blip r:embed="rId9" cstate="print"/>
          <a:stretch>
            <a:fillRect/>
          </a:stretch>
        </p:blipFill>
        <p:spPr>
          <a:xfrm>
            <a:off x="4114800" y="-533400"/>
            <a:ext cx="3257324" cy="3200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2BCC058-14D0-4769-8DEB-C63F3872C9F1}" type="datetimeFigureOut">
              <a:rPr lang="de-CH" smtClean="0"/>
              <a:pPr/>
              <a:t>14.07.11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9CC07B3-A41A-4E3D-9D11-ED0C53145681}" type="slidenum">
              <a:rPr lang="de-CH" smtClean="0"/>
              <a:pPr/>
              <a:t>‹Nr.›</a:t>
            </a:fld>
            <a:endParaRPr lang="de-CH"/>
          </a:p>
        </p:txBody>
      </p:sp>
      <p:pic>
        <p:nvPicPr>
          <p:cNvPr id="7" name="Grafik 6"/>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8" name="Gerade Verbindung 7"/>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E2BCC058-14D0-4769-8DEB-C63F3872C9F1}" type="datetimeFigureOut">
              <a:rPr lang="de-CH" smtClean="0"/>
              <a:pPr/>
              <a:t>14.07.11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9CC07B3-A41A-4E3D-9D11-ED0C53145681}" type="slidenum">
              <a:rPr lang="de-CH" smtClean="0"/>
              <a:pPr/>
              <a:t>‹Nr.›</a:t>
            </a:fld>
            <a:endParaRPr lang="de-CH"/>
          </a:p>
        </p:txBody>
      </p:sp>
      <p:pic>
        <p:nvPicPr>
          <p:cNvPr id="7" name="Grafik 6"/>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8" name="Gerade Verbindung 7"/>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91842" name="Rectangle 2"/>
          <p:cNvSpPr>
            <a:spLocks noGrp="1" noChangeArrowheads="1"/>
          </p:cNvSpPr>
          <p:nvPr>
            <p:ph type="ctrTitle"/>
          </p:nvPr>
        </p:nvSpPr>
        <p:spPr>
          <a:xfrm>
            <a:off x="252046" y="1417638"/>
            <a:ext cx="8639908" cy="2011362"/>
          </a:xfrm>
        </p:spPr>
        <p:txBody>
          <a:bodyPr/>
          <a:lstStyle>
            <a:lvl1pPr>
              <a:defRPr sz="3200">
                <a:solidFill>
                  <a:schemeClr val="tx1"/>
                </a:solidFill>
              </a:defRPr>
            </a:lvl1pPr>
          </a:lstStyle>
          <a:p>
            <a:r>
              <a:rPr lang="en-US"/>
              <a:t>Click to edit Master title style</a:t>
            </a:r>
          </a:p>
        </p:txBody>
      </p:sp>
      <p:sp>
        <p:nvSpPr>
          <p:cNvPr id="291843" name="Rectangle 3"/>
          <p:cNvSpPr>
            <a:spLocks noGrp="1" noChangeArrowheads="1"/>
          </p:cNvSpPr>
          <p:nvPr>
            <p:ph type="subTitle" idx="1"/>
          </p:nvPr>
        </p:nvSpPr>
        <p:spPr>
          <a:xfrm>
            <a:off x="252047" y="230189"/>
            <a:ext cx="6856535" cy="750887"/>
          </a:xfrm>
        </p:spPr>
        <p:txBody>
          <a:bodyPr anchor="b"/>
          <a:lstStyle>
            <a:lvl1pPr marL="0" indent="0">
              <a:buFont typeface="Wingdings" pitchFamily="2" charset="2"/>
              <a:buNone/>
              <a:defRPr sz="1300"/>
            </a:lvl1pPr>
          </a:lstStyle>
          <a:p>
            <a:r>
              <a:rPr lang="en-US"/>
              <a:t>Click to edit Master subtitle style</a:t>
            </a:r>
          </a:p>
        </p:txBody>
      </p:sp>
      <p:sp>
        <p:nvSpPr>
          <p:cNvPr id="291844" name="Line 4"/>
          <p:cNvSpPr>
            <a:spLocks noChangeShapeType="1"/>
          </p:cNvSpPr>
          <p:nvPr/>
        </p:nvSpPr>
        <p:spPr bwMode="auto">
          <a:xfrm flipV="1">
            <a:off x="252046" y="1052513"/>
            <a:ext cx="8639908" cy="0"/>
          </a:xfrm>
          <a:prstGeom prst="line">
            <a:avLst/>
          </a:prstGeom>
          <a:noFill/>
          <a:ln w="9525">
            <a:solidFill>
              <a:schemeClr val="tx1"/>
            </a:solidFill>
            <a:round/>
            <a:headEnd/>
            <a:tailEnd/>
          </a:ln>
          <a:effectLst/>
        </p:spPr>
        <p:txBody>
          <a:bodyPr/>
          <a:lstStyle/>
          <a:p>
            <a:pPr fontAlgn="base">
              <a:spcBef>
                <a:spcPct val="0"/>
              </a:spcBef>
              <a:spcAft>
                <a:spcPct val="0"/>
              </a:spcAft>
            </a:pPr>
            <a:endParaRPr lang="de-CH" sz="1600" b="1" smtClean="0">
              <a:solidFill>
                <a:srgbClr val="000000"/>
              </a:solidFill>
            </a:endParaRPr>
          </a:p>
        </p:txBody>
      </p:sp>
      <p:sp>
        <p:nvSpPr>
          <p:cNvPr id="15" name="Rectangle 6"/>
          <p:cNvSpPr>
            <a:spLocks noChangeArrowheads="1"/>
          </p:cNvSpPr>
          <p:nvPr/>
        </p:nvSpPr>
        <p:spPr bwMode="black">
          <a:xfrm>
            <a:off x="7589227" y="6537325"/>
            <a:ext cx="1371600" cy="184150"/>
          </a:xfrm>
          <a:prstGeom prst="rect">
            <a:avLst/>
          </a:prstGeom>
          <a:noFill/>
          <a:ln w="9525">
            <a:noFill/>
            <a:miter lim="800000"/>
            <a:headEnd/>
            <a:tailEnd/>
          </a:ln>
        </p:spPr>
        <p:txBody>
          <a:bodyPr lIns="92075" tIns="46038" rIns="92075" bIns="46038"/>
          <a:lstStyle/>
          <a:p>
            <a:pPr algn="r" fontAlgn="base">
              <a:spcBef>
                <a:spcPct val="0"/>
              </a:spcBef>
              <a:spcAft>
                <a:spcPct val="0"/>
              </a:spcAft>
            </a:pPr>
            <a:r>
              <a:rPr lang="en-US" sz="800" smtClean="0">
                <a:solidFill>
                  <a:srgbClr val="000000"/>
                </a:solidFill>
              </a:rPr>
              <a:t>© 2010 IBM Corporation</a:t>
            </a:r>
            <a:endParaRPr lang="en-US" smtClean="0">
              <a:solidFill>
                <a:srgbClr val="000000"/>
              </a:solidFill>
            </a:endParaRPr>
          </a:p>
        </p:txBody>
      </p:sp>
      <p:pic>
        <p:nvPicPr>
          <p:cNvPr id="291847" name="Picture 10" descr="cover_73553835.jpg"/>
          <p:cNvPicPr preferRelativeResize="0">
            <a:picLocks/>
          </p:cNvPicPr>
          <p:nvPr/>
        </p:nvPicPr>
        <p:blipFill>
          <a:blip r:embed="rId3" cstate="print"/>
          <a:srcRect/>
          <a:stretch>
            <a:fillRect/>
          </a:stretch>
        </p:blipFill>
        <p:spPr bwMode="auto">
          <a:xfrm>
            <a:off x="252046" y="3716339"/>
            <a:ext cx="8593015" cy="2230437"/>
          </a:xfrm>
          <a:prstGeom prst="rect">
            <a:avLst/>
          </a:prstGeom>
          <a:noFill/>
          <a:ln w="9525">
            <a:noFill/>
            <a:miter lim="800000"/>
            <a:headEnd/>
            <a:tailEnd/>
          </a:ln>
        </p:spPr>
      </p:pic>
      <p:grpSp>
        <p:nvGrpSpPr>
          <p:cNvPr id="2" name="Group 8"/>
          <p:cNvGrpSpPr>
            <a:grpSpLocks/>
          </p:cNvGrpSpPr>
          <p:nvPr/>
        </p:nvGrpSpPr>
        <p:grpSpPr bwMode="auto">
          <a:xfrm>
            <a:off x="252047" y="3644901"/>
            <a:ext cx="8595946" cy="2233613"/>
            <a:chOff x="160" y="2308"/>
            <a:chExt cx="5437" cy="1399"/>
          </a:xfrm>
        </p:grpSpPr>
        <p:sp>
          <p:nvSpPr>
            <p:cNvPr id="291849" name="Rectangle 9"/>
            <p:cNvSpPr>
              <a:spLocks noChangeArrowheads="1"/>
            </p:cNvSpPr>
            <p:nvPr/>
          </p:nvSpPr>
          <p:spPr bwMode="auto">
            <a:xfrm>
              <a:off x="160" y="2308"/>
              <a:ext cx="858" cy="288"/>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0" name="Rectangle 10"/>
            <p:cNvSpPr>
              <a:spLocks noChangeArrowheads="1"/>
            </p:cNvSpPr>
            <p:nvPr/>
          </p:nvSpPr>
          <p:spPr bwMode="auto">
            <a:xfrm>
              <a:off x="160" y="2862"/>
              <a:ext cx="858" cy="289"/>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1" name="Rectangle 11"/>
            <p:cNvSpPr>
              <a:spLocks noChangeArrowheads="1"/>
            </p:cNvSpPr>
            <p:nvPr/>
          </p:nvSpPr>
          <p:spPr bwMode="auto">
            <a:xfrm>
              <a:off x="160" y="3419"/>
              <a:ext cx="269" cy="288"/>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2" name="Rectangle 12"/>
            <p:cNvSpPr>
              <a:spLocks noChangeArrowheads="1"/>
            </p:cNvSpPr>
            <p:nvPr/>
          </p:nvSpPr>
          <p:spPr bwMode="auto">
            <a:xfrm>
              <a:off x="4739" y="2308"/>
              <a:ext cx="858" cy="288"/>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3" name="Rectangle 13"/>
            <p:cNvSpPr>
              <a:spLocks noChangeArrowheads="1"/>
            </p:cNvSpPr>
            <p:nvPr/>
          </p:nvSpPr>
          <p:spPr bwMode="auto">
            <a:xfrm>
              <a:off x="4739" y="2862"/>
              <a:ext cx="858" cy="289"/>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4" name="Rectangle 14"/>
            <p:cNvSpPr>
              <a:spLocks noChangeArrowheads="1"/>
            </p:cNvSpPr>
            <p:nvPr/>
          </p:nvSpPr>
          <p:spPr bwMode="auto">
            <a:xfrm>
              <a:off x="5328" y="3419"/>
              <a:ext cx="269" cy="288"/>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5" name="Freeform 15"/>
            <p:cNvSpPr>
              <a:spLocks/>
            </p:cNvSpPr>
            <p:nvPr/>
          </p:nvSpPr>
          <p:spPr bwMode="auto">
            <a:xfrm>
              <a:off x="1305" y="2308"/>
              <a:ext cx="2862" cy="288"/>
            </a:xfrm>
            <a:custGeom>
              <a:avLst/>
              <a:gdLst/>
              <a:ahLst/>
              <a:cxnLst>
                <a:cxn ang="0">
                  <a:pos x="0" y="0"/>
                </a:cxn>
                <a:cxn ang="0">
                  <a:pos x="0" y="288"/>
                </a:cxn>
                <a:cxn ang="0">
                  <a:pos x="2880" y="288"/>
                </a:cxn>
                <a:cxn ang="0">
                  <a:pos x="2838" y="256"/>
                </a:cxn>
                <a:cxn ang="0">
                  <a:pos x="2660" y="134"/>
                </a:cxn>
                <a:cxn ang="0">
                  <a:pos x="2430" y="46"/>
                </a:cxn>
                <a:cxn ang="0">
                  <a:pos x="2230" y="10"/>
                </a:cxn>
                <a:cxn ang="0">
                  <a:pos x="2112" y="0"/>
                </a:cxn>
                <a:cxn ang="0">
                  <a:pos x="0" y="0"/>
                </a:cxn>
              </a:cxnLst>
              <a:rect l="0" t="0" r="r" b="b"/>
              <a:pathLst>
                <a:path w="2880" h="288">
                  <a:moveTo>
                    <a:pt x="0" y="0"/>
                  </a:moveTo>
                  <a:lnTo>
                    <a:pt x="0" y="288"/>
                  </a:lnTo>
                  <a:lnTo>
                    <a:pt x="2880" y="288"/>
                  </a:lnTo>
                  <a:lnTo>
                    <a:pt x="2838" y="256"/>
                  </a:lnTo>
                  <a:cubicBezTo>
                    <a:pt x="2838" y="256"/>
                    <a:pt x="2728" y="169"/>
                    <a:pt x="2660" y="134"/>
                  </a:cubicBezTo>
                  <a:cubicBezTo>
                    <a:pt x="2592" y="99"/>
                    <a:pt x="2502" y="67"/>
                    <a:pt x="2430" y="46"/>
                  </a:cubicBezTo>
                  <a:cubicBezTo>
                    <a:pt x="2358" y="25"/>
                    <a:pt x="2283" y="18"/>
                    <a:pt x="2230" y="10"/>
                  </a:cubicBezTo>
                  <a:lnTo>
                    <a:pt x="2112" y="0"/>
                  </a:lnTo>
                  <a:lnTo>
                    <a:pt x="0" y="0"/>
                  </a:lnTo>
                  <a:close/>
                </a:path>
              </a:pathLst>
            </a:custGeom>
            <a:solidFill>
              <a:srgbClr val="FEFFFE">
                <a:alpha val="49001"/>
              </a:srgbClr>
            </a:solidFill>
            <a:ln w="9525">
              <a:noFill/>
              <a:round/>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6" name="Freeform 16"/>
            <p:cNvSpPr>
              <a:spLocks/>
            </p:cNvSpPr>
            <p:nvPr/>
          </p:nvSpPr>
          <p:spPr bwMode="auto">
            <a:xfrm>
              <a:off x="1305" y="2862"/>
              <a:ext cx="3174" cy="291"/>
            </a:xfrm>
            <a:custGeom>
              <a:avLst/>
              <a:gdLst/>
              <a:ahLst/>
              <a:cxnLst>
                <a:cxn ang="0">
                  <a:pos x="0" y="0"/>
                </a:cxn>
                <a:cxn ang="0">
                  <a:pos x="0" y="288"/>
                </a:cxn>
                <a:cxn ang="0">
                  <a:pos x="3194" y="290"/>
                </a:cxn>
                <a:cxn ang="0">
                  <a:pos x="3188" y="256"/>
                </a:cxn>
                <a:cxn ang="0">
                  <a:pos x="3160" y="146"/>
                </a:cxn>
                <a:cxn ang="0">
                  <a:pos x="3118" y="34"/>
                </a:cxn>
                <a:cxn ang="0">
                  <a:pos x="3102" y="2"/>
                </a:cxn>
                <a:cxn ang="0">
                  <a:pos x="0" y="0"/>
                </a:cxn>
              </a:cxnLst>
              <a:rect l="0" t="0" r="r" b="b"/>
              <a:pathLst>
                <a:path w="3194" h="290">
                  <a:moveTo>
                    <a:pt x="0" y="0"/>
                  </a:moveTo>
                  <a:lnTo>
                    <a:pt x="0" y="288"/>
                  </a:lnTo>
                  <a:lnTo>
                    <a:pt x="3194" y="290"/>
                  </a:lnTo>
                  <a:lnTo>
                    <a:pt x="3188" y="256"/>
                  </a:lnTo>
                  <a:cubicBezTo>
                    <a:pt x="3182" y="232"/>
                    <a:pt x="3172" y="183"/>
                    <a:pt x="3160" y="146"/>
                  </a:cubicBezTo>
                  <a:cubicBezTo>
                    <a:pt x="3146" y="103"/>
                    <a:pt x="3128" y="58"/>
                    <a:pt x="3118" y="34"/>
                  </a:cubicBezTo>
                  <a:lnTo>
                    <a:pt x="3102" y="2"/>
                  </a:lnTo>
                  <a:lnTo>
                    <a:pt x="0" y="0"/>
                  </a:lnTo>
                  <a:close/>
                </a:path>
              </a:pathLst>
            </a:custGeom>
            <a:solidFill>
              <a:srgbClr val="FEFFFE">
                <a:alpha val="49001"/>
              </a:srgbClr>
            </a:solidFill>
            <a:ln w="9525">
              <a:noFill/>
              <a:round/>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7" name="Freeform 17"/>
            <p:cNvSpPr>
              <a:spLocks/>
            </p:cNvSpPr>
            <p:nvPr/>
          </p:nvSpPr>
          <p:spPr bwMode="auto">
            <a:xfrm>
              <a:off x="3595" y="3417"/>
              <a:ext cx="916" cy="290"/>
            </a:xfrm>
            <a:custGeom>
              <a:avLst/>
              <a:gdLst/>
              <a:ahLst/>
              <a:cxnLst>
                <a:cxn ang="0">
                  <a:pos x="0" y="290"/>
                </a:cxn>
                <a:cxn ang="0">
                  <a:pos x="0" y="2"/>
                </a:cxn>
                <a:cxn ang="0">
                  <a:pos x="3194" y="0"/>
                </a:cxn>
                <a:cxn ang="0">
                  <a:pos x="3176" y="156"/>
                </a:cxn>
                <a:cxn ang="0">
                  <a:pos x="3150" y="254"/>
                </a:cxn>
                <a:cxn ang="0">
                  <a:pos x="3140" y="290"/>
                </a:cxn>
                <a:cxn ang="0">
                  <a:pos x="0" y="290"/>
                </a:cxn>
              </a:cxnLst>
              <a:rect l="0" t="0" r="r" b="b"/>
              <a:pathLst>
                <a:path w="3194" h="290">
                  <a:moveTo>
                    <a:pt x="0" y="290"/>
                  </a:moveTo>
                  <a:lnTo>
                    <a:pt x="0" y="2"/>
                  </a:lnTo>
                  <a:lnTo>
                    <a:pt x="3194" y="0"/>
                  </a:lnTo>
                  <a:lnTo>
                    <a:pt x="3176" y="156"/>
                  </a:lnTo>
                  <a:cubicBezTo>
                    <a:pt x="3169" y="198"/>
                    <a:pt x="3162" y="232"/>
                    <a:pt x="3150" y="254"/>
                  </a:cubicBezTo>
                  <a:lnTo>
                    <a:pt x="3140" y="290"/>
                  </a:lnTo>
                  <a:lnTo>
                    <a:pt x="0" y="290"/>
                  </a:lnTo>
                  <a:close/>
                </a:path>
              </a:pathLst>
            </a:custGeom>
            <a:solidFill>
              <a:srgbClr val="FEFFFE">
                <a:alpha val="49001"/>
              </a:srgbClr>
            </a:solidFill>
            <a:ln w="9525">
              <a:noFill/>
              <a:round/>
              <a:headEnd/>
              <a:tailEnd/>
            </a:ln>
          </p:spPr>
          <p:txBody>
            <a:bodyPr wrap="none" anchor="ctr"/>
            <a:lstStyle/>
            <a:p>
              <a:pPr fontAlgn="base">
                <a:spcBef>
                  <a:spcPct val="0"/>
                </a:spcBef>
                <a:spcAft>
                  <a:spcPct val="0"/>
                </a:spcAft>
              </a:pPr>
              <a:endParaRPr lang="de-CH" sz="1600" b="1" smtClean="0">
                <a:solidFill>
                  <a:srgbClr val="000000"/>
                </a:solidFill>
              </a:endParaRPr>
            </a:p>
          </p:txBody>
        </p:sp>
        <p:sp>
          <p:nvSpPr>
            <p:cNvPr id="291858" name="Rectangle 18"/>
            <p:cNvSpPr>
              <a:spLocks noChangeArrowheads="1"/>
            </p:cNvSpPr>
            <p:nvPr/>
          </p:nvSpPr>
          <p:spPr bwMode="auto">
            <a:xfrm>
              <a:off x="1877" y="3419"/>
              <a:ext cx="858" cy="288"/>
            </a:xfrm>
            <a:prstGeom prst="rect">
              <a:avLst/>
            </a:prstGeom>
            <a:solidFill>
              <a:srgbClr val="FEFFFE">
                <a:alpha val="49001"/>
              </a:srgbClr>
            </a:solidFill>
            <a:ln w="9525">
              <a:noFill/>
              <a:miter lim="800000"/>
              <a:headEnd/>
              <a:tailEnd/>
            </a:ln>
          </p:spPr>
          <p:txBody>
            <a:bodyPr wrap="none" anchor="ctr"/>
            <a:lstStyle/>
            <a:p>
              <a:pPr fontAlgn="base">
                <a:spcBef>
                  <a:spcPct val="0"/>
                </a:spcBef>
                <a:spcAft>
                  <a:spcPct val="0"/>
                </a:spcAft>
              </a:pPr>
              <a:endParaRPr lang="de-CH" sz="1600" b="1" smtClean="0">
                <a:solidFill>
                  <a:srgbClr val="000000"/>
                </a:solidFill>
              </a:endParaRPr>
            </a:p>
          </p:txBody>
        </p:sp>
      </p:grpSp>
      <p:sp>
        <p:nvSpPr>
          <p:cNvPr id="24" name="McK Disclaimer"/>
          <p:cNvSpPr>
            <a:spLocks noChangeArrowheads="1"/>
          </p:cNvSpPr>
          <p:nvPr>
            <p:custDataLst>
              <p:tags r:id="rId1"/>
            </p:custDataLst>
          </p:nvPr>
        </p:nvSpPr>
        <p:spPr bwMode="auto">
          <a:xfrm>
            <a:off x="279889" y="6011864"/>
            <a:ext cx="4092819" cy="682625"/>
          </a:xfrm>
          <a:prstGeom prst="rect">
            <a:avLst/>
          </a:prstGeom>
          <a:noFill/>
          <a:ln w="9525">
            <a:noFill/>
            <a:miter lim="800000"/>
            <a:headEnd/>
            <a:tailEnd/>
          </a:ln>
          <a:effectLst/>
        </p:spPr>
        <p:txBody>
          <a:bodyPr lIns="0" tIns="0" rIns="0" bIns="0" anchor="b"/>
          <a:lstStyle/>
          <a:p>
            <a:pPr defTabSz="804863" eaLnBrk="0" fontAlgn="base" hangingPunct="0">
              <a:spcBef>
                <a:spcPct val="0"/>
              </a:spcBef>
              <a:spcAft>
                <a:spcPct val="0"/>
              </a:spcAft>
            </a:pPr>
            <a:r>
              <a:rPr lang="en-US" altLang="zh-CN" sz="800" b="1" smtClean="0">
                <a:solidFill>
                  <a:srgbClr val="000000"/>
                </a:solidFill>
                <a:ea typeface="SimSun" pitchFamily="2" charset="-122"/>
              </a:rPr>
              <a:t>Disclaimer:</a:t>
            </a:r>
          </a:p>
          <a:p>
            <a:pPr defTabSz="804863" eaLnBrk="0" fontAlgn="base" hangingPunct="0">
              <a:spcBef>
                <a:spcPct val="0"/>
              </a:spcBef>
              <a:spcAft>
                <a:spcPct val="0"/>
              </a:spcAft>
            </a:pPr>
            <a:r>
              <a:rPr lang="en-US" altLang="zh-CN" sz="800" smtClean="0">
                <a:solidFill>
                  <a:srgbClr val="000000"/>
                </a:solidFill>
                <a:ea typeface="SimSun" pitchFamily="2" charset="-122"/>
              </a:rPr>
              <a:t>This report is solely for the use of Client personnel. No part of it may be circulated, quoted, or reproduced for distribution outside the Client organization without prior written approval from IBM.</a:t>
            </a:r>
            <a:endParaRPr lang="en-US" altLang="zh-CN" sz="800" smtClean="0">
              <a:solidFill>
                <a:srgbClr val="FF0000"/>
              </a:solidFill>
              <a:ea typeface="SimSun" pitchFamily="2" charset="-122"/>
            </a:endParaRPr>
          </a:p>
        </p:txBody>
      </p:sp>
      <p:pic>
        <p:nvPicPr>
          <p:cNvPr id="291860" name="Picture 20" descr="5300_IBMpos_black_PPT_bkgd"/>
          <p:cNvPicPr>
            <a:picLocks noChangeAspect="1" noChangeArrowheads="1"/>
          </p:cNvPicPr>
          <p:nvPr/>
        </p:nvPicPr>
        <p:blipFill>
          <a:blip r:embed="rId4" cstate="print"/>
          <a:srcRect/>
          <a:stretch>
            <a:fillRect/>
          </a:stretch>
        </p:blipFill>
        <p:spPr bwMode="auto">
          <a:xfrm>
            <a:off x="8307266" y="684213"/>
            <a:ext cx="584688" cy="23495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oliennummernplatzhalter 3"/>
          <p:cNvSpPr>
            <a:spLocks noGrp="1"/>
          </p:cNvSpPr>
          <p:nvPr>
            <p:ph type="sldNum" sz="quarter" idx="10"/>
          </p:nvPr>
        </p:nvSpPr>
        <p:spPr/>
        <p:txBody>
          <a:bodyPr/>
          <a:lstStyle>
            <a:lvl1pPr>
              <a:defRPr/>
            </a:lvl1pPr>
          </a:lstStyle>
          <a:p>
            <a:fld id="{9300A0BA-BC7F-43F9-B35B-FFA457DB7A53}" type="slidenum">
              <a:rPr lang="en-US">
                <a:solidFill>
                  <a:srgbClr val="000000"/>
                </a:solidFill>
              </a:rPr>
              <a:pPr/>
              <a:t>‹Nr.›</a:t>
            </a:fld>
            <a:endParaRPr lang="en-US">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en-US">
                <a:solidFill>
                  <a:srgbClr val="000000"/>
                </a:solidFill>
              </a:rPr>
              <a:t>IBM Confidential</a:t>
            </a:r>
          </a:p>
        </p:txBody>
      </p:sp>
      <p:sp>
        <p:nvSpPr>
          <p:cNvPr id="6" name="Datumsplatzhalter 5"/>
          <p:cNvSpPr>
            <a:spLocks noGrp="1"/>
          </p:cNvSpPr>
          <p:nvPr>
            <p:ph type="dt" sz="half" idx="12"/>
          </p:nvPr>
        </p:nvSpPr>
        <p:spPr/>
        <p:txBody>
          <a:bodyPr/>
          <a:lstStyle>
            <a:lvl1pPr>
              <a:defRPr/>
            </a:lvl1pPr>
          </a:lstStyle>
          <a:p>
            <a:fld id="{B39EC383-C44D-4F51-AEE5-7C7D71906BC0}"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435" y="4406901"/>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defRPr/>
            </a:lvl1pPr>
          </a:lstStyle>
          <a:p>
            <a:fld id="{C03176CD-839B-4580-A48F-52D54FC19718}" type="slidenum">
              <a:rPr lang="en-US">
                <a:solidFill>
                  <a:srgbClr val="000000"/>
                </a:solidFill>
              </a:rPr>
              <a:pPr/>
              <a:t>‹Nr.›</a:t>
            </a:fld>
            <a:endParaRPr lang="en-US">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en-US">
                <a:solidFill>
                  <a:srgbClr val="000000"/>
                </a:solidFill>
              </a:rPr>
              <a:t>IBM Confidential</a:t>
            </a:r>
          </a:p>
        </p:txBody>
      </p:sp>
      <p:sp>
        <p:nvSpPr>
          <p:cNvPr id="6" name="Datumsplatzhalter 5"/>
          <p:cNvSpPr>
            <a:spLocks noGrp="1"/>
          </p:cNvSpPr>
          <p:nvPr>
            <p:ph type="dt" sz="half" idx="12"/>
          </p:nvPr>
        </p:nvSpPr>
        <p:spPr/>
        <p:txBody>
          <a:bodyPr/>
          <a:lstStyle>
            <a:lvl1pPr>
              <a:defRPr/>
            </a:lvl1pPr>
          </a:lstStyle>
          <a:p>
            <a:fld id="{9ED27855-E85C-40CD-8A5A-32022DE99317}"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52046" y="1628775"/>
            <a:ext cx="4249615"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2339" y="1628775"/>
            <a:ext cx="4249615"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Foliennummernplatzhalter 4"/>
          <p:cNvSpPr>
            <a:spLocks noGrp="1"/>
          </p:cNvSpPr>
          <p:nvPr>
            <p:ph type="sldNum" sz="quarter" idx="10"/>
          </p:nvPr>
        </p:nvSpPr>
        <p:spPr/>
        <p:txBody>
          <a:bodyPr/>
          <a:lstStyle>
            <a:lvl1pPr>
              <a:defRPr/>
            </a:lvl1pPr>
          </a:lstStyle>
          <a:p>
            <a:fld id="{7575ABAF-CE1C-4AEB-97F9-7FAB01392A34}" type="slidenum">
              <a:rPr lang="en-US">
                <a:solidFill>
                  <a:srgbClr val="000000"/>
                </a:solidFill>
              </a:rPr>
              <a:pPr/>
              <a:t>‹Nr.›</a:t>
            </a:fld>
            <a:endParaRPr lang="en-US">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en-US">
                <a:solidFill>
                  <a:srgbClr val="000000"/>
                </a:solidFill>
              </a:rPr>
              <a:t>IBM Confidential</a:t>
            </a:r>
          </a:p>
        </p:txBody>
      </p:sp>
      <p:sp>
        <p:nvSpPr>
          <p:cNvPr id="7" name="Datumsplatzhalter 6"/>
          <p:cNvSpPr>
            <a:spLocks noGrp="1"/>
          </p:cNvSpPr>
          <p:nvPr>
            <p:ph type="dt" sz="half" idx="12"/>
          </p:nvPr>
        </p:nvSpPr>
        <p:spPr/>
        <p:txBody>
          <a:bodyPr/>
          <a:lstStyle>
            <a:lvl1pPr>
              <a:defRPr/>
            </a:lvl1pPr>
          </a:lstStyle>
          <a:p>
            <a:fld id="{3CF5AC7A-8D1B-4314-81B2-DB04208D23BA}"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270"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270"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Foliennummernplatzhalter 6"/>
          <p:cNvSpPr>
            <a:spLocks noGrp="1"/>
          </p:cNvSpPr>
          <p:nvPr>
            <p:ph type="sldNum" sz="quarter" idx="10"/>
          </p:nvPr>
        </p:nvSpPr>
        <p:spPr/>
        <p:txBody>
          <a:bodyPr/>
          <a:lstStyle>
            <a:lvl1pPr>
              <a:defRPr/>
            </a:lvl1pPr>
          </a:lstStyle>
          <a:p>
            <a:fld id="{18BC36EE-909C-4518-9536-268B6DB9CAA3}" type="slidenum">
              <a:rPr lang="en-US">
                <a:solidFill>
                  <a:srgbClr val="000000"/>
                </a:solidFill>
              </a:rPr>
              <a:pPr/>
              <a:t>‹Nr.›</a:t>
            </a:fld>
            <a:endParaRPr lang="en-US">
              <a:solidFill>
                <a:srgbClr val="000000"/>
              </a:solidFill>
            </a:endParaRPr>
          </a:p>
        </p:txBody>
      </p:sp>
      <p:sp>
        <p:nvSpPr>
          <p:cNvPr id="8" name="Fußzeilenplatzhalter 7"/>
          <p:cNvSpPr>
            <a:spLocks noGrp="1"/>
          </p:cNvSpPr>
          <p:nvPr>
            <p:ph type="ftr" sz="quarter" idx="11"/>
          </p:nvPr>
        </p:nvSpPr>
        <p:spPr/>
        <p:txBody>
          <a:bodyPr/>
          <a:lstStyle>
            <a:lvl1pPr>
              <a:defRPr/>
            </a:lvl1pPr>
          </a:lstStyle>
          <a:p>
            <a:r>
              <a:rPr lang="en-US">
                <a:solidFill>
                  <a:srgbClr val="000000"/>
                </a:solidFill>
              </a:rPr>
              <a:t>IBM Confidential</a:t>
            </a:r>
          </a:p>
        </p:txBody>
      </p:sp>
      <p:sp>
        <p:nvSpPr>
          <p:cNvPr id="9" name="Datumsplatzhalter 8"/>
          <p:cNvSpPr>
            <a:spLocks noGrp="1"/>
          </p:cNvSpPr>
          <p:nvPr>
            <p:ph type="dt" sz="half" idx="12"/>
          </p:nvPr>
        </p:nvSpPr>
        <p:spPr/>
        <p:txBody>
          <a:bodyPr/>
          <a:lstStyle>
            <a:lvl1pPr>
              <a:defRPr/>
            </a:lvl1pPr>
          </a:lstStyle>
          <a:p>
            <a:fld id="{22F356FC-91DD-4B2A-8308-53D5716FA29F}"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Foliennummernplatzhalter 2"/>
          <p:cNvSpPr>
            <a:spLocks noGrp="1"/>
          </p:cNvSpPr>
          <p:nvPr>
            <p:ph type="sldNum" sz="quarter" idx="10"/>
          </p:nvPr>
        </p:nvSpPr>
        <p:spPr/>
        <p:txBody>
          <a:bodyPr/>
          <a:lstStyle>
            <a:lvl1pPr>
              <a:defRPr/>
            </a:lvl1pPr>
          </a:lstStyle>
          <a:p>
            <a:fld id="{0F3FABAA-5E61-4000-A443-2E65B04AEFD5}" type="slidenum">
              <a:rPr lang="en-US">
                <a:solidFill>
                  <a:srgbClr val="000000"/>
                </a:solidFill>
              </a:rPr>
              <a:pPr/>
              <a:t>‹Nr.›</a:t>
            </a:fld>
            <a:endParaRPr lang="en-US">
              <a:solidFill>
                <a:srgbClr val="000000"/>
              </a:solidFill>
            </a:endParaRPr>
          </a:p>
        </p:txBody>
      </p:sp>
      <p:sp>
        <p:nvSpPr>
          <p:cNvPr id="4" name="Fußzeilenplatzhalter 3"/>
          <p:cNvSpPr>
            <a:spLocks noGrp="1"/>
          </p:cNvSpPr>
          <p:nvPr>
            <p:ph type="ftr" sz="quarter" idx="11"/>
          </p:nvPr>
        </p:nvSpPr>
        <p:spPr/>
        <p:txBody>
          <a:bodyPr/>
          <a:lstStyle>
            <a:lvl1pPr>
              <a:defRPr/>
            </a:lvl1pPr>
          </a:lstStyle>
          <a:p>
            <a:r>
              <a:rPr lang="en-US">
                <a:solidFill>
                  <a:srgbClr val="000000"/>
                </a:solidFill>
              </a:rPr>
              <a:t>IBM Confidential</a:t>
            </a:r>
          </a:p>
        </p:txBody>
      </p:sp>
      <p:sp>
        <p:nvSpPr>
          <p:cNvPr id="5" name="Datumsplatzhalter 4"/>
          <p:cNvSpPr>
            <a:spLocks noGrp="1"/>
          </p:cNvSpPr>
          <p:nvPr>
            <p:ph type="dt" sz="half" idx="12"/>
          </p:nvPr>
        </p:nvSpPr>
        <p:spPr/>
        <p:txBody>
          <a:bodyPr/>
          <a:lstStyle>
            <a:lvl1pPr>
              <a:defRPr/>
            </a:lvl1pPr>
          </a:lstStyle>
          <a:p>
            <a:fld id="{2E33C1DC-24FD-464B-90C9-ABB57EC169F9}"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4A068BB7-46F0-4709-88A7-F8F98B767711}" type="slidenum">
              <a:rPr lang="en-US">
                <a:solidFill>
                  <a:srgbClr val="000000"/>
                </a:solidFill>
              </a:rPr>
              <a:pPr/>
              <a:t>‹Nr.›</a:t>
            </a:fld>
            <a:endParaRPr lang="en-US">
              <a:solidFill>
                <a:srgbClr val="000000"/>
              </a:solidFill>
            </a:endParaRPr>
          </a:p>
        </p:txBody>
      </p:sp>
      <p:sp>
        <p:nvSpPr>
          <p:cNvPr id="3" name="Fußzeilenplatzhalter 2"/>
          <p:cNvSpPr>
            <a:spLocks noGrp="1"/>
          </p:cNvSpPr>
          <p:nvPr>
            <p:ph type="ftr" sz="quarter" idx="11"/>
          </p:nvPr>
        </p:nvSpPr>
        <p:spPr/>
        <p:txBody>
          <a:bodyPr/>
          <a:lstStyle>
            <a:lvl1pPr>
              <a:defRPr/>
            </a:lvl1pPr>
          </a:lstStyle>
          <a:p>
            <a:r>
              <a:rPr lang="en-US">
                <a:solidFill>
                  <a:srgbClr val="000000"/>
                </a:solidFill>
              </a:rPr>
              <a:t>IBM Confidential</a:t>
            </a:r>
          </a:p>
        </p:txBody>
      </p:sp>
      <p:sp>
        <p:nvSpPr>
          <p:cNvPr id="4" name="Datumsplatzhalter 3"/>
          <p:cNvSpPr>
            <a:spLocks noGrp="1"/>
          </p:cNvSpPr>
          <p:nvPr>
            <p:ph type="dt" sz="half" idx="12"/>
          </p:nvPr>
        </p:nvSpPr>
        <p:spPr/>
        <p:txBody>
          <a:bodyPr/>
          <a:lstStyle>
            <a:lvl1pPr>
              <a:defRPr/>
            </a:lvl1pPr>
          </a:lstStyle>
          <a:p>
            <a:fld id="{BF237C6D-2DEB-46D0-850E-5466ADEA5BD9}"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435" cy="1162050"/>
          </a:xfrm>
        </p:spPr>
        <p:txBody>
          <a:bodyPr/>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659E6ED0-14F4-45DA-9FDD-D722AA9816E0}" type="slidenum">
              <a:rPr lang="en-US">
                <a:solidFill>
                  <a:srgbClr val="000000"/>
                </a:solidFill>
              </a:rPr>
              <a:pPr/>
              <a:t>‹Nr.›</a:t>
            </a:fld>
            <a:endParaRPr lang="en-US">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en-US">
                <a:solidFill>
                  <a:srgbClr val="000000"/>
                </a:solidFill>
              </a:rPr>
              <a:t>IBM Confidential</a:t>
            </a:r>
          </a:p>
        </p:txBody>
      </p:sp>
      <p:sp>
        <p:nvSpPr>
          <p:cNvPr id="7" name="Datumsplatzhalter 6"/>
          <p:cNvSpPr>
            <a:spLocks noGrp="1"/>
          </p:cNvSpPr>
          <p:nvPr>
            <p:ph type="dt" sz="half" idx="12"/>
          </p:nvPr>
        </p:nvSpPr>
        <p:spPr/>
        <p:txBody>
          <a:bodyPr/>
          <a:lstStyle>
            <a:lvl1pPr>
              <a:defRPr/>
            </a:lvl1pPr>
          </a:lstStyle>
          <a:p>
            <a:fld id="{E0C78927-96FD-4AE9-A1E0-627ABCAB37BF}"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lvl1pPr algn="r">
              <a:defRPr sz="3200">
                <a:latin typeface="Frutiger Light"/>
              </a:defRPr>
            </a:lvl1pPr>
          </a:lstStyle>
          <a:p>
            <a:r>
              <a:rPr lang="de-DE" dirty="0" smtClean="0"/>
              <a:t>Titelmasterformat durch Klicken bearbeiten</a:t>
            </a:r>
            <a:endParaRPr lang="de-CH" dirty="0"/>
          </a:p>
        </p:txBody>
      </p:sp>
      <p:sp>
        <p:nvSpPr>
          <p:cNvPr id="3" name="Inhaltsplatzhalter 2"/>
          <p:cNvSpPr>
            <a:spLocks noGrp="1"/>
          </p:cNvSpPr>
          <p:nvPr>
            <p:ph idx="1"/>
          </p:nvPr>
        </p:nvSpPr>
        <p:spPr/>
        <p:txBody>
          <a:bodyPr/>
          <a:lstStyle>
            <a:lvl1pPr>
              <a:defRPr>
                <a:latin typeface="Frutiger Light"/>
              </a:defRPr>
            </a:lvl1pPr>
            <a:lvl2pPr>
              <a:defRPr>
                <a:latin typeface="Frutiger Light"/>
              </a:defRPr>
            </a:lvl2pPr>
            <a:lvl3pPr>
              <a:defRPr>
                <a:latin typeface="Frutiger Light"/>
              </a:defRPr>
            </a:lvl3pPr>
            <a:lvl4pPr>
              <a:defRPr>
                <a:latin typeface="Frutiger Light"/>
              </a:defRPr>
            </a:lvl4pPr>
            <a:lvl5pPr>
              <a:defRPr>
                <a:latin typeface="Frutiger Light"/>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Datumsplatzhalter 3"/>
          <p:cNvSpPr>
            <a:spLocks noGrp="1"/>
          </p:cNvSpPr>
          <p:nvPr>
            <p:ph type="dt" sz="half" idx="10"/>
          </p:nvPr>
        </p:nvSpPr>
        <p:spPr/>
        <p:txBody>
          <a:bodyPr/>
          <a:lstStyle/>
          <a:p>
            <a:fld id="{E2BCC058-14D0-4769-8DEB-C63F3872C9F1}" type="datetimeFigureOut">
              <a:rPr lang="de-CH" smtClean="0"/>
              <a:pPr/>
              <a:t>14.07.11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9CC07B3-A41A-4E3D-9D11-ED0C53145681}" type="slidenum">
              <a:rPr lang="de-CH" smtClean="0"/>
              <a:pPr/>
              <a:t>‹Nr.›</a:t>
            </a:fld>
            <a:endParaRPr lang="de-CH"/>
          </a:p>
        </p:txBody>
      </p:sp>
      <p:pic>
        <p:nvPicPr>
          <p:cNvPr id="7" name="Grafik 6"/>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9" name="Gerade Verbindung 8"/>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166" y="4800600"/>
            <a:ext cx="5486400" cy="566738"/>
          </a:xfrm>
        </p:spPr>
        <p:txBody>
          <a:bodyPr/>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E7502E93-F21D-411B-86EE-475B92613D36}" type="slidenum">
              <a:rPr lang="en-US">
                <a:solidFill>
                  <a:srgbClr val="000000"/>
                </a:solidFill>
              </a:rPr>
              <a:pPr/>
              <a:t>‹Nr.›</a:t>
            </a:fld>
            <a:endParaRPr lang="en-US">
              <a:solidFill>
                <a:srgbClr val="000000"/>
              </a:solidFill>
            </a:endParaRPr>
          </a:p>
        </p:txBody>
      </p:sp>
      <p:sp>
        <p:nvSpPr>
          <p:cNvPr id="6" name="Fußzeilenplatzhalter 5"/>
          <p:cNvSpPr>
            <a:spLocks noGrp="1"/>
          </p:cNvSpPr>
          <p:nvPr>
            <p:ph type="ftr" sz="quarter" idx="11"/>
          </p:nvPr>
        </p:nvSpPr>
        <p:spPr/>
        <p:txBody>
          <a:bodyPr/>
          <a:lstStyle>
            <a:lvl1pPr>
              <a:defRPr/>
            </a:lvl1pPr>
          </a:lstStyle>
          <a:p>
            <a:r>
              <a:rPr lang="en-US">
                <a:solidFill>
                  <a:srgbClr val="000000"/>
                </a:solidFill>
              </a:rPr>
              <a:t>IBM Confidential</a:t>
            </a:r>
          </a:p>
        </p:txBody>
      </p:sp>
      <p:sp>
        <p:nvSpPr>
          <p:cNvPr id="7" name="Datumsplatzhalter 6"/>
          <p:cNvSpPr>
            <a:spLocks noGrp="1"/>
          </p:cNvSpPr>
          <p:nvPr>
            <p:ph type="dt" sz="half" idx="12"/>
          </p:nvPr>
        </p:nvSpPr>
        <p:spPr/>
        <p:txBody>
          <a:bodyPr/>
          <a:lstStyle>
            <a:lvl1pPr>
              <a:defRPr/>
            </a:lvl1pPr>
          </a:lstStyle>
          <a:p>
            <a:fld id="{2CA9BBFD-396B-440B-8534-EAA1FE414143}"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oliennummernplatzhalter 3"/>
          <p:cNvSpPr>
            <a:spLocks noGrp="1"/>
          </p:cNvSpPr>
          <p:nvPr>
            <p:ph type="sldNum" sz="quarter" idx="10"/>
          </p:nvPr>
        </p:nvSpPr>
        <p:spPr/>
        <p:txBody>
          <a:bodyPr/>
          <a:lstStyle>
            <a:lvl1pPr>
              <a:defRPr/>
            </a:lvl1pPr>
          </a:lstStyle>
          <a:p>
            <a:fld id="{6A4B2B43-6AED-450A-88BB-E7C862445662}" type="slidenum">
              <a:rPr lang="en-US">
                <a:solidFill>
                  <a:srgbClr val="000000"/>
                </a:solidFill>
              </a:rPr>
              <a:pPr/>
              <a:t>‹Nr.›</a:t>
            </a:fld>
            <a:endParaRPr lang="en-US">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en-US">
                <a:solidFill>
                  <a:srgbClr val="000000"/>
                </a:solidFill>
              </a:rPr>
              <a:t>IBM Confidential</a:t>
            </a:r>
          </a:p>
        </p:txBody>
      </p:sp>
      <p:sp>
        <p:nvSpPr>
          <p:cNvPr id="6" name="Datumsplatzhalter 5"/>
          <p:cNvSpPr>
            <a:spLocks noGrp="1"/>
          </p:cNvSpPr>
          <p:nvPr>
            <p:ph type="dt" sz="half" idx="12"/>
          </p:nvPr>
        </p:nvSpPr>
        <p:spPr/>
        <p:txBody>
          <a:bodyPr/>
          <a:lstStyle>
            <a:lvl1pPr>
              <a:defRPr/>
            </a:lvl1pPr>
          </a:lstStyle>
          <a:p>
            <a:fld id="{10F34E1F-E994-4B89-92BD-B14222A5E8E7}"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1977" y="620713"/>
            <a:ext cx="2159977" cy="5688012"/>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52047" y="620713"/>
            <a:ext cx="6339254" cy="56880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Foliennummernplatzhalter 3"/>
          <p:cNvSpPr>
            <a:spLocks noGrp="1"/>
          </p:cNvSpPr>
          <p:nvPr>
            <p:ph type="sldNum" sz="quarter" idx="10"/>
          </p:nvPr>
        </p:nvSpPr>
        <p:spPr/>
        <p:txBody>
          <a:bodyPr/>
          <a:lstStyle>
            <a:lvl1pPr>
              <a:defRPr/>
            </a:lvl1pPr>
          </a:lstStyle>
          <a:p>
            <a:fld id="{D4430B33-28BD-47B5-BC60-AE5B609DD307}" type="slidenum">
              <a:rPr lang="en-US">
                <a:solidFill>
                  <a:srgbClr val="000000"/>
                </a:solidFill>
              </a:rPr>
              <a:pPr/>
              <a:t>‹Nr.›</a:t>
            </a:fld>
            <a:endParaRPr lang="en-US">
              <a:solidFill>
                <a:srgbClr val="000000"/>
              </a:solidFill>
            </a:endParaRPr>
          </a:p>
        </p:txBody>
      </p:sp>
      <p:sp>
        <p:nvSpPr>
          <p:cNvPr id="5" name="Fußzeilenplatzhalter 4"/>
          <p:cNvSpPr>
            <a:spLocks noGrp="1"/>
          </p:cNvSpPr>
          <p:nvPr>
            <p:ph type="ftr" sz="quarter" idx="11"/>
          </p:nvPr>
        </p:nvSpPr>
        <p:spPr/>
        <p:txBody>
          <a:bodyPr/>
          <a:lstStyle>
            <a:lvl1pPr>
              <a:defRPr/>
            </a:lvl1pPr>
          </a:lstStyle>
          <a:p>
            <a:r>
              <a:rPr lang="en-US">
                <a:solidFill>
                  <a:srgbClr val="000000"/>
                </a:solidFill>
              </a:rPr>
              <a:t>IBM Confidential</a:t>
            </a:r>
          </a:p>
        </p:txBody>
      </p:sp>
      <p:sp>
        <p:nvSpPr>
          <p:cNvPr id="6" name="Datumsplatzhalter 5"/>
          <p:cNvSpPr>
            <a:spLocks noGrp="1"/>
          </p:cNvSpPr>
          <p:nvPr>
            <p:ph type="dt" sz="half" idx="12"/>
          </p:nvPr>
        </p:nvSpPr>
        <p:spPr/>
        <p:txBody>
          <a:bodyPr/>
          <a:lstStyle>
            <a:lvl1pPr>
              <a:defRPr/>
            </a:lvl1pPr>
          </a:lstStyle>
          <a:p>
            <a:fld id="{EA53EDA6-1105-4461-9BE1-F17A5D408D6D}"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AndTx" preserve="1">
  <p:cSld name="Titel, zwei Inhalte und Text">
    <p:spTree>
      <p:nvGrpSpPr>
        <p:cNvPr id="1" name=""/>
        <p:cNvGrpSpPr/>
        <p:nvPr/>
      </p:nvGrpSpPr>
      <p:grpSpPr>
        <a:xfrm>
          <a:off x="0" y="0"/>
          <a:ext cx="0" cy="0"/>
          <a:chOff x="0" y="0"/>
          <a:chExt cx="0" cy="0"/>
        </a:xfrm>
      </p:grpSpPr>
      <p:sp>
        <p:nvSpPr>
          <p:cNvPr id="2" name="Titel 1"/>
          <p:cNvSpPr>
            <a:spLocks noGrp="1"/>
          </p:cNvSpPr>
          <p:nvPr>
            <p:ph type="title"/>
          </p:nvPr>
        </p:nvSpPr>
        <p:spPr>
          <a:xfrm>
            <a:off x="252046" y="620714"/>
            <a:ext cx="8639908" cy="720725"/>
          </a:xfrm>
        </p:spPr>
        <p:txBody>
          <a:bodyPr/>
          <a:lstStyle/>
          <a:p>
            <a:r>
              <a:rPr lang="de-DE" smtClean="0"/>
              <a:t>Titelmasterformat durch Klicken bearbeiten</a:t>
            </a:r>
            <a:endParaRPr lang="de-CH"/>
          </a:p>
        </p:txBody>
      </p:sp>
      <p:sp>
        <p:nvSpPr>
          <p:cNvPr id="3" name="Inhaltsplatzhalter 2"/>
          <p:cNvSpPr>
            <a:spLocks noGrp="1"/>
          </p:cNvSpPr>
          <p:nvPr>
            <p:ph sz="quarter" idx="1"/>
          </p:nvPr>
        </p:nvSpPr>
        <p:spPr>
          <a:xfrm>
            <a:off x="252046" y="1628776"/>
            <a:ext cx="4249615" cy="22637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quarter" idx="2"/>
          </p:nvPr>
        </p:nvSpPr>
        <p:spPr>
          <a:xfrm>
            <a:off x="252046" y="4044951"/>
            <a:ext cx="4249615" cy="22637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half" idx="3"/>
          </p:nvPr>
        </p:nvSpPr>
        <p:spPr>
          <a:xfrm>
            <a:off x="4642339" y="1628775"/>
            <a:ext cx="4249615" cy="467995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oliennummernplatzhalter 5"/>
          <p:cNvSpPr>
            <a:spLocks noGrp="1"/>
          </p:cNvSpPr>
          <p:nvPr>
            <p:ph type="sldNum" sz="quarter" idx="10"/>
          </p:nvPr>
        </p:nvSpPr>
        <p:spPr>
          <a:xfrm>
            <a:off x="183174" y="6537325"/>
            <a:ext cx="366346" cy="184150"/>
          </a:xfrm>
        </p:spPr>
        <p:txBody>
          <a:bodyPr/>
          <a:lstStyle>
            <a:lvl1pPr>
              <a:defRPr/>
            </a:lvl1pPr>
          </a:lstStyle>
          <a:p>
            <a:fld id="{1EEAC7BC-AF31-481A-B002-454F0C58D6E2}" type="slidenum">
              <a:rPr lang="en-US">
                <a:solidFill>
                  <a:srgbClr val="000000"/>
                </a:solidFill>
              </a:rPr>
              <a:pPr/>
              <a:t>‹Nr.›</a:t>
            </a:fld>
            <a:endParaRPr lang="en-US">
              <a:solidFill>
                <a:srgbClr val="000000"/>
              </a:solidFill>
            </a:endParaRPr>
          </a:p>
        </p:txBody>
      </p:sp>
      <p:sp>
        <p:nvSpPr>
          <p:cNvPr id="7" name="Fußzeilenplatzhalter 6"/>
          <p:cNvSpPr>
            <a:spLocks noGrp="1"/>
          </p:cNvSpPr>
          <p:nvPr>
            <p:ph type="ftr" sz="quarter" idx="11"/>
          </p:nvPr>
        </p:nvSpPr>
        <p:spPr>
          <a:xfrm>
            <a:off x="1554774" y="6537325"/>
            <a:ext cx="5943600" cy="184150"/>
          </a:xfrm>
        </p:spPr>
        <p:txBody>
          <a:bodyPr/>
          <a:lstStyle>
            <a:lvl1pPr>
              <a:defRPr/>
            </a:lvl1pPr>
          </a:lstStyle>
          <a:p>
            <a:r>
              <a:rPr lang="en-US">
                <a:solidFill>
                  <a:srgbClr val="000000"/>
                </a:solidFill>
              </a:rPr>
              <a:t>IBM Confidential</a:t>
            </a:r>
          </a:p>
        </p:txBody>
      </p:sp>
      <p:sp>
        <p:nvSpPr>
          <p:cNvPr id="8" name="Datumsplatzhalter 7"/>
          <p:cNvSpPr>
            <a:spLocks noGrp="1"/>
          </p:cNvSpPr>
          <p:nvPr>
            <p:ph type="dt" sz="half" idx="12"/>
          </p:nvPr>
        </p:nvSpPr>
        <p:spPr>
          <a:xfrm>
            <a:off x="549520" y="6537325"/>
            <a:ext cx="1005254" cy="184150"/>
          </a:xfrm>
        </p:spPr>
        <p:txBody>
          <a:bodyPr/>
          <a:lstStyle>
            <a:lvl1pPr>
              <a:defRPr/>
            </a:lvl1pPr>
          </a:lstStyle>
          <a:p>
            <a:fld id="{0D46505A-86AE-43D4-BA0F-3BB3BA58A18E}"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252046" y="620714"/>
            <a:ext cx="8639908" cy="720725"/>
          </a:xfrm>
        </p:spPr>
        <p:txBody>
          <a:bodyPr/>
          <a:lstStyle/>
          <a:p>
            <a:r>
              <a:rPr lang="de-DE" smtClean="0"/>
              <a:t>Titelmasterformat durch Klicken bearbeiten</a:t>
            </a:r>
            <a:endParaRPr lang="de-CH"/>
          </a:p>
        </p:txBody>
      </p:sp>
      <p:sp>
        <p:nvSpPr>
          <p:cNvPr id="3" name="Tabellenplatzhalter 2"/>
          <p:cNvSpPr>
            <a:spLocks noGrp="1"/>
          </p:cNvSpPr>
          <p:nvPr>
            <p:ph type="tbl" idx="1"/>
          </p:nvPr>
        </p:nvSpPr>
        <p:spPr>
          <a:xfrm>
            <a:off x="252046" y="1628775"/>
            <a:ext cx="8639908" cy="4679950"/>
          </a:xfrm>
        </p:spPr>
        <p:txBody>
          <a:bodyPr/>
          <a:lstStyle/>
          <a:p>
            <a:endParaRPr lang="de-CH"/>
          </a:p>
        </p:txBody>
      </p:sp>
      <p:sp>
        <p:nvSpPr>
          <p:cNvPr id="4" name="Foliennummernplatzhalter 3"/>
          <p:cNvSpPr>
            <a:spLocks noGrp="1"/>
          </p:cNvSpPr>
          <p:nvPr>
            <p:ph type="sldNum" sz="quarter" idx="10"/>
          </p:nvPr>
        </p:nvSpPr>
        <p:spPr>
          <a:xfrm>
            <a:off x="183174" y="6537325"/>
            <a:ext cx="366346" cy="184150"/>
          </a:xfrm>
        </p:spPr>
        <p:txBody>
          <a:bodyPr/>
          <a:lstStyle>
            <a:lvl1pPr>
              <a:defRPr/>
            </a:lvl1pPr>
          </a:lstStyle>
          <a:p>
            <a:fld id="{C48B6A94-3D83-4B32-8612-1C5BCCFBB841}" type="slidenum">
              <a:rPr lang="en-US">
                <a:solidFill>
                  <a:srgbClr val="000000"/>
                </a:solidFill>
              </a:rPr>
              <a:pPr/>
              <a:t>‹Nr.›</a:t>
            </a:fld>
            <a:endParaRPr lang="en-US">
              <a:solidFill>
                <a:srgbClr val="000000"/>
              </a:solidFill>
            </a:endParaRPr>
          </a:p>
        </p:txBody>
      </p:sp>
      <p:sp>
        <p:nvSpPr>
          <p:cNvPr id="5" name="Fußzeilenplatzhalter 4"/>
          <p:cNvSpPr>
            <a:spLocks noGrp="1"/>
          </p:cNvSpPr>
          <p:nvPr>
            <p:ph type="ftr" sz="quarter" idx="11"/>
          </p:nvPr>
        </p:nvSpPr>
        <p:spPr>
          <a:xfrm>
            <a:off x="1554774" y="6537325"/>
            <a:ext cx="5943600" cy="184150"/>
          </a:xfrm>
        </p:spPr>
        <p:txBody>
          <a:bodyPr/>
          <a:lstStyle>
            <a:lvl1pPr>
              <a:defRPr/>
            </a:lvl1pPr>
          </a:lstStyle>
          <a:p>
            <a:r>
              <a:rPr lang="en-US">
                <a:solidFill>
                  <a:srgbClr val="000000"/>
                </a:solidFill>
              </a:rPr>
              <a:t>IBM Confidential</a:t>
            </a:r>
          </a:p>
        </p:txBody>
      </p:sp>
      <p:sp>
        <p:nvSpPr>
          <p:cNvPr id="6" name="Datumsplatzhalter 5"/>
          <p:cNvSpPr>
            <a:spLocks noGrp="1"/>
          </p:cNvSpPr>
          <p:nvPr>
            <p:ph type="dt" sz="half" idx="12"/>
          </p:nvPr>
        </p:nvSpPr>
        <p:spPr>
          <a:xfrm>
            <a:off x="549520" y="6537325"/>
            <a:ext cx="1005254" cy="184150"/>
          </a:xfrm>
        </p:spPr>
        <p:txBody>
          <a:bodyPr/>
          <a:lstStyle>
            <a:lvl1pPr>
              <a:defRPr/>
            </a:lvl1pPr>
          </a:lstStyle>
          <a:p>
            <a:fld id="{25FC26AA-4F78-408D-964A-B6AC71E63BC6}" type="datetime3">
              <a:rPr lang="en-US">
                <a:solidFill>
                  <a:srgbClr val="000000"/>
                </a:solidFill>
              </a:rPr>
              <a:pPr/>
              <a:t>14 Juli 2011</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2BCC058-14D0-4769-8DEB-C63F3872C9F1}" type="datetimeFigureOut">
              <a:rPr lang="de-CH" smtClean="0"/>
              <a:pPr/>
              <a:t>14.07.11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9CC07B3-A41A-4E3D-9D11-ED0C53145681}" type="slidenum">
              <a:rPr lang="de-CH" smtClean="0"/>
              <a:pPr/>
              <a:t>‹Nr.›</a:t>
            </a:fld>
            <a:endParaRPr lang="de-CH"/>
          </a:p>
        </p:txBody>
      </p:sp>
      <p:pic>
        <p:nvPicPr>
          <p:cNvPr id="7" name="Grafik 6"/>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8" name="Gerade Verbindung 7"/>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CH" dirty="0"/>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E2BCC058-14D0-4769-8DEB-C63F3872C9F1}" type="datetimeFigureOut">
              <a:rPr lang="de-CH" smtClean="0"/>
              <a:pPr/>
              <a:t>14.07.11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9CC07B3-A41A-4E3D-9D11-ED0C53145681}" type="slidenum">
              <a:rPr lang="de-CH" smtClean="0"/>
              <a:pPr/>
              <a:t>‹Nr.›</a:t>
            </a:fld>
            <a:endParaRPr lang="de-CH"/>
          </a:p>
        </p:txBody>
      </p:sp>
      <p:pic>
        <p:nvPicPr>
          <p:cNvPr id="8" name="Grafik 7"/>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9" name="Gerade Verbindung 8"/>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smtClean="0"/>
              <a:t>Titelmasterformat durch Klicken bearbeiten</a:t>
            </a:r>
            <a:endParaRPr lang="de-CH"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E2BCC058-14D0-4769-8DEB-C63F3872C9F1}" type="datetimeFigureOut">
              <a:rPr lang="de-CH" smtClean="0"/>
              <a:pPr/>
              <a:t>14.07.11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89CC07B3-A41A-4E3D-9D11-ED0C53145681}" type="slidenum">
              <a:rPr lang="de-CH" smtClean="0"/>
              <a:pPr/>
              <a:t>‹Nr.›</a:t>
            </a:fld>
            <a:endParaRPr lang="de-CH"/>
          </a:p>
        </p:txBody>
      </p:sp>
      <p:pic>
        <p:nvPicPr>
          <p:cNvPr id="10" name="Grafik 9"/>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11" name="Gerade Verbindung 10"/>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E2BCC058-14D0-4769-8DEB-C63F3872C9F1}" type="datetimeFigureOut">
              <a:rPr lang="de-CH" smtClean="0"/>
              <a:pPr/>
              <a:t>14.07.11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89CC07B3-A41A-4E3D-9D11-ED0C53145681}" type="slidenum">
              <a:rPr lang="de-CH" smtClean="0"/>
              <a:pPr/>
              <a:t>‹Nr.›</a:t>
            </a:fld>
            <a:endParaRPr lang="de-CH"/>
          </a:p>
        </p:txBody>
      </p:sp>
      <p:pic>
        <p:nvPicPr>
          <p:cNvPr id="6" name="Grafik 5"/>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7" name="Gerade Verbindung 6"/>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2BCC058-14D0-4769-8DEB-C63F3872C9F1}" type="datetimeFigureOut">
              <a:rPr lang="de-CH" smtClean="0"/>
              <a:pPr/>
              <a:t>14.07.11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89CC07B3-A41A-4E3D-9D11-ED0C53145681}" type="slidenum">
              <a:rPr lang="de-CH" smtClean="0"/>
              <a:pPr/>
              <a:t>‹Nr.›</a:t>
            </a:fld>
            <a:endParaRPr lang="de-CH"/>
          </a:p>
        </p:txBody>
      </p:sp>
      <p:pic>
        <p:nvPicPr>
          <p:cNvPr id="5" name="Grafik 4"/>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6" name="Gerade Verbindung 5"/>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2BCC058-14D0-4769-8DEB-C63F3872C9F1}" type="datetimeFigureOut">
              <a:rPr lang="de-CH" smtClean="0"/>
              <a:pPr/>
              <a:t>14.07.11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9CC07B3-A41A-4E3D-9D11-ED0C53145681}" type="slidenum">
              <a:rPr lang="de-CH" smtClean="0"/>
              <a:pPr/>
              <a:t>‹Nr.›</a:t>
            </a:fld>
            <a:endParaRPr lang="de-CH"/>
          </a:p>
        </p:txBody>
      </p:sp>
      <p:pic>
        <p:nvPicPr>
          <p:cNvPr id="8" name="Grafik 7"/>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9" name="Gerade Verbindung 8"/>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2BCC058-14D0-4769-8DEB-C63F3872C9F1}" type="datetimeFigureOut">
              <a:rPr lang="de-CH" smtClean="0"/>
              <a:pPr/>
              <a:t>14.07.11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9CC07B3-A41A-4E3D-9D11-ED0C53145681}" type="slidenum">
              <a:rPr lang="de-CH" smtClean="0"/>
              <a:pPr/>
              <a:t>‹Nr.›</a:t>
            </a:fld>
            <a:endParaRPr lang="de-CH"/>
          </a:p>
        </p:txBody>
      </p:sp>
      <p:pic>
        <p:nvPicPr>
          <p:cNvPr id="8" name="Grafik 7"/>
          <p:cNvPicPr/>
          <p:nvPr userDrawn="1"/>
        </p:nvPicPr>
        <p:blipFill>
          <a:blip r:embed="rId2" cstate="print"/>
          <a:srcRect/>
          <a:stretch>
            <a:fillRect/>
          </a:stretch>
        </p:blipFill>
        <p:spPr bwMode="auto">
          <a:xfrm>
            <a:off x="611560" y="260648"/>
            <a:ext cx="1872208" cy="504056"/>
          </a:xfrm>
          <a:prstGeom prst="rect">
            <a:avLst/>
          </a:prstGeom>
          <a:noFill/>
          <a:ln w="9525">
            <a:noFill/>
            <a:miter lim="800000"/>
            <a:headEnd/>
            <a:tailEnd/>
          </a:ln>
        </p:spPr>
      </p:pic>
      <p:cxnSp>
        <p:nvCxnSpPr>
          <p:cNvPr id="9" name="Gerade Verbindung 8"/>
          <p:cNvCxnSpPr/>
          <p:nvPr userDrawn="1"/>
        </p:nvCxnSpPr>
        <p:spPr>
          <a:xfrm>
            <a:off x="467544" y="980728"/>
            <a:ext cx="8280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5" Type="http://schemas.openxmlformats.org/officeDocument/2006/relationships/image" Target="../media/image9.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CH"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CC058-14D0-4769-8DEB-C63F3872C9F1}" type="datetimeFigureOut">
              <a:rPr lang="de-CH" smtClean="0"/>
              <a:pPr/>
              <a:t>14.07.11</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C07B3-A41A-4E3D-9D11-ED0C53145681}"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bwMode="auto">
          <a:xfrm>
            <a:off x="252046" y="620714"/>
            <a:ext cx="8639908" cy="720725"/>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90819" name="Rectangle 3"/>
          <p:cNvSpPr>
            <a:spLocks noGrp="1" noChangeArrowheads="1"/>
          </p:cNvSpPr>
          <p:nvPr>
            <p:ph type="body" idx="1"/>
          </p:nvPr>
        </p:nvSpPr>
        <p:spPr bwMode="auto">
          <a:xfrm>
            <a:off x="252046" y="1628775"/>
            <a:ext cx="8639908" cy="4679950"/>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90820" name="Line 4"/>
          <p:cNvSpPr>
            <a:spLocks noChangeShapeType="1"/>
          </p:cNvSpPr>
          <p:nvPr/>
        </p:nvSpPr>
        <p:spPr bwMode="auto">
          <a:xfrm flipV="1">
            <a:off x="252046" y="1341438"/>
            <a:ext cx="8639908" cy="0"/>
          </a:xfrm>
          <a:prstGeom prst="line">
            <a:avLst/>
          </a:prstGeom>
          <a:noFill/>
          <a:ln w="9525">
            <a:solidFill>
              <a:schemeClr val="tx1"/>
            </a:solidFill>
            <a:round/>
            <a:headEnd/>
            <a:tailEnd/>
          </a:ln>
          <a:effectLst/>
        </p:spPr>
        <p:txBody>
          <a:bodyPr/>
          <a:lstStyle/>
          <a:p>
            <a:pPr fontAlgn="base">
              <a:spcBef>
                <a:spcPct val="0"/>
              </a:spcBef>
              <a:spcAft>
                <a:spcPct val="0"/>
              </a:spcAft>
            </a:pPr>
            <a:endParaRPr lang="de-CH" sz="1600" b="1" smtClean="0">
              <a:solidFill>
                <a:srgbClr val="000000"/>
              </a:solidFill>
            </a:endParaRPr>
          </a:p>
        </p:txBody>
      </p:sp>
      <p:sp>
        <p:nvSpPr>
          <p:cNvPr id="15" name="Rectangle 6"/>
          <p:cNvSpPr>
            <a:spLocks noChangeArrowheads="1"/>
          </p:cNvSpPr>
          <p:nvPr/>
        </p:nvSpPr>
        <p:spPr bwMode="black">
          <a:xfrm>
            <a:off x="7589227" y="6537325"/>
            <a:ext cx="1371600" cy="184150"/>
          </a:xfrm>
          <a:prstGeom prst="rect">
            <a:avLst/>
          </a:prstGeom>
          <a:noFill/>
          <a:ln w="9525">
            <a:noFill/>
            <a:miter lim="800000"/>
            <a:headEnd/>
            <a:tailEnd/>
          </a:ln>
        </p:spPr>
        <p:txBody>
          <a:bodyPr lIns="92075" tIns="46038" rIns="92075" bIns="46038"/>
          <a:lstStyle/>
          <a:p>
            <a:pPr algn="r" fontAlgn="base">
              <a:spcBef>
                <a:spcPct val="0"/>
              </a:spcBef>
              <a:spcAft>
                <a:spcPct val="0"/>
              </a:spcAft>
            </a:pPr>
            <a:r>
              <a:rPr lang="en-US" sz="800" smtClean="0">
                <a:solidFill>
                  <a:srgbClr val="000000"/>
                </a:solidFill>
              </a:rPr>
              <a:t>© 2010 IBM Corporation</a:t>
            </a:r>
            <a:endParaRPr lang="en-US" smtClean="0">
              <a:solidFill>
                <a:srgbClr val="000000"/>
              </a:solidFill>
            </a:endParaRPr>
          </a:p>
        </p:txBody>
      </p:sp>
      <p:sp>
        <p:nvSpPr>
          <p:cNvPr id="290822" name="Rectangle 6"/>
          <p:cNvSpPr>
            <a:spLocks noGrp="1" noChangeArrowheads="1"/>
          </p:cNvSpPr>
          <p:nvPr>
            <p:ph type="sldNum" sz="quarter" idx="4"/>
          </p:nvPr>
        </p:nvSpPr>
        <p:spPr bwMode="black">
          <a:xfrm>
            <a:off x="183174" y="6537325"/>
            <a:ext cx="366346"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b="0">
                <a:cs typeface="+mn-cs"/>
              </a:defRPr>
            </a:lvl1pPr>
          </a:lstStyle>
          <a:p>
            <a:pPr fontAlgn="base">
              <a:spcBef>
                <a:spcPct val="0"/>
              </a:spcBef>
              <a:spcAft>
                <a:spcPct val="0"/>
              </a:spcAft>
            </a:pPr>
            <a:fld id="{0E5B6EF5-5E78-435E-BABC-DEC40A728CD1}" type="slidenum">
              <a:rPr lang="en-US" smtClean="0">
                <a:solidFill>
                  <a:srgbClr val="000000"/>
                </a:solidFill>
              </a:rPr>
              <a:pPr fontAlgn="base">
                <a:spcBef>
                  <a:spcPct val="0"/>
                </a:spcBef>
                <a:spcAft>
                  <a:spcPct val="0"/>
                </a:spcAft>
              </a:pPr>
              <a:t>‹Nr.›</a:t>
            </a:fld>
            <a:endParaRPr lang="en-US" smtClean="0">
              <a:solidFill>
                <a:srgbClr val="000000"/>
              </a:solidFill>
            </a:endParaRPr>
          </a:p>
        </p:txBody>
      </p:sp>
      <p:sp>
        <p:nvSpPr>
          <p:cNvPr id="290823" name="Rectangle 7"/>
          <p:cNvSpPr>
            <a:spLocks noGrp="1" noChangeArrowheads="1"/>
          </p:cNvSpPr>
          <p:nvPr>
            <p:ph type="ftr" sz="quarter" idx="3"/>
          </p:nvPr>
        </p:nvSpPr>
        <p:spPr bwMode="auto">
          <a:xfrm>
            <a:off x="1554774" y="6537325"/>
            <a:ext cx="594360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b="0">
                <a:cs typeface="+mn-cs"/>
              </a:defRPr>
            </a:lvl1pPr>
          </a:lstStyle>
          <a:p>
            <a:pPr fontAlgn="base">
              <a:spcBef>
                <a:spcPct val="0"/>
              </a:spcBef>
              <a:spcAft>
                <a:spcPct val="0"/>
              </a:spcAft>
            </a:pPr>
            <a:r>
              <a:rPr lang="en-US" smtClean="0">
                <a:solidFill>
                  <a:srgbClr val="000000"/>
                </a:solidFill>
              </a:rPr>
              <a:t>IBM Confidential</a:t>
            </a:r>
          </a:p>
        </p:txBody>
      </p:sp>
      <p:sp>
        <p:nvSpPr>
          <p:cNvPr id="290824" name="Rectangle 8"/>
          <p:cNvSpPr>
            <a:spLocks noGrp="1" noChangeArrowheads="1"/>
          </p:cNvSpPr>
          <p:nvPr>
            <p:ph type="dt" sz="half" idx="2"/>
          </p:nvPr>
        </p:nvSpPr>
        <p:spPr bwMode="auto">
          <a:xfrm>
            <a:off x="549520" y="6537325"/>
            <a:ext cx="1005254"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800" b="0">
                <a:cs typeface="+mn-cs"/>
              </a:defRPr>
            </a:lvl1pPr>
          </a:lstStyle>
          <a:p>
            <a:pPr fontAlgn="base">
              <a:spcBef>
                <a:spcPct val="0"/>
              </a:spcBef>
              <a:spcAft>
                <a:spcPct val="0"/>
              </a:spcAft>
            </a:pPr>
            <a:fld id="{4D7073DC-5840-486E-9946-C3B17E7CC590}" type="datetime3">
              <a:rPr lang="en-US" smtClean="0">
                <a:solidFill>
                  <a:srgbClr val="000000"/>
                </a:solidFill>
              </a:rPr>
              <a:pPr fontAlgn="base">
                <a:spcBef>
                  <a:spcPct val="0"/>
                </a:spcBef>
                <a:spcAft>
                  <a:spcPct val="0"/>
                </a:spcAft>
              </a:pPr>
              <a:t>14 Juli 2011</a:t>
            </a:fld>
            <a:endParaRPr lang="en-US" smtClean="0">
              <a:solidFill>
                <a:srgbClr val="000000"/>
              </a:solidFill>
            </a:endParaRPr>
          </a:p>
        </p:txBody>
      </p:sp>
      <p:pic>
        <p:nvPicPr>
          <p:cNvPr id="290826" name="Picture 10" descr="5300_IBMpos_black_PPT_bkgd"/>
          <p:cNvPicPr>
            <a:picLocks noChangeAspect="1" noChangeArrowheads="1"/>
          </p:cNvPicPr>
          <p:nvPr/>
        </p:nvPicPr>
        <p:blipFill>
          <a:blip r:embed="rId15" cstate="print"/>
          <a:srcRect/>
          <a:stretch>
            <a:fillRect/>
          </a:stretch>
        </p:blipFill>
        <p:spPr bwMode="auto">
          <a:xfrm>
            <a:off x="8283820" y="228600"/>
            <a:ext cx="586154" cy="23495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fontAlgn="base">
        <a:spcBef>
          <a:spcPct val="0"/>
        </a:spcBef>
        <a:spcAft>
          <a:spcPct val="0"/>
        </a:spcAft>
        <a:defRPr sz="2000">
          <a:solidFill>
            <a:schemeClr val="accent1"/>
          </a:solidFill>
          <a:latin typeface="+mj-lt"/>
          <a:ea typeface="+mj-ea"/>
          <a:cs typeface="+mj-cs"/>
        </a:defRPr>
      </a:lvl1pPr>
      <a:lvl2pPr algn="l" rtl="0" fontAlgn="base">
        <a:spcBef>
          <a:spcPct val="0"/>
        </a:spcBef>
        <a:spcAft>
          <a:spcPct val="0"/>
        </a:spcAft>
        <a:defRPr sz="2000">
          <a:solidFill>
            <a:schemeClr val="accent1"/>
          </a:solidFill>
          <a:latin typeface="Arial" pitchFamily="34" charset="0"/>
          <a:cs typeface="Arial" pitchFamily="34" charset="0"/>
        </a:defRPr>
      </a:lvl2pPr>
      <a:lvl3pPr algn="l" rtl="0" fontAlgn="base">
        <a:spcBef>
          <a:spcPct val="0"/>
        </a:spcBef>
        <a:spcAft>
          <a:spcPct val="0"/>
        </a:spcAft>
        <a:defRPr sz="2000">
          <a:solidFill>
            <a:schemeClr val="accent1"/>
          </a:solidFill>
          <a:latin typeface="Arial" pitchFamily="34" charset="0"/>
          <a:cs typeface="Arial" pitchFamily="34" charset="0"/>
        </a:defRPr>
      </a:lvl3pPr>
      <a:lvl4pPr algn="l" rtl="0" fontAlgn="base">
        <a:spcBef>
          <a:spcPct val="0"/>
        </a:spcBef>
        <a:spcAft>
          <a:spcPct val="0"/>
        </a:spcAft>
        <a:defRPr sz="2000">
          <a:solidFill>
            <a:schemeClr val="accent1"/>
          </a:solidFill>
          <a:latin typeface="Arial" pitchFamily="34" charset="0"/>
          <a:cs typeface="Arial" pitchFamily="34" charset="0"/>
        </a:defRPr>
      </a:lvl4pPr>
      <a:lvl5pPr algn="l" rtl="0" fontAlgn="base">
        <a:spcBef>
          <a:spcPct val="0"/>
        </a:spcBef>
        <a:spcAft>
          <a:spcPct val="0"/>
        </a:spcAft>
        <a:defRPr sz="2000">
          <a:solidFill>
            <a:schemeClr val="accent1"/>
          </a:solidFill>
          <a:latin typeface="Arial" pitchFamily="34" charset="0"/>
          <a:cs typeface="Arial" pitchFamily="34" charset="0"/>
        </a:defRPr>
      </a:lvl5pPr>
      <a:lvl6pPr marL="457200" algn="l" rtl="0" fontAlgn="base">
        <a:spcBef>
          <a:spcPct val="0"/>
        </a:spcBef>
        <a:spcAft>
          <a:spcPct val="0"/>
        </a:spcAft>
        <a:defRPr sz="2000">
          <a:solidFill>
            <a:schemeClr val="accent1"/>
          </a:solidFill>
          <a:latin typeface="Arial" pitchFamily="34" charset="0"/>
          <a:cs typeface="Arial" pitchFamily="34" charset="0"/>
        </a:defRPr>
      </a:lvl6pPr>
      <a:lvl7pPr marL="914400" algn="l" rtl="0" fontAlgn="base">
        <a:spcBef>
          <a:spcPct val="0"/>
        </a:spcBef>
        <a:spcAft>
          <a:spcPct val="0"/>
        </a:spcAft>
        <a:defRPr sz="2000">
          <a:solidFill>
            <a:schemeClr val="accent1"/>
          </a:solidFill>
          <a:latin typeface="Arial" pitchFamily="34" charset="0"/>
          <a:cs typeface="Arial" pitchFamily="34" charset="0"/>
        </a:defRPr>
      </a:lvl7pPr>
      <a:lvl8pPr marL="1371600" algn="l" rtl="0" fontAlgn="base">
        <a:spcBef>
          <a:spcPct val="0"/>
        </a:spcBef>
        <a:spcAft>
          <a:spcPct val="0"/>
        </a:spcAft>
        <a:defRPr sz="2000">
          <a:solidFill>
            <a:schemeClr val="accent1"/>
          </a:solidFill>
          <a:latin typeface="Arial" pitchFamily="34" charset="0"/>
          <a:cs typeface="Arial" pitchFamily="34" charset="0"/>
        </a:defRPr>
      </a:lvl8pPr>
      <a:lvl9pPr marL="1828800" algn="l" rtl="0" fontAlgn="base">
        <a:spcBef>
          <a:spcPct val="0"/>
        </a:spcBef>
        <a:spcAft>
          <a:spcPct val="0"/>
        </a:spcAft>
        <a:defRPr sz="2000">
          <a:solidFill>
            <a:schemeClr val="accent1"/>
          </a:solidFill>
          <a:latin typeface="Arial" pitchFamily="34" charset="0"/>
          <a:cs typeface="Arial" pitchFamily="34" charset="0"/>
        </a:defRPr>
      </a:lvl9pPr>
    </p:titleStyle>
    <p:bodyStyle>
      <a:lvl1pPr marL="173038" indent="-173038" algn="l" rtl="0" fontAlgn="base">
        <a:spcBef>
          <a:spcPct val="50000"/>
        </a:spcBef>
        <a:spcAft>
          <a:spcPct val="0"/>
        </a:spcAft>
        <a:buClr>
          <a:schemeClr val="bg2"/>
        </a:buClr>
        <a:buFont typeface="Wingdings" pitchFamily="2" charset="2"/>
        <a:buChar char="§"/>
        <a:defRPr sz="1600">
          <a:solidFill>
            <a:schemeClr val="tx1"/>
          </a:solidFill>
          <a:latin typeface="+mn-lt"/>
          <a:ea typeface="+mn-ea"/>
          <a:cs typeface="+mn-cs"/>
        </a:defRPr>
      </a:lvl1pPr>
      <a:lvl2pPr marL="509588" indent="-163513" algn="l" rtl="0" fontAlgn="base">
        <a:spcBef>
          <a:spcPct val="20000"/>
        </a:spcBef>
        <a:spcAft>
          <a:spcPct val="0"/>
        </a:spcAft>
        <a:buClr>
          <a:schemeClr val="tx1"/>
        </a:buClr>
        <a:buFont typeface="Arial" pitchFamily="34" charset="0"/>
        <a:buChar char="–"/>
        <a:defRPr sz="1600">
          <a:solidFill>
            <a:schemeClr val="tx1"/>
          </a:solidFill>
          <a:latin typeface="+mn-lt"/>
          <a:cs typeface="+mn-cs"/>
        </a:defRPr>
      </a:lvl2pPr>
      <a:lvl3pPr marL="855663" indent="-173038" algn="l" rtl="0" fontAlgn="base">
        <a:spcBef>
          <a:spcPct val="20000"/>
        </a:spcBef>
        <a:spcAft>
          <a:spcPct val="0"/>
        </a:spcAft>
        <a:buClr>
          <a:schemeClr val="tx1"/>
        </a:buClr>
        <a:buChar char="•"/>
        <a:defRPr sz="1400">
          <a:solidFill>
            <a:schemeClr val="tx1"/>
          </a:solidFill>
          <a:latin typeface="+mn-lt"/>
          <a:cs typeface="+mn-cs"/>
        </a:defRPr>
      </a:lvl3pPr>
      <a:lvl4pPr marL="1203325" indent="-173038" algn="l" rtl="0" fontAlgn="base">
        <a:spcBef>
          <a:spcPct val="20000"/>
        </a:spcBef>
        <a:spcAft>
          <a:spcPct val="0"/>
        </a:spcAft>
        <a:buClr>
          <a:schemeClr val="tx1"/>
        </a:buClr>
        <a:buFont typeface="Arial" pitchFamily="34" charset="0"/>
        <a:buChar char="–"/>
        <a:defRPr sz="1200">
          <a:solidFill>
            <a:schemeClr val="tx1"/>
          </a:solidFill>
          <a:latin typeface="+mn-lt"/>
          <a:cs typeface="+mn-cs"/>
        </a:defRPr>
      </a:lvl4pPr>
      <a:lvl5pPr marL="1539875" indent="-163513" algn="l" rtl="0" fontAlgn="base">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wmf"/><Relationship Id="rId1" Type="http://schemas.openxmlformats.org/officeDocument/2006/relationships/slideLayout" Target="../slideLayouts/slideLayout2.xml"/><Relationship Id="rId2" Type="http://schemas.openxmlformats.org/officeDocument/2006/relationships/image" Target="../media/image1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ergie.ch/projekte/smart-grid/ismart.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 Id="rId3" Type="http://schemas.openxmlformats.org/officeDocument/2006/relationships/image" Target="../media/image1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CH" dirty="0" smtClean="0"/>
              <a:t>Smart </a:t>
            </a:r>
            <a:r>
              <a:rPr lang="de-CH" dirty="0" err="1" smtClean="0"/>
              <a:t>Energy</a:t>
            </a:r>
            <a:r>
              <a:rPr lang="de-CH" dirty="0" smtClean="0"/>
              <a:t> Products</a:t>
            </a:r>
            <a:br>
              <a:rPr lang="de-CH" dirty="0" smtClean="0"/>
            </a:br>
            <a:r>
              <a:rPr lang="de-CH" sz="3600" dirty="0" err="1" smtClean="0"/>
              <a:t>Results</a:t>
            </a:r>
            <a:r>
              <a:rPr lang="de-CH" sz="3600" dirty="0" smtClean="0"/>
              <a:t> of a Swiss Smart </a:t>
            </a:r>
            <a:r>
              <a:rPr lang="de-CH" sz="3600" dirty="0" err="1" smtClean="0"/>
              <a:t>Grid</a:t>
            </a:r>
            <a:r>
              <a:rPr lang="de-CH" sz="3600" dirty="0" smtClean="0"/>
              <a:t> Pilot</a:t>
            </a:r>
            <a:endParaRPr lang="de-CH" sz="3600" dirty="0"/>
          </a:p>
        </p:txBody>
      </p:sp>
      <p:sp>
        <p:nvSpPr>
          <p:cNvPr id="3" name="Untertitel 2"/>
          <p:cNvSpPr>
            <a:spLocks noGrp="1"/>
          </p:cNvSpPr>
          <p:nvPr>
            <p:ph type="subTitle" idx="1"/>
          </p:nvPr>
        </p:nvSpPr>
        <p:spPr/>
        <p:txBody>
          <a:bodyPr>
            <a:normAutofit/>
          </a:bodyPr>
          <a:lstStyle/>
          <a:p>
            <a:pPr algn="l"/>
            <a:r>
              <a:rPr lang="de-CH" sz="1800" dirty="0" smtClean="0"/>
              <a:t>Dr. Wolf-Christian Rumsch</a:t>
            </a:r>
          </a:p>
          <a:p>
            <a:pPr algn="l"/>
            <a:r>
              <a:rPr lang="de-CH" sz="1800" dirty="0" smtClean="0"/>
              <a:t>Managing </a:t>
            </a:r>
            <a:r>
              <a:rPr lang="de-CH" sz="1800" dirty="0" err="1" smtClean="0"/>
              <a:t>Director</a:t>
            </a:r>
            <a:r>
              <a:rPr lang="de-CH" sz="1800" dirty="0" smtClean="0"/>
              <a:t> </a:t>
            </a:r>
            <a:r>
              <a:rPr lang="de-CH" sz="1800" dirty="0" err="1" smtClean="0"/>
              <a:t>inergie</a:t>
            </a:r>
            <a:endParaRPr lang="de-CH" sz="1800" dirty="0" smtClean="0"/>
          </a:p>
          <a:p>
            <a:pPr algn="l"/>
            <a:r>
              <a:rPr lang="de-CH" sz="1800" dirty="0" smtClean="0"/>
              <a:t>Corporate Development Manager BKW FMB Energie AG</a:t>
            </a:r>
          </a:p>
          <a:p>
            <a:pPr algn="l"/>
            <a:endParaRPr lang="de-CH" sz="1800" dirty="0" smtClean="0"/>
          </a:p>
          <a:p>
            <a:pPr algn="l"/>
            <a:r>
              <a:rPr lang="de-CH" sz="1800" dirty="0" smtClean="0"/>
              <a:t>CIRED,  06. – 09.06.2011, Frankfurt</a:t>
            </a:r>
            <a:endParaRPr lang="de-CH" sz="1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CH" dirty="0" smtClean="0"/>
              <a:t>Customers </a:t>
            </a:r>
            <a:r>
              <a:rPr lang="de-CH" dirty="0" err="1" smtClean="0"/>
              <a:t>wish</a:t>
            </a:r>
            <a:r>
              <a:rPr lang="de-CH" dirty="0" smtClean="0"/>
              <a:t> </a:t>
            </a:r>
            <a:r>
              <a:rPr lang="de-CH" dirty="0" err="1" smtClean="0"/>
              <a:t>hints</a:t>
            </a:r>
            <a:r>
              <a:rPr lang="de-CH" dirty="0" smtClean="0"/>
              <a:t> on </a:t>
            </a:r>
            <a:br>
              <a:rPr lang="de-CH" dirty="0" smtClean="0"/>
            </a:br>
            <a:r>
              <a:rPr lang="de-CH" dirty="0" err="1" smtClean="0"/>
              <a:t>appliances</a:t>
            </a:r>
            <a:r>
              <a:rPr lang="de-CH" dirty="0" smtClean="0"/>
              <a:t> </a:t>
            </a:r>
            <a:r>
              <a:rPr lang="de-CH" dirty="0" err="1" smtClean="0"/>
              <a:t>by</a:t>
            </a:r>
            <a:r>
              <a:rPr lang="de-CH" dirty="0" smtClean="0"/>
              <a:t> </a:t>
            </a:r>
            <a:r>
              <a:rPr lang="de-CH" dirty="0" err="1" smtClean="0"/>
              <a:t>which</a:t>
            </a:r>
            <a:r>
              <a:rPr lang="de-CH" dirty="0" smtClean="0"/>
              <a:t> </a:t>
            </a:r>
            <a:r>
              <a:rPr lang="de-CH" dirty="0" err="1" smtClean="0"/>
              <a:t>load</a:t>
            </a:r>
            <a:r>
              <a:rPr lang="de-CH" dirty="0" smtClean="0"/>
              <a:t> </a:t>
            </a:r>
            <a:r>
              <a:rPr lang="de-CH" dirty="0" err="1" smtClean="0"/>
              <a:t>shift</a:t>
            </a:r>
            <a:r>
              <a:rPr lang="de-CH" dirty="0" smtClean="0"/>
              <a:t> </a:t>
            </a:r>
            <a:r>
              <a:rPr lang="de-CH" dirty="0" err="1" smtClean="0"/>
              <a:t>is</a:t>
            </a:r>
            <a:r>
              <a:rPr lang="de-CH" dirty="0" smtClean="0"/>
              <a:t> </a:t>
            </a:r>
            <a:r>
              <a:rPr lang="de-CH" dirty="0" err="1" smtClean="0"/>
              <a:t>worthwhile</a:t>
            </a:r>
            <a:endParaRPr lang="de-CH" dirty="0"/>
          </a:p>
        </p:txBody>
      </p:sp>
      <p:graphicFrame>
        <p:nvGraphicFramePr>
          <p:cNvPr id="6" name="Diagramm 5"/>
          <p:cNvGraphicFramePr/>
          <p:nvPr/>
        </p:nvGraphicFramePr>
        <p:xfrm>
          <a:off x="755576" y="1628800"/>
          <a:ext cx="7200800" cy="38884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What did you consider </a:t>
            </a:r>
            <a:br>
              <a:rPr lang="en-US" dirty="0" smtClean="0"/>
            </a:br>
            <a:r>
              <a:rPr lang="en-US" dirty="0" smtClean="0"/>
              <a:t>when goal setting?</a:t>
            </a:r>
            <a:endParaRPr lang="de-CH" dirty="0"/>
          </a:p>
        </p:txBody>
      </p:sp>
      <p:graphicFrame>
        <p:nvGraphicFramePr>
          <p:cNvPr id="6" name="Diagramm 5"/>
          <p:cNvGraphicFramePr/>
          <p:nvPr/>
        </p:nvGraphicFramePr>
        <p:xfrm>
          <a:off x="1115616" y="1340768"/>
          <a:ext cx="6984775"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Summary</a:t>
            </a:r>
            <a:r>
              <a:rPr lang="de-CH" dirty="0" smtClean="0"/>
              <a:t> of </a:t>
            </a:r>
            <a:r>
              <a:rPr lang="de-CH" dirty="0" err="1" smtClean="0"/>
              <a:t>findings</a:t>
            </a:r>
            <a:endParaRPr lang="de-CH" dirty="0"/>
          </a:p>
        </p:txBody>
      </p:sp>
      <p:sp>
        <p:nvSpPr>
          <p:cNvPr id="4" name="Inhaltsplatzhalter 2"/>
          <p:cNvSpPr>
            <a:spLocks noGrp="1"/>
          </p:cNvSpPr>
          <p:nvPr>
            <p:ph idx="1"/>
          </p:nvPr>
        </p:nvSpPr>
        <p:spPr>
          <a:xfrm>
            <a:off x="755576" y="1268760"/>
            <a:ext cx="7959725" cy="4756150"/>
          </a:xfrm>
        </p:spPr>
        <p:txBody>
          <a:bodyPr>
            <a:normAutofit/>
          </a:bodyPr>
          <a:lstStyle/>
          <a:p>
            <a:r>
              <a:rPr lang="de-CH" dirty="0" smtClean="0"/>
              <a:t>77.4 % of </a:t>
            </a:r>
            <a:r>
              <a:rPr lang="de-CH" dirty="0" err="1" smtClean="0"/>
              <a:t>the</a:t>
            </a:r>
            <a:r>
              <a:rPr lang="de-CH" dirty="0" smtClean="0"/>
              <a:t> </a:t>
            </a:r>
            <a:r>
              <a:rPr lang="de-CH" dirty="0" err="1" smtClean="0"/>
              <a:t>customers</a:t>
            </a:r>
            <a:r>
              <a:rPr lang="de-CH" dirty="0" smtClean="0"/>
              <a:t> </a:t>
            </a:r>
            <a:r>
              <a:rPr lang="de-CH" dirty="0" err="1" smtClean="0"/>
              <a:t>wish</a:t>
            </a:r>
            <a:r>
              <a:rPr lang="de-CH" dirty="0" smtClean="0"/>
              <a:t> </a:t>
            </a:r>
            <a:r>
              <a:rPr lang="de-CH" dirty="0" err="1" smtClean="0"/>
              <a:t>social</a:t>
            </a:r>
            <a:r>
              <a:rPr lang="de-CH" dirty="0" smtClean="0"/>
              <a:t> </a:t>
            </a:r>
            <a:r>
              <a:rPr lang="de-CH" dirty="0" err="1" smtClean="0"/>
              <a:t>comparison</a:t>
            </a:r>
            <a:r>
              <a:rPr lang="de-CH" dirty="0" smtClean="0"/>
              <a:t> (</a:t>
            </a:r>
            <a:r>
              <a:rPr lang="de-CH" dirty="0" err="1" smtClean="0"/>
              <a:t>including</a:t>
            </a:r>
            <a:r>
              <a:rPr lang="de-CH" dirty="0" smtClean="0"/>
              <a:t> </a:t>
            </a:r>
            <a:r>
              <a:rPr lang="de-CH" dirty="0" err="1" smtClean="0"/>
              <a:t>the</a:t>
            </a:r>
            <a:r>
              <a:rPr lang="de-CH" dirty="0" smtClean="0"/>
              <a:t> </a:t>
            </a:r>
            <a:r>
              <a:rPr lang="de-CH" dirty="0" err="1" smtClean="0"/>
              <a:t>mean</a:t>
            </a:r>
            <a:r>
              <a:rPr lang="de-CH" dirty="0" smtClean="0"/>
              <a:t>)</a:t>
            </a:r>
          </a:p>
          <a:p>
            <a:r>
              <a:rPr lang="de-CH" dirty="0" smtClean="0"/>
              <a:t>61.3 % </a:t>
            </a:r>
            <a:r>
              <a:rPr lang="de-CH" dirty="0" err="1" smtClean="0"/>
              <a:t>wish</a:t>
            </a:r>
            <a:r>
              <a:rPr lang="de-CH" dirty="0" smtClean="0"/>
              <a:t> </a:t>
            </a:r>
            <a:r>
              <a:rPr lang="de-CH" dirty="0" err="1" smtClean="0"/>
              <a:t>social</a:t>
            </a:r>
            <a:r>
              <a:rPr lang="de-CH" dirty="0" smtClean="0"/>
              <a:t> </a:t>
            </a:r>
            <a:r>
              <a:rPr lang="de-CH" dirty="0" err="1" smtClean="0"/>
              <a:t>comparison</a:t>
            </a:r>
            <a:r>
              <a:rPr lang="de-CH" dirty="0" smtClean="0"/>
              <a:t> </a:t>
            </a:r>
            <a:r>
              <a:rPr lang="de-CH" dirty="0" err="1" smtClean="0"/>
              <a:t>with</a:t>
            </a:r>
            <a:r>
              <a:rPr lang="de-CH" dirty="0" smtClean="0"/>
              <a:t> </a:t>
            </a:r>
            <a:r>
              <a:rPr lang="de-CH" dirty="0" err="1" smtClean="0"/>
              <a:t>peers</a:t>
            </a:r>
            <a:endParaRPr lang="de-CH" dirty="0" smtClean="0"/>
          </a:p>
          <a:p>
            <a:r>
              <a:rPr lang="de-CH" dirty="0" smtClean="0"/>
              <a:t>80.6 % </a:t>
            </a:r>
            <a:r>
              <a:rPr lang="de-CH" dirty="0" err="1" smtClean="0"/>
              <a:t>wish</a:t>
            </a:r>
            <a:r>
              <a:rPr lang="de-CH" dirty="0" smtClean="0"/>
              <a:t> </a:t>
            </a:r>
            <a:r>
              <a:rPr lang="de-CH" dirty="0" err="1" smtClean="0"/>
              <a:t>information</a:t>
            </a:r>
            <a:r>
              <a:rPr lang="de-CH" dirty="0" smtClean="0"/>
              <a:t> on </a:t>
            </a:r>
            <a:r>
              <a:rPr lang="de-CH" dirty="0" err="1" smtClean="0"/>
              <a:t>standby</a:t>
            </a:r>
            <a:r>
              <a:rPr lang="de-CH" dirty="0" smtClean="0"/>
              <a:t> </a:t>
            </a:r>
            <a:r>
              <a:rPr lang="de-CH" dirty="0" err="1" smtClean="0"/>
              <a:t>consumption</a:t>
            </a:r>
            <a:endParaRPr lang="de-CH" dirty="0" smtClean="0"/>
          </a:p>
          <a:p>
            <a:r>
              <a:rPr lang="de-CH" dirty="0" smtClean="0"/>
              <a:t>61.3 % </a:t>
            </a:r>
            <a:r>
              <a:rPr lang="de-CH" dirty="0" err="1" smtClean="0"/>
              <a:t>want</a:t>
            </a:r>
            <a:r>
              <a:rPr lang="de-CH" dirty="0" smtClean="0"/>
              <a:t> </a:t>
            </a:r>
            <a:r>
              <a:rPr lang="de-CH" dirty="0" err="1" smtClean="0"/>
              <a:t>their</a:t>
            </a:r>
            <a:r>
              <a:rPr lang="de-CH" dirty="0" smtClean="0"/>
              <a:t> </a:t>
            </a:r>
            <a:r>
              <a:rPr lang="de-CH" dirty="0" err="1" smtClean="0"/>
              <a:t>electricity</a:t>
            </a:r>
            <a:r>
              <a:rPr lang="de-CH" dirty="0" smtClean="0"/>
              <a:t> bill </a:t>
            </a:r>
            <a:r>
              <a:rPr lang="de-CH" dirty="0" err="1" smtClean="0"/>
              <a:t>once</a:t>
            </a:r>
            <a:r>
              <a:rPr lang="de-CH" dirty="0" smtClean="0"/>
              <a:t> in a </a:t>
            </a:r>
            <a:r>
              <a:rPr lang="de-CH" dirty="0" err="1" smtClean="0"/>
              <a:t>quarter</a:t>
            </a:r>
            <a:r>
              <a:rPr lang="de-CH" dirty="0" smtClean="0"/>
              <a:t>, 35.5 % </a:t>
            </a:r>
            <a:r>
              <a:rPr lang="de-CH" dirty="0" err="1" smtClean="0"/>
              <a:t>once</a:t>
            </a:r>
            <a:r>
              <a:rPr lang="de-CH" dirty="0" smtClean="0"/>
              <a:t> in a </a:t>
            </a:r>
            <a:r>
              <a:rPr lang="de-CH" dirty="0" err="1" smtClean="0"/>
              <a:t>month</a:t>
            </a:r>
            <a:endParaRPr lang="de-CH" dirty="0" smtClean="0"/>
          </a:p>
          <a:p>
            <a:endParaRPr lang="de-CH"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Summary</a:t>
            </a:r>
            <a:r>
              <a:rPr lang="de-CH" dirty="0" smtClean="0"/>
              <a:t> of </a:t>
            </a:r>
            <a:r>
              <a:rPr lang="de-CH" dirty="0" err="1" smtClean="0"/>
              <a:t>findings</a:t>
            </a:r>
            <a:endParaRPr lang="de-CH" dirty="0"/>
          </a:p>
        </p:txBody>
      </p:sp>
      <p:sp>
        <p:nvSpPr>
          <p:cNvPr id="4" name="Inhaltsplatzhalter 2"/>
          <p:cNvSpPr>
            <a:spLocks noGrp="1"/>
          </p:cNvSpPr>
          <p:nvPr>
            <p:ph idx="1"/>
          </p:nvPr>
        </p:nvSpPr>
        <p:spPr>
          <a:xfrm>
            <a:off x="973138" y="1528763"/>
            <a:ext cx="7959725" cy="4756150"/>
          </a:xfrm>
        </p:spPr>
        <p:txBody>
          <a:bodyPr>
            <a:normAutofit/>
          </a:bodyPr>
          <a:lstStyle/>
          <a:p>
            <a:r>
              <a:rPr lang="de-CH" dirty="0" smtClean="0"/>
              <a:t>74.2 % </a:t>
            </a:r>
            <a:r>
              <a:rPr lang="de-CH" dirty="0" err="1" smtClean="0"/>
              <a:t>wish</a:t>
            </a:r>
            <a:r>
              <a:rPr lang="de-CH" dirty="0" smtClean="0"/>
              <a:t> a </a:t>
            </a:r>
            <a:r>
              <a:rPr lang="de-CH" dirty="0" err="1" smtClean="0"/>
              <a:t>weekend</a:t>
            </a:r>
            <a:r>
              <a:rPr lang="de-CH" dirty="0" smtClean="0"/>
              <a:t> </a:t>
            </a:r>
            <a:r>
              <a:rPr lang="de-CH" dirty="0" err="1" smtClean="0"/>
              <a:t>low-cost</a:t>
            </a:r>
            <a:r>
              <a:rPr lang="de-CH" dirty="0" smtClean="0"/>
              <a:t> rate</a:t>
            </a:r>
          </a:p>
          <a:p>
            <a:r>
              <a:rPr lang="de-CH" dirty="0" smtClean="0"/>
              <a:t>77.4 % </a:t>
            </a:r>
            <a:r>
              <a:rPr lang="de-CH" dirty="0" err="1" smtClean="0"/>
              <a:t>wish</a:t>
            </a:r>
            <a:r>
              <a:rPr lang="de-CH" dirty="0" smtClean="0"/>
              <a:t> a super </a:t>
            </a:r>
            <a:r>
              <a:rPr lang="de-CH" dirty="0" err="1" smtClean="0"/>
              <a:t>low-cost</a:t>
            </a:r>
            <a:r>
              <a:rPr lang="de-CH" dirty="0" smtClean="0"/>
              <a:t> rate</a:t>
            </a:r>
          </a:p>
          <a:p>
            <a:r>
              <a:rPr lang="de-CH" dirty="0" err="1" smtClean="0"/>
              <a:t>Only</a:t>
            </a:r>
            <a:r>
              <a:rPr lang="de-CH" dirty="0" smtClean="0"/>
              <a:t> 32.3 % </a:t>
            </a:r>
            <a:r>
              <a:rPr lang="de-CH" dirty="0" err="1" smtClean="0"/>
              <a:t>wish</a:t>
            </a:r>
            <a:r>
              <a:rPr lang="de-CH" dirty="0" smtClean="0"/>
              <a:t> a super </a:t>
            </a:r>
            <a:r>
              <a:rPr lang="de-CH" dirty="0" err="1" smtClean="0"/>
              <a:t>high-cost</a:t>
            </a:r>
            <a:r>
              <a:rPr lang="de-CH" dirty="0" smtClean="0"/>
              <a:t> rate </a:t>
            </a:r>
            <a:r>
              <a:rPr lang="de-CH" dirty="0" err="1" smtClean="0"/>
              <a:t>within</a:t>
            </a:r>
            <a:r>
              <a:rPr lang="de-CH" dirty="0" smtClean="0"/>
              <a:t> </a:t>
            </a:r>
            <a:r>
              <a:rPr lang="de-CH" dirty="0" err="1" smtClean="0"/>
              <a:t>their</a:t>
            </a:r>
            <a:r>
              <a:rPr lang="de-CH" dirty="0" smtClean="0"/>
              <a:t> </a:t>
            </a:r>
            <a:r>
              <a:rPr lang="de-CH" dirty="0" err="1" smtClean="0"/>
              <a:t>tarriff</a:t>
            </a:r>
            <a:endParaRPr lang="de-CH" dirty="0" smtClean="0"/>
          </a:p>
          <a:p>
            <a:r>
              <a:rPr lang="de-CH" dirty="0" smtClean="0"/>
              <a:t>74.2 % </a:t>
            </a:r>
            <a:r>
              <a:rPr lang="de-CH" dirty="0" err="1" smtClean="0"/>
              <a:t>would</a:t>
            </a:r>
            <a:r>
              <a:rPr lang="de-CH" dirty="0" smtClean="0"/>
              <a:t> </a:t>
            </a:r>
            <a:r>
              <a:rPr lang="de-CH" dirty="0" err="1" smtClean="0"/>
              <a:t>try</a:t>
            </a:r>
            <a:r>
              <a:rPr lang="de-CH" dirty="0" smtClean="0"/>
              <a:t> </a:t>
            </a:r>
            <a:r>
              <a:rPr lang="de-CH" dirty="0" err="1" smtClean="0"/>
              <a:t>to</a:t>
            </a:r>
            <a:r>
              <a:rPr lang="de-CH" dirty="0" smtClean="0"/>
              <a:t> </a:t>
            </a:r>
            <a:r>
              <a:rPr lang="de-CH" dirty="0" err="1" smtClean="0"/>
              <a:t>shift</a:t>
            </a:r>
            <a:r>
              <a:rPr lang="de-CH" dirty="0" smtClean="0"/>
              <a:t> </a:t>
            </a:r>
            <a:r>
              <a:rPr lang="de-CH" dirty="0" err="1" smtClean="0"/>
              <a:t>their</a:t>
            </a:r>
            <a:r>
              <a:rPr lang="de-CH" dirty="0" smtClean="0"/>
              <a:t> </a:t>
            </a:r>
            <a:r>
              <a:rPr lang="de-CH" dirty="0" err="1" smtClean="0"/>
              <a:t>electricity</a:t>
            </a:r>
            <a:r>
              <a:rPr lang="de-CH" dirty="0" smtClean="0"/>
              <a:t> </a:t>
            </a:r>
            <a:r>
              <a:rPr lang="de-CH" dirty="0" err="1" smtClean="0"/>
              <a:t>consumption</a:t>
            </a:r>
            <a:r>
              <a:rPr lang="de-CH" dirty="0" smtClean="0"/>
              <a:t> </a:t>
            </a:r>
            <a:r>
              <a:rPr lang="de-CH" dirty="0" err="1" smtClean="0"/>
              <a:t>to</a:t>
            </a:r>
            <a:r>
              <a:rPr lang="de-CH" dirty="0" smtClean="0"/>
              <a:t> </a:t>
            </a:r>
            <a:r>
              <a:rPr lang="de-CH" dirty="0" err="1" smtClean="0"/>
              <a:t>times</a:t>
            </a:r>
            <a:r>
              <a:rPr lang="de-CH" dirty="0" smtClean="0"/>
              <a:t> of </a:t>
            </a:r>
            <a:r>
              <a:rPr lang="de-CH" dirty="0" err="1" smtClean="0"/>
              <a:t>lower</a:t>
            </a:r>
            <a:r>
              <a:rPr lang="de-CH" dirty="0" smtClean="0"/>
              <a:t> </a:t>
            </a:r>
            <a:r>
              <a:rPr lang="de-CH" dirty="0" err="1" smtClean="0"/>
              <a:t>rates</a:t>
            </a:r>
            <a:endParaRPr lang="de-CH"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946280" y="2434431"/>
            <a:ext cx="2722220" cy="2308324"/>
          </a:xfrm>
          <a:prstGeom prst="rect">
            <a:avLst/>
          </a:prstGeom>
          <a:noFill/>
        </p:spPr>
        <p:txBody>
          <a:bodyPr wrap="none" rtlCol="0">
            <a:spAutoFit/>
          </a:bodyPr>
          <a:lstStyle/>
          <a:p>
            <a:pPr algn="ctr"/>
            <a:r>
              <a:rPr lang="de-CH" sz="4800" dirty="0" err="1" smtClean="0">
                <a:latin typeface="Arial" pitchFamily="34" charset="0"/>
                <a:cs typeface="Arial" pitchFamily="34" charset="0"/>
              </a:rPr>
              <a:t>Thanks</a:t>
            </a:r>
            <a:r>
              <a:rPr lang="de-CH" sz="4800" dirty="0" smtClean="0">
                <a:latin typeface="Arial" pitchFamily="34" charset="0"/>
                <a:cs typeface="Arial" pitchFamily="34" charset="0"/>
              </a:rPr>
              <a:t> </a:t>
            </a:r>
            <a:br>
              <a:rPr lang="de-CH" sz="4800" dirty="0" smtClean="0">
                <a:latin typeface="Arial" pitchFamily="34" charset="0"/>
                <a:cs typeface="Arial" pitchFamily="34" charset="0"/>
              </a:rPr>
            </a:br>
            <a:r>
              <a:rPr lang="de-CH" sz="4800" dirty="0" err="1" smtClean="0">
                <a:latin typeface="Arial" pitchFamily="34" charset="0"/>
                <a:cs typeface="Arial" pitchFamily="34" charset="0"/>
              </a:rPr>
              <a:t>for</a:t>
            </a:r>
            <a:r>
              <a:rPr lang="de-CH" sz="4800" dirty="0" smtClean="0">
                <a:latin typeface="Arial" pitchFamily="34" charset="0"/>
                <a:cs typeface="Arial" pitchFamily="34" charset="0"/>
              </a:rPr>
              <a:t> </a:t>
            </a:r>
            <a:r>
              <a:rPr lang="de-CH" sz="4800" dirty="0" err="1" smtClean="0">
                <a:latin typeface="Arial" pitchFamily="34" charset="0"/>
                <a:cs typeface="Arial" pitchFamily="34" charset="0"/>
              </a:rPr>
              <a:t>your</a:t>
            </a:r>
            <a:r>
              <a:rPr lang="de-CH" sz="4800" dirty="0" smtClean="0">
                <a:latin typeface="Arial" pitchFamily="34" charset="0"/>
                <a:cs typeface="Arial" pitchFamily="34" charset="0"/>
              </a:rPr>
              <a:t> </a:t>
            </a:r>
            <a:br>
              <a:rPr lang="de-CH" sz="4800" dirty="0" smtClean="0">
                <a:latin typeface="Arial" pitchFamily="34" charset="0"/>
                <a:cs typeface="Arial" pitchFamily="34" charset="0"/>
              </a:rPr>
            </a:br>
            <a:r>
              <a:rPr lang="de-CH" sz="4800" dirty="0" err="1" smtClean="0">
                <a:latin typeface="Arial" pitchFamily="34" charset="0"/>
                <a:cs typeface="Arial" pitchFamily="34" charset="0"/>
              </a:rPr>
              <a:t>attention</a:t>
            </a:r>
            <a:r>
              <a:rPr lang="de-CH" sz="4800" dirty="0" smtClean="0">
                <a:latin typeface="Arial" pitchFamily="34" charset="0"/>
                <a:cs typeface="Arial" pitchFamily="34" charset="0"/>
              </a:rPr>
              <a:t>!</a:t>
            </a:r>
            <a:endParaRPr lang="de-CH" sz="4800" dirty="0">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Public private </a:t>
            </a:r>
            <a:r>
              <a:rPr lang="de-CH" dirty="0" err="1" smtClean="0"/>
              <a:t>partnership</a:t>
            </a:r>
            <a:r>
              <a:rPr lang="de-CH" dirty="0" smtClean="0"/>
              <a:t> </a:t>
            </a:r>
            <a:r>
              <a:rPr lang="de-CH" dirty="0" err="1" smtClean="0"/>
              <a:t>inergie</a:t>
            </a:r>
            <a:endParaRPr lang="de-CH" dirty="0"/>
          </a:p>
        </p:txBody>
      </p:sp>
      <p:sp>
        <p:nvSpPr>
          <p:cNvPr id="3" name="Inhaltsplatzhalter 2"/>
          <p:cNvSpPr>
            <a:spLocks noGrp="1"/>
          </p:cNvSpPr>
          <p:nvPr>
            <p:ph idx="1"/>
          </p:nvPr>
        </p:nvSpPr>
        <p:spPr/>
        <p:txBody>
          <a:bodyPr>
            <a:normAutofit fontScale="85000" lnSpcReduction="20000"/>
          </a:bodyPr>
          <a:lstStyle/>
          <a:p>
            <a:r>
              <a:rPr lang="de-CH" sz="2300" dirty="0" err="1" smtClean="0">
                <a:latin typeface="Arial" pitchFamily="34" charset="0"/>
                <a:cs typeface="Arial" pitchFamily="34" charset="0"/>
              </a:rPr>
              <a:t>Established</a:t>
            </a:r>
            <a:r>
              <a:rPr lang="de-CH" sz="2300" dirty="0" smtClean="0">
                <a:latin typeface="Arial" pitchFamily="34" charset="0"/>
                <a:cs typeface="Arial" pitchFamily="34" charset="0"/>
              </a:rPr>
              <a:t> Q4/2008 </a:t>
            </a:r>
            <a:r>
              <a:rPr lang="de-CH" sz="2300" dirty="0" err="1" smtClean="0">
                <a:latin typeface="Arial" pitchFamily="34" charset="0"/>
                <a:cs typeface="Arial" pitchFamily="34" charset="0"/>
              </a:rPr>
              <a:t>by</a:t>
            </a:r>
            <a:r>
              <a:rPr lang="de-CH" sz="2300" dirty="0" smtClean="0">
                <a:latin typeface="Arial" pitchFamily="34" charset="0"/>
                <a:cs typeface="Arial" pitchFamily="34" charset="0"/>
              </a:rPr>
              <a:t> BKW, IBM Schweiz, Post, </a:t>
            </a:r>
            <a:r>
              <a:rPr lang="de-CH" sz="2300" dirty="0" err="1" smtClean="0">
                <a:latin typeface="Arial" pitchFamily="34" charset="0"/>
                <a:cs typeface="Arial" pitchFamily="34" charset="0"/>
              </a:rPr>
              <a:t>Commune</a:t>
            </a:r>
            <a:r>
              <a:rPr lang="de-CH" sz="2300" dirty="0" smtClean="0">
                <a:latin typeface="Arial" pitchFamily="34" charset="0"/>
                <a:cs typeface="Arial" pitchFamily="34" charset="0"/>
              </a:rPr>
              <a:t> of </a:t>
            </a:r>
            <a:r>
              <a:rPr lang="de-CH" sz="2300" dirty="0" err="1" smtClean="0">
                <a:latin typeface="Arial" pitchFamily="34" charset="0"/>
                <a:cs typeface="Arial" pitchFamily="34" charset="0"/>
              </a:rPr>
              <a:t>Ittigen</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since</a:t>
            </a:r>
            <a:r>
              <a:rPr lang="de-CH" sz="2300" dirty="0" smtClean="0">
                <a:latin typeface="Arial" pitchFamily="34" charset="0"/>
                <a:cs typeface="Arial" pitchFamily="34" charset="0"/>
              </a:rPr>
              <a:t> 2010 Swisscom</a:t>
            </a:r>
          </a:p>
          <a:p>
            <a:endParaRPr lang="de-CH" sz="2300" dirty="0" smtClean="0">
              <a:latin typeface="Arial" pitchFamily="34" charset="0"/>
              <a:cs typeface="Arial" pitchFamily="34" charset="0"/>
            </a:endParaRPr>
          </a:p>
          <a:p>
            <a:r>
              <a:rPr lang="de-CH" sz="2300" dirty="0" smtClean="0">
                <a:latin typeface="Arial" pitchFamily="34" charset="0"/>
                <a:cs typeface="Arial" pitchFamily="34" charset="0"/>
              </a:rPr>
              <a:t>Mission:  </a:t>
            </a:r>
            <a:r>
              <a:rPr lang="de-CH" sz="2300" dirty="0" err="1" smtClean="0">
                <a:latin typeface="Arial" pitchFamily="34" charset="0"/>
                <a:cs typeface="Arial" pitchFamily="34" charset="0"/>
              </a:rPr>
              <a:t>Fostering</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developing</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and</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implementing</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future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solutions</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aiming</a:t>
            </a:r>
            <a:r>
              <a:rPr lang="de-CH" sz="2300" dirty="0" smtClean="0">
                <a:latin typeface="Arial" pitchFamily="34" charset="0"/>
                <a:cs typeface="Arial" pitchFamily="34" charset="0"/>
              </a:rPr>
              <a:t> on </a:t>
            </a:r>
            <a:r>
              <a:rPr lang="de-CH" sz="2300" dirty="0" err="1" smtClean="0">
                <a:latin typeface="Arial" pitchFamily="34" charset="0"/>
                <a:cs typeface="Arial" pitchFamily="34" charset="0"/>
              </a:rPr>
              <a:t>integrated</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and</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sustainable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energy</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use</a:t>
            </a:r>
            <a:r>
              <a:rPr lang="de-CH" sz="2300" dirty="0" smtClean="0">
                <a:latin typeface="Arial" pitchFamily="34" charset="0"/>
                <a:cs typeface="Arial" pitchFamily="34" charset="0"/>
              </a:rPr>
              <a:t> in </a:t>
            </a:r>
            <a:r>
              <a:rPr lang="de-CH" sz="2300" dirty="0" err="1" smtClean="0">
                <a:latin typeface="Arial" pitchFamily="34" charset="0"/>
                <a:cs typeface="Arial" pitchFamily="34" charset="0"/>
              </a:rPr>
              <a:t>the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comune</a:t>
            </a:r>
            <a:r>
              <a:rPr lang="de-CH" sz="2300" dirty="0" smtClean="0">
                <a:latin typeface="Arial" pitchFamily="34" charset="0"/>
                <a:cs typeface="Arial" pitchFamily="34" charset="0"/>
              </a:rPr>
              <a:t> of </a:t>
            </a:r>
            <a:r>
              <a:rPr lang="de-CH" sz="2300" dirty="0" err="1" smtClean="0">
                <a:latin typeface="Arial" pitchFamily="34" charset="0"/>
                <a:cs typeface="Arial" pitchFamily="34" charset="0"/>
              </a:rPr>
              <a:t>Ittigen</a:t>
            </a:r>
            <a:endParaRPr lang="de-CH" sz="2300" dirty="0" smtClean="0">
              <a:latin typeface="Arial" pitchFamily="34" charset="0"/>
              <a:cs typeface="Arial" pitchFamily="34" charset="0"/>
            </a:endParaRPr>
          </a:p>
          <a:p>
            <a:endParaRPr lang="de-CH" sz="2300" dirty="0" smtClean="0">
              <a:latin typeface="Arial" pitchFamily="34" charset="0"/>
              <a:cs typeface="Arial" pitchFamily="34" charset="0"/>
            </a:endParaRPr>
          </a:p>
          <a:p>
            <a:r>
              <a:rPr lang="de-CH" sz="2300" dirty="0" smtClean="0">
                <a:latin typeface="Arial" pitchFamily="34" charset="0"/>
                <a:cs typeface="Arial" pitchFamily="34" charset="0"/>
              </a:rPr>
              <a:t>Approach: </a:t>
            </a:r>
            <a:r>
              <a:rPr lang="de-CH" sz="2300" dirty="0" err="1" smtClean="0">
                <a:latin typeface="Arial" pitchFamily="34" charset="0"/>
                <a:cs typeface="Arial" pitchFamily="34" charset="0"/>
              </a:rPr>
              <a:t>cooperative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development</a:t>
            </a:r>
            <a:r>
              <a:rPr lang="de-CH" sz="2300" dirty="0" smtClean="0">
                <a:latin typeface="Arial" pitchFamily="34" charset="0"/>
                <a:cs typeface="Arial" pitchFamily="34" charset="0"/>
              </a:rPr>
              <a:t> of </a:t>
            </a:r>
            <a:r>
              <a:rPr lang="de-CH" sz="2300" dirty="0" err="1" smtClean="0">
                <a:latin typeface="Arial" pitchFamily="34" charset="0"/>
                <a:cs typeface="Arial" pitchFamily="34" charset="0"/>
              </a:rPr>
              <a:t>projects</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which</a:t>
            </a:r>
            <a:endParaRPr lang="de-CH" sz="2300" dirty="0" smtClean="0">
              <a:latin typeface="Arial" pitchFamily="34" charset="0"/>
              <a:cs typeface="Arial" pitchFamily="34" charset="0"/>
            </a:endParaRPr>
          </a:p>
          <a:p>
            <a:pPr lvl="1"/>
            <a:r>
              <a:rPr lang="de-CH" sz="2300" dirty="0" err="1" smtClean="0">
                <a:latin typeface="Arial" pitchFamily="34" charset="0"/>
                <a:cs typeface="Arial" pitchFamily="34" charset="0"/>
              </a:rPr>
              <a:t>Optimize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energy</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consumption</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across</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Ittigen</a:t>
            </a:r>
            <a:endParaRPr lang="de-CH" sz="2300" dirty="0" smtClean="0">
              <a:latin typeface="Arial" pitchFamily="34" charset="0"/>
              <a:cs typeface="Arial" pitchFamily="34" charset="0"/>
            </a:endParaRPr>
          </a:p>
          <a:p>
            <a:pPr lvl="1"/>
            <a:r>
              <a:rPr lang="de-CH" sz="2300" dirty="0" err="1" smtClean="0">
                <a:latin typeface="Arial" pitchFamily="34" charset="0"/>
                <a:cs typeface="Arial" pitchFamily="34" charset="0"/>
              </a:rPr>
              <a:t>Stimulate</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efficient</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and</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eco-friendly</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energy</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use</a:t>
            </a:r>
            <a:endParaRPr lang="de-CH" sz="2300" dirty="0" smtClean="0">
              <a:latin typeface="Arial" pitchFamily="34" charset="0"/>
              <a:cs typeface="Arial" pitchFamily="34" charset="0"/>
            </a:endParaRPr>
          </a:p>
          <a:p>
            <a:pPr lvl="1"/>
            <a:r>
              <a:rPr lang="de-CH" sz="2300" dirty="0" smtClean="0">
                <a:latin typeface="Arial" pitchFamily="34" charset="0"/>
                <a:cs typeface="Arial" pitchFamily="34" charset="0"/>
              </a:rPr>
              <a:t>Are innovative</a:t>
            </a:r>
          </a:p>
          <a:p>
            <a:pPr lvl="1"/>
            <a:r>
              <a:rPr lang="de-CH" sz="2300" dirty="0" smtClean="0">
                <a:latin typeface="Arial" pitchFamily="34" charset="0"/>
                <a:cs typeface="Arial" pitchFamily="34" charset="0"/>
              </a:rPr>
              <a:t>Are </a:t>
            </a:r>
            <a:r>
              <a:rPr lang="de-CH" sz="2300" dirty="0" err="1" smtClean="0">
                <a:latin typeface="Arial" pitchFamily="34" charset="0"/>
                <a:cs typeface="Arial" pitchFamily="34" charset="0"/>
              </a:rPr>
              <a:t>potentialy</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self-supporting</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business</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cases</a:t>
            </a:r>
            <a:endParaRPr lang="de-CH" sz="2300" dirty="0" smtClean="0">
              <a:latin typeface="Arial" pitchFamily="34" charset="0"/>
              <a:cs typeface="Arial" pitchFamily="34" charset="0"/>
            </a:endParaRPr>
          </a:p>
          <a:p>
            <a:pPr lvl="1"/>
            <a:endParaRPr lang="de-CH" sz="2300" dirty="0" smtClean="0">
              <a:latin typeface="Arial" pitchFamily="34" charset="0"/>
              <a:cs typeface="Arial" pitchFamily="34" charset="0"/>
            </a:endParaRPr>
          </a:p>
          <a:p>
            <a:r>
              <a:rPr lang="de-CH" sz="2300" dirty="0" smtClean="0">
                <a:latin typeface="Arial" pitchFamily="34" charset="0"/>
                <a:cs typeface="Arial" pitchFamily="34" charset="0"/>
              </a:rPr>
              <a:t>Launch of </a:t>
            </a:r>
            <a:r>
              <a:rPr lang="de-CH" sz="2300" dirty="0" err="1" smtClean="0">
                <a:latin typeface="Arial" pitchFamily="34" charset="0"/>
                <a:cs typeface="Arial" pitchFamily="34" charset="0"/>
              </a:rPr>
              <a:t>two</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projects</a:t>
            </a:r>
            <a:r>
              <a:rPr lang="de-CH" sz="2300" dirty="0" smtClean="0">
                <a:latin typeface="Arial" pitchFamily="34" charset="0"/>
                <a:cs typeface="Arial" pitchFamily="34" charset="0"/>
              </a:rPr>
              <a:t> in 2009: </a:t>
            </a:r>
            <a:r>
              <a:rPr lang="de-CH" sz="2300" dirty="0" err="1" smtClean="0">
                <a:latin typeface="Arial" pitchFamily="34" charset="0"/>
                <a:cs typeface="Arial" pitchFamily="34" charset="0"/>
              </a:rPr>
              <a:t>iSmart</a:t>
            </a:r>
            <a:r>
              <a:rPr lang="de-CH" sz="2300" dirty="0" smtClean="0">
                <a:latin typeface="Arial" pitchFamily="34" charset="0"/>
                <a:cs typeface="Arial" pitchFamily="34" charset="0"/>
              </a:rPr>
              <a:t> </a:t>
            </a:r>
            <a:r>
              <a:rPr lang="de-CH" sz="2300" dirty="0" err="1" smtClean="0">
                <a:latin typeface="Arial" pitchFamily="34" charset="0"/>
                <a:cs typeface="Arial" pitchFamily="34" charset="0"/>
              </a:rPr>
              <a:t>Ittigen</a:t>
            </a:r>
            <a:r>
              <a:rPr lang="de-CH" sz="2300" dirty="0" smtClean="0">
                <a:latin typeface="Arial" pitchFamily="34" charset="0"/>
                <a:cs typeface="Arial" pitchFamily="34" charset="0"/>
              </a:rPr>
              <a:t> (Leadpartner BKW) </a:t>
            </a:r>
            <a:r>
              <a:rPr lang="de-CH" sz="2300" dirty="0" err="1" smtClean="0">
                <a:latin typeface="Arial" pitchFamily="34" charset="0"/>
                <a:cs typeface="Arial" pitchFamily="34" charset="0"/>
              </a:rPr>
              <a:t>and</a:t>
            </a:r>
            <a:r>
              <a:rPr lang="de-CH" sz="2300" dirty="0" smtClean="0">
                <a:latin typeface="Arial" pitchFamily="34" charset="0"/>
                <a:cs typeface="Arial" pitchFamily="34" charset="0"/>
              </a:rPr>
              <a:t> E-Mobility (Leadpartner Swiss Post)</a:t>
            </a:r>
          </a:p>
          <a:p>
            <a:endParaRPr lang="de-CH" sz="1800" dirty="0" smtClean="0"/>
          </a:p>
          <a:p>
            <a:endParaRPr lang="de-CH" sz="1800" dirty="0" smtClean="0"/>
          </a:p>
          <a:p>
            <a:endParaRPr lang="de-CH" sz="1800" dirty="0" smtClean="0"/>
          </a:p>
        </p:txBody>
      </p:sp>
      <p:sp>
        <p:nvSpPr>
          <p:cNvPr id="4" name="Fußzeilenplatzhalter 3"/>
          <p:cNvSpPr>
            <a:spLocks noGrp="1"/>
          </p:cNvSpPr>
          <p:nvPr>
            <p:ph type="ftr" sz="quarter" idx="10"/>
          </p:nvPr>
        </p:nvSpPr>
        <p:spPr>
          <a:xfrm>
            <a:off x="682624" y="6381328"/>
            <a:ext cx="3745360" cy="249560"/>
          </a:xfrm>
        </p:spPr>
        <p:txBody>
          <a:bodyPr/>
          <a:lstStyle/>
          <a:p>
            <a:pPr>
              <a:defRPr/>
            </a:pPr>
            <a:r>
              <a:rPr lang="de-CH" dirty="0" smtClean="0"/>
              <a:t>CIRED,  06. – 09.06.2011, Frankfurt/Seite </a:t>
            </a:r>
            <a:fld id="{D84036E0-EE7D-4170-ABBA-4A8F914666F6}" type="slidenum">
              <a:rPr lang="de-CH" smtClean="0"/>
              <a:pPr>
                <a:defRPr/>
              </a:pPr>
              <a:t>2</a:t>
            </a:fld>
            <a:endParaRPr lang="de-CH"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Ittigen</a:t>
            </a:r>
            <a:r>
              <a:rPr lang="de-CH" dirty="0" smtClean="0"/>
              <a:t>: </a:t>
            </a:r>
            <a:r>
              <a:rPr lang="de-CH" dirty="0" err="1" smtClean="0"/>
              <a:t>focussing</a:t>
            </a:r>
            <a:r>
              <a:rPr lang="de-CH" dirty="0" smtClean="0"/>
              <a:t> on </a:t>
            </a:r>
            <a:r>
              <a:rPr lang="de-CH" dirty="0" err="1" smtClean="0"/>
              <a:t>the</a:t>
            </a:r>
            <a:r>
              <a:rPr lang="de-CH" dirty="0" smtClean="0"/>
              <a:t> </a:t>
            </a:r>
            <a:r>
              <a:rPr lang="de-CH" dirty="0" err="1" smtClean="0"/>
              <a:t>customer</a:t>
            </a:r>
            <a:endParaRPr lang="de-CH" dirty="0"/>
          </a:p>
        </p:txBody>
      </p:sp>
      <p:pic>
        <p:nvPicPr>
          <p:cNvPr id="4" name="Picture 116"/>
          <p:cNvPicPr>
            <a:picLocks noChangeAspect="1" noChangeArrowheads="1"/>
          </p:cNvPicPr>
          <p:nvPr/>
        </p:nvPicPr>
        <p:blipFill>
          <a:blip r:embed="rId2" cstate="print"/>
          <a:srcRect/>
          <a:stretch>
            <a:fillRect/>
          </a:stretch>
        </p:blipFill>
        <p:spPr bwMode="auto">
          <a:xfrm>
            <a:off x="5292080" y="1621805"/>
            <a:ext cx="1428750" cy="6985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6992293" y="1621805"/>
            <a:ext cx="1357312" cy="665163"/>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headEnd/>
            <a:tailEnd/>
          </a:ln>
          <a:effectLst>
            <a:outerShdw blurRad="40000" dist="20000" dir="5400000" rotWithShape="0">
              <a:srgbClr val="000000">
                <a:alpha val="38000"/>
              </a:srgbClr>
            </a:outerShdw>
          </a:effectLst>
        </p:spPr>
      </p:pic>
      <p:sp>
        <p:nvSpPr>
          <p:cNvPr id="6" name="Textfeld 43"/>
          <p:cNvSpPr txBox="1">
            <a:spLocks noChangeArrowheads="1"/>
          </p:cNvSpPr>
          <p:nvPr/>
        </p:nvSpPr>
        <p:spPr bwMode="auto">
          <a:xfrm>
            <a:off x="7239520" y="1821830"/>
            <a:ext cx="723900" cy="369888"/>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1800" b="1" i="0" u="none" strike="noStrike" kern="0" cap="none" spc="0" normalizeH="0" baseline="0" noProof="0" dirty="0" smtClean="0">
                <a:ln>
                  <a:noFill/>
                </a:ln>
                <a:solidFill>
                  <a:sysClr val="windowText" lastClr="000000"/>
                </a:solidFill>
                <a:effectLst/>
                <a:uLnTx/>
                <a:uFillTx/>
              </a:rPr>
              <a:t>VISU</a:t>
            </a:r>
          </a:p>
        </p:txBody>
      </p:sp>
      <p:pic>
        <p:nvPicPr>
          <p:cNvPr id="7" name="Picture 118"/>
          <p:cNvPicPr>
            <a:picLocks noChangeAspect="1" noChangeArrowheads="1"/>
          </p:cNvPicPr>
          <p:nvPr/>
        </p:nvPicPr>
        <p:blipFill>
          <a:blip r:embed="rId4" cstate="print"/>
          <a:srcRect/>
          <a:stretch>
            <a:fillRect/>
          </a:stretch>
        </p:blipFill>
        <p:spPr bwMode="auto">
          <a:xfrm>
            <a:off x="5436096" y="2701925"/>
            <a:ext cx="1363663" cy="928688"/>
          </a:xfrm>
          <a:prstGeom prst="rect">
            <a:avLst/>
          </a:prstGeom>
          <a:noFill/>
          <a:ln w="9525">
            <a:noFill/>
            <a:miter lim="800000"/>
            <a:headEnd/>
            <a:tailEnd/>
          </a:ln>
        </p:spPr>
      </p:pic>
      <p:grpSp>
        <p:nvGrpSpPr>
          <p:cNvPr id="8" name="Gruppieren 21"/>
          <p:cNvGrpSpPr>
            <a:grpSpLocks/>
          </p:cNvGrpSpPr>
          <p:nvPr/>
        </p:nvGrpSpPr>
        <p:grpSpPr bwMode="auto">
          <a:xfrm>
            <a:off x="7096621" y="2693665"/>
            <a:ext cx="1214438" cy="935038"/>
            <a:chOff x="7643834" y="4857760"/>
            <a:chExt cx="1214458" cy="934796"/>
          </a:xfrm>
        </p:grpSpPr>
        <p:sp>
          <p:nvSpPr>
            <p:cNvPr id="9" name="Freihandform 8"/>
            <p:cNvSpPr/>
            <p:nvPr/>
          </p:nvSpPr>
          <p:spPr>
            <a:xfrm>
              <a:off x="7643834" y="4857760"/>
              <a:ext cx="1214458" cy="718952"/>
            </a:xfrm>
            <a:custGeom>
              <a:avLst/>
              <a:gdLst>
                <a:gd name="connsiteX0" fmla="*/ 0 w 3383280"/>
                <a:gd name="connsiteY0" fmla="*/ 0 h 1668780"/>
                <a:gd name="connsiteX1" fmla="*/ 7620 w 3383280"/>
                <a:gd name="connsiteY1" fmla="*/ 1668780 h 1668780"/>
                <a:gd name="connsiteX2" fmla="*/ 3383280 w 3383280"/>
                <a:gd name="connsiteY2" fmla="*/ 1661160 h 1668780"/>
                <a:gd name="connsiteX3" fmla="*/ 3368040 w 3383280"/>
                <a:gd name="connsiteY3" fmla="*/ 1668780 h 1668780"/>
              </a:gdLst>
              <a:ahLst/>
              <a:cxnLst>
                <a:cxn ang="0">
                  <a:pos x="connsiteX0" y="connsiteY0"/>
                </a:cxn>
                <a:cxn ang="0">
                  <a:pos x="connsiteX1" y="connsiteY1"/>
                </a:cxn>
                <a:cxn ang="0">
                  <a:pos x="connsiteX2" y="connsiteY2"/>
                </a:cxn>
                <a:cxn ang="0">
                  <a:pos x="connsiteX3" y="connsiteY3"/>
                </a:cxn>
              </a:cxnLst>
              <a:rect l="l" t="t" r="r" b="b"/>
              <a:pathLst>
                <a:path w="3383280" h="1668780">
                  <a:moveTo>
                    <a:pt x="0" y="0"/>
                  </a:moveTo>
                  <a:lnTo>
                    <a:pt x="7620" y="1668780"/>
                  </a:lnTo>
                  <a:lnTo>
                    <a:pt x="3383280" y="1661160"/>
                  </a:lnTo>
                  <a:lnTo>
                    <a:pt x="3368040" y="1668780"/>
                  </a:lnTo>
                </a:path>
              </a:pathLst>
            </a:custGeom>
            <a:noFill/>
            <a:ln w="38100" cap="flat" cmpd="sng" algn="ctr">
              <a:solidFill>
                <a:srgbClr val="4F81BD">
                  <a:shade val="95000"/>
                  <a:satMod val="105000"/>
                </a:srgbClr>
              </a:solidFill>
              <a:prstDash val="solid"/>
              <a:headEnd type="triangle" w="med" len="med"/>
              <a:tailEnd type="triangl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latin typeface="Arial"/>
                <a:ea typeface="+mn-ea"/>
                <a:cs typeface="+mn-cs"/>
              </a:endParaRPr>
            </a:p>
          </p:txBody>
        </p:sp>
        <p:sp>
          <p:nvSpPr>
            <p:cNvPr id="10" name="Rechteck 9"/>
            <p:cNvSpPr/>
            <p:nvPr/>
          </p:nvSpPr>
          <p:spPr>
            <a:xfrm>
              <a:off x="8489986" y="5525925"/>
              <a:ext cx="22225" cy="93638"/>
            </a:xfrm>
            <a:prstGeom prst="rec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Textfeld 85"/>
            <p:cNvSpPr txBox="1">
              <a:spLocks noChangeArrowheads="1"/>
            </p:cNvSpPr>
            <p:nvPr/>
          </p:nvSpPr>
          <p:spPr bwMode="auto">
            <a:xfrm>
              <a:off x="8351080" y="5577112"/>
              <a:ext cx="357790" cy="215444"/>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800" b="0" i="0" u="none" strike="noStrike" kern="0" cap="none" spc="0" normalizeH="0" baseline="0" noProof="0" smtClean="0">
                  <a:ln>
                    <a:noFill/>
                  </a:ln>
                  <a:solidFill>
                    <a:sysClr val="windowText" lastClr="000000"/>
                  </a:solidFill>
                  <a:effectLst/>
                  <a:uLnTx/>
                  <a:uFillTx/>
                </a:rPr>
                <a:t>21h</a:t>
              </a:r>
            </a:p>
          </p:txBody>
        </p:sp>
        <p:sp>
          <p:nvSpPr>
            <p:cNvPr id="12" name="Textfeld 86"/>
            <p:cNvSpPr txBox="1">
              <a:spLocks noChangeArrowheads="1"/>
            </p:cNvSpPr>
            <p:nvPr/>
          </p:nvSpPr>
          <p:spPr bwMode="auto">
            <a:xfrm>
              <a:off x="8185453" y="5252995"/>
              <a:ext cx="577402" cy="258532"/>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0" lang="de-CH" sz="1200" b="0" i="0" u="none" strike="noStrike" kern="0" cap="none" spc="0" normalizeH="0" baseline="0" noProof="0" smtClean="0">
                  <a:ln>
                    <a:noFill/>
                  </a:ln>
                  <a:solidFill>
                    <a:sysClr val="windowText" lastClr="000000"/>
                  </a:solidFill>
                  <a:effectLst/>
                  <a:uLnTx/>
                  <a:uFillTx/>
                </a:rPr>
                <a:t>Preis </a:t>
              </a:r>
            </a:p>
          </p:txBody>
        </p:sp>
        <p:sp>
          <p:nvSpPr>
            <p:cNvPr id="13" name="Rechteck 12"/>
            <p:cNvSpPr/>
            <p:nvPr/>
          </p:nvSpPr>
          <p:spPr>
            <a:xfrm>
              <a:off x="7939114" y="5525925"/>
              <a:ext cx="22225" cy="93638"/>
            </a:xfrm>
            <a:prstGeom prst="rect">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Textfeld 88"/>
            <p:cNvSpPr txBox="1">
              <a:spLocks noChangeArrowheads="1"/>
            </p:cNvSpPr>
            <p:nvPr/>
          </p:nvSpPr>
          <p:spPr bwMode="auto">
            <a:xfrm>
              <a:off x="7799754" y="5577112"/>
              <a:ext cx="357790" cy="215444"/>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800" b="0" i="0" u="none" strike="noStrike" kern="0" cap="none" spc="0" normalizeH="0" baseline="0" noProof="0" smtClean="0">
                  <a:ln>
                    <a:noFill/>
                  </a:ln>
                  <a:solidFill>
                    <a:sysClr val="windowText" lastClr="000000"/>
                  </a:solidFill>
                  <a:effectLst/>
                  <a:uLnTx/>
                  <a:uFillTx/>
                </a:rPr>
                <a:t>07h</a:t>
              </a:r>
            </a:p>
          </p:txBody>
        </p:sp>
        <p:sp>
          <p:nvSpPr>
            <p:cNvPr id="15" name="Freihandform 14"/>
            <p:cNvSpPr/>
            <p:nvPr/>
          </p:nvSpPr>
          <p:spPr>
            <a:xfrm>
              <a:off x="7654947" y="5178352"/>
              <a:ext cx="1050942" cy="279328"/>
            </a:xfrm>
            <a:custGeom>
              <a:avLst/>
              <a:gdLst>
                <a:gd name="connsiteX0" fmla="*/ 0 w 2164080"/>
                <a:gd name="connsiteY0" fmla="*/ 586740 h 647700"/>
                <a:gd name="connsiteX1" fmla="*/ 266700 w 2164080"/>
                <a:gd name="connsiteY1" fmla="*/ 624840 h 647700"/>
                <a:gd name="connsiteX2" fmla="*/ 487680 w 2164080"/>
                <a:gd name="connsiteY2" fmla="*/ 541020 h 647700"/>
                <a:gd name="connsiteX3" fmla="*/ 609600 w 2164080"/>
                <a:gd name="connsiteY3" fmla="*/ 289560 h 647700"/>
                <a:gd name="connsiteX4" fmla="*/ 701040 w 2164080"/>
                <a:gd name="connsiteY4" fmla="*/ 259080 h 647700"/>
                <a:gd name="connsiteX5" fmla="*/ 861060 w 2164080"/>
                <a:gd name="connsiteY5" fmla="*/ 525780 h 647700"/>
                <a:gd name="connsiteX6" fmla="*/ 1013460 w 2164080"/>
                <a:gd name="connsiteY6" fmla="*/ 571500 h 647700"/>
                <a:gd name="connsiteX7" fmla="*/ 1097280 w 2164080"/>
                <a:gd name="connsiteY7" fmla="*/ 441960 h 647700"/>
                <a:gd name="connsiteX8" fmla="*/ 1181100 w 2164080"/>
                <a:gd name="connsiteY8" fmla="*/ 0 h 647700"/>
                <a:gd name="connsiteX9" fmla="*/ 1310640 w 2164080"/>
                <a:gd name="connsiteY9" fmla="*/ 15240 h 647700"/>
                <a:gd name="connsiteX10" fmla="*/ 1356360 w 2164080"/>
                <a:gd name="connsiteY10" fmla="*/ 190500 h 647700"/>
                <a:gd name="connsiteX11" fmla="*/ 1508760 w 2164080"/>
                <a:gd name="connsiteY11" fmla="*/ 548640 h 647700"/>
                <a:gd name="connsiteX12" fmla="*/ 1638300 w 2164080"/>
                <a:gd name="connsiteY12" fmla="*/ 563880 h 647700"/>
                <a:gd name="connsiteX13" fmla="*/ 1722120 w 2164080"/>
                <a:gd name="connsiteY13" fmla="*/ 411480 h 647700"/>
                <a:gd name="connsiteX14" fmla="*/ 1844040 w 2164080"/>
                <a:gd name="connsiteY14" fmla="*/ 464820 h 647700"/>
                <a:gd name="connsiteX15" fmla="*/ 1965960 w 2164080"/>
                <a:gd name="connsiteY15" fmla="*/ 533400 h 647700"/>
                <a:gd name="connsiteX16" fmla="*/ 2164080 w 2164080"/>
                <a:gd name="connsiteY16" fmla="*/ 647700 h 647700"/>
                <a:gd name="connsiteX0" fmla="*/ 0 w 2164080"/>
                <a:gd name="connsiteY0" fmla="*/ 586740 h 647700"/>
                <a:gd name="connsiteX1" fmla="*/ 266700 w 2164080"/>
                <a:gd name="connsiteY1" fmla="*/ 624840 h 647700"/>
                <a:gd name="connsiteX2" fmla="*/ 487680 w 2164080"/>
                <a:gd name="connsiteY2" fmla="*/ 541020 h 647700"/>
                <a:gd name="connsiteX3" fmla="*/ 609600 w 2164080"/>
                <a:gd name="connsiteY3" fmla="*/ 289560 h 647700"/>
                <a:gd name="connsiteX4" fmla="*/ 701040 w 2164080"/>
                <a:gd name="connsiteY4" fmla="*/ 259080 h 647700"/>
                <a:gd name="connsiteX5" fmla="*/ 861060 w 2164080"/>
                <a:gd name="connsiteY5" fmla="*/ 525780 h 647700"/>
                <a:gd name="connsiteX6" fmla="*/ 1013460 w 2164080"/>
                <a:gd name="connsiteY6" fmla="*/ 571500 h 647700"/>
                <a:gd name="connsiteX7" fmla="*/ 1097280 w 2164080"/>
                <a:gd name="connsiteY7" fmla="*/ 441960 h 647700"/>
                <a:gd name="connsiteX8" fmla="*/ 1181100 w 2164080"/>
                <a:gd name="connsiteY8" fmla="*/ 0 h 647700"/>
                <a:gd name="connsiteX9" fmla="*/ 1310640 w 2164080"/>
                <a:gd name="connsiteY9" fmla="*/ 15240 h 647700"/>
                <a:gd name="connsiteX10" fmla="*/ 1356360 w 2164080"/>
                <a:gd name="connsiteY10" fmla="*/ 190500 h 647700"/>
                <a:gd name="connsiteX11" fmla="*/ 1477350 w 2164080"/>
                <a:gd name="connsiteY11" fmla="*/ 398156 h 647700"/>
                <a:gd name="connsiteX12" fmla="*/ 1638300 w 2164080"/>
                <a:gd name="connsiteY12" fmla="*/ 563880 h 647700"/>
                <a:gd name="connsiteX13" fmla="*/ 1722120 w 2164080"/>
                <a:gd name="connsiteY13" fmla="*/ 411480 h 647700"/>
                <a:gd name="connsiteX14" fmla="*/ 1844040 w 2164080"/>
                <a:gd name="connsiteY14" fmla="*/ 464820 h 647700"/>
                <a:gd name="connsiteX15" fmla="*/ 1965960 w 2164080"/>
                <a:gd name="connsiteY15" fmla="*/ 533400 h 647700"/>
                <a:gd name="connsiteX16" fmla="*/ 2164080 w 2164080"/>
                <a:gd name="connsiteY16" fmla="*/ 647700 h 647700"/>
                <a:gd name="connsiteX0" fmla="*/ 0 w 2164080"/>
                <a:gd name="connsiteY0" fmla="*/ 586740 h 647700"/>
                <a:gd name="connsiteX1" fmla="*/ 266700 w 2164080"/>
                <a:gd name="connsiteY1" fmla="*/ 624840 h 647700"/>
                <a:gd name="connsiteX2" fmla="*/ 487680 w 2164080"/>
                <a:gd name="connsiteY2" fmla="*/ 541020 h 647700"/>
                <a:gd name="connsiteX3" fmla="*/ 609600 w 2164080"/>
                <a:gd name="connsiteY3" fmla="*/ 289560 h 647700"/>
                <a:gd name="connsiteX4" fmla="*/ 701040 w 2164080"/>
                <a:gd name="connsiteY4" fmla="*/ 259080 h 647700"/>
                <a:gd name="connsiteX5" fmla="*/ 861060 w 2164080"/>
                <a:gd name="connsiteY5" fmla="*/ 525780 h 647700"/>
                <a:gd name="connsiteX6" fmla="*/ 1013460 w 2164080"/>
                <a:gd name="connsiteY6" fmla="*/ 571500 h 647700"/>
                <a:gd name="connsiteX7" fmla="*/ 1097280 w 2164080"/>
                <a:gd name="connsiteY7" fmla="*/ 441960 h 647700"/>
                <a:gd name="connsiteX8" fmla="*/ 1181100 w 2164080"/>
                <a:gd name="connsiteY8" fmla="*/ 0 h 647700"/>
                <a:gd name="connsiteX9" fmla="*/ 1310640 w 2164080"/>
                <a:gd name="connsiteY9" fmla="*/ 15240 h 647700"/>
                <a:gd name="connsiteX10" fmla="*/ 1356360 w 2164080"/>
                <a:gd name="connsiteY10" fmla="*/ 190500 h 647700"/>
                <a:gd name="connsiteX11" fmla="*/ 1477350 w 2164080"/>
                <a:gd name="connsiteY11" fmla="*/ 398156 h 647700"/>
                <a:gd name="connsiteX12" fmla="*/ 1691664 w 2164080"/>
                <a:gd name="connsiteY12" fmla="*/ 398156 h 647700"/>
                <a:gd name="connsiteX13" fmla="*/ 1722120 w 2164080"/>
                <a:gd name="connsiteY13" fmla="*/ 411480 h 647700"/>
                <a:gd name="connsiteX14" fmla="*/ 1844040 w 2164080"/>
                <a:gd name="connsiteY14" fmla="*/ 464820 h 647700"/>
                <a:gd name="connsiteX15" fmla="*/ 1965960 w 2164080"/>
                <a:gd name="connsiteY15" fmla="*/ 533400 h 647700"/>
                <a:gd name="connsiteX16" fmla="*/ 2164080 w 2164080"/>
                <a:gd name="connsiteY16"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64080" h="647700">
                  <a:moveTo>
                    <a:pt x="0" y="586740"/>
                  </a:moveTo>
                  <a:lnTo>
                    <a:pt x="266700" y="624840"/>
                  </a:lnTo>
                  <a:lnTo>
                    <a:pt x="487680" y="541020"/>
                  </a:lnTo>
                  <a:lnTo>
                    <a:pt x="609600" y="289560"/>
                  </a:lnTo>
                  <a:lnTo>
                    <a:pt x="701040" y="259080"/>
                  </a:lnTo>
                  <a:lnTo>
                    <a:pt x="861060" y="525780"/>
                  </a:lnTo>
                  <a:lnTo>
                    <a:pt x="1013460" y="571500"/>
                  </a:lnTo>
                  <a:lnTo>
                    <a:pt x="1097280" y="441960"/>
                  </a:lnTo>
                  <a:lnTo>
                    <a:pt x="1181100" y="0"/>
                  </a:lnTo>
                  <a:lnTo>
                    <a:pt x="1310640" y="15240"/>
                  </a:lnTo>
                  <a:lnTo>
                    <a:pt x="1356360" y="190500"/>
                  </a:lnTo>
                  <a:lnTo>
                    <a:pt x="1477350" y="398156"/>
                  </a:lnTo>
                  <a:lnTo>
                    <a:pt x="1691664" y="398156"/>
                  </a:lnTo>
                  <a:lnTo>
                    <a:pt x="1722120" y="411480"/>
                  </a:lnTo>
                  <a:lnTo>
                    <a:pt x="1844040" y="464820"/>
                  </a:lnTo>
                  <a:lnTo>
                    <a:pt x="1965960" y="533400"/>
                  </a:lnTo>
                  <a:lnTo>
                    <a:pt x="2164080" y="647700"/>
                  </a:lnTo>
                </a:path>
              </a:pathLst>
            </a:custGeom>
            <a:noFill/>
            <a:ln w="38100" cap="flat" cmpd="sng" algn="ctr">
              <a:solidFill>
                <a:srgbClr val="4F81BD"/>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latin typeface="Arial"/>
                <a:ea typeface="+mn-ea"/>
                <a:cs typeface="+mn-cs"/>
              </a:endParaRPr>
            </a:p>
          </p:txBody>
        </p:sp>
      </p:grpSp>
      <p:sp>
        <p:nvSpPr>
          <p:cNvPr id="16" name="Textfeld 37"/>
          <p:cNvSpPr txBox="1">
            <a:spLocks noChangeArrowheads="1"/>
          </p:cNvSpPr>
          <p:nvPr/>
        </p:nvSpPr>
        <p:spPr bwMode="auto">
          <a:xfrm>
            <a:off x="7239520" y="2801615"/>
            <a:ext cx="1004888" cy="368300"/>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1800" b="1" i="0" u="none" strike="noStrike" kern="0" cap="none" spc="0" normalizeH="0" baseline="0" noProof="0" dirty="0" smtClean="0">
                <a:ln>
                  <a:noFill/>
                </a:ln>
                <a:solidFill>
                  <a:sysClr val="windowText" lastClr="000000"/>
                </a:solidFill>
                <a:effectLst/>
                <a:uLnTx/>
                <a:uFillTx/>
              </a:rPr>
              <a:t>SMART</a:t>
            </a:r>
          </a:p>
        </p:txBody>
      </p:sp>
      <p:grpSp>
        <p:nvGrpSpPr>
          <p:cNvPr id="17" name="Gruppieren 43"/>
          <p:cNvGrpSpPr>
            <a:grpSpLocks/>
          </p:cNvGrpSpPr>
          <p:nvPr/>
        </p:nvGrpSpPr>
        <p:grpSpPr bwMode="auto">
          <a:xfrm>
            <a:off x="7092280" y="3998069"/>
            <a:ext cx="1357313" cy="727075"/>
            <a:chOff x="7429520" y="5448314"/>
            <a:chExt cx="1357386" cy="727237"/>
          </a:xfrm>
        </p:grpSpPr>
        <p:sp>
          <p:nvSpPr>
            <p:cNvPr id="18" name="Freihandform 17"/>
            <p:cNvSpPr/>
            <p:nvPr/>
          </p:nvSpPr>
          <p:spPr>
            <a:xfrm>
              <a:off x="7429520" y="5448314"/>
              <a:ext cx="1357386" cy="468417"/>
            </a:xfrm>
            <a:custGeom>
              <a:avLst/>
              <a:gdLst>
                <a:gd name="connsiteX0" fmla="*/ 0 w 3383280"/>
                <a:gd name="connsiteY0" fmla="*/ 0 h 1668780"/>
                <a:gd name="connsiteX1" fmla="*/ 7620 w 3383280"/>
                <a:gd name="connsiteY1" fmla="*/ 1668780 h 1668780"/>
                <a:gd name="connsiteX2" fmla="*/ 3383280 w 3383280"/>
                <a:gd name="connsiteY2" fmla="*/ 1661160 h 1668780"/>
                <a:gd name="connsiteX3" fmla="*/ 3368040 w 3383280"/>
                <a:gd name="connsiteY3" fmla="*/ 1668780 h 1668780"/>
              </a:gdLst>
              <a:ahLst/>
              <a:cxnLst>
                <a:cxn ang="0">
                  <a:pos x="connsiteX0" y="connsiteY0"/>
                </a:cxn>
                <a:cxn ang="0">
                  <a:pos x="connsiteX1" y="connsiteY1"/>
                </a:cxn>
                <a:cxn ang="0">
                  <a:pos x="connsiteX2" y="connsiteY2"/>
                </a:cxn>
                <a:cxn ang="0">
                  <a:pos x="connsiteX3" y="connsiteY3"/>
                </a:cxn>
              </a:cxnLst>
              <a:rect l="l" t="t" r="r" b="b"/>
              <a:pathLst>
                <a:path w="3383280" h="1668780">
                  <a:moveTo>
                    <a:pt x="0" y="0"/>
                  </a:moveTo>
                  <a:lnTo>
                    <a:pt x="7620" y="1668780"/>
                  </a:lnTo>
                  <a:lnTo>
                    <a:pt x="3383280" y="1661160"/>
                  </a:lnTo>
                  <a:lnTo>
                    <a:pt x="3368040" y="1668780"/>
                  </a:lnTo>
                </a:path>
              </a:pathLst>
            </a:custGeom>
            <a:noFill/>
            <a:ln w="38100" cap="flat" cmpd="sng" algn="ctr">
              <a:solidFill>
                <a:srgbClr val="4F81BD">
                  <a:shade val="95000"/>
                  <a:satMod val="105000"/>
                </a:srgbClr>
              </a:solidFill>
              <a:prstDash val="solid"/>
              <a:headEnd type="triangle" w="med" len="med"/>
              <a:tailEnd type="triangl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Text" lastClr="000000"/>
                </a:solidFill>
                <a:effectLst/>
                <a:uLnTx/>
                <a:uFillTx/>
                <a:latin typeface="Arial"/>
                <a:ea typeface="+mn-ea"/>
                <a:cs typeface="+mn-cs"/>
              </a:endParaRPr>
            </a:p>
          </p:txBody>
        </p:sp>
        <p:sp>
          <p:nvSpPr>
            <p:cNvPr id="19" name="Flussdiagramm: Magnetplattenspeicher 18"/>
            <p:cNvSpPr/>
            <p:nvPr/>
          </p:nvSpPr>
          <p:spPr>
            <a:xfrm>
              <a:off x="7515250"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chteck 19"/>
            <p:cNvSpPr/>
            <p:nvPr/>
          </p:nvSpPr>
          <p:spPr>
            <a:xfrm>
              <a:off x="8586870" y="5835750"/>
              <a:ext cx="19051" cy="114325"/>
            </a:xfrm>
            <a:prstGeom prst="rect">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Textfeld 30"/>
            <p:cNvSpPr txBox="1">
              <a:spLocks noChangeArrowheads="1"/>
            </p:cNvSpPr>
            <p:nvPr/>
          </p:nvSpPr>
          <p:spPr bwMode="auto">
            <a:xfrm>
              <a:off x="8388648" y="5929330"/>
              <a:ext cx="396262" cy="246221"/>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1000" b="0" i="0" u="none" strike="noStrike" kern="0" cap="none" spc="0" normalizeH="0" baseline="0" noProof="0" smtClean="0">
                  <a:ln>
                    <a:noFill/>
                  </a:ln>
                  <a:solidFill>
                    <a:sysClr val="windowText" lastClr="000000"/>
                  </a:solidFill>
                  <a:effectLst/>
                  <a:uLnTx/>
                  <a:uFillTx/>
                </a:rPr>
                <a:t>24h</a:t>
              </a:r>
            </a:p>
          </p:txBody>
        </p:sp>
        <p:sp>
          <p:nvSpPr>
            <p:cNvPr id="22" name="Flussdiagramm: Magnetplattenspeicher 21"/>
            <p:cNvSpPr/>
            <p:nvPr/>
          </p:nvSpPr>
          <p:spPr>
            <a:xfrm>
              <a:off x="7600979"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Flussdiagramm: Magnetplattenspeicher 22"/>
            <p:cNvSpPr/>
            <p:nvPr/>
          </p:nvSpPr>
          <p:spPr>
            <a:xfrm>
              <a:off x="7686709" y="5694432"/>
              <a:ext cx="87318"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4" name="Flussdiagramm: Magnetplattenspeicher 23"/>
            <p:cNvSpPr/>
            <p:nvPr/>
          </p:nvSpPr>
          <p:spPr>
            <a:xfrm>
              <a:off x="7774027"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5" name="Flussdiagramm: Magnetplattenspeicher 24"/>
            <p:cNvSpPr/>
            <p:nvPr/>
          </p:nvSpPr>
          <p:spPr>
            <a:xfrm>
              <a:off x="7859756"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6" name="Flussdiagramm: Magnetplattenspeicher 25"/>
            <p:cNvSpPr/>
            <p:nvPr/>
          </p:nvSpPr>
          <p:spPr>
            <a:xfrm>
              <a:off x="7945486"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7" name="Flussdiagramm: Magnetplattenspeicher 26"/>
            <p:cNvSpPr/>
            <p:nvPr/>
          </p:nvSpPr>
          <p:spPr>
            <a:xfrm>
              <a:off x="8031215"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8" name="Flussdiagramm: Magnetplattenspeicher 27"/>
            <p:cNvSpPr/>
            <p:nvPr/>
          </p:nvSpPr>
          <p:spPr>
            <a:xfrm>
              <a:off x="8116945"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9" name="Flussdiagramm: Magnetplattenspeicher 28"/>
            <p:cNvSpPr/>
            <p:nvPr/>
          </p:nvSpPr>
          <p:spPr>
            <a:xfrm>
              <a:off x="8202675" y="5694432"/>
              <a:ext cx="87317" cy="76217"/>
            </a:xfrm>
            <a:prstGeom prst="flowChartMagneticDisk">
              <a:avLst/>
            </a:prstGeom>
            <a:no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0" name="Flussdiagramm: Magnetplattenspeicher 29"/>
            <p:cNvSpPr/>
            <p:nvPr/>
          </p:nvSpPr>
          <p:spPr>
            <a:xfrm>
              <a:off x="8289991"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1" name="Rechteck 30"/>
            <p:cNvSpPr/>
            <p:nvPr/>
          </p:nvSpPr>
          <p:spPr>
            <a:xfrm>
              <a:off x="7985175" y="5835750"/>
              <a:ext cx="17464" cy="114325"/>
            </a:xfrm>
            <a:prstGeom prst="rect">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2" name="Textfeld 42"/>
            <p:cNvSpPr txBox="1">
              <a:spLocks noChangeArrowheads="1"/>
            </p:cNvSpPr>
            <p:nvPr/>
          </p:nvSpPr>
          <p:spPr bwMode="auto">
            <a:xfrm>
              <a:off x="7786710" y="5929330"/>
              <a:ext cx="396262" cy="246221"/>
            </a:xfrm>
            <a:prstGeom prst="rect">
              <a:avLst/>
            </a:prstGeom>
            <a:noFill/>
            <a:ln w="19050">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1000" b="0" i="0" u="none" strike="noStrike" kern="0" cap="none" spc="0" normalizeH="0" baseline="0" noProof="0" smtClean="0">
                  <a:ln>
                    <a:noFill/>
                  </a:ln>
                  <a:solidFill>
                    <a:sysClr val="windowText" lastClr="000000"/>
                  </a:solidFill>
                  <a:effectLst/>
                  <a:uLnTx/>
                  <a:uFillTx/>
                </a:rPr>
                <a:t>12h</a:t>
              </a:r>
            </a:p>
          </p:txBody>
        </p:sp>
        <p:sp>
          <p:nvSpPr>
            <p:cNvPr id="33" name="Flussdiagramm: Magnetplattenspeicher 32"/>
            <p:cNvSpPr/>
            <p:nvPr/>
          </p:nvSpPr>
          <p:spPr>
            <a:xfrm>
              <a:off x="8375721"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4" name="Flussdiagramm: Magnetplattenspeicher 33"/>
            <p:cNvSpPr/>
            <p:nvPr/>
          </p:nvSpPr>
          <p:spPr>
            <a:xfrm>
              <a:off x="8461450"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5" name="Flussdiagramm: Magnetplattenspeicher 34"/>
            <p:cNvSpPr/>
            <p:nvPr/>
          </p:nvSpPr>
          <p:spPr>
            <a:xfrm>
              <a:off x="8547180" y="5694432"/>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36" name="Flussdiagramm: Magnetplattenspeicher 35"/>
            <p:cNvSpPr/>
            <p:nvPr/>
          </p:nvSpPr>
          <p:spPr>
            <a:xfrm>
              <a:off x="8375721" y="5618215"/>
              <a:ext cx="85730" cy="76217"/>
            </a:xfrm>
            <a:prstGeom prst="flowChartMagneticDisk">
              <a:avLst/>
            </a:prstGeom>
            <a:solidFill>
              <a:srgbClr val="4F81BD"/>
            </a:solidFill>
            <a:ln w="1905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CH" sz="1800" b="0" i="0" u="none" strike="noStrike" kern="0" cap="none" spc="0" normalizeH="0" baseline="0" noProof="0">
                <a:ln>
                  <a:noFill/>
                </a:ln>
                <a:solidFill>
                  <a:sysClr val="window" lastClr="FFFFFF"/>
                </a:solidFill>
                <a:effectLst/>
                <a:uLnTx/>
                <a:uFillTx/>
                <a:latin typeface="Arial"/>
                <a:ea typeface="+mn-ea"/>
                <a:cs typeface="+mn-cs"/>
              </a:endParaRPr>
            </a:p>
          </p:txBody>
        </p:sp>
      </p:grpSp>
      <p:sp>
        <p:nvSpPr>
          <p:cNvPr id="37" name="Rechteck 36"/>
          <p:cNvSpPr/>
          <p:nvPr/>
        </p:nvSpPr>
        <p:spPr>
          <a:xfrm>
            <a:off x="251520" y="1556792"/>
            <a:ext cx="4572000" cy="938719"/>
          </a:xfrm>
          <a:prstGeom prst="rect">
            <a:avLst/>
          </a:prstGeom>
        </p:spPr>
        <p:txBody>
          <a:bodyPr>
            <a:spAutoFit/>
          </a:bodyPr>
          <a:lstStyle/>
          <a:p>
            <a:pPr marL="800100" lvl="1" indent="-342900" eaLnBrk="0" hangingPunct="0">
              <a:lnSpc>
                <a:spcPts val="2200"/>
              </a:lnSpc>
              <a:spcBef>
                <a:spcPct val="20000"/>
              </a:spcBef>
              <a:buFont typeface="Wingdings" pitchFamily="2" charset="2"/>
              <a:buChar char="§"/>
            </a:pPr>
            <a:r>
              <a:rPr lang="de-CH" sz="1600" kern="0" dirty="0" smtClean="0">
                <a:latin typeface="Arial" pitchFamily="34" charset="0"/>
                <a:cs typeface="Arial" pitchFamily="34" charset="0"/>
                <a:sym typeface="Wingdings" pitchFamily="2" charset="2"/>
              </a:rPr>
              <a:t>VISU, Online Feedback on </a:t>
            </a:r>
            <a:r>
              <a:rPr lang="de-CH" sz="1600" kern="0" dirty="0" err="1" smtClean="0">
                <a:latin typeface="Arial" pitchFamily="34" charset="0"/>
                <a:cs typeface="Arial" pitchFamily="34" charset="0"/>
                <a:sym typeface="Wingdings" pitchFamily="2" charset="2"/>
              </a:rPr>
              <a:t>electricity</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consumption</a:t>
            </a:r>
            <a:r>
              <a:rPr lang="de-CH" sz="1600" kern="0" dirty="0" smtClean="0">
                <a:latin typeface="Arial" pitchFamily="34" charset="0"/>
                <a:cs typeface="Arial" pitchFamily="34" charset="0"/>
                <a:sym typeface="Wingdings" pitchFamily="2" charset="2"/>
              </a:rPr>
              <a:t>, </a:t>
            </a:r>
            <a:br>
              <a:rPr lang="de-CH" sz="1600" kern="0" dirty="0" smtClean="0">
                <a:latin typeface="Arial" pitchFamily="34" charset="0"/>
                <a:cs typeface="Arial" pitchFamily="34" charset="0"/>
                <a:sym typeface="Wingdings" pitchFamily="2" charset="2"/>
              </a:rPr>
            </a:br>
            <a:r>
              <a:rPr lang="de-CH" sz="1600" kern="0" dirty="0" smtClean="0">
                <a:latin typeface="Arial" pitchFamily="34" charset="0"/>
                <a:cs typeface="Arial" pitchFamily="34" charset="0"/>
                <a:sym typeface="Wingdings" pitchFamily="2" charset="2"/>
              </a:rPr>
              <a:t>Goal: Customer </a:t>
            </a:r>
            <a:r>
              <a:rPr lang="de-CH" sz="1600" kern="0" dirty="0" err="1" smtClean="0">
                <a:latin typeface="Arial" pitchFamily="34" charset="0"/>
                <a:cs typeface="Arial" pitchFamily="34" charset="0"/>
                <a:sym typeface="Wingdings" pitchFamily="2" charset="2"/>
              </a:rPr>
              <a:t>saves</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energy</a:t>
            </a:r>
            <a:endParaRPr lang="de-CH" sz="1600" kern="0" dirty="0" smtClean="0">
              <a:latin typeface="Arial" pitchFamily="34" charset="0"/>
              <a:cs typeface="Arial" pitchFamily="34" charset="0"/>
              <a:sym typeface="Wingdings" pitchFamily="2" charset="2"/>
            </a:endParaRPr>
          </a:p>
        </p:txBody>
      </p:sp>
      <p:sp>
        <p:nvSpPr>
          <p:cNvPr id="38" name="Rechteck 37"/>
          <p:cNvSpPr/>
          <p:nvPr/>
        </p:nvSpPr>
        <p:spPr>
          <a:xfrm>
            <a:off x="251520" y="2708920"/>
            <a:ext cx="4572000" cy="938719"/>
          </a:xfrm>
          <a:prstGeom prst="rect">
            <a:avLst/>
          </a:prstGeom>
        </p:spPr>
        <p:txBody>
          <a:bodyPr>
            <a:spAutoFit/>
          </a:bodyPr>
          <a:lstStyle/>
          <a:p>
            <a:pPr marL="800100" lvl="1" indent="-342900" eaLnBrk="0" hangingPunct="0">
              <a:lnSpc>
                <a:spcPts val="2200"/>
              </a:lnSpc>
              <a:spcBef>
                <a:spcPct val="20000"/>
              </a:spcBef>
              <a:buFont typeface="Wingdings" pitchFamily="2" charset="2"/>
              <a:buChar char="§"/>
            </a:pPr>
            <a:r>
              <a:rPr lang="de-CH" sz="1600" kern="0" dirty="0" smtClean="0">
                <a:latin typeface="Arial" pitchFamily="34" charset="0"/>
                <a:cs typeface="Arial" pitchFamily="34" charset="0"/>
                <a:sym typeface="Wingdings" pitchFamily="2" charset="2"/>
              </a:rPr>
              <a:t>SMART, Online Feedback on </a:t>
            </a:r>
            <a:r>
              <a:rPr lang="de-CH" sz="1600" kern="0" dirty="0" err="1" smtClean="0">
                <a:latin typeface="Arial" pitchFamily="34" charset="0"/>
                <a:cs typeface="Arial" pitchFamily="34" charset="0"/>
                <a:sym typeface="Wingdings" pitchFamily="2" charset="2"/>
              </a:rPr>
              <a:t>consumption</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and</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tariff</a:t>
            </a:r>
            <a:r>
              <a:rPr lang="de-CH" sz="1600" kern="0" dirty="0" smtClean="0">
                <a:latin typeface="Arial" pitchFamily="34" charset="0"/>
                <a:cs typeface="Arial" pitchFamily="34" charset="0"/>
                <a:sym typeface="Wingdings" pitchFamily="2" charset="2"/>
              </a:rPr>
              <a:t> </a:t>
            </a:r>
            <a:br>
              <a:rPr lang="de-CH" sz="1600" kern="0" dirty="0" smtClean="0">
                <a:latin typeface="Arial" pitchFamily="34" charset="0"/>
                <a:cs typeface="Arial" pitchFamily="34" charset="0"/>
                <a:sym typeface="Wingdings" pitchFamily="2" charset="2"/>
              </a:rPr>
            </a:br>
            <a:r>
              <a:rPr lang="de-CH" sz="1600" kern="0" dirty="0" smtClean="0">
                <a:latin typeface="Arial" pitchFamily="34" charset="0"/>
                <a:cs typeface="Arial" pitchFamily="34" charset="0"/>
                <a:sym typeface="Wingdings" pitchFamily="2" charset="2"/>
              </a:rPr>
              <a:t>Goal: Customer </a:t>
            </a:r>
            <a:r>
              <a:rPr lang="de-CH" sz="1600" kern="0" dirty="0" err="1" smtClean="0">
                <a:latin typeface="Arial" pitchFamily="34" charset="0"/>
                <a:cs typeface="Arial" pitchFamily="34" charset="0"/>
                <a:sym typeface="Wingdings" pitchFamily="2" charset="2"/>
              </a:rPr>
              <a:t>shifts</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load</a:t>
            </a:r>
            <a:r>
              <a:rPr lang="de-CH" sz="1600" kern="0" dirty="0" smtClean="0">
                <a:latin typeface="Arial" pitchFamily="34" charset="0"/>
                <a:cs typeface="Arial" pitchFamily="34" charset="0"/>
                <a:sym typeface="Wingdings" pitchFamily="2" charset="2"/>
              </a:rPr>
              <a:t> </a:t>
            </a:r>
          </a:p>
        </p:txBody>
      </p:sp>
      <p:sp>
        <p:nvSpPr>
          <p:cNvPr id="39" name="Rechteck 38"/>
          <p:cNvSpPr/>
          <p:nvPr/>
        </p:nvSpPr>
        <p:spPr>
          <a:xfrm>
            <a:off x="251520" y="3789040"/>
            <a:ext cx="4572000" cy="938719"/>
          </a:xfrm>
          <a:prstGeom prst="rect">
            <a:avLst/>
          </a:prstGeom>
        </p:spPr>
        <p:txBody>
          <a:bodyPr>
            <a:spAutoFit/>
          </a:bodyPr>
          <a:lstStyle/>
          <a:p>
            <a:pPr marL="800100" lvl="1" indent="-342900" eaLnBrk="0" hangingPunct="0">
              <a:lnSpc>
                <a:spcPts val="2200"/>
              </a:lnSpc>
              <a:spcBef>
                <a:spcPct val="20000"/>
              </a:spcBef>
              <a:buFont typeface="Wingdings" pitchFamily="2" charset="2"/>
              <a:buChar char="§"/>
            </a:pPr>
            <a:r>
              <a:rPr lang="de-CH" sz="1600" kern="0" dirty="0" smtClean="0">
                <a:latin typeface="Arial" pitchFamily="34" charset="0"/>
                <a:cs typeface="Arial" pitchFamily="34" charset="0"/>
                <a:sym typeface="Wingdings" pitchFamily="2" charset="2"/>
              </a:rPr>
              <a:t>FLEX, </a:t>
            </a:r>
            <a:r>
              <a:rPr lang="de-CH" sz="1600" kern="0" dirty="0" err="1" smtClean="0">
                <a:latin typeface="Arial" pitchFamily="34" charset="0"/>
                <a:cs typeface="Arial" pitchFamily="34" charset="0"/>
                <a:sym typeface="Wingdings" pitchFamily="2" charset="2"/>
              </a:rPr>
              <a:t>automatic</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management</a:t>
            </a:r>
            <a:r>
              <a:rPr lang="de-CH" sz="1600" kern="0" dirty="0" smtClean="0">
                <a:latin typeface="Arial" pitchFamily="34" charset="0"/>
                <a:cs typeface="Arial" pitchFamily="34" charset="0"/>
                <a:sym typeface="Wingdings" pitchFamily="2" charset="2"/>
              </a:rPr>
              <a:t> of thermal </a:t>
            </a:r>
            <a:r>
              <a:rPr lang="de-CH" sz="1600" kern="0" dirty="0" err="1" smtClean="0">
                <a:latin typeface="Arial" pitchFamily="34" charset="0"/>
                <a:cs typeface="Arial" pitchFamily="34" charset="0"/>
                <a:sym typeface="Wingdings" pitchFamily="2" charset="2"/>
              </a:rPr>
              <a:t>loads</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water</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boilers</a:t>
            </a:r>
            <a:r>
              <a:rPr lang="de-CH" sz="1600" kern="0" dirty="0" smtClean="0">
                <a:latin typeface="Arial" pitchFamily="34" charset="0"/>
                <a:cs typeface="Arial" pitchFamily="34" charset="0"/>
                <a:sym typeface="Wingdings" pitchFamily="2" charset="2"/>
              </a:rPr>
              <a:t>), </a:t>
            </a:r>
            <a:br>
              <a:rPr lang="de-CH" sz="1600" kern="0" dirty="0" smtClean="0">
                <a:latin typeface="Arial" pitchFamily="34" charset="0"/>
                <a:cs typeface="Arial" pitchFamily="34" charset="0"/>
                <a:sym typeface="Wingdings" pitchFamily="2" charset="2"/>
              </a:rPr>
            </a:br>
            <a:r>
              <a:rPr lang="de-CH" sz="1600" kern="0" dirty="0" smtClean="0">
                <a:latin typeface="Arial" pitchFamily="34" charset="0"/>
                <a:cs typeface="Arial" pitchFamily="34" charset="0"/>
                <a:sym typeface="Wingdings" pitchFamily="2" charset="2"/>
              </a:rPr>
              <a:t>Goal: </a:t>
            </a:r>
            <a:r>
              <a:rPr lang="de-CH" sz="1600" kern="0" dirty="0" err="1" smtClean="0">
                <a:latin typeface="Arial" pitchFamily="34" charset="0"/>
                <a:cs typeface="Arial" pitchFamily="34" charset="0"/>
                <a:sym typeface="Wingdings" pitchFamily="2" charset="2"/>
              </a:rPr>
              <a:t>balancing</a:t>
            </a:r>
            <a:r>
              <a:rPr lang="de-CH" sz="1600" kern="0" dirty="0" smtClean="0">
                <a:latin typeface="Arial" pitchFamily="34" charset="0"/>
                <a:cs typeface="Arial" pitchFamily="34" charset="0"/>
                <a:sym typeface="Wingdings" pitchFamily="2" charset="2"/>
              </a:rPr>
              <a:t> power </a:t>
            </a:r>
            <a:r>
              <a:rPr lang="de-CH" sz="1600" kern="0" dirty="0" err="1" smtClean="0">
                <a:latin typeface="Arial" pitchFamily="34" charset="0"/>
                <a:cs typeface="Arial" pitchFamily="34" charset="0"/>
                <a:sym typeface="Wingdings" pitchFamily="2" charset="2"/>
              </a:rPr>
              <a:t>generation</a:t>
            </a:r>
            <a:endParaRPr lang="de-CH" sz="1600" kern="0" dirty="0" smtClean="0">
              <a:latin typeface="Arial" pitchFamily="34" charset="0"/>
              <a:cs typeface="Arial" pitchFamily="34" charset="0"/>
              <a:sym typeface="Wingdings" pitchFamily="2" charset="2"/>
            </a:endParaRPr>
          </a:p>
        </p:txBody>
      </p:sp>
      <p:sp>
        <p:nvSpPr>
          <p:cNvPr id="40" name="Rechteck 39"/>
          <p:cNvSpPr/>
          <p:nvPr/>
        </p:nvSpPr>
        <p:spPr>
          <a:xfrm>
            <a:off x="251520" y="4941168"/>
            <a:ext cx="5112568" cy="1319336"/>
          </a:xfrm>
          <a:prstGeom prst="rect">
            <a:avLst/>
          </a:prstGeom>
        </p:spPr>
        <p:txBody>
          <a:bodyPr wrap="square">
            <a:spAutoFit/>
          </a:bodyPr>
          <a:lstStyle/>
          <a:p>
            <a:pPr marL="800100" lvl="1" indent="-342900" eaLnBrk="0" hangingPunct="0">
              <a:lnSpc>
                <a:spcPts val="2200"/>
              </a:lnSpc>
              <a:spcBef>
                <a:spcPct val="20000"/>
              </a:spcBef>
              <a:buFont typeface="Wingdings" pitchFamily="2" charset="2"/>
              <a:buChar char="§"/>
            </a:pPr>
            <a:r>
              <a:rPr lang="de-CH" sz="1600" kern="0" dirty="0" err="1" smtClean="0">
                <a:latin typeface="Arial" pitchFamily="34" charset="0"/>
                <a:cs typeface="Arial" pitchFamily="34" charset="0"/>
                <a:sym typeface="Wingdings" pitchFamily="2" charset="2"/>
              </a:rPr>
              <a:t>Ittigen</a:t>
            </a:r>
            <a:r>
              <a:rPr lang="de-CH" sz="1600" kern="0" dirty="0" smtClean="0">
                <a:latin typeface="Arial" pitchFamily="34" charset="0"/>
                <a:cs typeface="Arial" pitchFamily="34" charset="0"/>
                <a:sym typeface="Wingdings" pitchFamily="2" charset="2"/>
              </a:rPr>
              <a:t>: 200 (+100) </a:t>
            </a:r>
            <a:r>
              <a:rPr lang="de-CH" sz="1600" kern="0" dirty="0" err="1" smtClean="0">
                <a:latin typeface="Arial" pitchFamily="34" charset="0"/>
                <a:cs typeface="Arial" pitchFamily="34" charset="0"/>
                <a:sym typeface="Wingdings" pitchFamily="2" charset="2"/>
              </a:rPr>
              <a:t>customers</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reference</a:t>
            </a:r>
            <a:r>
              <a:rPr lang="de-CH" sz="1600" kern="0" dirty="0" smtClean="0">
                <a:latin typeface="Arial" pitchFamily="34" charset="0"/>
                <a:cs typeface="Arial" pitchFamily="34" charset="0"/>
                <a:sym typeface="Wingdings" pitchFamily="2" charset="2"/>
              </a:rPr>
              <a:t> </a:t>
            </a:r>
            <a:r>
              <a:rPr lang="de-CH" sz="1600" kern="0" dirty="0" err="1" smtClean="0">
                <a:latin typeface="Arial" pitchFamily="34" charset="0"/>
                <a:cs typeface="Arial" pitchFamily="34" charset="0"/>
                <a:sym typeface="Wingdings" pitchFamily="2" charset="2"/>
              </a:rPr>
              <a:t>group</a:t>
            </a:r>
            <a:r>
              <a:rPr lang="de-CH" sz="1600" kern="0" dirty="0" smtClean="0">
                <a:latin typeface="Arial" pitchFamily="34" charset="0"/>
                <a:cs typeface="Arial" pitchFamily="34" charset="0"/>
                <a:sym typeface="Wingdings" pitchFamily="2" charset="2"/>
              </a:rPr>
              <a:t>)</a:t>
            </a:r>
          </a:p>
          <a:p>
            <a:pPr marL="800100" lvl="1" indent="-342900" eaLnBrk="0" hangingPunct="0">
              <a:lnSpc>
                <a:spcPts val="2200"/>
              </a:lnSpc>
              <a:spcBef>
                <a:spcPct val="20000"/>
              </a:spcBef>
            </a:pPr>
            <a:endParaRPr lang="de-CH" sz="1600" kern="0" dirty="0" smtClean="0">
              <a:latin typeface="Arial" pitchFamily="34" charset="0"/>
              <a:cs typeface="Arial" pitchFamily="34" charset="0"/>
              <a:sym typeface="Wingdings" pitchFamily="2" charset="2"/>
            </a:endParaRPr>
          </a:p>
          <a:p>
            <a:pPr marL="800100" lvl="1" indent="-342900" eaLnBrk="0" hangingPunct="0">
              <a:lnSpc>
                <a:spcPts val="2200"/>
              </a:lnSpc>
              <a:spcBef>
                <a:spcPct val="20000"/>
              </a:spcBef>
              <a:buFont typeface="Wingdings" pitchFamily="2" charset="2"/>
              <a:buChar char="§"/>
            </a:pPr>
            <a:endParaRPr lang="de-CH" sz="1600" kern="0" dirty="0" smtClean="0">
              <a:latin typeface="Arial" pitchFamily="34" charset="0"/>
              <a:cs typeface="Arial" pitchFamily="34" charset="0"/>
              <a:sym typeface="Wingdings" pitchFamily="2" charset="2"/>
            </a:endParaRPr>
          </a:p>
        </p:txBody>
      </p:sp>
      <p:sp>
        <p:nvSpPr>
          <p:cNvPr id="41" name="Textfeld 37"/>
          <p:cNvSpPr txBox="1">
            <a:spLocks noChangeArrowheads="1"/>
          </p:cNvSpPr>
          <p:nvPr/>
        </p:nvSpPr>
        <p:spPr bwMode="auto">
          <a:xfrm>
            <a:off x="7239520" y="3861048"/>
            <a:ext cx="627095" cy="369332"/>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CH" sz="1800" b="1" i="0" u="none" strike="noStrike" kern="0" cap="none" spc="0" normalizeH="0" baseline="0" noProof="0" dirty="0" smtClean="0">
                <a:ln>
                  <a:noFill/>
                </a:ln>
                <a:solidFill>
                  <a:sysClr val="windowText" lastClr="000000"/>
                </a:solidFill>
                <a:effectLst/>
                <a:uLnTx/>
                <a:uFillTx/>
              </a:rPr>
              <a:t>FLEX</a:t>
            </a:r>
          </a:p>
        </p:txBody>
      </p:sp>
      <p:sp>
        <p:nvSpPr>
          <p:cNvPr id="42" name="Fußzeilenplatzhalter 3"/>
          <p:cNvSpPr>
            <a:spLocks noGrp="1"/>
          </p:cNvSpPr>
          <p:nvPr>
            <p:ph type="ftr" sz="quarter" idx="10"/>
          </p:nvPr>
        </p:nvSpPr>
        <p:spPr>
          <a:xfrm>
            <a:off x="682624" y="6381328"/>
            <a:ext cx="3745360" cy="249560"/>
          </a:xfrm>
        </p:spPr>
        <p:txBody>
          <a:bodyPr/>
          <a:lstStyle/>
          <a:p>
            <a:pPr>
              <a:defRPr/>
            </a:pPr>
            <a:r>
              <a:rPr lang="de-CH" dirty="0" smtClean="0"/>
              <a:t>EVU Innovationsforum/ Smart </a:t>
            </a:r>
            <a:r>
              <a:rPr lang="de-CH" dirty="0" err="1" smtClean="0"/>
              <a:t>Grid</a:t>
            </a:r>
            <a:r>
              <a:rPr lang="de-CH" dirty="0" smtClean="0"/>
              <a:t> im Praxistest/Seite </a:t>
            </a:r>
            <a:fld id="{D84036E0-EE7D-4170-ABBA-4A8F914666F6}" type="slidenum">
              <a:rPr lang="de-CH" smtClean="0"/>
              <a:pPr>
                <a:defRPr/>
              </a:pPr>
              <a:t>3</a:t>
            </a:fld>
            <a:endParaRPr lang="de-CH"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CH" dirty="0" err="1" smtClean="0"/>
              <a:t>iSmart</a:t>
            </a:r>
            <a:r>
              <a:rPr lang="de-CH" dirty="0" smtClean="0"/>
              <a:t> </a:t>
            </a:r>
            <a:r>
              <a:rPr lang="de-CH" dirty="0" err="1" smtClean="0"/>
              <a:t>Architecture</a:t>
            </a:r>
            <a:endParaRPr lang="de-CH" dirty="0"/>
          </a:p>
        </p:txBody>
      </p:sp>
      <p:pic>
        <p:nvPicPr>
          <p:cNvPr id="5" name="Picture 2"/>
          <p:cNvPicPr>
            <a:picLocks noChangeAspect="1" noChangeArrowheads="1"/>
          </p:cNvPicPr>
          <p:nvPr/>
        </p:nvPicPr>
        <p:blipFill>
          <a:blip r:embed="rId2" cstate="print"/>
          <a:srcRect/>
          <a:stretch>
            <a:fillRect/>
          </a:stretch>
        </p:blipFill>
        <p:spPr bwMode="auto">
          <a:xfrm>
            <a:off x="644294" y="1104405"/>
            <a:ext cx="7639615" cy="5569527"/>
          </a:xfrm>
          <a:prstGeom prst="rect">
            <a:avLst/>
          </a:prstGeom>
          <a:noFill/>
          <a:ln w="9525">
            <a:noFill/>
            <a:miter lim="800000"/>
            <a:headEnd/>
            <a:tailEnd/>
          </a:ln>
        </p:spPr>
      </p:pic>
      <p:grpSp>
        <p:nvGrpSpPr>
          <p:cNvPr id="6" name="Gruppieren 7"/>
          <p:cNvGrpSpPr/>
          <p:nvPr/>
        </p:nvGrpSpPr>
        <p:grpSpPr>
          <a:xfrm>
            <a:off x="1021278" y="4643253"/>
            <a:ext cx="2422566" cy="1591293"/>
            <a:chOff x="1021278" y="4643253"/>
            <a:chExt cx="2422566" cy="1591293"/>
          </a:xfrm>
        </p:grpSpPr>
        <p:sp>
          <p:nvSpPr>
            <p:cNvPr id="7" name="Ellipse 6"/>
            <p:cNvSpPr/>
            <p:nvPr/>
          </p:nvSpPr>
          <p:spPr bwMode="auto">
            <a:xfrm>
              <a:off x="1021278" y="4643253"/>
              <a:ext cx="2422566" cy="1591293"/>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CH" sz="2000" b="0" i="0" u="none" strike="noStrike" cap="none" normalizeH="0" baseline="0" smtClean="0">
                <a:ln>
                  <a:noFill/>
                </a:ln>
                <a:solidFill>
                  <a:schemeClr val="tx1"/>
                </a:solidFill>
                <a:effectLst/>
                <a:latin typeface="Arial" charset="0"/>
              </a:endParaRPr>
            </a:p>
          </p:txBody>
        </p:sp>
        <p:sp>
          <p:nvSpPr>
            <p:cNvPr id="8" name="Textfeld 7"/>
            <p:cNvSpPr txBox="1"/>
            <p:nvPr/>
          </p:nvSpPr>
          <p:spPr>
            <a:xfrm>
              <a:off x="1104409" y="5213266"/>
              <a:ext cx="2271776" cy="461665"/>
            </a:xfrm>
            <a:prstGeom prst="rect">
              <a:avLst/>
            </a:prstGeom>
            <a:noFill/>
          </p:spPr>
          <p:txBody>
            <a:bodyPr wrap="none" rtlCol="0">
              <a:spAutoFit/>
            </a:bodyPr>
            <a:lstStyle/>
            <a:p>
              <a:r>
                <a:rPr lang="de-CH" sz="2400" b="1" dirty="0" smtClean="0">
                  <a:solidFill>
                    <a:srgbClr val="FF0000"/>
                  </a:solidFill>
                </a:rPr>
                <a:t>Eco-Feedback</a:t>
              </a:r>
              <a:endParaRPr lang="de-CH" sz="2400" b="1" dirty="0">
                <a:solidFill>
                  <a:srgbClr val="FF0000"/>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Eco-</a:t>
            </a:r>
            <a:r>
              <a:rPr lang="de-CH" dirty="0" err="1" smtClean="0"/>
              <a:t>feedback</a:t>
            </a:r>
            <a:r>
              <a:rPr lang="de-CH" dirty="0" smtClean="0"/>
              <a:t>: </a:t>
            </a:r>
            <a:r>
              <a:rPr lang="de-CH" dirty="0" err="1" smtClean="0"/>
              <a:t>Realization</a:t>
            </a:r>
            <a:r>
              <a:rPr lang="de-CH" dirty="0" smtClean="0"/>
              <a:t> </a:t>
            </a:r>
            <a:r>
              <a:rPr lang="de-CH" dirty="0" err="1" smtClean="0"/>
              <a:t>at</a:t>
            </a:r>
            <a:r>
              <a:rPr lang="de-CH" dirty="0" smtClean="0"/>
              <a:t> BKW</a:t>
            </a:r>
            <a:endParaRPr lang="de-CH" dirty="0"/>
          </a:p>
        </p:txBody>
      </p:sp>
      <p:graphicFrame>
        <p:nvGraphicFramePr>
          <p:cNvPr id="4" name="Tabelle 3"/>
          <p:cNvGraphicFramePr>
            <a:graphicFrameLocks noGrp="1"/>
          </p:cNvGraphicFramePr>
          <p:nvPr/>
        </p:nvGraphicFramePr>
        <p:xfrm>
          <a:off x="467544" y="1397000"/>
          <a:ext cx="8352928" cy="3328146"/>
        </p:xfrm>
        <a:graphic>
          <a:graphicData uri="http://schemas.openxmlformats.org/drawingml/2006/table">
            <a:tbl>
              <a:tblPr firstRow="1" bandRow="1">
                <a:tableStyleId>{5C22544A-7EE6-4342-B048-85BDC9FD1C3A}</a:tableStyleId>
              </a:tblPr>
              <a:tblGrid>
                <a:gridCol w="4176464"/>
                <a:gridCol w="4176464"/>
              </a:tblGrid>
              <a:tr h="446608">
                <a:tc>
                  <a:txBody>
                    <a:bodyPr/>
                    <a:lstStyle/>
                    <a:p>
                      <a:r>
                        <a:rPr lang="de-CH" dirty="0" smtClean="0">
                          <a:latin typeface="Arial" pitchFamily="34" charset="0"/>
                          <a:cs typeface="Arial" pitchFamily="34" charset="0"/>
                        </a:rPr>
                        <a:t>Type of Feedbacks</a:t>
                      </a:r>
                      <a:endParaRPr lang="de-CH" dirty="0">
                        <a:latin typeface="Arial" pitchFamily="34" charset="0"/>
                        <a:cs typeface="Arial" pitchFamily="34" charset="0"/>
                      </a:endParaRPr>
                    </a:p>
                  </a:txBody>
                  <a:tcPr/>
                </a:tc>
                <a:tc>
                  <a:txBody>
                    <a:bodyPr/>
                    <a:lstStyle/>
                    <a:p>
                      <a:r>
                        <a:rPr lang="de-CH" dirty="0" err="1" smtClean="0">
                          <a:latin typeface="Arial" pitchFamily="34" charset="0"/>
                          <a:cs typeface="Arial" pitchFamily="34" charset="0"/>
                        </a:rPr>
                        <a:t>Implementation</a:t>
                      </a:r>
                      <a:endParaRPr lang="de-CH" dirty="0">
                        <a:latin typeface="Arial" pitchFamily="34" charset="0"/>
                        <a:cs typeface="Arial" pitchFamily="34" charset="0"/>
                      </a:endParaRPr>
                    </a:p>
                  </a:txBody>
                  <a:tcPr/>
                </a:tc>
              </a:tr>
              <a:tr h="770857">
                <a:tc>
                  <a:txBody>
                    <a:bodyPr/>
                    <a:lstStyle/>
                    <a:p>
                      <a:r>
                        <a:rPr lang="de-CH" dirty="0" err="1" smtClean="0">
                          <a:latin typeface="Arial" pitchFamily="34" charset="0"/>
                          <a:cs typeface="Arial" pitchFamily="34" charset="0"/>
                        </a:rPr>
                        <a:t>Frequency</a:t>
                      </a:r>
                      <a:r>
                        <a:rPr lang="de-CH" dirty="0" smtClean="0">
                          <a:latin typeface="Arial" pitchFamily="34" charset="0"/>
                          <a:cs typeface="Arial" pitchFamily="34" charset="0"/>
                        </a:rPr>
                        <a:t> </a:t>
                      </a:r>
                      <a:r>
                        <a:rPr lang="de-CH" dirty="0" err="1" smtClean="0">
                          <a:latin typeface="Arial" pitchFamily="34" charset="0"/>
                          <a:cs typeface="Arial" pitchFamily="34" charset="0"/>
                        </a:rPr>
                        <a:t>and</a:t>
                      </a:r>
                      <a:r>
                        <a:rPr lang="de-CH" dirty="0" smtClean="0">
                          <a:latin typeface="Arial" pitchFamily="34" charset="0"/>
                          <a:cs typeface="Arial" pitchFamily="34" charset="0"/>
                        </a:rPr>
                        <a:t> </a:t>
                      </a:r>
                      <a:r>
                        <a:rPr lang="de-CH" dirty="0" err="1" smtClean="0">
                          <a:latin typeface="Arial" pitchFamily="34" charset="0"/>
                          <a:cs typeface="Arial" pitchFamily="34" charset="0"/>
                        </a:rPr>
                        <a:t>duration</a:t>
                      </a:r>
                      <a:endParaRPr lang="de-CH" dirty="0">
                        <a:latin typeface="Arial" pitchFamily="34" charset="0"/>
                        <a:cs typeface="Arial" pitchFamily="34" charset="0"/>
                      </a:endParaRPr>
                    </a:p>
                  </a:txBody>
                  <a:tcPr/>
                </a:tc>
                <a:tc>
                  <a:txBody>
                    <a:bodyPr/>
                    <a:lstStyle/>
                    <a:p>
                      <a:r>
                        <a:rPr lang="de-CH" dirty="0" err="1" smtClean="0">
                          <a:latin typeface="Arial" pitchFamily="34" charset="0"/>
                          <a:cs typeface="Arial" pitchFamily="34" charset="0"/>
                        </a:rPr>
                        <a:t>Actual</a:t>
                      </a:r>
                      <a:r>
                        <a:rPr lang="de-CH" baseline="0" dirty="0" smtClean="0">
                          <a:latin typeface="Arial" pitchFamily="34" charset="0"/>
                          <a:cs typeface="Arial" pitchFamily="34" charset="0"/>
                        </a:rPr>
                        <a:t> </a:t>
                      </a:r>
                      <a:r>
                        <a:rPr lang="de-CH" dirty="0" smtClean="0">
                          <a:latin typeface="Arial" pitchFamily="34" charset="0"/>
                          <a:cs typeface="Arial" pitchFamily="34" charset="0"/>
                        </a:rPr>
                        <a:t> power </a:t>
                      </a:r>
                      <a:r>
                        <a:rPr lang="de-CH" dirty="0" err="1" smtClean="0">
                          <a:latin typeface="Arial" pitchFamily="34" charset="0"/>
                          <a:cs typeface="Arial" pitchFamily="34" charset="0"/>
                        </a:rPr>
                        <a:t>delivery</a:t>
                      </a:r>
                      <a:r>
                        <a:rPr lang="de-CH" dirty="0" smtClean="0">
                          <a:latin typeface="Arial" pitchFamily="34" charset="0"/>
                          <a:cs typeface="Arial" pitchFamily="34" charset="0"/>
                        </a:rPr>
                        <a:t> in 15min </a:t>
                      </a:r>
                      <a:r>
                        <a:rPr lang="de-CH" dirty="0" err="1" smtClean="0">
                          <a:latin typeface="Arial" pitchFamily="34" charset="0"/>
                          <a:cs typeface="Arial" pitchFamily="34" charset="0"/>
                        </a:rPr>
                        <a:t>dissolution</a:t>
                      </a:r>
                      <a:endParaRPr lang="de-CH" dirty="0">
                        <a:latin typeface="Arial" pitchFamily="34" charset="0"/>
                        <a:cs typeface="Arial" pitchFamily="34" charset="0"/>
                      </a:endParaRPr>
                    </a:p>
                  </a:txBody>
                  <a:tcPr/>
                </a:tc>
              </a:tr>
              <a:tr h="446608">
                <a:tc>
                  <a:txBody>
                    <a:bodyPr/>
                    <a:lstStyle/>
                    <a:p>
                      <a:r>
                        <a:rPr lang="de-CH" dirty="0" smtClean="0">
                          <a:latin typeface="Arial" pitchFamily="34" charset="0"/>
                          <a:cs typeface="Arial" pitchFamily="34" charset="0"/>
                        </a:rPr>
                        <a:t>Dissolution of </a:t>
                      </a:r>
                      <a:r>
                        <a:rPr lang="de-CH" dirty="0" err="1" smtClean="0">
                          <a:latin typeface="Arial" pitchFamily="34" charset="0"/>
                          <a:cs typeface="Arial" pitchFamily="34" charset="0"/>
                        </a:rPr>
                        <a:t>specific</a:t>
                      </a:r>
                      <a:r>
                        <a:rPr lang="de-CH" baseline="0" dirty="0" smtClean="0">
                          <a:latin typeface="Arial" pitchFamily="34" charset="0"/>
                          <a:cs typeface="Arial" pitchFamily="34" charset="0"/>
                        </a:rPr>
                        <a:t> </a:t>
                      </a:r>
                      <a:r>
                        <a:rPr lang="de-CH" baseline="0" dirty="0" err="1" smtClean="0">
                          <a:latin typeface="Arial" pitchFamily="34" charset="0"/>
                          <a:cs typeface="Arial" pitchFamily="34" charset="0"/>
                        </a:rPr>
                        <a:t>loads</a:t>
                      </a:r>
                      <a:endParaRPr lang="de-CH" dirty="0">
                        <a:latin typeface="Arial" pitchFamily="34" charset="0"/>
                        <a:cs typeface="Arial" pitchFamily="34" charset="0"/>
                      </a:endParaRPr>
                    </a:p>
                  </a:txBody>
                  <a:tcPr/>
                </a:tc>
                <a:tc>
                  <a:txBody>
                    <a:bodyPr/>
                    <a:lstStyle/>
                    <a:p>
                      <a:r>
                        <a:rPr lang="de-CH" dirty="0" err="1" smtClean="0">
                          <a:latin typeface="Arial" pitchFamily="34" charset="0"/>
                          <a:cs typeface="Arial" pitchFamily="34" charset="0"/>
                        </a:rPr>
                        <a:t>Indirectly</a:t>
                      </a:r>
                      <a:r>
                        <a:rPr lang="de-CH" dirty="0" smtClean="0">
                          <a:latin typeface="Arial" pitchFamily="34" charset="0"/>
                          <a:cs typeface="Arial" pitchFamily="34" charset="0"/>
                        </a:rPr>
                        <a:t> via</a:t>
                      </a:r>
                      <a:r>
                        <a:rPr lang="de-CH" baseline="0" dirty="0" smtClean="0">
                          <a:latin typeface="Arial" pitchFamily="34" charset="0"/>
                          <a:cs typeface="Arial" pitchFamily="34" charset="0"/>
                        </a:rPr>
                        <a:t> Turbo-Mode</a:t>
                      </a:r>
                      <a:endParaRPr lang="de-CH" dirty="0">
                        <a:latin typeface="Arial" pitchFamily="34" charset="0"/>
                        <a:cs typeface="Arial" pitchFamily="34" charset="0"/>
                      </a:endParaRPr>
                    </a:p>
                  </a:txBody>
                  <a:tcPr/>
                </a:tc>
              </a:tr>
              <a:tr h="770857">
                <a:tc>
                  <a:txBody>
                    <a:bodyPr/>
                    <a:lstStyle/>
                    <a:p>
                      <a:r>
                        <a:rPr lang="de-CH" dirty="0" err="1" smtClean="0">
                          <a:latin typeface="Arial" pitchFamily="34" charset="0"/>
                          <a:cs typeface="Arial" pitchFamily="34" charset="0"/>
                        </a:rPr>
                        <a:t>Comparison</a:t>
                      </a:r>
                      <a:endParaRPr lang="de-CH" dirty="0">
                        <a:latin typeface="Arial" pitchFamily="34" charset="0"/>
                        <a:cs typeface="Arial" pitchFamily="34" charset="0"/>
                      </a:endParaRPr>
                    </a:p>
                  </a:txBody>
                  <a:tcPr/>
                </a:tc>
                <a:tc>
                  <a:txBody>
                    <a:bodyPr/>
                    <a:lstStyle/>
                    <a:p>
                      <a:r>
                        <a:rPr lang="de-CH" dirty="0" err="1" smtClean="0">
                          <a:latin typeface="Arial" pitchFamily="34" charset="0"/>
                          <a:cs typeface="Arial" pitchFamily="34" charset="0"/>
                        </a:rPr>
                        <a:t>Historic</a:t>
                      </a:r>
                      <a:r>
                        <a:rPr lang="de-CH" dirty="0" smtClean="0">
                          <a:latin typeface="Arial" pitchFamily="34" charset="0"/>
                          <a:cs typeface="Arial" pitchFamily="34" charset="0"/>
                        </a:rPr>
                        <a:t> </a:t>
                      </a:r>
                      <a:r>
                        <a:rPr lang="de-CH" dirty="0" err="1" smtClean="0">
                          <a:latin typeface="Arial" pitchFamily="34" charset="0"/>
                          <a:cs typeface="Arial" pitchFamily="34" charset="0"/>
                        </a:rPr>
                        <a:t>comparion</a:t>
                      </a:r>
                      <a:r>
                        <a:rPr lang="de-CH" baseline="0" dirty="0" smtClean="0">
                          <a:latin typeface="Arial" pitchFamily="34" charset="0"/>
                          <a:cs typeface="Arial" pitchFamily="34" charset="0"/>
                        </a:rPr>
                        <a:t> </a:t>
                      </a:r>
                      <a:r>
                        <a:rPr lang="de-CH" baseline="0" dirty="0" err="1" smtClean="0">
                          <a:latin typeface="Arial" pitchFamily="34" charset="0"/>
                          <a:cs typeface="Arial" pitchFamily="34" charset="0"/>
                        </a:rPr>
                        <a:t>for</a:t>
                      </a:r>
                      <a:r>
                        <a:rPr lang="de-CH" baseline="0" dirty="0" smtClean="0">
                          <a:latin typeface="Arial" pitchFamily="34" charset="0"/>
                          <a:cs typeface="Arial" pitchFamily="34" charset="0"/>
                        </a:rPr>
                        <a:t> different time </a:t>
                      </a:r>
                      <a:r>
                        <a:rPr lang="de-CH" baseline="0" dirty="0" err="1" smtClean="0">
                          <a:latin typeface="Arial" pitchFamily="34" charset="0"/>
                          <a:cs typeface="Arial" pitchFamily="34" charset="0"/>
                        </a:rPr>
                        <a:t>periods</a:t>
                      </a:r>
                      <a:endParaRPr lang="de-CH" dirty="0">
                        <a:latin typeface="Arial" pitchFamily="34" charset="0"/>
                        <a:cs typeface="Arial" pitchFamily="34" charset="0"/>
                      </a:endParaRPr>
                    </a:p>
                  </a:txBody>
                  <a:tcPr/>
                </a:tc>
              </a:tr>
              <a:tr h="446608">
                <a:tc>
                  <a:txBody>
                    <a:bodyPr/>
                    <a:lstStyle/>
                    <a:p>
                      <a:r>
                        <a:rPr lang="de-CH" dirty="0" smtClean="0">
                          <a:latin typeface="Arial" pitchFamily="34" charset="0"/>
                          <a:cs typeface="Arial" pitchFamily="34" charset="0"/>
                        </a:rPr>
                        <a:t>Motivation/Stimulus</a:t>
                      </a:r>
                      <a:endParaRPr lang="de-CH" dirty="0">
                        <a:latin typeface="Arial" pitchFamily="34" charset="0"/>
                        <a:cs typeface="Arial" pitchFamily="34" charset="0"/>
                      </a:endParaRPr>
                    </a:p>
                  </a:txBody>
                  <a:tcPr/>
                </a:tc>
                <a:tc>
                  <a:txBody>
                    <a:bodyPr/>
                    <a:lstStyle/>
                    <a:p>
                      <a:r>
                        <a:rPr lang="de-CH" dirty="0" smtClean="0">
                          <a:latin typeface="Arial" pitchFamily="34" charset="0"/>
                          <a:cs typeface="Arial" pitchFamily="34" charset="0"/>
                        </a:rPr>
                        <a:t>Goal </a:t>
                      </a:r>
                      <a:r>
                        <a:rPr lang="de-CH" dirty="0" err="1" smtClean="0">
                          <a:latin typeface="Arial" pitchFamily="34" charset="0"/>
                          <a:cs typeface="Arial" pitchFamily="34" charset="0"/>
                        </a:rPr>
                        <a:t>setting</a:t>
                      </a:r>
                      <a:endParaRPr lang="de-CH" dirty="0">
                        <a:latin typeface="Arial" pitchFamily="34" charset="0"/>
                        <a:cs typeface="Arial" pitchFamily="34" charset="0"/>
                      </a:endParaRPr>
                    </a:p>
                  </a:txBody>
                  <a:tcPr/>
                </a:tc>
              </a:tr>
              <a:tr h="446608">
                <a:tc>
                  <a:txBody>
                    <a:bodyPr/>
                    <a:lstStyle/>
                    <a:p>
                      <a:r>
                        <a:rPr lang="de-CH" dirty="0" smtClean="0">
                          <a:latin typeface="Arial" pitchFamily="34" charset="0"/>
                          <a:cs typeface="Arial" pitchFamily="34" charset="0"/>
                        </a:rPr>
                        <a:t>Additional Information </a:t>
                      </a:r>
                      <a:endParaRPr lang="de-CH" dirty="0">
                        <a:latin typeface="Arial" pitchFamily="34" charset="0"/>
                        <a:cs typeface="Arial" pitchFamily="34" charset="0"/>
                      </a:endParaRPr>
                    </a:p>
                  </a:txBody>
                  <a:tcPr/>
                </a:tc>
                <a:tc>
                  <a:txBody>
                    <a:bodyPr/>
                    <a:lstStyle/>
                    <a:p>
                      <a:r>
                        <a:rPr lang="de-CH" dirty="0" err="1" smtClean="0">
                          <a:latin typeface="Arial" pitchFamily="34" charset="0"/>
                          <a:cs typeface="Arial" pitchFamily="34" charset="0"/>
                        </a:rPr>
                        <a:t>Tips</a:t>
                      </a:r>
                      <a:r>
                        <a:rPr lang="de-CH" baseline="0" dirty="0" smtClean="0">
                          <a:latin typeface="Arial" pitchFamily="34" charset="0"/>
                          <a:cs typeface="Arial" pitchFamily="34" charset="0"/>
                        </a:rPr>
                        <a:t>/</a:t>
                      </a:r>
                      <a:r>
                        <a:rPr lang="de-CH" baseline="0" dirty="0" err="1" smtClean="0">
                          <a:latin typeface="Arial" pitchFamily="34" charset="0"/>
                          <a:cs typeface="Arial" pitchFamily="34" charset="0"/>
                        </a:rPr>
                        <a:t>event</a:t>
                      </a:r>
                      <a:r>
                        <a:rPr lang="de-CH" baseline="0" dirty="0" smtClean="0">
                          <a:latin typeface="Arial" pitchFamily="34" charset="0"/>
                          <a:cs typeface="Arial" pitchFamily="34" charset="0"/>
                        </a:rPr>
                        <a:t> </a:t>
                      </a:r>
                      <a:r>
                        <a:rPr lang="de-CH" baseline="0" dirty="0" err="1" smtClean="0">
                          <a:latin typeface="Arial" pitchFamily="34" charset="0"/>
                          <a:cs typeface="Arial" pitchFamily="34" charset="0"/>
                        </a:rPr>
                        <a:t>announcements</a:t>
                      </a:r>
                      <a:endParaRPr lang="de-CH" dirty="0">
                        <a:latin typeface="Arial" pitchFamily="34" charset="0"/>
                        <a:cs typeface="Arial" pitchFamily="34" charset="0"/>
                      </a:endParaRPr>
                    </a:p>
                  </a:txBody>
                  <a:tcPr/>
                </a:tc>
              </a:tr>
            </a:tbl>
          </a:graphicData>
        </a:graphic>
      </p:graphicFrame>
      <p:sp>
        <p:nvSpPr>
          <p:cNvPr id="6" name="Textfeld 5">
            <a:hlinkClick r:id="rId2"/>
          </p:cNvPr>
          <p:cNvSpPr txBox="1"/>
          <p:nvPr/>
        </p:nvSpPr>
        <p:spPr>
          <a:xfrm>
            <a:off x="467544" y="5445224"/>
            <a:ext cx="3672408" cy="369332"/>
          </a:xfrm>
          <a:prstGeom prst="rect">
            <a:avLst/>
          </a:prstGeom>
          <a:noFill/>
        </p:spPr>
        <p:txBody>
          <a:bodyPr wrap="square" rtlCol="0">
            <a:spAutoFit/>
          </a:bodyPr>
          <a:lstStyle/>
          <a:p>
            <a:r>
              <a:rPr lang="de-CH" b="1" dirty="0" smtClean="0">
                <a:latin typeface="Arial" pitchFamily="34" charset="0"/>
                <a:cs typeface="Arial" pitchFamily="34" charset="0"/>
              </a:rPr>
              <a:t>Demo: www.inergie.ch</a:t>
            </a:r>
            <a:endParaRPr lang="de-CH" b="1" dirty="0">
              <a:latin typeface="Arial" pitchFamily="34" charset="0"/>
              <a:cs typeface="Arial" pitchFamily="34" charset="0"/>
            </a:endParaRPr>
          </a:p>
        </p:txBody>
      </p:sp>
      <p:sp>
        <p:nvSpPr>
          <p:cNvPr id="5" name="Fußzeilenplatzhalter 3"/>
          <p:cNvSpPr>
            <a:spLocks noGrp="1"/>
          </p:cNvSpPr>
          <p:nvPr>
            <p:ph type="ftr" sz="quarter" idx="10"/>
          </p:nvPr>
        </p:nvSpPr>
        <p:spPr>
          <a:xfrm>
            <a:off x="682624" y="6381328"/>
            <a:ext cx="3745360" cy="249560"/>
          </a:xfrm>
        </p:spPr>
        <p:txBody>
          <a:bodyPr/>
          <a:lstStyle/>
          <a:p>
            <a:pPr>
              <a:defRPr/>
            </a:pPr>
            <a:r>
              <a:rPr lang="de-CH" dirty="0" smtClean="0"/>
              <a:t>EVU Innovationsforum/ Smart </a:t>
            </a:r>
            <a:r>
              <a:rPr lang="de-CH" dirty="0" err="1" smtClean="0"/>
              <a:t>Grid</a:t>
            </a:r>
            <a:r>
              <a:rPr lang="de-CH" dirty="0" smtClean="0"/>
              <a:t> im Praxistest/Seite </a:t>
            </a:r>
            <a:fld id="{D84036E0-EE7D-4170-ABBA-4A8F914666F6}" type="slidenum">
              <a:rPr lang="de-CH" smtClean="0"/>
              <a:pPr>
                <a:defRPr/>
              </a:pPr>
              <a:t>5</a:t>
            </a:fld>
            <a:endParaRPr lang="de-CH"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err="1" smtClean="0"/>
              <a:t>Two</a:t>
            </a:r>
            <a:r>
              <a:rPr lang="de-CH" dirty="0" smtClean="0"/>
              <a:t> </a:t>
            </a:r>
            <a:r>
              <a:rPr lang="de-CH" dirty="0" err="1" smtClean="0"/>
              <a:t>products</a:t>
            </a:r>
            <a:r>
              <a:rPr lang="de-CH" dirty="0" smtClean="0"/>
              <a:t>: </a:t>
            </a:r>
            <a:r>
              <a:rPr lang="de-CH" dirty="0" err="1" smtClean="0"/>
              <a:t>Visu</a:t>
            </a:r>
            <a:r>
              <a:rPr lang="de-CH" dirty="0" smtClean="0"/>
              <a:t> </a:t>
            </a:r>
            <a:r>
              <a:rPr lang="de-CH" dirty="0" err="1" smtClean="0"/>
              <a:t>and</a:t>
            </a:r>
            <a:r>
              <a:rPr lang="de-CH" dirty="0" smtClean="0"/>
              <a:t> Smart</a:t>
            </a:r>
            <a:endParaRPr lang="de-CH" dirty="0"/>
          </a:p>
        </p:txBody>
      </p:sp>
      <p:pic>
        <p:nvPicPr>
          <p:cNvPr id="5" name="Grafik 4" descr="Visu.jpg"/>
          <p:cNvPicPr>
            <a:picLocks noChangeAspect="1"/>
          </p:cNvPicPr>
          <p:nvPr/>
        </p:nvPicPr>
        <p:blipFill>
          <a:blip r:embed="rId2" cstate="print"/>
          <a:stretch>
            <a:fillRect/>
          </a:stretch>
        </p:blipFill>
        <p:spPr>
          <a:xfrm>
            <a:off x="447675" y="1190625"/>
            <a:ext cx="5132437" cy="2785503"/>
          </a:xfrm>
          <a:prstGeom prst="rect">
            <a:avLst/>
          </a:prstGeom>
        </p:spPr>
      </p:pic>
      <p:pic>
        <p:nvPicPr>
          <p:cNvPr id="6" name="Grafik 5" descr="Smart.jpg"/>
          <p:cNvPicPr>
            <a:picLocks noChangeAspect="1"/>
          </p:cNvPicPr>
          <p:nvPr/>
        </p:nvPicPr>
        <p:blipFill>
          <a:blip r:embed="rId3" cstate="print"/>
          <a:stretch>
            <a:fillRect/>
          </a:stretch>
        </p:blipFill>
        <p:spPr>
          <a:xfrm>
            <a:off x="3131840" y="3761834"/>
            <a:ext cx="5718026" cy="3096166"/>
          </a:xfrm>
          <a:prstGeom prst="rect">
            <a:avLst/>
          </a:prstGeom>
        </p:spPr>
      </p:pic>
      <p:sp>
        <p:nvSpPr>
          <p:cNvPr id="7" name="Textfeld 6"/>
          <p:cNvSpPr txBox="1"/>
          <p:nvPr/>
        </p:nvSpPr>
        <p:spPr>
          <a:xfrm>
            <a:off x="5652120" y="1196752"/>
            <a:ext cx="2508187" cy="646331"/>
          </a:xfrm>
          <a:prstGeom prst="rect">
            <a:avLst/>
          </a:prstGeom>
          <a:noFill/>
        </p:spPr>
        <p:txBody>
          <a:bodyPr wrap="none" rtlCol="0">
            <a:spAutoFit/>
          </a:bodyPr>
          <a:lstStyle/>
          <a:p>
            <a:r>
              <a:rPr lang="de-CH" dirty="0" err="1" smtClean="0"/>
              <a:t>Visu</a:t>
            </a:r>
            <a:r>
              <a:rPr lang="de-CH" dirty="0" smtClean="0"/>
              <a:t>: </a:t>
            </a:r>
            <a:r>
              <a:rPr lang="de-CH" dirty="0" err="1" smtClean="0"/>
              <a:t>for</a:t>
            </a:r>
            <a:r>
              <a:rPr lang="de-CH" dirty="0" smtClean="0"/>
              <a:t> </a:t>
            </a:r>
            <a:r>
              <a:rPr lang="de-CH" dirty="0" err="1" smtClean="0"/>
              <a:t>customers</a:t>
            </a:r>
            <a:r>
              <a:rPr lang="de-CH" dirty="0" smtClean="0"/>
              <a:t> </a:t>
            </a:r>
            <a:r>
              <a:rPr lang="de-CH" dirty="0" err="1" smtClean="0"/>
              <a:t>with</a:t>
            </a:r>
            <a:r>
              <a:rPr lang="de-CH" dirty="0" smtClean="0"/>
              <a:t> </a:t>
            </a:r>
            <a:br>
              <a:rPr lang="de-CH" dirty="0" smtClean="0"/>
            </a:br>
            <a:r>
              <a:rPr lang="de-CH" dirty="0" err="1" smtClean="0"/>
              <a:t>single</a:t>
            </a:r>
            <a:r>
              <a:rPr lang="de-CH" dirty="0" smtClean="0"/>
              <a:t> </a:t>
            </a:r>
            <a:r>
              <a:rPr lang="de-CH" dirty="0" err="1" smtClean="0"/>
              <a:t>tarriff</a:t>
            </a:r>
            <a:endParaRPr lang="de-CH" dirty="0"/>
          </a:p>
        </p:txBody>
      </p:sp>
      <p:sp>
        <p:nvSpPr>
          <p:cNvPr id="8" name="Textfeld 7"/>
          <p:cNvSpPr txBox="1"/>
          <p:nvPr/>
        </p:nvSpPr>
        <p:spPr>
          <a:xfrm>
            <a:off x="395536" y="4365104"/>
            <a:ext cx="2670090" cy="646331"/>
          </a:xfrm>
          <a:prstGeom prst="rect">
            <a:avLst/>
          </a:prstGeom>
          <a:noFill/>
        </p:spPr>
        <p:txBody>
          <a:bodyPr wrap="none" rtlCol="0">
            <a:spAutoFit/>
          </a:bodyPr>
          <a:lstStyle/>
          <a:p>
            <a:r>
              <a:rPr lang="de-CH" dirty="0" smtClean="0"/>
              <a:t>Smart: </a:t>
            </a:r>
            <a:r>
              <a:rPr lang="de-CH" dirty="0" err="1" smtClean="0"/>
              <a:t>for</a:t>
            </a:r>
            <a:r>
              <a:rPr lang="de-CH" dirty="0" smtClean="0"/>
              <a:t> </a:t>
            </a:r>
            <a:r>
              <a:rPr lang="de-CH" dirty="0" err="1" smtClean="0"/>
              <a:t>customers</a:t>
            </a:r>
            <a:r>
              <a:rPr lang="de-CH" dirty="0" smtClean="0"/>
              <a:t> </a:t>
            </a:r>
            <a:r>
              <a:rPr lang="de-CH" dirty="0" err="1" smtClean="0"/>
              <a:t>with</a:t>
            </a:r>
            <a:r>
              <a:rPr lang="de-CH" dirty="0" smtClean="0"/>
              <a:t> </a:t>
            </a:r>
            <a:br>
              <a:rPr lang="de-CH" dirty="0" smtClean="0"/>
            </a:br>
            <a:r>
              <a:rPr lang="de-CH" dirty="0" err="1" smtClean="0"/>
              <a:t>high</a:t>
            </a:r>
            <a:r>
              <a:rPr lang="de-CH" dirty="0" smtClean="0"/>
              <a:t>/</a:t>
            </a:r>
            <a:r>
              <a:rPr lang="de-CH" dirty="0" err="1" smtClean="0"/>
              <a:t>low</a:t>
            </a:r>
            <a:r>
              <a:rPr lang="de-CH" dirty="0" smtClean="0"/>
              <a:t> </a:t>
            </a:r>
            <a:r>
              <a:rPr lang="de-CH" dirty="0" err="1" smtClean="0"/>
              <a:t>tariff</a:t>
            </a:r>
            <a:endParaRPr lang="de-CH"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First </a:t>
            </a:r>
            <a:r>
              <a:rPr lang="de-CH" dirty="0" err="1" smtClean="0"/>
              <a:t>Results</a:t>
            </a:r>
            <a:endParaRPr lang="de-CH" dirty="0"/>
          </a:p>
        </p:txBody>
      </p:sp>
      <p:graphicFrame>
        <p:nvGraphicFramePr>
          <p:cNvPr id="8" name="Tabelle 7"/>
          <p:cNvGraphicFramePr>
            <a:graphicFrameLocks noGrp="1"/>
          </p:cNvGraphicFramePr>
          <p:nvPr/>
        </p:nvGraphicFramePr>
        <p:xfrm>
          <a:off x="500063" y="2000250"/>
          <a:ext cx="8392417" cy="1285239"/>
        </p:xfrm>
        <a:graphic>
          <a:graphicData uri="http://schemas.openxmlformats.org/drawingml/2006/table">
            <a:tbl>
              <a:tblPr firstRow="1" bandRow="1"/>
              <a:tblGrid>
                <a:gridCol w="2360384"/>
                <a:gridCol w="3234561"/>
                <a:gridCol w="2797472"/>
              </a:tblGrid>
              <a:tr h="370840">
                <a:tc gridSpan="3">
                  <a:txBody>
                    <a:bodyPr/>
                    <a:lstStyle>
                      <a:defPPr>
                        <a:defRPr lang="de-DE"/>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ct val="80000"/>
                        </a:lnSpc>
                      </a:pPr>
                      <a:r>
                        <a:rPr lang="en-US" sz="2400" baseline="0" noProof="0" dirty="0" smtClean="0"/>
                        <a:t>Motivation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pPr algn="ctr">
                        <a:lnSpc>
                          <a:spcPct val="80000"/>
                        </a:lnSpc>
                      </a:pPr>
                      <a:endParaRPr lang="en-US" noProof="0" dirty="0"/>
                    </a:p>
                  </a:txBody>
                  <a:tcPr/>
                </a:tc>
                <a:tc hMerge="1">
                  <a:txBody>
                    <a:bodyPr/>
                    <a:lstStyle/>
                    <a:p>
                      <a:pPr algn="ctr">
                        <a:lnSpc>
                          <a:spcPct val="80000"/>
                        </a:lnSpc>
                      </a:pPr>
                      <a:endParaRPr lang="en-US" noProof="0" dirty="0"/>
                    </a:p>
                  </a:txBody>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Fun</a:t>
                      </a:r>
                      <a:endParaRPr lang="de-CH" baseline="0" noProof="0" dirty="0" smtClean="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Interest on </a:t>
                      </a:r>
                      <a:r>
                        <a:rPr lang="de-CH" noProof="0" dirty="0" err="1" smtClean="0"/>
                        <a:t>ones</a:t>
                      </a:r>
                      <a:r>
                        <a:rPr lang="de-CH" noProof="0" dirty="0" smtClean="0"/>
                        <a:t> </a:t>
                      </a:r>
                      <a:r>
                        <a:rPr lang="de-CH" noProof="0" dirty="0" err="1" smtClean="0"/>
                        <a:t>own</a:t>
                      </a:r>
                      <a:r>
                        <a:rPr lang="de-CH" noProof="0" dirty="0" smtClean="0"/>
                        <a:t> </a:t>
                      </a:r>
                      <a:r>
                        <a:rPr lang="de-CH" noProof="0" dirty="0" err="1" smtClean="0"/>
                        <a:t>consumption</a:t>
                      </a:r>
                      <a:endParaRPr lang="de-CH" noProof="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err="1" smtClean="0"/>
                        <a:t>Helping</a:t>
                      </a:r>
                      <a:endParaRPr lang="de-CH" noProof="0" dirty="0" smtClean="0"/>
                    </a:p>
                    <a:p>
                      <a:pPr algn="ctr">
                        <a:lnSpc>
                          <a:spcPct val="80000"/>
                        </a:lnSpc>
                      </a:pPr>
                      <a:r>
                        <a:rPr lang="de-CH" noProof="0" dirty="0" smtClean="0">
                          <a:solidFill>
                            <a:schemeClr val="tx1"/>
                          </a:solidFill>
                        </a:rPr>
                        <a:t>BKW (</a:t>
                      </a:r>
                      <a:r>
                        <a:rPr lang="de-CH" noProof="0" dirty="0" smtClean="0">
                          <a:solidFill>
                            <a:srgbClr val="FF0000"/>
                          </a:solidFill>
                        </a:rPr>
                        <a:t>!</a:t>
                      </a:r>
                      <a:r>
                        <a:rPr lang="de-CH" noProof="0" dirty="0" smtClean="0">
                          <a:solidFill>
                            <a:schemeClr val="tx1"/>
                          </a:solidFill>
                        </a:rPr>
                        <a:t>)</a:t>
                      </a:r>
                      <a:endParaRPr lang="de-CH" noProof="0" dirty="0">
                        <a:solidFill>
                          <a:schemeClr val="tx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smtClean="0"/>
                        <a:t>14%</a:t>
                      </a:r>
                      <a:endParaRPr lang="de-CH" noProof="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smtClean="0"/>
                        <a:t>57%</a:t>
                      </a:r>
                      <a:endParaRPr lang="de-CH" noProof="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12%</a:t>
                      </a:r>
                      <a:endParaRPr lang="de-CH" noProof="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9" name="Tabelle 8"/>
          <p:cNvGraphicFramePr>
            <a:graphicFrameLocks noGrp="1"/>
          </p:cNvGraphicFramePr>
          <p:nvPr/>
        </p:nvGraphicFramePr>
        <p:xfrm>
          <a:off x="500063" y="3709988"/>
          <a:ext cx="8392417" cy="1125727"/>
        </p:xfrm>
        <a:graphic>
          <a:graphicData uri="http://schemas.openxmlformats.org/drawingml/2006/table">
            <a:tbl>
              <a:tblPr firstRow="1" bandRow="1"/>
              <a:tblGrid>
                <a:gridCol w="3540577"/>
                <a:gridCol w="4851840"/>
              </a:tblGrid>
              <a:tr h="370840">
                <a:tc gridSpan="2">
                  <a:txBody>
                    <a:bodyPr/>
                    <a:lstStyle>
                      <a:defPPr>
                        <a:defRPr lang="de-DE"/>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ct val="80000"/>
                        </a:lnSpc>
                      </a:pPr>
                      <a:r>
                        <a:rPr lang="en-US" sz="2400" baseline="0" noProof="0" dirty="0" smtClean="0"/>
                        <a:t>Sustainability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pPr algn="ctr">
                        <a:lnSpc>
                          <a:spcPct val="80000"/>
                        </a:lnSpc>
                      </a:pPr>
                      <a:endParaRPr lang="en-US" noProof="0" dirty="0"/>
                    </a:p>
                  </a:txBody>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baseline="0" noProof="0" dirty="0" smtClean="0"/>
                        <a:t>Low </a:t>
                      </a:r>
                      <a:r>
                        <a:rPr lang="de-CH" baseline="0" noProof="0" dirty="0" err="1" smtClean="0"/>
                        <a:t>interest</a:t>
                      </a:r>
                      <a:endParaRPr lang="de-CH" baseline="0" noProof="0" dirty="0" smtClean="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High </a:t>
                      </a:r>
                      <a:r>
                        <a:rPr lang="de-CH" noProof="0" dirty="0" err="1" smtClean="0"/>
                        <a:t>interest</a:t>
                      </a:r>
                      <a:endParaRPr lang="de-CH" noProof="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smtClean="0"/>
                        <a:t>20%</a:t>
                      </a:r>
                      <a:endParaRPr lang="de-CH" noProof="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80%</a:t>
                      </a:r>
                      <a:endParaRPr lang="de-CH" noProof="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10" name="Tabelle 9"/>
          <p:cNvGraphicFramePr>
            <a:graphicFrameLocks noGrp="1"/>
          </p:cNvGraphicFramePr>
          <p:nvPr/>
        </p:nvGraphicFramePr>
        <p:xfrm>
          <a:off x="500063" y="5067300"/>
          <a:ext cx="8392417" cy="1125727"/>
        </p:xfrm>
        <a:graphic>
          <a:graphicData uri="http://schemas.openxmlformats.org/drawingml/2006/table">
            <a:tbl>
              <a:tblPr firstRow="1" bandRow="1"/>
              <a:tblGrid>
                <a:gridCol w="2360384"/>
                <a:gridCol w="3234561"/>
                <a:gridCol w="2797472"/>
              </a:tblGrid>
              <a:tr h="370840">
                <a:tc gridSpan="3">
                  <a:txBody>
                    <a:bodyPr/>
                    <a:lstStyle>
                      <a:defPPr>
                        <a:defRPr lang="de-DE"/>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ctr" defTabSz="914400" rtl="0" eaLnBrk="1" fontAlgn="auto" latinLnBrk="0" hangingPunct="1">
                        <a:lnSpc>
                          <a:spcPct val="80000"/>
                        </a:lnSpc>
                        <a:spcBef>
                          <a:spcPts val="0"/>
                        </a:spcBef>
                        <a:spcAft>
                          <a:spcPts val="0"/>
                        </a:spcAft>
                        <a:buClrTx/>
                        <a:buSzTx/>
                        <a:buFontTx/>
                        <a:buNone/>
                        <a:tabLst/>
                        <a:defRPr/>
                      </a:pPr>
                      <a:r>
                        <a:rPr lang="de-CH" sz="2400" baseline="0" noProof="0" dirty="0" err="1" smtClean="0"/>
                        <a:t>Which</a:t>
                      </a:r>
                      <a:r>
                        <a:rPr lang="de-CH" sz="2400" baseline="0" noProof="0" dirty="0" smtClean="0"/>
                        <a:t> </a:t>
                      </a:r>
                      <a:r>
                        <a:rPr lang="de-CH" sz="2400" baseline="0" noProof="0" dirty="0" err="1" smtClean="0"/>
                        <a:t>goals</a:t>
                      </a:r>
                      <a:r>
                        <a:rPr lang="de-CH" sz="2400" baseline="0" noProof="0" dirty="0" smtClean="0"/>
                        <a:t> do </a:t>
                      </a:r>
                      <a:r>
                        <a:rPr lang="de-CH" sz="2400" baseline="0" noProof="0" dirty="0" err="1" smtClean="0"/>
                        <a:t>customers</a:t>
                      </a:r>
                      <a:r>
                        <a:rPr lang="de-CH" sz="2400" baseline="0" noProof="0" dirty="0" smtClean="0"/>
                        <a:t> </a:t>
                      </a:r>
                      <a:r>
                        <a:rPr lang="de-CH" sz="2400" baseline="0" noProof="0" dirty="0" err="1" smtClean="0"/>
                        <a:t>want</a:t>
                      </a:r>
                      <a:r>
                        <a:rPr lang="de-CH" sz="2400" baseline="0" noProof="0" dirty="0" smtClean="0"/>
                        <a:t> </a:t>
                      </a:r>
                      <a:r>
                        <a:rPr lang="de-CH" sz="2400" baseline="0" noProof="0" dirty="0" err="1" smtClean="0"/>
                        <a:t>to</a:t>
                      </a:r>
                      <a:r>
                        <a:rPr lang="de-CH" sz="2400" baseline="0" noProof="0" dirty="0" smtClean="0"/>
                        <a:t> </a:t>
                      </a:r>
                      <a:r>
                        <a:rPr lang="de-CH" sz="2400" baseline="0" noProof="0" dirty="0" err="1" smtClean="0"/>
                        <a:t>achieve</a:t>
                      </a:r>
                      <a:r>
                        <a:rPr lang="de-CH" sz="2400" baseline="0" noProof="0" dirty="0" smtClean="0"/>
                        <a: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pPr algn="ctr">
                        <a:lnSpc>
                          <a:spcPct val="80000"/>
                        </a:lnSpc>
                      </a:pPr>
                      <a:endParaRPr lang="en-US" noProof="0" dirty="0"/>
                    </a:p>
                  </a:txBody>
                  <a:tcPr/>
                </a:tc>
                <a:tc hMerge="1">
                  <a:txBody>
                    <a:bodyPr/>
                    <a:lstStyle/>
                    <a:p>
                      <a:pPr algn="ctr">
                        <a:lnSpc>
                          <a:spcPct val="80000"/>
                        </a:lnSpc>
                      </a:pPr>
                      <a:endParaRPr lang="en-US" noProof="0" dirty="0"/>
                    </a:p>
                  </a:txBody>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err="1" smtClean="0"/>
                        <a:t>Self-set</a:t>
                      </a:r>
                      <a:r>
                        <a:rPr lang="de-CH" noProof="0" dirty="0" smtClean="0"/>
                        <a:t> </a:t>
                      </a:r>
                      <a:r>
                        <a:rPr lang="de-CH" noProof="0" dirty="0" err="1" smtClean="0"/>
                        <a:t>goals</a:t>
                      </a:r>
                      <a:endParaRPr lang="de-CH" noProof="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Benchmarks / Defaults</a:t>
                      </a:r>
                      <a:endParaRPr lang="de-CH" noProof="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err="1" smtClean="0"/>
                        <a:t>No</a:t>
                      </a:r>
                      <a:r>
                        <a:rPr lang="de-CH" noProof="0" dirty="0" smtClean="0"/>
                        <a:t> </a:t>
                      </a:r>
                      <a:r>
                        <a:rPr lang="de-CH" noProof="0" dirty="0" err="1" smtClean="0"/>
                        <a:t>goals</a:t>
                      </a:r>
                      <a:endParaRPr lang="de-CH" noProof="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smtClean="0"/>
                        <a:t>65%</a:t>
                      </a:r>
                      <a:endParaRPr lang="de-CH" noProof="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17%</a:t>
                      </a:r>
                      <a:endParaRPr lang="de-CH" noProof="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defPPr>
                        <a:defRPr lang="de-DE"/>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80000"/>
                        </a:lnSpc>
                      </a:pPr>
                      <a:r>
                        <a:rPr lang="de-CH" noProof="0" dirty="0" smtClean="0"/>
                        <a:t>18%</a:t>
                      </a:r>
                      <a:endParaRPr lang="de-CH" noProof="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11" name="Titel 1"/>
          <p:cNvSpPr txBox="1">
            <a:spLocks/>
          </p:cNvSpPr>
          <p:nvPr/>
        </p:nvSpPr>
        <p:spPr bwMode="auto">
          <a:xfrm>
            <a:off x="500063" y="1214438"/>
            <a:ext cx="8215312" cy="725487"/>
          </a:xfrm>
          <a:prstGeom prst="rect">
            <a:avLst/>
          </a:prstGeom>
          <a:noFill/>
          <a:ln w="9525">
            <a:noFill/>
            <a:miter lim="800000"/>
            <a:headEnd/>
            <a:tailEnd/>
          </a:ln>
        </p:spPr>
        <p:txBody>
          <a:bodyPr lIns="0" tIns="0" rIns="0" bIns="0"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de-CH" sz="2400" b="1" i="0" u="none" strike="noStrike" kern="0" cap="none" spc="0" normalizeH="0" baseline="0" noProof="0" dirty="0" smtClean="0">
                <a:ln>
                  <a:noFill/>
                </a:ln>
                <a:solidFill>
                  <a:sysClr val="windowText" lastClr="000000"/>
                </a:solidFill>
                <a:effectLst/>
                <a:uLnTx/>
                <a:uFillTx/>
                <a:latin typeface="Arial"/>
                <a:ea typeface="+mj-ea"/>
                <a:cs typeface="+mj-cs"/>
              </a:rPr>
              <a:t>Customer Interest </a:t>
            </a:r>
            <a:r>
              <a:rPr kumimoji="0" lang="de-CH" sz="2400" b="1" i="0" u="none" strike="noStrike" kern="0" cap="none" spc="0" normalizeH="0" baseline="0" noProof="0" dirty="0" err="1" smtClean="0">
                <a:ln>
                  <a:noFill/>
                </a:ln>
                <a:solidFill>
                  <a:sysClr val="windowText" lastClr="000000"/>
                </a:solidFill>
                <a:effectLst/>
                <a:uLnTx/>
                <a:uFillTx/>
                <a:latin typeface="Arial"/>
                <a:ea typeface="+mj-ea"/>
                <a:cs typeface="+mj-cs"/>
              </a:rPr>
              <a:t>is</a:t>
            </a:r>
            <a:r>
              <a:rPr kumimoji="0" lang="de-CH" sz="2400" b="1" i="0" u="none" strike="noStrike" kern="0" cap="none" spc="0" normalizeH="0" baseline="0" noProof="0" dirty="0" smtClean="0">
                <a:ln>
                  <a:noFill/>
                </a:ln>
                <a:solidFill>
                  <a:sysClr val="windowText" lastClr="000000"/>
                </a:solidFill>
                <a:effectLst/>
                <a:uLnTx/>
                <a:uFillTx/>
                <a:latin typeface="Arial"/>
                <a:ea typeface="+mj-ea"/>
                <a:cs typeface="+mj-cs"/>
              </a:rPr>
              <a:t> </a:t>
            </a:r>
            <a:r>
              <a:rPr kumimoji="0" lang="de-CH" sz="2400" b="1" i="0" u="none" strike="noStrike" kern="0" cap="none" spc="0" normalizeH="0" baseline="0" noProof="0" dirty="0" err="1" smtClean="0">
                <a:ln>
                  <a:noFill/>
                </a:ln>
                <a:solidFill>
                  <a:sysClr val="windowText" lastClr="000000"/>
                </a:solidFill>
                <a:effectLst/>
                <a:uLnTx/>
                <a:uFillTx/>
                <a:latin typeface="Arial"/>
                <a:ea typeface="+mj-ea"/>
                <a:cs typeface="+mj-cs"/>
              </a:rPr>
              <a:t>high</a:t>
            </a:r>
            <a:r>
              <a:rPr kumimoji="0" lang="de-CH" sz="2400" b="1" i="0" u="none" strike="noStrike" kern="0" cap="none" spc="0" normalizeH="0" baseline="0" noProof="0" dirty="0" smtClean="0">
                <a:ln>
                  <a:noFill/>
                </a:ln>
                <a:solidFill>
                  <a:sysClr val="windowText" lastClr="000000"/>
                </a:solidFill>
                <a:effectLst/>
                <a:uLnTx/>
                <a:uFillTx/>
                <a:latin typeface="Arial"/>
                <a:ea typeface="+mj-ea"/>
                <a:cs typeface="+mj-cs"/>
              </a:rPr>
              <a:t>:</a:t>
            </a:r>
            <a:endParaRPr kumimoji="0" lang="de-CH" sz="2400" b="1" i="0" u="none" strike="noStrike" kern="0" cap="none" spc="0" normalizeH="0" baseline="0" noProof="0" dirty="0">
              <a:ln>
                <a:noFill/>
              </a:ln>
              <a:solidFill>
                <a:sysClr val="windowText" lastClr="000000"/>
              </a:solidFill>
              <a:effectLst/>
              <a:uLnTx/>
              <a:uFillTx/>
              <a:latin typeface="Arial"/>
              <a:ea typeface="+mj-ea"/>
              <a:cs typeface="+mj-cs"/>
            </a:endParaRPr>
          </a:p>
        </p:txBody>
      </p:sp>
      <p:sp>
        <p:nvSpPr>
          <p:cNvPr id="7" name="Fußzeilenplatzhalter 3"/>
          <p:cNvSpPr>
            <a:spLocks noGrp="1"/>
          </p:cNvSpPr>
          <p:nvPr>
            <p:ph type="ftr" sz="quarter" idx="10"/>
          </p:nvPr>
        </p:nvSpPr>
        <p:spPr>
          <a:xfrm>
            <a:off x="682624" y="6381328"/>
            <a:ext cx="3745360" cy="249560"/>
          </a:xfrm>
        </p:spPr>
        <p:txBody>
          <a:bodyPr/>
          <a:lstStyle/>
          <a:p>
            <a:pPr>
              <a:defRPr/>
            </a:pPr>
            <a:r>
              <a:rPr lang="de-CH" dirty="0" smtClean="0"/>
              <a:t>EVU Innovationsforum/ Smart </a:t>
            </a:r>
            <a:r>
              <a:rPr lang="de-CH" dirty="0" err="1" smtClean="0"/>
              <a:t>Grid</a:t>
            </a:r>
            <a:r>
              <a:rPr lang="de-CH" dirty="0" smtClean="0"/>
              <a:t> im Praxistest/Seite </a:t>
            </a:r>
            <a:fld id="{D84036E0-EE7D-4170-ABBA-4A8F914666F6}" type="slidenum">
              <a:rPr lang="de-CH" smtClean="0"/>
              <a:pPr>
                <a:defRPr/>
              </a:pPr>
              <a:t>7</a:t>
            </a:fld>
            <a:endParaRPr lang="de-CH"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t>Potential </a:t>
            </a:r>
            <a:r>
              <a:rPr lang="de-CH" dirty="0" err="1" smtClean="0"/>
              <a:t>for</a:t>
            </a:r>
            <a:r>
              <a:rPr lang="de-CH" dirty="0" smtClean="0"/>
              <a:t> </a:t>
            </a:r>
            <a:r>
              <a:rPr lang="de-CH" dirty="0" err="1" smtClean="0"/>
              <a:t>load</a:t>
            </a:r>
            <a:r>
              <a:rPr lang="de-CH" dirty="0" smtClean="0"/>
              <a:t> </a:t>
            </a:r>
            <a:r>
              <a:rPr lang="de-CH" dirty="0" err="1" smtClean="0"/>
              <a:t>shift</a:t>
            </a:r>
            <a:endParaRPr lang="de-CH" dirty="0"/>
          </a:p>
        </p:txBody>
      </p:sp>
      <p:pic>
        <p:nvPicPr>
          <p:cNvPr id="49154" name="Picture 2"/>
          <p:cNvPicPr>
            <a:picLocks noChangeAspect="1" noChangeArrowheads="1"/>
          </p:cNvPicPr>
          <p:nvPr/>
        </p:nvPicPr>
        <p:blipFill>
          <a:blip r:embed="rId3" cstate="print"/>
          <a:srcRect/>
          <a:stretch>
            <a:fillRect/>
          </a:stretch>
        </p:blipFill>
        <p:spPr bwMode="auto">
          <a:xfrm>
            <a:off x="1043609" y="1052736"/>
            <a:ext cx="6840759" cy="5361255"/>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err="1" smtClean="0"/>
              <a:t>Barriers</a:t>
            </a:r>
            <a:r>
              <a:rPr lang="de-CH" dirty="0" smtClean="0"/>
              <a:t> </a:t>
            </a:r>
            <a:r>
              <a:rPr lang="de-CH" dirty="0" err="1" smtClean="0"/>
              <a:t>for</a:t>
            </a:r>
            <a:r>
              <a:rPr lang="de-CH" dirty="0" smtClean="0"/>
              <a:t> </a:t>
            </a:r>
            <a:r>
              <a:rPr lang="de-CH" dirty="0" err="1" smtClean="0"/>
              <a:t>load</a:t>
            </a:r>
            <a:r>
              <a:rPr lang="de-CH" dirty="0" smtClean="0"/>
              <a:t> </a:t>
            </a:r>
            <a:r>
              <a:rPr lang="de-CH" dirty="0" err="1" smtClean="0"/>
              <a:t>shift</a:t>
            </a:r>
            <a:r>
              <a:rPr lang="de-CH" dirty="0" smtClean="0"/>
              <a:t>.</a:t>
            </a:r>
            <a:endParaRPr lang="de-CH" dirty="0"/>
          </a:p>
        </p:txBody>
      </p:sp>
      <p:sp>
        <p:nvSpPr>
          <p:cNvPr id="7" name="Rechteck 6"/>
          <p:cNvSpPr/>
          <p:nvPr/>
        </p:nvSpPr>
        <p:spPr>
          <a:xfrm>
            <a:off x="755576" y="5589240"/>
            <a:ext cx="4572000" cy="646331"/>
          </a:xfrm>
          <a:prstGeom prst="rect">
            <a:avLst/>
          </a:prstGeom>
        </p:spPr>
        <p:txBody>
          <a:bodyPr>
            <a:spAutoFit/>
          </a:bodyPr>
          <a:lstStyle/>
          <a:p>
            <a:r>
              <a:rPr lang="de-CH" dirty="0" smtClean="0">
                <a:sym typeface="Wingdings" pitchFamily="2" charset="2"/>
              </a:rPr>
              <a:t> </a:t>
            </a:r>
            <a:r>
              <a:rPr lang="de-CH" dirty="0" err="1" smtClean="0"/>
              <a:t>Activities</a:t>
            </a:r>
            <a:r>
              <a:rPr lang="de-CH" dirty="0" smtClean="0"/>
              <a:t> </a:t>
            </a:r>
            <a:r>
              <a:rPr lang="de-CH" dirty="0" err="1" smtClean="0"/>
              <a:t>that</a:t>
            </a:r>
            <a:r>
              <a:rPr lang="de-CH" dirty="0" smtClean="0"/>
              <a:t> </a:t>
            </a:r>
            <a:r>
              <a:rPr lang="de-CH" dirty="0" err="1" smtClean="0"/>
              <a:t>cannot</a:t>
            </a:r>
            <a:r>
              <a:rPr lang="de-CH" dirty="0" smtClean="0"/>
              <a:t> </a:t>
            </a:r>
            <a:r>
              <a:rPr lang="de-CH" dirty="0" err="1" smtClean="0"/>
              <a:t>be</a:t>
            </a:r>
            <a:r>
              <a:rPr lang="de-CH" dirty="0" smtClean="0"/>
              <a:t> </a:t>
            </a:r>
            <a:r>
              <a:rPr lang="de-CH" dirty="0" err="1" smtClean="0"/>
              <a:t>shifted</a:t>
            </a:r>
            <a:r>
              <a:rPr lang="de-CH" dirty="0" smtClean="0"/>
              <a:t> </a:t>
            </a:r>
            <a:r>
              <a:rPr lang="de-CH" dirty="0" err="1" smtClean="0"/>
              <a:t>are</a:t>
            </a:r>
            <a:r>
              <a:rPr lang="de-CH" dirty="0" smtClean="0"/>
              <a:t> </a:t>
            </a:r>
            <a:r>
              <a:rPr lang="de-CH" dirty="0" err="1" smtClean="0"/>
              <a:t>experienced</a:t>
            </a:r>
            <a:r>
              <a:rPr lang="de-CH" dirty="0" smtClean="0"/>
              <a:t> </a:t>
            </a:r>
            <a:r>
              <a:rPr lang="de-CH" dirty="0" err="1" smtClean="0"/>
              <a:t>as</a:t>
            </a:r>
            <a:r>
              <a:rPr lang="de-CH" dirty="0" smtClean="0"/>
              <a:t> </a:t>
            </a:r>
            <a:r>
              <a:rPr lang="de-CH" dirty="0" err="1" smtClean="0"/>
              <a:t>barriers</a:t>
            </a:r>
            <a:r>
              <a:rPr lang="de-CH" dirty="0" smtClean="0"/>
              <a:t> </a:t>
            </a:r>
            <a:r>
              <a:rPr lang="de-CH" dirty="0" err="1" smtClean="0"/>
              <a:t>for</a:t>
            </a:r>
            <a:r>
              <a:rPr lang="de-CH" dirty="0" smtClean="0"/>
              <a:t> </a:t>
            </a:r>
            <a:r>
              <a:rPr lang="de-CH" dirty="0" err="1" smtClean="0"/>
              <a:t>load</a:t>
            </a:r>
            <a:r>
              <a:rPr lang="de-CH" dirty="0" smtClean="0"/>
              <a:t> </a:t>
            </a:r>
            <a:r>
              <a:rPr lang="de-CH" dirty="0" err="1" smtClean="0"/>
              <a:t>shifting</a:t>
            </a:r>
            <a:endParaRPr lang="de-CH" dirty="0"/>
          </a:p>
        </p:txBody>
      </p:sp>
      <p:pic>
        <p:nvPicPr>
          <p:cNvPr id="50179" name="Picture 3"/>
          <p:cNvPicPr>
            <a:picLocks noChangeAspect="1" noChangeArrowheads="1"/>
          </p:cNvPicPr>
          <p:nvPr/>
        </p:nvPicPr>
        <p:blipFill>
          <a:blip r:embed="rId3" cstate="print"/>
          <a:srcRect/>
          <a:stretch>
            <a:fillRect/>
          </a:stretch>
        </p:blipFill>
        <p:spPr bwMode="auto">
          <a:xfrm>
            <a:off x="683568" y="1196752"/>
            <a:ext cx="7837868" cy="420475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LLEFT" val=" 210.125"/>
  <p:tag name="LTOP" val=" 469.875"/>
  <p:tag name="RESIZE" val="Yes"/>
</p:tagLst>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BM2009">
  <a:themeElements>
    <a:clrScheme name="IBM2009 1">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669900"/>
      </a:hlink>
      <a:folHlink>
        <a:srgbClr val="8EC800"/>
      </a:folHlink>
    </a:clrScheme>
    <a:fontScheme name="IBM2009">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IBM2009 1">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669900"/>
        </a:hlink>
        <a:folHlink>
          <a:srgbClr val="8EC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582</Words>
  <Application>Microsoft Macintosh PowerPoint</Application>
  <PresentationFormat>Bildschirmpräsentation (4:3)</PresentationFormat>
  <Paragraphs>103</Paragraphs>
  <Slides>14</Slides>
  <Notes>3</Notes>
  <HiddenSlides>0</HiddenSlides>
  <MMClips>0</MMClips>
  <ScaleCrop>false</ScaleCrop>
  <HeadingPairs>
    <vt:vector size="4" baseType="variant">
      <vt:variant>
        <vt:lpstr>Design</vt:lpstr>
      </vt:variant>
      <vt:variant>
        <vt:i4>2</vt:i4>
      </vt:variant>
      <vt:variant>
        <vt:lpstr>Folientitel</vt:lpstr>
      </vt:variant>
      <vt:variant>
        <vt:i4>14</vt:i4>
      </vt:variant>
    </vt:vector>
  </HeadingPairs>
  <TitlesOfParts>
    <vt:vector size="16" baseType="lpstr">
      <vt:lpstr>Larissa-Design</vt:lpstr>
      <vt:lpstr>IBM2009</vt:lpstr>
      <vt:lpstr>Smart Energy Products Results of a Swiss Smart Grid Pilot</vt:lpstr>
      <vt:lpstr>Public private partnership inergie</vt:lpstr>
      <vt:lpstr>Ittigen: focussing on the customer</vt:lpstr>
      <vt:lpstr>iSmart Architecture</vt:lpstr>
      <vt:lpstr>Eco-feedback: Realization at BKW</vt:lpstr>
      <vt:lpstr>Two products: Visu and Smart</vt:lpstr>
      <vt:lpstr>First Results</vt:lpstr>
      <vt:lpstr>Potential for load shift</vt:lpstr>
      <vt:lpstr>Barriers for load shift.</vt:lpstr>
      <vt:lpstr>Customers wish hints on  appliances by which load shift is worthwhile</vt:lpstr>
      <vt:lpstr>What did you consider  when goal setting?</vt:lpstr>
      <vt:lpstr>Summary of findings</vt:lpstr>
      <vt:lpstr>Summary of findings</vt:lpstr>
      <vt:lpstr>PowerPoint-Präsentation</vt:lpstr>
    </vt:vector>
  </TitlesOfParts>
  <Company>BKW FMB Energie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dacge</dc:creator>
  <cp:lastModifiedBy>T</cp:lastModifiedBy>
  <cp:revision>118</cp:revision>
  <dcterms:created xsi:type="dcterms:W3CDTF">2011-01-11T09:41:13Z</dcterms:created>
  <dcterms:modified xsi:type="dcterms:W3CDTF">2011-07-14T17:49:38Z</dcterms:modified>
</cp:coreProperties>
</file>