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6"/>
  </p:handoutMasterIdLst>
  <p:sldIdLst>
    <p:sldId id="256" r:id="rId2"/>
    <p:sldId id="257" r:id="rId3"/>
    <p:sldId id="260" r:id="rId4"/>
    <p:sldId id="258" r:id="rId5"/>
    <p:sldId id="261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Load MW</c:v>
                </c:pt>
              </c:strCache>
            </c:strRef>
          </c:tx>
          <c:dLbls>
            <c:dLbl>
              <c:idx val="0"/>
              <c:layout>
                <c:manualLayout>
                  <c:x val="-0.0352738584601711"/>
                  <c:y val="0.08299731402393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accent6"/>
                        </a:solidFill>
                      </a:rPr>
                      <a:t>12351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73907132011787"/>
                  <c:y val="0.1193086389094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1B50D3"/>
                        </a:solidFill>
                      </a:rPr>
                      <a:t>26212</a:t>
                    </a:r>
                    <a:endParaRPr lang="en-US" dirty="0">
                      <a:solidFill>
                        <a:srgbClr val="1B50D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12351.0</c:v>
                </c:pt>
                <c:pt idx="1">
                  <c:v>13616.0</c:v>
                </c:pt>
                <c:pt idx="2">
                  <c:v>15006.0</c:v>
                </c:pt>
                <c:pt idx="3">
                  <c:v>16682.0</c:v>
                </c:pt>
                <c:pt idx="4">
                  <c:v>19543.0</c:v>
                </c:pt>
                <c:pt idx="5">
                  <c:v>21208.0</c:v>
                </c:pt>
                <c:pt idx="6">
                  <c:v>22432.0</c:v>
                </c:pt>
                <c:pt idx="7">
                  <c:v>23799.0</c:v>
                </c:pt>
                <c:pt idx="8">
                  <c:v>26212.0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487816"/>
        <c:axId val="74570968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Power Consumption TWh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0369535660058935"/>
                  <c:y val="-0.12449597103589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12540405563403"/>
                  <c:y val="-0.046686397589810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Sheet1!$A$2:$A$10</c:f>
              <c:numCache>
                <c:formatCode>General</c:formatCode>
                <c:ptCount val="9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</c:numCache>
            </c:numRef>
          </c:cat>
          <c:val>
            <c:numRef>
              <c:f>Sheet1!$C$2:$C$10</c:f>
              <c:numCache>
                <c:formatCode>0</c:formatCode>
                <c:ptCount val="9"/>
                <c:pt idx="0">
                  <c:v>65.471</c:v>
                </c:pt>
                <c:pt idx="1">
                  <c:v>74.597</c:v>
                </c:pt>
                <c:pt idx="2">
                  <c:v>82.144</c:v>
                </c:pt>
                <c:pt idx="3">
                  <c:v>92.265</c:v>
                </c:pt>
                <c:pt idx="4">
                  <c:v>99.015</c:v>
                </c:pt>
                <c:pt idx="5">
                  <c:v>107.238</c:v>
                </c:pt>
                <c:pt idx="6">
                  <c:v>113.822</c:v>
                </c:pt>
                <c:pt idx="7">
                  <c:v>115.338</c:v>
                </c:pt>
                <c:pt idx="8">
                  <c:v>129.587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35112"/>
        <c:axId val="982665160"/>
      </c:lineChart>
      <c:catAx>
        <c:axId val="60948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745709688"/>
        <c:crosses val="autoZero"/>
        <c:auto val="1"/>
        <c:lblAlgn val="ctr"/>
        <c:lblOffset val="100"/>
        <c:noMultiLvlLbl val="0"/>
      </c:catAx>
      <c:valAx>
        <c:axId val="745709688"/>
        <c:scaling>
          <c:orientation val="minMax"/>
        </c:scaling>
        <c:delete val="0"/>
        <c:axPos val="l"/>
        <c:majorGridlines/>
        <c:numFmt formatCode="#,##0;[Red]\-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de-DE"/>
          </a:p>
        </c:txPr>
        <c:crossAx val="609487816"/>
        <c:crosses val="autoZero"/>
        <c:crossBetween val="between"/>
      </c:valAx>
      <c:valAx>
        <c:axId val="98266516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744435112"/>
        <c:crosses val="max"/>
        <c:crossBetween val="between"/>
      </c:valAx>
      <c:catAx>
        <c:axId val="744435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8266516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SAFI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0.495</c:v>
                </c:pt>
                <c:pt idx="1">
                  <c:v>0.455</c:v>
                </c:pt>
                <c:pt idx="2">
                  <c:v>0.469</c:v>
                </c:pt>
                <c:pt idx="3">
                  <c:v>0.41</c:v>
                </c:pt>
                <c:pt idx="4">
                  <c:v>0.372</c:v>
                </c:pt>
                <c:pt idx="5">
                  <c:v>0.333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395928"/>
        <c:axId val="61006863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SADI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148.9800000000001</c:v>
                </c:pt>
                <c:pt idx="1">
                  <c:v>139.44</c:v>
                </c:pt>
                <c:pt idx="2">
                  <c:v>121.2</c:v>
                </c:pt>
                <c:pt idx="3">
                  <c:v>114.96</c:v>
                </c:pt>
                <c:pt idx="4">
                  <c:v>102.12</c:v>
                </c:pt>
                <c:pt idx="5">
                  <c:v>92.16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228040"/>
        <c:axId val="744399976"/>
      </c:lineChart>
      <c:catAx>
        <c:axId val="74439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0068632"/>
        <c:crosses val="autoZero"/>
        <c:auto val="1"/>
        <c:lblAlgn val="ctr"/>
        <c:lblOffset val="100"/>
        <c:noMultiLvlLbl val="0"/>
      </c:catAx>
      <c:valAx>
        <c:axId val="610068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44395928"/>
        <c:crosses val="autoZero"/>
        <c:crossBetween val="between"/>
      </c:valAx>
      <c:valAx>
        <c:axId val="7443999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720228040"/>
        <c:crosses val="max"/>
        <c:crossBetween val="between"/>
      </c:valAx>
      <c:catAx>
        <c:axId val="72022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43999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altLang="zh-CN" b="1" smtClean="0"/>
                      <a:t>Others</a:t>
                    </a:r>
                    <a:r>
                      <a:rPr lang="zh-CN" altLang="en-US" b="1" dirty="0"/>
                      <a:t>
</a:t>
                    </a:r>
                    <a:r>
                      <a:rPr lang="en-US" altLang="zh-CN" b="1" dirty="0"/>
                      <a:t>83%</a:t>
                    </a:r>
                    <a:endParaRPr lang="zh-CN" altLang="en-US" b="1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Failure</c:v>
                </c:pt>
                <c:pt idx="1">
                  <c:v>Maintenance</c:v>
                </c:pt>
                <c:pt idx="2">
                  <c:v>Infrastructure</c:v>
                </c:pt>
                <c:pt idx="3">
                  <c:v>New Customer Conect-in</c:v>
                </c:pt>
                <c:pt idx="4">
                  <c:v>City Infrastructure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14800.0</c:v>
                </c:pt>
                <c:pt idx="1">
                  <c:v>11291.0</c:v>
                </c:pt>
                <c:pt idx="2">
                  <c:v>33567.0</c:v>
                </c:pt>
                <c:pt idx="3">
                  <c:v>13984.0</c:v>
                </c:pt>
                <c:pt idx="4">
                  <c:v>10953.0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.0"/>
        <c:secondPieSize val="75"/>
        <c:serLines/>
      </c:of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3975-1528-4964-B79D-4F73B682A948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DB6F-D34F-4BED-A4FE-3F08E84FD90A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18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zh-CN" altLang="en-US" smtClean="0"/>
              <a:t>单击此处编辑母版副标题样式</a:t>
            </a: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30820CF-B880-4189-942D-D702A7CBA730}" type="datetimeFigureOut">
              <a:rPr lang="zh-CN" altLang="en-US" smtClean="0"/>
              <a:pPr/>
              <a:t>14.07.11</a:t>
            </a:fld>
            <a:endParaRPr lang="zh-CN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zh-CN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 of Distribution Network in Shanghai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SMEPC</a:t>
            </a:r>
          </a:p>
          <a:p>
            <a:r>
              <a:rPr lang="en-US" dirty="0" smtClean="0"/>
              <a:t>6-9 June 2011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May 23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4564878"/>
            <a:ext cx="1810519" cy="175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Infrastructure of EV Service</a:t>
            </a:r>
          </a:p>
          <a:p>
            <a:pPr lvl="1"/>
            <a:r>
              <a:rPr lang="en-US" altLang="zh-CN" sz="1600" dirty="0" smtClean="0"/>
              <a:t>Public Transportation</a:t>
            </a:r>
          </a:p>
          <a:p>
            <a:pPr lvl="1"/>
            <a:r>
              <a:rPr lang="en-US" sz="1600" dirty="0" smtClean="0"/>
              <a:t>Personal EV</a:t>
            </a:r>
          </a:p>
          <a:p>
            <a:pPr lvl="1"/>
            <a:r>
              <a:rPr lang="en-US" sz="1600" dirty="0" smtClean="0"/>
              <a:t>Predication of the Next Five Yrs</a:t>
            </a:r>
          </a:p>
          <a:p>
            <a:endParaRPr lang="en-US" sz="2000" dirty="0" smtClean="0"/>
          </a:p>
        </p:txBody>
      </p:sp>
      <p:pic>
        <p:nvPicPr>
          <p:cNvPr id="8" name="图片 7" descr="_DSC52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293096"/>
            <a:ext cx="4176464" cy="204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856466"/>
            <a:ext cx="4152899" cy="258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Demand Side Application</a:t>
            </a:r>
          </a:p>
          <a:p>
            <a:pPr lvl="1"/>
            <a:r>
              <a:rPr lang="en-US" altLang="zh-CN" sz="1600" dirty="0" smtClean="0"/>
              <a:t>Smart Metering</a:t>
            </a:r>
          </a:p>
          <a:p>
            <a:pPr lvl="1"/>
            <a:r>
              <a:rPr lang="en-US" sz="1600" dirty="0" smtClean="0"/>
              <a:t>Smart Building and Community</a:t>
            </a:r>
          </a:p>
          <a:p>
            <a:pPr lvl="1"/>
            <a:r>
              <a:rPr lang="en-US" sz="1600" dirty="0" smtClean="0"/>
              <a:t>DR and Virtual Power Plant </a:t>
            </a:r>
          </a:p>
          <a:p>
            <a:endParaRPr lang="en-US" sz="2000" dirty="0" smtClean="0"/>
          </a:p>
        </p:txBody>
      </p:sp>
      <p:pic>
        <p:nvPicPr>
          <p:cNvPr id="6" name="Picture 8" descr="pl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526374"/>
            <a:ext cx="3432811" cy="242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08188"/>
            <a:ext cx="4546848" cy="4122737"/>
          </a:xfrm>
        </p:spPr>
        <p:txBody>
          <a:bodyPr/>
          <a:lstStyle/>
          <a:p>
            <a:r>
              <a:rPr lang="en-US" sz="2000" dirty="0" smtClean="0"/>
              <a:t>Communication Infrastructure</a:t>
            </a:r>
          </a:p>
          <a:p>
            <a:pPr lvl="1"/>
            <a:r>
              <a:rPr lang="en-US" altLang="zh-CN" sz="1600" dirty="0" smtClean="0"/>
              <a:t>Cost of Communication Infrastructure</a:t>
            </a:r>
          </a:p>
          <a:p>
            <a:pPr lvl="1"/>
            <a:r>
              <a:rPr lang="en-US" altLang="zh-CN" sz="1600" dirty="0" smtClean="0"/>
              <a:t>OPLC (Optical Fiber Composite Low-Voltage Cable)</a:t>
            </a:r>
          </a:p>
          <a:p>
            <a:pPr lvl="1"/>
            <a:r>
              <a:rPr lang="en-US" altLang="zh-CN" sz="1600" dirty="0" smtClean="0"/>
              <a:t>How to Cope with the Huge Investment of Communication Infrastructure</a:t>
            </a:r>
          </a:p>
        </p:txBody>
      </p:sp>
      <p:pic>
        <p:nvPicPr>
          <p:cNvPr id="7" name="图片 6" descr="新建 BMP 图像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3933056"/>
            <a:ext cx="408622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Power Quality</a:t>
            </a:r>
          </a:p>
          <a:p>
            <a:pPr lvl="1"/>
            <a:r>
              <a:rPr lang="en-US" altLang="zh-CN" sz="1600" dirty="0" smtClean="0"/>
              <a:t>The Impact Factors</a:t>
            </a:r>
          </a:p>
          <a:p>
            <a:pPr lvl="1"/>
            <a:r>
              <a:rPr lang="en-US" altLang="zh-CN" sz="1600" dirty="0" smtClean="0"/>
              <a:t>PQ Monitoring System</a:t>
            </a:r>
          </a:p>
          <a:p>
            <a:pPr lvl="1"/>
            <a:r>
              <a:rPr lang="en-US" sz="1600" dirty="0" smtClean="0"/>
              <a:t>Solving the Power Pollution</a:t>
            </a:r>
            <a:endParaRPr lang="en-US" sz="2000" dirty="0" smtClean="0"/>
          </a:p>
        </p:txBody>
      </p:sp>
      <p:pic>
        <p:nvPicPr>
          <p:cNvPr id="5" name="图片 4" descr="大屏幕截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7" y="1988840"/>
            <a:ext cx="737361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4. Challenges</a:t>
            </a:r>
            <a:endParaRPr lang="en-US" sz="2400" dirty="0"/>
          </a:p>
        </p:txBody>
      </p:sp>
      <p:pic>
        <p:nvPicPr>
          <p:cNvPr id="5" name="图片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80928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9309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001551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1789048"/>
            <a:ext cx="2286000" cy="17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椭圆 8"/>
          <p:cNvSpPr/>
          <p:nvPr/>
        </p:nvSpPr>
        <p:spPr bwMode="auto">
          <a:xfrm>
            <a:off x="7740352" y="5661248"/>
            <a:ext cx="1152128" cy="9088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The END</a:t>
            </a:r>
          </a:p>
        </p:txBody>
      </p:sp>
      <p:sp>
        <p:nvSpPr>
          <p:cNvPr id="11" name="椭圆 10"/>
          <p:cNvSpPr>
            <a:spLocks/>
          </p:cNvSpPr>
          <p:nvPr/>
        </p:nvSpPr>
        <p:spPr bwMode="auto">
          <a:xfrm>
            <a:off x="3491880" y="2276872"/>
            <a:ext cx="1656184" cy="16560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2" name="椭圆 11"/>
          <p:cNvSpPr>
            <a:spLocks/>
          </p:cNvSpPr>
          <p:nvPr/>
        </p:nvSpPr>
        <p:spPr bwMode="auto">
          <a:xfrm>
            <a:off x="4950894" y="3096493"/>
            <a:ext cx="1656184" cy="165600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3" name="椭圆 12"/>
          <p:cNvSpPr>
            <a:spLocks/>
          </p:cNvSpPr>
          <p:nvPr/>
        </p:nvSpPr>
        <p:spPr bwMode="auto">
          <a:xfrm>
            <a:off x="3491880" y="3951910"/>
            <a:ext cx="1656184" cy="165600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4047" y="370774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0711" y="285293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4581128"/>
            <a:ext cx="108715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Overview of Distribution Network in Shanghai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08188"/>
            <a:ext cx="4618856" cy="41227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Fundamental Data</a:t>
            </a:r>
          </a:p>
          <a:p>
            <a:pPr lvl="1"/>
            <a:r>
              <a:rPr lang="en-US" sz="1600" dirty="0" smtClean="0"/>
              <a:t>Service </a:t>
            </a:r>
            <a:r>
              <a:rPr lang="en-US" altLang="zh-CN" sz="1600" dirty="0" smtClean="0"/>
              <a:t>Area, 6600 km</a:t>
            </a:r>
            <a:r>
              <a:rPr lang="en-US" altLang="zh-CN" sz="1600" baseline="30000" dirty="0" smtClean="0"/>
              <a:t>2</a:t>
            </a:r>
          </a:p>
          <a:p>
            <a:pPr lvl="1"/>
            <a:r>
              <a:rPr lang="en-US" sz="1600" dirty="0" smtClean="0"/>
              <a:t>Meters in the Service Area, 8M</a:t>
            </a:r>
          </a:p>
          <a:p>
            <a:pPr lvl="1"/>
            <a:r>
              <a:rPr lang="en-US" sz="1600" dirty="0" smtClean="0"/>
              <a:t>10kV Substations, 9533</a:t>
            </a:r>
          </a:p>
          <a:p>
            <a:pPr lvl="1"/>
            <a:r>
              <a:rPr lang="en-US" sz="1600" dirty="0" smtClean="0"/>
              <a:t>10kV Pad Mounted </a:t>
            </a:r>
            <a:r>
              <a:rPr lang="en-US" sz="1600" dirty="0" err="1" smtClean="0"/>
              <a:t>Trs</a:t>
            </a:r>
            <a:r>
              <a:rPr lang="en-US" sz="1600" dirty="0" smtClean="0"/>
              <a:t>, 29344</a:t>
            </a:r>
          </a:p>
          <a:p>
            <a:pPr lvl="1"/>
            <a:r>
              <a:rPr lang="en-US" sz="1600" dirty="0" smtClean="0"/>
              <a:t>10kV Pole Mounted </a:t>
            </a:r>
            <a:r>
              <a:rPr lang="en-US" sz="1600" dirty="0" err="1" smtClean="0"/>
              <a:t>Trs</a:t>
            </a:r>
            <a:r>
              <a:rPr lang="en-US" sz="1600" dirty="0" smtClean="0"/>
              <a:t>, 49216</a:t>
            </a:r>
          </a:p>
          <a:p>
            <a:pPr lvl="1"/>
            <a:r>
              <a:rPr lang="en-US" sz="1600" dirty="0" smtClean="0"/>
              <a:t>10kV OHL, 18439 km</a:t>
            </a:r>
          </a:p>
          <a:p>
            <a:pPr lvl="1"/>
            <a:r>
              <a:rPr lang="en-US" sz="1600" dirty="0" smtClean="0"/>
              <a:t>10kV Cables, 27604 km</a:t>
            </a:r>
          </a:p>
          <a:p>
            <a:pPr lvl="1"/>
            <a:r>
              <a:rPr lang="en-US" sz="1600" dirty="0" smtClean="0"/>
              <a:t>LV OHL, 31474 km</a:t>
            </a:r>
          </a:p>
          <a:p>
            <a:pPr lvl="1"/>
            <a:r>
              <a:rPr lang="en-US" sz="1600" dirty="0" smtClean="0"/>
              <a:t>LV Cables, 24347 km</a:t>
            </a:r>
          </a:p>
        </p:txBody>
      </p:sp>
      <p:pic>
        <p:nvPicPr>
          <p:cNvPr id="4" name="图片 3" descr="20081227172481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1"/>
            <a:ext cx="3480073" cy="418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 Overview of Distribution Network in Shanghai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08188"/>
            <a:ext cx="3610744" cy="4122737"/>
          </a:xfrm>
        </p:spPr>
        <p:txBody>
          <a:bodyPr/>
          <a:lstStyle/>
          <a:p>
            <a:r>
              <a:rPr lang="en-US" altLang="zh-CN" sz="2000" dirty="0" smtClean="0"/>
              <a:t>Power Consumption and </a:t>
            </a:r>
            <a:r>
              <a:rPr lang="en-US" sz="2000" dirty="0" smtClean="0"/>
              <a:t>Peak Load</a:t>
            </a:r>
          </a:p>
          <a:p>
            <a:pPr lvl="1"/>
            <a:r>
              <a:rPr lang="en-US" sz="1600" dirty="0" smtClean="0"/>
              <a:t>Consumption</a:t>
            </a:r>
          </a:p>
          <a:p>
            <a:pPr lvl="1"/>
            <a:r>
              <a:rPr lang="en-US" sz="1600" dirty="0" smtClean="0"/>
              <a:t>Peak Load</a:t>
            </a:r>
          </a:p>
          <a:p>
            <a:pPr lvl="1"/>
            <a:r>
              <a:rPr lang="en-US" sz="1600" dirty="0" smtClean="0"/>
              <a:t>Load Density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302058417"/>
              </p:ext>
            </p:extLst>
          </p:nvPr>
        </p:nvGraphicFramePr>
        <p:xfrm>
          <a:off x="899592" y="3789040"/>
          <a:ext cx="75608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139951" y="2060849"/>
          <a:ext cx="3816424" cy="158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</a:tblGrid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2010</a:t>
                      </a:r>
                      <a:endParaRPr lang="zh-CN" altLang="en-US" sz="1050" dirty="0"/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Core</a:t>
                      </a:r>
                      <a:endParaRPr lang="zh-CN" altLang="en-US" sz="105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Outer</a:t>
                      </a:r>
                      <a:endParaRPr lang="zh-CN" altLang="en-US" sz="1050" dirty="0"/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Suburban</a:t>
                      </a:r>
                      <a:endParaRPr lang="zh-CN" altLang="en-US" sz="1050" dirty="0"/>
                    </a:p>
                  </a:txBody>
                  <a:tcPr anchor="ctr" anchorCtr="1"/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Density</a:t>
                      </a:r>
                    </a:p>
                    <a:p>
                      <a:pPr algn="ctr"/>
                      <a:r>
                        <a:rPr lang="en-US" altLang="zh-CN" sz="1050" dirty="0" smtClean="0"/>
                        <a:t>MW/km</a:t>
                      </a:r>
                      <a:r>
                        <a:rPr lang="en-US" altLang="zh-CN" sz="1050" baseline="30000" dirty="0" smtClean="0"/>
                        <a:t>2</a:t>
                      </a:r>
                      <a:endParaRPr lang="zh-CN" altLang="en-US" sz="105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40</a:t>
                      </a:r>
                      <a:endParaRPr lang="zh-CN" altLang="en-US" sz="105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12.7</a:t>
                      </a:r>
                      <a:endParaRPr lang="zh-CN" altLang="en-US" sz="105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2.3</a:t>
                      </a:r>
                      <a:endParaRPr lang="zh-CN" altLang="en-US" sz="1050" dirty="0"/>
                    </a:p>
                  </a:txBody>
                  <a:tcPr anchor="ctr" anchorCtr="1"/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Area</a:t>
                      </a:r>
                    </a:p>
                    <a:p>
                      <a:pPr algn="ctr"/>
                      <a:r>
                        <a:rPr lang="en-US" altLang="zh-CN" sz="1050" dirty="0" smtClean="0"/>
                        <a:t>km</a:t>
                      </a:r>
                      <a:r>
                        <a:rPr lang="en-US" altLang="zh-CN" sz="1050" baseline="30000" dirty="0" smtClean="0"/>
                        <a:t>2</a:t>
                      </a:r>
                      <a:endParaRPr lang="zh-CN" altLang="en-US" sz="105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116</a:t>
                      </a:r>
                      <a:endParaRPr lang="zh-CN" altLang="en-US" sz="105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540</a:t>
                      </a:r>
                      <a:endParaRPr lang="zh-CN" altLang="en-US" sz="105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4340</a:t>
                      </a:r>
                      <a:endParaRPr lang="zh-CN" altLang="en-US" sz="1050" dirty="0"/>
                    </a:p>
                  </a:txBody>
                  <a:tcPr anchor="ctr" anchorCtr="1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2786050" y="2428868"/>
            <a:ext cx="1214446" cy="1143008"/>
            <a:chOff x="2857488" y="2500306"/>
            <a:chExt cx="1214446" cy="1143008"/>
          </a:xfrm>
        </p:grpSpPr>
        <p:sp>
          <p:nvSpPr>
            <p:cNvPr id="11" name="椭圆 10"/>
            <p:cNvSpPr/>
            <p:nvPr/>
          </p:nvSpPr>
          <p:spPr bwMode="auto">
            <a:xfrm>
              <a:off x="2857488" y="2500306"/>
              <a:ext cx="1214446" cy="1143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071802" y="2678351"/>
              <a:ext cx="785818" cy="785818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3261570" y="2857496"/>
              <a:ext cx="428628" cy="4286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命名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2850" y="2177405"/>
            <a:ext cx="5391150" cy="1971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 Overview of Distribution Network in Shanghai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Feature of The Network</a:t>
            </a:r>
          </a:p>
          <a:p>
            <a:pPr lvl="1"/>
            <a:r>
              <a:rPr lang="en-US" sz="1600" dirty="0" smtClean="0"/>
              <a:t>OHL Network</a:t>
            </a:r>
          </a:p>
          <a:p>
            <a:pPr lvl="1"/>
            <a:r>
              <a:rPr lang="en-US" sz="1600" dirty="0" smtClean="0"/>
              <a:t>Cable Network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Coverage Ratio of DA @2010</a:t>
            </a:r>
          </a:p>
          <a:p>
            <a:pPr lvl="1"/>
            <a:r>
              <a:rPr lang="en-US" altLang="zh-CN" sz="1600" dirty="0" smtClean="0"/>
              <a:t>DA without Self-healing, 30.90%</a:t>
            </a:r>
          </a:p>
          <a:p>
            <a:pPr lvl="1"/>
            <a:r>
              <a:rPr lang="en-US" altLang="zh-CN" sz="1600" dirty="0" smtClean="0"/>
              <a:t>DA with Self-healing, 1.46%</a:t>
            </a:r>
            <a:r>
              <a:rPr lang="zh-CN" altLang="en-US" sz="1600" dirty="0" smtClean="0"/>
              <a:t> </a:t>
            </a:r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59245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04248" y="3933056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Cable Network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370" y="5877272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OHL Network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 Overview of Distribution Network in Shanghai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SADI(min) &amp; SAFI(times)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539552" y="2852936"/>
          <a:ext cx="80648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 Overview of Distribution Network in Shanghai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Factors of Blackout @2010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611560" y="2708920"/>
          <a:ext cx="79928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13889" y="4365104"/>
            <a:ext cx="1849999" cy="1800200"/>
            <a:chOff x="963101" y="-119067"/>
            <a:chExt cx="1561967" cy="1523260"/>
          </a:xfrm>
          <a:scene3d>
            <a:camera prst="orthographicFront"/>
            <a:lightRig rig="flat" dir="t"/>
          </a:scene3d>
        </p:grpSpPr>
        <p:sp>
          <p:nvSpPr>
            <p:cNvPr id="24" name="椭圆 23"/>
            <p:cNvSpPr/>
            <p:nvPr/>
          </p:nvSpPr>
          <p:spPr>
            <a:xfrm>
              <a:off x="963101" y="-119067"/>
              <a:ext cx="1561967" cy="1523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椭圆 4"/>
            <p:cNvSpPr/>
            <p:nvPr/>
          </p:nvSpPr>
          <p:spPr>
            <a:xfrm>
              <a:off x="1191846" y="104009"/>
              <a:ext cx="1104477" cy="1077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Interactive Experience on Demand Side &amp; DR</a:t>
              </a:r>
              <a:endParaRPr lang="en-US" sz="14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13889" y="2132856"/>
            <a:ext cx="1849999" cy="1800200"/>
            <a:chOff x="963101" y="-119067"/>
            <a:chExt cx="1561967" cy="1523260"/>
          </a:xfrm>
          <a:scene3d>
            <a:camera prst="orthographicFront"/>
            <a:lightRig rig="flat" dir="t"/>
          </a:scene3d>
        </p:grpSpPr>
        <p:sp>
          <p:nvSpPr>
            <p:cNvPr id="7" name="椭圆 6"/>
            <p:cNvSpPr/>
            <p:nvPr/>
          </p:nvSpPr>
          <p:spPr>
            <a:xfrm>
              <a:off x="963101" y="-119067"/>
              <a:ext cx="1561967" cy="1523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椭圆 4"/>
            <p:cNvSpPr/>
            <p:nvPr/>
          </p:nvSpPr>
          <p:spPr>
            <a:xfrm>
              <a:off x="1191846" y="104009"/>
              <a:ext cx="1104477" cy="1077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Higher Reliability</a:t>
              </a:r>
              <a:endParaRPr lang="en-US" sz="1400" b="1" kern="12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80112" y="4365104"/>
            <a:ext cx="1849999" cy="1800200"/>
            <a:chOff x="963101" y="-119067"/>
            <a:chExt cx="1561967" cy="1523260"/>
          </a:xfrm>
          <a:scene3d>
            <a:camera prst="orthographicFront"/>
            <a:lightRig rig="flat" dir="t"/>
          </a:scene3d>
        </p:grpSpPr>
        <p:sp>
          <p:nvSpPr>
            <p:cNvPr id="27" name="椭圆 26"/>
            <p:cNvSpPr/>
            <p:nvPr/>
          </p:nvSpPr>
          <p:spPr>
            <a:xfrm>
              <a:off x="963101" y="-119067"/>
              <a:ext cx="1561967" cy="1523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椭圆 4"/>
            <p:cNvSpPr/>
            <p:nvPr/>
          </p:nvSpPr>
          <p:spPr>
            <a:xfrm>
              <a:off x="1191846" y="104009"/>
              <a:ext cx="1104477" cy="1077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Connect-in of DG &amp; DS</a:t>
              </a:r>
              <a:endParaRPr lang="en-US" sz="1400" b="1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0112" y="2132856"/>
            <a:ext cx="1849999" cy="1800200"/>
            <a:chOff x="963101" y="-119067"/>
            <a:chExt cx="1561967" cy="1523260"/>
          </a:xfrm>
          <a:scene3d>
            <a:camera prst="orthographicFront"/>
            <a:lightRig rig="flat" dir="t"/>
          </a:scene3d>
        </p:grpSpPr>
        <p:sp>
          <p:nvSpPr>
            <p:cNvPr id="21" name="椭圆 20"/>
            <p:cNvSpPr/>
            <p:nvPr/>
          </p:nvSpPr>
          <p:spPr>
            <a:xfrm>
              <a:off x="963101" y="-119067"/>
              <a:ext cx="1561967" cy="1523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椭圆 4"/>
            <p:cNvSpPr/>
            <p:nvPr/>
          </p:nvSpPr>
          <p:spPr>
            <a:xfrm>
              <a:off x="1113654" y="104009"/>
              <a:ext cx="1276734" cy="1077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Infrastructure of EV</a:t>
              </a:r>
              <a:endParaRPr lang="en-US" sz="1400" b="1" dirty="0"/>
            </a:p>
          </p:txBody>
        </p:sp>
      </p:grpSp>
      <p:sp>
        <p:nvSpPr>
          <p:cNvPr id="29" name="爆炸形 1 28"/>
          <p:cNvSpPr/>
          <p:nvPr/>
        </p:nvSpPr>
        <p:spPr bwMode="auto">
          <a:xfrm>
            <a:off x="3203848" y="2852936"/>
            <a:ext cx="2952328" cy="266429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2. </a:t>
            </a:r>
            <a:r>
              <a:rPr lang="en-US" altLang="zh-CN" sz="2400" dirty="0" smtClean="0"/>
              <a:t>The Main Influence as SmartGrid to Be Introduced</a:t>
            </a:r>
            <a:endParaRPr lang="en-US" sz="2400" dirty="0"/>
          </a:p>
        </p:txBody>
      </p:sp>
      <p:sp>
        <p:nvSpPr>
          <p:cNvPr id="31" name="椭圆 4"/>
          <p:cNvSpPr/>
          <p:nvPr/>
        </p:nvSpPr>
        <p:spPr>
          <a:xfrm>
            <a:off x="3851920" y="3429000"/>
            <a:ext cx="1440160" cy="1272934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Distribution and Power Consumption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755576" y="1772816"/>
            <a:ext cx="7848872" cy="4464496"/>
            <a:chOff x="-9331" y="1214422"/>
            <a:chExt cx="9163050" cy="564216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9331" y="1214422"/>
              <a:ext cx="9163050" cy="56421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8143873" y="5500688"/>
              <a:ext cx="818282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Wind Mill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5214942" y="1428736"/>
              <a:ext cx="1181964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Solar</a:t>
              </a:r>
            </a:p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Mill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0" y="4214818"/>
              <a:ext cx="857224" cy="3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 </a:t>
              </a: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V2G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6000760" y="6072206"/>
              <a:ext cx="1928837" cy="3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 </a:t>
              </a: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Power Storage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214282" y="3143248"/>
              <a:ext cx="1571636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PQ Monitoring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286116" y="3000372"/>
              <a:ext cx="928688" cy="3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AMI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4643438" y="6143644"/>
              <a:ext cx="1147694" cy="3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 </a:t>
              </a: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UHVDC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14282" y="4857761"/>
              <a:ext cx="1396278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iS/S</a:t>
              </a:r>
            </a:p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iBuilding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14282" y="5857891"/>
              <a:ext cx="1285852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DA</a:t>
              </a:r>
            </a:p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TCM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928662" y="5519338"/>
              <a:ext cx="1583947" cy="3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iCommunity</a:t>
              </a:r>
              <a:endParaRPr lang="zh-CN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4786314" y="3929066"/>
              <a:ext cx="1593270" cy="66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 </a:t>
              </a:r>
              <a:r>
                <a:rPr lang="en-US" altLang="zh-CN" sz="1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iDispatching</a:t>
              </a:r>
              <a:endParaRPr lang="zh-CN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158798" y="1487430"/>
              <a:ext cx="5043881" cy="42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微软雅黑" pitchFamily="34" charset="-122"/>
                  <a:cs typeface="Tahoma" pitchFamily="34" charset="0"/>
                </a:rPr>
                <a:t>Pilot Project at Shanghai EXPO 2010</a:t>
              </a:r>
              <a:endParaRPr lang="zh-CN" altLang="en-US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3. Solutions We Will Adopt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High Reliability</a:t>
            </a:r>
          </a:p>
          <a:p>
            <a:pPr lvl="1"/>
            <a:r>
              <a:rPr lang="en-US" altLang="zh-CN" sz="1600" dirty="0" smtClean="0"/>
              <a:t>DA Criteria issued by SGCC</a:t>
            </a:r>
          </a:p>
          <a:p>
            <a:pPr lvl="1"/>
            <a:r>
              <a:rPr lang="en-US" sz="1600" dirty="0" smtClean="0"/>
              <a:t>D</a:t>
            </a:r>
            <a:r>
              <a:rPr lang="en-US" altLang="zh-CN" sz="1600" dirty="0" smtClean="0"/>
              <a:t>G</a:t>
            </a:r>
            <a:r>
              <a:rPr lang="en-US" sz="1600" dirty="0" smtClean="0"/>
              <a:t> and DS</a:t>
            </a:r>
          </a:p>
          <a:p>
            <a:pPr lvl="1"/>
            <a:r>
              <a:rPr lang="en-US" sz="1600" dirty="0" smtClean="0"/>
              <a:t>Micro-Grid</a:t>
            </a:r>
          </a:p>
          <a:p>
            <a:pPr lvl="1"/>
            <a:r>
              <a:rPr lang="en-US" sz="1600" dirty="0" smtClean="0"/>
              <a:t>TCM</a:t>
            </a:r>
          </a:p>
          <a:p>
            <a:endParaRPr lang="en-US" sz="2000" dirty="0" smtClean="0"/>
          </a:p>
        </p:txBody>
      </p:sp>
      <p:pic>
        <p:nvPicPr>
          <p:cNvPr id="5" name="图片 4" descr="20100628035704智能电网架构示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68960"/>
            <a:ext cx="4176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slide-oral-presentation</Template>
  <TotalTime>0</TotalTime>
  <Words>354</Words>
  <Application>Microsoft Macintosh PowerPoint</Application>
  <PresentationFormat>Bildschirmpräsentation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CIRED2011</vt:lpstr>
      <vt:lpstr>Trend of Distribution Network in Shanghai</vt:lpstr>
      <vt:lpstr>1. Overview of Distribution Network in Shanghai</vt:lpstr>
      <vt:lpstr>1. Overview of Distribution Network in Shanghai</vt:lpstr>
      <vt:lpstr>1. Overview of Distribution Network in Shanghai</vt:lpstr>
      <vt:lpstr>1. Overview of Distribution Network in Shanghai</vt:lpstr>
      <vt:lpstr>1. Overview of Distribution Network in Shanghai</vt:lpstr>
      <vt:lpstr>2. The Main Influence as SmartGrid to Be Introduced</vt:lpstr>
      <vt:lpstr>3. Solutions We Will Adopt</vt:lpstr>
      <vt:lpstr>3. Solutions We Will Adopt</vt:lpstr>
      <vt:lpstr>3. Solutions We Will Adopt</vt:lpstr>
      <vt:lpstr>3. Solutions We Will Adopt</vt:lpstr>
      <vt:lpstr>3. Solutions We Will Adopt</vt:lpstr>
      <vt:lpstr>3. Solutions We Will Adopt</vt:lpstr>
      <vt:lpstr>4.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Communication Infrastructure of SmartGrid in Big Cities</dc:title>
  <cp:lastModifiedBy>T</cp:lastModifiedBy>
  <cp:revision>72</cp:revision>
  <dcterms:modified xsi:type="dcterms:W3CDTF">2011-07-14T17:51:47Z</dcterms:modified>
</cp:coreProperties>
</file>