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2.bin" ContentType="application/vnd.openxmlformats-officedocument.oleObject"/>
  <Override PartName="/ppt/notesSlides/notesSlide40.xml" ContentType="application/vnd.openxmlformats-officedocument.presentationml.notesSlide+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56"/>
  </p:notesMasterIdLst>
  <p:sldIdLst>
    <p:sldId id="256" r:id="rId3"/>
    <p:sldId id="499" r:id="rId4"/>
    <p:sldId id="500" r:id="rId5"/>
    <p:sldId id="501" r:id="rId6"/>
    <p:sldId id="463" r:id="rId7"/>
    <p:sldId id="409" r:id="rId8"/>
    <p:sldId id="412" r:id="rId9"/>
    <p:sldId id="534" r:id="rId10"/>
    <p:sldId id="535" r:id="rId11"/>
    <p:sldId id="536" r:id="rId12"/>
    <p:sldId id="537" r:id="rId13"/>
    <p:sldId id="538" r:id="rId14"/>
    <p:sldId id="539" r:id="rId15"/>
    <p:sldId id="540" r:id="rId16"/>
    <p:sldId id="541" r:id="rId17"/>
    <p:sldId id="542" r:id="rId18"/>
    <p:sldId id="543" r:id="rId19"/>
    <p:sldId id="544" r:id="rId20"/>
    <p:sldId id="545" r:id="rId21"/>
    <p:sldId id="549" r:id="rId22"/>
    <p:sldId id="550" r:id="rId23"/>
    <p:sldId id="551" r:id="rId24"/>
    <p:sldId id="604" r:id="rId25"/>
    <p:sldId id="554" r:id="rId26"/>
    <p:sldId id="555" r:id="rId27"/>
    <p:sldId id="556" r:id="rId28"/>
    <p:sldId id="557" r:id="rId29"/>
    <p:sldId id="521" r:id="rId30"/>
    <p:sldId id="522" r:id="rId31"/>
    <p:sldId id="505" r:id="rId32"/>
    <p:sldId id="507" r:id="rId33"/>
    <p:sldId id="533" r:id="rId34"/>
    <p:sldId id="605" r:id="rId35"/>
    <p:sldId id="606" r:id="rId36"/>
    <p:sldId id="609" r:id="rId37"/>
    <p:sldId id="610" r:id="rId38"/>
    <p:sldId id="611" r:id="rId39"/>
    <p:sldId id="612" r:id="rId40"/>
    <p:sldId id="613" r:id="rId41"/>
    <p:sldId id="614" r:id="rId42"/>
    <p:sldId id="615" r:id="rId43"/>
    <p:sldId id="568" r:id="rId44"/>
    <p:sldId id="569" r:id="rId45"/>
    <p:sldId id="588" r:id="rId46"/>
    <p:sldId id="602" r:id="rId47"/>
    <p:sldId id="524" r:id="rId48"/>
    <p:sldId id="526" r:id="rId49"/>
    <p:sldId id="527" r:id="rId50"/>
    <p:sldId id="528" r:id="rId51"/>
    <p:sldId id="529" r:id="rId52"/>
    <p:sldId id="589" r:id="rId53"/>
    <p:sldId id="590" r:id="rId54"/>
    <p:sldId id="519" r:id="rId55"/>
  </p:sldIdLst>
  <p:sldSz cx="9144000" cy="6858000" type="screen4x3"/>
  <p:notesSz cx="6797675" cy="9926638"/>
  <p:custDataLst>
    <p:tags r:id="rId5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0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7" autoAdjust="0"/>
    <p:restoredTop sz="90208" autoAdjust="0"/>
  </p:normalViewPr>
  <p:slideViewPr>
    <p:cSldViewPr>
      <p:cViewPr varScale="1">
        <p:scale>
          <a:sx n="110" d="100"/>
          <a:sy n="110" d="100"/>
        </p:scale>
        <p:origin x="-1376" y="-112"/>
      </p:cViewPr>
      <p:guideLst>
        <p:guide orient="horz" pos="2160"/>
        <p:guide pos="2880"/>
      </p:guideLst>
    </p:cSldViewPr>
  </p:slideViewPr>
  <p:outlineViewPr>
    <p:cViewPr>
      <p:scale>
        <a:sx n="33" d="100"/>
        <a:sy n="33" d="100"/>
      </p:scale>
      <p:origin x="48" y="51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68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71323E-590E-40A2-ACA1-7F5E03D780F3}" type="slidenum">
              <a:rPr lang="en-US"/>
              <a:pPr>
                <a:defRPr/>
              </a:pPr>
              <a:t>‹Nr.›</a:t>
            </a:fld>
            <a:endParaRPr lang="en-US"/>
          </a:p>
        </p:txBody>
      </p:sp>
    </p:spTree>
    <p:extLst>
      <p:ext uri="{BB962C8B-B14F-4D97-AF65-F5344CB8AC3E}">
        <p14:creationId xmlns:p14="http://schemas.microsoft.com/office/powerpoint/2010/main" val="1531612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72CFF69-A79D-4813-9AC2-D05EC2AD7579}" type="slidenum">
              <a:rPr lang="en-US" smtClean="0"/>
              <a:pPr/>
              <a:t>1</a:t>
            </a:fld>
            <a:endParaRPr lang="en-US" smtClean="0"/>
          </a:p>
        </p:txBody>
      </p:sp>
      <p:sp>
        <p:nvSpPr>
          <p:cNvPr id="72707" name="Rectangle 2"/>
          <p:cNvSpPr>
            <a:spLocks noGrp="1" noRot="1" noChangeAspect="1" noChangeArrowheads="1" noTextEdit="1"/>
          </p:cNvSpPr>
          <p:nvPr>
            <p:ph type="sldImg"/>
          </p:nvPr>
        </p:nvSpPr>
        <p:spPr>
          <a:xfrm>
            <a:off x="917575" y="744538"/>
            <a:ext cx="4962525" cy="3722687"/>
          </a:xfrm>
          <a:ln/>
        </p:spPr>
      </p:sp>
      <p:sp>
        <p:nvSpPr>
          <p:cNvPr id="72708"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D0620-5D92-4BDA-9129-4028204BC3DF}" type="slidenum">
              <a:rPr lang="en-GB"/>
              <a:pPr/>
              <a:t>12</a:t>
            </a:fld>
            <a:endParaRPr lang="en-GB"/>
          </a:p>
        </p:txBody>
      </p:sp>
      <p:sp>
        <p:nvSpPr>
          <p:cNvPr id="90114" name="Rectangle 2"/>
          <p:cNvSpPr>
            <a:spLocks noGrp="1" noRot="1" noChangeAspect="1" noChangeArrowheads="1" noTextEdit="1"/>
          </p:cNvSpPr>
          <p:nvPr>
            <p:ph type="sldImg"/>
          </p:nvPr>
        </p:nvSpPr>
        <p:spPr>
          <a:xfrm>
            <a:off x="917575" y="744538"/>
            <a:ext cx="4962525" cy="3722687"/>
          </a:xfrm>
          <a:ln/>
        </p:spPr>
      </p:sp>
      <p:sp>
        <p:nvSpPr>
          <p:cNvPr id="9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634FA-8EA3-4BDA-9BF5-C003268F68A7}" type="slidenum">
              <a:rPr lang="en-GB"/>
              <a:pPr/>
              <a:t>13</a:t>
            </a:fld>
            <a:endParaRPr lang="en-GB"/>
          </a:p>
        </p:txBody>
      </p:sp>
      <p:sp>
        <p:nvSpPr>
          <p:cNvPr id="91138" name="Rectangle 2"/>
          <p:cNvSpPr>
            <a:spLocks noGrp="1" noRot="1" noChangeAspect="1" noChangeArrowheads="1" noTextEdit="1"/>
          </p:cNvSpPr>
          <p:nvPr>
            <p:ph type="sldImg"/>
          </p:nvPr>
        </p:nvSpPr>
        <p:spPr>
          <a:xfrm>
            <a:off x="917575" y="744538"/>
            <a:ext cx="4962525" cy="3722687"/>
          </a:xfrm>
          <a:ln/>
        </p:spPr>
      </p:sp>
      <p:sp>
        <p:nvSpPr>
          <p:cNvPr id="91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F0DD7-69D0-4A3D-9D36-66CB90A1364B}" type="slidenum">
              <a:rPr lang="en-GB"/>
              <a:pPr/>
              <a:t>14</a:t>
            </a:fld>
            <a:endParaRPr lang="en-GB"/>
          </a:p>
        </p:txBody>
      </p:sp>
      <p:sp>
        <p:nvSpPr>
          <p:cNvPr id="92162" name="Rectangle 2"/>
          <p:cNvSpPr>
            <a:spLocks noGrp="1" noRot="1" noChangeAspect="1" noChangeArrowheads="1" noTextEdit="1"/>
          </p:cNvSpPr>
          <p:nvPr>
            <p:ph type="sldImg"/>
          </p:nvPr>
        </p:nvSpPr>
        <p:spPr>
          <a:xfrm>
            <a:off x="917575" y="744538"/>
            <a:ext cx="4962525" cy="3722687"/>
          </a:xfrm>
          <a:ln/>
        </p:spPr>
      </p:sp>
      <p:sp>
        <p:nvSpPr>
          <p:cNvPr id="92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3CDE1-CD8C-4FE4-9ABC-76841F071EF7}" type="slidenum">
              <a:rPr lang="en-GB"/>
              <a:pPr/>
              <a:t>15</a:t>
            </a:fld>
            <a:endParaRPr lang="en-GB"/>
          </a:p>
        </p:txBody>
      </p:sp>
      <p:sp>
        <p:nvSpPr>
          <p:cNvPr id="93186" name="Rectangle 2"/>
          <p:cNvSpPr>
            <a:spLocks noGrp="1" noRot="1" noChangeAspect="1" noChangeArrowheads="1" noTextEdit="1"/>
          </p:cNvSpPr>
          <p:nvPr>
            <p:ph type="sldImg"/>
          </p:nvPr>
        </p:nvSpPr>
        <p:spPr>
          <a:xfrm>
            <a:off x="917575" y="744538"/>
            <a:ext cx="4962525" cy="3722687"/>
          </a:xfrm>
          <a:ln/>
        </p:spPr>
      </p:sp>
      <p:sp>
        <p:nvSpPr>
          <p:cNvPr id="93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C6B05-F865-492E-B765-B7A7BD54F592}" type="slidenum">
              <a:rPr lang="en-GB"/>
              <a:pPr/>
              <a:t>16</a:t>
            </a:fld>
            <a:endParaRPr lang="en-GB"/>
          </a:p>
        </p:txBody>
      </p:sp>
      <p:sp>
        <p:nvSpPr>
          <p:cNvPr id="94210" name="Rectangle 2"/>
          <p:cNvSpPr>
            <a:spLocks noGrp="1" noRot="1" noChangeAspect="1" noChangeArrowheads="1" noTextEdit="1"/>
          </p:cNvSpPr>
          <p:nvPr>
            <p:ph type="sldImg"/>
          </p:nvPr>
        </p:nvSpPr>
        <p:spPr>
          <a:xfrm>
            <a:off x="917575" y="744538"/>
            <a:ext cx="4962525" cy="3722687"/>
          </a:xfrm>
          <a:ln/>
        </p:spPr>
      </p:sp>
      <p:sp>
        <p:nvSpPr>
          <p:cNvPr id="94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93C58-31AA-4265-8BBC-DA9ADD24637A}" type="slidenum">
              <a:rPr lang="en-GB"/>
              <a:pPr/>
              <a:t>17</a:t>
            </a:fld>
            <a:endParaRPr lang="en-GB"/>
          </a:p>
        </p:txBody>
      </p:sp>
      <p:sp>
        <p:nvSpPr>
          <p:cNvPr id="95234" name="Rectangle 2"/>
          <p:cNvSpPr>
            <a:spLocks noGrp="1" noRot="1" noChangeAspect="1" noChangeArrowheads="1" noTextEdit="1"/>
          </p:cNvSpPr>
          <p:nvPr>
            <p:ph type="sldImg"/>
          </p:nvPr>
        </p:nvSpPr>
        <p:spPr>
          <a:xfrm>
            <a:off x="917575" y="744538"/>
            <a:ext cx="4962525" cy="3722687"/>
          </a:xfrm>
          <a:ln/>
        </p:spPr>
      </p:sp>
      <p:sp>
        <p:nvSpPr>
          <p:cNvPr id="952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AC4CC-91C8-4093-A63C-A2EC23330A48}" type="slidenum">
              <a:rPr lang="en-GB"/>
              <a:pPr/>
              <a:t>18</a:t>
            </a:fld>
            <a:endParaRPr lang="en-GB"/>
          </a:p>
        </p:txBody>
      </p:sp>
      <p:sp>
        <p:nvSpPr>
          <p:cNvPr id="96258" name="Rectangle 2"/>
          <p:cNvSpPr>
            <a:spLocks noGrp="1" noRot="1" noChangeAspect="1" noChangeArrowheads="1" noTextEdit="1"/>
          </p:cNvSpPr>
          <p:nvPr>
            <p:ph type="sldImg"/>
          </p:nvPr>
        </p:nvSpPr>
        <p:spPr>
          <a:xfrm>
            <a:off x="917575" y="744538"/>
            <a:ext cx="4962525" cy="3722687"/>
          </a:xfrm>
          <a:ln/>
        </p:spPr>
      </p:sp>
      <p:sp>
        <p:nvSpPr>
          <p:cNvPr id="96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9466-4913-408E-AB55-01C0EE005311}" type="slidenum">
              <a:rPr lang="en-GB"/>
              <a:pPr/>
              <a:t>19</a:t>
            </a:fld>
            <a:endParaRPr lang="en-GB"/>
          </a:p>
        </p:txBody>
      </p:sp>
      <p:sp>
        <p:nvSpPr>
          <p:cNvPr id="97282" name="Rectangle 2"/>
          <p:cNvSpPr>
            <a:spLocks noGrp="1" noRot="1" noChangeAspect="1" noChangeArrowheads="1" noTextEdit="1"/>
          </p:cNvSpPr>
          <p:nvPr>
            <p:ph type="sldImg"/>
          </p:nvPr>
        </p:nvSpPr>
        <p:spPr>
          <a:xfrm>
            <a:off x="917575" y="744538"/>
            <a:ext cx="4962525" cy="3722687"/>
          </a:xfrm>
          <a:ln/>
        </p:spPr>
      </p:sp>
      <p:sp>
        <p:nvSpPr>
          <p:cNvPr id="972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22AF3-FF6F-4ECD-8AF3-F79BE53D4A26}" type="slidenum">
              <a:rPr lang="en-GB"/>
              <a:pPr/>
              <a:t>20</a:t>
            </a:fld>
            <a:endParaRPr lang="en-GB"/>
          </a:p>
        </p:txBody>
      </p:sp>
      <p:sp>
        <p:nvSpPr>
          <p:cNvPr id="101378" name="Rectangle 2"/>
          <p:cNvSpPr>
            <a:spLocks noGrp="1" noRot="1" noChangeAspect="1" noChangeArrowheads="1" noTextEdit="1"/>
          </p:cNvSpPr>
          <p:nvPr>
            <p:ph type="sldImg"/>
          </p:nvPr>
        </p:nvSpPr>
        <p:spPr>
          <a:xfrm>
            <a:off x="917575" y="744538"/>
            <a:ext cx="4962525" cy="3722687"/>
          </a:xfrm>
          <a:ln/>
        </p:spPr>
      </p:sp>
      <p:sp>
        <p:nvSpPr>
          <p:cNvPr id="1013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C1B21-B4F8-4DA8-AC5C-EB20489F1B84}" type="slidenum">
              <a:rPr lang="en-GB"/>
              <a:pPr/>
              <a:t>21</a:t>
            </a:fld>
            <a:endParaRPr lang="en-GB"/>
          </a:p>
        </p:txBody>
      </p:sp>
      <p:sp>
        <p:nvSpPr>
          <p:cNvPr id="102402" name="Rectangle 2"/>
          <p:cNvSpPr>
            <a:spLocks noGrp="1" noRot="1" noChangeAspect="1" noChangeArrowheads="1" noTextEdit="1"/>
          </p:cNvSpPr>
          <p:nvPr>
            <p:ph type="sldImg"/>
          </p:nvPr>
        </p:nvSpPr>
        <p:spPr>
          <a:xfrm>
            <a:off x="917575" y="744538"/>
            <a:ext cx="4962525" cy="3722687"/>
          </a:xfrm>
          <a:ln/>
        </p:spPr>
      </p:sp>
      <p:sp>
        <p:nvSpPr>
          <p:cNvPr id="1024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xfrm>
            <a:off x="3853334" y="9735712"/>
            <a:ext cx="2945862" cy="194006"/>
          </a:xfrm>
          <a:noFill/>
          <a:ln>
            <a:miter lim="800000"/>
            <a:headEnd/>
            <a:tailEnd/>
          </a:ln>
        </p:spPr>
        <p:txBody>
          <a:bodyPr wrap="square" numCol="1" anchorCtr="0" compatLnSpc="1">
            <a:prstTxWarp prst="textNoShape">
              <a:avLst/>
            </a:prstTxWarp>
          </a:bodyPr>
          <a:lstStyle/>
          <a:p>
            <a:fld id="{A278EA22-D11D-437B-A8FD-1891ADB83CB6}" type="slidenum">
              <a:rPr lang="de-DE">
                <a:latin typeface="Arial" pitchFamily="34" charset="0"/>
              </a:rPr>
              <a:pPr/>
              <a:t>2</a:t>
            </a:fld>
            <a:endParaRPr lang="de-DE">
              <a:latin typeface="Arial" pitchFamily="34" charset="0"/>
            </a:endParaRPr>
          </a:p>
        </p:txBody>
      </p:sp>
      <p:sp>
        <p:nvSpPr>
          <p:cNvPr id="217091" name="Rectangle 2"/>
          <p:cNvSpPr>
            <a:spLocks noGrp="1" noRot="1" noChangeAspect="1" noChangeArrowheads="1" noTextEdit="1"/>
          </p:cNvSpPr>
          <p:nvPr>
            <p:ph type="sldImg"/>
          </p:nvPr>
        </p:nvSpPr>
        <p:spPr>
          <a:xfrm>
            <a:off x="554013" y="523646"/>
            <a:ext cx="5439399" cy="4189164"/>
          </a:xfrm>
          <a:ln/>
        </p:spPr>
      </p:sp>
      <p:sp>
        <p:nvSpPr>
          <p:cNvPr id="217092" name="Rectangle 3"/>
          <p:cNvSpPr>
            <a:spLocks noGrp="1" noChangeArrowheads="1"/>
          </p:cNvSpPr>
          <p:nvPr>
            <p:ph type="body" idx="1"/>
          </p:nvPr>
        </p:nvSpPr>
        <p:spPr>
          <a:xfrm>
            <a:off x="516819" y="4888643"/>
            <a:ext cx="5514751" cy="155513"/>
          </a:xfrm>
          <a:noFill/>
          <a:ln/>
        </p:spPr>
        <p:txBody>
          <a:bodyPr/>
          <a:lstStyle/>
          <a:p>
            <a:endParaRPr lang="de-DE"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B7681-DF02-4F5B-8494-08B330C8A0A2}" type="slidenum">
              <a:rPr lang="en-GB"/>
              <a:pPr/>
              <a:t>22</a:t>
            </a:fld>
            <a:endParaRPr lang="en-GB"/>
          </a:p>
        </p:txBody>
      </p:sp>
      <p:sp>
        <p:nvSpPr>
          <p:cNvPr id="103426" name="Rectangle 2"/>
          <p:cNvSpPr>
            <a:spLocks noGrp="1" noRot="1" noChangeAspect="1" noChangeArrowheads="1" noTextEdit="1"/>
          </p:cNvSpPr>
          <p:nvPr>
            <p:ph type="sldImg"/>
          </p:nvPr>
        </p:nvSpPr>
        <p:spPr>
          <a:xfrm>
            <a:off x="917575" y="744538"/>
            <a:ext cx="4962525" cy="3722687"/>
          </a:xfrm>
          <a:ln/>
        </p:spPr>
      </p:sp>
      <p:sp>
        <p:nvSpPr>
          <p:cNvPr id="103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99C3827-E200-421C-8409-9F37107F086B}" type="slidenum">
              <a:rPr lang="en-US" smtClean="0"/>
              <a:pPr/>
              <a:t>23</a:t>
            </a:fld>
            <a:endParaRPr lang="en-US" smtClean="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99C3827-E200-421C-8409-9F37107F086B}" type="slidenum">
              <a:rPr lang="en-US" smtClean="0"/>
              <a:pPr/>
              <a:t>28</a:t>
            </a:fld>
            <a:endParaRPr lang="en-US" smtClean="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C6DD0F5-E85C-4AB2-AE90-2F9C265CE0F7}" type="slidenum">
              <a:rPr lang="en-US" smtClean="0"/>
              <a:pPr/>
              <a:t>29</a:t>
            </a:fld>
            <a:endParaRPr lang="en-US" smtClean="0"/>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noFill/>
          <a:ln/>
        </p:spPr>
        <p:txBody>
          <a:bodyPr/>
          <a:lstStyle/>
          <a:p>
            <a:pPr algn="just" eaLnBrk="1" hangingPunct="1">
              <a:spcBef>
                <a:spcPct val="0"/>
              </a:spcBef>
            </a:pPr>
            <a:r>
              <a:rPr lang="en-GB" smtClean="0"/>
              <a:t>The frequency of PQ events reported in the survey can be characterized shortly as follows.</a:t>
            </a:r>
            <a:r>
              <a:rPr lang="pl-PL" smtClean="0"/>
              <a:t> </a:t>
            </a:r>
            <a:r>
              <a:rPr lang="en-GB" smtClean="0"/>
              <a:t> On average the MAIFI that has been measured by this Survey is approximately 6; this is 3 times bigger than SAIFI. The number of recorded voltage dips, that is identified by the respondents, is approximately twice the number of short interruptions (MAIFI). This ratio is somewhat less for the services sectors.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B0CA319-CD51-42E5-8143-5CC1A122603A}" type="slidenum">
              <a:rPr lang="en-US" smtClean="0"/>
              <a:pPr/>
              <a:t>30</a:t>
            </a:fld>
            <a:endParaRPr lang="en-US" smtClean="0"/>
          </a:p>
        </p:txBody>
      </p:sp>
      <p:sp>
        <p:nvSpPr>
          <p:cNvPr id="37891" name="Rectangle 2"/>
          <p:cNvSpPr>
            <a:spLocks noGrp="1" noRot="1" noChangeAspect="1" noChangeArrowheads="1" noTextEdit="1"/>
          </p:cNvSpPr>
          <p:nvPr>
            <p:ph type="sldImg"/>
          </p:nvPr>
        </p:nvSpPr>
        <p:spPr>
          <a:xfrm>
            <a:off x="917575" y="744538"/>
            <a:ext cx="4962525" cy="3722687"/>
          </a:xfrm>
          <a:ln/>
        </p:spPr>
      </p:sp>
      <p:sp>
        <p:nvSpPr>
          <p:cNvPr id="180227" name="Rectangle 3"/>
          <p:cNvSpPr>
            <a:spLocks noGrp="1" noChangeArrowheads="1"/>
          </p:cNvSpPr>
          <p:nvPr>
            <p:ph type="body" idx="1"/>
          </p:nvPr>
        </p:nvSpPr>
        <p:spPr/>
        <p:txBody>
          <a:bodyPr/>
          <a:lstStyle/>
          <a:p>
            <a:pPr marL="342900" indent="-342900" algn="just">
              <a:lnSpc>
                <a:spcPct val="85000"/>
              </a:lnSpc>
              <a:defRPr/>
            </a:pPr>
            <a:r>
              <a:rPr lang="en-GB" b="1" dirty="0" smtClean="0"/>
              <a:t>Although there is no significant correlation between value of solutions investments and real PQ cost, a strong correlation exists between investment in PQ solutions and the hypothetical (mitigated) to real (unmitigated) PQ cost ratio.</a:t>
            </a:r>
            <a:r>
              <a:rPr lang="en-GB" dirty="0" smtClean="0"/>
              <a:t>  Apart from specifying real PQ cost of wastage, respondents also defined those hypothetical costs that would be the potential losses and risk avoided by power systems that had been immunized against the PQ disturbances under review. The increase in the ratio between hypothetic and real (mitigated / unmitigated) is particularly visible in case of UPS. </a:t>
            </a:r>
          </a:p>
          <a:p>
            <a:pPr marL="342900" indent="-342900" algn="just">
              <a:lnSpc>
                <a:spcPct val="85000"/>
              </a:lnSpc>
              <a:defRPr/>
            </a:pPr>
            <a:r>
              <a:rPr lang="en-GB" dirty="0" smtClean="0"/>
              <a:t>One side effect of UPS’ use is the increased cost of harmonics. This can be explained by suboptimal use of UPS systems that are based on diffused small units without active power wave modulation, which in turn generates significant input current distortion.  </a:t>
            </a:r>
          </a:p>
          <a:p>
            <a:pPr marL="342900" indent="-342900" algn="just">
              <a:lnSpc>
                <a:spcPct val="85000"/>
              </a:lnSpc>
              <a:defRPr/>
            </a:pPr>
            <a:r>
              <a:rPr lang="en-GB" b="1" dirty="0" smtClean="0"/>
              <a:t>There is rather poor correlation between perceived consequences of PQ and PQ solutions used</a:t>
            </a:r>
            <a:r>
              <a:rPr lang="en-GB" dirty="0" smtClean="0"/>
              <a:t>. In other cases relation of these is difficult to justify from technical point of view. This somehow proves </a:t>
            </a:r>
            <a:r>
              <a:rPr lang="en-GB" b="1" dirty="0" smtClean="0"/>
              <a:t>certain suboptimum in choosing PQ solution in particular case</a:t>
            </a:r>
            <a:r>
              <a:rPr lang="en-GB" dirty="0" smtClean="0"/>
              <a:t>.</a:t>
            </a:r>
          </a:p>
          <a:p>
            <a:pPr marL="342900" indent="-342900" algn="just">
              <a:lnSpc>
                <a:spcPct val="85000"/>
              </a:lnSpc>
              <a:defRPr/>
            </a:pPr>
            <a:r>
              <a:rPr lang="en-GB" dirty="0" smtClean="0"/>
              <a:t>PQ solutions for all sectors covered [extrapolated from the €300 million identified by the Survey] </a:t>
            </a:r>
            <a:r>
              <a:rPr lang="pl-PL" dirty="0" smtClean="0"/>
              <a:t>~</a:t>
            </a:r>
            <a:r>
              <a:rPr lang="en-GB" dirty="0" smtClean="0"/>
              <a:t> €13bn or less than 10% of PQ losses &amp; 1% of the average estimated net profit.</a:t>
            </a:r>
          </a:p>
          <a:p>
            <a:pPr marL="342900" indent="-342900" algn="just">
              <a:lnSpc>
                <a:spcPct val="85000"/>
              </a:lnSpc>
              <a:defRPr/>
            </a:pPr>
            <a:r>
              <a:rPr lang="en-GB" b="1" dirty="0" smtClean="0"/>
              <a:t>In general “Services” apply a higher frequency of different PQ solutions than found in “Industry”. “Industry” tends to favour less costly, but also less universal - more tailored solutions whenever possible</a:t>
            </a:r>
            <a:r>
              <a:rPr lang="en-GB" dirty="0" smtClean="0"/>
              <a:t>.  </a:t>
            </a:r>
            <a:endParaRPr lang="pl-PL" dirty="0" smtClean="0"/>
          </a:p>
          <a:p>
            <a:pPr>
              <a:defRPr/>
            </a:pP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0CC5DF6-F06D-43AB-8E64-0CA389D5AAF8}" type="slidenum">
              <a:rPr lang="en-US" smtClean="0"/>
              <a:pPr/>
              <a:t>31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fr-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D082-B98A-4FE0-8E03-416136215214}" type="slidenum">
              <a:rPr lang="en-GB"/>
              <a:pPr/>
              <a:t>32</a:t>
            </a:fld>
            <a:endParaRPr lang="en-GB"/>
          </a:p>
        </p:txBody>
      </p:sp>
      <p:sp>
        <p:nvSpPr>
          <p:cNvPr id="198658" name="Rectangle 2"/>
          <p:cNvSpPr>
            <a:spLocks noGrp="1" noRot="1" noChangeAspect="1" noChangeArrowheads="1" noTextEdit="1"/>
          </p:cNvSpPr>
          <p:nvPr>
            <p:ph type="sldImg"/>
          </p:nvPr>
        </p:nvSpPr>
        <p:spPr>
          <a:xfrm>
            <a:off x="917575" y="744538"/>
            <a:ext cx="4962525" cy="3722687"/>
          </a:xfrm>
          <a:ln/>
        </p:spPr>
      </p:sp>
      <p:sp>
        <p:nvSpPr>
          <p:cNvPr id="198659" name="Rectangle 3"/>
          <p:cNvSpPr>
            <a:spLocks noGrp="1" noChangeArrowheads="1"/>
          </p:cNvSpPr>
          <p:nvPr>
            <p:ph type="body" idx="1"/>
          </p:nvPr>
        </p:nvSpPr>
        <p:spPr>
          <a:xfrm>
            <a:off x="905607" y="4714994"/>
            <a:ext cx="4986463" cy="642443"/>
          </a:xfrm>
        </p:spPr>
        <p:txBody>
          <a:bodyPr/>
          <a:lstStyle/>
          <a:p>
            <a:r>
              <a:rPr lang="en-GB"/>
              <a:t>The last stage, 4, is to protect the whole plant by, for example a grid upgrade, a dual grid supply or perhaps a dynamic voltage restorer.  Here we are talking about hundreds of thousands of Euro upwards.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35584-9F75-4BCC-B3A4-5F64F2DE26EC}" type="slidenum">
              <a:rPr lang="en-US"/>
              <a:pPr/>
              <a:t>33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18D03-C7E3-4095-ABF2-9E777972AC97}" type="slidenum">
              <a:rPr lang="en-US"/>
              <a:pPr/>
              <a:t>34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552EE-A31F-49F4-AC7D-08E8FB4797D6}" type="slidenum">
              <a:rPr lang="en-US"/>
              <a:pPr/>
              <a:t>35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xfrm>
            <a:off x="3853334" y="9735712"/>
            <a:ext cx="2945862" cy="194006"/>
          </a:xfrm>
          <a:noFill/>
          <a:ln>
            <a:miter lim="800000"/>
            <a:headEnd/>
            <a:tailEnd/>
          </a:ln>
        </p:spPr>
        <p:txBody>
          <a:bodyPr wrap="square" numCol="1" anchorCtr="0" compatLnSpc="1">
            <a:prstTxWarp prst="textNoShape">
              <a:avLst/>
            </a:prstTxWarp>
          </a:bodyPr>
          <a:lstStyle/>
          <a:p>
            <a:fld id="{2B416551-2FAF-4919-A842-5B9CE66079C0}" type="slidenum">
              <a:rPr lang="de-DE">
                <a:latin typeface="Arial" pitchFamily="34" charset="0"/>
              </a:rPr>
              <a:pPr/>
              <a:t>3</a:t>
            </a:fld>
            <a:endParaRPr lang="de-DE">
              <a:latin typeface="Arial" pitchFamily="34" charset="0"/>
            </a:endParaRPr>
          </a:p>
        </p:txBody>
      </p:sp>
      <p:sp>
        <p:nvSpPr>
          <p:cNvPr id="218115" name="Rectangle 2"/>
          <p:cNvSpPr>
            <a:spLocks noGrp="1" noRot="1" noChangeAspect="1" noChangeArrowheads="1" noTextEdit="1"/>
          </p:cNvSpPr>
          <p:nvPr>
            <p:ph type="sldImg"/>
          </p:nvPr>
        </p:nvSpPr>
        <p:spPr>
          <a:xfrm>
            <a:off x="554013" y="523646"/>
            <a:ext cx="5439399" cy="4189164"/>
          </a:xfrm>
          <a:ln/>
        </p:spPr>
      </p:sp>
      <p:sp>
        <p:nvSpPr>
          <p:cNvPr id="218116" name="Rectangle 3"/>
          <p:cNvSpPr>
            <a:spLocks noGrp="1" noChangeArrowheads="1"/>
          </p:cNvSpPr>
          <p:nvPr>
            <p:ph type="body" idx="1"/>
          </p:nvPr>
        </p:nvSpPr>
        <p:spPr>
          <a:xfrm>
            <a:off x="516819" y="4888643"/>
            <a:ext cx="5514751" cy="155513"/>
          </a:xfrm>
          <a:noFill/>
          <a:ln/>
        </p:spPr>
        <p:txBody>
          <a:bodyPr/>
          <a:lstStyle/>
          <a:p>
            <a:endParaRPr lang="de-DE"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1DBAD-CE5D-4F03-A98A-1AE560391A70}" type="slidenum">
              <a:rPr lang="en-US"/>
              <a:pPr/>
              <a:t>36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348EC-4F27-4E58-AE24-C203B951338B}" type="slidenum">
              <a:rPr lang="en-US"/>
              <a:pPr/>
              <a:t>37</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A0E60-52FE-4261-B828-801E8644AE6C}" type="slidenum">
              <a:rPr lang="en-US"/>
              <a:pPr/>
              <a:t>38</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4AA0A-282B-4DA2-8BC4-B5E7693FB60F}" type="slidenum">
              <a:rPr lang="en-US"/>
              <a:pPr/>
              <a:t>39</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1A9D-E831-4543-93F6-1D7F3C738F64}" type="slidenum">
              <a:rPr lang="en-US"/>
              <a:pPr/>
              <a:t>40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1EB98-A5E1-48F2-A5DE-3CF3D74DCEB0}" type="slidenum">
              <a:rPr lang="en-US"/>
              <a:pPr/>
              <a:t>41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8DBB-7EEF-4972-92CD-0AAC523766C0}" type="slidenum">
              <a:rPr lang="pl-PL"/>
              <a:pPr/>
              <a:t>42</a:t>
            </a:fld>
            <a:endParaRPr lang="pl-PL"/>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D3F4C-C001-4B36-B26D-5A19EB1DD916}" type="slidenum">
              <a:rPr lang="pl-PL"/>
              <a:pPr/>
              <a:t>43</a:t>
            </a:fld>
            <a:endParaRPr lang="pl-PL"/>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9204B-D1A7-4043-A08D-A8E30C3C4AF8}" type="slidenum">
              <a:rPr lang="en-US"/>
              <a:pPr/>
              <a:t>44</a:t>
            </a:fld>
            <a:endParaRPr lang="en-US"/>
          </a:p>
        </p:txBody>
      </p:sp>
      <p:sp>
        <p:nvSpPr>
          <p:cNvPr id="155650" name="Rectangle 2"/>
          <p:cNvSpPr>
            <a:spLocks noGrp="1" noRot="1" noChangeAspect="1" noChangeArrowheads="1" noTextEdit="1"/>
          </p:cNvSpPr>
          <p:nvPr>
            <p:ph type="sldImg"/>
          </p:nvPr>
        </p:nvSpPr>
        <p:spPr>
          <a:xfrm>
            <a:off x="917575" y="744538"/>
            <a:ext cx="4962525" cy="3722687"/>
          </a:xfrm>
          <a:ln/>
        </p:spPr>
      </p:sp>
      <p:sp>
        <p:nvSpPr>
          <p:cNvPr id="155651" name="Rectangle 3"/>
          <p:cNvSpPr>
            <a:spLocks noGrp="1" noChangeArrowheads="1"/>
          </p:cNvSpPr>
          <p:nvPr>
            <p:ph type="body" idx="1"/>
          </p:nvPr>
        </p:nvSpPr>
        <p:spPr/>
        <p:txBody>
          <a:bodyPr/>
          <a:lstStyle/>
          <a:p>
            <a:r>
              <a:rPr lang="en-US"/>
              <a:t>The broad picture that we have found is that “services” sectors tend to invest more before the event into design systems that ensure greater reliability and resilience for their electrical power systems; the in a sense “older” industrial sectors for understandable reasons are often faced with having to adapt and upgrade existing electrical power installations to modernize them and mitigate the lack of reliability they experience from the existing system design.</a:t>
            </a:r>
          </a:p>
          <a:p>
            <a:endParaRPr lang="en-US"/>
          </a:p>
          <a:p>
            <a:r>
              <a:rPr lang="en-US"/>
              <a:t>But then we should now be saying that these organisations, being so dependent on continuity of electrical power supply for their very survival in this increasing demanding world, through correct and systematic measurement are aware of what the power quality issues are within their electrical installations and are therefore ahead of the game in applying correctly defined and proportioned solutions to avoid them.</a:t>
            </a:r>
          </a:p>
          <a:p>
            <a:endParaRPr lang="en-US"/>
          </a:p>
          <a:p>
            <a:r>
              <a:rPr lang="en-US"/>
              <a:t>We have to say that unfortunately we did not find the result that we had hoped for – rather and paradoxically the reverse seemed truer. </a:t>
            </a:r>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6EAC0-82AA-47E3-AB0E-F82C86267922}" type="slidenum">
              <a:rPr lang="pl-PL"/>
              <a:pPr/>
              <a:t>51</a:t>
            </a:fld>
            <a:endParaRPr lang="pl-PL"/>
          </a:p>
        </p:txBody>
      </p:sp>
      <p:sp>
        <p:nvSpPr>
          <p:cNvPr id="220162" name="Rectangle 2"/>
          <p:cNvSpPr>
            <a:spLocks noGrp="1" noRot="1" noChangeAspect="1" noChangeArrowheads="1" noTextEdit="1"/>
          </p:cNvSpPr>
          <p:nvPr>
            <p:ph type="sldImg"/>
          </p:nvPr>
        </p:nvSpPr>
        <p:spPr>
          <a:xfrm>
            <a:off x="917575" y="744538"/>
            <a:ext cx="4962525" cy="3722687"/>
          </a:xfrm>
          <a:ln/>
        </p:spPr>
      </p:sp>
      <p:sp>
        <p:nvSpPr>
          <p:cNvPr id="220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lienbildplatzhalter 1"/>
          <p:cNvSpPr>
            <a:spLocks noGrp="1" noRot="1" noChangeAspect="1" noTextEdit="1"/>
          </p:cNvSpPr>
          <p:nvPr>
            <p:ph type="sldImg"/>
          </p:nvPr>
        </p:nvSpPr>
        <p:spPr>
          <a:xfrm>
            <a:off x="535126" y="549505"/>
            <a:ext cx="5711684" cy="4397653"/>
          </a:xfrm>
          <a:ln/>
        </p:spPr>
      </p:sp>
      <p:sp>
        <p:nvSpPr>
          <p:cNvPr id="219139" name="Notizenplatzhalter 2"/>
          <p:cNvSpPr>
            <a:spLocks noGrp="1"/>
          </p:cNvSpPr>
          <p:nvPr>
            <p:ph type="body" idx="1"/>
          </p:nvPr>
        </p:nvSpPr>
        <p:spPr>
          <a:noFill/>
          <a:ln/>
        </p:spPr>
        <p:txBody>
          <a:bodyPr/>
          <a:lstStyle/>
          <a:p>
            <a:endParaRPr lang="de-DE" smtClean="0">
              <a:latin typeface="Arial" pitchFamily="34" charset="0"/>
            </a:endParaRPr>
          </a:p>
        </p:txBody>
      </p:sp>
      <p:sp>
        <p:nvSpPr>
          <p:cNvPr id="219140" name="Rectangle 7"/>
          <p:cNvSpPr>
            <a:spLocks noGrp="1" noChangeArrowheads="1"/>
          </p:cNvSpPr>
          <p:nvPr>
            <p:ph type="sldNum" sz="quarter" idx="5"/>
          </p:nvPr>
        </p:nvSpPr>
        <p:spPr bwMode="auto">
          <a:xfrm>
            <a:off x="3853334" y="9735712"/>
            <a:ext cx="2945862" cy="194006"/>
          </a:xfrm>
          <a:noFill/>
          <a:ln>
            <a:miter lim="800000"/>
            <a:headEnd/>
            <a:tailEnd/>
          </a:ln>
        </p:spPr>
        <p:txBody>
          <a:bodyPr wrap="square" numCol="1" anchorCtr="0" compatLnSpc="1">
            <a:prstTxWarp prst="textNoShape">
              <a:avLst/>
            </a:prstTxWarp>
          </a:bodyPr>
          <a:lstStyle/>
          <a:p>
            <a:fld id="{290F75C0-9E08-4059-A2AE-8A78DF76DB19}" type="slidenum">
              <a:rPr lang="de-DE">
                <a:latin typeface="Arial" pitchFamily="34" charset="0"/>
              </a:rPr>
              <a:pPr/>
              <a:t>4</a:t>
            </a:fld>
            <a:endParaRPr lang="de-DE">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8724F-4CB6-41D5-8F17-82D7D193AC76}" type="slidenum">
              <a:rPr lang="pl-PL"/>
              <a:pPr/>
              <a:t>52</a:t>
            </a:fld>
            <a:endParaRPr lang="pl-PL"/>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ED1EC68-DDD0-4AC8-990A-564B5A6F4B0C}" type="slidenum">
              <a:rPr lang="nl-NL" smtClean="0"/>
              <a:pPr/>
              <a:t>7</a:t>
            </a:fld>
            <a:endParaRPr lang="nl-NL" smtClean="0"/>
          </a:p>
        </p:txBody>
      </p:sp>
      <p:sp>
        <p:nvSpPr>
          <p:cNvPr id="103427" name="Rectangle 2"/>
          <p:cNvSpPr>
            <a:spLocks noGrp="1" noRot="1" noChangeAspect="1" noChangeArrowheads="1" noTextEdit="1"/>
          </p:cNvSpPr>
          <p:nvPr>
            <p:ph type="sldImg"/>
          </p:nvPr>
        </p:nvSpPr>
        <p:spPr>
          <a:xfrm>
            <a:off x="917575" y="744538"/>
            <a:ext cx="4962525" cy="3722687"/>
          </a:xfrm>
          <a:ln/>
        </p:spPr>
      </p:sp>
      <p:sp>
        <p:nvSpPr>
          <p:cNvPr id="103428" name="Rectangle 3"/>
          <p:cNvSpPr>
            <a:spLocks noGrp="1" noChangeArrowheads="1"/>
          </p:cNvSpPr>
          <p:nvPr>
            <p:ph type="body" idx="1"/>
          </p:nvPr>
        </p:nvSpPr>
        <p:spPr>
          <a:xfrm>
            <a:off x="906463" y="4714875"/>
            <a:ext cx="4984750" cy="254000"/>
          </a:xfrm>
          <a:noFill/>
          <a:ln/>
        </p:spPr>
        <p:txBody>
          <a:bodyPr/>
          <a:lstStyle/>
          <a:p>
            <a:pPr eaLnBrk="1" hangingPunct="1"/>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1E71-AEDF-4C95-8B7D-4B36143A04C1}" type="slidenum">
              <a:rPr lang="en-GB"/>
              <a:pPr/>
              <a:t>8</a:t>
            </a:fld>
            <a:endParaRPr lang="en-GB"/>
          </a:p>
        </p:txBody>
      </p:sp>
      <p:sp>
        <p:nvSpPr>
          <p:cNvPr id="86018" name="Rectangle 2"/>
          <p:cNvSpPr>
            <a:spLocks noGrp="1" noRot="1" noChangeAspect="1" noChangeArrowheads="1" noTextEdit="1"/>
          </p:cNvSpPr>
          <p:nvPr>
            <p:ph type="sldImg"/>
          </p:nvPr>
        </p:nvSpPr>
        <p:spPr>
          <a:xfrm>
            <a:off x="917575" y="744538"/>
            <a:ext cx="4962525" cy="3722687"/>
          </a:xfrm>
          <a:ln/>
        </p:spPr>
      </p:sp>
      <p:sp>
        <p:nvSpPr>
          <p:cNvPr id="86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803EF-ACDC-41EF-B3A5-E4F8C37FE479}" type="slidenum">
              <a:rPr lang="en-GB"/>
              <a:pPr/>
              <a:t>9</a:t>
            </a:fld>
            <a:endParaRPr lang="en-GB"/>
          </a:p>
        </p:txBody>
      </p:sp>
      <p:sp>
        <p:nvSpPr>
          <p:cNvPr id="87042" name="Rectangle 2"/>
          <p:cNvSpPr>
            <a:spLocks noGrp="1" noRot="1" noChangeAspect="1" noChangeArrowheads="1" noTextEdit="1"/>
          </p:cNvSpPr>
          <p:nvPr>
            <p:ph type="sldImg"/>
          </p:nvPr>
        </p:nvSpPr>
        <p:spPr>
          <a:xfrm>
            <a:off x="917575" y="744538"/>
            <a:ext cx="4962525" cy="3722687"/>
          </a:xfrm>
          <a:ln/>
        </p:spPr>
      </p:sp>
      <p:sp>
        <p:nvSpPr>
          <p:cNvPr id="87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E5EC8-7EC3-46AE-8510-1F0FDDDCFB5C}" type="slidenum">
              <a:rPr lang="en-GB"/>
              <a:pPr/>
              <a:t>10</a:t>
            </a:fld>
            <a:endParaRPr lang="en-GB"/>
          </a:p>
        </p:txBody>
      </p:sp>
      <p:sp>
        <p:nvSpPr>
          <p:cNvPr id="88066" name="Rectangle 2"/>
          <p:cNvSpPr>
            <a:spLocks noGrp="1" noRot="1" noChangeAspect="1" noChangeArrowheads="1" noTextEdit="1"/>
          </p:cNvSpPr>
          <p:nvPr>
            <p:ph type="sldImg"/>
          </p:nvPr>
        </p:nvSpPr>
        <p:spPr>
          <a:xfrm>
            <a:off x="917575" y="744538"/>
            <a:ext cx="4962525" cy="3722687"/>
          </a:xfrm>
          <a:ln/>
        </p:spPr>
      </p:sp>
      <p:sp>
        <p:nvSpPr>
          <p:cNvPr id="88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BA351-DD56-49B7-A3D3-90769CA9FDA3}" type="slidenum">
              <a:rPr lang="en-GB"/>
              <a:pPr/>
              <a:t>11</a:t>
            </a:fld>
            <a:endParaRPr lang="en-GB"/>
          </a:p>
        </p:txBody>
      </p:sp>
      <p:sp>
        <p:nvSpPr>
          <p:cNvPr id="89090" name="Rectangle 2"/>
          <p:cNvSpPr>
            <a:spLocks noGrp="1" noRot="1" noChangeAspect="1" noChangeArrowheads="1" noTextEdit="1"/>
          </p:cNvSpPr>
          <p:nvPr>
            <p:ph type="sldImg"/>
          </p:nvPr>
        </p:nvSpPr>
        <p:spPr>
          <a:xfrm>
            <a:off x="917575" y="744538"/>
            <a:ext cx="4962525" cy="3722687"/>
          </a:xfrm>
          <a:ln/>
        </p:spPr>
      </p:sp>
      <p:sp>
        <p:nvSpPr>
          <p:cNvPr id="8909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hdk@eurocopper.org" TargetMode="External"/><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3"/>
          <p:cNvSpPr>
            <a:spLocks noChangeArrowheads="1"/>
          </p:cNvSpPr>
          <p:nvPr/>
        </p:nvSpPr>
        <p:spPr bwMode="auto">
          <a:xfrm>
            <a:off x="2771775" y="-26988"/>
            <a:ext cx="6372225" cy="3527426"/>
          </a:xfrm>
          <a:prstGeom prst="rect">
            <a:avLst/>
          </a:prstGeom>
          <a:solidFill>
            <a:srgbClr val="A80056"/>
          </a:solidFill>
          <a:ln w="9525">
            <a:noFill/>
            <a:miter lim="800000"/>
            <a:headEnd/>
            <a:tailEnd/>
          </a:ln>
          <a:effectLst/>
        </p:spPr>
        <p:txBody>
          <a:bodyPr wrap="none" anchor="ctr"/>
          <a:lstStyle/>
          <a:p>
            <a:pPr>
              <a:defRPr/>
            </a:pPr>
            <a:endParaRPr lang="en-GB"/>
          </a:p>
        </p:txBody>
      </p:sp>
      <p:pic>
        <p:nvPicPr>
          <p:cNvPr id="5" name="Picture 6" descr="LE"/>
          <p:cNvPicPr>
            <a:picLocks noChangeAspect="1" noChangeArrowheads="1"/>
          </p:cNvPicPr>
          <p:nvPr/>
        </p:nvPicPr>
        <p:blipFill>
          <a:blip r:embed="rId2" cstate="print"/>
          <a:srcRect/>
          <a:stretch>
            <a:fillRect/>
          </a:stretch>
        </p:blipFill>
        <p:spPr bwMode="auto">
          <a:xfrm>
            <a:off x="179388" y="188913"/>
            <a:ext cx="2305050" cy="704850"/>
          </a:xfrm>
          <a:prstGeom prst="rect">
            <a:avLst/>
          </a:prstGeom>
          <a:noFill/>
          <a:ln w="9525">
            <a:noFill/>
            <a:miter lim="800000"/>
            <a:headEnd/>
            <a:tailEnd/>
          </a:ln>
        </p:spPr>
      </p:pic>
      <p:sp>
        <p:nvSpPr>
          <p:cNvPr id="6" name="Text Box 7"/>
          <p:cNvSpPr txBox="1">
            <a:spLocks noChangeArrowheads="1"/>
          </p:cNvSpPr>
          <p:nvPr/>
        </p:nvSpPr>
        <p:spPr bwMode="auto">
          <a:xfrm>
            <a:off x="3059113" y="1916113"/>
            <a:ext cx="5834062" cy="784225"/>
          </a:xfrm>
          <a:prstGeom prst="rect">
            <a:avLst/>
          </a:prstGeom>
          <a:noFill/>
          <a:ln w="9525">
            <a:noFill/>
            <a:miter lim="800000"/>
            <a:headEnd/>
            <a:tailEnd/>
          </a:ln>
          <a:effectLst/>
        </p:spPr>
        <p:txBody>
          <a:bodyPr>
            <a:spAutoFit/>
          </a:bodyPr>
          <a:lstStyle/>
          <a:p>
            <a:pPr>
              <a:spcBef>
                <a:spcPct val="50000"/>
              </a:spcBef>
              <a:defRPr/>
            </a:pPr>
            <a:r>
              <a:rPr lang="pl-PL" dirty="0">
                <a:solidFill>
                  <a:schemeClr val="bg1"/>
                </a:solidFill>
              </a:rPr>
              <a:t>Roman Targosz</a:t>
            </a:r>
            <a:r>
              <a:rPr lang="it-IT" dirty="0">
                <a:solidFill>
                  <a:schemeClr val="bg1"/>
                </a:solidFill>
              </a:rPr>
              <a:t>,</a:t>
            </a:r>
            <a:r>
              <a:rPr lang="pl-PL" dirty="0">
                <a:solidFill>
                  <a:schemeClr val="bg1"/>
                </a:solidFill>
              </a:rPr>
              <a:t> </a:t>
            </a:r>
            <a:r>
              <a:rPr lang="it-IT" dirty="0">
                <a:solidFill>
                  <a:schemeClr val="bg1"/>
                </a:solidFill>
              </a:rPr>
              <a:t>European Copper Institute</a:t>
            </a:r>
          </a:p>
          <a:p>
            <a:pPr>
              <a:spcBef>
                <a:spcPct val="50000"/>
              </a:spcBef>
              <a:defRPr/>
            </a:pPr>
            <a:r>
              <a:rPr lang="pl-PL" dirty="0" err="1">
                <a:solidFill>
                  <a:schemeClr val="bg1"/>
                </a:solidFill>
                <a:hlinkClick r:id="rId3"/>
              </a:rPr>
              <a:t>targosz</a:t>
            </a:r>
            <a:r>
              <a:rPr lang="it-IT" dirty="0" smtClean="0">
                <a:solidFill>
                  <a:schemeClr val="bg1"/>
                </a:solidFill>
                <a:hlinkClick r:id="rId3"/>
              </a:rPr>
              <a:t>@</a:t>
            </a:r>
            <a:r>
              <a:rPr lang="pl-PL" dirty="0" err="1" smtClean="0">
                <a:solidFill>
                  <a:schemeClr val="bg1"/>
                </a:solidFill>
                <a:hlinkClick r:id="rId3"/>
              </a:rPr>
              <a:t>eurocopper.org</a:t>
            </a:r>
            <a:endParaRPr lang="it-IT" dirty="0">
              <a:solidFill>
                <a:schemeClr val="bg1"/>
              </a:solidFill>
            </a:endParaRPr>
          </a:p>
        </p:txBody>
      </p:sp>
      <p:pic>
        <p:nvPicPr>
          <p:cNvPr id="7" name="Picture 8" descr="Grafica2"/>
          <p:cNvPicPr>
            <a:picLocks noChangeAspect="1" noChangeArrowheads="1"/>
          </p:cNvPicPr>
          <p:nvPr/>
        </p:nvPicPr>
        <p:blipFill>
          <a:blip r:embed="rId4" cstate="print"/>
          <a:srcRect/>
          <a:stretch>
            <a:fillRect/>
          </a:stretch>
        </p:blipFill>
        <p:spPr bwMode="auto">
          <a:xfrm>
            <a:off x="-9525" y="3487738"/>
            <a:ext cx="2781300" cy="3370262"/>
          </a:xfrm>
          <a:prstGeom prst="rect">
            <a:avLst/>
          </a:prstGeom>
          <a:noFill/>
          <a:ln w="9525">
            <a:noFill/>
            <a:miter lim="800000"/>
            <a:headEnd/>
            <a:tailEnd/>
          </a:ln>
        </p:spPr>
      </p:pic>
      <p:pic>
        <p:nvPicPr>
          <p:cNvPr id="8" name="Object 9"/>
          <p:cNvPicPr>
            <a:picLocks noChangeAspect="1" noChangeArrowheads="1"/>
          </p:cNvPicPr>
          <p:nvPr/>
        </p:nvPicPr>
        <p:blipFill>
          <a:blip r:embed="rId5" cstate="print"/>
          <a:srcRect/>
          <a:stretch>
            <a:fillRect/>
          </a:stretch>
        </p:blipFill>
        <p:spPr bwMode="auto">
          <a:xfrm>
            <a:off x="7524750" y="6151563"/>
            <a:ext cx="1511300" cy="661987"/>
          </a:xfrm>
          <a:prstGeom prst="rect">
            <a:avLst/>
          </a:prstGeom>
          <a:noFill/>
          <a:ln w="9525">
            <a:noFill/>
            <a:miter lim="800000"/>
            <a:headEnd/>
            <a:tailEnd/>
          </a:ln>
        </p:spPr>
      </p:pic>
      <p:sp>
        <p:nvSpPr>
          <p:cNvPr id="5124" name="Rectangle 4"/>
          <p:cNvSpPr>
            <a:spLocks noGrp="1" noChangeArrowheads="1"/>
          </p:cNvSpPr>
          <p:nvPr>
            <p:ph type="subTitle" idx="1"/>
          </p:nvPr>
        </p:nvSpPr>
        <p:spPr>
          <a:xfrm>
            <a:off x="3132138" y="3644900"/>
            <a:ext cx="4968875" cy="1752600"/>
          </a:xfrm>
        </p:spPr>
        <p:txBody>
          <a:bodyPr/>
          <a:lstStyle>
            <a:lvl1pPr marL="0" indent="0">
              <a:buFont typeface="Wingdings" pitchFamily="2" charset="2"/>
              <a:buNone/>
              <a:defRPr sz="2000">
                <a:solidFill>
                  <a:srgbClr val="0000BA"/>
                </a:solidFill>
              </a:defRPr>
            </a:lvl1pPr>
          </a:lstStyle>
          <a:p>
            <a:r>
              <a:rPr lang="en-US"/>
              <a:t>Event or conference name</a:t>
            </a:r>
          </a:p>
          <a:p>
            <a:r>
              <a:rPr lang="en-US"/>
              <a:t>Place - City</a:t>
            </a:r>
          </a:p>
          <a:p>
            <a:r>
              <a:rPr lang="en-US"/>
              <a:t>Date</a:t>
            </a:r>
          </a:p>
        </p:txBody>
      </p:sp>
      <p:sp>
        <p:nvSpPr>
          <p:cNvPr id="5125" name="Rectangle 5"/>
          <p:cNvSpPr>
            <a:spLocks noGrp="1" noChangeArrowheads="1"/>
          </p:cNvSpPr>
          <p:nvPr>
            <p:ph type="ctrTitle"/>
          </p:nvPr>
        </p:nvSpPr>
        <p:spPr>
          <a:xfrm>
            <a:off x="3059113" y="230188"/>
            <a:ext cx="5834062" cy="1470025"/>
          </a:xfrm>
        </p:spPr>
        <p:txBody>
          <a:bodyPr/>
          <a:lstStyle>
            <a:lvl1pPr>
              <a:defRPr>
                <a:solidFill>
                  <a:schemeClr val="bg1"/>
                </a:solidFill>
              </a:defRPr>
            </a:lvl1pPr>
          </a:lstStyle>
          <a:p>
            <a:r>
              <a:rPr lang="en-US"/>
              <a:t>Fare clic per modificare lo stile del titolo</a:t>
            </a:r>
          </a:p>
        </p:txBody>
      </p:sp>
      <p:sp>
        <p:nvSpPr>
          <p:cNvPr id="9" name="Rectangle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15125" y="274638"/>
            <a:ext cx="2178050" cy="5675312"/>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179388" y="274638"/>
            <a:ext cx="6383337" cy="56753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8" y="274638"/>
            <a:ext cx="8713787" cy="561975"/>
          </a:xfrm>
        </p:spPr>
        <p:txBody>
          <a:bodyPr/>
          <a:lstStyle/>
          <a:p>
            <a:r>
              <a:rPr lang="pl-PL" smtClean="0"/>
              <a:t>Kliknij, aby edytować styl</a:t>
            </a:r>
            <a:endParaRPr lang="en-GB"/>
          </a:p>
        </p:txBody>
      </p:sp>
      <p:sp>
        <p:nvSpPr>
          <p:cNvPr id="3" name="Symbol zastępczy tabeli 2"/>
          <p:cNvSpPr>
            <a:spLocks noGrp="1"/>
          </p:cNvSpPr>
          <p:nvPr>
            <p:ph type="tbl" idx="1"/>
          </p:nvPr>
        </p:nvSpPr>
        <p:spPr>
          <a:xfrm>
            <a:off x="457200" y="1268413"/>
            <a:ext cx="8218488" cy="4681537"/>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179388" y="274638"/>
            <a:ext cx="8713787" cy="561975"/>
          </a:xfrm>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268413"/>
            <a:ext cx="403225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641850" y="1268413"/>
            <a:ext cx="4033838"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GB"/>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lvl1pPr>
              <a:defRPr/>
            </a:lvl1pPr>
          </a:lstStyle>
          <a:p>
            <a:pPr>
              <a:defRPr/>
            </a:pPr>
            <a:fld id="{9AFC5F97-D93E-4883-B0D3-7387CA0A1FF7}" type="datetimeFigureOut">
              <a:rPr lang="pl-PL"/>
              <a:pPr>
                <a:defRPr/>
              </a:pPr>
              <a:t>14.07.11</a:t>
            </a:fld>
            <a:endParaRPr lang="en-GB"/>
          </a:p>
        </p:txBody>
      </p:sp>
      <p:sp>
        <p:nvSpPr>
          <p:cNvPr id="5" name="Symbol zastępczy stopki 4"/>
          <p:cNvSpPr>
            <a:spLocks noGrp="1"/>
          </p:cNvSpPr>
          <p:nvPr>
            <p:ph type="ftr" sz="quarter" idx="11"/>
          </p:nvPr>
        </p:nvSpPr>
        <p:spPr/>
        <p:txBody>
          <a:bodyPr/>
          <a:lstStyle>
            <a:lvl1pPr>
              <a:defRPr/>
            </a:lvl1pPr>
          </a:lstStyle>
          <a:p>
            <a:pPr>
              <a:defRPr/>
            </a:pPr>
            <a:endParaRPr lang="en-GB"/>
          </a:p>
        </p:txBody>
      </p:sp>
      <p:sp>
        <p:nvSpPr>
          <p:cNvPr id="6" name="Symbol zastępczy numeru slajdu 5"/>
          <p:cNvSpPr>
            <a:spLocks noGrp="1"/>
          </p:cNvSpPr>
          <p:nvPr>
            <p:ph type="sldNum" sz="quarter" idx="12"/>
          </p:nvPr>
        </p:nvSpPr>
        <p:spPr/>
        <p:txBody>
          <a:bodyPr/>
          <a:lstStyle>
            <a:lvl1pPr>
              <a:defRPr/>
            </a:lvl1pPr>
          </a:lstStyle>
          <a:p>
            <a:pPr>
              <a:defRPr/>
            </a:pPr>
            <a:fld id="{7BA07A60-3D74-4D2E-8A23-D3A39F81F343}" type="slidenum">
              <a:rPr lang="en-GB"/>
              <a:pPr>
                <a:defRPr/>
              </a:pPr>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lvl1pPr>
              <a:defRPr/>
            </a:lvl1pPr>
          </a:lstStyle>
          <a:p>
            <a:pPr>
              <a:defRPr/>
            </a:pPr>
            <a:fld id="{57F5198D-F8BD-4A5D-A171-081B0E12E9D8}" type="datetimeFigureOut">
              <a:rPr lang="pl-PL"/>
              <a:pPr>
                <a:defRPr/>
              </a:pPr>
              <a:t>14.07.11</a:t>
            </a:fld>
            <a:endParaRPr lang="en-GB"/>
          </a:p>
        </p:txBody>
      </p:sp>
      <p:sp>
        <p:nvSpPr>
          <p:cNvPr id="5" name="Symbol zastępczy stopki 4"/>
          <p:cNvSpPr>
            <a:spLocks noGrp="1"/>
          </p:cNvSpPr>
          <p:nvPr>
            <p:ph type="ftr" sz="quarter" idx="11"/>
          </p:nvPr>
        </p:nvSpPr>
        <p:spPr/>
        <p:txBody>
          <a:bodyPr/>
          <a:lstStyle>
            <a:lvl1pPr>
              <a:defRPr/>
            </a:lvl1pPr>
          </a:lstStyle>
          <a:p>
            <a:pPr>
              <a:defRPr/>
            </a:pPr>
            <a:endParaRPr lang="en-GB"/>
          </a:p>
        </p:txBody>
      </p:sp>
      <p:sp>
        <p:nvSpPr>
          <p:cNvPr id="6" name="Symbol zastępczy numeru slajdu 5"/>
          <p:cNvSpPr>
            <a:spLocks noGrp="1"/>
          </p:cNvSpPr>
          <p:nvPr>
            <p:ph type="sldNum" sz="quarter" idx="12"/>
          </p:nvPr>
        </p:nvSpPr>
        <p:spPr/>
        <p:txBody>
          <a:bodyPr/>
          <a:lstStyle>
            <a:lvl1pPr>
              <a:defRPr/>
            </a:lvl1pPr>
          </a:lstStyle>
          <a:p>
            <a:pPr>
              <a:defRPr/>
            </a:pPr>
            <a:fld id="{5AC89A8D-8795-4BA5-804B-8A24997A4792}" type="slidenum">
              <a:rPr lang="en-GB"/>
              <a:pPr>
                <a:defRPr/>
              </a:pPr>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0A1DF5E8-A834-476B-949B-F3894A4891CF}" type="datetimeFigureOut">
              <a:rPr lang="pl-PL"/>
              <a:pPr>
                <a:defRPr/>
              </a:pPr>
              <a:t>14.07.11</a:t>
            </a:fld>
            <a:endParaRPr lang="en-GB"/>
          </a:p>
        </p:txBody>
      </p:sp>
      <p:sp>
        <p:nvSpPr>
          <p:cNvPr id="5" name="Symbol zastępczy stopki 4"/>
          <p:cNvSpPr>
            <a:spLocks noGrp="1"/>
          </p:cNvSpPr>
          <p:nvPr>
            <p:ph type="ftr" sz="quarter" idx="11"/>
          </p:nvPr>
        </p:nvSpPr>
        <p:spPr/>
        <p:txBody>
          <a:bodyPr/>
          <a:lstStyle>
            <a:lvl1pPr>
              <a:defRPr/>
            </a:lvl1pPr>
          </a:lstStyle>
          <a:p>
            <a:pPr>
              <a:defRPr/>
            </a:pPr>
            <a:endParaRPr lang="en-GB"/>
          </a:p>
        </p:txBody>
      </p:sp>
      <p:sp>
        <p:nvSpPr>
          <p:cNvPr id="6" name="Symbol zastępczy numeru slajdu 5"/>
          <p:cNvSpPr>
            <a:spLocks noGrp="1"/>
          </p:cNvSpPr>
          <p:nvPr>
            <p:ph type="sldNum" sz="quarter" idx="12"/>
          </p:nvPr>
        </p:nvSpPr>
        <p:spPr/>
        <p:txBody>
          <a:bodyPr/>
          <a:lstStyle>
            <a:lvl1pPr>
              <a:defRPr/>
            </a:lvl1pPr>
          </a:lstStyle>
          <a:p>
            <a:pPr>
              <a:defRPr/>
            </a:pPr>
            <a:fld id="{918DAB8A-A1DE-4E4B-98C6-222B69DAC537}" type="slidenum">
              <a:rPr lang="en-GB"/>
              <a:pPr>
                <a:defRPr/>
              </a:pPr>
              <a:t>‹Nr.›</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3"/>
          <p:cNvSpPr>
            <a:spLocks noGrp="1"/>
          </p:cNvSpPr>
          <p:nvPr>
            <p:ph type="dt" sz="half" idx="10"/>
          </p:nvPr>
        </p:nvSpPr>
        <p:spPr/>
        <p:txBody>
          <a:bodyPr/>
          <a:lstStyle>
            <a:lvl1pPr>
              <a:defRPr/>
            </a:lvl1pPr>
          </a:lstStyle>
          <a:p>
            <a:pPr>
              <a:defRPr/>
            </a:pPr>
            <a:fld id="{8967BFF4-326E-49CB-B769-60DD147B641C}" type="datetimeFigureOut">
              <a:rPr lang="pl-PL"/>
              <a:pPr>
                <a:defRPr/>
              </a:pPr>
              <a:t>14.07.11</a:t>
            </a:fld>
            <a:endParaRPr lang="en-GB"/>
          </a:p>
        </p:txBody>
      </p:sp>
      <p:sp>
        <p:nvSpPr>
          <p:cNvPr id="6" name="Symbol zastępczy stopki 4"/>
          <p:cNvSpPr>
            <a:spLocks noGrp="1"/>
          </p:cNvSpPr>
          <p:nvPr>
            <p:ph type="ftr" sz="quarter" idx="11"/>
          </p:nvPr>
        </p:nvSpPr>
        <p:spPr/>
        <p:txBody>
          <a:bodyPr/>
          <a:lstStyle>
            <a:lvl1pPr>
              <a:defRPr/>
            </a:lvl1pPr>
          </a:lstStyle>
          <a:p>
            <a:pPr>
              <a:defRPr/>
            </a:pPr>
            <a:endParaRPr lang="en-GB"/>
          </a:p>
        </p:txBody>
      </p:sp>
      <p:sp>
        <p:nvSpPr>
          <p:cNvPr id="7" name="Symbol zastępczy numeru slajdu 5"/>
          <p:cNvSpPr>
            <a:spLocks noGrp="1"/>
          </p:cNvSpPr>
          <p:nvPr>
            <p:ph type="sldNum" sz="quarter" idx="12"/>
          </p:nvPr>
        </p:nvSpPr>
        <p:spPr/>
        <p:txBody>
          <a:bodyPr/>
          <a:lstStyle>
            <a:lvl1pPr>
              <a:defRPr/>
            </a:lvl1pPr>
          </a:lstStyle>
          <a:p>
            <a:pPr>
              <a:defRPr/>
            </a:pPr>
            <a:fld id="{7098C14C-2BEE-4BD3-858D-1F8486376A66}" type="slidenum">
              <a:rPr lang="en-GB"/>
              <a:pPr>
                <a:defRPr/>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3"/>
          <p:cNvSpPr>
            <a:spLocks noGrp="1"/>
          </p:cNvSpPr>
          <p:nvPr>
            <p:ph type="dt" sz="half" idx="10"/>
          </p:nvPr>
        </p:nvSpPr>
        <p:spPr/>
        <p:txBody>
          <a:bodyPr/>
          <a:lstStyle>
            <a:lvl1pPr>
              <a:defRPr/>
            </a:lvl1pPr>
          </a:lstStyle>
          <a:p>
            <a:pPr>
              <a:defRPr/>
            </a:pPr>
            <a:fld id="{DCCABA90-AF40-4455-B2B0-9DAE8E99DABC}" type="datetimeFigureOut">
              <a:rPr lang="pl-PL"/>
              <a:pPr>
                <a:defRPr/>
              </a:pPr>
              <a:t>14.07.11</a:t>
            </a:fld>
            <a:endParaRPr lang="en-GB"/>
          </a:p>
        </p:txBody>
      </p:sp>
      <p:sp>
        <p:nvSpPr>
          <p:cNvPr id="8" name="Symbol zastępczy stopki 4"/>
          <p:cNvSpPr>
            <a:spLocks noGrp="1"/>
          </p:cNvSpPr>
          <p:nvPr>
            <p:ph type="ftr" sz="quarter" idx="11"/>
          </p:nvPr>
        </p:nvSpPr>
        <p:spPr/>
        <p:txBody>
          <a:bodyPr/>
          <a:lstStyle>
            <a:lvl1pPr>
              <a:defRPr/>
            </a:lvl1pPr>
          </a:lstStyle>
          <a:p>
            <a:pPr>
              <a:defRPr/>
            </a:pPr>
            <a:endParaRPr lang="en-GB"/>
          </a:p>
        </p:txBody>
      </p:sp>
      <p:sp>
        <p:nvSpPr>
          <p:cNvPr id="9" name="Symbol zastępczy numeru slajdu 5"/>
          <p:cNvSpPr>
            <a:spLocks noGrp="1"/>
          </p:cNvSpPr>
          <p:nvPr>
            <p:ph type="sldNum" sz="quarter" idx="12"/>
          </p:nvPr>
        </p:nvSpPr>
        <p:spPr/>
        <p:txBody>
          <a:bodyPr/>
          <a:lstStyle>
            <a:lvl1pPr>
              <a:defRPr/>
            </a:lvl1pPr>
          </a:lstStyle>
          <a:p>
            <a:pPr>
              <a:defRPr/>
            </a:pPr>
            <a:fld id="{4C3357F8-5BED-4B3D-8B5D-D391F90406CD}" type="slidenum">
              <a:rPr lang="en-GB"/>
              <a:pPr>
                <a:defRPr/>
              </a:pPr>
              <a:t>‹Nr.›</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3"/>
          <p:cNvSpPr>
            <a:spLocks noGrp="1"/>
          </p:cNvSpPr>
          <p:nvPr>
            <p:ph type="dt" sz="half" idx="10"/>
          </p:nvPr>
        </p:nvSpPr>
        <p:spPr/>
        <p:txBody>
          <a:bodyPr/>
          <a:lstStyle>
            <a:lvl1pPr>
              <a:defRPr/>
            </a:lvl1pPr>
          </a:lstStyle>
          <a:p>
            <a:pPr>
              <a:defRPr/>
            </a:pPr>
            <a:fld id="{191F8427-AC73-4298-9E0E-28ACD227E185}" type="datetimeFigureOut">
              <a:rPr lang="pl-PL"/>
              <a:pPr>
                <a:defRPr/>
              </a:pPr>
              <a:t>14.07.11</a:t>
            </a:fld>
            <a:endParaRPr lang="en-GB"/>
          </a:p>
        </p:txBody>
      </p:sp>
      <p:sp>
        <p:nvSpPr>
          <p:cNvPr id="4" name="Symbol zastępczy stopki 4"/>
          <p:cNvSpPr>
            <a:spLocks noGrp="1"/>
          </p:cNvSpPr>
          <p:nvPr>
            <p:ph type="ftr" sz="quarter" idx="11"/>
          </p:nvPr>
        </p:nvSpPr>
        <p:spPr/>
        <p:txBody>
          <a:bodyPr/>
          <a:lstStyle>
            <a:lvl1pPr>
              <a:defRPr/>
            </a:lvl1pPr>
          </a:lstStyle>
          <a:p>
            <a:pPr>
              <a:defRPr/>
            </a:pPr>
            <a:endParaRPr lang="en-GB"/>
          </a:p>
        </p:txBody>
      </p:sp>
      <p:sp>
        <p:nvSpPr>
          <p:cNvPr id="5" name="Symbol zastępczy numeru slajdu 5"/>
          <p:cNvSpPr>
            <a:spLocks noGrp="1"/>
          </p:cNvSpPr>
          <p:nvPr>
            <p:ph type="sldNum" sz="quarter" idx="12"/>
          </p:nvPr>
        </p:nvSpPr>
        <p:spPr/>
        <p:txBody>
          <a:bodyPr/>
          <a:lstStyle>
            <a:lvl1pPr>
              <a:defRPr/>
            </a:lvl1pPr>
          </a:lstStyle>
          <a:p>
            <a:pPr>
              <a:defRPr/>
            </a:pPr>
            <a:fld id="{9C0B0548-C3AE-4747-AFBC-C6A60BC92876}"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C423E5-D78B-4788-A946-2FCBCC2ACF2F}" type="datetimeFigureOut">
              <a:rPr lang="pl-PL"/>
              <a:pPr>
                <a:defRPr/>
              </a:pPr>
              <a:t>14.07.11</a:t>
            </a:fld>
            <a:endParaRPr lang="en-GB"/>
          </a:p>
        </p:txBody>
      </p:sp>
      <p:sp>
        <p:nvSpPr>
          <p:cNvPr id="3" name="Symbol zastępczy stopki 4"/>
          <p:cNvSpPr>
            <a:spLocks noGrp="1"/>
          </p:cNvSpPr>
          <p:nvPr>
            <p:ph type="ftr" sz="quarter" idx="11"/>
          </p:nvPr>
        </p:nvSpPr>
        <p:spPr/>
        <p:txBody>
          <a:bodyPr/>
          <a:lstStyle>
            <a:lvl1pPr>
              <a:defRPr/>
            </a:lvl1pPr>
          </a:lstStyle>
          <a:p>
            <a:pPr>
              <a:defRPr/>
            </a:pPr>
            <a:endParaRPr lang="en-GB"/>
          </a:p>
        </p:txBody>
      </p:sp>
      <p:sp>
        <p:nvSpPr>
          <p:cNvPr id="4" name="Symbol zastępczy numeru slajdu 5"/>
          <p:cNvSpPr>
            <a:spLocks noGrp="1"/>
          </p:cNvSpPr>
          <p:nvPr>
            <p:ph type="sldNum" sz="quarter" idx="12"/>
          </p:nvPr>
        </p:nvSpPr>
        <p:spPr/>
        <p:txBody>
          <a:bodyPr/>
          <a:lstStyle>
            <a:lvl1pPr>
              <a:defRPr/>
            </a:lvl1pPr>
          </a:lstStyle>
          <a:p>
            <a:pPr>
              <a:defRPr/>
            </a:pPr>
            <a:fld id="{F67BBFE2-CB92-4AFE-A3BD-5241534CECB2}" type="slidenum">
              <a:rPr lang="en-GB"/>
              <a:pPr>
                <a:defRPr/>
              </a:pPr>
              <a:t>‹Nr.›</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980560D-A685-4B21-ADA0-F598B85393B3}" type="datetimeFigureOut">
              <a:rPr lang="pl-PL"/>
              <a:pPr>
                <a:defRPr/>
              </a:pPr>
              <a:t>14.07.11</a:t>
            </a:fld>
            <a:endParaRPr lang="en-GB"/>
          </a:p>
        </p:txBody>
      </p:sp>
      <p:sp>
        <p:nvSpPr>
          <p:cNvPr id="6" name="Symbol zastępczy stopki 4"/>
          <p:cNvSpPr>
            <a:spLocks noGrp="1"/>
          </p:cNvSpPr>
          <p:nvPr>
            <p:ph type="ftr" sz="quarter" idx="11"/>
          </p:nvPr>
        </p:nvSpPr>
        <p:spPr/>
        <p:txBody>
          <a:bodyPr/>
          <a:lstStyle>
            <a:lvl1pPr>
              <a:defRPr/>
            </a:lvl1pPr>
          </a:lstStyle>
          <a:p>
            <a:pPr>
              <a:defRPr/>
            </a:pPr>
            <a:endParaRPr lang="en-GB"/>
          </a:p>
        </p:txBody>
      </p:sp>
      <p:sp>
        <p:nvSpPr>
          <p:cNvPr id="7" name="Symbol zastępczy numeru slajdu 5"/>
          <p:cNvSpPr>
            <a:spLocks noGrp="1"/>
          </p:cNvSpPr>
          <p:nvPr>
            <p:ph type="sldNum" sz="quarter" idx="12"/>
          </p:nvPr>
        </p:nvSpPr>
        <p:spPr/>
        <p:txBody>
          <a:bodyPr/>
          <a:lstStyle>
            <a:lvl1pPr>
              <a:defRPr/>
            </a:lvl1pPr>
          </a:lstStyle>
          <a:p>
            <a:pPr>
              <a:defRPr/>
            </a:pPr>
            <a:fld id="{2F955FD8-6B34-46DF-BA6C-D63E3E40E1A1}" type="slidenum">
              <a:rPr lang="en-GB"/>
              <a:pPr>
                <a:defRPr/>
              </a:pPr>
              <a:t>‹Nr.›</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3FA31F18-FA70-4E84-85EC-10ECB3165DAC}" type="datetimeFigureOut">
              <a:rPr lang="pl-PL"/>
              <a:pPr>
                <a:defRPr/>
              </a:pPr>
              <a:t>14.07.11</a:t>
            </a:fld>
            <a:endParaRPr lang="en-GB"/>
          </a:p>
        </p:txBody>
      </p:sp>
      <p:sp>
        <p:nvSpPr>
          <p:cNvPr id="6" name="Symbol zastępczy stopki 4"/>
          <p:cNvSpPr>
            <a:spLocks noGrp="1"/>
          </p:cNvSpPr>
          <p:nvPr>
            <p:ph type="ftr" sz="quarter" idx="11"/>
          </p:nvPr>
        </p:nvSpPr>
        <p:spPr/>
        <p:txBody>
          <a:bodyPr/>
          <a:lstStyle>
            <a:lvl1pPr>
              <a:defRPr/>
            </a:lvl1pPr>
          </a:lstStyle>
          <a:p>
            <a:pPr>
              <a:defRPr/>
            </a:pPr>
            <a:endParaRPr lang="en-GB"/>
          </a:p>
        </p:txBody>
      </p:sp>
      <p:sp>
        <p:nvSpPr>
          <p:cNvPr id="7" name="Symbol zastępczy numeru slajdu 5"/>
          <p:cNvSpPr>
            <a:spLocks noGrp="1"/>
          </p:cNvSpPr>
          <p:nvPr>
            <p:ph type="sldNum" sz="quarter" idx="12"/>
          </p:nvPr>
        </p:nvSpPr>
        <p:spPr/>
        <p:txBody>
          <a:bodyPr/>
          <a:lstStyle>
            <a:lvl1pPr>
              <a:defRPr/>
            </a:lvl1pPr>
          </a:lstStyle>
          <a:p>
            <a:pPr>
              <a:defRPr/>
            </a:pPr>
            <a:fld id="{DE58F0EB-458E-4E6E-906A-D8CA7C5496CF}" type="slidenum">
              <a:rPr lang="en-GB"/>
              <a:pPr>
                <a:defRPr/>
              </a:pPr>
              <a:t>‹Nr.›</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lvl1pPr>
              <a:defRPr/>
            </a:lvl1pPr>
          </a:lstStyle>
          <a:p>
            <a:pPr>
              <a:defRPr/>
            </a:pPr>
            <a:fld id="{2FD7D77A-612F-40C6-ADE9-50DF1ECD9C61}" type="datetimeFigureOut">
              <a:rPr lang="pl-PL"/>
              <a:pPr>
                <a:defRPr/>
              </a:pPr>
              <a:t>14.07.11</a:t>
            </a:fld>
            <a:endParaRPr lang="en-GB"/>
          </a:p>
        </p:txBody>
      </p:sp>
      <p:sp>
        <p:nvSpPr>
          <p:cNvPr id="5" name="Symbol zastępczy stopki 4"/>
          <p:cNvSpPr>
            <a:spLocks noGrp="1"/>
          </p:cNvSpPr>
          <p:nvPr>
            <p:ph type="ftr" sz="quarter" idx="11"/>
          </p:nvPr>
        </p:nvSpPr>
        <p:spPr/>
        <p:txBody>
          <a:bodyPr/>
          <a:lstStyle>
            <a:lvl1pPr>
              <a:defRPr/>
            </a:lvl1pPr>
          </a:lstStyle>
          <a:p>
            <a:pPr>
              <a:defRPr/>
            </a:pPr>
            <a:endParaRPr lang="en-GB"/>
          </a:p>
        </p:txBody>
      </p:sp>
      <p:sp>
        <p:nvSpPr>
          <p:cNvPr id="6" name="Symbol zastępczy numeru slajdu 5"/>
          <p:cNvSpPr>
            <a:spLocks noGrp="1"/>
          </p:cNvSpPr>
          <p:nvPr>
            <p:ph type="sldNum" sz="quarter" idx="12"/>
          </p:nvPr>
        </p:nvSpPr>
        <p:spPr/>
        <p:txBody>
          <a:bodyPr/>
          <a:lstStyle>
            <a:lvl1pPr>
              <a:defRPr/>
            </a:lvl1pPr>
          </a:lstStyle>
          <a:p>
            <a:pPr>
              <a:defRPr/>
            </a:pPr>
            <a:fld id="{68421A46-1E6A-49AC-B1B1-5B5B4812B03E}" type="slidenum">
              <a:rPr lang="en-GB"/>
              <a:pPr>
                <a:defRPr/>
              </a:pPr>
              <a:t>‹Nr.›</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lvl1pPr>
              <a:defRPr/>
            </a:lvl1pPr>
          </a:lstStyle>
          <a:p>
            <a:pPr>
              <a:defRPr/>
            </a:pPr>
            <a:fld id="{8300E030-79C3-4656-B86C-A45471543D3D}" type="datetimeFigureOut">
              <a:rPr lang="pl-PL"/>
              <a:pPr>
                <a:defRPr/>
              </a:pPr>
              <a:t>14.07.11</a:t>
            </a:fld>
            <a:endParaRPr lang="en-GB"/>
          </a:p>
        </p:txBody>
      </p:sp>
      <p:sp>
        <p:nvSpPr>
          <p:cNvPr id="5" name="Symbol zastępczy stopki 4"/>
          <p:cNvSpPr>
            <a:spLocks noGrp="1"/>
          </p:cNvSpPr>
          <p:nvPr>
            <p:ph type="ftr" sz="quarter" idx="11"/>
          </p:nvPr>
        </p:nvSpPr>
        <p:spPr/>
        <p:txBody>
          <a:bodyPr/>
          <a:lstStyle>
            <a:lvl1pPr>
              <a:defRPr/>
            </a:lvl1pPr>
          </a:lstStyle>
          <a:p>
            <a:pPr>
              <a:defRPr/>
            </a:pPr>
            <a:endParaRPr lang="en-GB"/>
          </a:p>
        </p:txBody>
      </p:sp>
      <p:sp>
        <p:nvSpPr>
          <p:cNvPr id="6" name="Symbol zastępczy numeru slajdu 5"/>
          <p:cNvSpPr>
            <a:spLocks noGrp="1"/>
          </p:cNvSpPr>
          <p:nvPr>
            <p:ph type="sldNum" sz="quarter" idx="12"/>
          </p:nvPr>
        </p:nvSpPr>
        <p:spPr/>
        <p:txBody>
          <a:bodyPr/>
          <a:lstStyle>
            <a:lvl1pPr>
              <a:defRPr/>
            </a:lvl1pPr>
          </a:lstStyle>
          <a:p>
            <a:pPr>
              <a:defRPr/>
            </a:pPr>
            <a:fld id="{FD2861C4-06AF-49F6-9298-A1D367AD51CF}"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268413"/>
            <a:ext cx="403225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1850" y="1268413"/>
            <a:ext cx="403383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Object 2"/>
          <p:cNvPicPr>
            <a:picLocks noChangeAspect="1" noChangeArrowheads="1"/>
          </p:cNvPicPr>
          <p:nvPr/>
        </p:nvPicPr>
        <p:blipFill>
          <a:blip r:embed="rId15" cstate="print">
            <a:lum bright="70000" contrast="-70000"/>
          </a:blip>
          <a:srcRect/>
          <a:stretch>
            <a:fillRect/>
          </a:stretch>
        </p:blipFill>
        <p:spPr bwMode="auto">
          <a:xfrm>
            <a:off x="3059113" y="-533400"/>
            <a:ext cx="6769100" cy="5991225"/>
          </a:xfrm>
          <a:prstGeom prst="rect">
            <a:avLst/>
          </a:prstGeom>
          <a:noFill/>
          <a:ln w="9525">
            <a:noFill/>
            <a:miter lim="800000"/>
            <a:headEnd/>
            <a:tailEnd/>
          </a:ln>
        </p:spPr>
      </p:pic>
      <p:sp>
        <p:nvSpPr>
          <p:cNvPr id="5123" name="Rectangle 3"/>
          <p:cNvSpPr>
            <a:spLocks noGrp="1" noChangeArrowheads="1"/>
          </p:cNvSpPr>
          <p:nvPr>
            <p:ph type="title"/>
          </p:nvPr>
        </p:nvSpPr>
        <p:spPr bwMode="auto">
          <a:xfrm>
            <a:off x="179388" y="274638"/>
            <a:ext cx="8713787"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5124" name="Rectangle 4"/>
          <p:cNvSpPr>
            <a:spLocks noGrp="1" noChangeArrowheads="1"/>
          </p:cNvSpPr>
          <p:nvPr>
            <p:ph type="body" idx="1"/>
          </p:nvPr>
        </p:nvSpPr>
        <p:spPr bwMode="auto">
          <a:xfrm>
            <a:off x="457200" y="1268413"/>
            <a:ext cx="8218488"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4101" name="Text Box 5"/>
          <p:cNvSpPr txBox="1">
            <a:spLocks noChangeArrowheads="1"/>
          </p:cNvSpPr>
          <p:nvPr/>
        </p:nvSpPr>
        <p:spPr bwMode="auto">
          <a:xfrm>
            <a:off x="3781425" y="6369050"/>
            <a:ext cx="1943100" cy="274638"/>
          </a:xfrm>
          <a:prstGeom prst="rect">
            <a:avLst/>
          </a:prstGeom>
          <a:noFill/>
          <a:ln w="9525">
            <a:noFill/>
            <a:miter lim="800000"/>
            <a:headEnd/>
            <a:tailEnd/>
          </a:ln>
          <a:effectLst/>
        </p:spPr>
        <p:txBody>
          <a:bodyPr>
            <a:spAutoFit/>
          </a:bodyPr>
          <a:lstStyle/>
          <a:p>
            <a:pPr>
              <a:spcBef>
                <a:spcPct val="50000"/>
              </a:spcBef>
              <a:defRPr/>
            </a:pPr>
            <a:r>
              <a:rPr lang="it-IT" sz="1200">
                <a:solidFill>
                  <a:srgbClr val="0000BA"/>
                </a:solidFill>
                <a:latin typeface="Abadi MT Condensed" pitchFamily="34" charset="0"/>
              </a:rPr>
              <a:t>www.leonardo-energy.org</a:t>
            </a:r>
          </a:p>
        </p:txBody>
      </p:sp>
      <p:pic>
        <p:nvPicPr>
          <p:cNvPr id="5126" name="Object 6"/>
          <p:cNvPicPr>
            <a:picLocks noChangeAspect="1" noChangeArrowheads="1"/>
          </p:cNvPicPr>
          <p:nvPr/>
        </p:nvPicPr>
        <p:blipFill>
          <a:blip r:embed="rId16" cstate="print"/>
          <a:srcRect/>
          <a:stretch>
            <a:fillRect/>
          </a:stretch>
        </p:blipFill>
        <p:spPr bwMode="auto">
          <a:xfrm>
            <a:off x="7632700" y="6199188"/>
            <a:ext cx="1403350" cy="614362"/>
          </a:xfrm>
          <a:prstGeom prst="rect">
            <a:avLst/>
          </a:prstGeom>
          <a:noFill/>
          <a:ln w="9525">
            <a:noFill/>
            <a:miter lim="800000"/>
            <a:headEnd/>
            <a:tailEnd/>
          </a:ln>
        </p:spPr>
      </p:pic>
      <p:pic>
        <p:nvPicPr>
          <p:cNvPr id="5127" name="Picture 7" descr="LE"/>
          <p:cNvPicPr>
            <a:picLocks noChangeAspect="1" noChangeArrowheads="1"/>
          </p:cNvPicPr>
          <p:nvPr/>
        </p:nvPicPr>
        <p:blipFill>
          <a:blip r:embed="rId17" cstate="print"/>
          <a:srcRect/>
          <a:stretch>
            <a:fillRect/>
          </a:stretch>
        </p:blipFill>
        <p:spPr bwMode="auto">
          <a:xfrm>
            <a:off x="107950" y="6253163"/>
            <a:ext cx="113347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9"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txStyles>
    <p:titleStyle>
      <a:lvl1pPr algn="l" rtl="0" eaLnBrk="0" fontAlgn="base" hangingPunct="0">
        <a:spcBef>
          <a:spcPct val="0"/>
        </a:spcBef>
        <a:spcAft>
          <a:spcPct val="0"/>
        </a:spcAft>
        <a:defRPr sz="3200" b="1">
          <a:solidFill>
            <a:srgbClr val="A80056"/>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A80056"/>
        </a:buClr>
        <a:buFont typeface="Arial" pitchFamily="34" charset="0"/>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GB" smtClean="0"/>
          </a:p>
        </p:txBody>
      </p:sp>
      <p:sp>
        <p:nvSpPr>
          <p:cNvPr id="614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smtClean="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7867D3C-7481-4484-BF61-6B081B5FB90A}" type="datetimeFigureOut">
              <a:rPr lang="pl-PL"/>
              <a:pPr>
                <a:defRPr/>
              </a:pPr>
              <a:t>14.07.11</a:t>
            </a:fld>
            <a:endParaRPr lang="en-GB"/>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939264-C7BD-4BE7-9E2F-0CBD8B17E5D1}"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emf"/><Relationship Id="rId3" Type="http://schemas.openxmlformats.org/officeDocument/2006/relationships/image" Target="../media/image4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bin"/><Relationship Id="rId5" Type="http://schemas.openxmlformats.org/officeDocument/2006/relationships/image" Target="../media/image4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bin"/><Relationship Id="rId5" Type="http://schemas.openxmlformats.org/officeDocument/2006/relationships/image" Target="../media/image47.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Arbeitsblatt1.xls"/><Relationship Id="rId6" Type="http://schemas.openxmlformats.org/officeDocument/2006/relationships/image" Target="../media/image12.emf"/><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 Id="rId11" Type="http://schemas.openxmlformats.org/officeDocument/2006/relationships/image" Target="../media/image17.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59113" y="230188"/>
            <a:ext cx="6084887" cy="1470025"/>
          </a:xfrm>
        </p:spPr>
        <p:txBody>
          <a:bodyPr/>
          <a:lstStyle/>
          <a:p>
            <a:pPr eaLnBrk="1" hangingPunct="1"/>
            <a:r>
              <a:rPr lang="pl-PL" sz="2800" dirty="0" err="1" smtClean="0"/>
              <a:t>Collecting</a:t>
            </a:r>
            <a:r>
              <a:rPr lang="pl-PL" sz="2800" dirty="0" smtClean="0"/>
              <a:t> PQ </a:t>
            </a:r>
            <a:r>
              <a:rPr lang="pl-PL" sz="2800" dirty="0" err="1" smtClean="0"/>
              <a:t>Economic</a:t>
            </a:r>
            <a:r>
              <a:rPr lang="pl-PL" sz="2800" dirty="0" smtClean="0"/>
              <a:t> Data </a:t>
            </a:r>
            <a:endParaRPr lang="en-GB" sz="2800" dirty="0" smtClean="0"/>
          </a:p>
        </p:txBody>
      </p:sp>
      <p:sp>
        <p:nvSpPr>
          <p:cNvPr id="8195" name="Rectangle 3"/>
          <p:cNvSpPr>
            <a:spLocks noGrp="1" noChangeArrowheads="1"/>
          </p:cNvSpPr>
          <p:nvPr>
            <p:ph type="subTitle" idx="1"/>
          </p:nvPr>
        </p:nvSpPr>
        <p:spPr/>
        <p:txBody>
          <a:bodyPr/>
          <a:lstStyle/>
          <a:p>
            <a:pPr eaLnBrk="1" hangingPunct="1"/>
            <a:r>
              <a:rPr lang="pl-PL" dirty="0" smtClean="0"/>
              <a:t>CIRED 2011  </a:t>
            </a:r>
          </a:p>
          <a:p>
            <a:pPr eaLnBrk="1" hangingPunct="1"/>
            <a:r>
              <a:rPr lang="pl-PL" dirty="0" err="1" smtClean="0"/>
              <a:t>Round</a:t>
            </a:r>
            <a:r>
              <a:rPr lang="pl-PL" dirty="0" smtClean="0"/>
              <a:t> </a:t>
            </a:r>
            <a:r>
              <a:rPr lang="pl-PL" dirty="0" err="1" smtClean="0"/>
              <a:t>Table</a:t>
            </a:r>
            <a:r>
              <a:rPr lang="pl-PL" dirty="0" smtClean="0"/>
              <a:t> 2b</a:t>
            </a:r>
          </a:p>
          <a:p>
            <a:pPr eaLnBrk="1" hangingPunct="1"/>
            <a:r>
              <a:rPr lang="pl-PL" sz="1600" i="1" dirty="0" smtClean="0"/>
              <a:t>Frankfurt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42" name="Symbol zastępczy numeru slajdu 2"/>
          <p:cNvSpPr>
            <a:spLocks noGrp="1"/>
          </p:cNvSpPr>
          <p:nvPr>
            <p:ph type="sldNum" sz="quarter" idx="4294967295"/>
          </p:nvPr>
        </p:nvSpPr>
        <p:spPr>
          <a:xfrm>
            <a:off x="3493477" y="6381750"/>
            <a:ext cx="2133600" cy="476250"/>
          </a:xfrm>
          <a:prstGeom prst="rect">
            <a:avLst/>
          </a:prstGeom>
        </p:spPr>
        <p:txBody>
          <a:bodyPr/>
          <a:lstStyle/>
          <a:p>
            <a:fld id="{538BF7FC-B684-4A1D-AD1B-63484B7DC142}" type="slidenum">
              <a:rPr lang="en-US"/>
              <a:pPr/>
              <a:t>10</a:t>
            </a:fld>
            <a:r>
              <a:rPr lang="en-US"/>
              <a:t> </a:t>
            </a:r>
            <a:r>
              <a:rPr lang="pl-PL"/>
              <a:t>of</a:t>
            </a:r>
            <a:r>
              <a:rPr lang="en-US"/>
              <a:t> </a:t>
            </a:r>
            <a:r>
              <a:rPr lang="pl-PL"/>
              <a:t>24</a:t>
            </a:r>
            <a:r>
              <a:rPr lang="en-US"/>
              <a:t> </a:t>
            </a:r>
          </a:p>
        </p:txBody>
      </p:sp>
      <p:grpSp>
        <p:nvGrpSpPr>
          <p:cNvPr id="51248" name="Group 48"/>
          <p:cNvGrpSpPr>
            <a:grpSpLocks/>
          </p:cNvGrpSpPr>
          <p:nvPr/>
        </p:nvGrpSpPr>
        <p:grpSpPr bwMode="auto">
          <a:xfrm>
            <a:off x="3641481" y="1557339"/>
            <a:ext cx="4396154" cy="4827587"/>
            <a:chOff x="2485" y="981"/>
            <a:chExt cx="3000" cy="3041"/>
          </a:xfrm>
        </p:grpSpPr>
        <p:sp>
          <p:nvSpPr>
            <p:cNvPr id="51209" name="AutoShape 9"/>
            <p:cNvSpPr>
              <a:spLocks noChangeAspect="1" noChangeArrowheads="1" noTextEdit="1"/>
            </p:cNvSpPr>
            <p:nvPr/>
          </p:nvSpPr>
          <p:spPr bwMode="auto">
            <a:xfrm>
              <a:off x="2485" y="981"/>
              <a:ext cx="2982" cy="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11" name="Rectangle 11"/>
            <p:cNvSpPr>
              <a:spLocks noChangeArrowheads="1"/>
            </p:cNvSpPr>
            <p:nvPr/>
          </p:nvSpPr>
          <p:spPr bwMode="auto">
            <a:xfrm>
              <a:off x="2485" y="981"/>
              <a:ext cx="3000" cy="3000"/>
            </a:xfrm>
            <a:prstGeom prst="rect">
              <a:avLst/>
            </a:prstGeom>
            <a:solidFill>
              <a:srgbClr val="FFFFFF"/>
            </a:solidFill>
            <a:ln w="9525">
              <a:solidFill>
                <a:srgbClr val="FFFFFF"/>
              </a:solidFill>
              <a:miter lim="800000"/>
              <a:headEnd/>
              <a:tailEnd/>
            </a:ln>
          </p:spPr>
          <p:txBody>
            <a:bodyPr/>
            <a:lstStyle/>
            <a:p>
              <a:endParaRPr lang="en-GB"/>
            </a:p>
          </p:txBody>
        </p:sp>
        <p:sp>
          <p:nvSpPr>
            <p:cNvPr id="51212" name="Rectangle 12"/>
            <p:cNvSpPr>
              <a:spLocks noChangeArrowheads="1"/>
            </p:cNvSpPr>
            <p:nvPr/>
          </p:nvSpPr>
          <p:spPr bwMode="auto">
            <a:xfrm>
              <a:off x="2485" y="981"/>
              <a:ext cx="3000" cy="3000"/>
            </a:xfrm>
            <a:prstGeom prst="rect">
              <a:avLst/>
            </a:prstGeom>
            <a:solidFill>
              <a:srgbClr val="FFFFFF"/>
            </a:solidFill>
            <a:ln w="9525">
              <a:solidFill>
                <a:srgbClr val="FFFFFF"/>
              </a:solidFill>
              <a:miter lim="800000"/>
              <a:headEnd/>
              <a:tailEnd/>
            </a:ln>
          </p:spPr>
          <p:txBody>
            <a:bodyPr/>
            <a:lstStyle/>
            <a:p>
              <a:endParaRPr lang="en-GB"/>
            </a:p>
          </p:txBody>
        </p:sp>
        <p:sp>
          <p:nvSpPr>
            <p:cNvPr id="51213" name="Freeform 13"/>
            <p:cNvSpPr>
              <a:spLocks/>
            </p:cNvSpPr>
            <p:nvPr/>
          </p:nvSpPr>
          <p:spPr bwMode="auto">
            <a:xfrm>
              <a:off x="3721" y="1797"/>
              <a:ext cx="264" cy="1008"/>
            </a:xfrm>
            <a:custGeom>
              <a:avLst/>
              <a:gdLst>
                <a:gd name="T0" fmla="*/ 264 w 264"/>
                <a:gd name="T1" fmla="*/ 0 h 1008"/>
                <a:gd name="T2" fmla="*/ 246 w 264"/>
                <a:gd name="T3" fmla="*/ 0 h 1008"/>
                <a:gd name="T4" fmla="*/ 228 w 264"/>
                <a:gd name="T5" fmla="*/ 0 h 1008"/>
                <a:gd name="T6" fmla="*/ 210 w 264"/>
                <a:gd name="T7" fmla="*/ 0 h 1008"/>
                <a:gd name="T8" fmla="*/ 192 w 264"/>
                <a:gd name="T9" fmla="*/ 0 h 1008"/>
                <a:gd name="T10" fmla="*/ 174 w 264"/>
                <a:gd name="T11" fmla="*/ 0 h 1008"/>
                <a:gd name="T12" fmla="*/ 156 w 264"/>
                <a:gd name="T13" fmla="*/ 6 h 1008"/>
                <a:gd name="T14" fmla="*/ 138 w 264"/>
                <a:gd name="T15" fmla="*/ 6 h 1008"/>
                <a:gd name="T16" fmla="*/ 126 w 264"/>
                <a:gd name="T17" fmla="*/ 6 h 1008"/>
                <a:gd name="T18" fmla="*/ 108 w 264"/>
                <a:gd name="T19" fmla="*/ 12 h 1008"/>
                <a:gd name="T20" fmla="*/ 90 w 264"/>
                <a:gd name="T21" fmla="*/ 12 h 1008"/>
                <a:gd name="T22" fmla="*/ 72 w 264"/>
                <a:gd name="T23" fmla="*/ 18 h 1008"/>
                <a:gd name="T24" fmla="*/ 54 w 264"/>
                <a:gd name="T25" fmla="*/ 18 h 1008"/>
                <a:gd name="T26" fmla="*/ 36 w 264"/>
                <a:gd name="T27" fmla="*/ 24 h 1008"/>
                <a:gd name="T28" fmla="*/ 18 w 264"/>
                <a:gd name="T29" fmla="*/ 30 h 1008"/>
                <a:gd name="T30" fmla="*/ 0 w 264"/>
                <a:gd name="T31" fmla="*/ 30 h 1008"/>
                <a:gd name="T32" fmla="*/ 264 w 264"/>
                <a:gd name="T33" fmla="*/ 1008 h 1008"/>
                <a:gd name="T34" fmla="*/ 264 w 264"/>
                <a:gd name="T35"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008">
                  <a:moveTo>
                    <a:pt x="264" y="0"/>
                  </a:moveTo>
                  <a:lnTo>
                    <a:pt x="246" y="0"/>
                  </a:lnTo>
                  <a:lnTo>
                    <a:pt x="228" y="0"/>
                  </a:lnTo>
                  <a:lnTo>
                    <a:pt x="210" y="0"/>
                  </a:lnTo>
                  <a:lnTo>
                    <a:pt x="192" y="0"/>
                  </a:lnTo>
                  <a:lnTo>
                    <a:pt x="174" y="0"/>
                  </a:lnTo>
                  <a:lnTo>
                    <a:pt x="156" y="6"/>
                  </a:lnTo>
                  <a:lnTo>
                    <a:pt x="138" y="6"/>
                  </a:lnTo>
                  <a:lnTo>
                    <a:pt x="126" y="6"/>
                  </a:lnTo>
                  <a:lnTo>
                    <a:pt x="108" y="12"/>
                  </a:lnTo>
                  <a:lnTo>
                    <a:pt x="90" y="12"/>
                  </a:lnTo>
                  <a:lnTo>
                    <a:pt x="72" y="18"/>
                  </a:lnTo>
                  <a:lnTo>
                    <a:pt x="54" y="18"/>
                  </a:lnTo>
                  <a:lnTo>
                    <a:pt x="36" y="24"/>
                  </a:lnTo>
                  <a:lnTo>
                    <a:pt x="18" y="30"/>
                  </a:lnTo>
                  <a:lnTo>
                    <a:pt x="0" y="30"/>
                  </a:lnTo>
                  <a:lnTo>
                    <a:pt x="264" y="1008"/>
                  </a:lnTo>
                  <a:lnTo>
                    <a:pt x="264" y="0"/>
                  </a:lnTo>
                  <a:close/>
                </a:path>
              </a:pathLst>
            </a:custGeom>
            <a:solidFill>
              <a:srgbClr val="808080"/>
            </a:solidFill>
            <a:ln w="9525">
              <a:solidFill>
                <a:srgbClr val="808080"/>
              </a:solidFill>
              <a:prstDash val="solid"/>
              <a:round/>
              <a:headEnd/>
              <a:tailEnd/>
            </a:ln>
          </p:spPr>
          <p:txBody>
            <a:bodyPr/>
            <a:lstStyle/>
            <a:p>
              <a:endParaRPr lang="en-GB"/>
            </a:p>
          </p:txBody>
        </p:sp>
        <p:sp>
          <p:nvSpPr>
            <p:cNvPr id="51214" name="Freeform 14"/>
            <p:cNvSpPr>
              <a:spLocks/>
            </p:cNvSpPr>
            <p:nvPr/>
          </p:nvSpPr>
          <p:spPr bwMode="auto">
            <a:xfrm>
              <a:off x="3721" y="1797"/>
              <a:ext cx="264" cy="1008"/>
            </a:xfrm>
            <a:custGeom>
              <a:avLst/>
              <a:gdLst>
                <a:gd name="T0" fmla="*/ 264 w 264"/>
                <a:gd name="T1" fmla="*/ 1008 h 1008"/>
                <a:gd name="T2" fmla="*/ 0 w 264"/>
                <a:gd name="T3" fmla="*/ 30 h 1008"/>
                <a:gd name="T4" fmla="*/ 18 w 264"/>
                <a:gd name="T5" fmla="*/ 30 h 1008"/>
                <a:gd name="T6" fmla="*/ 36 w 264"/>
                <a:gd name="T7" fmla="*/ 24 h 1008"/>
                <a:gd name="T8" fmla="*/ 54 w 264"/>
                <a:gd name="T9" fmla="*/ 18 h 1008"/>
                <a:gd name="T10" fmla="*/ 72 w 264"/>
                <a:gd name="T11" fmla="*/ 18 h 1008"/>
                <a:gd name="T12" fmla="*/ 90 w 264"/>
                <a:gd name="T13" fmla="*/ 12 h 1008"/>
                <a:gd name="T14" fmla="*/ 108 w 264"/>
                <a:gd name="T15" fmla="*/ 12 h 1008"/>
                <a:gd name="T16" fmla="*/ 126 w 264"/>
                <a:gd name="T17" fmla="*/ 6 h 1008"/>
                <a:gd name="T18" fmla="*/ 138 w 264"/>
                <a:gd name="T19" fmla="*/ 6 h 1008"/>
                <a:gd name="T20" fmla="*/ 156 w 264"/>
                <a:gd name="T21" fmla="*/ 6 h 1008"/>
                <a:gd name="T22" fmla="*/ 174 w 264"/>
                <a:gd name="T23" fmla="*/ 0 h 1008"/>
                <a:gd name="T24" fmla="*/ 192 w 264"/>
                <a:gd name="T25" fmla="*/ 0 h 1008"/>
                <a:gd name="T26" fmla="*/ 210 w 264"/>
                <a:gd name="T27" fmla="*/ 0 h 1008"/>
                <a:gd name="T28" fmla="*/ 228 w 264"/>
                <a:gd name="T29" fmla="*/ 0 h 1008"/>
                <a:gd name="T30" fmla="*/ 246 w 264"/>
                <a:gd name="T31" fmla="*/ 0 h 1008"/>
                <a:gd name="T32" fmla="*/ 264 w 264"/>
                <a:gd name="T33" fmla="*/ 0 h 1008"/>
                <a:gd name="T34" fmla="*/ 264 w 264"/>
                <a:gd name="T3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008">
                  <a:moveTo>
                    <a:pt x="264" y="1008"/>
                  </a:moveTo>
                  <a:lnTo>
                    <a:pt x="0" y="30"/>
                  </a:lnTo>
                  <a:lnTo>
                    <a:pt x="18" y="30"/>
                  </a:lnTo>
                  <a:lnTo>
                    <a:pt x="36" y="24"/>
                  </a:lnTo>
                  <a:lnTo>
                    <a:pt x="54" y="18"/>
                  </a:lnTo>
                  <a:lnTo>
                    <a:pt x="72" y="18"/>
                  </a:lnTo>
                  <a:lnTo>
                    <a:pt x="90" y="12"/>
                  </a:lnTo>
                  <a:lnTo>
                    <a:pt x="108" y="12"/>
                  </a:lnTo>
                  <a:lnTo>
                    <a:pt x="126" y="6"/>
                  </a:lnTo>
                  <a:lnTo>
                    <a:pt x="138" y="6"/>
                  </a:lnTo>
                  <a:lnTo>
                    <a:pt x="156" y="6"/>
                  </a:lnTo>
                  <a:lnTo>
                    <a:pt x="174" y="0"/>
                  </a:lnTo>
                  <a:lnTo>
                    <a:pt x="192" y="0"/>
                  </a:lnTo>
                  <a:lnTo>
                    <a:pt x="210" y="0"/>
                  </a:lnTo>
                  <a:lnTo>
                    <a:pt x="228" y="0"/>
                  </a:lnTo>
                  <a:lnTo>
                    <a:pt x="246" y="0"/>
                  </a:lnTo>
                  <a:lnTo>
                    <a:pt x="264" y="0"/>
                  </a:lnTo>
                  <a:lnTo>
                    <a:pt x="264" y="10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15" name="Freeform 15"/>
            <p:cNvSpPr>
              <a:spLocks/>
            </p:cNvSpPr>
            <p:nvPr/>
          </p:nvSpPr>
          <p:spPr bwMode="auto">
            <a:xfrm>
              <a:off x="3325" y="1827"/>
              <a:ext cx="660" cy="978"/>
            </a:xfrm>
            <a:custGeom>
              <a:avLst/>
              <a:gdLst>
                <a:gd name="T0" fmla="*/ 660 w 660"/>
                <a:gd name="T1" fmla="*/ 978 h 978"/>
                <a:gd name="T2" fmla="*/ 0 w 660"/>
                <a:gd name="T3" fmla="*/ 216 h 978"/>
                <a:gd name="T4" fmla="*/ 12 w 660"/>
                <a:gd name="T5" fmla="*/ 204 h 978"/>
                <a:gd name="T6" fmla="*/ 24 w 660"/>
                <a:gd name="T7" fmla="*/ 192 h 978"/>
                <a:gd name="T8" fmla="*/ 36 w 660"/>
                <a:gd name="T9" fmla="*/ 180 h 978"/>
                <a:gd name="T10" fmla="*/ 54 w 660"/>
                <a:gd name="T11" fmla="*/ 174 h 978"/>
                <a:gd name="T12" fmla="*/ 66 w 660"/>
                <a:gd name="T13" fmla="*/ 162 h 978"/>
                <a:gd name="T14" fmla="*/ 78 w 660"/>
                <a:gd name="T15" fmla="*/ 150 h 978"/>
                <a:gd name="T16" fmla="*/ 96 w 660"/>
                <a:gd name="T17" fmla="*/ 144 h 978"/>
                <a:gd name="T18" fmla="*/ 108 w 660"/>
                <a:gd name="T19" fmla="*/ 132 h 978"/>
                <a:gd name="T20" fmla="*/ 126 w 660"/>
                <a:gd name="T21" fmla="*/ 120 h 978"/>
                <a:gd name="T22" fmla="*/ 138 w 660"/>
                <a:gd name="T23" fmla="*/ 114 h 978"/>
                <a:gd name="T24" fmla="*/ 156 w 660"/>
                <a:gd name="T25" fmla="*/ 102 h 978"/>
                <a:gd name="T26" fmla="*/ 168 w 660"/>
                <a:gd name="T27" fmla="*/ 96 h 978"/>
                <a:gd name="T28" fmla="*/ 186 w 660"/>
                <a:gd name="T29" fmla="*/ 84 h 978"/>
                <a:gd name="T30" fmla="*/ 204 w 660"/>
                <a:gd name="T31" fmla="*/ 78 h 978"/>
                <a:gd name="T32" fmla="*/ 216 w 660"/>
                <a:gd name="T33" fmla="*/ 72 h 978"/>
                <a:gd name="T34" fmla="*/ 234 w 660"/>
                <a:gd name="T35" fmla="*/ 66 h 978"/>
                <a:gd name="T36" fmla="*/ 252 w 660"/>
                <a:gd name="T37" fmla="*/ 54 h 978"/>
                <a:gd name="T38" fmla="*/ 264 w 660"/>
                <a:gd name="T39" fmla="*/ 48 h 978"/>
                <a:gd name="T40" fmla="*/ 282 w 660"/>
                <a:gd name="T41" fmla="*/ 42 h 978"/>
                <a:gd name="T42" fmla="*/ 300 w 660"/>
                <a:gd name="T43" fmla="*/ 36 h 978"/>
                <a:gd name="T44" fmla="*/ 312 w 660"/>
                <a:gd name="T45" fmla="*/ 30 h 978"/>
                <a:gd name="T46" fmla="*/ 330 w 660"/>
                <a:gd name="T47" fmla="*/ 24 h 978"/>
                <a:gd name="T48" fmla="*/ 348 w 660"/>
                <a:gd name="T49" fmla="*/ 18 h 978"/>
                <a:gd name="T50" fmla="*/ 366 w 660"/>
                <a:gd name="T51" fmla="*/ 12 h 978"/>
                <a:gd name="T52" fmla="*/ 384 w 660"/>
                <a:gd name="T53" fmla="*/ 6 h 978"/>
                <a:gd name="T54" fmla="*/ 396 w 660"/>
                <a:gd name="T55" fmla="*/ 0 h 978"/>
                <a:gd name="T56" fmla="*/ 660 w 660"/>
                <a:gd name="T57"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0" h="978">
                  <a:moveTo>
                    <a:pt x="660" y="978"/>
                  </a:moveTo>
                  <a:lnTo>
                    <a:pt x="0" y="216"/>
                  </a:lnTo>
                  <a:lnTo>
                    <a:pt x="12" y="204"/>
                  </a:lnTo>
                  <a:lnTo>
                    <a:pt x="24" y="192"/>
                  </a:lnTo>
                  <a:lnTo>
                    <a:pt x="36" y="180"/>
                  </a:lnTo>
                  <a:lnTo>
                    <a:pt x="54" y="174"/>
                  </a:lnTo>
                  <a:lnTo>
                    <a:pt x="66" y="162"/>
                  </a:lnTo>
                  <a:lnTo>
                    <a:pt x="78" y="150"/>
                  </a:lnTo>
                  <a:lnTo>
                    <a:pt x="96" y="144"/>
                  </a:lnTo>
                  <a:lnTo>
                    <a:pt x="108" y="132"/>
                  </a:lnTo>
                  <a:lnTo>
                    <a:pt x="126" y="120"/>
                  </a:lnTo>
                  <a:lnTo>
                    <a:pt x="138" y="114"/>
                  </a:lnTo>
                  <a:lnTo>
                    <a:pt x="156" y="102"/>
                  </a:lnTo>
                  <a:lnTo>
                    <a:pt x="168" y="96"/>
                  </a:lnTo>
                  <a:lnTo>
                    <a:pt x="186" y="84"/>
                  </a:lnTo>
                  <a:lnTo>
                    <a:pt x="204" y="78"/>
                  </a:lnTo>
                  <a:lnTo>
                    <a:pt x="216" y="72"/>
                  </a:lnTo>
                  <a:lnTo>
                    <a:pt x="234" y="66"/>
                  </a:lnTo>
                  <a:lnTo>
                    <a:pt x="252" y="54"/>
                  </a:lnTo>
                  <a:lnTo>
                    <a:pt x="264" y="48"/>
                  </a:lnTo>
                  <a:lnTo>
                    <a:pt x="282" y="42"/>
                  </a:lnTo>
                  <a:lnTo>
                    <a:pt x="300" y="36"/>
                  </a:lnTo>
                  <a:lnTo>
                    <a:pt x="312" y="30"/>
                  </a:lnTo>
                  <a:lnTo>
                    <a:pt x="330" y="24"/>
                  </a:lnTo>
                  <a:lnTo>
                    <a:pt x="348" y="18"/>
                  </a:lnTo>
                  <a:lnTo>
                    <a:pt x="366" y="12"/>
                  </a:lnTo>
                  <a:lnTo>
                    <a:pt x="384" y="6"/>
                  </a:lnTo>
                  <a:lnTo>
                    <a:pt x="396" y="0"/>
                  </a:lnTo>
                  <a:lnTo>
                    <a:pt x="660" y="978"/>
                  </a:lnTo>
                  <a:close/>
                </a:path>
              </a:pathLst>
            </a:custGeom>
            <a:solidFill>
              <a:srgbClr val="C0C0C0"/>
            </a:solidFill>
            <a:ln w="9525">
              <a:solidFill>
                <a:srgbClr val="C0C0C0"/>
              </a:solidFill>
              <a:prstDash val="solid"/>
              <a:round/>
              <a:headEnd/>
              <a:tailEnd/>
            </a:ln>
          </p:spPr>
          <p:txBody>
            <a:bodyPr/>
            <a:lstStyle/>
            <a:p>
              <a:endParaRPr lang="en-GB"/>
            </a:p>
          </p:txBody>
        </p:sp>
        <p:sp>
          <p:nvSpPr>
            <p:cNvPr id="51216" name="Freeform 16"/>
            <p:cNvSpPr>
              <a:spLocks/>
            </p:cNvSpPr>
            <p:nvPr/>
          </p:nvSpPr>
          <p:spPr bwMode="auto">
            <a:xfrm>
              <a:off x="3325" y="1827"/>
              <a:ext cx="660" cy="978"/>
            </a:xfrm>
            <a:custGeom>
              <a:avLst/>
              <a:gdLst>
                <a:gd name="T0" fmla="*/ 660 w 660"/>
                <a:gd name="T1" fmla="*/ 978 h 978"/>
                <a:gd name="T2" fmla="*/ 0 w 660"/>
                <a:gd name="T3" fmla="*/ 216 h 978"/>
                <a:gd name="T4" fmla="*/ 12 w 660"/>
                <a:gd name="T5" fmla="*/ 204 h 978"/>
                <a:gd name="T6" fmla="*/ 24 w 660"/>
                <a:gd name="T7" fmla="*/ 192 h 978"/>
                <a:gd name="T8" fmla="*/ 36 w 660"/>
                <a:gd name="T9" fmla="*/ 180 h 978"/>
                <a:gd name="T10" fmla="*/ 54 w 660"/>
                <a:gd name="T11" fmla="*/ 174 h 978"/>
                <a:gd name="T12" fmla="*/ 66 w 660"/>
                <a:gd name="T13" fmla="*/ 162 h 978"/>
                <a:gd name="T14" fmla="*/ 78 w 660"/>
                <a:gd name="T15" fmla="*/ 150 h 978"/>
                <a:gd name="T16" fmla="*/ 96 w 660"/>
                <a:gd name="T17" fmla="*/ 144 h 978"/>
                <a:gd name="T18" fmla="*/ 108 w 660"/>
                <a:gd name="T19" fmla="*/ 132 h 978"/>
                <a:gd name="T20" fmla="*/ 126 w 660"/>
                <a:gd name="T21" fmla="*/ 120 h 978"/>
                <a:gd name="T22" fmla="*/ 138 w 660"/>
                <a:gd name="T23" fmla="*/ 114 h 978"/>
                <a:gd name="T24" fmla="*/ 156 w 660"/>
                <a:gd name="T25" fmla="*/ 102 h 978"/>
                <a:gd name="T26" fmla="*/ 168 w 660"/>
                <a:gd name="T27" fmla="*/ 96 h 978"/>
                <a:gd name="T28" fmla="*/ 186 w 660"/>
                <a:gd name="T29" fmla="*/ 84 h 978"/>
                <a:gd name="T30" fmla="*/ 204 w 660"/>
                <a:gd name="T31" fmla="*/ 78 h 978"/>
                <a:gd name="T32" fmla="*/ 216 w 660"/>
                <a:gd name="T33" fmla="*/ 72 h 978"/>
                <a:gd name="T34" fmla="*/ 234 w 660"/>
                <a:gd name="T35" fmla="*/ 66 h 978"/>
                <a:gd name="T36" fmla="*/ 252 w 660"/>
                <a:gd name="T37" fmla="*/ 54 h 978"/>
                <a:gd name="T38" fmla="*/ 264 w 660"/>
                <a:gd name="T39" fmla="*/ 48 h 978"/>
                <a:gd name="T40" fmla="*/ 282 w 660"/>
                <a:gd name="T41" fmla="*/ 42 h 978"/>
                <a:gd name="T42" fmla="*/ 300 w 660"/>
                <a:gd name="T43" fmla="*/ 36 h 978"/>
                <a:gd name="T44" fmla="*/ 312 w 660"/>
                <a:gd name="T45" fmla="*/ 30 h 978"/>
                <a:gd name="T46" fmla="*/ 330 w 660"/>
                <a:gd name="T47" fmla="*/ 24 h 978"/>
                <a:gd name="T48" fmla="*/ 348 w 660"/>
                <a:gd name="T49" fmla="*/ 18 h 978"/>
                <a:gd name="T50" fmla="*/ 366 w 660"/>
                <a:gd name="T51" fmla="*/ 12 h 978"/>
                <a:gd name="T52" fmla="*/ 384 w 660"/>
                <a:gd name="T53" fmla="*/ 6 h 978"/>
                <a:gd name="T54" fmla="*/ 396 w 660"/>
                <a:gd name="T55" fmla="*/ 0 h 978"/>
                <a:gd name="T56" fmla="*/ 660 w 660"/>
                <a:gd name="T57"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0" h="978">
                  <a:moveTo>
                    <a:pt x="660" y="978"/>
                  </a:moveTo>
                  <a:lnTo>
                    <a:pt x="0" y="216"/>
                  </a:lnTo>
                  <a:lnTo>
                    <a:pt x="12" y="204"/>
                  </a:lnTo>
                  <a:lnTo>
                    <a:pt x="24" y="192"/>
                  </a:lnTo>
                  <a:lnTo>
                    <a:pt x="36" y="180"/>
                  </a:lnTo>
                  <a:lnTo>
                    <a:pt x="54" y="174"/>
                  </a:lnTo>
                  <a:lnTo>
                    <a:pt x="66" y="162"/>
                  </a:lnTo>
                  <a:lnTo>
                    <a:pt x="78" y="150"/>
                  </a:lnTo>
                  <a:lnTo>
                    <a:pt x="96" y="144"/>
                  </a:lnTo>
                  <a:lnTo>
                    <a:pt x="108" y="132"/>
                  </a:lnTo>
                  <a:lnTo>
                    <a:pt x="126" y="120"/>
                  </a:lnTo>
                  <a:lnTo>
                    <a:pt x="138" y="114"/>
                  </a:lnTo>
                  <a:lnTo>
                    <a:pt x="156" y="102"/>
                  </a:lnTo>
                  <a:lnTo>
                    <a:pt x="168" y="96"/>
                  </a:lnTo>
                  <a:lnTo>
                    <a:pt x="186" y="84"/>
                  </a:lnTo>
                  <a:lnTo>
                    <a:pt x="204" y="78"/>
                  </a:lnTo>
                  <a:lnTo>
                    <a:pt x="216" y="72"/>
                  </a:lnTo>
                  <a:lnTo>
                    <a:pt x="234" y="66"/>
                  </a:lnTo>
                  <a:lnTo>
                    <a:pt x="252" y="54"/>
                  </a:lnTo>
                  <a:lnTo>
                    <a:pt x="264" y="48"/>
                  </a:lnTo>
                  <a:lnTo>
                    <a:pt x="282" y="42"/>
                  </a:lnTo>
                  <a:lnTo>
                    <a:pt x="300" y="36"/>
                  </a:lnTo>
                  <a:lnTo>
                    <a:pt x="312" y="30"/>
                  </a:lnTo>
                  <a:lnTo>
                    <a:pt x="330" y="24"/>
                  </a:lnTo>
                  <a:lnTo>
                    <a:pt x="348" y="18"/>
                  </a:lnTo>
                  <a:lnTo>
                    <a:pt x="366" y="12"/>
                  </a:lnTo>
                  <a:lnTo>
                    <a:pt x="384" y="6"/>
                  </a:lnTo>
                  <a:lnTo>
                    <a:pt x="396" y="0"/>
                  </a:lnTo>
                  <a:lnTo>
                    <a:pt x="660" y="9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17" name="Freeform 17"/>
            <p:cNvSpPr>
              <a:spLocks/>
            </p:cNvSpPr>
            <p:nvPr/>
          </p:nvSpPr>
          <p:spPr bwMode="auto">
            <a:xfrm>
              <a:off x="3043" y="2043"/>
              <a:ext cx="942" cy="762"/>
            </a:xfrm>
            <a:custGeom>
              <a:avLst/>
              <a:gdLst>
                <a:gd name="T0" fmla="*/ 942 w 942"/>
                <a:gd name="T1" fmla="*/ 762 h 762"/>
                <a:gd name="T2" fmla="*/ 0 w 942"/>
                <a:gd name="T3" fmla="*/ 402 h 762"/>
                <a:gd name="T4" fmla="*/ 6 w 942"/>
                <a:gd name="T5" fmla="*/ 384 h 762"/>
                <a:gd name="T6" fmla="*/ 12 w 942"/>
                <a:gd name="T7" fmla="*/ 366 h 762"/>
                <a:gd name="T8" fmla="*/ 18 w 942"/>
                <a:gd name="T9" fmla="*/ 354 h 762"/>
                <a:gd name="T10" fmla="*/ 24 w 942"/>
                <a:gd name="T11" fmla="*/ 336 h 762"/>
                <a:gd name="T12" fmla="*/ 36 w 942"/>
                <a:gd name="T13" fmla="*/ 318 h 762"/>
                <a:gd name="T14" fmla="*/ 42 w 942"/>
                <a:gd name="T15" fmla="*/ 306 h 762"/>
                <a:gd name="T16" fmla="*/ 48 w 942"/>
                <a:gd name="T17" fmla="*/ 288 h 762"/>
                <a:gd name="T18" fmla="*/ 60 w 942"/>
                <a:gd name="T19" fmla="*/ 276 h 762"/>
                <a:gd name="T20" fmla="*/ 66 w 942"/>
                <a:gd name="T21" fmla="*/ 258 h 762"/>
                <a:gd name="T22" fmla="*/ 78 w 942"/>
                <a:gd name="T23" fmla="*/ 240 h 762"/>
                <a:gd name="T24" fmla="*/ 84 w 942"/>
                <a:gd name="T25" fmla="*/ 228 h 762"/>
                <a:gd name="T26" fmla="*/ 96 w 942"/>
                <a:gd name="T27" fmla="*/ 210 h 762"/>
                <a:gd name="T28" fmla="*/ 102 w 942"/>
                <a:gd name="T29" fmla="*/ 198 h 762"/>
                <a:gd name="T30" fmla="*/ 114 w 942"/>
                <a:gd name="T31" fmla="*/ 186 h 762"/>
                <a:gd name="T32" fmla="*/ 126 w 942"/>
                <a:gd name="T33" fmla="*/ 168 h 762"/>
                <a:gd name="T34" fmla="*/ 138 w 942"/>
                <a:gd name="T35" fmla="*/ 156 h 762"/>
                <a:gd name="T36" fmla="*/ 144 w 942"/>
                <a:gd name="T37" fmla="*/ 144 h 762"/>
                <a:gd name="T38" fmla="*/ 156 w 942"/>
                <a:gd name="T39" fmla="*/ 126 h 762"/>
                <a:gd name="T40" fmla="*/ 168 w 942"/>
                <a:gd name="T41" fmla="*/ 114 h 762"/>
                <a:gd name="T42" fmla="*/ 180 w 942"/>
                <a:gd name="T43" fmla="*/ 102 h 762"/>
                <a:gd name="T44" fmla="*/ 192 w 942"/>
                <a:gd name="T45" fmla="*/ 90 h 762"/>
                <a:gd name="T46" fmla="*/ 204 w 942"/>
                <a:gd name="T47" fmla="*/ 72 h 762"/>
                <a:gd name="T48" fmla="*/ 216 w 942"/>
                <a:gd name="T49" fmla="*/ 60 h 762"/>
                <a:gd name="T50" fmla="*/ 228 w 942"/>
                <a:gd name="T51" fmla="*/ 48 h 762"/>
                <a:gd name="T52" fmla="*/ 240 w 942"/>
                <a:gd name="T53" fmla="*/ 36 h 762"/>
                <a:gd name="T54" fmla="*/ 252 w 942"/>
                <a:gd name="T55" fmla="*/ 24 h 762"/>
                <a:gd name="T56" fmla="*/ 264 w 942"/>
                <a:gd name="T57" fmla="*/ 12 h 762"/>
                <a:gd name="T58" fmla="*/ 282 w 942"/>
                <a:gd name="T59" fmla="*/ 0 h 762"/>
                <a:gd name="T60" fmla="*/ 942 w 942"/>
                <a:gd name="T61"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2" h="762">
                  <a:moveTo>
                    <a:pt x="942" y="762"/>
                  </a:moveTo>
                  <a:lnTo>
                    <a:pt x="0" y="402"/>
                  </a:lnTo>
                  <a:lnTo>
                    <a:pt x="6" y="384"/>
                  </a:lnTo>
                  <a:lnTo>
                    <a:pt x="12" y="366"/>
                  </a:lnTo>
                  <a:lnTo>
                    <a:pt x="18" y="354"/>
                  </a:lnTo>
                  <a:lnTo>
                    <a:pt x="24" y="336"/>
                  </a:lnTo>
                  <a:lnTo>
                    <a:pt x="36" y="318"/>
                  </a:lnTo>
                  <a:lnTo>
                    <a:pt x="42" y="306"/>
                  </a:lnTo>
                  <a:lnTo>
                    <a:pt x="48" y="288"/>
                  </a:lnTo>
                  <a:lnTo>
                    <a:pt x="60" y="276"/>
                  </a:lnTo>
                  <a:lnTo>
                    <a:pt x="66" y="258"/>
                  </a:lnTo>
                  <a:lnTo>
                    <a:pt x="78" y="240"/>
                  </a:lnTo>
                  <a:lnTo>
                    <a:pt x="84" y="228"/>
                  </a:lnTo>
                  <a:lnTo>
                    <a:pt x="96" y="210"/>
                  </a:lnTo>
                  <a:lnTo>
                    <a:pt x="102" y="198"/>
                  </a:lnTo>
                  <a:lnTo>
                    <a:pt x="114" y="186"/>
                  </a:lnTo>
                  <a:lnTo>
                    <a:pt x="126" y="168"/>
                  </a:lnTo>
                  <a:lnTo>
                    <a:pt x="138" y="156"/>
                  </a:lnTo>
                  <a:lnTo>
                    <a:pt x="144" y="144"/>
                  </a:lnTo>
                  <a:lnTo>
                    <a:pt x="156" y="126"/>
                  </a:lnTo>
                  <a:lnTo>
                    <a:pt x="168" y="114"/>
                  </a:lnTo>
                  <a:lnTo>
                    <a:pt x="180" y="102"/>
                  </a:lnTo>
                  <a:lnTo>
                    <a:pt x="192" y="90"/>
                  </a:lnTo>
                  <a:lnTo>
                    <a:pt x="204" y="72"/>
                  </a:lnTo>
                  <a:lnTo>
                    <a:pt x="216" y="60"/>
                  </a:lnTo>
                  <a:lnTo>
                    <a:pt x="228" y="48"/>
                  </a:lnTo>
                  <a:lnTo>
                    <a:pt x="240" y="36"/>
                  </a:lnTo>
                  <a:lnTo>
                    <a:pt x="252" y="24"/>
                  </a:lnTo>
                  <a:lnTo>
                    <a:pt x="264" y="12"/>
                  </a:lnTo>
                  <a:lnTo>
                    <a:pt x="282" y="0"/>
                  </a:lnTo>
                  <a:lnTo>
                    <a:pt x="942" y="762"/>
                  </a:lnTo>
                  <a:close/>
                </a:path>
              </a:pathLst>
            </a:custGeom>
            <a:solidFill>
              <a:srgbClr val="FFFF00"/>
            </a:solidFill>
            <a:ln w="9525">
              <a:solidFill>
                <a:srgbClr val="FFFF00"/>
              </a:solidFill>
              <a:prstDash val="solid"/>
              <a:round/>
              <a:headEnd/>
              <a:tailEnd/>
            </a:ln>
          </p:spPr>
          <p:txBody>
            <a:bodyPr/>
            <a:lstStyle/>
            <a:p>
              <a:endParaRPr lang="en-GB"/>
            </a:p>
          </p:txBody>
        </p:sp>
        <p:sp>
          <p:nvSpPr>
            <p:cNvPr id="51218" name="Freeform 18"/>
            <p:cNvSpPr>
              <a:spLocks/>
            </p:cNvSpPr>
            <p:nvPr/>
          </p:nvSpPr>
          <p:spPr bwMode="auto">
            <a:xfrm>
              <a:off x="3043" y="2043"/>
              <a:ext cx="942" cy="762"/>
            </a:xfrm>
            <a:custGeom>
              <a:avLst/>
              <a:gdLst>
                <a:gd name="T0" fmla="*/ 942 w 942"/>
                <a:gd name="T1" fmla="*/ 762 h 762"/>
                <a:gd name="T2" fmla="*/ 0 w 942"/>
                <a:gd name="T3" fmla="*/ 402 h 762"/>
                <a:gd name="T4" fmla="*/ 6 w 942"/>
                <a:gd name="T5" fmla="*/ 384 h 762"/>
                <a:gd name="T6" fmla="*/ 12 w 942"/>
                <a:gd name="T7" fmla="*/ 366 h 762"/>
                <a:gd name="T8" fmla="*/ 18 w 942"/>
                <a:gd name="T9" fmla="*/ 354 h 762"/>
                <a:gd name="T10" fmla="*/ 24 w 942"/>
                <a:gd name="T11" fmla="*/ 336 h 762"/>
                <a:gd name="T12" fmla="*/ 36 w 942"/>
                <a:gd name="T13" fmla="*/ 318 h 762"/>
                <a:gd name="T14" fmla="*/ 42 w 942"/>
                <a:gd name="T15" fmla="*/ 306 h 762"/>
                <a:gd name="T16" fmla="*/ 48 w 942"/>
                <a:gd name="T17" fmla="*/ 288 h 762"/>
                <a:gd name="T18" fmla="*/ 60 w 942"/>
                <a:gd name="T19" fmla="*/ 276 h 762"/>
                <a:gd name="T20" fmla="*/ 66 w 942"/>
                <a:gd name="T21" fmla="*/ 258 h 762"/>
                <a:gd name="T22" fmla="*/ 78 w 942"/>
                <a:gd name="T23" fmla="*/ 240 h 762"/>
                <a:gd name="T24" fmla="*/ 84 w 942"/>
                <a:gd name="T25" fmla="*/ 228 h 762"/>
                <a:gd name="T26" fmla="*/ 96 w 942"/>
                <a:gd name="T27" fmla="*/ 210 h 762"/>
                <a:gd name="T28" fmla="*/ 102 w 942"/>
                <a:gd name="T29" fmla="*/ 198 h 762"/>
                <a:gd name="T30" fmla="*/ 114 w 942"/>
                <a:gd name="T31" fmla="*/ 186 h 762"/>
                <a:gd name="T32" fmla="*/ 126 w 942"/>
                <a:gd name="T33" fmla="*/ 168 h 762"/>
                <a:gd name="T34" fmla="*/ 138 w 942"/>
                <a:gd name="T35" fmla="*/ 156 h 762"/>
                <a:gd name="T36" fmla="*/ 144 w 942"/>
                <a:gd name="T37" fmla="*/ 144 h 762"/>
                <a:gd name="T38" fmla="*/ 156 w 942"/>
                <a:gd name="T39" fmla="*/ 126 h 762"/>
                <a:gd name="T40" fmla="*/ 168 w 942"/>
                <a:gd name="T41" fmla="*/ 114 h 762"/>
                <a:gd name="T42" fmla="*/ 180 w 942"/>
                <a:gd name="T43" fmla="*/ 102 h 762"/>
                <a:gd name="T44" fmla="*/ 192 w 942"/>
                <a:gd name="T45" fmla="*/ 90 h 762"/>
                <a:gd name="T46" fmla="*/ 204 w 942"/>
                <a:gd name="T47" fmla="*/ 72 h 762"/>
                <a:gd name="T48" fmla="*/ 216 w 942"/>
                <a:gd name="T49" fmla="*/ 60 h 762"/>
                <a:gd name="T50" fmla="*/ 228 w 942"/>
                <a:gd name="T51" fmla="*/ 48 h 762"/>
                <a:gd name="T52" fmla="*/ 240 w 942"/>
                <a:gd name="T53" fmla="*/ 36 h 762"/>
                <a:gd name="T54" fmla="*/ 252 w 942"/>
                <a:gd name="T55" fmla="*/ 24 h 762"/>
                <a:gd name="T56" fmla="*/ 264 w 942"/>
                <a:gd name="T57" fmla="*/ 12 h 762"/>
                <a:gd name="T58" fmla="*/ 282 w 942"/>
                <a:gd name="T59" fmla="*/ 0 h 762"/>
                <a:gd name="T60" fmla="*/ 942 w 942"/>
                <a:gd name="T61"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2" h="762">
                  <a:moveTo>
                    <a:pt x="942" y="762"/>
                  </a:moveTo>
                  <a:lnTo>
                    <a:pt x="0" y="402"/>
                  </a:lnTo>
                  <a:lnTo>
                    <a:pt x="6" y="384"/>
                  </a:lnTo>
                  <a:lnTo>
                    <a:pt x="12" y="366"/>
                  </a:lnTo>
                  <a:lnTo>
                    <a:pt x="18" y="354"/>
                  </a:lnTo>
                  <a:lnTo>
                    <a:pt x="24" y="336"/>
                  </a:lnTo>
                  <a:lnTo>
                    <a:pt x="36" y="318"/>
                  </a:lnTo>
                  <a:lnTo>
                    <a:pt x="42" y="306"/>
                  </a:lnTo>
                  <a:lnTo>
                    <a:pt x="48" y="288"/>
                  </a:lnTo>
                  <a:lnTo>
                    <a:pt x="60" y="276"/>
                  </a:lnTo>
                  <a:lnTo>
                    <a:pt x="66" y="258"/>
                  </a:lnTo>
                  <a:lnTo>
                    <a:pt x="78" y="240"/>
                  </a:lnTo>
                  <a:lnTo>
                    <a:pt x="84" y="228"/>
                  </a:lnTo>
                  <a:lnTo>
                    <a:pt x="96" y="210"/>
                  </a:lnTo>
                  <a:lnTo>
                    <a:pt x="102" y="198"/>
                  </a:lnTo>
                  <a:lnTo>
                    <a:pt x="114" y="186"/>
                  </a:lnTo>
                  <a:lnTo>
                    <a:pt x="126" y="168"/>
                  </a:lnTo>
                  <a:lnTo>
                    <a:pt x="138" y="156"/>
                  </a:lnTo>
                  <a:lnTo>
                    <a:pt x="144" y="144"/>
                  </a:lnTo>
                  <a:lnTo>
                    <a:pt x="156" y="126"/>
                  </a:lnTo>
                  <a:lnTo>
                    <a:pt x="168" y="114"/>
                  </a:lnTo>
                  <a:lnTo>
                    <a:pt x="180" y="102"/>
                  </a:lnTo>
                  <a:lnTo>
                    <a:pt x="192" y="90"/>
                  </a:lnTo>
                  <a:lnTo>
                    <a:pt x="204" y="72"/>
                  </a:lnTo>
                  <a:lnTo>
                    <a:pt x="216" y="60"/>
                  </a:lnTo>
                  <a:lnTo>
                    <a:pt x="228" y="48"/>
                  </a:lnTo>
                  <a:lnTo>
                    <a:pt x="240" y="36"/>
                  </a:lnTo>
                  <a:lnTo>
                    <a:pt x="252" y="24"/>
                  </a:lnTo>
                  <a:lnTo>
                    <a:pt x="264" y="12"/>
                  </a:lnTo>
                  <a:lnTo>
                    <a:pt x="282" y="0"/>
                  </a:lnTo>
                  <a:lnTo>
                    <a:pt x="942" y="76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19" name="Freeform 19"/>
            <p:cNvSpPr>
              <a:spLocks/>
            </p:cNvSpPr>
            <p:nvPr/>
          </p:nvSpPr>
          <p:spPr bwMode="auto">
            <a:xfrm>
              <a:off x="2977" y="2445"/>
              <a:ext cx="1008" cy="588"/>
            </a:xfrm>
            <a:custGeom>
              <a:avLst/>
              <a:gdLst>
                <a:gd name="T0" fmla="*/ 1008 w 1008"/>
                <a:gd name="T1" fmla="*/ 360 h 588"/>
                <a:gd name="T2" fmla="*/ 24 w 1008"/>
                <a:gd name="T3" fmla="*/ 588 h 588"/>
                <a:gd name="T4" fmla="*/ 18 w 1008"/>
                <a:gd name="T5" fmla="*/ 570 h 588"/>
                <a:gd name="T6" fmla="*/ 18 w 1008"/>
                <a:gd name="T7" fmla="*/ 552 h 588"/>
                <a:gd name="T8" fmla="*/ 12 w 1008"/>
                <a:gd name="T9" fmla="*/ 540 h 588"/>
                <a:gd name="T10" fmla="*/ 12 w 1008"/>
                <a:gd name="T11" fmla="*/ 522 h 588"/>
                <a:gd name="T12" fmla="*/ 6 w 1008"/>
                <a:gd name="T13" fmla="*/ 504 h 588"/>
                <a:gd name="T14" fmla="*/ 6 w 1008"/>
                <a:gd name="T15" fmla="*/ 486 h 588"/>
                <a:gd name="T16" fmla="*/ 6 w 1008"/>
                <a:gd name="T17" fmla="*/ 468 h 588"/>
                <a:gd name="T18" fmla="*/ 0 w 1008"/>
                <a:gd name="T19" fmla="*/ 450 h 588"/>
                <a:gd name="T20" fmla="*/ 0 w 1008"/>
                <a:gd name="T21" fmla="*/ 432 h 588"/>
                <a:gd name="T22" fmla="*/ 0 w 1008"/>
                <a:gd name="T23" fmla="*/ 414 h 588"/>
                <a:gd name="T24" fmla="*/ 0 w 1008"/>
                <a:gd name="T25" fmla="*/ 396 h 588"/>
                <a:gd name="T26" fmla="*/ 0 w 1008"/>
                <a:gd name="T27" fmla="*/ 378 h 588"/>
                <a:gd name="T28" fmla="*/ 0 w 1008"/>
                <a:gd name="T29" fmla="*/ 360 h 588"/>
                <a:gd name="T30" fmla="*/ 0 w 1008"/>
                <a:gd name="T31" fmla="*/ 342 h 588"/>
                <a:gd name="T32" fmla="*/ 0 w 1008"/>
                <a:gd name="T33" fmla="*/ 324 h 588"/>
                <a:gd name="T34" fmla="*/ 0 w 1008"/>
                <a:gd name="T35" fmla="*/ 306 h 588"/>
                <a:gd name="T36" fmla="*/ 0 w 1008"/>
                <a:gd name="T37" fmla="*/ 294 h 588"/>
                <a:gd name="T38" fmla="*/ 0 w 1008"/>
                <a:gd name="T39" fmla="*/ 276 h 588"/>
                <a:gd name="T40" fmla="*/ 6 w 1008"/>
                <a:gd name="T41" fmla="*/ 258 h 588"/>
                <a:gd name="T42" fmla="*/ 6 w 1008"/>
                <a:gd name="T43" fmla="*/ 240 h 588"/>
                <a:gd name="T44" fmla="*/ 6 w 1008"/>
                <a:gd name="T45" fmla="*/ 222 h 588"/>
                <a:gd name="T46" fmla="*/ 12 w 1008"/>
                <a:gd name="T47" fmla="*/ 204 h 588"/>
                <a:gd name="T48" fmla="*/ 12 w 1008"/>
                <a:gd name="T49" fmla="*/ 186 h 588"/>
                <a:gd name="T50" fmla="*/ 18 w 1008"/>
                <a:gd name="T51" fmla="*/ 168 h 588"/>
                <a:gd name="T52" fmla="*/ 18 w 1008"/>
                <a:gd name="T53" fmla="*/ 150 h 588"/>
                <a:gd name="T54" fmla="*/ 24 w 1008"/>
                <a:gd name="T55" fmla="*/ 132 h 588"/>
                <a:gd name="T56" fmla="*/ 30 w 1008"/>
                <a:gd name="T57" fmla="*/ 120 h 588"/>
                <a:gd name="T58" fmla="*/ 30 w 1008"/>
                <a:gd name="T59" fmla="*/ 102 h 588"/>
                <a:gd name="T60" fmla="*/ 36 w 1008"/>
                <a:gd name="T61" fmla="*/ 84 h 588"/>
                <a:gd name="T62" fmla="*/ 42 w 1008"/>
                <a:gd name="T63" fmla="*/ 66 h 588"/>
                <a:gd name="T64" fmla="*/ 48 w 1008"/>
                <a:gd name="T65" fmla="*/ 48 h 588"/>
                <a:gd name="T66" fmla="*/ 54 w 1008"/>
                <a:gd name="T67" fmla="*/ 30 h 588"/>
                <a:gd name="T68" fmla="*/ 60 w 1008"/>
                <a:gd name="T69" fmla="*/ 18 h 588"/>
                <a:gd name="T70" fmla="*/ 66 w 1008"/>
                <a:gd name="T71" fmla="*/ 0 h 588"/>
                <a:gd name="T72" fmla="*/ 1008 w 1008"/>
                <a:gd name="T73" fmla="*/ 3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8" h="588">
                  <a:moveTo>
                    <a:pt x="1008" y="360"/>
                  </a:moveTo>
                  <a:lnTo>
                    <a:pt x="24" y="588"/>
                  </a:lnTo>
                  <a:lnTo>
                    <a:pt x="18" y="570"/>
                  </a:lnTo>
                  <a:lnTo>
                    <a:pt x="18" y="552"/>
                  </a:lnTo>
                  <a:lnTo>
                    <a:pt x="12" y="540"/>
                  </a:lnTo>
                  <a:lnTo>
                    <a:pt x="12" y="522"/>
                  </a:lnTo>
                  <a:lnTo>
                    <a:pt x="6" y="504"/>
                  </a:lnTo>
                  <a:lnTo>
                    <a:pt x="6" y="486"/>
                  </a:lnTo>
                  <a:lnTo>
                    <a:pt x="6" y="468"/>
                  </a:lnTo>
                  <a:lnTo>
                    <a:pt x="0" y="450"/>
                  </a:lnTo>
                  <a:lnTo>
                    <a:pt x="0" y="432"/>
                  </a:lnTo>
                  <a:lnTo>
                    <a:pt x="0" y="414"/>
                  </a:lnTo>
                  <a:lnTo>
                    <a:pt x="0" y="396"/>
                  </a:lnTo>
                  <a:lnTo>
                    <a:pt x="0" y="378"/>
                  </a:lnTo>
                  <a:lnTo>
                    <a:pt x="0" y="360"/>
                  </a:lnTo>
                  <a:lnTo>
                    <a:pt x="0" y="342"/>
                  </a:lnTo>
                  <a:lnTo>
                    <a:pt x="0" y="324"/>
                  </a:lnTo>
                  <a:lnTo>
                    <a:pt x="0" y="306"/>
                  </a:lnTo>
                  <a:lnTo>
                    <a:pt x="0" y="294"/>
                  </a:lnTo>
                  <a:lnTo>
                    <a:pt x="0" y="276"/>
                  </a:lnTo>
                  <a:lnTo>
                    <a:pt x="6" y="258"/>
                  </a:lnTo>
                  <a:lnTo>
                    <a:pt x="6" y="240"/>
                  </a:lnTo>
                  <a:lnTo>
                    <a:pt x="6" y="222"/>
                  </a:lnTo>
                  <a:lnTo>
                    <a:pt x="12" y="204"/>
                  </a:lnTo>
                  <a:lnTo>
                    <a:pt x="12" y="186"/>
                  </a:lnTo>
                  <a:lnTo>
                    <a:pt x="18" y="168"/>
                  </a:lnTo>
                  <a:lnTo>
                    <a:pt x="18" y="150"/>
                  </a:lnTo>
                  <a:lnTo>
                    <a:pt x="24" y="132"/>
                  </a:lnTo>
                  <a:lnTo>
                    <a:pt x="30" y="120"/>
                  </a:lnTo>
                  <a:lnTo>
                    <a:pt x="30" y="102"/>
                  </a:lnTo>
                  <a:lnTo>
                    <a:pt x="36" y="84"/>
                  </a:lnTo>
                  <a:lnTo>
                    <a:pt x="42" y="66"/>
                  </a:lnTo>
                  <a:lnTo>
                    <a:pt x="48" y="48"/>
                  </a:lnTo>
                  <a:lnTo>
                    <a:pt x="54" y="30"/>
                  </a:lnTo>
                  <a:lnTo>
                    <a:pt x="60" y="18"/>
                  </a:lnTo>
                  <a:lnTo>
                    <a:pt x="66" y="0"/>
                  </a:lnTo>
                  <a:lnTo>
                    <a:pt x="1008" y="360"/>
                  </a:lnTo>
                  <a:close/>
                </a:path>
              </a:pathLst>
            </a:custGeom>
            <a:solidFill>
              <a:srgbClr val="00FFFF"/>
            </a:solidFill>
            <a:ln w="9525">
              <a:solidFill>
                <a:srgbClr val="00FFFF"/>
              </a:solidFill>
              <a:prstDash val="solid"/>
              <a:round/>
              <a:headEnd/>
              <a:tailEnd/>
            </a:ln>
          </p:spPr>
          <p:txBody>
            <a:bodyPr/>
            <a:lstStyle/>
            <a:p>
              <a:endParaRPr lang="en-GB"/>
            </a:p>
          </p:txBody>
        </p:sp>
        <p:sp>
          <p:nvSpPr>
            <p:cNvPr id="51220" name="Freeform 20"/>
            <p:cNvSpPr>
              <a:spLocks/>
            </p:cNvSpPr>
            <p:nvPr/>
          </p:nvSpPr>
          <p:spPr bwMode="auto">
            <a:xfrm>
              <a:off x="2977" y="2445"/>
              <a:ext cx="1008" cy="588"/>
            </a:xfrm>
            <a:custGeom>
              <a:avLst/>
              <a:gdLst>
                <a:gd name="T0" fmla="*/ 1008 w 1008"/>
                <a:gd name="T1" fmla="*/ 360 h 588"/>
                <a:gd name="T2" fmla="*/ 24 w 1008"/>
                <a:gd name="T3" fmla="*/ 588 h 588"/>
                <a:gd name="T4" fmla="*/ 18 w 1008"/>
                <a:gd name="T5" fmla="*/ 570 h 588"/>
                <a:gd name="T6" fmla="*/ 18 w 1008"/>
                <a:gd name="T7" fmla="*/ 552 h 588"/>
                <a:gd name="T8" fmla="*/ 12 w 1008"/>
                <a:gd name="T9" fmla="*/ 540 h 588"/>
                <a:gd name="T10" fmla="*/ 12 w 1008"/>
                <a:gd name="T11" fmla="*/ 522 h 588"/>
                <a:gd name="T12" fmla="*/ 6 w 1008"/>
                <a:gd name="T13" fmla="*/ 504 h 588"/>
                <a:gd name="T14" fmla="*/ 6 w 1008"/>
                <a:gd name="T15" fmla="*/ 486 h 588"/>
                <a:gd name="T16" fmla="*/ 6 w 1008"/>
                <a:gd name="T17" fmla="*/ 468 h 588"/>
                <a:gd name="T18" fmla="*/ 0 w 1008"/>
                <a:gd name="T19" fmla="*/ 450 h 588"/>
                <a:gd name="T20" fmla="*/ 0 w 1008"/>
                <a:gd name="T21" fmla="*/ 432 h 588"/>
                <a:gd name="T22" fmla="*/ 0 w 1008"/>
                <a:gd name="T23" fmla="*/ 414 h 588"/>
                <a:gd name="T24" fmla="*/ 0 w 1008"/>
                <a:gd name="T25" fmla="*/ 396 h 588"/>
                <a:gd name="T26" fmla="*/ 0 w 1008"/>
                <a:gd name="T27" fmla="*/ 378 h 588"/>
                <a:gd name="T28" fmla="*/ 0 w 1008"/>
                <a:gd name="T29" fmla="*/ 360 h 588"/>
                <a:gd name="T30" fmla="*/ 0 w 1008"/>
                <a:gd name="T31" fmla="*/ 342 h 588"/>
                <a:gd name="T32" fmla="*/ 0 w 1008"/>
                <a:gd name="T33" fmla="*/ 324 h 588"/>
                <a:gd name="T34" fmla="*/ 0 w 1008"/>
                <a:gd name="T35" fmla="*/ 306 h 588"/>
                <a:gd name="T36" fmla="*/ 0 w 1008"/>
                <a:gd name="T37" fmla="*/ 294 h 588"/>
                <a:gd name="T38" fmla="*/ 0 w 1008"/>
                <a:gd name="T39" fmla="*/ 276 h 588"/>
                <a:gd name="T40" fmla="*/ 6 w 1008"/>
                <a:gd name="T41" fmla="*/ 258 h 588"/>
                <a:gd name="T42" fmla="*/ 6 w 1008"/>
                <a:gd name="T43" fmla="*/ 240 h 588"/>
                <a:gd name="T44" fmla="*/ 6 w 1008"/>
                <a:gd name="T45" fmla="*/ 222 h 588"/>
                <a:gd name="T46" fmla="*/ 12 w 1008"/>
                <a:gd name="T47" fmla="*/ 204 h 588"/>
                <a:gd name="T48" fmla="*/ 12 w 1008"/>
                <a:gd name="T49" fmla="*/ 186 h 588"/>
                <a:gd name="T50" fmla="*/ 18 w 1008"/>
                <a:gd name="T51" fmla="*/ 168 h 588"/>
                <a:gd name="T52" fmla="*/ 18 w 1008"/>
                <a:gd name="T53" fmla="*/ 150 h 588"/>
                <a:gd name="T54" fmla="*/ 24 w 1008"/>
                <a:gd name="T55" fmla="*/ 132 h 588"/>
                <a:gd name="T56" fmla="*/ 30 w 1008"/>
                <a:gd name="T57" fmla="*/ 120 h 588"/>
                <a:gd name="T58" fmla="*/ 30 w 1008"/>
                <a:gd name="T59" fmla="*/ 102 h 588"/>
                <a:gd name="T60" fmla="*/ 36 w 1008"/>
                <a:gd name="T61" fmla="*/ 84 h 588"/>
                <a:gd name="T62" fmla="*/ 42 w 1008"/>
                <a:gd name="T63" fmla="*/ 66 h 588"/>
                <a:gd name="T64" fmla="*/ 48 w 1008"/>
                <a:gd name="T65" fmla="*/ 48 h 588"/>
                <a:gd name="T66" fmla="*/ 54 w 1008"/>
                <a:gd name="T67" fmla="*/ 30 h 588"/>
                <a:gd name="T68" fmla="*/ 60 w 1008"/>
                <a:gd name="T69" fmla="*/ 18 h 588"/>
                <a:gd name="T70" fmla="*/ 66 w 1008"/>
                <a:gd name="T71" fmla="*/ 0 h 588"/>
                <a:gd name="T72" fmla="*/ 1008 w 1008"/>
                <a:gd name="T73" fmla="*/ 3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8" h="588">
                  <a:moveTo>
                    <a:pt x="1008" y="360"/>
                  </a:moveTo>
                  <a:lnTo>
                    <a:pt x="24" y="588"/>
                  </a:lnTo>
                  <a:lnTo>
                    <a:pt x="18" y="570"/>
                  </a:lnTo>
                  <a:lnTo>
                    <a:pt x="18" y="552"/>
                  </a:lnTo>
                  <a:lnTo>
                    <a:pt x="12" y="540"/>
                  </a:lnTo>
                  <a:lnTo>
                    <a:pt x="12" y="522"/>
                  </a:lnTo>
                  <a:lnTo>
                    <a:pt x="6" y="504"/>
                  </a:lnTo>
                  <a:lnTo>
                    <a:pt x="6" y="486"/>
                  </a:lnTo>
                  <a:lnTo>
                    <a:pt x="6" y="468"/>
                  </a:lnTo>
                  <a:lnTo>
                    <a:pt x="0" y="450"/>
                  </a:lnTo>
                  <a:lnTo>
                    <a:pt x="0" y="432"/>
                  </a:lnTo>
                  <a:lnTo>
                    <a:pt x="0" y="414"/>
                  </a:lnTo>
                  <a:lnTo>
                    <a:pt x="0" y="396"/>
                  </a:lnTo>
                  <a:lnTo>
                    <a:pt x="0" y="378"/>
                  </a:lnTo>
                  <a:lnTo>
                    <a:pt x="0" y="360"/>
                  </a:lnTo>
                  <a:lnTo>
                    <a:pt x="0" y="342"/>
                  </a:lnTo>
                  <a:lnTo>
                    <a:pt x="0" y="324"/>
                  </a:lnTo>
                  <a:lnTo>
                    <a:pt x="0" y="306"/>
                  </a:lnTo>
                  <a:lnTo>
                    <a:pt x="0" y="294"/>
                  </a:lnTo>
                  <a:lnTo>
                    <a:pt x="0" y="276"/>
                  </a:lnTo>
                  <a:lnTo>
                    <a:pt x="6" y="258"/>
                  </a:lnTo>
                  <a:lnTo>
                    <a:pt x="6" y="240"/>
                  </a:lnTo>
                  <a:lnTo>
                    <a:pt x="6" y="222"/>
                  </a:lnTo>
                  <a:lnTo>
                    <a:pt x="12" y="204"/>
                  </a:lnTo>
                  <a:lnTo>
                    <a:pt x="12" y="186"/>
                  </a:lnTo>
                  <a:lnTo>
                    <a:pt x="18" y="168"/>
                  </a:lnTo>
                  <a:lnTo>
                    <a:pt x="18" y="150"/>
                  </a:lnTo>
                  <a:lnTo>
                    <a:pt x="24" y="132"/>
                  </a:lnTo>
                  <a:lnTo>
                    <a:pt x="30" y="120"/>
                  </a:lnTo>
                  <a:lnTo>
                    <a:pt x="30" y="102"/>
                  </a:lnTo>
                  <a:lnTo>
                    <a:pt x="36" y="84"/>
                  </a:lnTo>
                  <a:lnTo>
                    <a:pt x="42" y="66"/>
                  </a:lnTo>
                  <a:lnTo>
                    <a:pt x="48" y="48"/>
                  </a:lnTo>
                  <a:lnTo>
                    <a:pt x="54" y="30"/>
                  </a:lnTo>
                  <a:lnTo>
                    <a:pt x="60" y="18"/>
                  </a:lnTo>
                  <a:lnTo>
                    <a:pt x="66" y="0"/>
                  </a:lnTo>
                  <a:lnTo>
                    <a:pt x="1008" y="3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1" name="Freeform 21"/>
            <p:cNvSpPr>
              <a:spLocks/>
            </p:cNvSpPr>
            <p:nvPr/>
          </p:nvSpPr>
          <p:spPr bwMode="auto">
            <a:xfrm>
              <a:off x="3001" y="2805"/>
              <a:ext cx="984" cy="756"/>
            </a:xfrm>
            <a:custGeom>
              <a:avLst/>
              <a:gdLst>
                <a:gd name="T0" fmla="*/ 0 w 984"/>
                <a:gd name="T1" fmla="*/ 228 h 756"/>
                <a:gd name="T2" fmla="*/ 6 w 984"/>
                <a:gd name="T3" fmla="*/ 246 h 756"/>
                <a:gd name="T4" fmla="*/ 6 w 984"/>
                <a:gd name="T5" fmla="*/ 264 h 756"/>
                <a:gd name="T6" fmla="*/ 12 w 984"/>
                <a:gd name="T7" fmla="*/ 282 h 756"/>
                <a:gd name="T8" fmla="*/ 18 w 984"/>
                <a:gd name="T9" fmla="*/ 300 h 756"/>
                <a:gd name="T10" fmla="*/ 24 w 984"/>
                <a:gd name="T11" fmla="*/ 312 h 756"/>
                <a:gd name="T12" fmla="*/ 30 w 984"/>
                <a:gd name="T13" fmla="*/ 330 h 756"/>
                <a:gd name="T14" fmla="*/ 36 w 984"/>
                <a:gd name="T15" fmla="*/ 348 h 756"/>
                <a:gd name="T16" fmla="*/ 42 w 984"/>
                <a:gd name="T17" fmla="*/ 366 h 756"/>
                <a:gd name="T18" fmla="*/ 48 w 984"/>
                <a:gd name="T19" fmla="*/ 378 h 756"/>
                <a:gd name="T20" fmla="*/ 54 w 984"/>
                <a:gd name="T21" fmla="*/ 396 h 756"/>
                <a:gd name="T22" fmla="*/ 60 w 984"/>
                <a:gd name="T23" fmla="*/ 414 h 756"/>
                <a:gd name="T24" fmla="*/ 66 w 984"/>
                <a:gd name="T25" fmla="*/ 432 h 756"/>
                <a:gd name="T26" fmla="*/ 78 w 984"/>
                <a:gd name="T27" fmla="*/ 444 h 756"/>
                <a:gd name="T28" fmla="*/ 84 w 984"/>
                <a:gd name="T29" fmla="*/ 462 h 756"/>
                <a:gd name="T30" fmla="*/ 90 w 984"/>
                <a:gd name="T31" fmla="*/ 474 h 756"/>
                <a:gd name="T32" fmla="*/ 102 w 984"/>
                <a:gd name="T33" fmla="*/ 492 h 756"/>
                <a:gd name="T34" fmla="*/ 108 w 984"/>
                <a:gd name="T35" fmla="*/ 510 h 756"/>
                <a:gd name="T36" fmla="*/ 120 w 984"/>
                <a:gd name="T37" fmla="*/ 522 h 756"/>
                <a:gd name="T38" fmla="*/ 126 w 984"/>
                <a:gd name="T39" fmla="*/ 540 h 756"/>
                <a:gd name="T40" fmla="*/ 138 w 984"/>
                <a:gd name="T41" fmla="*/ 552 h 756"/>
                <a:gd name="T42" fmla="*/ 144 w 984"/>
                <a:gd name="T43" fmla="*/ 570 h 756"/>
                <a:gd name="T44" fmla="*/ 156 w 984"/>
                <a:gd name="T45" fmla="*/ 582 h 756"/>
                <a:gd name="T46" fmla="*/ 168 w 984"/>
                <a:gd name="T47" fmla="*/ 594 h 756"/>
                <a:gd name="T48" fmla="*/ 180 w 984"/>
                <a:gd name="T49" fmla="*/ 612 h 756"/>
                <a:gd name="T50" fmla="*/ 186 w 984"/>
                <a:gd name="T51" fmla="*/ 624 h 756"/>
                <a:gd name="T52" fmla="*/ 198 w 984"/>
                <a:gd name="T53" fmla="*/ 636 h 756"/>
                <a:gd name="T54" fmla="*/ 210 w 984"/>
                <a:gd name="T55" fmla="*/ 654 h 756"/>
                <a:gd name="T56" fmla="*/ 222 w 984"/>
                <a:gd name="T57" fmla="*/ 666 h 756"/>
                <a:gd name="T58" fmla="*/ 234 w 984"/>
                <a:gd name="T59" fmla="*/ 678 h 756"/>
                <a:gd name="T60" fmla="*/ 246 w 984"/>
                <a:gd name="T61" fmla="*/ 690 h 756"/>
                <a:gd name="T62" fmla="*/ 258 w 984"/>
                <a:gd name="T63" fmla="*/ 702 h 756"/>
                <a:gd name="T64" fmla="*/ 270 w 984"/>
                <a:gd name="T65" fmla="*/ 714 h 756"/>
                <a:gd name="T66" fmla="*/ 282 w 984"/>
                <a:gd name="T67" fmla="*/ 732 h 756"/>
                <a:gd name="T68" fmla="*/ 294 w 984"/>
                <a:gd name="T69" fmla="*/ 744 h 756"/>
                <a:gd name="T70" fmla="*/ 306 w 984"/>
                <a:gd name="T71" fmla="*/ 756 h 756"/>
                <a:gd name="T72" fmla="*/ 984 w 984"/>
                <a:gd name="T73" fmla="*/ 0 h 756"/>
                <a:gd name="T74" fmla="*/ 0 w 984"/>
                <a:gd name="T75" fmla="*/ 22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4" h="756">
                  <a:moveTo>
                    <a:pt x="0" y="228"/>
                  </a:moveTo>
                  <a:lnTo>
                    <a:pt x="6" y="246"/>
                  </a:lnTo>
                  <a:lnTo>
                    <a:pt x="6" y="264"/>
                  </a:lnTo>
                  <a:lnTo>
                    <a:pt x="12" y="282"/>
                  </a:lnTo>
                  <a:lnTo>
                    <a:pt x="18" y="300"/>
                  </a:lnTo>
                  <a:lnTo>
                    <a:pt x="24" y="312"/>
                  </a:lnTo>
                  <a:lnTo>
                    <a:pt x="30" y="330"/>
                  </a:lnTo>
                  <a:lnTo>
                    <a:pt x="36" y="348"/>
                  </a:lnTo>
                  <a:lnTo>
                    <a:pt x="42" y="366"/>
                  </a:lnTo>
                  <a:lnTo>
                    <a:pt x="48" y="378"/>
                  </a:lnTo>
                  <a:lnTo>
                    <a:pt x="54" y="396"/>
                  </a:lnTo>
                  <a:lnTo>
                    <a:pt x="60" y="414"/>
                  </a:lnTo>
                  <a:lnTo>
                    <a:pt x="66" y="432"/>
                  </a:lnTo>
                  <a:lnTo>
                    <a:pt x="78" y="444"/>
                  </a:lnTo>
                  <a:lnTo>
                    <a:pt x="84" y="462"/>
                  </a:lnTo>
                  <a:lnTo>
                    <a:pt x="90" y="474"/>
                  </a:lnTo>
                  <a:lnTo>
                    <a:pt x="102" y="492"/>
                  </a:lnTo>
                  <a:lnTo>
                    <a:pt x="108" y="510"/>
                  </a:lnTo>
                  <a:lnTo>
                    <a:pt x="120" y="522"/>
                  </a:lnTo>
                  <a:lnTo>
                    <a:pt x="126" y="540"/>
                  </a:lnTo>
                  <a:lnTo>
                    <a:pt x="138" y="552"/>
                  </a:lnTo>
                  <a:lnTo>
                    <a:pt x="144" y="570"/>
                  </a:lnTo>
                  <a:lnTo>
                    <a:pt x="156" y="582"/>
                  </a:lnTo>
                  <a:lnTo>
                    <a:pt x="168" y="594"/>
                  </a:lnTo>
                  <a:lnTo>
                    <a:pt x="180" y="612"/>
                  </a:lnTo>
                  <a:lnTo>
                    <a:pt x="186" y="624"/>
                  </a:lnTo>
                  <a:lnTo>
                    <a:pt x="198" y="636"/>
                  </a:lnTo>
                  <a:lnTo>
                    <a:pt x="210" y="654"/>
                  </a:lnTo>
                  <a:lnTo>
                    <a:pt x="222" y="666"/>
                  </a:lnTo>
                  <a:lnTo>
                    <a:pt x="234" y="678"/>
                  </a:lnTo>
                  <a:lnTo>
                    <a:pt x="246" y="690"/>
                  </a:lnTo>
                  <a:lnTo>
                    <a:pt x="258" y="702"/>
                  </a:lnTo>
                  <a:lnTo>
                    <a:pt x="270" y="714"/>
                  </a:lnTo>
                  <a:lnTo>
                    <a:pt x="282" y="732"/>
                  </a:lnTo>
                  <a:lnTo>
                    <a:pt x="294" y="744"/>
                  </a:lnTo>
                  <a:lnTo>
                    <a:pt x="306" y="756"/>
                  </a:lnTo>
                  <a:lnTo>
                    <a:pt x="984" y="0"/>
                  </a:lnTo>
                  <a:lnTo>
                    <a:pt x="0" y="228"/>
                  </a:lnTo>
                  <a:close/>
                </a:path>
              </a:pathLst>
            </a:custGeom>
            <a:solidFill>
              <a:srgbClr val="FF00FF"/>
            </a:solidFill>
            <a:ln w="9525">
              <a:solidFill>
                <a:srgbClr val="FF00FF"/>
              </a:solidFill>
              <a:prstDash val="solid"/>
              <a:round/>
              <a:headEnd/>
              <a:tailEnd/>
            </a:ln>
          </p:spPr>
          <p:txBody>
            <a:bodyPr/>
            <a:lstStyle/>
            <a:p>
              <a:endParaRPr lang="en-GB"/>
            </a:p>
          </p:txBody>
        </p:sp>
        <p:sp>
          <p:nvSpPr>
            <p:cNvPr id="51222" name="Freeform 22"/>
            <p:cNvSpPr>
              <a:spLocks/>
            </p:cNvSpPr>
            <p:nvPr/>
          </p:nvSpPr>
          <p:spPr bwMode="auto">
            <a:xfrm>
              <a:off x="3001" y="2805"/>
              <a:ext cx="984" cy="756"/>
            </a:xfrm>
            <a:custGeom>
              <a:avLst/>
              <a:gdLst>
                <a:gd name="T0" fmla="*/ 984 w 984"/>
                <a:gd name="T1" fmla="*/ 0 h 756"/>
                <a:gd name="T2" fmla="*/ 306 w 984"/>
                <a:gd name="T3" fmla="*/ 756 h 756"/>
                <a:gd name="T4" fmla="*/ 294 w 984"/>
                <a:gd name="T5" fmla="*/ 744 h 756"/>
                <a:gd name="T6" fmla="*/ 282 w 984"/>
                <a:gd name="T7" fmla="*/ 732 h 756"/>
                <a:gd name="T8" fmla="*/ 270 w 984"/>
                <a:gd name="T9" fmla="*/ 714 h 756"/>
                <a:gd name="T10" fmla="*/ 258 w 984"/>
                <a:gd name="T11" fmla="*/ 702 h 756"/>
                <a:gd name="T12" fmla="*/ 246 w 984"/>
                <a:gd name="T13" fmla="*/ 690 h 756"/>
                <a:gd name="T14" fmla="*/ 234 w 984"/>
                <a:gd name="T15" fmla="*/ 678 h 756"/>
                <a:gd name="T16" fmla="*/ 222 w 984"/>
                <a:gd name="T17" fmla="*/ 666 h 756"/>
                <a:gd name="T18" fmla="*/ 210 w 984"/>
                <a:gd name="T19" fmla="*/ 654 h 756"/>
                <a:gd name="T20" fmla="*/ 198 w 984"/>
                <a:gd name="T21" fmla="*/ 636 h 756"/>
                <a:gd name="T22" fmla="*/ 186 w 984"/>
                <a:gd name="T23" fmla="*/ 624 h 756"/>
                <a:gd name="T24" fmla="*/ 180 w 984"/>
                <a:gd name="T25" fmla="*/ 612 h 756"/>
                <a:gd name="T26" fmla="*/ 168 w 984"/>
                <a:gd name="T27" fmla="*/ 594 h 756"/>
                <a:gd name="T28" fmla="*/ 156 w 984"/>
                <a:gd name="T29" fmla="*/ 582 h 756"/>
                <a:gd name="T30" fmla="*/ 144 w 984"/>
                <a:gd name="T31" fmla="*/ 570 h 756"/>
                <a:gd name="T32" fmla="*/ 138 w 984"/>
                <a:gd name="T33" fmla="*/ 552 h 756"/>
                <a:gd name="T34" fmla="*/ 126 w 984"/>
                <a:gd name="T35" fmla="*/ 540 h 756"/>
                <a:gd name="T36" fmla="*/ 120 w 984"/>
                <a:gd name="T37" fmla="*/ 522 h 756"/>
                <a:gd name="T38" fmla="*/ 108 w 984"/>
                <a:gd name="T39" fmla="*/ 510 h 756"/>
                <a:gd name="T40" fmla="*/ 102 w 984"/>
                <a:gd name="T41" fmla="*/ 492 h 756"/>
                <a:gd name="T42" fmla="*/ 90 w 984"/>
                <a:gd name="T43" fmla="*/ 474 h 756"/>
                <a:gd name="T44" fmla="*/ 84 w 984"/>
                <a:gd name="T45" fmla="*/ 462 h 756"/>
                <a:gd name="T46" fmla="*/ 78 w 984"/>
                <a:gd name="T47" fmla="*/ 444 h 756"/>
                <a:gd name="T48" fmla="*/ 66 w 984"/>
                <a:gd name="T49" fmla="*/ 432 h 756"/>
                <a:gd name="T50" fmla="*/ 60 w 984"/>
                <a:gd name="T51" fmla="*/ 414 h 756"/>
                <a:gd name="T52" fmla="*/ 54 w 984"/>
                <a:gd name="T53" fmla="*/ 396 h 756"/>
                <a:gd name="T54" fmla="*/ 48 w 984"/>
                <a:gd name="T55" fmla="*/ 378 h 756"/>
                <a:gd name="T56" fmla="*/ 42 w 984"/>
                <a:gd name="T57" fmla="*/ 366 h 756"/>
                <a:gd name="T58" fmla="*/ 36 w 984"/>
                <a:gd name="T59" fmla="*/ 348 h 756"/>
                <a:gd name="T60" fmla="*/ 30 w 984"/>
                <a:gd name="T61" fmla="*/ 330 h 756"/>
                <a:gd name="T62" fmla="*/ 24 w 984"/>
                <a:gd name="T63" fmla="*/ 312 h 756"/>
                <a:gd name="T64" fmla="*/ 18 w 984"/>
                <a:gd name="T65" fmla="*/ 300 h 756"/>
                <a:gd name="T66" fmla="*/ 12 w 984"/>
                <a:gd name="T67" fmla="*/ 282 h 756"/>
                <a:gd name="T68" fmla="*/ 6 w 984"/>
                <a:gd name="T69" fmla="*/ 264 h 756"/>
                <a:gd name="T70" fmla="*/ 6 w 984"/>
                <a:gd name="T71" fmla="*/ 246 h 756"/>
                <a:gd name="T72" fmla="*/ 0 w 984"/>
                <a:gd name="T73" fmla="*/ 228 h 756"/>
                <a:gd name="T74" fmla="*/ 984 w 984"/>
                <a:gd name="T75"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4" h="756">
                  <a:moveTo>
                    <a:pt x="984" y="0"/>
                  </a:moveTo>
                  <a:lnTo>
                    <a:pt x="306" y="756"/>
                  </a:lnTo>
                  <a:lnTo>
                    <a:pt x="294" y="744"/>
                  </a:lnTo>
                  <a:lnTo>
                    <a:pt x="282" y="732"/>
                  </a:lnTo>
                  <a:lnTo>
                    <a:pt x="270" y="714"/>
                  </a:lnTo>
                  <a:lnTo>
                    <a:pt x="258" y="702"/>
                  </a:lnTo>
                  <a:lnTo>
                    <a:pt x="246" y="690"/>
                  </a:lnTo>
                  <a:lnTo>
                    <a:pt x="234" y="678"/>
                  </a:lnTo>
                  <a:lnTo>
                    <a:pt x="222" y="666"/>
                  </a:lnTo>
                  <a:lnTo>
                    <a:pt x="210" y="654"/>
                  </a:lnTo>
                  <a:lnTo>
                    <a:pt x="198" y="636"/>
                  </a:lnTo>
                  <a:lnTo>
                    <a:pt x="186" y="624"/>
                  </a:lnTo>
                  <a:lnTo>
                    <a:pt x="180" y="612"/>
                  </a:lnTo>
                  <a:lnTo>
                    <a:pt x="168" y="594"/>
                  </a:lnTo>
                  <a:lnTo>
                    <a:pt x="156" y="582"/>
                  </a:lnTo>
                  <a:lnTo>
                    <a:pt x="144" y="570"/>
                  </a:lnTo>
                  <a:lnTo>
                    <a:pt x="138" y="552"/>
                  </a:lnTo>
                  <a:lnTo>
                    <a:pt x="126" y="540"/>
                  </a:lnTo>
                  <a:lnTo>
                    <a:pt x="120" y="522"/>
                  </a:lnTo>
                  <a:lnTo>
                    <a:pt x="108" y="510"/>
                  </a:lnTo>
                  <a:lnTo>
                    <a:pt x="102" y="492"/>
                  </a:lnTo>
                  <a:lnTo>
                    <a:pt x="90" y="474"/>
                  </a:lnTo>
                  <a:lnTo>
                    <a:pt x="84" y="462"/>
                  </a:lnTo>
                  <a:lnTo>
                    <a:pt x="78" y="444"/>
                  </a:lnTo>
                  <a:lnTo>
                    <a:pt x="66" y="432"/>
                  </a:lnTo>
                  <a:lnTo>
                    <a:pt x="60" y="414"/>
                  </a:lnTo>
                  <a:lnTo>
                    <a:pt x="54" y="396"/>
                  </a:lnTo>
                  <a:lnTo>
                    <a:pt x="48" y="378"/>
                  </a:lnTo>
                  <a:lnTo>
                    <a:pt x="42" y="366"/>
                  </a:lnTo>
                  <a:lnTo>
                    <a:pt x="36" y="348"/>
                  </a:lnTo>
                  <a:lnTo>
                    <a:pt x="30" y="330"/>
                  </a:lnTo>
                  <a:lnTo>
                    <a:pt x="24" y="312"/>
                  </a:lnTo>
                  <a:lnTo>
                    <a:pt x="18" y="300"/>
                  </a:lnTo>
                  <a:lnTo>
                    <a:pt x="12" y="282"/>
                  </a:lnTo>
                  <a:lnTo>
                    <a:pt x="6" y="264"/>
                  </a:lnTo>
                  <a:lnTo>
                    <a:pt x="6" y="246"/>
                  </a:lnTo>
                  <a:lnTo>
                    <a:pt x="0" y="228"/>
                  </a:lnTo>
                  <a:lnTo>
                    <a:pt x="98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3" name="Freeform 23"/>
            <p:cNvSpPr>
              <a:spLocks/>
            </p:cNvSpPr>
            <p:nvPr/>
          </p:nvSpPr>
          <p:spPr bwMode="auto">
            <a:xfrm>
              <a:off x="3307" y="2331"/>
              <a:ext cx="1686" cy="1488"/>
            </a:xfrm>
            <a:custGeom>
              <a:avLst/>
              <a:gdLst>
                <a:gd name="T0" fmla="*/ 1578 w 1686"/>
                <a:gd name="T1" fmla="*/ 18 h 1488"/>
                <a:gd name="T2" fmla="*/ 1602 w 1686"/>
                <a:gd name="T3" fmla="*/ 66 h 1488"/>
                <a:gd name="T4" fmla="*/ 1620 w 1686"/>
                <a:gd name="T5" fmla="*/ 114 h 1488"/>
                <a:gd name="T6" fmla="*/ 1638 w 1686"/>
                <a:gd name="T7" fmla="*/ 162 h 1488"/>
                <a:gd name="T8" fmla="*/ 1656 w 1686"/>
                <a:gd name="T9" fmla="*/ 216 h 1488"/>
                <a:gd name="T10" fmla="*/ 1668 w 1686"/>
                <a:gd name="T11" fmla="*/ 264 h 1488"/>
                <a:gd name="T12" fmla="*/ 1674 w 1686"/>
                <a:gd name="T13" fmla="*/ 318 h 1488"/>
                <a:gd name="T14" fmla="*/ 1680 w 1686"/>
                <a:gd name="T15" fmla="*/ 372 h 1488"/>
                <a:gd name="T16" fmla="*/ 1686 w 1686"/>
                <a:gd name="T17" fmla="*/ 420 h 1488"/>
                <a:gd name="T18" fmla="*/ 1686 w 1686"/>
                <a:gd name="T19" fmla="*/ 474 h 1488"/>
                <a:gd name="T20" fmla="*/ 1686 w 1686"/>
                <a:gd name="T21" fmla="*/ 528 h 1488"/>
                <a:gd name="T22" fmla="*/ 1680 w 1686"/>
                <a:gd name="T23" fmla="*/ 582 h 1488"/>
                <a:gd name="T24" fmla="*/ 1674 w 1686"/>
                <a:gd name="T25" fmla="*/ 636 h 1488"/>
                <a:gd name="T26" fmla="*/ 1668 w 1686"/>
                <a:gd name="T27" fmla="*/ 684 h 1488"/>
                <a:gd name="T28" fmla="*/ 1656 w 1686"/>
                <a:gd name="T29" fmla="*/ 738 h 1488"/>
                <a:gd name="T30" fmla="*/ 1638 w 1686"/>
                <a:gd name="T31" fmla="*/ 786 h 1488"/>
                <a:gd name="T32" fmla="*/ 1620 w 1686"/>
                <a:gd name="T33" fmla="*/ 840 h 1488"/>
                <a:gd name="T34" fmla="*/ 1602 w 1686"/>
                <a:gd name="T35" fmla="*/ 888 h 1488"/>
                <a:gd name="T36" fmla="*/ 1578 w 1686"/>
                <a:gd name="T37" fmla="*/ 936 h 1488"/>
                <a:gd name="T38" fmla="*/ 1554 w 1686"/>
                <a:gd name="T39" fmla="*/ 984 h 1488"/>
                <a:gd name="T40" fmla="*/ 1524 w 1686"/>
                <a:gd name="T41" fmla="*/ 1026 h 1488"/>
                <a:gd name="T42" fmla="*/ 1494 w 1686"/>
                <a:gd name="T43" fmla="*/ 1068 h 1488"/>
                <a:gd name="T44" fmla="*/ 1464 w 1686"/>
                <a:gd name="T45" fmla="*/ 1110 h 1488"/>
                <a:gd name="T46" fmla="*/ 1428 w 1686"/>
                <a:gd name="T47" fmla="*/ 1152 h 1488"/>
                <a:gd name="T48" fmla="*/ 1392 w 1686"/>
                <a:gd name="T49" fmla="*/ 1188 h 1488"/>
                <a:gd name="T50" fmla="*/ 1356 w 1686"/>
                <a:gd name="T51" fmla="*/ 1230 h 1488"/>
                <a:gd name="T52" fmla="*/ 1314 w 1686"/>
                <a:gd name="T53" fmla="*/ 1260 h 1488"/>
                <a:gd name="T54" fmla="*/ 1272 w 1686"/>
                <a:gd name="T55" fmla="*/ 1296 h 1488"/>
                <a:gd name="T56" fmla="*/ 1230 w 1686"/>
                <a:gd name="T57" fmla="*/ 1326 h 1488"/>
                <a:gd name="T58" fmla="*/ 1182 w 1686"/>
                <a:gd name="T59" fmla="*/ 1350 h 1488"/>
                <a:gd name="T60" fmla="*/ 1134 w 1686"/>
                <a:gd name="T61" fmla="*/ 1374 h 1488"/>
                <a:gd name="T62" fmla="*/ 1086 w 1686"/>
                <a:gd name="T63" fmla="*/ 1398 h 1488"/>
                <a:gd name="T64" fmla="*/ 1038 w 1686"/>
                <a:gd name="T65" fmla="*/ 1422 h 1488"/>
                <a:gd name="T66" fmla="*/ 990 w 1686"/>
                <a:gd name="T67" fmla="*/ 1440 h 1488"/>
                <a:gd name="T68" fmla="*/ 942 w 1686"/>
                <a:gd name="T69" fmla="*/ 1452 h 1488"/>
                <a:gd name="T70" fmla="*/ 888 w 1686"/>
                <a:gd name="T71" fmla="*/ 1464 h 1488"/>
                <a:gd name="T72" fmla="*/ 834 w 1686"/>
                <a:gd name="T73" fmla="*/ 1476 h 1488"/>
                <a:gd name="T74" fmla="*/ 786 w 1686"/>
                <a:gd name="T75" fmla="*/ 1482 h 1488"/>
                <a:gd name="T76" fmla="*/ 732 w 1686"/>
                <a:gd name="T77" fmla="*/ 1488 h 1488"/>
                <a:gd name="T78" fmla="*/ 678 w 1686"/>
                <a:gd name="T79" fmla="*/ 1488 h 1488"/>
                <a:gd name="T80" fmla="*/ 624 w 1686"/>
                <a:gd name="T81" fmla="*/ 1488 h 1488"/>
                <a:gd name="T82" fmla="*/ 570 w 1686"/>
                <a:gd name="T83" fmla="*/ 1482 h 1488"/>
                <a:gd name="T84" fmla="*/ 522 w 1686"/>
                <a:gd name="T85" fmla="*/ 1476 h 1488"/>
                <a:gd name="T86" fmla="*/ 468 w 1686"/>
                <a:gd name="T87" fmla="*/ 1464 h 1488"/>
                <a:gd name="T88" fmla="*/ 414 w 1686"/>
                <a:gd name="T89" fmla="*/ 1452 h 1488"/>
                <a:gd name="T90" fmla="*/ 366 w 1686"/>
                <a:gd name="T91" fmla="*/ 1440 h 1488"/>
                <a:gd name="T92" fmla="*/ 318 w 1686"/>
                <a:gd name="T93" fmla="*/ 1422 h 1488"/>
                <a:gd name="T94" fmla="*/ 270 w 1686"/>
                <a:gd name="T95" fmla="*/ 1398 h 1488"/>
                <a:gd name="T96" fmla="*/ 222 w 1686"/>
                <a:gd name="T97" fmla="*/ 1374 h 1488"/>
                <a:gd name="T98" fmla="*/ 174 w 1686"/>
                <a:gd name="T99" fmla="*/ 1350 h 1488"/>
                <a:gd name="T100" fmla="*/ 126 w 1686"/>
                <a:gd name="T101" fmla="*/ 1326 h 1488"/>
                <a:gd name="T102" fmla="*/ 84 w 1686"/>
                <a:gd name="T103" fmla="*/ 1296 h 1488"/>
                <a:gd name="T104" fmla="*/ 42 w 1686"/>
                <a:gd name="T105" fmla="*/ 1260 h 1488"/>
                <a:gd name="T106" fmla="*/ 0 w 1686"/>
                <a:gd name="T107" fmla="*/ 123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488">
                  <a:moveTo>
                    <a:pt x="678" y="474"/>
                  </a:moveTo>
                  <a:lnTo>
                    <a:pt x="1572" y="0"/>
                  </a:lnTo>
                  <a:lnTo>
                    <a:pt x="1578" y="18"/>
                  </a:lnTo>
                  <a:lnTo>
                    <a:pt x="1584" y="30"/>
                  </a:lnTo>
                  <a:lnTo>
                    <a:pt x="1596" y="48"/>
                  </a:lnTo>
                  <a:lnTo>
                    <a:pt x="1602" y="66"/>
                  </a:lnTo>
                  <a:lnTo>
                    <a:pt x="1608" y="78"/>
                  </a:lnTo>
                  <a:lnTo>
                    <a:pt x="1614" y="96"/>
                  </a:lnTo>
                  <a:lnTo>
                    <a:pt x="1620" y="114"/>
                  </a:lnTo>
                  <a:lnTo>
                    <a:pt x="1626" y="132"/>
                  </a:lnTo>
                  <a:lnTo>
                    <a:pt x="1632" y="144"/>
                  </a:lnTo>
                  <a:lnTo>
                    <a:pt x="1638" y="162"/>
                  </a:lnTo>
                  <a:lnTo>
                    <a:pt x="1644" y="180"/>
                  </a:lnTo>
                  <a:lnTo>
                    <a:pt x="1650" y="198"/>
                  </a:lnTo>
                  <a:lnTo>
                    <a:pt x="1656" y="216"/>
                  </a:lnTo>
                  <a:lnTo>
                    <a:pt x="1656" y="234"/>
                  </a:lnTo>
                  <a:lnTo>
                    <a:pt x="1662" y="246"/>
                  </a:lnTo>
                  <a:lnTo>
                    <a:pt x="1668" y="264"/>
                  </a:lnTo>
                  <a:lnTo>
                    <a:pt x="1668" y="282"/>
                  </a:lnTo>
                  <a:lnTo>
                    <a:pt x="1674" y="300"/>
                  </a:lnTo>
                  <a:lnTo>
                    <a:pt x="1674" y="318"/>
                  </a:lnTo>
                  <a:lnTo>
                    <a:pt x="1680" y="336"/>
                  </a:lnTo>
                  <a:lnTo>
                    <a:pt x="1680" y="354"/>
                  </a:lnTo>
                  <a:lnTo>
                    <a:pt x="1680" y="372"/>
                  </a:lnTo>
                  <a:lnTo>
                    <a:pt x="1686" y="390"/>
                  </a:lnTo>
                  <a:lnTo>
                    <a:pt x="1686" y="408"/>
                  </a:lnTo>
                  <a:lnTo>
                    <a:pt x="1686" y="420"/>
                  </a:lnTo>
                  <a:lnTo>
                    <a:pt x="1686" y="438"/>
                  </a:lnTo>
                  <a:lnTo>
                    <a:pt x="1686" y="456"/>
                  </a:lnTo>
                  <a:lnTo>
                    <a:pt x="1686" y="474"/>
                  </a:lnTo>
                  <a:lnTo>
                    <a:pt x="1686" y="492"/>
                  </a:lnTo>
                  <a:lnTo>
                    <a:pt x="1686" y="510"/>
                  </a:lnTo>
                  <a:lnTo>
                    <a:pt x="1686" y="528"/>
                  </a:lnTo>
                  <a:lnTo>
                    <a:pt x="1686" y="546"/>
                  </a:lnTo>
                  <a:lnTo>
                    <a:pt x="1686" y="564"/>
                  </a:lnTo>
                  <a:lnTo>
                    <a:pt x="1680" y="582"/>
                  </a:lnTo>
                  <a:lnTo>
                    <a:pt x="1680" y="600"/>
                  </a:lnTo>
                  <a:lnTo>
                    <a:pt x="1680" y="618"/>
                  </a:lnTo>
                  <a:lnTo>
                    <a:pt x="1674" y="636"/>
                  </a:lnTo>
                  <a:lnTo>
                    <a:pt x="1674" y="654"/>
                  </a:lnTo>
                  <a:lnTo>
                    <a:pt x="1668" y="666"/>
                  </a:lnTo>
                  <a:lnTo>
                    <a:pt x="1668" y="684"/>
                  </a:lnTo>
                  <a:lnTo>
                    <a:pt x="1662" y="702"/>
                  </a:lnTo>
                  <a:lnTo>
                    <a:pt x="1656" y="720"/>
                  </a:lnTo>
                  <a:lnTo>
                    <a:pt x="1656" y="738"/>
                  </a:lnTo>
                  <a:lnTo>
                    <a:pt x="1650" y="756"/>
                  </a:lnTo>
                  <a:lnTo>
                    <a:pt x="1644" y="774"/>
                  </a:lnTo>
                  <a:lnTo>
                    <a:pt x="1638" y="786"/>
                  </a:lnTo>
                  <a:lnTo>
                    <a:pt x="1632" y="804"/>
                  </a:lnTo>
                  <a:lnTo>
                    <a:pt x="1626" y="822"/>
                  </a:lnTo>
                  <a:lnTo>
                    <a:pt x="1620" y="840"/>
                  </a:lnTo>
                  <a:lnTo>
                    <a:pt x="1614" y="852"/>
                  </a:lnTo>
                  <a:lnTo>
                    <a:pt x="1608" y="870"/>
                  </a:lnTo>
                  <a:lnTo>
                    <a:pt x="1602" y="888"/>
                  </a:lnTo>
                  <a:lnTo>
                    <a:pt x="1596" y="906"/>
                  </a:lnTo>
                  <a:lnTo>
                    <a:pt x="1584" y="918"/>
                  </a:lnTo>
                  <a:lnTo>
                    <a:pt x="1578" y="936"/>
                  </a:lnTo>
                  <a:lnTo>
                    <a:pt x="1572" y="948"/>
                  </a:lnTo>
                  <a:lnTo>
                    <a:pt x="1560" y="966"/>
                  </a:lnTo>
                  <a:lnTo>
                    <a:pt x="1554" y="984"/>
                  </a:lnTo>
                  <a:lnTo>
                    <a:pt x="1542" y="996"/>
                  </a:lnTo>
                  <a:lnTo>
                    <a:pt x="1536" y="1014"/>
                  </a:lnTo>
                  <a:lnTo>
                    <a:pt x="1524" y="1026"/>
                  </a:lnTo>
                  <a:lnTo>
                    <a:pt x="1518" y="1044"/>
                  </a:lnTo>
                  <a:lnTo>
                    <a:pt x="1506" y="1056"/>
                  </a:lnTo>
                  <a:lnTo>
                    <a:pt x="1494" y="1068"/>
                  </a:lnTo>
                  <a:lnTo>
                    <a:pt x="1482" y="1086"/>
                  </a:lnTo>
                  <a:lnTo>
                    <a:pt x="1476" y="1098"/>
                  </a:lnTo>
                  <a:lnTo>
                    <a:pt x="1464" y="1110"/>
                  </a:lnTo>
                  <a:lnTo>
                    <a:pt x="1452" y="1128"/>
                  </a:lnTo>
                  <a:lnTo>
                    <a:pt x="1440" y="1140"/>
                  </a:lnTo>
                  <a:lnTo>
                    <a:pt x="1428" y="1152"/>
                  </a:lnTo>
                  <a:lnTo>
                    <a:pt x="1416" y="1164"/>
                  </a:lnTo>
                  <a:lnTo>
                    <a:pt x="1404" y="1176"/>
                  </a:lnTo>
                  <a:lnTo>
                    <a:pt x="1392" y="1188"/>
                  </a:lnTo>
                  <a:lnTo>
                    <a:pt x="1380" y="1206"/>
                  </a:lnTo>
                  <a:lnTo>
                    <a:pt x="1368" y="1218"/>
                  </a:lnTo>
                  <a:lnTo>
                    <a:pt x="1356" y="1230"/>
                  </a:lnTo>
                  <a:lnTo>
                    <a:pt x="1338" y="1242"/>
                  </a:lnTo>
                  <a:lnTo>
                    <a:pt x="1326" y="1248"/>
                  </a:lnTo>
                  <a:lnTo>
                    <a:pt x="1314" y="1260"/>
                  </a:lnTo>
                  <a:lnTo>
                    <a:pt x="1302" y="1272"/>
                  </a:lnTo>
                  <a:lnTo>
                    <a:pt x="1284" y="1284"/>
                  </a:lnTo>
                  <a:lnTo>
                    <a:pt x="1272" y="1296"/>
                  </a:lnTo>
                  <a:lnTo>
                    <a:pt x="1260" y="1302"/>
                  </a:lnTo>
                  <a:lnTo>
                    <a:pt x="1242" y="1314"/>
                  </a:lnTo>
                  <a:lnTo>
                    <a:pt x="1230" y="1326"/>
                  </a:lnTo>
                  <a:lnTo>
                    <a:pt x="1212" y="1332"/>
                  </a:lnTo>
                  <a:lnTo>
                    <a:pt x="1200" y="1344"/>
                  </a:lnTo>
                  <a:lnTo>
                    <a:pt x="1182" y="1350"/>
                  </a:lnTo>
                  <a:lnTo>
                    <a:pt x="1170" y="1362"/>
                  </a:lnTo>
                  <a:lnTo>
                    <a:pt x="1152" y="1368"/>
                  </a:lnTo>
                  <a:lnTo>
                    <a:pt x="1134" y="1374"/>
                  </a:lnTo>
                  <a:lnTo>
                    <a:pt x="1122" y="1386"/>
                  </a:lnTo>
                  <a:lnTo>
                    <a:pt x="1104" y="1392"/>
                  </a:lnTo>
                  <a:lnTo>
                    <a:pt x="1086" y="1398"/>
                  </a:lnTo>
                  <a:lnTo>
                    <a:pt x="1074" y="1404"/>
                  </a:lnTo>
                  <a:lnTo>
                    <a:pt x="1056" y="1416"/>
                  </a:lnTo>
                  <a:lnTo>
                    <a:pt x="1038" y="1422"/>
                  </a:lnTo>
                  <a:lnTo>
                    <a:pt x="1026" y="1428"/>
                  </a:lnTo>
                  <a:lnTo>
                    <a:pt x="1008" y="1434"/>
                  </a:lnTo>
                  <a:lnTo>
                    <a:pt x="990" y="1440"/>
                  </a:lnTo>
                  <a:lnTo>
                    <a:pt x="972" y="1446"/>
                  </a:lnTo>
                  <a:lnTo>
                    <a:pt x="954" y="1446"/>
                  </a:lnTo>
                  <a:lnTo>
                    <a:pt x="942" y="1452"/>
                  </a:lnTo>
                  <a:lnTo>
                    <a:pt x="924" y="1458"/>
                  </a:lnTo>
                  <a:lnTo>
                    <a:pt x="906" y="1464"/>
                  </a:lnTo>
                  <a:lnTo>
                    <a:pt x="888" y="1464"/>
                  </a:lnTo>
                  <a:lnTo>
                    <a:pt x="870" y="1470"/>
                  </a:lnTo>
                  <a:lnTo>
                    <a:pt x="852" y="1470"/>
                  </a:lnTo>
                  <a:lnTo>
                    <a:pt x="834" y="1476"/>
                  </a:lnTo>
                  <a:lnTo>
                    <a:pt x="816" y="1476"/>
                  </a:lnTo>
                  <a:lnTo>
                    <a:pt x="804" y="1482"/>
                  </a:lnTo>
                  <a:lnTo>
                    <a:pt x="786" y="1482"/>
                  </a:lnTo>
                  <a:lnTo>
                    <a:pt x="768" y="1482"/>
                  </a:lnTo>
                  <a:lnTo>
                    <a:pt x="750" y="1482"/>
                  </a:lnTo>
                  <a:lnTo>
                    <a:pt x="732" y="1488"/>
                  </a:lnTo>
                  <a:lnTo>
                    <a:pt x="714" y="1488"/>
                  </a:lnTo>
                  <a:lnTo>
                    <a:pt x="696" y="1488"/>
                  </a:lnTo>
                  <a:lnTo>
                    <a:pt x="678" y="1488"/>
                  </a:lnTo>
                  <a:lnTo>
                    <a:pt x="660" y="1488"/>
                  </a:lnTo>
                  <a:lnTo>
                    <a:pt x="642" y="1488"/>
                  </a:lnTo>
                  <a:lnTo>
                    <a:pt x="624" y="1488"/>
                  </a:lnTo>
                  <a:lnTo>
                    <a:pt x="606" y="1482"/>
                  </a:lnTo>
                  <a:lnTo>
                    <a:pt x="588" y="1482"/>
                  </a:lnTo>
                  <a:lnTo>
                    <a:pt x="570" y="1482"/>
                  </a:lnTo>
                  <a:lnTo>
                    <a:pt x="552" y="1482"/>
                  </a:lnTo>
                  <a:lnTo>
                    <a:pt x="540" y="1476"/>
                  </a:lnTo>
                  <a:lnTo>
                    <a:pt x="522" y="1476"/>
                  </a:lnTo>
                  <a:lnTo>
                    <a:pt x="504" y="1470"/>
                  </a:lnTo>
                  <a:lnTo>
                    <a:pt x="486" y="1470"/>
                  </a:lnTo>
                  <a:lnTo>
                    <a:pt x="468" y="1464"/>
                  </a:lnTo>
                  <a:lnTo>
                    <a:pt x="450" y="1464"/>
                  </a:lnTo>
                  <a:lnTo>
                    <a:pt x="432" y="1458"/>
                  </a:lnTo>
                  <a:lnTo>
                    <a:pt x="414" y="1452"/>
                  </a:lnTo>
                  <a:lnTo>
                    <a:pt x="402" y="1446"/>
                  </a:lnTo>
                  <a:lnTo>
                    <a:pt x="384" y="1446"/>
                  </a:lnTo>
                  <a:lnTo>
                    <a:pt x="366" y="1440"/>
                  </a:lnTo>
                  <a:lnTo>
                    <a:pt x="348" y="1434"/>
                  </a:lnTo>
                  <a:lnTo>
                    <a:pt x="330" y="1428"/>
                  </a:lnTo>
                  <a:lnTo>
                    <a:pt x="318" y="1422"/>
                  </a:lnTo>
                  <a:lnTo>
                    <a:pt x="300" y="1416"/>
                  </a:lnTo>
                  <a:lnTo>
                    <a:pt x="282" y="1404"/>
                  </a:lnTo>
                  <a:lnTo>
                    <a:pt x="270" y="1398"/>
                  </a:lnTo>
                  <a:lnTo>
                    <a:pt x="252" y="1392"/>
                  </a:lnTo>
                  <a:lnTo>
                    <a:pt x="234" y="1386"/>
                  </a:lnTo>
                  <a:lnTo>
                    <a:pt x="222" y="1374"/>
                  </a:lnTo>
                  <a:lnTo>
                    <a:pt x="204" y="1368"/>
                  </a:lnTo>
                  <a:lnTo>
                    <a:pt x="186" y="1362"/>
                  </a:lnTo>
                  <a:lnTo>
                    <a:pt x="174" y="1350"/>
                  </a:lnTo>
                  <a:lnTo>
                    <a:pt x="156" y="1344"/>
                  </a:lnTo>
                  <a:lnTo>
                    <a:pt x="144" y="1332"/>
                  </a:lnTo>
                  <a:lnTo>
                    <a:pt x="126" y="1326"/>
                  </a:lnTo>
                  <a:lnTo>
                    <a:pt x="114" y="1314"/>
                  </a:lnTo>
                  <a:lnTo>
                    <a:pt x="96" y="1302"/>
                  </a:lnTo>
                  <a:lnTo>
                    <a:pt x="84" y="1296"/>
                  </a:lnTo>
                  <a:lnTo>
                    <a:pt x="72" y="1284"/>
                  </a:lnTo>
                  <a:lnTo>
                    <a:pt x="54" y="1272"/>
                  </a:lnTo>
                  <a:lnTo>
                    <a:pt x="42" y="1260"/>
                  </a:lnTo>
                  <a:lnTo>
                    <a:pt x="30" y="1248"/>
                  </a:lnTo>
                  <a:lnTo>
                    <a:pt x="18" y="1242"/>
                  </a:lnTo>
                  <a:lnTo>
                    <a:pt x="0" y="1230"/>
                  </a:lnTo>
                  <a:lnTo>
                    <a:pt x="678" y="474"/>
                  </a:lnTo>
                  <a:close/>
                </a:path>
              </a:pathLst>
            </a:custGeom>
            <a:solidFill>
              <a:srgbClr val="0000FF"/>
            </a:solidFill>
            <a:ln w="9525">
              <a:solidFill>
                <a:srgbClr val="0000FF"/>
              </a:solidFill>
              <a:prstDash val="solid"/>
              <a:round/>
              <a:headEnd/>
              <a:tailEnd/>
            </a:ln>
          </p:spPr>
          <p:txBody>
            <a:bodyPr/>
            <a:lstStyle/>
            <a:p>
              <a:endParaRPr lang="en-GB"/>
            </a:p>
          </p:txBody>
        </p:sp>
        <p:sp>
          <p:nvSpPr>
            <p:cNvPr id="51224" name="Freeform 24"/>
            <p:cNvSpPr>
              <a:spLocks/>
            </p:cNvSpPr>
            <p:nvPr/>
          </p:nvSpPr>
          <p:spPr bwMode="auto">
            <a:xfrm>
              <a:off x="3307" y="2331"/>
              <a:ext cx="1686" cy="1488"/>
            </a:xfrm>
            <a:custGeom>
              <a:avLst/>
              <a:gdLst>
                <a:gd name="T0" fmla="*/ 1578 w 1686"/>
                <a:gd name="T1" fmla="*/ 18 h 1488"/>
                <a:gd name="T2" fmla="*/ 1602 w 1686"/>
                <a:gd name="T3" fmla="*/ 66 h 1488"/>
                <a:gd name="T4" fmla="*/ 1620 w 1686"/>
                <a:gd name="T5" fmla="*/ 114 h 1488"/>
                <a:gd name="T6" fmla="*/ 1638 w 1686"/>
                <a:gd name="T7" fmla="*/ 162 h 1488"/>
                <a:gd name="T8" fmla="*/ 1656 w 1686"/>
                <a:gd name="T9" fmla="*/ 216 h 1488"/>
                <a:gd name="T10" fmla="*/ 1668 w 1686"/>
                <a:gd name="T11" fmla="*/ 264 h 1488"/>
                <a:gd name="T12" fmla="*/ 1674 w 1686"/>
                <a:gd name="T13" fmla="*/ 318 h 1488"/>
                <a:gd name="T14" fmla="*/ 1680 w 1686"/>
                <a:gd name="T15" fmla="*/ 372 h 1488"/>
                <a:gd name="T16" fmla="*/ 1686 w 1686"/>
                <a:gd name="T17" fmla="*/ 420 h 1488"/>
                <a:gd name="T18" fmla="*/ 1686 w 1686"/>
                <a:gd name="T19" fmla="*/ 474 h 1488"/>
                <a:gd name="T20" fmla="*/ 1686 w 1686"/>
                <a:gd name="T21" fmla="*/ 528 h 1488"/>
                <a:gd name="T22" fmla="*/ 1680 w 1686"/>
                <a:gd name="T23" fmla="*/ 582 h 1488"/>
                <a:gd name="T24" fmla="*/ 1674 w 1686"/>
                <a:gd name="T25" fmla="*/ 636 h 1488"/>
                <a:gd name="T26" fmla="*/ 1668 w 1686"/>
                <a:gd name="T27" fmla="*/ 684 h 1488"/>
                <a:gd name="T28" fmla="*/ 1656 w 1686"/>
                <a:gd name="T29" fmla="*/ 738 h 1488"/>
                <a:gd name="T30" fmla="*/ 1638 w 1686"/>
                <a:gd name="T31" fmla="*/ 786 h 1488"/>
                <a:gd name="T32" fmla="*/ 1620 w 1686"/>
                <a:gd name="T33" fmla="*/ 840 h 1488"/>
                <a:gd name="T34" fmla="*/ 1602 w 1686"/>
                <a:gd name="T35" fmla="*/ 888 h 1488"/>
                <a:gd name="T36" fmla="*/ 1578 w 1686"/>
                <a:gd name="T37" fmla="*/ 936 h 1488"/>
                <a:gd name="T38" fmla="*/ 1554 w 1686"/>
                <a:gd name="T39" fmla="*/ 984 h 1488"/>
                <a:gd name="T40" fmla="*/ 1524 w 1686"/>
                <a:gd name="T41" fmla="*/ 1026 h 1488"/>
                <a:gd name="T42" fmla="*/ 1494 w 1686"/>
                <a:gd name="T43" fmla="*/ 1068 h 1488"/>
                <a:gd name="T44" fmla="*/ 1464 w 1686"/>
                <a:gd name="T45" fmla="*/ 1110 h 1488"/>
                <a:gd name="T46" fmla="*/ 1428 w 1686"/>
                <a:gd name="T47" fmla="*/ 1152 h 1488"/>
                <a:gd name="T48" fmla="*/ 1392 w 1686"/>
                <a:gd name="T49" fmla="*/ 1188 h 1488"/>
                <a:gd name="T50" fmla="*/ 1356 w 1686"/>
                <a:gd name="T51" fmla="*/ 1230 h 1488"/>
                <a:gd name="T52" fmla="*/ 1314 w 1686"/>
                <a:gd name="T53" fmla="*/ 1260 h 1488"/>
                <a:gd name="T54" fmla="*/ 1272 w 1686"/>
                <a:gd name="T55" fmla="*/ 1296 h 1488"/>
                <a:gd name="T56" fmla="*/ 1230 w 1686"/>
                <a:gd name="T57" fmla="*/ 1326 h 1488"/>
                <a:gd name="T58" fmla="*/ 1182 w 1686"/>
                <a:gd name="T59" fmla="*/ 1350 h 1488"/>
                <a:gd name="T60" fmla="*/ 1134 w 1686"/>
                <a:gd name="T61" fmla="*/ 1374 h 1488"/>
                <a:gd name="T62" fmla="*/ 1086 w 1686"/>
                <a:gd name="T63" fmla="*/ 1398 h 1488"/>
                <a:gd name="T64" fmla="*/ 1038 w 1686"/>
                <a:gd name="T65" fmla="*/ 1422 h 1488"/>
                <a:gd name="T66" fmla="*/ 990 w 1686"/>
                <a:gd name="T67" fmla="*/ 1440 h 1488"/>
                <a:gd name="T68" fmla="*/ 942 w 1686"/>
                <a:gd name="T69" fmla="*/ 1452 h 1488"/>
                <a:gd name="T70" fmla="*/ 888 w 1686"/>
                <a:gd name="T71" fmla="*/ 1464 h 1488"/>
                <a:gd name="T72" fmla="*/ 834 w 1686"/>
                <a:gd name="T73" fmla="*/ 1476 h 1488"/>
                <a:gd name="T74" fmla="*/ 786 w 1686"/>
                <a:gd name="T75" fmla="*/ 1482 h 1488"/>
                <a:gd name="T76" fmla="*/ 732 w 1686"/>
                <a:gd name="T77" fmla="*/ 1488 h 1488"/>
                <a:gd name="T78" fmla="*/ 678 w 1686"/>
                <a:gd name="T79" fmla="*/ 1488 h 1488"/>
                <a:gd name="T80" fmla="*/ 624 w 1686"/>
                <a:gd name="T81" fmla="*/ 1488 h 1488"/>
                <a:gd name="T82" fmla="*/ 570 w 1686"/>
                <a:gd name="T83" fmla="*/ 1482 h 1488"/>
                <a:gd name="T84" fmla="*/ 522 w 1686"/>
                <a:gd name="T85" fmla="*/ 1476 h 1488"/>
                <a:gd name="T86" fmla="*/ 468 w 1686"/>
                <a:gd name="T87" fmla="*/ 1464 h 1488"/>
                <a:gd name="T88" fmla="*/ 414 w 1686"/>
                <a:gd name="T89" fmla="*/ 1452 h 1488"/>
                <a:gd name="T90" fmla="*/ 366 w 1686"/>
                <a:gd name="T91" fmla="*/ 1440 h 1488"/>
                <a:gd name="T92" fmla="*/ 318 w 1686"/>
                <a:gd name="T93" fmla="*/ 1422 h 1488"/>
                <a:gd name="T94" fmla="*/ 270 w 1686"/>
                <a:gd name="T95" fmla="*/ 1398 h 1488"/>
                <a:gd name="T96" fmla="*/ 222 w 1686"/>
                <a:gd name="T97" fmla="*/ 1374 h 1488"/>
                <a:gd name="T98" fmla="*/ 174 w 1686"/>
                <a:gd name="T99" fmla="*/ 1350 h 1488"/>
                <a:gd name="T100" fmla="*/ 126 w 1686"/>
                <a:gd name="T101" fmla="*/ 1326 h 1488"/>
                <a:gd name="T102" fmla="*/ 84 w 1686"/>
                <a:gd name="T103" fmla="*/ 1296 h 1488"/>
                <a:gd name="T104" fmla="*/ 42 w 1686"/>
                <a:gd name="T105" fmla="*/ 1260 h 1488"/>
                <a:gd name="T106" fmla="*/ 0 w 1686"/>
                <a:gd name="T107" fmla="*/ 123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488">
                  <a:moveTo>
                    <a:pt x="678" y="474"/>
                  </a:moveTo>
                  <a:lnTo>
                    <a:pt x="1572" y="0"/>
                  </a:lnTo>
                  <a:lnTo>
                    <a:pt x="1578" y="18"/>
                  </a:lnTo>
                  <a:lnTo>
                    <a:pt x="1584" y="30"/>
                  </a:lnTo>
                  <a:lnTo>
                    <a:pt x="1596" y="48"/>
                  </a:lnTo>
                  <a:lnTo>
                    <a:pt x="1602" y="66"/>
                  </a:lnTo>
                  <a:lnTo>
                    <a:pt x="1608" y="78"/>
                  </a:lnTo>
                  <a:lnTo>
                    <a:pt x="1614" y="96"/>
                  </a:lnTo>
                  <a:lnTo>
                    <a:pt x="1620" y="114"/>
                  </a:lnTo>
                  <a:lnTo>
                    <a:pt x="1626" y="132"/>
                  </a:lnTo>
                  <a:lnTo>
                    <a:pt x="1632" y="144"/>
                  </a:lnTo>
                  <a:lnTo>
                    <a:pt x="1638" y="162"/>
                  </a:lnTo>
                  <a:lnTo>
                    <a:pt x="1644" y="180"/>
                  </a:lnTo>
                  <a:lnTo>
                    <a:pt x="1650" y="198"/>
                  </a:lnTo>
                  <a:lnTo>
                    <a:pt x="1656" y="216"/>
                  </a:lnTo>
                  <a:lnTo>
                    <a:pt x="1656" y="234"/>
                  </a:lnTo>
                  <a:lnTo>
                    <a:pt x="1662" y="246"/>
                  </a:lnTo>
                  <a:lnTo>
                    <a:pt x="1668" y="264"/>
                  </a:lnTo>
                  <a:lnTo>
                    <a:pt x="1668" y="282"/>
                  </a:lnTo>
                  <a:lnTo>
                    <a:pt x="1674" y="300"/>
                  </a:lnTo>
                  <a:lnTo>
                    <a:pt x="1674" y="318"/>
                  </a:lnTo>
                  <a:lnTo>
                    <a:pt x="1680" y="336"/>
                  </a:lnTo>
                  <a:lnTo>
                    <a:pt x="1680" y="354"/>
                  </a:lnTo>
                  <a:lnTo>
                    <a:pt x="1680" y="372"/>
                  </a:lnTo>
                  <a:lnTo>
                    <a:pt x="1686" y="390"/>
                  </a:lnTo>
                  <a:lnTo>
                    <a:pt x="1686" y="408"/>
                  </a:lnTo>
                  <a:lnTo>
                    <a:pt x="1686" y="420"/>
                  </a:lnTo>
                  <a:lnTo>
                    <a:pt x="1686" y="438"/>
                  </a:lnTo>
                  <a:lnTo>
                    <a:pt x="1686" y="456"/>
                  </a:lnTo>
                  <a:lnTo>
                    <a:pt x="1686" y="474"/>
                  </a:lnTo>
                  <a:lnTo>
                    <a:pt x="1686" y="492"/>
                  </a:lnTo>
                  <a:lnTo>
                    <a:pt x="1686" y="510"/>
                  </a:lnTo>
                  <a:lnTo>
                    <a:pt x="1686" y="528"/>
                  </a:lnTo>
                  <a:lnTo>
                    <a:pt x="1686" y="546"/>
                  </a:lnTo>
                  <a:lnTo>
                    <a:pt x="1686" y="564"/>
                  </a:lnTo>
                  <a:lnTo>
                    <a:pt x="1680" y="582"/>
                  </a:lnTo>
                  <a:lnTo>
                    <a:pt x="1680" y="600"/>
                  </a:lnTo>
                  <a:lnTo>
                    <a:pt x="1680" y="618"/>
                  </a:lnTo>
                  <a:lnTo>
                    <a:pt x="1674" y="636"/>
                  </a:lnTo>
                  <a:lnTo>
                    <a:pt x="1674" y="654"/>
                  </a:lnTo>
                  <a:lnTo>
                    <a:pt x="1668" y="666"/>
                  </a:lnTo>
                  <a:lnTo>
                    <a:pt x="1668" y="684"/>
                  </a:lnTo>
                  <a:lnTo>
                    <a:pt x="1662" y="702"/>
                  </a:lnTo>
                  <a:lnTo>
                    <a:pt x="1656" y="720"/>
                  </a:lnTo>
                  <a:lnTo>
                    <a:pt x="1656" y="738"/>
                  </a:lnTo>
                  <a:lnTo>
                    <a:pt x="1650" y="756"/>
                  </a:lnTo>
                  <a:lnTo>
                    <a:pt x="1644" y="774"/>
                  </a:lnTo>
                  <a:lnTo>
                    <a:pt x="1638" y="786"/>
                  </a:lnTo>
                  <a:lnTo>
                    <a:pt x="1632" y="804"/>
                  </a:lnTo>
                  <a:lnTo>
                    <a:pt x="1626" y="822"/>
                  </a:lnTo>
                  <a:lnTo>
                    <a:pt x="1620" y="840"/>
                  </a:lnTo>
                  <a:lnTo>
                    <a:pt x="1614" y="852"/>
                  </a:lnTo>
                  <a:lnTo>
                    <a:pt x="1608" y="870"/>
                  </a:lnTo>
                  <a:lnTo>
                    <a:pt x="1602" y="888"/>
                  </a:lnTo>
                  <a:lnTo>
                    <a:pt x="1596" y="906"/>
                  </a:lnTo>
                  <a:lnTo>
                    <a:pt x="1584" y="918"/>
                  </a:lnTo>
                  <a:lnTo>
                    <a:pt x="1578" y="936"/>
                  </a:lnTo>
                  <a:lnTo>
                    <a:pt x="1572" y="948"/>
                  </a:lnTo>
                  <a:lnTo>
                    <a:pt x="1560" y="966"/>
                  </a:lnTo>
                  <a:lnTo>
                    <a:pt x="1554" y="984"/>
                  </a:lnTo>
                  <a:lnTo>
                    <a:pt x="1542" y="996"/>
                  </a:lnTo>
                  <a:lnTo>
                    <a:pt x="1536" y="1014"/>
                  </a:lnTo>
                  <a:lnTo>
                    <a:pt x="1524" y="1026"/>
                  </a:lnTo>
                  <a:lnTo>
                    <a:pt x="1518" y="1044"/>
                  </a:lnTo>
                  <a:lnTo>
                    <a:pt x="1506" y="1056"/>
                  </a:lnTo>
                  <a:lnTo>
                    <a:pt x="1494" y="1068"/>
                  </a:lnTo>
                  <a:lnTo>
                    <a:pt x="1482" y="1086"/>
                  </a:lnTo>
                  <a:lnTo>
                    <a:pt x="1476" y="1098"/>
                  </a:lnTo>
                  <a:lnTo>
                    <a:pt x="1464" y="1110"/>
                  </a:lnTo>
                  <a:lnTo>
                    <a:pt x="1452" y="1128"/>
                  </a:lnTo>
                  <a:lnTo>
                    <a:pt x="1440" y="1140"/>
                  </a:lnTo>
                  <a:lnTo>
                    <a:pt x="1428" y="1152"/>
                  </a:lnTo>
                  <a:lnTo>
                    <a:pt x="1416" y="1164"/>
                  </a:lnTo>
                  <a:lnTo>
                    <a:pt x="1404" y="1176"/>
                  </a:lnTo>
                  <a:lnTo>
                    <a:pt x="1392" y="1188"/>
                  </a:lnTo>
                  <a:lnTo>
                    <a:pt x="1380" y="1206"/>
                  </a:lnTo>
                  <a:lnTo>
                    <a:pt x="1368" y="1218"/>
                  </a:lnTo>
                  <a:lnTo>
                    <a:pt x="1356" y="1230"/>
                  </a:lnTo>
                  <a:lnTo>
                    <a:pt x="1338" y="1242"/>
                  </a:lnTo>
                  <a:lnTo>
                    <a:pt x="1326" y="1248"/>
                  </a:lnTo>
                  <a:lnTo>
                    <a:pt x="1314" y="1260"/>
                  </a:lnTo>
                  <a:lnTo>
                    <a:pt x="1302" y="1272"/>
                  </a:lnTo>
                  <a:lnTo>
                    <a:pt x="1284" y="1284"/>
                  </a:lnTo>
                  <a:lnTo>
                    <a:pt x="1272" y="1296"/>
                  </a:lnTo>
                  <a:lnTo>
                    <a:pt x="1260" y="1302"/>
                  </a:lnTo>
                  <a:lnTo>
                    <a:pt x="1242" y="1314"/>
                  </a:lnTo>
                  <a:lnTo>
                    <a:pt x="1230" y="1326"/>
                  </a:lnTo>
                  <a:lnTo>
                    <a:pt x="1212" y="1332"/>
                  </a:lnTo>
                  <a:lnTo>
                    <a:pt x="1200" y="1344"/>
                  </a:lnTo>
                  <a:lnTo>
                    <a:pt x="1182" y="1350"/>
                  </a:lnTo>
                  <a:lnTo>
                    <a:pt x="1170" y="1362"/>
                  </a:lnTo>
                  <a:lnTo>
                    <a:pt x="1152" y="1368"/>
                  </a:lnTo>
                  <a:lnTo>
                    <a:pt x="1134" y="1374"/>
                  </a:lnTo>
                  <a:lnTo>
                    <a:pt x="1122" y="1386"/>
                  </a:lnTo>
                  <a:lnTo>
                    <a:pt x="1104" y="1392"/>
                  </a:lnTo>
                  <a:lnTo>
                    <a:pt x="1086" y="1398"/>
                  </a:lnTo>
                  <a:lnTo>
                    <a:pt x="1074" y="1404"/>
                  </a:lnTo>
                  <a:lnTo>
                    <a:pt x="1056" y="1416"/>
                  </a:lnTo>
                  <a:lnTo>
                    <a:pt x="1038" y="1422"/>
                  </a:lnTo>
                  <a:lnTo>
                    <a:pt x="1026" y="1428"/>
                  </a:lnTo>
                  <a:lnTo>
                    <a:pt x="1008" y="1434"/>
                  </a:lnTo>
                  <a:lnTo>
                    <a:pt x="990" y="1440"/>
                  </a:lnTo>
                  <a:lnTo>
                    <a:pt x="972" y="1446"/>
                  </a:lnTo>
                  <a:lnTo>
                    <a:pt x="954" y="1446"/>
                  </a:lnTo>
                  <a:lnTo>
                    <a:pt x="942" y="1452"/>
                  </a:lnTo>
                  <a:lnTo>
                    <a:pt x="924" y="1458"/>
                  </a:lnTo>
                  <a:lnTo>
                    <a:pt x="906" y="1464"/>
                  </a:lnTo>
                  <a:lnTo>
                    <a:pt x="888" y="1464"/>
                  </a:lnTo>
                  <a:lnTo>
                    <a:pt x="870" y="1470"/>
                  </a:lnTo>
                  <a:lnTo>
                    <a:pt x="852" y="1470"/>
                  </a:lnTo>
                  <a:lnTo>
                    <a:pt x="834" y="1476"/>
                  </a:lnTo>
                  <a:lnTo>
                    <a:pt x="816" y="1476"/>
                  </a:lnTo>
                  <a:lnTo>
                    <a:pt x="804" y="1482"/>
                  </a:lnTo>
                  <a:lnTo>
                    <a:pt x="786" y="1482"/>
                  </a:lnTo>
                  <a:lnTo>
                    <a:pt x="768" y="1482"/>
                  </a:lnTo>
                  <a:lnTo>
                    <a:pt x="750" y="1482"/>
                  </a:lnTo>
                  <a:lnTo>
                    <a:pt x="732" y="1488"/>
                  </a:lnTo>
                  <a:lnTo>
                    <a:pt x="714" y="1488"/>
                  </a:lnTo>
                  <a:lnTo>
                    <a:pt x="696" y="1488"/>
                  </a:lnTo>
                  <a:lnTo>
                    <a:pt x="678" y="1488"/>
                  </a:lnTo>
                  <a:lnTo>
                    <a:pt x="660" y="1488"/>
                  </a:lnTo>
                  <a:lnTo>
                    <a:pt x="642" y="1488"/>
                  </a:lnTo>
                  <a:lnTo>
                    <a:pt x="624" y="1488"/>
                  </a:lnTo>
                  <a:lnTo>
                    <a:pt x="606" y="1482"/>
                  </a:lnTo>
                  <a:lnTo>
                    <a:pt x="588" y="1482"/>
                  </a:lnTo>
                  <a:lnTo>
                    <a:pt x="570" y="1482"/>
                  </a:lnTo>
                  <a:lnTo>
                    <a:pt x="552" y="1482"/>
                  </a:lnTo>
                  <a:lnTo>
                    <a:pt x="540" y="1476"/>
                  </a:lnTo>
                  <a:lnTo>
                    <a:pt x="522" y="1476"/>
                  </a:lnTo>
                  <a:lnTo>
                    <a:pt x="504" y="1470"/>
                  </a:lnTo>
                  <a:lnTo>
                    <a:pt x="486" y="1470"/>
                  </a:lnTo>
                  <a:lnTo>
                    <a:pt x="468" y="1464"/>
                  </a:lnTo>
                  <a:lnTo>
                    <a:pt x="450" y="1464"/>
                  </a:lnTo>
                  <a:lnTo>
                    <a:pt x="432" y="1458"/>
                  </a:lnTo>
                  <a:lnTo>
                    <a:pt x="414" y="1452"/>
                  </a:lnTo>
                  <a:lnTo>
                    <a:pt x="402" y="1446"/>
                  </a:lnTo>
                  <a:lnTo>
                    <a:pt x="384" y="1446"/>
                  </a:lnTo>
                  <a:lnTo>
                    <a:pt x="366" y="1440"/>
                  </a:lnTo>
                  <a:lnTo>
                    <a:pt x="348" y="1434"/>
                  </a:lnTo>
                  <a:lnTo>
                    <a:pt x="330" y="1428"/>
                  </a:lnTo>
                  <a:lnTo>
                    <a:pt x="318" y="1422"/>
                  </a:lnTo>
                  <a:lnTo>
                    <a:pt x="300" y="1416"/>
                  </a:lnTo>
                  <a:lnTo>
                    <a:pt x="282" y="1404"/>
                  </a:lnTo>
                  <a:lnTo>
                    <a:pt x="270" y="1398"/>
                  </a:lnTo>
                  <a:lnTo>
                    <a:pt x="252" y="1392"/>
                  </a:lnTo>
                  <a:lnTo>
                    <a:pt x="234" y="1386"/>
                  </a:lnTo>
                  <a:lnTo>
                    <a:pt x="222" y="1374"/>
                  </a:lnTo>
                  <a:lnTo>
                    <a:pt x="204" y="1368"/>
                  </a:lnTo>
                  <a:lnTo>
                    <a:pt x="186" y="1362"/>
                  </a:lnTo>
                  <a:lnTo>
                    <a:pt x="174" y="1350"/>
                  </a:lnTo>
                  <a:lnTo>
                    <a:pt x="156" y="1344"/>
                  </a:lnTo>
                  <a:lnTo>
                    <a:pt x="144" y="1332"/>
                  </a:lnTo>
                  <a:lnTo>
                    <a:pt x="126" y="1326"/>
                  </a:lnTo>
                  <a:lnTo>
                    <a:pt x="114" y="1314"/>
                  </a:lnTo>
                  <a:lnTo>
                    <a:pt x="96" y="1302"/>
                  </a:lnTo>
                  <a:lnTo>
                    <a:pt x="84" y="1296"/>
                  </a:lnTo>
                  <a:lnTo>
                    <a:pt x="72" y="1284"/>
                  </a:lnTo>
                  <a:lnTo>
                    <a:pt x="54" y="1272"/>
                  </a:lnTo>
                  <a:lnTo>
                    <a:pt x="42" y="1260"/>
                  </a:lnTo>
                  <a:lnTo>
                    <a:pt x="30" y="1248"/>
                  </a:lnTo>
                  <a:lnTo>
                    <a:pt x="18" y="1242"/>
                  </a:lnTo>
                  <a:lnTo>
                    <a:pt x="0" y="1230"/>
                  </a:lnTo>
                  <a:lnTo>
                    <a:pt x="678" y="4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5" name="Freeform 25"/>
            <p:cNvSpPr>
              <a:spLocks/>
            </p:cNvSpPr>
            <p:nvPr/>
          </p:nvSpPr>
          <p:spPr bwMode="auto">
            <a:xfrm>
              <a:off x="3985" y="1989"/>
              <a:ext cx="894" cy="816"/>
            </a:xfrm>
            <a:custGeom>
              <a:avLst/>
              <a:gdLst>
                <a:gd name="T0" fmla="*/ 894 w 894"/>
                <a:gd name="T1" fmla="*/ 342 h 816"/>
                <a:gd name="T2" fmla="*/ 882 w 894"/>
                <a:gd name="T3" fmla="*/ 330 h 816"/>
                <a:gd name="T4" fmla="*/ 876 w 894"/>
                <a:gd name="T5" fmla="*/ 312 h 816"/>
                <a:gd name="T6" fmla="*/ 864 w 894"/>
                <a:gd name="T7" fmla="*/ 294 h 816"/>
                <a:gd name="T8" fmla="*/ 858 w 894"/>
                <a:gd name="T9" fmla="*/ 282 h 816"/>
                <a:gd name="T10" fmla="*/ 846 w 894"/>
                <a:gd name="T11" fmla="*/ 264 h 816"/>
                <a:gd name="T12" fmla="*/ 840 w 894"/>
                <a:gd name="T13" fmla="*/ 252 h 816"/>
                <a:gd name="T14" fmla="*/ 828 w 894"/>
                <a:gd name="T15" fmla="*/ 240 h 816"/>
                <a:gd name="T16" fmla="*/ 816 w 894"/>
                <a:gd name="T17" fmla="*/ 222 h 816"/>
                <a:gd name="T18" fmla="*/ 804 w 894"/>
                <a:gd name="T19" fmla="*/ 210 h 816"/>
                <a:gd name="T20" fmla="*/ 798 w 894"/>
                <a:gd name="T21" fmla="*/ 198 h 816"/>
                <a:gd name="T22" fmla="*/ 786 w 894"/>
                <a:gd name="T23" fmla="*/ 180 h 816"/>
                <a:gd name="T24" fmla="*/ 774 w 894"/>
                <a:gd name="T25" fmla="*/ 168 h 816"/>
                <a:gd name="T26" fmla="*/ 762 w 894"/>
                <a:gd name="T27" fmla="*/ 156 h 816"/>
                <a:gd name="T28" fmla="*/ 750 w 894"/>
                <a:gd name="T29" fmla="*/ 144 h 816"/>
                <a:gd name="T30" fmla="*/ 738 w 894"/>
                <a:gd name="T31" fmla="*/ 126 h 816"/>
                <a:gd name="T32" fmla="*/ 726 w 894"/>
                <a:gd name="T33" fmla="*/ 114 h 816"/>
                <a:gd name="T34" fmla="*/ 714 w 894"/>
                <a:gd name="T35" fmla="*/ 102 h 816"/>
                <a:gd name="T36" fmla="*/ 702 w 894"/>
                <a:gd name="T37" fmla="*/ 90 h 816"/>
                <a:gd name="T38" fmla="*/ 690 w 894"/>
                <a:gd name="T39" fmla="*/ 78 h 816"/>
                <a:gd name="T40" fmla="*/ 678 w 894"/>
                <a:gd name="T41" fmla="*/ 66 h 816"/>
                <a:gd name="T42" fmla="*/ 660 w 894"/>
                <a:gd name="T43" fmla="*/ 54 h 816"/>
                <a:gd name="T44" fmla="*/ 648 w 894"/>
                <a:gd name="T45" fmla="*/ 42 h 816"/>
                <a:gd name="T46" fmla="*/ 636 w 894"/>
                <a:gd name="T47" fmla="*/ 30 h 816"/>
                <a:gd name="T48" fmla="*/ 624 w 894"/>
                <a:gd name="T49" fmla="*/ 18 h 816"/>
                <a:gd name="T50" fmla="*/ 606 w 894"/>
                <a:gd name="T51" fmla="*/ 12 h 816"/>
                <a:gd name="T52" fmla="*/ 594 w 894"/>
                <a:gd name="T53" fmla="*/ 0 h 816"/>
                <a:gd name="T54" fmla="*/ 0 w 894"/>
                <a:gd name="T55" fmla="*/ 816 h 816"/>
                <a:gd name="T56" fmla="*/ 894 w 894"/>
                <a:gd name="T57" fmla="*/ 3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4" h="816">
                  <a:moveTo>
                    <a:pt x="894" y="342"/>
                  </a:moveTo>
                  <a:lnTo>
                    <a:pt x="882" y="330"/>
                  </a:lnTo>
                  <a:lnTo>
                    <a:pt x="876" y="312"/>
                  </a:lnTo>
                  <a:lnTo>
                    <a:pt x="864" y="294"/>
                  </a:lnTo>
                  <a:lnTo>
                    <a:pt x="858" y="282"/>
                  </a:lnTo>
                  <a:lnTo>
                    <a:pt x="846" y="264"/>
                  </a:lnTo>
                  <a:lnTo>
                    <a:pt x="840" y="252"/>
                  </a:lnTo>
                  <a:lnTo>
                    <a:pt x="828" y="240"/>
                  </a:lnTo>
                  <a:lnTo>
                    <a:pt x="816" y="222"/>
                  </a:lnTo>
                  <a:lnTo>
                    <a:pt x="804" y="210"/>
                  </a:lnTo>
                  <a:lnTo>
                    <a:pt x="798" y="198"/>
                  </a:lnTo>
                  <a:lnTo>
                    <a:pt x="786" y="180"/>
                  </a:lnTo>
                  <a:lnTo>
                    <a:pt x="774" y="168"/>
                  </a:lnTo>
                  <a:lnTo>
                    <a:pt x="762" y="156"/>
                  </a:lnTo>
                  <a:lnTo>
                    <a:pt x="750" y="144"/>
                  </a:lnTo>
                  <a:lnTo>
                    <a:pt x="738" y="126"/>
                  </a:lnTo>
                  <a:lnTo>
                    <a:pt x="726" y="114"/>
                  </a:lnTo>
                  <a:lnTo>
                    <a:pt x="714" y="102"/>
                  </a:lnTo>
                  <a:lnTo>
                    <a:pt x="702" y="90"/>
                  </a:lnTo>
                  <a:lnTo>
                    <a:pt x="690" y="78"/>
                  </a:lnTo>
                  <a:lnTo>
                    <a:pt x="678" y="66"/>
                  </a:lnTo>
                  <a:lnTo>
                    <a:pt x="660" y="54"/>
                  </a:lnTo>
                  <a:lnTo>
                    <a:pt x="648" y="42"/>
                  </a:lnTo>
                  <a:lnTo>
                    <a:pt x="636" y="30"/>
                  </a:lnTo>
                  <a:lnTo>
                    <a:pt x="624" y="18"/>
                  </a:lnTo>
                  <a:lnTo>
                    <a:pt x="606" y="12"/>
                  </a:lnTo>
                  <a:lnTo>
                    <a:pt x="594" y="0"/>
                  </a:lnTo>
                  <a:lnTo>
                    <a:pt x="0" y="816"/>
                  </a:lnTo>
                  <a:lnTo>
                    <a:pt x="894" y="342"/>
                  </a:lnTo>
                  <a:close/>
                </a:path>
              </a:pathLst>
            </a:custGeom>
            <a:solidFill>
              <a:srgbClr val="00FF00"/>
            </a:solidFill>
            <a:ln w="9525">
              <a:solidFill>
                <a:srgbClr val="00FF00"/>
              </a:solidFill>
              <a:prstDash val="solid"/>
              <a:round/>
              <a:headEnd/>
              <a:tailEnd/>
            </a:ln>
          </p:spPr>
          <p:txBody>
            <a:bodyPr/>
            <a:lstStyle/>
            <a:p>
              <a:endParaRPr lang="en-GB"/>
            </a:p>
          </p:txBody>
        </p:sp>
        <p:sp>
          <p:nvSpPr>
            <p:cNvPr id="51226" name="Freeform 26"/>
            <p:cNvSpPr>
              <a:spLocks/>
            </p:cNvSpPr>
            <p:nvPr/>
          </p:nvSpPr>
          <p:spPr bwMode="auto">
            <a:xfrm>
              <a:off x="3985" y="1989"/>
              <a:ext cx="894" cy="816"/>
            </a:xfrm>
            <a:custGeom>
              <a:avLst/>
              <a:gdLst>
                <a:gd name="T0" fmla="*/ 0 w 894"/>
                <a:gd name="T1" fmla="*/ 816 h 816"/>
                <a:gd name="T2" fmla="*/ 594 w 894"/>
                <a:gd name="T3" fmla="*/ 0 h 816"/>
                <a:gd name="T4" fmla="*/ 606 w 894"/>
                <a:gd name="T5" fmla="*/ 12 h 816"/>
                <a:gd name="T6" fmla="*/ 624 w 894"/>
                <a:gd name="T7" fmla="*/ 18 h 816"/>
                <a:gd name="T8" fmla="*/ 636 w 894"/>
                <a:gd name="T9" fmla="*/ 30 h 816"/>
                <a:gd name="T10" fmla="*/ 648 w 894"/>
                <a:gd name="T11" fmla="*/ 42 h 816"/>
                <a:gd name="T12" fmla="*/ 660 w 894"/>
                <a:gd name="T13" fmla="*/ 54 h 816"/>
                <a:gd name="T14" fmla="*/ 678 w 894"/>
                <a:gd name="T15" fmla="*/ 66 h 816"/>
                <a:gd name="T16" fmla="*/ 690 w 894"/>
                <a:gd name="T17" fmla="*/ 78 h 816"/>
                <a:gd name="T18" fmla="*/ 702 w 894"/>
                <a:gd name="T19" fmla="*/ 90 h 816"/>
                <a:gd name="T20" fmla="*/ 714 w 894"/>
                <a:gd name="T21" fmla="*/ 102 h 816"/>
                <a:gd name="T22" fmla="*/ 726 w 894"/>
                <a:gd name="T23" fmla="*/ 114 h 816"/>
                <a:gd name="T24" fmla="*/ 738 w 894"/>
                <a:gd name="T25" fmla="*/ 126 h 816"/>
                <a:gd name="T26" fmla="*/ 750 w 894"/>
                <a:gd name="T27" fmla="*/ 144 h 816"/>
                <a:gd name="T28" fmla="*/ 762 w 894"/>
                <a:gd name="T29" fmla="*/ 156 h 816"/>
                <a:gd name="T30" fmla="*/ 774 w 894"/>
                <a:gd name="T31" fmla="*/ 168 h 816"/>
                <a:gd name="T32" fmla="*/ 786 w 894"/>
                <a:gd name="T33" fmla="*/ 180 h 816"/>
                <a:gd name="T34" fmla="*/ 798 w 894"/>
                <a:gd name="T35" fmla="*/ 198 h 816"/>
                <a:gd name="T36" fmla="*/ 804 w 894"/>
                <a:gd name="T37" fmla="*/ 210 h 816"/>
                <a:gd name="T38" fmla="*/ 816 w 894"/>
                <a:gd name="T39" fmla="*/ 222 h 816"/>
                <a:gd name="T40" fmla="*/ 828 w 894"/>
                <a:gd name="T41" fmla="*/ 240 h 816"/>
                <a:gd name="T42" fmla="*/ 840 w 894"/>
                <a:gd name="T43" fmla="*/ 252 h 816"/>
                <a:gd name="T44" fmla="*/ 846 w 894"/>
                <a:gd name="T45" fmla="*/ 264 h 816"/>
                <a:gd name="T46" fmla="*/ 858 w 894"/>
                <a:gd name="T47" fmla="*/ 282 h 816"/>
                <a:gd name="T48" fmla="*/ 864 w 894"/>
                <a:gd name="T49" fmla="*/ 294 h 816"/>
                <a:gd name="T50" fmla="*/ 876 w 894"/>
                <a:gd name="T51" fmla="*/ 312 h 816"/>
                <a:gd name="T52" fmla="*/ 882 w 894"/>
                <a:gd name="T53" fmla="*/ 330 h 816"/>
                <a:gd name="T54" fmla="*/ 894 w 894"/>
                <a:gd name="T55" fmla="*/ 342 h 816"/>
                <a:gd name="T56" fmla="*/ 0 w 894"/>
                <a:gd name="T57"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4" h="816">
                  <a:moveTo>
                    <a:pt x="0" y="816"/>
                  </a:moveTo>
                  <a:lnTo>
                    <a:pt x="594" y="0"/>
                  </a:lnTo>
                  <a:lnTo>
                    <a:pt x="606" y="12"/>
                  </a:lnTo>
                  <a:lnTo>
                    <a:pt x="624" y="18"/>
                  </a:lnTo>
                  <a:lnTo>
                    <a:pt x="636" y="30"/>
                  </a:lnTo>
                  <a:lnTo>
                    <a:pt x="648" y="42"/>
                  </a:lnTo>
                  <a:lnTo>
                    <a:pt x="660" y="54"/>
                  </a:lnTo>
                  <a:lnTo>
                    <a:pt x="678" y="66"/>
                  </a:lnTo>
                  <a:lnTo>
                    <a:pt x="690" y="78"/>
                  </a:lnTo>
                  <a:lnTo>
                    <a:pt x="702" y="90"/>
                  </a:lnTo>
                  <a:lnTo>
                    <a:pt x="714" y="102"/>
                  </a:lnTo>
                  <a:lnTo>
                    <a:pt x="726" y="114"/>
                  </a:lnTo>
                  <a:lnTo>
                    <a:pt x="738" y="126"/>
                  </a:lnTo>
                  <a:lnTo>
                    <a:pt x="750" y="144"/>
                  </a:lnTo>
                  <a:lnTo>
                    <a:pt x="762" y="156"/>
                  </a:lnTo>
                  <a:lnTo>
                    <a:pt x="774" y="168"/>
                  </a:lnTo>
                  <a:lnTo>
                    <a:pt x="786" y="180"/>
                  </a:lnTo>
                  <a:lnTo>
                    <a:pt x="798" y="198"/>
                  </a:lnTo>
                  <a:lnTo>
                    <a:pt x="804" y="210"/>
                  </a:lnTo>
                  <a:lnTo>
                    <a:pt x="816" y="222"/>
                  </a:lnTo>
                  <a:lnTo>
                    <a:pt x="828" y="240"/>
                  </a:lnTo>
                  <a:lnTo>
                    <a:pt x="840" y="252"/>
                  </a:lnTo>
                  <a:lnTo>
                    <a:pt x="846" y="264"/>
                  </a:lnTo>
                  <a:lnTo>
                    <a:pt x="858" y="282"/>
                  </a:lnTo>
                  <a:lnTo>
                    <a:pt x="864" y="294"/>
                  </a:lnTo>
                  <a:lnTo>
                    <a:pt x="876" y="312"/>
                  </a:lnTo>
                  <a:lnTo>
                    <a:pt x="882" y="330"/>
                  </a:lnTo>
                  <a:lnTo>
                    <a:pt x="894" y="342"/>
                  </a:lnTo>
                  <a:lnTo>
                    <a:pt x="0" y="8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7" name="Freeform 27"/>
            <p:cNvSpPr>
              <a:spLocks/>
            </p:cNvSpPr>
            <p:nvPr/>
          </p:nvSpPr>
          <p:spPr bwMode="auto">
            <a:xfrm>
              <a:off x="3985" y="1797"/>
              <a:ext cx="594" cy="1008"/>
            </a:xfrm>
            <a:custGeom>
              <a:avLst/>
              <a:gdLst>
                <a:gd name="T0" fmla="*/ 594 w 594"/>
                <a:gd name="T1" fmla="*/ 192 h 1008"/>
                <a:gd name="T2" fmla="*/ 582 w 594"/>
                <a:gd name="T3" fmla="*/ 180 h 1008"/>
                <a:gd name="T4" fmla="*/ 564 w 594"/>
                <a:gd name="T5" fmla="*/ 174 h 1008"/>
                <a:gd name="T6" fmla="*/ 552 w 594"/>
                <a:gd name="T7" fmla="*/ 162 h 1008"/>
                <a:gd name="T8" fmla="*/ 534 w 594"/>
                <a:gd name="T9" fmla="*/ 150 h 1008"/>
                <a:gd name="T10" fmla="*/ 522 w 594"/>
                <a:gd name="T11" fmla="*/ 144 h 1008"/>
                <a:gd name="T12" fmla="*/ 504 w 594"/>
                <a:gd name="T13" fmla="*/ 132 h 1008"/>
                <a:gd name="T14" fmla="*/ 492 w 594"/>
                <a:gd name="T15" fmla="*/ 126 h 1008"/>
                <a:gd name="T16" fmla="*/ 474 w 594"/>
                <a:gd name="T17" fmla="*/ 114 h 1008"/>
                <a:gd name="T18" fmla="*/ 456 w 594"/>
                <a:gd name="T19" fmla="*/ 108 h 1008"/>
                <a:gd name="T20" fmla="*/ 444 w 594"/>
                <a:gd name="T21" fmla="*/ 102 h 1008"/>
                <a:gd name="T22" fmla="*/ 426 w 594"/>
                <a:gd name="T23" fmla="*/ 96 h 1008"/>
                <a:gd name="T24" fmla="*/ 408 w 594"/>
                <a:gd name="T25" fmla="*/ 84 h 1008"/>
                <a:gd name="T26" fmla="*/ 396 w 594"/>
                <a:gd name="T27" fmla="*/ 78 h 1008"/>
                <a:gd name="T28" fmla="*/ 378 w 594"/>
                <a:gd name="T29" fmla="*/ 72 h 1008"/>
                <a:gd name="T30" fmla="*/ 360 w 594"/>
                <a:gd name="T31" fmla="*/ 66 h 1008"/>
                <a:gd name="T32" fmla="*/ 348 w 594"/>
                <a:gd name="T33" fmla="*/ 60 h 1008"/>
                <a:gd name="T34" fmla="*/ 330 w 594"/>
                <a:gd name="T35" fmla="*/ 54 h 1008"/>
                <a:gd name="T36" fmla="*/ 312 w 594"/>
                <a:gd name="T37" fmla="*/ 48 h 1008"/>
                <a:gd name="T38" fmla="*/ 294 w 594"/>
                <a:gd name="T39" fmla="*/ 42 h 1008"/>
                <a:gd name="T40" fmla="*/ 276 w 594"/>
                <a:gd name="T41" fmla="*/ 36 h 1008"/>
                <a:gd name="T42" fmla="*/ 264 w 594"/>
                <a:gd name="T43" fmla="*/ 30 h 1008"/>
                <a:gd name="T44" fmla="*/ 246 w 594"/>
                <a:gd name="T45" fmla="*/ 30 h 1008"/>
                <a:gd name="T46" fmla="*/ 228 w 594"/>
                <a:gd name="T47" fmla="*/ 24 h 1008"/>
                <a:gd name="T48" fmla="*/ 210 w 594"/>
                <a:gd name="T49" fmla="*/ 18 h 1008"/>
                <a:gd name="T50" fmla="*/ 192 w 594"/>
                <a:gd name="T51" fmla="*/ 18 h 1008"/>
                <a:gd name="T52" fmla="*/ 174 w 594"/>
                <a:gd name="T53" fmla="*/ 12 h 1008"/>
                <a:gd name="T54" fmla="*/ 156 w 594"/>
                <a:gd name="T55" fmla="*/ 12 h 1008"/>
                <a:gd name="T56" fmla="*/ 138 w 594"/>
                <a:gd name="T57" fmla="*/ 6 h 1008"/>
                <a:gd name="T58" fmla="*/ 126 w 594"/>
                <a:gd name="T59" fmla="*/ 6 h 1008"/>
                <a:gd name="T60" fmla="*/ 108 w 594"/>
                <a:gd name="T61" fmla="*/ 6 h 1008"/>
                <a:gd name="T62" fmla="*/ 90 w 594"/>
                <a:gd name="T63" fmla="*/ 0 h 1008"/>
                <a:gd name="T64" fmla="*/ 72 w 594"/>
                <a:gd name="T65" fmla="*/ 0 h 1008"/>
                <a:gd name="T66" fmla="*/ 54 w 594"/>
                <a:gd name="T67" fmla="*/ 0 h 1008"/>
                <a:gd name="T68" fmla="*/ 36 w 594"/>
                <a:gd name="T69" fmla="*/ 0 h 1008"/>
                <a:gd name="T70" fmla="*/ 18 w 594"/>
                <a:gd name="T71" fmla="*/ 0 h 1008"/>
                <a:gd name="T72" fmla="*/ 0 w 594"/>
                <a:gd name="T73" fmla="*/ 0 h 1008"/>
                <a:gd name="T74" fmla="*/ 0 w 594"/>
                <a:gd name="T75" fmla="*/ 1008 h 1008"/>
                <a:gd name="T76" fmla="*/ 594 w 594"/>
                <a:gd name="T77" fmla="*/ 19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4" h="1008">
                  <a:moveTo>
                    <a:pt x="594" y="192"/>
                  </a:moveTo>
                  <a:lnTo>
                    <a:pt x="582" y="180"/>
                  </a:lnTo>
                  <a:lnTo>
                    <a:pt x="564" y="174"/>
                  </a:lnTo>
                  <a:lnTo>
                    <a:pt x="552" y="162"/>
                  </a:lnTo>
                  <a:lnTo>
                    <a:pt x="534" y="150"/>
                  </a:lnTo>
                  <a:lnTo>
                    <a:pt x="522" y="144"/>
                  </a:lnTo>
                  <a:lnTo>
                    <a:pt x="504" y="132"/>
                  </a:lnTo>
                  <a:lnTo>
                    <a:pt x="492" y="126"/>
                  </a:lnTo>
                  <a:lnTo>
                    <a:pt x="474" y="114"/>
                  </a:lnTo>
                  <a:lnTo>
                    <a:pt x="456" y="108"/>
                  </a:lnTo>
                  <a:lnTo>
                    <a:pt x="444" y="102"/>
                  </a:lnTo>
                  <a:lnTo>
                    <a:pt x="426" y="96"/>
                  </a:lnTo>
                  <a:lnTo>
                    <a:pt x="408" y="84"/>
                  </a:lnTo>
                  <a:lnTo>
                    <a:pt x="396" y="78"/>
                  </a:lnTo>
                  <a:lnTo>
                    <a:pt x="378" y="72"/>
                  </a:lnTo>
                  <a:lnTo>
                    <a:pt x="360" y="66"/>
                  </a:lnTo>
                  <a:lnTo>
                    <a:pt x="348" y="60"/>
                  </a:lnTo>
                  <a:lnTo>
                    <a:pt x="330" y="54"/>
                  </a:lnTo>
                  <a:lnTo>
                    <a:pt x="312" y="48"/>
                  </a:lnTo>
                  <a:lnTo>
                    <a:pt x="294" y="42"/>
                  </a:lnTo>
                  <a:lnTo>
                    <a:pt x="276" y="36"/>
                  </a:lnTo>
                  <a:lnTo>
                    <a:pt x="264" y="30"/>
                  </a:lnTo>
                  <a:lnTo>
                    <a:pt x="246" y="30"/>
                  </a:lnTo>
                  <a:lnTo>
                    <a:pt x="228" y="24"/>
                  </a:lnTo>
                  <a:lnTo>
                    <a:pt x="210" y="18"/>
                  </a:lnTo>
                  <a:lnTo>
                    <a:pt x="192" y="18"/>
                  </a:lnTo>
                  <a:lnTo>
                    <a:pt x="174" y="12"/>
                  </a:lnTo>
                  <a:lnTo>
                    <a:pt x="156" y="12"/>
                  </a:lnTo>
                  <a:lnTo>
                    <a:pt x="138" y="6"/>
                  </a:lnTo>
                  <a:lnTo>
                    <a:pt x="126" y="6"/>
                  </a:lnTo>
                  <a:lnTo>
                    <a:pt x="108" y="6"/>
                  </a:lnTo>
                  <a:lnTo>
                    <a:pt x="90" y="0"/>
                  </a:lnTo>
                  <a:lnTo>
                    <a:pt x="72" y="0"/>
                  </a:lnTo>
                  <a:lnTo>
                    <a:pt x="54" y="0"/>
                  </a:lnTo>
                  <a:lnTo>
                    <a:pt x="36" y="0"/>
                  </a:lnTo>
                  <a:lnTo>
                    <a:pt x="18" y="0"/>
                  </a:lnTo>
                  <a:lnTo>
                    <a:pt x="0" y="0"/>
                  </a:lnTo>
                  <a:lnTo>
                    <a:pt x="0" y="1008"/>
                  </a:lnTo>
                  <a:lnTo>
                    <a:pt x="594" y="192"/>
                  </a:lnTo>
                  <a:close/>
                </a:path>
              </a:pathLst>
            </a:custGeom>
            <a:solidFill>
              <a:srgbClr val="FF0000"/>
            </a:solidFill>
            <a:ln w="9525">
              <a:solidFill>
                <a:srgbClr val="FF0000"/>
              </a:solidFill>
              <a:prstDash val="solid"/>
              <a:round/>
              <a:headEnd/>
              <a:tailEnd/>
            </a:ln>
          </p:spPr>
          <p:txBody>
            <a:bodyPr/>
            <a:lstStyle/>
            <a:p>
              <a:endParaRPr lang="en-GB"/>
            </a:p>
          </p:txBody>
        </p:sp>
        <p:sp>
          <p:nvSpPr>
            <p:cNvPr id="51228" name="Freeform 28"/>
            <p:cNvSpPr>
              <a:spLocks/>
            </p:cNvSpPr>
            <p:nvPr/>
          </p:nvSpPr>
          <p:spPr bwMode="auto">
            <a:xfrm>
              <a:off x="3985" y="1797"/>
              <a:ext cx="594" cy="1008"/>
            </a:xfrm>
            <a:custGeom>
              <a:avLst/>
              <a:gdLst>
                <a:gd name="T0" fmla="*/ 0 w 594"/>
                <a:gd name="T1" fmla="*/ 1008 h 1008"/>
                <a:gd name="T2" fmla="*/ 0 w 594"/>
                <a:gd name="T3" fmla="*/ 0 h 1008"/>
                <a:gd name="T4" fmla="*/ 18 w 594"/>
                <a:gd name="T5" fmla="*/ 0 h 1008"/>
                <a:gd name="T6" fmla="*/ 36 w 594"/>
                <a:gd name="T7" fmla="*/ 0 h 1008"/>
                <a:gd name="T8" fmla="*/ 54 w 594"/>
                <a:gd name="T9" fmla="*/ 0 h 1008"/>
                <a:gd name="T10" fmla="*/ 72 w 594"/>
                <a:gd name="T11" fmla="*/ 0 h 1008"/>
                <a:gd name="T12" fmla="*/ 90 w 594"/>
                <a:gd name="T13" fmla="*/ 0 h 1008"/>
                <a:gd name="T14" fmla="*/ 108 w 594"/>
                <a:gd name="T15" fmla="*/ 6 h 1008"/>
                <a:gd name="T16" fmla="*/ 126 w 594"/>
                <a:gd name="T17" fmla="*/ 6 h 1008"/>
                <a:gd name="T18" fmla="*/ 138 w 594"/>
                <a:gd name="T19" fmla="*/ 6 h 1008"/>
                <a:gd name="T20" fmla="*/ 156 w 594"/>
                <a:gd name="T21" fmla="*/ 12 h 1008"/>
                <a:gd name="T22" fmla="*/ 174 w 594"/>
                <a:gd name="T23" fmla="*/ 12 h 1008"/>
                <a:gd name="T24" fmla="*/ 192 w 594"/>
                <a:gd name="T25" fmla="*/ 18 h 1008"/>
                <a:gd name="T26" fmla="*/ 210 w 594"/>
                <a:gd name="T27" fmla="*/ 18 h 1008"/>
                <a:gd name="T28" fmla="*/ 228 w 594"/>
                <a:gd name="T29" fmla="*/ 24 h 1008"/>
                <a:gd name="T30" fmla="*/ 246 w 594"/>
                <a:gd name="T31" fmla="*/ 30 h 1008"/>
                <a:gd name="T32" fmla="*/ 264 w 594"/>
                <a:gd name="T33" fmla="*/ 30 h 1008"/>
                <a:gd name="T34" fmla="*/ 276 w 594"/>
                <a:gd name="T35" fmla="*/ 36 h 1008"/>
                <a:gd name="T36" fmla="*/ 294 w 594"/>
                <a:gd name="T37" fmla="*/ 42 h 1008"/>
                <a:gd name="T38" fmla="*/ 312 w 594"/>
                <a:gd name="T39" fmla="*/ 48 h 1008"/>
                <a:gd name="T40" fmla="*/ 330 w 594"/>
                <a:gd name="T41" fmla="*/ 54 h 1008"/>
                <a:gd name="T42" fmla="*/ 348 w 594"/>
                <a:gd name="T43" fmla="*/ 60 h 1008"/>
                <a:gd name="T44" fmla="*/ 360 w 594"/>
                <a:gd name="T45" fmla="*/ 66 h 1008"/>
                <a:gd name="T46" fmla="*/ 378 w 594"/>
                <a:gd name="T47" fmla="*/ 72 h 1008"/>
                <a:gd name="T48" fmla="*/ 396 w 594"/>
                <a:gd name="T49" fmla="*/ 78 h 1008"/>
                <a:gd name="T50" fmla="*/ 408 w 594"/>
                <a:gd name="T51" fmla="*/ 84 h 1008"/>
                <a:gd name="T52" fmla="*/ 426 w 594"/>
                <a:gd name="T53" fmla="*/ 96 h 1008"/>
                <a:gd name="T54" fmla="*/ 444 w 594"/>
                <a:gd name="T55" fmla="*/ 102 h 1008"/>
                <a:gd name="T56" fmla="*/ 456 w 594"/>
                <a:gd name="T57" fmla="*/ 108 h 1008"/>
                <a:gd name="T58" fmla="*/ 474 w 594"/>
                <a:gd name="T59" fmla="*/ 114 h 1008"/>
                <a:gd name="T60" fmla="*/ 492 w 594"/>
                <a:gd name="T61" fmla="*/ 126 h 1008"/>
                <a:gd name="T62" fmla="*/ 504 w 594"/>
                <a:gd name="T63" fmla="*/ 132 h 1008"/>
                <a:gd name="T64" fmla="*/ 522 w 594"/>
                <a:gd name="T65" fmla="*/ 144 h 1008"/>
                <a:gd name="T66" fmla="*/ 534 w 594"/>
                <a:gd name="T67" fmla="*/ 150 h 1008"/>
                <a:gd name="T68" fmla="*/ 552 w 594"/>
                <a:gd name="T69" fmla="*/ 162 h 1008"/>
                <a:gd name="T70" fmla="*/ 564 w 594"/>
                <a:gd name="T71" fmla="*/ 174 h 1008"/>
                <a:gd name="T72" fmla="*/ 582 w 594"/>
                <a:gd name="T73" fmla="*/ 180 h 1008"/>
                <a:gd name="T74" fmla="*/ 594 w 594"/>
                <a:gd name="T75" fmla="*/ 192 h 1008"/>
                <a:gd name="T76" fmla="*/ 0 w 594"/>
                <a:gd name="T77"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4" h="1008">
                  <a:moveTo>
                    <a:pt x="0" y="1008"/>
                  </a:moveTo>
                  <a:lnTo>
                    <a:pt x="0" y="0"/>
                  </a:lnTo>
                  <a:lnTo>
                    <a:pt x="18" y="0"/>
                  </a:lnTo>
                  <a:lnTo>
                    <a:pt x="36" y="0"/>
                  </a:lnTo>
                  <a:lnTo>
                    <a:pt x="54" y="0"/>
                  </a:lnTo>
                  <a:lnTo>
                    <a:pt x="72" y="0"/>
                  </a:lnTo>
                  <a:lnTo>
                    <a:pt x="90" y="0"/>
                  </a:lnTo>
                  <a:lnTo>
                    <a:pt x="108" y="6"/>
                  </a:lnTo>
                  <a:lnTo>
                    <a:pt x="126" y="6"/>
                  </a:lnTo>
                  <a:lnTo>
                    <a:pt x="138" y="6"/>
                  </a:lnTo>
                  <a:lnTo>
                    <a:pt x="156" y="12"/>
                  </a:lnTo>
                  <a:lnTo>
                    <a:pt x="174" y="12"/>
                  </a:lnTo>
                  <a:lnTo>
                    <a:pt x="192" y="18"/>
                  </a:lnTo>
                  <a:lnTo>
                    <a:pt x="210" y="18"/>
                  </a:lnTo>
                  <a:lnTo>
                    <a:pt x="228" y="24"/>
                  </a:lnTo>
                  <a:lnTo>
                    <a:pt x="246" y="30"/>
                  </a:lnTo>
                  <a:lnTo>
                    <a:pt x="264" y="30"/>
                  </a:lnTo>
                  <a:lnTo>
                    <a:pt x="276" y="36"/>
                  </a:lnTo>
                  <a:lnTo>
                    <a:pt x="294" y="42"/>
                  </a:lnTo>
                  <a:lnTo>
                    <a:pt x="312" y="48"/>
                  </a:lnTo>
                  <a:lnTo>
                    <a:pt x="330" y="54"/>
                  </a:lnTo>
                  <a:lnTo>
                    <a:pt x="348" y="60"/>
                  </a:lnTo>
                  <a:lnTo>
                    <a:pt x="360" y="66"/>
                  </a:lnTo>
                  <a:lnTo>
                    <a:pt x="378" y="72"/>
                  </a:lnTo>
                  <a:lnTo>
                    <a:pt x="396" y="78"/>
                  </a:lnTo>
                  <a:lnTo>
                    <a:pt x="408" y="84"/>
                  </a:lnTo>
                  <a:lnTo>
                    <a:pt x="426" y="96"/>
                  </a:lnTo>
                  <a:lnTo>
                    <a:pt x="444" y="102"/>
                  </a:lnTo>
                  <a:lnTo>
                    <a:pt x="456" y="108"/>
                  </a:lnTo>
                  <a:lnTo>
                    <a:pt x="474" y="114"/>
                  </a:lnTo>
                  <a:lnTo>
                    <a:pt x="492" y="126"/>
                  </a:lnTo>
                  <a:lnTo>
                    <a:pt x="504" y="132"/>
                  </a:lnTo>
                  <a:lnTo>
                    <a:pt x="522" y="144"/>
                  </a:lnTo>
                  <a:lnTo>
                    <a:pt x="534" y="150"/>
                  </a:lnTo>
                  <a:lnTo>
                    <a:pt x="552" y="162"/>
                  </a:lnTo>
                  <a:lnTo>
                    <a:pt x="564" y="174"/>
                  </a:lnTo>
                  <a:lnTo>
                    <a:pt x="582" y="180"/>
                  </a:lnTo>
                  <a:lnTo>
                    <a:pt x="594" y="192"/>
                  </a:lnTo>
                  <a:lnTo>
                    <a:pt x="0" y="10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9" name="Freeform 29"/>
            <p:cNvSpPr>
              <a:spLocks noEditPoints="1"/>
            </p:cNvSpPr>
            <p:nvPr/>
          </p:nvSpPr>
          <p:spPr bwMode="auto">
            <a:xfrm>
              <a:off x="2713" y="1503"/>
              <a:ext cx="2544" cy="2100"/>
            </a:xfrm>
            <a:custGeom>
              <a:avLst/>
              <a:gdLst>
                <a:gd name="T0" fmla="*/ 1134 w 2544"/>
                <a:gd name="T1" fmla="*/ 300 h 2100"/>
                <a:gd name="T2" fmla="*/ 1134 w 2544"/>
                <a:gd name="T3" fmla="*/ 0 h 2100"/>
                <a:gd name="T4" fmla="*/ 0 w 2544"/>
                <a:gd name="T5" fmla="*/ 0 h 2100"/>
                <a:gd name="T6" fmla="*/ 798 w 2544"/>
                <a:gd name="T7" fmla="*/ 408 h 2100"/>
                <a:gd name="T8" fmla="*/ 798 w 2544"/>
                <a:gd name="T9" fmla="*/ 360 h 2100"/>
                <a:gd name="T10" fmla="*/ 0 w 2544"/>
                <a:gd name="T11" fmla="*/ 360 h 2100"/>
                <a:gd name="T12" fmla="*/ 444 w 2544"/>
                <a:gd name="T13" fmla="*/ 726 h 2100"/>
                <a:gd name="T14" fmla="*/ 0 w 2544"/>
                <a:gd name="T15" fmla="*/ 726 h 2100"/>
                <a:gd name="T16" fmla="*/ 264 w 2544"/>
                <a:gd name="T17" fmla="*/ 1236 h 2100"/>
                <a:gd name="T18" fmla="*/ 264 w 2544"/>
                <a:gd name="T19" fmla="*/ 1236 h 2100"/>
                <a:gd name="T20" fmla="*/ 0 w 2544"/>
                <a:gd name="T21" fmla="*/ 1236 h 2100"/>
                <a:gd name="T22" fmla="*/ 408 w 2544"/>
                <a:gd name="T23" fmla="*/ 1824 h 2100"/>
                <a:gd name="T24" fmla="*/ 408 w 2544"/>
                <a:gd name="T25" fmla="*/ 1824 h 2100"/>
                <a:gd name="T26" fmla="*/ 0 w 2544"/>
                <a:gd name="T27" fmla="*/ 1824 h 2100"/>
                <a:gd name="T28" fmla="*/ 1896 w 2544"/>
                <a:gd name="T29" fmla="*/ 2100 h 2100"/>
                <a:gd name="T30" fmla="*/ 1896 w 2544"/>
                <a:gd name="T31" fmla="*/ 2100 h 2100"/>
                <a:gd name="T32" fmla="*/ 2544 w 2544"/>
                <a:gd name="T33" fmla="*/ 2100 h 2100"/>
                <a:gd name="T34" fmla="*/ 2034 w 2544"/>
                <a:gd name="T35" fmla="*/ 642 h 2100"/>
                <a:gd name="T36" fmla="*/ 2544 w 2544"/>
                <a:gd name="T37" fmla="*/ 642 h 2100"/>
                <a:gd name="T38" fmla="*/ 1584 w 2544"/>
                <a:gd name="T39" fmla="*/ 342 h 2100"/>
                <a:gd name="T40" fmla="*/ 1584 w 2544"/>
                <a:gd name="T41" fmla="*/ 276 h 2100"/>
                <a:gd name="T42" fmla="*/ 2544 w 2544"/>
                <a:gd name="T43" fmla="*/ 276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4" h="2100">
                  <a:moveTo>
                    <a:pt x="1134" y="300"/>
                  </a:moveTo>
                  <a:lnTo>
                    <a:pt x="1134" y="0"/>
                  </a:lnTo>
                  <a:lnTo>
                    <a:pt x="0" y="0"/>
                  </a:lnTo>
                  <a:moveTo>
                    <a:pt x="798" y="408"/>
                  </a:moveTo>
                  <a:lnTo>
                    <a:pt x="798" y="360"/>
                  </a:lnTo>
                  <a:lnTo>
                    <a:pt x="0" y="360"/>
                  </a:lnTo>
                  <a:moveTo>
                    <a:pt x="444" y="726"/>
                  </a:moveTo>
                  <a:lnTo>
                    <a:pt x="0" y="726"/>
                  </a:lnTo>
                  <a:moveTo>
                    <a:pt x="264" y="1236"/>
                  </a:moveTo>
                  <a:lnTo>
                    <a:pt x="264" y="1236"/>
                  </a:lnTo>
                  <a:lnTo>
                    <a:pt x="0" y="1236"/>
                  </a:lnTo>
                  <a:moveTo>
                    <a:pt x="408" y="1824"/>
                  </a:moveTo>
                  <a:lnTo>
                    <a:pt x="408" y="1824"/>
                  </a:lnTo>
                  <a:lnTo>
                    <a:pt x="0" y="1824"/>
                  </a:lnTo>
                  <a:moveTo>
                    <a:pt x="1896" y="2100"/>
                  </a:moveTo>
                  <a:lnTo>
                    <a:pt x="1896" y="2100"/>
                  </a:lnTo>
                  <a:lnTo>
                    <a:pt x="2544" y="2100"/>
                  </a:lnTo>
                  <a:moveTo>
                    <a:pt x="2034" y="642"/>
                  </a:moveTo>
                  <a:lnTo>
                    <a:pt x="2544" y="642"/>
                  </a:lnTo>
                  <a:moveTo>
                    <a:pt x="1584" y="342"/>
                  </a:moveTo>
                  <a:lnTo>
                    <a:pt x="1584" y="276"/>
                  </a:lnTo>
                  <a:lnTo>
                    <a:pt x="2544" y="27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30" name="Rectangle 30"/>
            <p:cNvSpPr>
              <a:spLocks noChangeArrowheads="1"/>
            </p:cNvSpPr>
            <p:nvPr/>
          </p:nvSpPr>
          <p:spPr bwMode="auto">
            <a:xfrm>
              <a:off x="2707" y="1371"/>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4,2%</a:t>
              </a:r>
              <a:endParaRPr lang="en-GB" sz="1200"/>
            </a:p>
          </p:txBody>
        </p:sp>
        <p:sp>
          <p:nvSpPr>
            <p:cNvPr id="51231" name="Rectangle 31"/>
            <p:cNvSpPr>
              <a:spLocks noChangeArrowheads="1"/>
            </p:cNvSpPr>
            <p:nvPr/>
          </p:nvSpPr>
          <p:spPr bwMode="auto">
            <a:xfrm>
              <a:off x="2707" y="1737"/>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7,2%</a:t>
              </a:r>
              <a:endParaRPr lang="en-GB" sz="1200"/>
            </a:p>
          </p:txBody>
        </p:sp>
        <p:sp>
          <p:nvSpPr>
            <p:cNvPr id="51232" name="Rectangle 32"/>
            <p:cNvSpPr>
              <a:spLocks noChangeArrowheads="1"/>
            </p:cNvSpPr>
            <p:nvPr/>
          </p:nvSpPr>
          <p:spPr bwMode="auto">
            <a:xfrm>
              <a:off x="2707" y="2097"/>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7,8%</a:t>
              </a:r>
              <a:endParaRPr lang="en-GB" sz="1200"/>
            </a:p>
          </p:txBody>
        </p:sp>
        <p:sp>
          <p:nvSpPr>
            <p:cNvPr id="51233" name="Rectangle 33"/>
            <p:cNvSpPr>
              <a:spLocks noChangeArrowheads="1"/>
            </p:cNvSpPr>
            <p:nvPr/>
          </p:nvSpPr>
          <p:spPr bwMode="auto">
            <a:xfrm>
              <a:off x="2707" y="2607"/>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9,4%</a:t>
              </a:r>
              <a:endParaRPr lang="en-GB" sz="1200"/>
            </a:p>
          </p:txBody>
        </p:sp>
        <p:sp>
          <p:nvSpPr>
            <p:cNvPr id="51234" name="Rectangle 34"/>
            <p:cNvSpPr>
              <a:spLocks noChangeArrowheads="1"/>
            </p:cNvSpPr>
            <p:nvPr/>
          </p:nvSpPr>
          <p:spPr bwMode="auto">
            <a:xfrm>
              <a:off x="2707" y="3201"/>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9,8%</a:t>
              </a:r>
              <a:endParaRPr lang="en-GB" sz="1200"/>
            </a:p>
          </p:txBody>
        </p:sp>
        <p:sp>
          <p:nvSpPr>
            <p:cNvPr id="51235" name="Rectangle 35"/>
            <p:cNvSpPr>
              <a:spLocks noChangeArrowheads="1"/>
            </p:cNvSpPr>
            <p:nvPr/>
          </p:nvSpPr>
          <p:spPr bwMode="auto">
            <a:xfrm>
              <a:off x="5011" y="3477"/>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44,3%</a:t>
              </a:r>
              <a:endParaRPr lang="en-GB" sz="1200"/>
            </a:p>
          </p:txBody>
        </p:sp>
        <p:sp>
          <p:nvSpPr>
            <p:cNvPr id="51236" name="Rectangle 36"/>
            <p:cNvSpPr>
              <a:spLocks noChangeArrowheads="1"/>
            </p:cNvSpPr>
            <p:nvPr/>
          </p:nvSpPr>
          <p:spPr bwMode="auto">
            <a:xfrm>
              <a:off x="5059" y="2013"/>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7,2%</a:t>
              </a:r>
              <a:endParaRPr lang="en-GB" sz="1200"/>
            </a:p>
          </p:txBody>
        </p:sp>
        <p:sp>
          <p:nvSpPr>
            <p:cNvPr id="51237" name="Rectangle 37"/>
            <p:cNvSpPr>
              <a:spLocks noChangeArrowheads="1"/>
            </p:cNvSpPr>
            <p:nvPr/>
          </p:nvSpPr>
          <p:spPr bwMode="auto">
            <a:xfrm>
              <a:off x="5011" y="1653"/>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10,1%</a:t>
              </a:r>
              <a:endParaRPr lang="en-GB" sz="1200"/>
            </a:p>
          </p:txBody>
        </p:sp>
        <p:sp>
          <p:nvSpPr>
            <p:cNvPr id="51238" name="Rectangle 38"/>
            <p:cNvSpPr>
              <a:spLocks noChangeArrowheads="1"/>
            </p:cNvSpPr>
            <p:nvPr/>
          </p:nvSpPr>
          <p:spPr bwMode="auto">
            <a:xfrm>
              <a:off x="2707" y="1191"/>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t>No answer</a:t>
              </a:r>
              <a:endParaRPr lang="en-GB" sz="1200"/>
            </a:p>
          </p:txBody>
        </p:sp>
        <p:sp>
          <p:nvSpPr>
            <p:cNvPr id="51239" name="Rectangle 39"/>
            <p:cNvSpPr>
              <a:spLocks noChangeArrowheads="1"/>
            </p:cNvSpPr>
            <p:nvPr/>
          </p:nvSpPr>
          <p:spPr bwMode="auto">
            <a:xfrm>
              <a:off x="2707" y="1557"/>
              <a:ext cx="6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Difficult to say</a:t>
              </a:r>
              <a:endParaRPr lang="en-GB" sz="1200"/>
            </a:p>
          </p:txBody>
        </p:sp>
        <p:sp>
          <p:nvSpPr>
            <p:cNvPr id="51240" name="Rectangle 40"/>
            <p:cNvSpPr>
              <a:spLocks noChangeArrowheads="1"/>
            </p:cNvSpPr>
            <p:nvPr/>
          </p:nvSpPr>
          <p:spPr bwMode="auto">
            <a:xfrm>
              <a:off x="2707" y="1917"/>
              <a:ext cx="12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Every day or more freqently</a:t>
              </a:r>
              <a:endParaRPr lang="en-GB" sz="1200"/>
            </a:p>
          </p:txBody>
        </p:sp>
        <p:sp>
          <p:nvSpPr>
            <p:cNvPr id="51241" name="Rectangle 41"/>
            <p:cNvSpPr>
              <a:spLocks noChangeArrowheads="1"/>
            </p:cNvSpPr>
            <p:nvPr/>
          </p:nvSpPr>
          <p:spPr bwMode="auto">
            <a:xfrm>
              <a:off x="2707" y="2427"/>
              <a:ext cx="61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Once a week</a:t>
              </a:r>
              <a:endParaRPr lang="en-GB" sz="1200"/>
            </a:p>
          </p:txBody>
        </p:sp>
        <p:sp>
          <p:nvSpPr>
            <p:cNvPr id="51242" name="Rectangle 42"/>
            <p:cNvSpPr>
              <a:spLocks noChangeArrowheads="1"/>
            </p:cNvSpPr>
            <p:nvPr/>
          </p:nvSpPr>
          <p:spPr bwMode="auto">
            <a:xfrm>
              <a:off x="2707" y="3015"/>
              <a:ext cx="6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Once a month</a:t>
              </a:r>
              <a:endParaRPr lang="en-GB" sz="1200"/>
            </a:p>
          </p:txBody>
        </p:sp>
        <p:sp>
          <p:nvSpPr>
            <p:cNvPr id="51243" name="Rectangle 43"/>
            <p:cNvSpPr>
              <a:spLocks noChangeArrowheads="1"/>
            </p:cNvSpPr>
            <p:nvPr/>
          </p:nvSpPr>
          <p:spPr bwMode="auto">
            <a:xfrm>
              <a:off x="4585" y="3291"/>
              <a:ext cx="7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Few times a year</a:t>
              </a:r>
              <a:endParaRPr lang="en-GB" sz="1200"/>
            </a:p>
          </p:txBody>
        </p:sp>
        <p:sp>
          <p:nvSpPr>
            <p:cNvPr id="51244" name="Rectangle 44"/>
            <p:cNvSpPr>
              <a:spLocks noChangeArrowheads="1"/>
            </p:cNvSpPr>
            <p:nvPr/>
          </p:nvSpPr>
          <p:spPr bwMode="auto">
            <a:xfrm>
              <a:off x="4867" y="1833"/>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Once a year</a:t>
              </a:r>
              <a:endParaRPr lang="en-GB" sz="1200"/>
            </a:p>
          </p:txBody>
        </p:sp>
        <p:sp>
          <p:nvSpPr>
            <p:cNvPr id="51245" name="Rectangle 45"/>
            <p:cNvSpPr>
              <a:spLocks noChangeArrowheads="1"/>
            </p:cNvSpPr>
            <p:nvPr/>
          </p:nvSpPr>
          <p:spPr bwMode="auto">
            <a:xfrm>
              <a:off x="4254" y="1473"/>
              <a:ext cx="9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Very rarely or never</a:t>
              </a:r>
              <a:endParaRPr lang="en-GB" sz="1200"/>
            </a:p>
          </p:txBody>
        </p:sp>
      </p:grpSp>
      <p:sp>
        <p:nvSpPr>
          <p:cNvPr id="51246" name="Text Box 46"/>
          <p:cNvSpPr txBox="1">
            <a:spLocks noChangeArrowheads="1"/>
          </p:cNvSpPr>
          <p:nvPr/>
        </p:nvSpPr>
        <p:spPr bwMode="auto">
          <a:xfrm>
            <a:off x="830874" y="1936751"/>
            <a:ext cx="274466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b="1"/>
              <a:t>PQ problem frequency</a:t>
            </a:r>
            <a:endParaRPr lang="en-GB" b="1"/>
          </a:p>
        </p:txBody>
      </p:sp>
      <p:sp>
        <p:nvSpPr>
          <p:cNvPr id="51249" name="Text Box 49"/>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(2)</a:t>
            </a:r>
            <a:endParaRPr lang="en-GB" sz="4400" b="1"/>
          </a:p>
        </p:txBody>
      </p:sp>
    </p:spTree>
    <p:extLst>
      <p:ext uri="{BB962C8B-B14F-4D97-AF65-F5344CB8AC3E}">
        <p14:creationId xmlns:p14="http://schemas.microsoft.com/office/powerpoint/2010/main" val="270554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26" name="Symbol zastępczy numeru slajdu 2"/>
          <p:cNvSpPr>
            <a:spLocks noGrp="1"/>
          </p:cNvSpPr>
          <p:nvPr>
            <p:ph type="sldNum" sz="quarter" idx="4294967295"/>
          </p:nvPr>
        </p:nvSpPr>
        <p:spPr>
          <a:xfrm>
            <a:off x="3493477" y="6381750"/>
            <a:ext cx="2133600" cy="476250"/>
          </a:xfrm>
          <a:prstGeom prst="rect">
            <a:avLst/>
          </a:prstGeom>
        </p:spPr>
        <p:txBody>
          <a:bodyPr/>
          <a:lstStyle/>
          <a:p>
            <a:fld id="{A5C5C9D4-3FAE-4D42-A8D4-C7E279AFFB92}" type="slidenum">
              <a:rPr lang="en-US"/>
              <a:pPr/>
              <a:t>11</a:t>
            </a:fld>
            <a:r>
              <a:rPr lang="en-US"/>
              <a:t> </a:t>
            </a:r>
            <a:r>
              <a:rPr lang="pl-PL"/>
              <a:t>of</a:t>
            </a:r>
            <a:r>
              <a:rPr lang="en-US"/>
              <a:t> </a:t>
            </a:r>
            <a:r>
              <a:rPr lang="pl-PL"/>
              <a:t>24</a:t>
            </a:r>
            <a:r>
              <a:rPr lang="en-US"/>
              <a:t> </a:t>
            </a:r>
          </a:p>
        </p:txBody>
      </p:sp>
      <p:grpSp>
        <p:nvGrpSpPr>
          <p:cNvPr id="52251" name="Group 27"/>
          <p:cNvGrpSpPr>
            <a:grpSpLocks noChangeAspect="1"/>
          </p:cNvGrpSpPr>
          <p:nvPr/>
        </p:nvGrpSpPr>
        <p:grpSpPr bwMode="auto">
          <a:xfrm>
            <a:off x="4571999" y="1577975"/>
            <a:ext cx="3982915" cy="4298950"/>
            <a:chOff x="3120" y="994"/>
            <a:chExt cx="2718" cy="2708"/>
          </a:xfrm>
        </p:grpSpPr>
        <p:sp>
          <p:nvSpPr>
            <p:cNvPr id="52250" name="AutoShape 26"/>
            <p:cNvSpPr>
              <a:spLocks noChangeAspect="1" noChangeArrowheads="1" noTextEdit="1"/>
            </p:cNvSpPr>
            <p:nvPr/>
          </p:nvSpPr>
          <p:spPr bwMode="auto">
            <a:xfrm>
              <a:off x="3120" y="994"/>
              <a:ext cx="2656" cy="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252" name="Rectangle 28"/>
            <p:cNvSpPr>
              <a:spLocks noChangeArrowheads="1"/>
            </p:cNvSpPr>
            <p:nvPr/>
          </p:nvSpPr>
          <p:spPr bwMode="auto">
            <a:xfrm>
              <a:off x="3120" y="994"/>
              <a:ext cx="2670" cy="2669"/>
            </a:xfrm>
            <a:prstGeom prst="rect">
              <a:avLst/>
            </a:prstGeom>
            <a:solidFill>
              <a:srgbClr val="FFFFFF"/>
            </a:solidFill>
            <a:ln w="11113">
              <a:solidFill>
                <a:srgbClr val="FFFFFF"/>
              </a:solidFill>
              <a:miter lim="800000"/>
              <a:headEnd/>
              <a:tailEnd/>
            </a:ln>
          </p:spPr>
          <p:txBody>
            <a:bodyPr/>
            <a:lstStyle/>
            <a:p>
              <a:endParaRPr lang="en-GB"/>
            </a:p>
          </p:txBody>
        </p:sp>
        <p:sp>
          <p:nvSpPr>
            <p:cNvPr id="52253" name="Rectangle 29"/>
            <p:cNvSpPr>
              <a:spLocks noChangeArrowheads="1"/>
            </p:cNvSpPr>
            <p:nvPr/>
          </p:nvSpPr>
          <p:spPr bwMode="auto">
            <a:xfrm>
              <a:off x="3120" y="994"/>
              <a:ext cx="2670" cy="2669"/>
            </a:xfrm>
            <a:prstGeom prst="rect">
              <a:avLst/>
            </a:prstGeom>
            <a:solidFill>
              <a:srgbClr val="FFFFFF"/>
            </a:solidFill>
            <a:ln w="11113">
              <a:solidFill>
                <a:srgbClr val="FFFFFF"/>
              </a:solidFill>
              <a:miter lim="800000"/>
              <a:headEnd/>
              <a:tailEnd/>
            </a:ln>
          </p:spPr>
          <p:txBody>
            <a:bodyPr/>
            <a:lstStyle/>
            <a:p>
              <a:endParaRPr lang="en-GB"/>
            </a:p>
          </p:txBody>
        </p:sp>
        <p:sp>
          <p:nvSpPr>
            <p:cNvPr id="52254" name="Freeform 30"/>
            <p:cNvSpPr>
              <a:spLocks/>
            </p:cNvSpPr>
            <p:nvPr/>
          </p:nvSpPr>
          <p:spPr bwMode="auto">
            <a:xfrm>
              <a:off x="4270" y="1691"/>
              <a:ext cx="189" cy="899"/>
            </a:xfrm>
            <a:custGeom>
              <a:avLst/>
              <a:gdLst>
                <a:gd name="T0" fmla="*/ 189 w 189"/>
                <a:gd name="T1" fmla="*/ 0 h 899"/>
                <a:gd name="T2" fmla="*/ 168 w 189"/>
                <a:gd name="T3" fmla="*/ 0 h 899"/>
                <a:gd name="T4" fmla="*/ 154 w 189"/>
                <a:gd name="T5" fmla="*/ 0 h 899"/>
                <a:gd name="T6" fmla="*/ 140 w 189"/>
                <a:gd name="T7" fmla="*/ 0 h 899"/>
                <a:gd name="T8" fmla="*/ 126 w 189"/>
                <a:gd name="T9" fmla="*/ 0 h 899"/>
                <a:gd name="T10" fmla="*/ 105 w 189"/>
                <a:gd name="T11" fmla="*/ 7 h 899"/>
                <a:gd name="T12" fmla="*/ 91 w 189"/>
                <a:gd name="T13" fmla="*/ 7 h 899"/>
                <a:gd name="T14" fmla="*/ 77 w 189"/>
                <a:gd name="T15" fmla="*/ 7 h 899"/>
                <a:gd name="T16" fmla="*/ 63 w 189"/>
                <a:gd name="T17" fmla="*/ 7 h 899"/>
                <a:gd name="T18" fmla="*/ 42 w 189"/>
                <a:gd name="T19" fmla="*/ 14 h 899"/>
                <a:gd name="T20" fmla="*/ 28 w 189"/>
                <a:gd name="T21" fmla="*/ 14 h 899"/>
                <a:gd name="T22" fmla="*/ 14 w 189"/>
                <a:gd name="T23" fmla="*/ 14 h 899"/>
                <a:gd name="T24" fmla="*/ 0 w 189"/>
                <a:gd name="T25" fmla="*/ 21 h 899"/>
                <a:gd name="T26" fmla="*/ 182 w 189"/>
                <a:gd name="T27" fmla="*/ 899 h 899"/>
                <a:gd name="T28" fmla="*/ 189 w 189"/>
                <a:gd name="T29"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899">
                  <a:moveTo>
                    <a:pt x="189" y="0"/>
                  </a:moveTo>
                  <a:lnTo>
                    <a:pt x="168" y="0"/>
                  </a:lnTo>
                  <a:lnTo>
                    <a:pt x="154" y="0"/>
                  </a:lnTo>
                  <a:lnTo>
                    <a:pt x="140" y="0"/>
                  </a:lnTo>
                  <a:lnTo>
                    <a:pt x="126" y="0"/>
                  </a:lnTo>
                  <a:lnTo>
                    <a:pt x="105" y="7"/>
                  </a:lnTo>
                  <a:lnTo>
                    <a:pt x="91" y="7"/>
                  </a:lnTo>
                  <a:lnTo>
                    <a:pt x="77" y="7"/>
                  </a:lnTo>
                  <a:lnTo>
                    <a:pt x="63" y="7"/>
                  </a:lnTo>
                  <a:lnTo>
                    <a:pt x="42" y="14"/>
                  </a:lnTo>
                  <a:lnTo>
                    <a:pt x="28" y="14"/>
                  </a:lnTo>
                  <a:lnTo>
                    <a:pt x="14" y="14"/>
                  </a:lnTo>
                  <a:lnTo>
                    <a:pt x="0" y="21"/>
                  </a:lnTo>
                  <a:lnTo>
                    <a:pt x="182" y="899"/>
                  </a:lnTo>
                  <a:lnTo>
                    <a:pt x="189" y="0"/>
                  </a:lnTo>
                  <a:close/>
                </a:path>
              </a:pathLst>
            </a:custGeom>
            <a:solidFill>
              <a:srgbClr val="FF00FF"/>
            </a:solidFill>
            <a:ln w="11113">
              <a:solidFill>
                <a:srgbClr val="FF00FF"/>
              </a:solidFill>
              <a:prstDash val="solid"/>
              <a:round/>
              <a:headEnd/>
              <a:tailEnd/>
            </a:ln>
          </p:spPr>
          <p:txBody>
            <a:bodyPr/>
            <a:lstStyle/>
            <a:p>
              <a:endParaRPr lang="en-GB"/>
            </a:p>
          </p:txBody>
        </p:sp>
        <p:sp>
          <p:nvSpPr>
            <p:cNvPr id="52255" name="Freeform 31"/>
            <p:cNvSpPr>
              <a:spLocks/>
            </p:cNvSpPr>
            <p:nvPr/>
          </p:nvSpPr>
          <p:spPr bwMode="auto">
            <a:xfrm>
              <a:off x="4270" y="1691"/>
              <a:ext cx="189" cy="899"/>
            </a:xfrm>
            <a:custGeom>
              <a:avLst/>
              <a:gdLst>
                <a:gd name="T0" fmla="*/ 182 w 189"/>
                <a:gd name="T1" fmla="*/ 899 h 899"/>
                <a:gd name="T2" fmla="*/ 0 w 189"/>
                <a:gd name="T3" fmla="*/ 21 h 899"/>
                <a:gd name="T4" fmla="*/ 14 w 189"/>
                <a:gd name="T5" fmla="*/ 14 h 899"/>
                <a:gd name="T6" fmla="*/ 28 w 189"/>
                <a:gd name="T7" fmla="*/ 14 h 899"/>
                <a:gd name="T8" fmla="*/ 42 w 189"/>
                <a:gd name="T9" fmla="*/ 14 h 899"/>
                <a:gd name="T10" fmla="*/ 63 w 189"/>
                <a:gd name="T11" fmla="*/ 7 h 899"/>
                <a:gd name="T12" fmla="*/ 77 w 189"/>
                <a:gd name="T13" fmla="*/ 7 h 899"/>
                <a:gd name="T14" fmla="*/ 91 w 189"/>
                <a:gd name="T15" fmla="*/ 7 h 899"/>
                <a:gd name="T16" fmla="*/ 105 w 189"/>
                <a:gd name="T17" fmla="*/ 7 h 899"/>
                <a:gd name="T18" fmla="*/ 126 w 189"/>
                <a:gd name="T19" fmla="*/ 0 h 899"/>
                <a:gd name="T20" fmla="*/ 140 w 189"/>
                <a:gd name="T21" fmla="*/ 0 h 899"/>
                <a:gd name="T22" fmla="*/ 154 w 189"/>
                <a:gd name="T23" fmla="*/ 0 h 899"/>
                <a:gd name="T24" fmla="*/ 168 w 189"/>
                <a:gd name="T25" fmla="*/ 0 h 899"/>
                <a:gd name="T26" fmla="*/ 189 w 189"/>
                <a:gd name="T27" fmla="*/ 0 h 899"/>
                <a:gd name="T28" fmla="*/ 182 w 189"/>
                <a:gd name="T2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899">
                  <a:moveTo>
                    <a:pt x="182" y="899"/>
                  </a:moveTo>
                  <a:lnTo>
                    <a:pt x="0" y="21"/>
                  </a:lnTo>
                  <a:lnTo>
                    <a:pt x="14" y="14"/>
                  </a:lnTo>
                  <a:lnTo>
                    <a:pt x="28" y="14"/>
                  </a:lnTo>
                  <a:lnTo>
                    <a:pt x="42" y="14"/>
                  </a:lnTo>
                  <a:lnTo>
                    <a:pt x="63" y="7"/>
                  </a:lnTo>
                  <a:lnTo>
                    <a:pt x="77" y="7"/>
                  </a:lnTo>
                  <a:lnTo>
                    <a:pt x="91" y="7"/>
                  </a:lnTo>
                  <a:lnTo>
                    <a:pt x="105" y="7"/>
                  </a:lnTo>
                  <a:lnTo>
                    <a:pt x="126" y="0"/>
                  </a:lnTo>
                  <a:lnTo>
                    <a:pt x="140" y="0"/>
                  </a:lnTo>
                  <a:lnTo>
                    <a:pt x="154" y="0"/>
                  </a:lnTo>
                  <a:lnTo>
                    <a:pt x="168" y="0"/>
                  </a:lnTo>
                  <a:lnTo>
                    <a:pt x="189" y="0"/>
                  </a:lnTo>
                  <a:lnTo>
                    <a:pt x="182" y="89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56" name="Freeform 32"/>
            <p:cNvSpPr>
              <a:spLocks/>
            </p:cNvSpPr>
            <p:nvPr/>
          </p:nvSpPr>
          <p:spPr bwMode="auto">
            <a:xfrm>
              <a:off x="3559" y="1712"/>
              <a:ext cx="1792" cy="1777"/>
            </a:xfrm>
            <a:custGeom>
              <a:avLst/>
              <a:gdLst>
                <a:gd name="T0" fmla="*/ 1520 w 1792"/>
                <a:gd name="T1" fmla="*/ 230 h 1777"/>
                <a:gd name="T2" fmla="*/ 1576 w 1792"/>
                <a:gd name="T3" fmla="*/ 286 h 1777"/>
                <a:gd name="T4" fmla="*/ 1625 w 1792"/>
                <a:gd name="T5" fmla="*/ 348 h 1777"/>
                <a:gd name="T6" fmla="*/ 1667 w 1792"/>
                <a:gd name="T7" fmla="*/ 418 h 1777"/>
                <a:gd name="T8" fmla="*/ 1702 w 1792"/>
                <a:gd name="T9" fmla="*/ 488 h 1777"/>
                <a:gd name="T10" fmla="*/ 1736 w 1792"/>
                <a:gd name="T11" fmla="*/ 557 h 1777"/>
                <a:gd name="T12" fmla="*/ 1757 w 1792"/>
                <a:gd name="T13" fmla="*/ 634 h 1777"/>
                <a:gd name="T14" fmla="*/ 1778 w 1792"/>
                <a:gd name="T15" fmla="*/ 711 h 1777"/>
                <a:gd name="T16" fmla="*/ 1792 w 1792"/>
                <a:gd name="T17" fmla="*/ 787 h 1777"/>
                <a:gd name="T18" fmla="*/ 1792 w 1792"/>
                <a:gd name="T19" fmla="*/ 864 h 1777"/>
                <a:gd name="T20" fmla="*/ 1792 w 1792"/>
                <a:gd name="T21" fmla="*/ 941 h 1777"/>
                <a:gd name="T22" fmla="*/ 1785 w 1792"/>
                <a:gd name="T23" fmla="*/ 1017 h 1777"/>
                <a:gd name="T24" fmla="*/ 1771 w 1792"/>
                <a:gd name="T25" fmla="*/ 1094 h 1777"/>
                <a:gd name="T26" fmla="*/ 1743 w 1792"/>
                <a:gd name="T27" fmla="*/ 1171 h 1777"/>
                <a:gd name="T28" fmla="*/ 1715 w 1792"/>
                <a:gd name="T29" fmla="*/ 1247 h 1777"/>
                <a:gd name="T30" fmla="*/ 1681 w 1792"/>
                <a:gd name="T31" fmla="*/ 1317 h 1777"/>
                <a:gd name="T32" fmla="*/ 1639 w 1792"/>
                <a:gd name="T33" fmla="*/ 1380 h 1777"/>
                <a:gd name="T34" fmla="*/ 1597 w 1792"/>
                <a:gd name="T35" fmla="*/ 1443 h 1777"/>
                <a:gd name="T36" fmla="*/ 1541 w 1792"/>
                <a:gd name="T37" fmla="*/ 1505 h 1777"/>
                <a:gd name="T38" fmla="*/ 1485 w 1792"/>
                <a:gd name="T39" fmla="*/ 1561 h 1777"/>
                <a:gd name="T40" fmla="*/ 1423 w 1792"/>
                <a:gd name="T41" fmla="*/ 1610 h 1777"/>
                <a:gd name="T42" fmla="*/ 1360 w 1792"/>
                <a:gd name="T43" fmla="*/ 1652 h 1777"/>
                <a:gd name="T44" fmla="*/ 1290 w 1792"/>
                <a:gd name="T45" fmla="*/ 1687 h 1777"/>
                <a:gd name="T46" fmla="*/ 1220 w 1792"/>
                <a:gd name="T47" fmla="*/ 1721 h 1777"/>
                <a:gd name="T48" fmla="*/ 1144 w 1792"/>
                <a:gd name="T49" fmla="*/ 1742 h 1777"/>
                <a:gd name="T50" fmla="*/ 1067 w 1792"/>
                <a:gd name="T51" fmla="*/ 1763 h 1777"/>
                <a:gd name="T52" fmla="*/ 990 w 1792"/>
                <a:gd name="T53" fmla="*/ 1777 h 1777"/>
                <a:gd name="T54" fmla="*/ 914 w 1792"/>
                <a:gd name="T55" fmla="*/ 1777 h 1777"/>
                <a:gd name="T56" fmla="*/ 837 w 1792"/>
                <a:gd name="T57" fmla="*/ 1777 h 1777"/>
                <a:gd name="T58" fmla="*/ 753 w 1792"/>
                <a:gd name="T59" fmla="*/ 1770 h 1777"/>
                <a:gd name="T60" fmla="*/ 677 w 1792"/>
                <a:gd name="T61" fmla="*/ 1756 h 1777"/>
                <a:gd name="T62" fmla="*/ 607 w 1792"/>
                <a:gd name="T63" fmla="*/ 1728 h 1777"/>
                <a:gd name="T64" fmla="*/ 530 w 1792"/>
                <a:gd name="T65" fmla="*/ 1700 h 1777"/>
                <a:gd name="T66" fmla="*/ 460 w 1792"/>
                <a:gd name="T67" fmla="*/ 1666 h 1777"/>
                <a:gd name="T68" fmla="*/ 391 w 1792"/>
                <a:gd name="T69" fmla="*/ 1624 h 1777"/>
                <a:gd name="T70" fmla="*/ 328 w 1792"/>
                <a:gd name="T71" fmla="*/ 1582 h 1777"/>
                <a:gd name="T72" fmla="*/ 272 w 1792"/>
                <a:gd name="T73" fmla="*/ 1526 h 1777"/>
                <a:gd name="T74" fmla="*/ 216 w 1792"/>
                <a:gd name="T75" fmla="*/ 1470 h 1777"/>
                <a:gd name="T76" fmla="*/ 168 w 1792"/>
                <a:gd name="T77" fmla="*/ 1408 h 1777"/>
                <a:gd name="T78" fmla="*/ 126 w 1792"/>
                <a:gd name="T79" fmla="*/ 1345 h 1777"/>
                <a:gd name="T80" fmla="*/ 91 w 1792"/>
                <a:gd name="T81" fmla="*/ 1275 h 1777"/>
                <a:gd name="T82" fmla="*/ 56 w 1792"/>
                <a:gd name="T83" fmla="*/ 1199 h 1777"/>
                <a:gd name="T84" fmla="*/ 35 w 1792"/>
                <a:gd name="T85" fmla="*/ 1129 h 1777"/>
                <a:gd name="T86" fmla="*/ 14 w 1792"/>
                <a:gd name="T87" fmla="*/ 1052 h 1777"/>
                <a:gd name="T88" fmla="*/ 0 w 1792"/>
                <a:gd name="T89" fmla="*/ 976 h 1777"/>
                <a:gd name="T90" fmla="*/ 0 w 1792"/>
                <a:gd name="T91" fmla="*/ 892 h 1777"/>
                <a:gd name="T92" fmla="*/ 0 w 1792"/>
                <a:gd name="T93" fmla="*/ 815 h 1777"/>
                <a:gd name="T94" fmla="*/ 7 w 1792"/>
                <a:gd name="T95" fmla="*/ 739 h 1777"/>
                <a:gd name="T96" fmla="*/ 21 w 1792"/>
                <a:gd name="T97" fmla="*/ 662 h 1777"/>
                <a:gd name="T98" fmla="*/ 49 w 1792"/>
                <a:gd name="T99" fmla="*/ 585 h 1777"/>
                <a:gd name="T100" fmla="*/ 77 w 1792"/>
                <a:gd name="T101" fmla="*/ 516 h 1777"/>
                <a:gd name="T102" fmla="*/ 112 w 1792"/>
                <a:gd name="T103" fmla="*/ 446 h 1777"/>
                <a:gd name="T104" fmla="*/ 154 w 1792"/>
                <a:gd name="T105" fmla="*/ 376 h 1777"/>
                <a:gd name="T106" fmla="*/ 195 w 1792"/>
                <a:gd name="T107" fmla="*/ 314 h 1777"/>
                <a:gd name="T108" fmla="*/ 251 w 1792"/>
                <a:gd name="T109" fmla="*/ 251 h 1777"/>
                <a:gd name="T110" fmla="*/ 307 w 1792"/>
                <a:gd name="T111" fmla="*/ 202 h 1777"/>
                <a:gd name="T112" fmla="*/ 370 w 1792"/>
                <a:gd name="T113" fmla="*/ 153 h 1777"/>
                <a:gd name="T114" fmla="*/ 433 w 1792"/>
                <a:gd name="T115" fmla="*/ 104 h 1777"/>
                <a:gd name="T116" fmla="*/ 502 w 1792"/>
                <a:gd name="T117" fmla="*/ 70 h 1777"/>
                <a:gd name="T118" fmla="*/ 572 w 1792"/>
                <a:gd name="T119" fmla="*/ 42 h 1777"/>
                <a:gd name="T120" fmla="*/ 649 w 1792"/>
                <a:gd name="T121" fmla="*/ 14 h 1777"/>
                <a:gd name="T122" fmla="*/ 893 w 1792"/>
                <a:gd name="T123" fmla="*/ 878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2" h="1777">
                  <a:moveTo>
                    <a:pt x="893" y="878"/>
                  </a:moveTo>
                  <a:lnTo>
                    <a:pt x="1485" y="202"/>
                  </a:lnTo>
                  <a:lnTo>
                    <a:pt x="1499" y="209"/>
                  </a:lnTo>
                  <a:lnTo>
                    <a:pt x="1506" y="223"/>
                  </a:lnTo>
                  <a:lnTo>
                    <a:pt x="1520" y="230"/>
                  </a:lnTo>
                  <a:lnTo>
                    <a:pt x="1534" y="244"/>
                  </a:lnTo>
                  <a:lnTo>
                    <a:pt x="1541" y="251"/>
                  </a:lnTo>
                  <a:lnTo>
                    <a:pt x="1555" y="265"/>
                  </a:lnTo>
                  <a:lnTo>
                    <a:pt x="1562" y="279"/>
                  </a:lnTo>
                  <a:lnTo>
                    <a:pt x="1576" y="286"/>
                  </a:lnTo>
                  <a:lnTo>
                    <a:pt x="1583" y="300"/>
                  </a:lnTo>
                  <a:lnTo>
                    <a:pt x="1597" y="314"/>
                  </a:lnTo>
                  <a:lnTo>
                    <a:pt x="1604" y="327"/>
                  </a:lnTo>
                  <a:lnTo>
                    <a:pt x="1611" y="334"/>
                  </a:lnTo>
                  <a:lnTo>
                    <a:pt x="1625" y="348"/>
                  </a:lnTo>
                  <a:lnTo>
                    <a:pt x="1632" y="362"/>
                  </a:lnTo>
                  <a:lnTo>
                    <a:pt x="1639" y="376"/>
                  </a:lnTo>
                  <a:lnTo>
                    <a:pt x="1653" y="390"/>
                  </a:lnTo>
                  <a:lnTo>
                    <a:pt x="1660" y="404"/>
                  </a:lnTo>
                  <a:lnTo>
                    <a:pt x="1667" y="418"/>
                  </a:lnTo>
                  <a:lnTo>
                    <a:pt x="1674" y="432"/>
                  </a:lnTo>
                  <a:lnTo>
                    <a:pt x="1681" y="446"/>
                  </a:lnTo>
                  <a:lnTo>
                    <a:pt x="1688" y="460"/>
                  </a:lnTo>
                  <a:lnTo>
                    <a:pt x="1695" y="474"/>
                  </a:lnTo>
                  <a:lnTo>
                    <a:pt x="1702" y="488"/>
                  </a:lnTo>
                  <a:lnTo>
                    <a:pt x="1709" y="502"/>
                  </a:lnTo>
                  <a:lnTo>
                    <a:pt x="1715" y="516"/>
                  </a:lnTo>
                  <a:lnTo>
                    <a:pt x="1722" y="530"/>
                  </a:lnTo>
                  <a:lnTo>
                    <a:pt x="1729" y="543"/>
                  </a:lnTo>
                  <a:lnTo>
                    <a:pt x="1736" y="557"/>
                  </a:lnTo>
                  <a:lnTo>
                    <a:pt x="1743" y="571"/>
                  </a:lnTo>
                  <a:lnTo>
                    <a:pt x="1743" y="585"/>
                  </a:lnTo>
                  <a:lnTo>
                    <a:pt x="1750" y="599"/>
                  </a:lnTo>
                  <a:lnTo>
                    <a:pt x="1757" y="613"/>
                  </a:lnTo>
                  <a:lnTo>
                    <a:pt x="1757" y="634"/>
                  </a:lnTo>
                  <a:lnTo>
                    <a:pt x="1764" y="648"/>
                  </a:lnTo>
                  <a:lnTo>
                    <a:pt x="1771" y="662"/>
                  </a:lnTo>
                  <a:lnTo>
                    <a:pt x="1771" y="676"/>
                  </a:lnTo>
                  <a:lnTo>
                    <a:pt x="1778" y="690"/>
                  </a:lnTo>
                  <a:lnTo>
                    <a:pt x="1778" y="711"/>
                  </a:lnTo>
                  <a:lnTo>
                    <a:pt x="1785" y="725"/>
                  </a:lnTo>
                  <a:lnTo>
                    <a:pt x="1785" y="739"/>
                  </a:lnTo>
                  <a:lnTo>
                    <a:pt x="1785" y="753"/>
                  </a:lnTo>
                  <a:lnTo>
                    <a:pt x="1785" y="767"/>
                  </a:lnTo>
                  <a:lnTo>
                    <a:pt x="1792" y="787"/>
                  </a:lnTo>
                  <a:lnTo>
                    <a:pt x="1792" y="801"/>
                  </a:lnTo>
                  <a:lnTo>
                    <a:pt x="1792" y="815"/>
                  </a:lnTo>
                  <a:lnTo>
                    <a:pt x="1792" y="829"/>
                  </a:lnTo>
                  <a:lnTo>
                    <a:pt x="1792" y="850"/>
                  </a:lnTo>
                  <a:lnTo>
                    <a:pt x="1792" y="864"/>
                  </a:lnTo>
                  <a:lnTo>
                    <a:pt x="1792" y="878"/>
                  </a:lnTo>
                  <a:lnTo>
                    <a:pt x="1792" y="892"/>
                  </a:lnTo>
                  <a:lnTo>
                    <a:pt x="1792" y="913"/>
                  </a:lnTo>
                  <a:lnTo>
                    <a:pt x="1792" y="927"/>
                  </a:lnTo>
                  <a:lnTo>
                    <a:pt x="1792" y="941"/>
                  </a:lnTo>
                  <a:lnTo>
                    <a:pt x="1792" y="955"/>
                  </a:lnTo>
                  <a:lnTo>
                    <a:pt x="1792" y="976"/>
                  </a:lnTo>
                  <a:lnTo>
                    <a:pt x="1785" y="990"/>
                  </a:lnTo>
                  <a:lnTo>
                    <a:pt x="1785" y="1003"/>
                  </a:lnTo>
                  <a:lnTo>
                    <a:pt x="1785" y="1017"/>
                  </a:lnTo>
                  <a:lnTo>
                    <a:pt x="1785" y="1038"/>
                  </a:lnTo>
                  <a:lnTo>
                    <a:pt x="1778" y="1052"/>
                  </a:lnTo>
                  <a:lnTo>
                    <a:pt x="1778" y="1066"/>
                  </a:lnTo>
                  <a:lnTo>
                    <a:pt x="1771" y="1080"/>
                  </a:lnTo>
                  <a:lnTo>
                    <a:pt x="1771" y="1094"/>
                  </a:lnTo>
                  <a:lnTo>
                    <a:pt x="1764" y="1115"/>
                  </a:lnTo>
                  <a:lnTo>
                    <a:pt x="1757" y="1129"/>
                  </a:lnTo>
                  <a:lnTo>
                    <a:pt x="1757" y="1143"/>
                  </a:lnTo>
                  <a:lnTo>
                    <a:pt x="1750" y="1157"/>
                  </a:lnTo>
                  <a:lnTo>
                    <a:pt x="1743" y="1171"/>
                  </a:lnTo>
                  <a:lnTo>
                    <a:pt x="1743" y="1185"/>
                  </a:lnTo>
                  <a:lnTo>
                    <a:pt x="1736" y="1199"/>
                  </a:lnTo>
                  <a:lnTo>
                    <a:pt x="1729" y="1220"/>
                  </a:lnTo>
                  <a:lnTo>
                    <a:pt x="1722" y="1233"/>
                  </a:lnTo>
                  <a:lnTo>
                    <a:pt x="1715" y="1247"/>
                  </a:lnTo>
                  <a:lnTo>
                    <a:pt x="1709" y="1261"/>
                  </a:lnTo>
                  <a:lnTo>
                    <a:pt x="1702" y="1275"/>
                  </a:lnTo>
                  <a:lnTo>
                    <a:pt x="1695" y="1289"/>
                  </a:lnTo>
                  <a:lnTo>
                    <a:pt x="1688" y="1303"/>
                  </a:lnTo>
                  <a:lnTo>
                    <a:pt x="1681" y="1317"/>
                  </a:lnTo>
                  <a:lnTo>
                    <a:pt x="1674" y="1331"/>
                  </a:lnTo>
                  <a:lnTo>
                    <a:pt x="1667" y="1345"/>
                  </a:lnTo>
                  <a:lnTo>
                    <a:pt x="1660" y="1359"/>
                  </a:lnTo>
                  <a:lnTo>
                    <a:pt x="1653" y="1373"/>
                  </a:lnTo>
                  <a:lnTo>
                    <a:pt x="1639" y="1380"/>
                  </a:lnTo>
                  <a:lnTo>
                    <a:pt x="1632" y="1394"/>
                  </a:lnTo>
                  <a:lnTo>
                    <a:pt x="1625" y="1408"/>
                  </a:lnTo>
                  <a:lnTo>
                    <a:pt x="1611" y="1422"/>
                  </a:lnTo>
                  <a:lnTo>
                    <a:pt x="1604" y="1436"/>
                  </a:lnTo>
                  <a:lnTo>
                    <a:pt x="1597" y="1443"/>
                  </a:lnTo>
                  <a:lnTo>
                    <a:pt x="1583" y="1457"/>
                  </a:lnTo>
                  <a:lnTo>
                    <a:pt x="1576" y="1470"/>
                  </a:lnTo>
                  <a:lnTo>
                    <a:pt x="1562" y="1484"/>
                  </a:lnTo>
                  <a:lnTo>
                    <a:pt x="1555" y="1491"/>
                  </a:lnTo>
                  <a:lnTo>
                    <a:pt x="1541" y="1505"/>
                  </a:lnTo>
                  <a:lnTo>
                    <a:pt x="1534" y="1519"/>
                  </a:lnTo>
                  <a:lnTo>
                    <a:pt x="1520" y="1526"/>
                  </a:lnTo>
                  <a:lnTo>
                    <a:pt x="1506" y="1540"/>
                  </a:lnTo>
                  <a:lnTo>
                    <a:pt x="1499" y="1547"/>
                  </a:lnTo>
                  <a:lnTo>
                    <a:pt x="1485" y="1561"/>
                  </a:lnTo>
                  <a:lnTo>
                    <a:pt x="1471" y="1568"/>
                  </a:lnTo>
                  <a:lnTo>
                    <a:pt x="1464" y="1582"/>
                  </a:lnTo>
                  <a:lnTo>
                    <a:pt x="1451" y="1589"/>
                  </a:lnTo>
                  <a:lnTo>
                    <a:pt x="1437" y="1596"/>
                  </a:lnTo>
                  <a:lnTo>
                    <a:pt x="1423" y="1610"/>
                  </a:lnTo>
                  <a:lnTo>
                    <a:pt x="1409" y="1617"/>
                  </a:lnTo>
                  <a:lnTo>
                    <a:pt x="1402" y="1624"/>
                  </a:lnTo>
                  <a:lnTo>
                    <a:pt x="1388" y="1638"/>
                  </a:lnTo>
                  <a:lnTo>
                    <a:pt x="1374" y="1645"/>
                  </a:lnTo>
                  <a:lnTo>
                    <a:pt x="1360" y="1652"/>
                  </a:lnTo>
                  <a:lnTo>
                    <a:pt x="1346" y="1659"/>
                  </a:lnTo>
                  <a:lnTo>
                    <a:pt x="1332" y="1666"/>
                  </a:lnTo>
                  <a:lnTo>
                    <a:pt x="1318" y="1673"/>
                  </a:lnTo>
                  <a:lnTo>
                    <a:pt x="1304" y="1680"/>
                  </a:lnTo>
                  <a:lnTo>
                    <a:pt x="1290" y="1687"/>
                  </a:lnTo>
                  <a:lnTo>
                    <a:pt x="1276" y="1693"/>
                  </a:lnTo>
                  <a:lnTo>
                    <a:pt x="1262" y="1700"/>
                  </a:lnTo>
                  <a:lnTo>
                    <a:pt x="1248" y="1707"/>
                  </a:lnTo>
                  <a:lnTo>
                    <a:pt x="1234" y="1714"/>
                  </a:lnTo>
                  <a:lnTo>
                    <a:pt x="1220" y="1721"/>
                  </a:lnTo>
                  <a:lnTo>
                    <a:pt x="1206" y="1728"/>
                  </a:lnTo>
                  <a:lnTo>
                    <a:pt x="1186" y="1728"/>
                  </a:lnTo>
                  <a:lnTo>
                    <a:pt x="1172" y="1735"/>
                  </a:lnTo>
                  <a:lnTo>
                    <a:pt x="1158" y="1742"/>
                  </a:lnTo>
                  <a:lnTo>
                    <a:pt x="1144" y="1742"/>
                  </a:lnTo>
                  <a:lnTo>
                    <a:pt x="1130" y="1749"/>
                  </a:lnTo>
                  <a:lnTo>
                    <a:pt x="1116" y="1756"/>
                  </a:lnTo>
                  <a:lnTo>
                    <a:pt x="1102" y="1756"/>
                  </a:lnTo>
                  <a:lnTo>
                    <a:pt x="1081" y="1763"/>
                  </a:lnTo>
                  <a:lnTo>
                    <a:pt x="1067" y="1763"/>
                  </a:lnTo>
                  <a:lnTo>
                    <a:pt x="1053" y="1763"/>
                  </a:lnTo>
                  <a:lnTo>
                    <a:pt x="1039" y="1770"/>
                  </a:lnTo>
                  <a:lnTo>
                    <a:pt x="1018" y="1770"/>
                  </a:lnTo>
                  <a:lnTo>
                    <a:pt x="1004" y="1770"/>
                  </a:lnTo>
                  <a:lnTo>
                    <a:pt x="990" y="1777"/>
                  </a:lnTo>
                  <a:lnTo>
                    <a:pt x="976" y="1777"/>
                  </a:lnTo>
                  <a:lnTo>
                    <a:pt x="955" y="1777"/>
                  </a:lnTo>
                  <a:lnTo>
                    <a:pt x="942" y="1777"/>
                  </a:lnTo>
                  <a:lnTo>
                    <a:pt x="928" y="1777"/>
                  </a:lnTo>
                  <a:lnTo>
                    <a:pt x="914" y="1777"/>
                  </a:lnTo>
                  <a:lnTo>
                    <a:pt x="893" y="1777"/>
                  </a:lnTo>
                  <a:lnTo>
                    <a:pt x="879" y="1777"/>
                  </a:lnTo>
                  <a:lnTo>
                    <a:pt x="865" y="1777"/>
                  </a:lnTo>
                  <a:lnTo>
                    <a:pt x="851" y="1777"/>
                  </a:lnTo>
                  <a:lnTo>
                    <a:pt x="837" y="1777"/>
                  </a:lnTo>
                  <a:lnTo>
                    <a:pt x="816" y="1777"/>
                  </a:lnTo>
                  <a:lnTo>
                    <a:pt x="802" y="1777"/>
                  </a:lnTo>
                  <a:lnTo>
                    <a:pt x="788" y="1770"/>
                  </a:lnTo>
                  <a:lnTo>
                    <a:pt x="774" y="1770"/>
                  </a:lnTo>
                  <a:lnTo>
                    <a:pt x="753" y="1770"/>
                  </a:lnTo>
                  <a:lnTo>
                    <a:pt x="739" y="1763"/>
                  </a:lnTo>
                  <a:lnTo>
                    <a:pt x="725" y="1763"/>
                  </a:lnTo>
                  <a:lnTo>
                    <a:pt x="711" y="1763"/>
                  </a:lnTo>
                  <a:lnTo>
                    <a:pt x="691" y="1756"/>
                  </a:lnTo>
                  <a:lnTo>
                    <a:pt x="677" y="1756"/>
                  </a:lnTo>
                  <a:lnTo>
                    <a:pt x="663" y="1749"/>
                  </a:lnTo>
                  <a:lnTo>
                    <a:pt x="649" y="1742"/>
                  </a:lnTo>
                  <a:lnTo>
                    <a:pt x="635" y="1742"/>
                  </a:lnTo>
                  <a:lnTo>
                    <a:pt x="621" y="1735"/>
                  </a:lnTo>
                  <a:lnTo>
                    <a:pt x="607" y="1728"/>
                  </a:lnTo>
                  <a:lnTo>
                    <a:pt x="586" y="1728"/>
                  </a:lnTo>
                  <a:lnTo>
                    <a:pt x="572" y="1721"/>
                  </a:lnTo>
                  <a:lnTo>
                    <a:pt x="558" y="1714"/>
                  </a:lnTo>
                  <a:lnTo>
                    <a:pt x="544" y="1707"/>
                  </a:lnTo>
                  <a:lnTo>
                    <a:pt x="530" y="1700"/>
                  </a:lnTo>
                  <a:lnTo>
                    <a:pt x="516" y="1693"/>
                  </a:lnTo>
                  <a:lnTo>
                    <a:pt x="502" y="1687"/>
                  </a:lnTo>
                  <a:lnTo>
                    <a:pt x="488" y="1680"/>
                  </a:lnTo>
                  <a:lnTo>
                    <a:pt x="474" y="1673"/>
                  </a:lnTo>
                  <a:lnTo>
                    <a:pt x="460" y="1666"/>
                  </a:lnTo>
                  <a:lnTo>
                    <a:pt x="447" y="1659"/>
                  </a:lnTo>
                  <a:lnTo>
                    <a:pt x="433" y="1652"/>
                  </a:lnTo>
                  <a:lnTo>
                    <a:pt x="419" y="1645"/>
                  </a:lnTo>
                  <a:lnTo>
                    <a:pt x="405" y="1638"/>
                  </a:lnTo>
                  <a:lnTo>
                    <a:pt x="391" y="1624"/>
                  </a:lnTo>
                  <a:lnTo>
                    <a:pt x="384" y="1617"/>
                  </a:lnTo>
                  <a:lnTo>
                    <a:pt x="370" y="1610"/>
                  </a:lnTo>
                  <a:lnTo>
                    <a:pt x="356" y="1596"/>
                  </a:lnTo>
                  <a:lnTo>
                    <a:pt x="342" y="1589"/>
                  </a:lnTo>
                  <a:lnTo>
                    <a:pt x="328" y="1582"/>
                  </a:lnTo>
                  <a:lnTo>
                    <a:pt x="321" y="1568"/>
                  </a:lnTo>
                  <a:lnTo>
                    <a:pt x="307" y="1561"/>
                  </a:lnTo>
                  <a:lnTo>
                    <a:pt x="293" y="1547"/>
                  </a:lnTo>
                  <a:lnTo>
                    <a:pt x="286" y="1540"/>
                  </a:lnTo>
                  <a:lnTo>
                    <a:pt x="272" y="1526"/>
                  </a:lnTo>
                  <a:lnTo>
                    <a:pt x="258" y="1519"/>
                  </a:lnTo>
                  <a:lnTo>
                    <a:pt x="251" y="1505"/>
                  </a:lnTo>
                  <a:lnTo>
                    <a:pt x="237" y="1491"/>
                  </a:lnTo>
                  <a:lnTo>
                    <a:pt x="230" y="1484"/>
                  </a:lnTo>
                  <a:lnTo>
                    <a:pt x="216" y="1470"/>
                  </a:lnTo>
                  <a:lnTo>
                    <a:pt x="209" y="1457"/>
                  </a:lnTo>
                  <a:lnTo>
                    <a:pt x="195" y="1443"/>
                  </a:lnTo>
                  <a:lnTo>
                    <a:pt x="189" y="1436"/>
                  </a:lnTo>
                  <a:lnTo>
                    <a:pt x="182" y="1422"/>
                  </a:lnTo>
                  <a:lnTo>
                    <a:pt x="168" y="1408"/>
                  </a:lnTo>
                  <a:lnTo>
                    <a:pt x="161" y="1394"/>
                  </a:lnTo>
                  <a:lnTo>
                    <a:pt x="154" y="1380"/>
                  </a:lnTo>
                  <a:lnTo>
                    <a:pt x="140" y="1373"/>
                  </a:lnTo>
                  <a:lnTo>
                    <a:pt x="133" y="1359"/>
                  </a:lnTo>
                  <a:lnTo>
                    <a:pt x="126" y="1345"/>
                  </a:lnTo>
                  <a:lnTo>
                    <a:pt x="119" y="1331"/>
                  </a:lnTo>
                  <a:lnTo>
                    <a:pt x="112" y="1317"/>
                  </a:lnTo>
                  <a:lnTo>
                    <a:pt x="105" y="1303"/>
                  </a:lnTo>
                  <a:lnTo>
                    <a:pt x="98" y="1289"/>
                  </a:lnTo>
                  <a:lnTo>
                    <a:pt x="91" y="1275"/>
                  </a:lnTo>
                  <a:lnTo>
                    <a:pt x="84" y="1261"/>
                  </a:lnTo>
                  <a:lnTo>
                    <a:pt x="77" y="1247"/>
                  </a:lnTo>
                  <a:lnTo>
                    <a:pt x="70" y="1233"/>
                  </a:lnTo>
                  <a:lnTo>
                    <a:pt x="63" y="1220"/>
                  </a:lnTo>
                  <a:lnTo>
                    <a:pt x="56" y="1199"/>
                  </a:lnTo>
                  <a:lnTo>
                    <a:pt x="49" y="1185"/>
                  </a:lnTo>
                  <a:lnTo>
                    <a:pt x="49" y="1171"/>
                  </a:lnTo>
                  <a:lnTo>
                    <a:pt x="42" y="1157"/>
                  </a:lnTo>
                  <a:lnTo>
                    <a:pt x="35" y="1143"/>
                  </a:lnTo>
                  <a:lnTo>
                    <a:pt x="35" y="1129"/>
                  </a:lnTo>
                  <a:lnTo>
                    <a:pt x="28" y="1115"/>
                  </a:lnTo>
                  <a:lnTo>
                    <a:pt x="21" y="1094"/>
                  </a:lnTo>
                  <a:lnTo>
                    <a:pt x="21" y="1080"/>
                  </a:lnTo>
                  <a:lnTo>
                    <a:pt x="14" y="1066"/>
                  </a:lnTo>
                  <a:lnTo>
                    <a:pt x="14" y="1052"/>
                  </a:lnTo>
                  <a:lnTo>
                    <a:pt x="7" y="1038"/>
                  </a:lnTo>
                  <a:lnTo>
                    <a:pt x="7" y="1017"/>
                  </a:lnTo>
                  <a:lnTo>
                    <a:pt x="7" y="1003"/>
                  </a:lnTo>
                  <a:lnTo>
                    <a:pt x="7" y="990"/>
                  </a:lnTo>
                  <a:lnTo>
                    <a:pt x="0" y="976"/>
                  </a:lnTo>
                  <a:lnTo>
                    <a:pt x="0" y="955"/>
                  </a:lnTo>
                  <a:lnTo>
                    <a:pt x="0" y="941"/>
                  </a:lnTo>
                  <a:lnTo>
                    <a:pt x="0" y="927"/>
                  </a:lnTo>
                  <a:lnTo>
                    <a:pt x="0" y="913"/>
                  </a:lnTo>
                  <a:lnTo>
                    <a:pt x="0" y="892"/>
                  </a:lnTo>
                  <a:lnTo>
                    <a:pt x="0" y="878"/>
                  </a:lnTo>
                  <a:lnTo>
                    <a:pt x="0" y="864"/>
                  </a:lnTo>
                  <a:lnTo>
                    <a:pt x="0" y="850"/>
                  </a:lnTo>
                  <a:lnTo>
                    <a:pt x="0" y="829"/>
                  </a:lnTo>
                  <a:lnTo>
                    <a:pt x="0" y="815"/>
                  </a:lnTo>
                  <a:lnTo>
                    <a:pt x="0" y="801"/>
                  </a:lnTo>
                  <a:lnTo>
                    <a:pt x="0" y="787"/>
                  </a:lnTo>
                  <a:lnTo>
                    <a:pt x="7" y="767"/>
                  </a:lnTo>
                  <a:lnTo>
                    <a:pt x="7" y="753"/>
                  </a:lnTo>
                  <a:lnTo>
                    <a:pt x="7" y="739"/>
                  </a:lnTo>
                  <a:lnTo>
                    <a:pt x="7" y="725"/>
                  </a:lnTo>
                  <a:lnTo>
                    <a:pt x="14" y="711"/>
                  </a:lnTo>
                  <a:lnTo>
                    <a:pt x="14" y="690"/>
                  </a:lnTo>
                  <a:lnTo>
                    <a:pt x="21" y="676"/>
                  </a:lnTo>
                  <a:lnTo>
                    <a:pt x="21" y="662"/>
                  </a:lnTo>
                  <a:lnTo>
                    <a:pt x="28" y="648"/>
                  </a:lnTo>
                  <a:lnTo>
                    <a:pt x="35" y="634"/>
                  </a:lnTo>
                  <a:lnTo>
                    <a:pt x="35" y="613"/>
                  </a:lnTo>
                  <a:lnTo>
                    <a:pt x="42" y="599"/>
                  </a:lnTo>
                  <a:lnTo>
                    <a:pt x="49" y="585"/>
                  </a:lnTo>
                  <a:lnTo>
                    <a:pt x="49" y="571"/>
                  </a:lnTo>
                  <a:lnTo>
                    <a:pt x="56" y="557"/>
                  </a:lnTo>
                  <a:lnTo>
                    <a:pt x="63" y="543"/>
                  </a:lnTo>
                  <a:lnTo>
                    <a:pt x="70" y="530"/>
                  </a:lnTo>
                  <a:lnTo>
                    <a:pt x="77" y="516"/>
                  </a:lnTo>
                  <a:lnTo>
                    <a:pt x="84" y="502"/>
                  </a:lnTo>
                  <a:lnTo>
                    <a:pt x="91" y="488"/>
                  </a:lnTo>
                  <a:lnTo>
                    <a:pt x="98" y="474"/>
                  </a:lnTo>
                  <a:lnTo>
                    <a:pt x="105" y="460"/>
                  </a:lnTo>
                  <a:lnTo>
                    <a:pt x="112" y="446"/>
                  </a:lnTo>
                  <a:lnTo>
                    <a:pt x="119" y="432"/>
                  </a:lnTo>
                  <a:lnTo>
                    <a:pt x="126" y="418"/>
                  </a:lnTo>
                  <a:lnTo>
                    <a:pt x="133" y="404"/>
                  </a:lnTo>
                  <a:lnTo>
                    <a:pt x="140" y="390"/>
                  </a:lnTo>
                  <a:lnTo>
                    <a:pt x="154" y="376"/>
                  </a:lnTo>
                  <a:lnTo>
                    <a:pt x="161" y="362"/>
                  </a:lnTo>
                  <a:lnTo>
                    <a:pt x="168" y="348"/>
                  </a:lnTo>
                  <a:lnTo>
                    <a:pt x="182" y="334"/>
                  </a:lnTo>
                  <a:lnTo>
                    <a:pt x="189" y="327"/>
                  </a:lnTo>
                  <a:lnTo>
                    <a:pt x="195" y="314"/>
                  </a:lnTo>
                  <a:lnTo>
                    <a:pt x="209" y="300"/>
                  </a:lnTo>
                  <a:lnTo>
                    <a:pt x="216" y="286"/>
                  </a:lnTo>
                  <a:lnTo>
                    <a:pt x="230" y="279"/>
                  </a:lnTo>
                  <a:lnTo>
                    <a:pt x="237" y="265"/>
                  </a:lnTo>
                  <a:lnTo>
                    <a:pt x="251" y="251"/>
                  </a:lnTo>
                  <a:lnTo>
                    <a:pt x="258" y="244"/>
                  </a:lnTo>
                  <a:lnTo>
                    <a:pt x="272" y="230"/>
                  </a:lnTo>
                  <a:lnTo>
                    <a:pt x="286" y="223"/>
                  </a:lnTo>
                  <a:lnTo>
                    <a:pt x="293" y="209"/>
                  </a:lnTo>
                  <a:lnTo>
                    <a:pt x="307" y="202"/>
                  </a:lnTo>
                  <a:lnTo>
                    <a:pt x="321" y="188"/>
                  </a:lnTo>
                  <a:lnTo>
                    <a:pt x="328" y="181"/>
                  </a:lnTo>
                  <a:lnTo>
                    <a:pt x="342" y="167"/>
                  </a:lnTo>
                  <a:lnTo>
                    <a:pt x="356" y="160"/>
                  </a:lnTo>
                  <a:lnTo>
                    <a:pt x="370" y="153"/>
                  </a:lnTo>
                  <a:lnTo>
                    <a:pt x="384" y="139"/>
                  </a:lnTo>
                  <a:lnTo>
                    <a:pt x="391" y="132"/>
                  </a:lnTo>
                  <a:lnTo>
                    <a:pt x="405" y="125"/>
                  </a:lnTo>
                  <a:lnTo>
                    <a:pt x="419" y="118"/>
                  </a:lnTo>
                  <a:lnTo>
                    <a:pt x="433" y="104"/>
                  </a:lnTo>
                  <a:lnTo>
                    <a:pt x="447" y="97"/>
                  </a:lnTo>
                  <a:lnTo>
                    <a:pt x="460" y="90"/>
                  </a:lnTo>
                  <a:lnTo>
                    <a:pt x="474" y="84"/>
                  </a:lnTo>
                  <a:lnTo>
                    <a:pt x="488" y="77"/>
                  </a:lnTo>
                  <a:lnTo>
                    <a:pt x="502" y="70"/>
                  </a:lnTo>
                  <a:lnTo>
                    <a:pt x="516" y="63"/>
                  </a:lnTo>
                  <a:lnTo>
                    <a:pt x="530" y="56"/>
                  </a:lnTo>
                  <a:lnTo>
                    <a:pt x="544" y="49"/>
                  </a:lnTo>
                  <a:lnTo>
                    <a:pt x="558" y="42"/>
                  </a:lnTo>
                  <a:lnTo>
                    <a:pt x="572" y="42"/>
                  </a:lnTo>
                  <a:lnTo>
                    <a:pt x="586" y="35"/>
                  </a:lnTo>
                  <a:lnTo>
                    <a:pt x="607" y="28"/>
                  </a:lnTo>
                  <a:lnTo>
                    <a:pt x="621" y="21"/>
                  </a:lnTo>
                  <a:lnTo>
                    <a:pt x="635" y="21"/>
                  </a:lnTo>
                  <a:lnTo>
                    <a:pt x="649" y="14"/>
                  </a:lnTo>
                  <a:lnTo>
                    <a:pt x="663" y="7"/>
                  </a:lnTo>
                  <a:lnTo>
                    <a:pt x="677" y="7"/>
                  </a:lnTo>
                  <a:lnTo>
                    <a:pt x="691" y="0"/>
                  </a:lnTo>
                  <a:lnTo>
                    <a:pt x="711" y="0"/>
                  </a:lnTo>
                  <a:lnTo>
                    <a:pt x="893" y="878"/>
                  </a:lnTo>
                  <a:close/>
                </a:path>
              </a:pathLst>
            </a:custGeom>
            <a:solidFill>
              <a:srgbClr val="0000FF"/>
            </a:solidFill>
            <a:ln w="11113">
              <a:solidFill>
                <a:srgbClr val="0000FF"/>
              </a:solidFill>
              <a:prstDash val="solid"/>
              <a:round/>
              <a:headEnd/>
              <a:tailEnd/>
            </a:ln>
          </p:spPr>
          <p:txBody>
            <a:bodyPr/>
            <a:lstStyle/>
            <a:p>
              <a:endParaRPr lang="en-GB"/>
            </a:p>
          </p:txBody>
        </p:sp>
        <p:sp>
          <p:nvSpPr>
            <p:cNvPr id="52257" name="Freeform 33"/>
            <p:cNvSpPr>
              <a:spLocks/>
            </p:cNvSpPr>
            <p:nvPr/>
          </p:nvSpPr>
          <p:spPr bwMode="auto">
            <a:xfrm>
              <a:off x="3559" y="1712"/>
              <a:ext cx="1792" cy="1777"/>
            </a:xfrm>
            <a:custGeom>
              <a:avLst/>
              <a:gdLst>
                <a:gd name="T0" fmla="*/ 1520 w 1792"/>
                <a:gd name="T1" fmla="*/ 230 h 1777"/>
                <a:gd name="T2" fmla="*/ 1576 w 1792"/>
                <a:gd name="T3" fmla="*/ 286 h 1777"/>
                <a:gd name="T4" fmla="*/ 1625 w 1792"/>
                <a:gd name="T5" fmla="*/ 348 h 1777"/>
                <a:gd name="T6" fmla="*/ 1667 w 1792"/>
                <a:gd name="T7" fmla="*/ 418 h 1777"/>
                <a:gd name="T8" fmla="*/ 1702 w 1792"/>
                <a:gd name="T9" fmla="*/ 488 h 1777"/>
                <a:gd name="T10" fmla="*/ 1736 w 1792"/>
                <a:gd name="T11" fmla="*/ 557 h 1777"/>
                <a:gd name="T12" fmla="*/ 1757 w 1792"/>
                <a:gd name="T13" fmla="*/ 634 h 1777"/>
                <a:gd name="T14" fmla="*/ 1778 w 1792"/>
                <a:gd name="T15" fmla="*/ 711 h 1777"/>
                <a:gd name="T16" fmla="*/ 1792 w 1792"/>
                <a:gd name="T17" fmla="*/ 787 h 1777"/>
                <a:gd name="T18" fmla="*/ 1792 w 1792"/>
                <a:gd name="T19" fmla="*/ 864 h 1777"/>
                <a:gd name="T20" fmla="*/ 1792 w 1792"/>
                <a:gd name="T21" fmla="*/ 941 h 1777"/>
                <a:gd name="T22" fmla="*/ 1785 w 1792"/>
                <a:gd name="T23" fmla="*/ 1017 h 1777"/>
                <a:gd name="T24" fmla="*/ 1771 w 1792"/>
                <a:gd name="T25" fmla="*/ 1094 h 1777"/>
                <a:gd name="T26" fmla="*/ 1743 w 1792"/>
                <a:gd name="T27" fmla="*/ 1171 h 1777"/>
                <a:gd name="T28" fmla="*/ 1715 w 1792"/>
                <a:gd name="T29" fmla="*/ 1247 h 1777"/>
                <a:gd name="T30" fmla="*/ 1681 w 1792"/>
                <a:gd name="T31" fmla="*/ 1317 h 1777"/>
                <a:gd name="T32" fmla="*/ 1639 w 1792"/>
                <a:gd name="T33" fmla="*/ 1380 h 1777"/>
                <a:gd name="T34" fmla="*/ 1597 w 1792"/>
                <a:gd name="T35" fmla="*/ 1443 h 1777"/>
                <a:gd name="T36" fmla="*/ 1541 w 1792"/>
                <a:gd name="T37" fmla="*/ 1505 h 1777"/>
                <a:gd name="T38" fmla="*/ 1485 w 1792"/>
                <a:gd name="T39" fmla="*/ 1561 h 1777"/>
                <a:gd name="T40" fmla="*/ 1423 w 1792"/>
                <a:gd name="T41" fmla="*/ 1610 h 1777"/>
                <a:gd name="T42" fmla="*/ 1360 w 1792"/>
                <a:gd name="T43" fmla="*/ 1652 h 1777"/>
                <a:gd name="T44" fmla="*/ 1290 w 1792"/>
                <a:gd name="T45" fmla="*/ 1687 h 1777"/>
                <a:gd name="T46" fmla="*/ 1220 w 1792"/>
                <a:gd name="T47" fmla="*/ 1721 h 1777"/>
                <a:gd name="T48" fmla="*/ 1144 w 1792"/>
                <a:gd name="T49" fmla="*/ 1742 h 1777"/>
                <a:gd name="T50" fmla="*/ 1067 w 1792"/>
                <a:gd name="T51" fmla="*/ 1763 h 1777"/>
                <a:gd name="T52" fmla="*/ 990 w 1792"/>
                <a:gd name="T53" fmla="*/ 1777 h 1777"/>
                <a:gd name="T54" fmla="*/ 914 w 1792"/>
                <a:gd name="T55" fmla="*/ 1777 h 1777"/>
                <a:gd name="T56" fmla="*/ 837 w 1792"/>
                <a:gd name="T57" fmla="*/ 1777 h 1777"/>
                <a:gd name="T58" fmla="*/ 753 w 1792"/>
                <a:gd name="T59" fmla="*/ 1770 h 1777"/>
                <a:gd name="T60" fmla="*/ 677 w 1792"/>
                <a:gd name="T61" fmla="*/ 1756 h 1777"/>
                <a:gd name="T62" fmla="*/ 607 w 1792"/>
                <a:gd name="T63" fmla="*/ 1728 h 1777"/>
                <a:gd name="T64" fmla="*/ 530 w 1792"/>
                <a:gd name="T65" fmla="*/ 1700 h 1777"/>
                <a:gd name="T66" fmla="*/ 460 w 1792"/>
                <a:gd name="T67" fmla="*/ 1666 h 1777"/>
                <a:gd name="T68" fmla="*/ 391 w 1792"/>
                <a:gd name="T69" fmla="*/ 1624 h 1777"/>
                <a:gd name="T70" fmla="*/ 328 w 1792"/>
                <a:gd name="T71" fmla="*/ 1582 h 1777"/>
                <a:gd name="T72" fmla="*/ 272 w 1792"/>
                <a:gd name="T73" fmla="*/ 1526 h 1777"/>
                <a:gd name="T74" fmla="*/ 216 w 1792"/>
                <a:gd name="T75" fmla="*/ 1470 h 1777"/>
                <a:gd name="T76" fmla="*/ 168 w 1792"/>
                <a:gd name="T77" fmla="*/ 1408 h 1777"/>
                <a:gd name="T78" fmla="*/ 126 w 1792"/>
                <a:gd name="T79" fmla="*/ 1345 h 1777"/>
                <a:gd name="T80" fmla="*/ 91 w 1792"/>
                <a:gd name="T81" fmla="*/ 1275 h 1777"/>
                <a:gd name="T82" fmla="*/ 56 w 1792"/>
                <a:gd name="T83" fmla="*/ 1199 h 1777"/>
                <a:gd name="T84" fmla="*/ 35 w 1792"/>
                <a:gd name="T85" fmla="*/ 1129 h 1777"/>
                <a:gd name="T86" fmla="*/ 14 w 1792"/>
                <a:gd name="T87" fmla="*/ 1052 h 1777"/>
                <a:gd name="T88" fmla="*/ 0 w 1792"/>
                <a:gd name="T89" fmla="*/ 976 h 1777"/>
                <a:gd name="T90" fmla="*/ 0 w 1792"/>
                <a:gd name="T91" fmla="*/ 892 h 1777"/>
                <a:gd name="T92" fmla="*/ 0 w 1792"/>
                <a:gd name="T93" fmla="*/ 815 h 1777"/>
                <a:gd name="T94" fmla="*/ 7 w 1792"/>
                <a:gd name="T95" fmla="*/ 739 h 1777"/>
                <a:gd name="T96" fmla="*/ 21 w 1792"/>
                <a:gd name="T97" fmla="*/ 662 h 1777"/>
                <a:gd name="T98" fmla="*/ 49 w 1792"/>
                <a:gd name="T99" fmla="*/ 585 h 1777"/>
                <a:gd name="T100" fmla="*/ 77 w 1792"/>
                <a:gd name="T101" fmla="*/ 516 h 1777"/>
                <a:gd name="T102" fmla="*/ 112 w 1792"/>
                <a:gd name="T103" fmla="*/ 446 h 1777"/>
                <a:gd name="T104" fmla="*/ 154 w 1792"/>
                <a:gd name="T105" fmla="*/ 376 h 1777"/>
                <a:gd name="T106" fmla="*/ 195 w 1792"/>
                <a:gd name="T107" fmla="*/ 314 h 1777"/>
                <a:gd name="T108" fmla="*/ 251 w 1792"/>
                <a:gd name="T109" fmla="*/ 251 h 1777"/>
                <a:gd name="T110" fmla="*/ 307 w 1792"/>
                <a:gd name="T111" fmla="*/ 202 h 1777"/>
                <a:gd name="T112" fmla="*/ 370 w 1792"/>
                <a:gd name="T113" fmla="*/ 153 h 1777"/>
                <a:gd name="T114" fmla="*/ 433 w 1792"/>
                <a:gd name="T115" fmla="*/ 104 h 1777"/>
                <a:gd name="T116" fmla="*/ 502 w 1792"/>
                <a:gd name="T117" fmla="*/ 70 h 1777"/>
                <a:gd name="T118" fmla="*/ 572 w 1792"/>
                <a:gd name="T119" fmla="*/ 42 h 1777"/>
                <a:gd name="T120" fmla="*/ 649 w 1792"/>
                <a:gd name="T121" fmla="*/ 14 h 1777"/>
                <a:gd name="T122" fmla="*/ 893 w 1792"/>
                <a:gd name="T123" fmla="*/ 878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2" h="1777">
                  <a:moveTo>
                    <a:pt x="893" y="878"/>
                  </a:moveTo>
                  <a:lnTo>
                    <a:pt x="1485" y="202"/>
                  </a:lnTo>
                  <a:lnTo>
                    <a:pt x="1499" y="209"/>
                  </a:lnTo>
                  <a:lnTo>
                    <a:pt x="1506" y="223"/>
                  </a:lnTo>
                  <a:lnTo>
                    <a:pt x="1520" y="230"/>
                  </a:lnTo>
                  <a:lnTo>
                    <a:pt x="1534" y="244"/>
                  </a:lnTo>
                  <a:lnTo>
                    <a:pt x="1541" y="251"/>
                  </a:lnTo>
                  <a:lnTo>
                    <a:pt x="1555" y="265"/>
                  </a:lnTo>
                  <a:lnTo>
                    <a:pt x="1562" y="279"/>
                  </a:lnTo>
                  <a:lnTo>
                    <a:pt x="1576" y="286"/>
                  </a:lnTo>
                  <a:lnTo>
                    <a:pt x="1583" y="300"/>
                  </a:lnTo>
                  <a:lnTo>
                    <a:pt x="1597" y="314"/>
                  </a:lnTo>
                  <a:lnTo>
                    <a:pt x="1604" y="327"/>
                  </a:lnTo>
                  <a:lnTo>
                    <a:pt x="1611" y="334"/>
                  </a:lnTo>
                  <a:lnTo>
                    <a:pt x="1625" y="348"/>
                  </a:lnTo>
                  <a:lnTo>
                    <a:pt x="1632" y="362"/>
                  </a:lnTo>
                  <a:lnTo>
                    <a:pt x="1639" y="376"/>
                  </a:lnTo>
                  <a:lnTo>
                    <a:pt x="1653" y="390"/>
                  </a:lnTo>
                  <a:lnTo>
                    <a:pt x="1660" y="404"/>
                  </a:lnTo>
                  <a:lnTo>
                    <a:pt x="1667" y="418"/>
                  </a:lnTo>
                  <a:lnTo>
                    <a:pt x="1674" y="432"/>
                  </a:lnTo>
                  <a:lnTo>
                    <a:pt x="1681" y="446"/>
                  </a:lnTo>
                  <a:lnTo>
                    <a:pt x="1688" y="460"/>
                  </a:lnTo>
                  <a:lnTo>
                    <a:pt x="1695" y="474"/>
                  </a:lnTo>
                  <a:lnTo>
                    <a:pt x="1702" y="488"/>
                  </a:lnTo>
                  <a:lnTo>
                    <a:pt x="1709" y="502"/>
                  </a:lnTo>
                  <a:lnTo>
                    <a:pt x="1715" y="516"/>
                  </a:lnTo>
                  <a:lnTo>
                    <a:pt x="1722" y="530"/>
                  </a:lnTo>
                  <a:lnTo>
                    <a:pt x="1729" y="543"/>
                  </a:lnTo>
                  <a:lnTo>
                    <a:pt x="1736" y="557"/>
                  </a:lnTo>
                  <a:lnTo>
                    <a:pt x="1743" y="571"/>
                  </a:lnTo>
                  <a:lnTo>
                    <a:pt x="1743" y="585"/>
                  </a:lnTo>
                  <a:lnTo>
                    <a:pt x="1750" y="599"/>
                  </a:lnTo>
                  <a:lnTo>
                    <a:pt x="1757" y="613"/>
                  </a:lnTo>
                  <a:lnTo>
                    <a:pt x="1757" y="634"/>
                  </a:lnTo>
                  <a:lnTo>
                    <a:pt x="1764" y="648"/>
                  </a:lnTo>
                  <a:lnTo>
                    <a:pt x="1771" y="662"/>
                  </a:lnTo>
                  <a:lnTo>
                    <a:pt x="1771" y="676"/>
                  </a:lnTo>
                  <a:lnTo>
                    <a:pt x="1778" y="690"/>
                  </a:lnTo>
                  <a:lnTo>
                    <a:pt x="1778" y="711"/>
                  </a:lnTo>
                  <a:lnTo>
                    <a:pt x="1785" y="725"/>
                  </a:lnTo>
                  <a:lnTo>
                    <a:pt x="1785" y="739"/>
                  </a:lnTo>
                  <a:lnTo>
                    <a:pt x="1785" y="753"/>
                  </a:lnTo>
                  <a:lnTo>
                    <a:pt x="1785" y="767"/>
                  </a:lnTo>
                  <a:lnTo>
                    <a:pt x="1792" y="787"/>
                  </a:lnTo>
                  <a:lnTo>
                    <a:pt x="1792" y="801"/>
                  </a:lnTo>
                  <a:lnTo>
                    <a:pt x="1792" y="815"/>
                  </a:lnTo>
                  <a:lnTo>
                    <a:pt x="1792" y="829"/>
                  </a:lnTo>
                  <a:lnTo>
                    <a:pt x="1792" y="850"/>
                  </a:lnTo>
                  <a:lnTo>
                    <a:pt x="1792" y="864"/>
                  </a:lnTo>
                  <a:lnTo>
                    <a:pt x="1792" y="878"/>
                  </a:lnTo>
                  <a:lnTo>
                    <a:pt x="1792" y="892"/>
                  </a:lnTo>
                  <a:lnTo>
                    <a:pt x="1792" y="913"/>
                  </a:lnTo>
                  <a:lnTo>
                    <a:pt x="1792" y="927"/>
                  </a:lnTo>
                  <a:lnTo>
                    <a:pt x="1792" y="941"/>
                  </a:lnTo>
                  <a:lnTo>
                    <a:pt x="1792" y="955"/>
                  </a:lnTo>
                  <a:lnTo>
                    <a:pt x="1792" y="976"/>
                  </a:lnTo>
                  <a:lnTo>
                    <a:pt x="1785" y="990"/>
                  </a:lnTo>
                  <a:lnTo>
                    <a:pt x="1785" y="1003"/>
                  </a:lnTo>
                  <a:lnTo>
                    <a:pt x="1785" y="1017"/>
                  </a:lnTo>
                  <a:lnTo>
                    <a:pt x="1785" y="1038"/>
                  </a:lnTo>
                  <a:lnTo>
                    <a:pt x="1778" y="1052"/>
                  </a:lnTo>
                  <a:lnTo>
                    <a:pt x="1778" y="1066"/>
                  </a:lnTo>
                  <a:lnTo>
                    <a:pt x="1771" y="1080"/>
                  </a:lnTo>
                  <a:lnTo>
                    <a:pt x="1771" y="1094"/>
                  </a:lnTo>
                  <a:lnTo>
                    <a:pt x="1764" y="1115"/>
                  </a:lnTo>
                  <a:lnTo>
                    <a:pt x="1757" y="1129"/>
                  </a:lnTo>
                  <a:lnTo>
                    <a:pt x="1757" y="1143"/>
                  </a:lnTo>
                  <a:lnTo>
                    <a:pt x="1750" y="1157"/>
                  </a:lnTo>
                  <a:lnTo>
                    <a:pt x="1743" y="1171"/>
                  </a:lnTo>
                  <a:lnTo>
                    <a:pt x="1743" y="1185"/>
                  </a:lnTo>
                  <a:lnTo>
                    <a:pt x="1736" y="1199"/>
                  </a:lnTo>
                  <a:lnTo>
                    <a:pt x="1729" y="1220"/>
                  </a:lnTo>
                  <a:lnTo>
                    <a:pt x="1722" y="1233"/>
                  </a:lnTo>
                  <a:lnTo>
                    <a:pt x="1715" y="1247"/>
                  </a:lnTo>
                  <a:lnTo>
                    <a:pt x="1709" y="1261"/>
                  </a:lnTo>
                  <a:lnTo>
                    <a:pt x="1702" y="1275"/>
                  </a:lnTo>
                  <a:lnTo>
                    <a:pt x="1695" y="1289"/>
                  </a:lnTo>
                  <a:lnTo>
                    <a:pt x="1688" y="1303"/>
                  </a:lnTo>
                  <a:lnTo>
                    <a:pt x="1681" y="1317"/>
                  </a:lnTo>
                  <a:lnTo>
                    <a:pt x="1674" y="1331"/>
                  </a:lnTo>
                  <a:lnTo>
                    <a:pt x="1667" y="1345"/>
                  </a:lnTo>
                  <a:lnTo>
                    <a:pt x="1660" y="1359"/>
                  </a:lnTo>
                  <a:lnTo>
                    <a:pt x="1653" y="1373"/>
                  </a:lnTo>
                  <a:lnTo>
                    <a:pt x="1639" y="1380"/>
                  </a:lnTo>
                  <a:lnTo>
                    <a:pt x="1632" y="1394"/>
                  </a:lnTo>
                  <a:lnTo>
                    <a:pt x="1625" y="1408"/>
                  </a:lnTo>
                  <a:lnTo>
                    <a:pt x="1611" y="1422"/>
                  </a:lnTo>
                  <a:lnTo>
                    <a:pt x="1604" y="1436"/>
                  </a:lnTo>
                  <a:lnTo>
                    <a:pt x="1597" y="1443"/>
                  </a:lnTo>
                  <a:lnTo>
                    <a:pt x="1583" y="1457"/>
                  </a:lnTo>
                  <a:lnTo>
                    <a:pt x="1576" y="1470"/>
                  </a:lnTo>
                  <a:lnTo>
                    <a:pt x="1562" y="1484"/>
                  </a:lnTo>
                  <a:lnTo>
                    <a:pt x="1555" y="1491"/>
                  </a:lnTo>
                  <a:lnTo>
                    <a:pt x="1541" y="1505"/>
                  </a:lnTo>
                  <a:lnTo>
                    <a:pt x="1534" y="1519"/>
                  </a:lnTo>
                  <a:lnTo>
                    <a:pt x="1520" y="1526"/>
                  </a:lnTo>
                  <a:lnTo>
                    <a:pt x="1506" y="1540"/>
                  </a:lnTo>
                  <a:lnTo>
                    <a:pt x="1499" y="1547"/>
                  </a:lnTo>
                  <a:lnTo>
                    <a:pt x="1485" y="1561"/>
                  </a:lnTo>
                  <a:lnTo>
                    <a:pt x="1471" y="1568"/>
                  </a:lnTo>
                  <a:lnTo>
                    <a:pt x="1464" y="1582"/>
                  </a:lnTo>
                  <a:lnTo>
                    <a:pt x="1451" y="1589"/>
                  </a:lnTo>
                  <a:lnTo>
                    <a:pt x="1437" y="1596"/>
                  </a:lnTo>
                  <a:lnTo>
                    <a:pt x="1423" y="1610"/>
                  </a:lnTo>
                  <a:lnTo>
                    <a:pt x="1409" y="1617"/>
                  </a:lnTo>
                  <a:lnTo>
                    <a:pt x="1402" y="1624"/>
                  </a:lnTo>
                  <a:lnTo>
                    <a:pt x="1388" y="1638"/>
                  </a:lnTo>
                  <a:lnTo>
                    <a:pt x="1374" y="1645"/>
                  </a:lnTo>
                  <a:lnTo>
                    <a:pt x="1360" y="1652"/>
                  </a:lnTo>
                  <a:lnTo>
                    <a:pt x="1346" y="1659"/>
                  </a:lnTo>
                  <a:lnTo>
                    <a:pt x="1332" y="1666"/>
                  </a:lnTo>
                  <a:lnTo>
                    <a:pt x="1318" y="1673"/>
                  </a:lnTo>
                  <a:lnTo>
                    <a:pt x="1304" y="1680"/>
                  </a:lnTo>
                  <a:lnTo>
                    <a:pt x="1290" y="1687"/>
                  </a:lnTo>
                  <a:lnTo>
                    <a:pt x="1276" y="1693"/>
                  </a:lnTo>
                  <a:lnTo>
                    <a:pt x="1262" y="1700"/>
                  </a:lnTo>
                  <a:lnTo>
                    <a:pt x="1248" y="1707"/>
                  </a:lnTo>
                  <a:lnTo>
                    <a:pt x="1234" y="1714"/>
                  </a:lnTo>
                  <a:lnTo>
                    <a:pt x="1220" y="1721"/>
                  </a:lnTo>
                  <a:lnTo>
                    <a:pt x="1206" y="1728"/>
                  </a:lnTo>
                  <a:lnTo>
                    <a:pt x="1186" y="1728"/>
                  </a:lnTo>
                  <a:lnTo>
                    <a:pt x="1172" y="1735"/>
                  </a:lnTo>
                  <a:lnTo>
                    <a:pt x="1158" y="1742"/>
                  </a:lnTo>
                  <a:lnTo>
                    <a:pt x="1144" y="1742"/>
                  </a:lnTo>
                  <a:lnTo>
                    <a:pt x="1130" y="1749"/>
                  </a:lnTo>
                  <a:lnTo>
                    <a:pt x="1116" y="1756"/>
                  </a:lnTo>
                  <a:lnTo>
                    <a:pt x="1102" y="1756"/>
                  </a:lnTo>
                  <a:lnTo>
                    <a:pt x="1081" y="1763"/>
                  </a:lnTo>
                  <a:lnTo>
                    <a:pt x="1067" y="1763"/>
                  </a:lnTo>
                  <a:lnTo>
                    <a:pt x="1053" y="1763"/>
                  </a:lnTo>
                  <a:lnTo>
                    <a:pt x="1039" y="1770"/>
                  </a:lnTo>
                  <a:lnTo>
                    <a:pt x="1018" y="1770"/>
                  </a:lnTo>
                  <a:lnTo>
                    <a:pt x="1004" y="1770"/>
                  </a:lnTo>
                  <a:lnTo>
                    <a:pt x="990" y="1777"/>
                  </a:lnTo>
                  <a:lnTo>
                    <a:pt x="976" y="1777"/>
                  </a:lnTo>
                  <a:lnTo>
                    <a:pt x="955" y="1777"/>
                  </a:lnTo>
                  <a:lnTo>
                    <a:pt x="942" y="1777"/>
                  </a:lnTo>
                  <a:lnTo>
                    <a:pt x="928" y="1777"/>
                  </a:lnTo>
                  <a:lnTo>
                    <a:pt x="914" y="1777"/>
                  </a:lnTo>
                  <a:lnTo>
                    <a:pt x="893" y="1777"/>
                  </a:lnTo>
                  <a:lnTo>
                    <a:pt x="879" y="1777"/>
                  </a:lnTo>
                  <a:lnTo>
                    <a:pt x="865" y="1777"/>
                  </a:lnTo>
                  <a:lnTo>
                    <a:pt x="851" y="1777"/>
                  </a:lnTo>
                  <a:lnTo>
                    <a:pt x="837" y="1777"/>
                  </a:lnTo>
                  <a:lnTo>
                    <a:pt x="816" y="1777"/>
                  </a:lnTo>
                  <a:lnTo>
                    <a:pt x="802" y="1777"/>
                  </a:lnTo>
                  <a:lnTo>
                    <a:pt x="788" y="1770"/>
                  </a:lnTo>
                  <a:lnTo>
                    <a:pt x="774" y="1770"/>
                  </a:lnTo>
                  <a:lnTo>
                    <a:pt x="753" y="1770"/>
                  </a:lnTo>
                  <a:lnTo>
                    <a:pt x="739" y="1763"/>
                  </a:lnTo>
                  <a:lnTo>
                    <a:pt x="725" y="1763"/>
                  </a:lnTo>
                  <a:lnTo>
                    <a:pt x="711" y="1763"/>
                  </a:lnTo>
                  <a:lnTo>
                    <a:pt x="691" y="1756"/>
                  </a:lnTo>
                  <a:lnTo>
                    <a:pt x="677" y="1756"/>
                  </a:lnTo>
                  <a:lnTo>
                    <a:pt x="663" y="1749"/>
                  </a:lnTo>
                  <a:lnTo>
                    <a:pt x="649" y="1742"/>
                  </a:lnTo>
                  <a:lnTo>
                    <a:pt x="635" y="1742"/>
                  </a:lnTo>
                  <a:lnTo>
                    <a:pt x="621" y="1735"/>
                  </a:lnTo>
                  <a:lnTo>
                    <a:pt x="607" y="1728"/>
                  </a:lnTo>
                  <a:lnTo>
                    <a:pt x="586" y="1728"/>
                  </a:lnTo>
                  <a:lnTo>
                    <a:pt x="572" y="1721"/>
                  </a:lnTo>
                  <a:lnTo>
                    <a:pt x="558" y="1714"/>
                  </a:lnTo>
                  <a:lnTo>
                    <a:pt x="544" y="1707"/>
                  </a:lnTo>
                  <a:lnTo>
                    <a:pt x="530" y="1700"/>
                  </a:lnTo>
                  <a:lnTo>
                    <a:pt x="516" y="1693"/>
                  </a:lnTo>
                  <a:lnTo>
                    <a:pt x="502" y="1687"/>
                  </a:lnTo>
                  <a:lnTo>
                    <a:pt x="488" y="1680"/>
                  </a:lnTo>
                  <a:lnTo>
                    <a:pt x="474" y="1673"/>
                  </a:lnTo>
                  <a:lnTo>
                    <a:pt x="460" y="1666"/>
                  </a:lnTo>
                  <a:lnTo>
                    <a:pt x="447" y="1659"/>
                  </a:lnTo>
                  <a:lnTo>
                    <a:pt x="433" y="1652"/>
                  </a:lnTo>
                  <a:lnTo>
                    <a:pt x="419" y="1645"/>
                  </a:lnTo>
                  <a:lnTo>
                    <a:pt x="405" y="1638"/>
                  </a:lnTo>
                  <a:lnTo>
                    <a:pt x="391" y="1624"/>
                  </a:lnTo>
                  <a:lnTo>
                    <a:pt x="384" y="1617"/>
                  </a:lnTo>
                  <a:lnTo>
                    <a:pt x="370" y="1610"/>
                  </a:lnTo>
                  <a:lnTo>
                    <a:pt x="356" y="1596"/>
                  </a:lnTo>
                  <a:lnTo>
                    <a:pt x="342" y="1589"/>
                  </a:lnTo>
                  <a:lnTo>
                    <a:pt x="328" y="1582"/>
                  </a:lnTo>
                  <a:lnTo>
                    <a:pt x="321" y="1568"/>
                  </a:lnTo>
                  <a:lnTo>
                    <a:pt x="307" y="1561"/>
                  </a:lnTo>
                  <a:lnTo>
                    <a:pt x="293" y="1547"/>
                  </a:lnTo>
                  <a:lnTo>
                    <a:pt x="286" y="1540"/>
                  </a:lnTo>
                  <a:lnTo>
                    <a:pt x="272" y="1526"/>
                  </a:lnTo>
                  <a:lnTo>
                    <a:pt x="258" y="1519"/>
                  </a:lnTo>
                  <a:lnTo>
                    <a:pt x="251" y="1505"/>
                  </a:lnTo>
                  <a:lnTo>
                    <a:pt x="237" y="1491"/>
                  </a:lnTo>
                  <a:lnTo>
                    <a:pt x="230" y="1484"/>
                  </a:lnTo>
                  <a:lnTo>
                    <a:pt x="216" y="1470"/>
                  </a:lnTo>
                  <a:lnTo>
                    <a:pt x="209" y="1457"/>
                  </a:lnTo>
                  <a:lnTo>
                    <a:pt x="195" y="1443"/>
                  </a:lnTo>
                  <a:lnTo>
                    <a:pt x="189" y="1436"/>
                  </a:lnTo>
                  <a:lnTo>
                    <a:pt x="182" y="1422"/>
                  </a:lnTo>
                  <a:lnTo>
                    <a:pt x="168" y="1408"/>
                  </a:lnTo>
                  <a:lnTo>
                    <a:pt x="161" y="1394"/>
                  </a:lnTo>
                  <a:lnTo>
                    <a:pt x="154" y="1380"/>
                  </a:lnTo>
                  <a:lnTo>
                    <a:pt x="140" y="1373"/>
                  </a:lnTo>
                  <a:lnTo>
                    <a:pt x="133" y="1359"/>
                  </a:lnTo>
                  <a:lnTo>
                    <a:pt x="126" y="1345"/>
                  </a:lnTo>
                  <a:lnTo>
                    <a:pt x="119" y="1331"/>
                  </a:lnTo>
                  <a:lnTo>
                    <a:pt x="112" y="1317"/>
                  </a:lnTo>
                  <a:lnTo>
                    <a:pt x="105" y="1303"/>
                  </a:lnTo>
                  <a:lnTo>
                    <a:pt x="98" y="1289"/>
                  </a:lnTo>
                  <a:lnTo>
                    <a:pt x="91" y="1275"/>
                  </a:lnTo>
                  <a:lnTo>
                    <a:pt x="84" y="1261"/>
                  </a:lnTo>
                  <a:lnTo>
                    <a:pt x="77" y="1247"/>
                  </a:lnTo>
                  <a:lnTo>
                    <a:pt x="70" y="1233"/>
                  </a:lnTo>
                  <a:lnTo>
                    <a:pt x="63" y="1220"/>
                  </a:lnTo>
                  <a:lnTo>
                    <a:pt x="56" y="1199"/>
                  </a:lnTo>
                  <a:lnTo>
                    <a:pt x="49" y="1185"/>
                  </a:lnTo>
                  <a:lnTo>
                    <a:pt x="49" y="1171"/>
                  </a:lnTo>
                  <a:lnTo>
                    <a:pt x="42" y="1157"/>
                  </a:lnTo>
                  <a:lnTo>
                    <a:pt x="35" y="1143"/>
                  </a:lnTo>
                  <a:lnTo>
                    <a:pt x="35" y="1129"/>
                  </a:lnTo>
                  <a:lnTo>
                    <a:pt x="28" y="1115"/>
                  </a:lnTo>
                  <a:lnTo>
                    <a:pt x="21" y="1094"/>
                  </a:lnTo>
                  <a:lnTo>
                    <a:pt x="21" y="1080"/>
                  </a:lnTo>
                  <a:lnTo>
                    <a:pt x="14" y="1066"/>
                  </a:lnTo>
                  <a:lnTo>
                    <a:pt x="14" y="1052"/>
                  </a:lnTo>
                  <a:lnTo>
                    <a:pt x="7" y="1038"/>
                  </a:lnTo>
                  <a:lnTo>
                    <a:pt x="7" y="1017"/>
                  </a:lnTo>
                  <a:lnTo>
                    <a:pt x="7" y="1003"/>
                  </a:lnTo>
                  <a:lnTo>
                    <a:pt x="7" y="990"/>
                  </a:lnTo>
                  <a:lnTo>
                    <a:pt x="0" y="976"/>
                  </a:lnTo>
                  <a:lnTo>
                    <a:pt x="0" y="955"/>
                  </a:lnTo>
                  <a:lnTo>
                    <a:pt x="0" y="941"/>
                  </a:lnTo>
                  <a:lnTo>
                    <a:pt x="0" y="927"/>
                  </a:lnTo>
                  <a:lnTo>
                    <a:pt x="0" y="913"/>
                  </a:lnTo>
                  <a:lnTo>
                    <a:pt x="0" y="892"/>
                  </a:lnTo>
                  <a:lnTo>
                    <a:pt x="0" y="878"/>
                  </a:lnTo>
                  <a:lnTo>
                    <a:pt x="0" y="864"/>
                  </a:lnTo>
                  <a:lnTo>
                    <a:pt x="0" y="850"/>
                  </a:lnTo>
                  <a:lnTo>
                    <a:pt x="0" y="829"/>
                  </a:lnTo>
                  <a:lnTo>
                    <a:pt x="0" y="815"/>
                  </a:lnTo>
                  <a:lnTo>
                    <a:pt x="0" y="801"/>
                  </a:lnTo>
                  <a:lnTo>
                    <a:pt x="0" y="787"/>
                  </a:lnTo>
                  <a:lnTo>
                    <a:pt x="7" y="767"/>
                  </a:lnTo>
                  <a:lnTo>
                    <a:pt x="7" y="753"/>
                  </a:lnTo>
                  <a:lnTo>
                    <a:pt x="7" y="739"/>
                  </a:lnTo>
                  <a:lnTo>
                    <a:pt x="7" y="725"/>
                  </a:lnTo>
                  <a:lnTo>
                    <a:pt x="14" y="711"/>
                  </a:lnTo>
                  <a:lnTo>
                    <a:pt x="14" y="690"/>
                  </a:lnTo>
                  <a:lnTo>
                    <a:pt x="21" y="676"/>
                  </a:lnTo>
                  <a:lnTo>
                    <a:pt x="21" y="662"/>
                  </a:lnTo>
                  <a:lnTo>
                    <a:pt x="28" y="648"/>
                  </a:lnTo>
                  <a:lnTo>
                    <a:pt x="35" y="634"/>
                  </a:lnTo>
                  <a:lnTo>
                    <a:pt x="35" y="613"/>
                  </a:lnTo>
                  <a:lnTo>
                    <a:pt x="42" y="599"/>
                  </a:lnTo>
                  <a:lnTo>
                    <a:pt x="49" y="585"/>
                  </a:lnTo>
                  <a:lnTo>
                    <a:pt x="49" y="571"/>
                  </a:lnTo>
                  <a:lnTo>
                    <a:pt x="56" y="557"/>
                  </a:lnTo>
                  <a:lnTo>
                    <a:pt x="63" y="543"/>
                  </a:lnTo>
                  <a:lnTo>
                    <a:pt x="70" y="530"/>
                  </a:lnTo>
                  <a:lnTo>
                    <a:pt x="77" y="516"/>
                  </a:lnTo>
                  <a:lnTo>
                    <a:pt x="84" y="502"/>
                  </a:lnTo>
                  <a:lnTo>
                    <a:pt x="91" y="488"/>
                  </a:lnTo>
                  <a:lnTo>
                    <a:pt x="98" y="474"/>
                  </a:lnTo>
                  <a:lnTo>
                    <a:pt x="105" y="460"/>
                  </a:lnTo>
                  <a:lnTo>
                    <a:pt x="112" y="446"/>
                  </a:lnTo>
                  <a:lnTo>
                    <a:pt x="119" y="432"/>
                  </a:lnTo>
                  <a:lnTo>
                    <a:pt x="126" y="418"/>
                  </a:lnTo>
                  <a:lnTo>
                    <a:pt x="133" y="404"/>
                  </a:lnTo>
                  <a:lnTo>
                    <a:pt x="140" y="390"/>
                  </a:lnTo>
                  <a:lnTo>
                    <a:pt x="154" y="376"/>
                  </a:lnTo>
                  <a:lnTo>
                    <a:pt x="161" y="362"/>
                  </a:lnTo>
                  <a:lnTo>
                    <a:pt x="168" y="348"/>
                  </a:lnTo>
                  <a:lnTo>
                    <a:pt x="182" y="334"/>
                  </a:lnTo>
                  <a:lnTo>
                    <a:pt x="189" y="327"/>
                  </a:lnTo>
                  <a:lnTo>
                    <a:pt x="195" y="314"/>
                  </a:lnTo>
                  <a:lnTo>
                    <a:pt x="209" y="300"/>
                  </a:lnTo>
                  <a:lnTo>
                    <a:pt x="216" y="286"/>
                  </a:lnTo>
                  <a:lnTo>
                    <a:pt x="230" y="279"/>
                  </a:lnTo>
                  <a:lnTo>
                    <a:pt x="237" y="265"/>
                  </a:lnTo>
                  <a:lnTo>
                    <a:pt x="251" y="251"/>
                  </a:lnTo>
                  <a:lnTo>
                    <a:pt x="258" y="244"/>
                  </a:lnTo>
                  <a:lnTo>
                    <a:pt x="272" y="230"/>
                  </a:lnTo>
                  <a:lnTo>
                    <a:pt x="286" y="223"/>
                  </a:lnTo>
                  <a:lnTo>
                    <a:pt x="293" y="209"/>
                  </a:lnTo>
                  <a:lnTo>
                    <a:pt x="307" y="202"/>
                  </a:lnTo>
                  <a:lnTo>
                    <a:pt x="321" y="188"/>
                  </a:lnTo>
                  <a:lnTo>
                    <a:pt x="328" y="181"/>
                  </a:lnTo>
                  <a:lnTo>
                    <a:pt x="342" y="167"/>
                  </a:lnTo>
                  <a:lnTo>
                    <a:pt x="356" y="160"/>
                  </a:lnTo>
                  <a:lnTo>
                    <a:pt x="370" y="153"/>
                  </a:lnTo>
                  <a:lnTo>
                    <a:pt x="384" y="139"/>
                  </a:lnTo>
                  <a:lnTo>
                    <a:pt x="391" y="132"/>
                  </a:lnTo>
                  <a:lnTo>
                    <a:pt x="405" y="125"/>
                  </a:lnTo>
                  <a:lnTo>
                    <a:pt x="419" y="118"/>
                  </a:lnTo>
                  <a:lnTo>
                    <a:pt x="433" y="104"/>
                  </a:lnTo>
                  <a:lnTo>
                    <a:pt x="447" y="97"/>
                  </a:lnTo>
                  <a:lnTo>
                    <a:pt x="460" y="90"/>
                  </a:lnTo>
                  <a:lnTo>
                    <a:pt x="474" y="84"/>
                  </a:lnTo>
                  <a:lnTo>
                    <a:pt x="488" y="77"/>
                  </a:lnTo>
                  <a:lnTo>
                    <a:pt x="502" y="70"/>
                  </a:lnTo>
                  <a:lnTo>
                    <a:pt x="516" y="63"/>
                  </a:lnTo>
                  <a:lnTo>
                    <a:pt x="530" y="56"/>
                  </a:lnTo>
                  <a:lnTo>
                    <a:pt x="544" y="49"/>
                  </a:lnTo>
                  <a:lnTo>
                    <a:pt x="558" y="42"/>
                  </a:lnTo>
                  <a:lnTo>
                    <a:pt x="572" y="42"/>
                  </a:lnTo>
                  <a:lnTo>
                    <a:pt x="586" y="35"/>
                  </a:lnTo>
                  <a:lnTo>
                    <a:pt x="607" y="28"/>
                  </a:lnTo>
                  <a:lnTo>
                    <a:pt x="621" y="21"/>
                  </a:lnTo>
                  <a:lnTo>
                    <a:pt x="635" y="21"/>
                  </a:lnTo>
                  <a:lnTo>
                    <a:pt x="649" y="14"/>
                  </a:lnTo>
                  <a:lnTo>
                    <a:pt x="663" y="7"/>
                  </a:lnTo>
                  <a:lnTo>
                    <a:pt x="677" y="7"/>
                  </a:lnTo>
                  <a:lnTo>
                    <a:pt x="691" y="0"/>
                  </a:lnTo>
                  <a:lnTo>
                    <a:pt x="711" y="0"/>
                  </a:lnTo>
                  <a:lnTo>
                    <a:pt x="893" y="87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58" name="Freeform 34"/>
            <p:cNvSpPr>
              <a:spLocks/>
            </p:cNvSpPr>
            <p:nvPr/>
          </p:nvSpPr>
          <p:spPr bwMode="auto">
            <a:xfrm>
              <a:off x="4452" y="1712"/>
              <a:ext cx="592" cy="878"/>
            </a:xfrm>
            <a:custGeom>
              <a:avLst/>
              <a:gdLst>
                <a:gd name="T0" fmla="*/ 592 w 592"/>
                <a:gd name="T1" fmla="*/ 202 h 878"/>
                <a:gd name="T2" fmla="*/ 578 w 592"/>
                <a:gd name="T3" fmla="*/ 188 h 878"/>
                <a:gd name="T4" fmla="*/ 571 w 592"/>
                <a:gd name="T5" fmla="*/ 181 h 878"/>
                <a:gd name="T6" fmla="*/ 558 w 592"/>
                <a:gd name="T7" fmla="*/ 167 h 878"/>
                <a:gd name="T8" fmla="*/ 544 w 592"/>
                <a:gd name="T9" fmla="*/ 160 h 878"/>
                <a:gd name="T10" fmla="*/ 530 w 592"/>
                <a:gd name="T11" fmla="*/ 153 h 878"/>
                <a:gd name="T12" fmla="*/ 516 w 592"/>
                <a:gd name="T13" fmla="*/ 139 h 878"/>
                <a:gd name="T14" fmla="*/ 509 w 592"/>
                <a:gd name="T15" fmla="*/ 132 h 878"/>
                <a:gd name="T16" fmla="*/ 495 w 592"/>
                <a:gd name="T17" fmla="*/ 125 h 878"/>
                <a:gd name="T18" fmla="*/ 481 w 592"/>
                <a:gd name="T19" fmla="*/ 118 h 878"/>
                <a:gd name="T20" fmla="*/ 467 w 592"/>
                <a:gd name="T21" fmla="*/ 104 h 878"/>
                <a:gd name="T22" fmla="*/ 453 w 592"/>
                <a:gd name="T23" fmla="*/ 97 h 878"/>
                <a:gd name="T24" fmla="*/ 439 w 592"/>
                <a:gd name="T25" fmla="*/ 90 h 878"/>
                <a:gd name="T26" fmla="*/ 425 w 592"/>
                <a:gd name="T27" fmla="*/ 84 h 878"/>
                <a:gd name="T28" fmla="*/ 411 w 592"/>
                <a:gd name="T29" fmla="*/ 77 h 878"/>
                <a:gd name="T30" fmla="*/ 397 w 592"/>
                <a:gd name="T31" fmla="*/ 70 h 878"/>
                <a:gd name="T32" fmla="*/ 383 w 592"/>
                <a:gd name="T33" fmla="*/ 63 h 878"/>
                <a:gd name="T34" fmla="*/ 369 w 592"/>
                <a:gd name="T35" fmla="*/ 56 h 878"/>
                <a:gd name="T36" fmla="*/ 355 w 592"/>
                <a:gd name="T37" fmla="*/ 49 h 878"/>
                <a:gd name="T38" fmla="*/ 341 w 592"/>
                <a:gd name="T39" fmla="*/ 42 h 878"/>
                <a:gd name="T40" fmla="*/ 327 w 592"/>
                <a:gd name="T41" fmla="*/ 42 h 878"/>
                <a:gd name="T42" fmla="*/ 313 w 592"/>
                <a:gd name="T43" fmla="*/ 35 h 878"/>
                <a:gd name="T44" fmla="*/ 293 w 592"/>
                <a:gd name="T45" fmla="*/ 28 h 878"/>
                <a:gd name="T46" fmla="*/ 279 w 592"/>
                <a:gd name="T47" fmla="*/ 21 h 878"/>
                <a:gd name="T48" fmla="*/ 265 w 592"/>
                <a:gd name="T49" fmla="*/ 21 h 878"/>
                <a:gd name="T50" fmla="*/ 251 w 592"/>
                <a:gd name="T51" fmla="*/ 14 h 878"/>
                <a:gd name="T52" fmla="*/ 237 w 592"/>
                <a:gd name="T53" fmla="*/ 7 h 878"/>
                <a:gd name="T54" fmla="*/ 223 w 592"/>
                <a:gd name="T55" fmla="*/ 7 h 878"/>
                <a:gd name="T56" fmla="*/ 209 w 592"/>
                <a:gd name="T57" fmla="*/ 0 h 878"/>
                <a:gd name="T58" fmla="*/ 188 w 592"/>
                <a:gd name="T59" fmla="*/ 0 h 878"/>
                <a:gd name="T60" fmla="*/ 0 w 592"/>
                <a:gd name="T61" fmla="*/ 878 h 878"/>
                <a:gd name="T62" fmla="*/ 592 w 592"/>
                <a:gd name="T63" fmla="*/ 20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2" h="878">
                  <a:moveTo>
                    <a:pt x="592" y="202"/>
                  </a:moveTo>
                  <a:lnTo>
                    <a:pt x="578" y="188"/>
                  </a:lnTo>
                  <a:lnTo>
                    <a:pt x="571" y="181"/>
                  </a:lnTo>
                  <a:lnTo>
                    <a:pt x="558" y="167"/>
                  </a:lnTo>
                  <a:lnTo>
                    <a:pt x="544" y="160"/>
                  </a:lnTo>
                  <a:lnTo>
                    <a:pt x="530" y="153"/>
                  </a:lnTo>
                  <a:lnTo>
                    <a:pt x="516" y="139"/>
                  </a:lnTo>
                  <a:lnTo>
                    <a:pt x="509" y="132"/>
                  </a:lnTo>
                  <a:lnTo>
                    <a:pt x="495" y="125"/>
                  </a:lnTo>
                  <a:lnTo>
                    <a:pt x="481" y="118"/>
                  </a:lnTo>
                  <a:lnTo>
                    <a:pt x="467" y="104"/>
                  </a:lnTo>
                  <a:lnTo>
                    <a:pt x="453" y="97"/>
                  </a:lnTo>
                  <a:lnTo>
                    <a:pt x="439" y="90"/>
                  </a:lnTo>
                  <a:lnTo>
                    <a:pt x="425" y="84"/>
                  </a:lnTo>
                  <a:lnTo>
                    <a:pt x="411" y="77"/>
                  </a:lnTo>
                  <a:lnTo>
                    <a:pt x="397" y="70"/>
                  </a:lnTo>
                  <a:lnTo>
                    <a:pt x="383" y="63"/>
                  </a:lnTo>
                  <a:lnTo>
                    <a:pt x="369" y="56"/>
                  </a:lnTo>
                  <a:lnTo>
                    <a:pt x="355" y="49"/>
                  </a:lnTo>
                  <a:lnTo>
                    <a:pt x="341" y="42"/>
                  </a:lnTo>
                  <a:lnTo>
                    <a:pt x="327" y="42"/>
                  </a:lnTo>
                  <a:lnTo>
                    <a:pt x="313" y="35"/>
                  </a:lnTo>
                  <a:lnTo>
                    <a:pt x="293" y="28"/>
                  </a:lnTo>
                  <a:lnTo>
                    <a:pt x="279" y="21"/>
                  </a:lnTo>
                  <a:lnTo>
                    <a:pt x="265" y="21"/>
                  </a:lnTo>
                  <a:lnTo>
                    <a:pt x="251" y="14"/>
                  </a:lnTo>
                  <a:lnTo>
                    <a:pt x="237" y="7"/>
                  </a:lnTo>
                  <a:lnTo>
                    <a:pt x="223" y="7"/>
                  </a:lnTo>
                  <a:lnTo>
                    <a:pt x="209" y="0"/>
                  </a:lnTo>
                  <a:lnTo>
                    <a:pt x="188" y="0"/>
                  </a:lnTo>
                  <a:lnTo>
                    <a:pt x="0" y="878"/>
                  </a:lnTo>
                  <a:lnTo>
                    <a:pt x="592" y="202"/>
                  </a:lnTo>
                  <a:close/>
                </a:path>
              </a:pathLst>
            </a:custGeom>
            <a:solidFill>
              <a:srgbClr val="00FF00"/>
            </a:solidFill>
            <a:ln w="11113">
              <a:solidFill>
                <a:srgbClr val="00FF00"/>
              </a:solidFill>
              <a:prstDash val="solid"/>
              <a:round/>
              <a:headEnd/>
              <a:tailEnd/>
            </a:ln>
          </p:spPr>
          <p:txBody>
            <a:bodyPr/>
            <a:lstStyle/>
            <a:p>
              <a:endParaRPr lang="en-GB"/>
            </a:p>
          </p:txBody>
        </p:sp>
        <p:sp>
          <p:nvSpPr>
            <p:cNvPr id="52259" name="Freeform 35"/>
            <p:cNvSpPr>
              <a:spLocks/>
            </p:cNvSpPr>
            <p:nvPr/>
          </p:nvSpPr>
          <p:spPr bwMode="auto">
            <a:xfrm>
              <a:off x="4452" y="1712"/>
              <a:ext cx="592" cy="878"/>
            </a:xfrm>
            <a:custGeom>
              <a:avLst/>
              <a:gdLst>
                <a:gd name="T0" fmla="*/ 0 w 592"/>
                <a:gd name="T1" fmla="*/ 878 h 878"/>
                <a:gd name="T2" fmla="*/ 188 w 592"/>
                <a:gd name="T3" fmla="*/ 0 h 878"/>
                <a:gd name="T4" fmla="*/ 209 w 592"/>
                <a:gd name="T5" fmla="*/ 0 h 878"/>
                <a:gd name="T6" fmla="*/ 223 w 592"/>
                <a:gd name="T7" fmla="*/ 7 h 878"/>
                <a:gd name="T8" fmla="*/ 237 w 592"/>
                <a:gd name="T9" fmla="*/ 7 h 878"/>
                <a:gd name="T10" fmla="*/ 251 w 592"/>
                <a:gd name="T11" fmla="*/ 14 h 878"/>
                <a:gd name="T12" fmla="*/ 265 w 592"/>
                <a:gd name="T13" fmla="*/ 21 h 878"/>
                <a:gd name="T14" fmla="*/ 279 w 592"/>
                <a:gd name="T15" fmla="*/ 21 h 878"/>
                <a:gd name="T16" fmla="*/ 293 w 592"/>
                <a:gd name="T17" fmla="*/ 28 h 878"/>
                <a:gd name="T18" fmla="*/ 313 w 592"/>
                <a:gd name="T19" fmla="*/ 35 h 878"/>
                <a:gd name="T20" fmla="*/ 327 w 592"/>
                <a:gd name="T21" fmla="*/ 42 h 878"/>
                <a:gd name="T22" fmla="*/ 341 w 592"/>
                <a:gd name="T23" fmla="*/ 42 h 878"/>
                <a:gd name="T24" fmla="*/ 355 w 592"/>
                <a:gd name="T25" fmla="*/ 49 h 878"/>
                <a:gd name="T26" fmla="*/ 369 w 592"/>
                <a:gd name="T27" fmla="*/ 56 h 878"/>
                <a:gd name="T28" fmla="*/ 383 w 592"/>
                <a:gd name="T29" fmla="*/ 63 h 878"/>
                <a:gd name="T30" fmla="*/ 397 w 592"/>
                <a:gd name="T31" fmla="*/ 70 h 878"/>
                <a:gd name="T32" fmla="*/ 411 w 592"/>
                <a:gd name="T33" fmla="*/ 77 h 878"/>
                <a:gd name="T34" fmla="*/ 425 w 592"/>
                <a:gd name="T35" fmla="*/ 84 h 878"/>
                <a:gd name="T36" fmla="*/ 439 w 592"/>
                <a:gd name="T37" fmla="*/ 90 h 878"/>
                <a:gd name="T38" fmla="*/ 453 w 592"/>
                <a:gd name="T39" fmla="*/ 97 h 878"/>
                <a:gd name="T40" fmla="*/ 467 w 592"/>
                <a:gd name="T41" fmla="*/ 104 h 878"/>
                <a:gd name="T42" fmla="*/ 481 w 592"/>
                <a:gd name="T43" fmla="*/ 118 h 878"/>
                <a:gd name="T44" fmla="*/ 495 w 592"/>
                <a:gd name="T45" fmla="*/ 125 h 878"/>
                <a:gd name="T46" fmla="*/ 509 w 592"/>
                <a:gd name="T47" fmla="*/ 132 h 878"/>
                <a:gd name="T48" fmla="*/ 516 w 592"/>
                <a:gd name="T49" fmla="*/ 139 h 878"/>
                <a:gd name="T50" fmla="*/ 530 w 592"/>
                <a:gd name="T51" fmla="*/ 153 h 878"/>
                <a:gd name="T52" fmla="*/ 544 w 592"/>
                <a:gd name="T53" fmla="*/ 160 h 878"/>
                <a:gd name="T54" fmla="*/ 558 w 592"/>
                <a:gd name="T55" fmla="*/ 167 h 878"/>
                <a:gd name="T56" fmla="*/ 571 w 592"/>
                <a:gd name="T57" fmla="*/ 181 h 878"/>
                <a:gd name="T58" fmla="*/ 578 w 592"/>
                <a:gd name="T59" fmla="*/ 188 h 878"/>
                <a:gd name="T60" fmla="*/ 592 w 592"/>
                <a:gd name="T61" fmla="*/ 202 h 878"/>
                <a:gd name="T62" fmla="*/ 0 w 592"/>
                <a:gd name="T63"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2" h="878">
                  <a:moveTo>
                    <a:pt x="0" y="878"/>
                  </a:moveTo>
                  <a:lnTo>
                    <a:pt x="188" y="0"/>
                  </a:lnTo>
                  <a:lnTo>
                    <a:pt x="209" y="0"/>
                  </a:lnTo>
                  <a:lnTo>
                    <a:pt x="223" y="7"/>
                  </a:lnTo>
                  <a:lnTo>
                    <a:pt x="237" y="7"/>
                  </a:lnTo>
                  <a:lnTo>
                    <a:pt x="251" y="14"/>
                  </a:lnTo>
                  <a:lnTo>
                    <a:pt x="265" y="21"/>
                  </a:lnTo>
                  <a:lnTo>
                    <a:pt x="279" y="21"/>
                  </a:lnTo>
                  <a:lnTo>
                    <a:pt x="293" y="28"/>
                  </a:lnTo>
                  <a:lnTo>
                    <a:pt x="313" y="35"/>
                  </a:lnTo>
                  <a:lnTo>
                    <a:pt x="327" y="42"/>
                  </a:lnTo>
                  <a:lnTo>
                    <a:pt x="341" y="42"/>
                  </a:lnTo>
                  <a:lnTo>
                    <a:pt x="355" y="49"/>
                  </a:lnTo>
                  <a:lnTo>
                    <a:pt x="369" y="56"/>
                  </a:lnTo>
                  <a:lnTo>
                    <a:pt x="383" y="63"/>
                  </a:lnTo>
                  <a:lnTo>
                    <a:pt x="397" y="70"/>
                  </a:lnTo>
                  <a:lnTo>
                    <a:pt x="411" y="77"/>
                  </a:lnTo>
                  <a:lnTo>
                    <a:pt x="425" y="84"/>
                  </a:lnTo>
                  <a:lnTo>
                    <a:pt x="439" y="90"/>
                  </a:lnTo>
                  <a:lnTo>
                    <a:pt x="453" y="97"/>
                  </a:lnTo>
                  <a:lnTo>
                    <a:pt x="467" y="104"/>
                  </a:lnTo>
                  <a:lnTo>
                    <a:pt x="481" y="118"/>
                  </a:lnTo>
                  <a:lnTo>
                    <a:pt x="495" y="125"/>
                  </a:lnTo>
                  <a:lnTo>
                    <a:pt x="509" y="132"/>
                  </a:lnTo>
                  <a:lnTo>
                    <a:pt x="516" y="139"/>
                  </a:lnTo>
                  <a:lnTo>
                    <a:pt x="530" y="153"/>
                  </a:lnTo>
                  <a:lnTo>
                    <a:pt x="544" y="160"/>
                  </a:lnTo>
                  <a:lnTo>
                    <a:pt x="558" y="167"/>
                  </a:lnTo>
                  <a:lnTo>
                    <a:pt x="571" y="181"/>
                  </a:lnTo>
                  <a:lnTo>
                    <a:pt x="578" y="188"/>
                  </a:lnTo>
                  <a:lnTo>
                    <a:pt x="592" y="202"/>
                  </a:lnTo>
                  <a:lnTo>
                    <a:pt x="0" y="87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60" name="Freeform 36"/>
            <p:cNvSpPr>
              <a:spLocks/>
            </p:cNvSpPr>
            <p:nvPr/>
          </p:nvSpPr>
          <p:spPr bwMode="auto">
            <a:xfrm>
              <a:off x="4452" y="1691"/>
              <a:ext cx="188" cy="899"/>
            </a:xfrm>
            <a:custGeom>
              <a:avLst/>
              <a:gdLst>
                <a:gd name="T0" fmla="*/ 188 w 188"/>
                <a:gd name="T1" fmla="*/ 21 h 899"/>
                <a:gd name="T2" fmla="*/ 174 w 188"/>
                <a:gd name="T3" fmla="*/ 14 h 899"/>
                <a:gd name="T4" fmla="*/ 160 w 188"/>
                <a:gd name="T5" fmla="*/ 14 h 899"/>
                <a:gd name="T6" fmla="*/ 146 w 188"/>
                <a:gd name="T7" fmla="*/ 14 h 899"/>
                <a:gd name="T8" fmla="*/ 125 w 188"/>
                <a:gd name="T9" fmla="*/ 7 h 899"/>
                <a:gd name="T10" fmla="*/ 111 w 188"/>
                <a:gd name="T11" fmla="*/ 7 h 899"/>
                <a:gd name="T12" fmla="*/ 97 w 188"/>
                <a:gd name="T13" fmla="*/ 7 h 899"/>
                <a:gd name="T14" fmla="*/ 83 w 188"/>
                <a:gd name="T15" fmla="*/ 7 h 899"/>
                <a:gd name="T16" fmla="*/ 62 w 188"/>
                <a:gd name="T17" fmla="*/ 0 h 899"/>
                <a:gd name="T18" fmla="*/ 49 w 188"/>
                <a:gd name="T19" fmla="*/ 0 h 899"/>
                <a:gd name="T20" fmla="*/ 35 w 188"/>
                <a:gd name="T21" fmla="*/ 0 h 899"/>
                <a:gd name="T22" fmla="*/ 21 w 188"/>
                <a:gd name="T23" fmla="*/ 0 h 899"/>
                <a:gd name="T24" fmla="*/ 7 w 188"/>
                <a:gd name="T25" fmla="*/ 0 h 899"/>
                <a:gd name="T26" fmla="*/ 0 w 188"/>
                <a:gd name="T27" fmla="*/ 899 h 899"/>
                <a:gd name="T28" fmla="*/ 188 w 188"/>
                <a:gd name="T29" fmla="*/ 21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899">
                  <a:moveTo>
                    <a:pt x="188" y="21"/>
                  </a:moveTo>
                  <a:lnTo>
                    <a:pt x="174" y="14"/>
                  </a:lnTo>
                  <a:lnTo>
                    <a:pt x="160" y="14"/>
                  </a:lnTo>
                  <a:lnTo>
                    <a:pt x="146" y="14"/>
                  </a:lnTo>
                  <a:lnTo>
                    <a:pt x="125" y="7"/>
                  </a:lnTo>
                  <a:lnTo>
                    <a:pt x="111" y="7"/>
                  </a:lnTo>
                  <a:lnTo>
                    <a:pt x="97" y="7"/>
                  </a:lnTo>
                  <a:lnTo>
                    <a:pt x="83" y="7"/>
                  </a:lnTo>
                  <a:lnTo>
                    <a:pt x="62" y="0"/>
                  </a:lnTo>
                  <a:lnTo>
                    <a:pt x="49" y="0"/>
                  </a:lnTo>
                  <a:lnTo>
                    <a:pt x="35" y="0"/>
                  </a:lnTo>
                  <a:lnTo>
                    <a:pt x="21" y="0"/>
                  </a:lnTo>
                  <a:lnTo>
                    <a:pt x="7" y="0"/>
                  </a:lnTo>
                  <a:lnTo>
                    <a:pt x="0" y="899"/>
                  </a:lnTo>
                  <a:lnTo>
                    <a:pt x="188" y="21"/>
                  </a:lnTo>
                  <a:close/>
                </a:path>
              </a:pathLst>
            </a:custGeom>
            <a:solidFill>
              <a:srgbClr val="FF0000"/>
            </a:solidFill>
            <a:ln w="11113">
              <a:solidFill>
                <a:srgbClr val="FF0000"/>
              </a:solidFill>
              <a:prstDash val="solid"/>
              <a:round/>
              <a:headEnd/>
              <a:tailEnd/>
            </a:ln>
          </p:spPr>
          <p:txBody>
            <a:bodyPr/>
            <a:lstStyle/>
            <a:p>
              <a:endParaRPr lang="en-GB"/>
            </a:p>
          </p:txBody>
        </p:sp>
        <p:sp>
          <p:nvSpPr>
            <p:cNvPr id="52261" name="Freeform 37"/>
            <p:cNvSpPr>
              <a:spLocks/>
            </p:cNvSpPr>
            <p:nvPr/>
          </p:nvSpPr>
          <p:spPr bwMode="auto">
            <a:xfrm>
              <a:off x="4452" y="1691"/>
              <a:ext cx="188" cy="899"/>
            </a:xfrm>
            <a:custGeom>
              <a:avLst/>
              <a:gdLst>
                <a:gd name="T0" fmla="*/ 0 w 188"/>
                <a:gd name="T1" fmla="*/ 899 h 899"/>
                <a:gd name="T2" fmla="*/ 7 w 188"/>
                <a:gd name="T3" fmla="*/ 0 h 899"/>
                <a:gd name="T4" fmla="*/ 21 w 188"/>
                <a:gd name="T5" fmla="*/ 0 h 899"/>
                <a:gd name="T6" fmla="*/ 35 w 188"/>
                <a:gd name="T7" fmla="*/ 0 h 899"/>
                <a:gd name="T8" fmla="*/ 49 w 188"/>
                <a:gd name="T9" fmla="*/ 0 h 899"/>
                <a:gd name="T10" fmla="*/ 62 w 188"/>
                <a:gd name="T11" fmla="*/ 0 h 899"/>
                <a:gd name="T12" fmla="*/ 83 w 188"/>
                <a:gd name="T13" fmla="*/ 7 h 899"/>
                <a:gd name="T14" fmla="*/ 97 w 188"/>
                <a:gd name="T15" fmla="*/ 7 h 899"/>
                <a:gd name="T16" fmla="*/ 111 w 188"/>
                <a:gd name="T17" fmla="*/ 7 h 899"/>
                <a:gd name="T18" fmla="*/ 125 w 188"/>
                <a:gd name="T19" fmla="*/ 7 h 899"/>
                <a:gd name="T20" fmla="*/ 146 w 188"/>
                <a:gd name="T21" fmla="*/ 14 h 899"/>
                <a:gd name="T22" fmla="*/ 160 w 188"/>
                <a:gd name="T23" fmla="*/ 14 h 899"/>
                <a:gd name="T24" fmla="*/ 174 w 188"/>
                <a:gd name="T25" fmla="*/ 14 h 899"/>
                <a:gd name="T26" fmla="*/ 188 w 188"/>
                <a:gd name="T27" fmla="*/ 21 h 899"/>
                <a:gd name="T28" fmla="*/ 0 w 188"/>
                <a:gd name="T2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899">
                  <a:moveTo>
                    <a:pt x="0" y="899"/>
                  </a:moveTo>
                  <a:lnTo>
                    <a:pt x="7" y="0"/>
                  </a:lnTo>
                  <a:lnTo>
                    <a:pt x="21" y="0"/>
                  </a:lnTo>
                  <a:lnTo>
                    <a:pt x="35" y="0"/>
                  </a:lnTo>
                  <a:lnTo>
                    <a:pt x="49" y="0"/>
                  </a:lnTo>
                  <a:lnTo>
                    <a:pt x="62" y="0"/>
                  </a:lnTo>
                  <a:lnTo>
                    <a:pt x="83" y="7"/>
                  </a:lnTo>
                  <a:lnTo>
                    <a:pt x="97" y="7"/>
                  </a:lnTo>
                  <a:lnTo>
                    <a:pt x="111" y="7"/>
                  </a:lnTo>
                  <a:lnTo>
                    <a:pt x="125" y="7"/>
                  </a:lnTo>
                  <a:lnTo>
                    <a:pt x="146" y="14"/>
                  </a:lnTo>
                  <a:lnTo>
                    <a:pt x="160" y="14"/>
                  </a:lnTo>
                  <a:lnTo>
                    <a:pt x="174" y="14"/>
                  </a:lnTo>
                  <a:lnTo>
                    <a:pt x="188" y="21"/>
                  </a:lnTo>
                  <a:lnTo>
                    <a:pt x="0" y="89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62" name="Freeform 38"/>
            <p:cNvSpPr>
              <a:spLocks noEditPoints="1"/>
            </p:cNvSpPr>
            <p:nvPr/>
          </p:nvSpPr>
          <p:spPr bwMode="auto">
            <a:xfrm>
              <a:off x="3322" y="1475"/>
              <a:ext cx="2266" cy="1986"/>
            </a:xfrm>
            <a:custGeom>
              <a:avLst/>
              <a:gdLst>
                <a:gd name="T0" fmla="*/ 1039 w 2266"/>
                <a:gd name="T1" fmla="*/ 223 h 1986"/>
                <a:gd name="T2" fmla="*/ 1039 w 2266"/>
                <a:gd name="T3" fmla="*/ 223 h 1986"/>
                <a:gd name="T4" fmla="*/ 0 w 2266"/>
                <a:gd name="T5" fmla="*/ 223 h 1986"/>
                <a:gd name="T6" fmla="*/ 900 w 2266"/>
                <a:gd name="T7" fmla="*/ 1986 h 1986"/>
                <a:gd name="T8" fmla="*/ 900 w 2266"/>
                <a:gd name="T9" fmla="*/ 1986 h 1986"/>
                <a:gd name="T10" fmla="*/ 0 w 2266"/>
                <a:gd name="T11" fmla="*/ 1986 h 1986"/>
                <a:gd name="T12" fmla="*/ 1527 w 2266"/>
                <a:gd name="T13" fmla="*/ 307 h 1986"/>
                <a:gd name="T14" fmla="*/ 2266 w 2266"/>
                <a:gd name="T15" fmla="*/ 307 h 1986"/>
                <a:gd name="T16" fmla="*/ 1227 w 2266"/>
                <a:gd name="T17" fmla="*/ 223 h 1986"/>
                <a:gd name="T18" fmla="*/ 1227 w 2266"/>
                <a:gd name="T19" fmla="*/ 0 h 1986"/>
                <a:gd name="T20" fmla="*/ 2266 w 2266"/>
                <a:gd name="T21"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6" h="1986">
                  <a:moveTo>
                    <a:pt x="1039" y="223"/>
                  </a:moveTo>
                  <a:lnTo>
                    <a:pt x="1039" y="223"/>
                  </a:lnTo>
                  <a:lnTo>
                    <a:pt x="0" y="223"/>
                  </a:lnTo>
                  <a:moveTo>
                    <a:pt x="900" y="1986"/>
                  </a:moveTo>
                  <a:lnTo>
                    <a:pt x="900" y="1986"/>
                  </a:lnTo>
                  <a:lnTo>
                    <a:pt x="0" y="1986"/>
                  </a:lnTo>
                  <a:moveTo>
                    <a:pt x="1527" y="307"/>
                  </a:moveTo>
                  <a:lnTo>
                    <a:pt x="2266" y="307"/>
                  </a:lnTo>
                  <a:moveTo>
                    <a:pt x="1227" y="223"/>
                  </a:moveTo>
                  <a:lnTo>
                    <a:pt x="1227" y="0"/>
                  </a:lnTo>
                  <a:lnTo>
                    <a:pt x="226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63" name="Rectangle 39"/>
            <p:cNvSpPr>
              <a:spLocks noChangeArrowheads="1"/>
            </p:cNvSpPr>
            <p:nvPr/>
          </p:nvSpPr>
          <p:spPr bwMode="auto">
            <a:xfrm>
              <a:off x="3322" y="1593"/>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3,3%</a:t>
              </a:r>
              <a:endParaRPr lang="en-GB" sz="1200"/>
            </a:p>
          </p:txBody>
        </p:sp>
        <p:sp>
          <p:nvSpPr>
            <p:cNvPr id="52264" name="Rectangle 40"/>
            <p:cNvSpPr>
              <a:spLocks noChangeArrowheads="1"/>
            </p:cNvSpPr>
            <p:nvPr/>
          </p:nvSpPr>
          <p:spPr bwMode="auto">
            <a:xfrm>
              <a:off x="3322" y="3356"/>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85,3%</a:t>
              </a:r>
              <a:endParaRPr lang="en-GB" sz="1200"/>
            </a:p>
          </p:txBody>
        </p:sp>
        <p:sp>
          <p:nvSpPr>
            <p:cNvPr id="52265" name="Rectangle 41"/>
            <p:cNvSpPr>
              <a:spLocks noChangeArrowheads="1"/>
            </p:cNvSpPr>
            <p:nvPr/>
          </p:nvSpPr>
          <p:spPr bwMode="auto">
            <a:xfrm>
              <a:off x="5407" y="1677"/>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8,1%</a:t>
              </a:r>
              <a:endParaRPr lang="en-GB" sz="1200"/>
            </a:p>
          </p:txBody>
        </p:sp>
        <p:sp>
          <p:nvSpPr>
            <p:cNvPr id="52266" name="Rectangle 42"/>
            <p:cNvSpPr>
              <a:spLocks noChangeArrowheads="1"/>
            </p:cNvSpPr>
            <p:nvPr/>
          </p:nvSpPr>
          <p:spPr bwMode="auto">
            <a:xfrm>
              <a:off x="5407" y="1363"/>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3,3%</a:t>
              </a:r>
              <a:endParaRPr lang="en-GB" sz="1200"/>
            </a:p>
          </p:txBody>
        </p:sp>
        <p:sp>
          <p:nvSpPr>
            <p:cNvPr id="52267" name="Rectangle 43"/>
            <p:cNvSpPr>
              <a:spLocks noChangeArrowheads="1"/>
            </p:cNvSpPr>
            <p:nvPr/>
          </p:nvSpPr>
          <p:spPr bwMode="auto">
            <a:xfrm>
              <a:off x="3322" y="1433"/>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a:t>
              </a:r>
              <a:endParaRPr lang="en-GB" sz="1200"/>
            </a:p>
          </p:txBody>
        </p:sp>
        <p:sp>
          <p:nvSpPr>
            <p:cNvPr id="52268" name="Rectangle 44"/>
            <p:cNvSpPr>
              <a:spLocks noChangeArrowheads="1"/>
            </p:cNvSpPr>
            <p:nvPr/>
          </p:nvSpPr>
          <p:spPr bwMode="auto">
            <a:xfrm>
              <a:off x="3322" y="3196"/>
              <a:ext cx="7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More important</a:t>
              </a:r>
              <a:endParaRPr lang="en-GB" sz="1200"/>
            </a:p>
          </p:txBody>
        </p:sp>
        <p:sp>
          <p:nvSpPr>
            <p:cNvPr id="52269" name="Rectangle 45"/>
            <p:cNvSpPr>
              <a:spLocks noChangeArrowheads="1"/>
            </p:cNvSpPr>
            <p:nvPr/>
          </p:nvSpPr>
          <p:spPr bwMode="auto">
            <a:xfrm>
              <a:off x="5030" y="1523"/>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Equally important</a:t>
              </a:r>
              <a:endParaRPr lang="en-GB" sz="1200"/>
            </a:p>
          </p:txBody>
        </p:sp>
        <p:sp>
          <p:nvSpPr>
            <p:cNvPr id="52270" name="Rectangle 46"/>
            <p:cNvSpPr>
              <a:spLocks noChangeArrowheads="1"/>
            </p:cNvSpPr>
            <p:nvPr/>
          </p:nvSpPr>
          <p:spPr bwMode="auto">
            <a:xfrm>
              <a:off x="5100" y="1210"/>
              <a:ext cx="6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Less important</a:t>
              </a:r>
              <a:endParaRPr lang="en-GB" sz="1200"/>
            </a:p>
          </p:txBody>
        </p:sp>
      </p:grpSp>
      <p:sp>
        <p:nvSpPr>
          <p:cNvPr id="52271" name="Text Box 47"/>
          <p:cNvSpPr txBox="1">
            <a:spLocks noChangeArrowheads="1"/>
          </p:cNvSpPr>
          <p:nvPr/>
        </p:nvSpPr>
        <p:spPr bwMode="auto">
          <a:xfrm>
            <a:off x="631582" y="2224088"/>
            <a:ext cx="334254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b="1"/>
              <a:t>PQ today and 10 years ago</a:t>
            </a:r>
            <a:endParaRPr lang="en-GB" b="1"/>
          </a:p>
        </p:txBody>
      </p:sp>
      <p:sp>
        <p:nvSpPr>
          <p:cNvPr id="52273" name="Text Box 49"/>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(3)</a:t>
            </a:r>
            <a:endParaRPr lang="en-GB" sz="4400" b="1"/>
          </a:p>
        </p:txBody>
      </p:sp>
    </p:spTree>
    <p:extLst>
      <p:ext uri="{BB962C8B-B14F-4D97-AF65-F5344CB8AC3E}">
        <p14:creationId xmlns:p14="http://schemas.microsoft.com/office/powerpoint/2010/main" val="36728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26" name="Symbol zastępczy numeru slajdu 2"/>
          <p:cNvSpPr>
            <a:spLocks noGrp="1"/>
          </p:cNvSpPr>
          <p:nvPr>
            <p:ph type="sldNum" sz="quarter" idx="4294967295"/>
          </p:nvPr>
        </p:nvSpPr>
        <p:spPr>
          <a:xfrm>
            <a:off x="3493477" y="6381750"/>
            <a:ext cx="2133600" cy="476250"/>
          </a:xfrm>
          <a:prstGeom prst="rect">
            <a:avLst/>
          </a:prstGeom>
        </p:spPr>
        <p:txBody>
          <a:bodyPr/>
          <a:lstStyle/>
          <a:p>
            <a:fld id="{1BB26B50-0F7E-479E-B1CF-DD87BA2E366B}" type="slidenum">
              <a:rPr lang="en-US"/>
              <a:pPr/>
              <a:t>12</a:t>
            </a:fld>
            <a:r>
              <a:rPr lang="en-US"/>
              <a:t> </a:t>
            </a:r>
            <a:r>
              <a:rPr lang="pl-PL"/>
              <a:t>of</a:t>
            </a:r>
            <a:r>
              <a:rPr lang="en-US"/>
              <a:t> </a:t>
            </a:r>
            <a:r>
              <a:rPr lang="pl-PL"/>
              <a:t>24</a:t>
            </a:r>
            <a:r>
              <a:rPr lang="en-US"/>
              <a:t> </a:t>
            </a:r>
          </a:p>
        </p:txBody>
      </p:sp>
      <p:grpSp>
        <p:nvGrpSpPr>
          <p:cNvPr id="53254" name="Group 6"/>
          <p:cNvGrpSpPr>
            <a:grpSpLocks noChangeAspect="1"/>
          </p:cNvGrpSpPr>
          <p:nvPr/>
        </p:nvGrpSpPr>
        <p:grpSpPr bwMode="auto">
          <a:xfrm>
            <a:off x="4572000" y="1577975"/>
            <a:ext cx="3912577" cy="4298950"/>
            <a:chOff x="3120" y="994"/>
            <a:chExt cx="2670" cy="2708"/>
          </a:xfrm>
        </p:grpSpPr>
        <p:sp>
          <p:nvSpPr>
            <p:cNvPr id="53253" name="AutoShape 5"/>
            <p:cNvSpPr>
              <a:spLocks noChangeAspect="1" noChangeArrowheads="1" noTextEdit="1"/>
            </p:cNvSpPr>
            <p:nvPr/>
          </p:nvSpPr>
          <p:spPr bwMode="auto">
            <a:xfrm>
              <a:off x="3120" y="994"/>
              <a:ext cx="2656" cy="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55" name="Rectangle 7"/>
            <p:cNvSpPr>
              <a:spLocks noChangeArrowheads="1"/>
            </p:cNvSpPr>
            <p:nvPr/>
          </p:nvSpPr>
          <p:spPr bwMode="auto">
            <a:xfrm>
              <a:off x="3120" y="994"/>
              <a:ext cx="2670" cy="2669"/>
            </a:xfrm>
            <a:prstGeom prst="rect">
              <a:avLst/>
            </a:prstGeom>
            <a:solidFill>
              <a:srgbClr val="FFFFFF"/>
            </a:solidFill>
            <a:ln w="11113">
              <a:solidFill>
                <a:srgbClr val="FFFFFF"/>
              </a:solidFill>
              <a:miter lim="800000"/>
              <a:headEnd/>
              <a:tailEnd/>
            </a:ln>
          </p:spPr>
          <p:txBody>
            <a:bodyPr/>
            <a:lstStyle/>
            <a:p>
              <a:endParaRPr lang="en-GB"/>
            </a:p>
          </p:txBody>
        </p:sp>
        <p:sp>
          <p:nvSpPr>
            <p:cNvPr id="53256" name="Rectangle 8"/>
            <p:cNvSpPr>
              <a:spLocks noChangeArrowheads="1"/>
            </p:cNvSpPr>
            <p:nvPr/>
          </p:nvSpPr>
          <p:spPr bwMode="auto">
            <a:xfrm>
              <a:off x="3120" y="994"/>
              <a:ext cx="2670" cy="2669"/>
            </a:xfrm>
            <a:prstGeom prst="rect">
              <a:avLst/>
            </a:prstGeom>
            <a:solidFill>
              <a:srgbClr val="FFFFFF"/>
            </a:solidFill>
            <a:ln w="11113">
              <a:solidFill>
                <a:srgbClr val="FFFFFF"/>
              </a:solidFill>
              <a:miter lim="800000"/>
              <a:headEnd/>
              <a:tailEnd/>
            </a:ln>
          </p:spPr>
          <p:txBody>
            <a:bodyPr/>
            <a:lstStyle/>
            <a:p>
              <a:endParaRPr lang="en-GB"/>
            </a:p>
          </p:txBody>
        </p:sp>
        <p:sp>
          <p:nvSpPr>
            <p:cNvPr id="53257" name="Freeform 9"/>
            <p:cNvSpPr>
              <a:spLocks/>
            </p:cNvSpPr>
            <p:nvPr/>
          </p:nvSpPr>
          <p:spPr bwMode="auto">
            <a:xfrm>
              <a:off x="4222" y="1579"/>
              <a:ext cx="237" cy="900"/>
            </a:xfrm>
            <a:custGeom>
              <a:avLst/>
              <a:gdLst>
                <a:gd name="T0" fmla="*/ 237 w 237"/>
                <a:gd name="T1" fmla="*/ 0 h 900"/>
                <a:gd name="T2" fmla="*/ 216 w 237"/>
                <a:gd name="T3" fmla="*/ 0 h 900"/>
                <a:gd name="T4" fmla="*/ 202 w 237"/>
                <a:gd name="T5" fmla="*/ 0 h 900"/>
                <a:gd name="T6" fmla="*/ 188 w 237"/>
                <a:gd name="T7" fmla="*/ 0 h 900"/>
                <a:gd name="T8" fmla="*/ 174 w 237"/>
                <a:gd name="T9" fmla="*/ 0 h 900"/>
                <a:gd name="T10" fmla="*/ 153 w 237"/>
                <a:gd name="T11" fmla="*/ 0 h 900"/>
                <a:gd name="T12" fmla="*/ 139 w 237"/>
                <a:gd name="T13" fmla="*/ 0 h 900"/>
                <a:gd name="T14" fmla="*/ 125 w 237"/>
                <a:gd name="T15" fmla="*/ 7 h 900"/>
                <a:gd name="T16" fmla="*/ 111 w 237"/>
                <a:gd name="T17" fmla="*/ 7 h 900"/>
                <a:gd name="T18" fmla="*/ 90 w 237"/>
                <a:gd name="T19" fmla="*/ 7 h 900"/>
                <a:gd name="T20" fmla="*/ 76 w 237"/>
                <a:gd name="T21" fmla="*/ 14 h 900"/>
                <a:gd name="T22" fmla="*/ 62 w 237"/>
                <a:gd name="T23" fmla="*/ 14 h 900"/>
                <a:gd name="T24" fmla="*/ 48 w 237"/>
                <a:gd name="T25" fmla="*/ 21 h 900"/>
                <a:gd name="T26" fmla="*/ 28 w 237"/>
                <a:gd name="T27" fmla="*/ 21 h 900"/>
                <a:gd name="T28" fmla="*/ 14 w 237"/>
                <a:gd name="T29" fmla="*/ 28 h 900"/>
                <a:gd name="T30" fmla="*/ 0 w 237"/>
                <a:gd name="T31" fmla="*/ 28 h 900"/>
                <a:gd name="T32" fmla="*/ 230 w 237"/>
                <a:gd name="T33" fmla="*/ 900 h 900"/>
                <a:gd name="T34" fmla="*/ 237 w 237"/>
                <a:gd name="T35"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900">
                  <a:moveTo>
                    <a:pt x="237" y="0"/>
                  </a:moveTo>
                  <a:lnTo>
                    <a:pt x="216" y="0"/>
                  </a:lnTo>
                  <a:lnTo>
                    <a:pt x="202" y="0"/>
                  </a:lnTo>
                  <a:lnTo>
                    <a:pt x="188" y="0"/>
                  </a:lnTo>
                  <a:lnTo>
                    <a:pt x="174" y="0"/>
                  </a:lnTo>
                  <a:lnTo>
                    <a:pt x="153" y="0"/>
                  </a:lnTo>
                  <a:lnTo>
                    <a:pt x="139" y="0"/>
                  </a:lnTo>
                  <a:lnTo>
                    <a:pt x="125" y="7"/>
                  </a:lnTo>
                  <a:lnTo>
                    <a:pt x="111" y="7"/>
                  </a:lnTo>
                  <a:lnTo>
                    <a:pt x="90" y="7"/>
                  </a:lnTo>
                  <a:lnTo>
                    <a:pt x="76" y="14"/>
                  </a:lnTo>
                  <a:lnTo>
                    <a:pt x="62" y="14"/>
                  </a:lnTo>
                  <a:lnTo>
                    <a:pt x="48" y="21"/>
                  </a:lnTo>
                  <a:lnTo>
                    <a:pt x="28" y="21"/>
                  </a:lnTo>
                  <a:lnTo>
                    <a:pt x="14" y="28"/>
                  </a:lnTo>
                  <a:lnTo>
                    <a:pt x="0" y="28"/>
                  </a:lnTo>
                  <a:lnTo>
                    <a:pt x="230" y="900"/>
                  </a:lnTo>
                  <a:lnTo>
                    <a:pt x="237" y="0"/>
                  </a:lnTo>
                  <a:close/>
                </a:path>
              </a:pathLst>
            </a:custGeom>
            <a:solidFill>
              <a:srgbClr val="FF00FF"/>
            </a:solidFill>
            <a:ln w="11113">
              <a:solidFill>
                <a:srgbClr val="FF00FF"/>
              </a:solidFill>
              <a:prstDash val="solid"/>
              <a:round/>
              <a:headEnd/>
              <a:tailEnd/>
            </a:ln>
          </p:spPr>
          <p:txBody>
            <a:bodyPr/>
            <a:lstStyle/>
            <a:p>
              <a:endParaRPr lang="en-GB"/>
            </a:p>
          </p:txBody>
        </p:sp>
        <p:sp>
          <p:nvSpPr>
            <p:cNvPr id="53258" name="Freeform 10"/>
            <p:cNvSpPr>
              <a:spLocks/>
            </p:cNvSpPr>
            <p:nvPr/>
          </p:nvSpPr>
          <p:spPr bwMode="auto">
            <a:xfrm>
              <a:off x="4222" y="1579"/>
              <a:ext cx="237" cy="900"/>
            </a:xfrm>
            <a:custGeom>
              <a:avLst/>
              <a:gdLst>
                <a:gd name="T0" fmla="*/ 230 w 237"/>
                <a:gd name="T1" fmla="*/ 900 h 900"/>
                <a:gd name="T2" fmla="*/ 0 w 237"/>
                <a:gd name="T3" fmla="*/ 28 h 900"/>
                <a:gd name="T4" fmla="*/ 14 w 237"/>
                <a:gd name="T5" fmla="*/ 28 h 900"/>
                <a:gd name="T6" fmla="*/ 28 w 237"/>
                <a:gd name="T7" fmla="*/ 21 h 900"/>
                <a:gd name="T8" fmla="*/ 48 w 237"/>
                <a:gd name="T9" fmla="*/ 21 h 900"/>
                <a:gd name="T10" fmla="*/ 62 w 237"/>
                <a:gd name="T11" fmla="*/ 14 h 900"/>
                <a:gd name="T12" fmla="*/ 76 w 237"/>
                <a:gd name="T13" fmla="*/ 14 h 900"/>
                <a:gd name="T14" fmla="*/ 90 w 237"/>
                <a:gd name="T15" fmla="*/ 7 h 900"/>
                <a:gd name="T16" fmla="*/ 111 w 237"/>
                <a:gd name="T17" fmla="*/ 7 h 900"/>
                <a:gd name="T18" fmla="*/ 125 w 237"/>
                <a:gd name="T19" fmla="*/ 7 h 900"/>
                <a:gd name="T20" fmla="*/ 139 w 237"/>
                <a:gd name="T21" fmla="*/ 0 h 900"/>
                <a:gd name="T22" fmla="*/ 153 w 237"/>
                <a:gd name="T23" fmla="*/ 0 h 900"/>
                <a:gd name="T24" fmla="*/ 174 w 237"/>
                <a:gd name="T25" fmla="*/ 0 h 900"/>
                <a:gd name="T26" fmla="*/ 188 w 237"/>
                <a:gd name="T27" fmla="*/ 0 h 900"/>
                <a:gd name="T28" fmla="*/ 202 w 237"/>
                <a:gd name="T29" fmla="*/ 0 h 900"/>
                <a:gd name="T30" fmla="*/ 216 w 237"/>
                <a:gd name="T31" fmla="*/ 0 h 900"/>
                <a:gd name="T32" fmla="*/ 237 w 237"/>
                <a:gd name="T33" fmla="*/ 0 h 900"/>
                <a:gd name="T34" fmla="*/ 230 w 237"/>
                <a:gd name="T35"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900">
                  <a:moveTo>
                    <a:pt x="230" y="900"/>
                  </a:moveTo>
                  <a:lnTo>
                    <a:pt x="0" y="28"/>
                  </a:lnTo>
                  <a:lnTo>
                    <a:pt x="14" y="28"/>
                  </a:lnTo>
                  <a:lnTo>
                    <a:pt x="28" y="21"/>
                  </a:lnTo>
                  <a:lnTo>
                    <a:pt x="48" y="21"/>
                  </a:lnTo>
                  <a:lnTo>
                    <a:pt x="62" y="14"/>
                  </a:lnTo>
                  <a:lnTo>
                    <a:pt x="76" y="14"/>
                  </a:lnTo>
                  <a:lnTo>
                    <a:pt x="90" y="7"/>
                  </a:lnTo>
                  <a:lnTo>
                    <a:pt x="111" y="7"/>
                  </a:lnTo>
                  <a:lnTo>
                    <a:pt x="125" y="7"/>
                  </a:lnTo>
                  <a:lnTo>
                    <a:pt x="139" y="0"/>
                  </a:lnTo>
                  <a:lnTo>
                    <a:pt x="153" y="0"/>
                  </a:lnTo>
                  <a:lnTo>
                    <a:pt x="174" y="0"/>
                  </a:lnTo>
                  <a:lnTo>
                    <a:pt x="188" y="0"/>
                  </a:lnTo>
                  <a:lnTo>
                    <a:pt x="202" y="0"/>
                  </a:lnTo>
                  <a:lnTo>
                    <a:pt x="216" y="0"/>
                  </a:lnTo>
                  <a:lnTo>
                    <a:pt x="237" y="0"/>
                  </a:lnTo>
                  <a:lnTo>
                    <a:pt x="230" y="90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59" name="Freeform 11"/>
            <p:cNvSpPr>
              <a:spLocks/>
            </p:cNvSpPr>
            <p:nvPr/>
          </p:nvSpPr>
          <p:spPr bwMode="auto">
            <a:xfrm>
              <a:off x="3559" y="1607"/>
              <a:ext cx="1792" cy="1771"/>
            </a:xfrm>
            <a:custGeom>
              <a:avLst/>
              <a:gdLst>
                <a:gd name="T0" fmla="*/ 1792 w 1792"/>
                <a:gd name="T1" fmla="*/ 948 h 1771"/>
                <a:gd name="T2" fmla="*/ 1785 w 1792"/>
                <a:gd name="T3" fmla="*/ 1011 h 1771"/>
                <a:gd name="T4" fmla="*/ 1771 w 1792"/>
                <a:gd name="T5" fmla="*/ 1074 h 1771"/>
                <a:gd name="T6" fmla="*/ 1757 w 1792"/>
                <a:gd name="T7" fmla="*/ 1136 h 1771"/>
                <a:gd name="T8" fmla="*/ 1736 w 1792"/>
                <a:gd name="T9" fmla="*/ 1192 h 1771"/>
                <a:gd name="T10" fmla="*/ 1709 w 1792"/>
                <a:gd name="T11" fmla="*/ 1248 h 1771"/>
                <a:gd name="T12" fmla="*/ 1681 w 1792"/>
                <a:gd name="T13" fmla="*/ 1304 h 1771"/>
                <a:gd name="T14" fmla="*/ 1653 w 1792"/>
                <a:gd name="T15" fmla="*/ 1359 h 1771"/>
                <a:gd name="T16" fmla="*/ 1611 w 1792"/>
                <a:gd name="T17" fmla="*/ 1415 h 1771"/>
                <a:gd name="T18" fmla="*/ 1576 w 1792"/>
                <a:gd name="T19" fmla="*/ 1464 h 1771"/>
                <a:gd name="T20" fmla="*/ 1534 w 1792"/>
                <a:gd name="T21" fmla="*/ 1506 h 1771"/>
                <a:gd name="T22" fmla="*/ 1485 w 1792"/>
                <a:gd name="T23" fmla="*/ 1548 h 1771"/>
                <a:gd name="T24" fmla="*/ 1437 w 1792"/>
                <a:gd name="T25" fmla="*/ 1589 h 1771"/>
                <a:gd name="T26" fmla="*/ 1388 w 1792"/>
                <a:gd name="T27" fmla="*/ 1624 h 1771"/>
                <a:gd name="T28" fmla="*/ 1332 w 1792"/>
                <a:gd name="T29" fmla="*/ 1659 h 1771"/>
                <a:gd name="T30" fmla="*/ 1276 w 1792"/>
                <a:gd name="T31" fmla="*/ 1687 h 1771"/>
                <a:gd name="T32" fmla="*/ 1220 w 1792"/>
                <a:gd name="T33" fmla="*/ 1708 h 1771"/>
                <a:gd name="T34" fmla="*/ 1158 w 1792"/>
                <a:gd name="T35" fmla="*/ 1729 h 1771"/>
                <a:gd name="T36" fmla="*/ 1102 w 1792"/>
                <a:gd name="T37" fmla="*/ 1750 h 1771"/>
                <a:gd name="T38" fmla="*/ 1039 w 1792"/>
                <a:gd name="T39" fmla="*/ 1757 h 1771"/>
                <a:gd name="T40" fmla="*/ 976 w 1792"/>
                <a:gd name="T41" fmla="*/ 1771 h 1771"/>
                <a:gd name="T42" fmla="*/ 914 w 1792"/>
                <a:gd name="T43" fmla="*/ 1771 h 1771"/>
                <a:gd name="T44" fmla="*/ 851 w 1792"/>
                <a:gd name="T45" fmla="*/ 1771 h 1771"/>
                <a:gd name="T46" fmla="*/ 788 w 1792"/>
                <a:gd name="T47" fmla="*/ 1764 h 1771"/>
                <a:gd name="T48" fmla="*/ 725 w 1792"/>
                <a:gd name="T49" fmla="*/ 1757 h 1771"/>
                <a:gd name="T50" fmla="*/ 663 w 1792"/>
                <a:gd name="T51" fmla="*/ 1743 h 1771"/>
                <a:gd name="T52" fmla="*/ 607 w 1792"/>
                <a:gd name="T53" fmla="*/ 1722 h 1771"/>
                <a:gd name="T54" fmla="*/ 544 w 1792"/>
                <a:gd name="T55" fmla="*/ 1701 h 1771"/>
                <a:gd name="T56" fmla="*/ 488 w 1792"/>
                <a:gd name="T57" fmla="*/ 1673 h 1771"/>
                <a:gd name="T58" fmla="*/ 433 w 1792"/>
                <a:gd name="T59" fmla="*/ 1645 h 1771"/>
                <a:gd name="T60" fmla="*/ 384 w 1792"/>
                <a:gd name="T61" fmla="*/ 1610 h 1771"/>
                <a:gd name="T62" fmla="*/ 328 w 1792"/>
                <a:gd name="T63" fmla="*/ 1568 h 1771"/>
                <a:gd name="T64" fmla="*/ 286 w 1792"/>
                <a:gd name="T65" fmla="*/ 1527 h 1771"/>
                <a:gd name="T66" fmla="*/ 237 w 1792"/>
                <a:gd name="T67" fmla="*/ 1485 h 1771"/>
                <a:gd name="T68" fmla="*/ 195 w 1792"/>
                <a:gd name="T69" fmla="*/ 1436 h 1771"/>
                <a:gd name="T70" fmla="*/ 161 w 1792"/>
                <a:gd name="T71" fmla="*/ 1387 h 1771"/>
                <a:gd name="T72" fmla="*/ 126 w 1792"/>
                <a:gd name="T73" fmla="*/ 1332 h 1771"/>
                <a:gd name="T74" fmla="*/ 98 w 1792"/>
                <a:gd name="T75" fmla="*/ 1276 h 1771"/>
                <a:gd name="T76" fmla="*/ 70 w 1792"/>
                <a:gd name="T77" fmla="*/ 1220 h 1771"/>
                <a:gd name="T78" fmla="*/ 49 w 1792"/>
                <a:gd name="T79" fmla="*/ 1164 h 1771"/>
                <a:gd name="T80" fmla="*/ 28 w 1792"/>
                <a:gd name="T81" fmla="*/ 1102 h 1771"/>
                <a:gd name="T82" fmla="*/ 14 w 1792"/>
                <a:gd name="T83" fmla="*/ 1039 h 1771"/>
                <a:gd name="T84" fmla="*/ 7 w 1792"/>
                <a:gd name="T85" fmla="*/ 983 h 1771"/>
                <a:gd name="T86" fmla="*/ 0 w 1792"/>
                <a:gd name="T87" fmla="*/ 920 h 1771"/>
                <a:gd name="T88" fmla="*/ 0 w 1792"/>
                <a:gd name="T89" fmla="*/ 858 h 1771"/>
                <a:gd name="T90" fmla="*/ 0 w 1792"/>
                <a:gd name="T91" fmla="*/ 795 h 1771"/>
                <a:gd name="T92" fmla="*/ 7 w 1792"/>
                <a:gd name="T93" fmla="*/ 732 h 1771"/>
                <a:gd name="T94" fmla="*/ 21 w 1792"/>
                <a:gd name="T95" fmla="*/ 669 h 1771"/>
                <a:gd name="T96" fmla="*/ 35 w 1792"/>
                <a:gd name="T97" fmla="*/ 607 h 1771"/>
                <a:gd name="T98" fmla="*/ 56 w 1792"/>
                <a:gd name="T99" fmla="*/ 551 h 1771"/>
                <a:gd name="T100" fmla="*/ 84 w 1792"/>
                <a:gd name="T101" fmla="*/ 488 h 1771"/>
                <a:gd name="T102" fmla="*/ 112 w 1792"/>
                <a:gd name="T103" fmla="*/ 432 h 1771"/>
                <a:gd name="T104" fmla="*/ 140 w 1792"/>
                <a:gd name="T105" fmla="*/ 377 h 1771"/>
                <a:gd name="T106" fmla="*/ 182 w 1792"/>
                <a:gd name="T107" fmla="*/ 328 h 1771"/>
                <a:gd name="T108" fmla="*/ 216 w 1792"/>
                <a:gd name="T109" fmla="*/ 279 h 1771"/>
                <a:gd name="T110" fmla="*/ 258 w 1792"/>
                <a:gd name="T111" fmla="*/ 237 h 1771"/>
                <a:gd name="T112" fmla="*/ 307 w 1792"/>
                <a:gd name="T113" fmla="*/ 189 h 1771"/>
                <a:gd name="T114" fmla="*/ 356 w 1792"/>
                <a:gd name="T115" fmla="*/ 154 h 1771"/>
                <a:gd name="T116" fmla="*/ 405 w 1792"/>
                <a:gd name="T117" fmla="*/ 119 h 1771"/>
                <a:gd name="T118" fmla="*/ 460 w 1792"/>
                <a:gd name="T119" fmla="*/ 84 h 1771"/>
                <a:gd name="T120" fmla="*/ 516 w 1792"/>
                <a:gd name="T121" fmla="*/ 56 h 1771"/>
                <a:gd name="T122" fmla="*/ 572 w 1792"/>
                <a:gd name="T123" fmla="*/ 28 h 1771"/>
                <a:gd name="T124" fmla="*/ 635 w 1792"/>
                <a:gd name="T125" fmla="*/ 7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2" h="1771">
                  <a:moveTo>
                    <a:pt x="893" y="872"/>
                  </a:moveTo>
                  <a:lnTo>
                    <a:pt x="1792" y="920"/>
                  </a:lnTo>
                  <a:lnTo>
                    <a:pt x="1792" y="934"/>
                  </a:lnTo>
                  <a:lnTo>
                    <a:pt x="1792" y="948"/>
                  </a:lnTo>
                  <a:lnTo>
                    <a:pt x="1792" y="962"/>
                  </a:lnTo>
                  <a:lnTo>
                    <a:pt x="1785" y="983"/>
                  </a:lnTo>
                  <a:lnTo>
                    <a:pt x="1785" y="997"/>
                  </a:lnTo>
                  <a:lnTo>
                    <a:pt x="1785" y="1011"/>
                  </a:lnTo>
                  <a:lnTo>
                    <a:pt x="1785" y="1025"/>
                  </a:lnTo>
                  <a:lnTo>
                    <a:pt x="1778" y="1039"/>
                  </a:lnTo>
                  <a:lnTo>
                    <a:pt x="1778" y="1060"/>
                  </a:lnTo>
                  <a:lnTo>
                    <a:pt x="1771" y="1074"/>
                  </a:lnTo>
                  <a:lnTo>
                    <a:pt x="1771" y="1088"/>
                  </a:lnTo>
                  <a:lnTo>
                    <a:pt x="1764" y="1102"/>
                  </a:lnTo>
                  <a:lnTo>
                    <a:pt x="1757" y="1115"/>
                  </a:lnTo>
                  <a:lnTo>
                    <a:pt x="1757" y="1136"/>
                  </a:lnTo>
                  <a:lnTo>
                    <a:pt x="1750" y="1150"/>
                  </a:lnTo>
                  <a:lnTo>
                    <a:pt x="1743" y="1164"/>
                  </a:lnTo>
                  <a:lnTo>
                    <a:pt x="1743" y="1178"/>
                  </a:lnTo>
                  <a:lnTo>
                    <a:pt x="1736" y="1192"/>
                  </a:lnTo>
                  <a:lnTo>
                    <a:pt x="1729" y="1206"/>
                  </a:lnTo>
                  <a:lnTo>
                    <a:pt x="1722" y="1220"/>
                  </a:lnTo>
                  <a:lnTo>
                    <a:pt x="1715" y="1234"/>
                  </a:lnTo>
                  <a:lnTo>
                    <a:pt x="1709" y="1248"/>
                  </a:lnTo>
                  <a:lnTo>
                    <a:pt x="1702" y="1262"/>
                  </a:lnTo>
                  <a:lnTo>
                    <a:pt x="1695" y="1276"/>
                  </a:lnTo>
                  <a:lnTo>
                    <a:pt x="1688" y="1290"/>
                  </a:lnTo>
                  <a:lnTo>
                    <a:pt x="1681" y="1304"/>
                  </a:lnTo>
                  <a:lnTo>
                    <a:pt x="1674" y="1318"/>
                  </a:lnTo>
                  <a:lnTo>
                    <a:pt x="1667" y="1332"/>
                  </a:lnTo>
                  <a:lnTo>
                    <a:pt x="1660" y="1345"/>
                  </a:lnTo>
                  <a:lnTo>
                    <a:pt x="1653" y="1359"/>
                  </a:lnTo>
                  <a:lnTo>
                    <a:pt x="1639" y="1373"/>
                  </a:lnTo>
                  <a:lnTo>
                    <a:pt x="1632" y="1387"/>
                  </a:lnTo>
                  <a:lnTo>
                    <a:pt x="1625" y="1401"/>
                  </a:lnTo>
                  <a:lnTo>
                    <a:pt x="1611" y="1415"/>
                  </a:lnTo>
                  <a:lnTo>
                    <a:pt x="1604" y="1422"/>
                  </a:lnTo>
                  <a:lnTo>
                    <a:pt x="1597" y="1436"/>
                  </a:lnTo>
                  <a:lnTo>
                    <a:pt x="1583" y="1450"/>
                  </a:lnTo>
                  <a:lnTo>
                    <a:pt x="1576" y="1464"/>
                  </a:lnTo>
                  <a:lnTo>
                    <a:pt x="1562" y="1471"/>
                  </a:lnTo>
                  <a:lnTo>
                    <a:pt x="1555" y="1485"/>
                  </a:lnTo>
                  <a:lnTo>
                    <a:pt x="1541" y="1499"/>
                  </a:lnTo>
                  <a:lnTo>
                    <a:pt x="1534" y="1506"/>
                  </a:lnTo>
                  <a:lnTo>
                    <a:pt x="1520" y="1520"/>
                  </a:lnTo>
                  <a:lnTo>
                    <a:pt x="1506" y="1527"/>
                  </a:lnTo>
                  <a:lnTo>
                    <a:pt x="1499" y="1541"/>
                  </a:lnTo>
                  <a:lnTo>
                    <a:pt x="1485" y="1548"/>
                  </a:lnTo>
                  <a:lnTo>
                    <a:pt x="1471" y="1562"/>
                  </a:lnTo>
                  <a:lnTo>
                    <a:pt x="1464" y="1568"/>
                  </a:lnTo>
                  <a:lnTo>
                    <a:pt x="1451" y="1582"/>
                  </a:lnTo>
                  <a:lnTo>
                    <a:pt x="1437" y="1589"/>
                  </a:lnTo>
                  <a:lnTo>
                    <a:pt x="1423" y="1596"/>
                  </a:lnTo>
                  <a:lnTo>
                    <a:pt x="1409" y="1610"/>
                  </a:lnTo>
                  <a:lnTo>
                    <a:pt x="1402" y="1617"/>
                  </a:lnTo>
                  <a:lnTo>
                    <a:pt x="1388" y="1624"/>
                  </a:lnTo>
                  <a:lnTo>
                    <a:pt x="1374" y="1631"/>
                  </a:lnTo>
                  <a:lnTo>
                    <a:pt x="1360" y="1645"/>
                  </a:lnTo>
                  <a:lnTo>
                    <a:pt x="1346" y="1652"/>
                  </a:lnTo>
                  <a:lnTo>
                    <a:pt x="1332" y="1659"/>
                  </a:lnTo>
                  <a:lnTo>
                    <a:pt x="1318" y="1666"/>
                  </a:lnTo>
                  <a:lnTo>
                    <a:pt x="1304" y="1673"/>
                  </a:lnTo>
                  <a:lnTo>
                    <a:pt x="1290" y="1680"/>
                  </a:lnTo>
                  <a:lnTo>
                    <a:pt x="1276" y="1687"/>
                  </a:lnTo>
                  <a:lnTo>
                    <a:pt x="1262" y="1694"/>
                  </a:lnTo>
                  <a:lnTo>
                    <a:pt x="1248" y="1701"/>
                  </a:lnTo>
                  <a:lnTo>
                    <a:pt x="1234" y="1708"/>
                  </a:lnTo>
                  <a:lnTo>
                    <a:pt x="1220" y="1708"/>
                  </a:lnTo>
                  <a:lnTo>
                    <a:pt x="1206" y="1715"/>
                  </a:lnTo>
                  <a:lnTo>
                    <a:pt x="1186" y="1722"/>
                  </a:lnTo>
                  <a:lnTo>
                    <a:pt x="1172" y="1729"/>
                  </a:lnTo>
                  <a:lnTo>
                    <a:pt x="1158" y="1729"/>
                  </a:lnTo>
                  <a:lnTo>
                    <a:pt x="1144" y="1736"/>
                  </a:lnTo>
                  <a:lnTo>
                    <a:pt x="1130" y="1743"/>
                  </a:lnTo>
                  <a:lnTo>
                    <a:pt x="1116" y="1743"/>
                  </a:lnTo>
                  <a:lnTo>
                    <a:pt x="1102" y="1750"/>
                  </a:lnTo>
                  <a:lnTo>
                    <a:pt x="1081" y="1750"/>
                  </a:lnTo>
                  <a:lnTo>
                    <a:pt x="1067" y="1757"/>
                  </a:lnTo>
                  <a:lnTo>
                    <a:pt x="1053" y="1757"/>
                  </a:lnTo>
                  <a:lnTo>
                    <a:pt x="1039" y="1757"/>
                  </a:lnTo>
                  <a:lnTo>
                    <a:pt x="1018" y="1764"/>
                  </a:lnTo>
                  <a:lnTo>
                    <a:pt x="1004" y="1764"/>
                  </a:lnTo>
                  <a:lnTo>
                    <a:pt x="990" y="1764"/>
                  </a:lnTo>
                  <a:lnTo>
                    <a:pt x="976" y="1771"/>
                  </a:lnTo>
                  <a:lnTo>
                    <a:pt x="955" y="1771"/>
                  </a:lnTo>
                  <a:lnTo>
                    <a:pt x="942" y="1771"/>
                  </a:lnTo>
                  <a:lnTo>
                    <a:pt x="928" y="1771"/>
                  </a:lnTo>
                  <a:lnTo>
                    <a:pt x="914" y="1771"/>
                  </a:lnTo>
                  <a:lnTo>
                    <a:pt x="893" y="1771"/>
                  </a:lnTo>
                  <a:lnTo>
                    <a:pt x="879" y="1771"/>
                  </a:lnTo>
                  <a:lnTo>
                    <a:pt x="865" y="1771"/>
                  </a:lnTo>
                  <a:lnTo>
                    <a:pt x="851" y="1771"/>
                  </a:lnTo>
                  <a:lnTo>
                    <a:pt x="837" y="1771"/>
                  </a:lnTo>
                  <a:lnTo>
                    <a:pt x="816" y="1771"/>
                  </a:lnTo>
                  <a:lnTo>
                    <a:pt x="802" y="1764"/>
                  </a:lnTo>
                  <a:lnTo>
                    <a:pt x="788" y="1764"/>
                  </a:lnTo>
                  <a:lnTo>
                    <a:pt x="774" y="1764"/>
                  </a:lnTo>
                  <a:lnTo>
                    <a:pt x="753" y="1757"/>
                  </a:lnTo>
                  <a:lnTo>
                    <a:pt x="739" y="1757"/>
                  </a:lnTo>
                  <a:lnTo>
                    <a:pt x="725" y="1757"/>
                  </a:lnTo>
                  <a:lnTo>
                    <a:pt x="711" y="1750"/>
                  </a:lnTo>
                  <a:lnTo>
                    <a:pt x="691" y="1750"/>
                  </a:lnTo>
                  <a:lnTo>
                    <a:pt x="677" y="1743"/>
                  </a:lnTo>
                  <a:lnTo>
                    <a:pt x="663" y="1743"/>
                  </a:lnTo>
                  <a:lnTo>
                    <a:pt x="649" y="1736"/>
                  </a:lnTo>
                  <a:lnTo>
                    <a:pt x="635" y="1729"/>
                  </a:lnTo>
                  <a:lnTo>
                    <a:pt x="621" y="1729"/>
                  </a:lnTo>
                  <a:lnTo>
                    <a:pt x="607" y="1722"/>
                  </a:lnTo>
                  <a:lnTo>
                    <a:pt x="586" y="1715"/>
                  </a:lnTo>
                  <a:lnTo>
                    <a:pt x="572" y="1708"/>
                  </a:lnTo>
                  <a:lnTo>
                    <a:pt x="558" y="1708"/>
                  </a:lnTo>
                  <a:lnTo>
                    <a:pt x="544" y="1701"/>
                  </a:lnTo>
                  <a:lnTo>
                    <a:pt x="530" y="1694"/>
                  </a:lnTo>
                  <a:lnTo>
                    <a:pt x="516" y="1687"/>
                  </a:lnTo>
                  <a:lnTo>
                    <a:pt x="502" y="1680"/>
                  </a:lnTo>
                  <a:lnTo>
                    <a:pt x="488" y="1673"/>
                  </a:lnTo>
                  <a:lnTo>
                    <a:pt x="474" y="1666"/>
                  </a:lnTo>
                  <a:lnTo>
                    <a:pt x="460" y="1659"/>
                  </a:lnTo>
                  <a:lnTo>
                    <a:pt x="447" y="1652"/>
                  </a:lnTo>
                  <a:lnTo>
                    <a:pt x="433" y="1645"/>
                  </a:lnTo>
                  <a:lnTo>
                    <a:pt x="419" y="1631"/>
                  </a:lnTo>
                  <a:lnTo>
                    <a:pt x="405" y="1624"/>
                  </a:lnTo>
                  <a:lnTo>
                    <a:pt x="391" y="1617"/>
                  </a:lnTo>
                  <a:lnTo>
                    <a:pt x="384" y="1610"/>
                  </a:lnTo>
                  <a:lnTo>
                    <a:pt x="370" y="1596"/>
                  </a:lnTo>
                  <a:lnTo>
                    <a:pt x="356" y="1589"/>
                  </a:lnTo>
                  <a:lnTo>
                    <a:pt x="342" y="1582"/>
                  </a:lnTo>
                  <a:lnTo>
                    <a:pt x="328" y="1568"/>
                  </a:lnTo>
                  <a:lnTo>
                    <a:pt x="321" y="1562"/>
                  </a:lnTo>
                  <a:lnTo>
                    <a:pt x="307" y="1548"/>
                  </a:lnTo>
                  <a:lnTo>
                    <a:pt x="293" y="1541"/>
                  </a:lnTo>
                  <a:lnTo>
                    <a:pt x="286" y="1527"/>
                  </a:lnTo>
                  <a:lnTo>
                    <a:pt x="272" y="1520"/>
                  </a:lnTo>
                  <a:lnTo>
                    <a:pt x="258" y="1506"/>
                  </a:lnTo>
                  <a:lnTo>
                    <a:pt x="251" y="1499"/>
                  </a:lnTo>
                  <a:lnTo>
                    <a:pt x="237" y="1485"/>
                  </a:lnTo>
                  <a:lnTo>
                    <a:pt x="230" y="1471"/>
                  </a:lnTo>
                  <a:lnTo>
                    <a:pt x="216" y="1464"/>
                  </a:lnTo>
                  <a:lnTo>
                    <a:pt x="209" y="1450"/>
                  </a:lnTo>
                  <a:lnTo>
                    <a:pt x="195" y="1436"/>
                  </a:lnTo>
                  <a:lnTo>
                    <a:pt x="189" y="1422"/>
                  </a:lnTo>
                  <a:lnTo>
                    <a:pt x="182" y="1415"/>
                  </a:lnTo>
                  <a:lnTo>
                    <a:pt x="168" y="1401"/>
                  </a:lnTo>
                  <a:lnTo>
                    <a:pt x="161" y="1387"/>
                  </a:lnTo>
                  <a:lnTo>
                    <a:pt x="154" y="1373"/>
                  </a:lnTo>
                  <a:lnTo>
                    <a:pt x="140" y="1359"/>
                  </a:lnTo>
                  <a:lnTo>
                    <a:pt x="133" y="1345"/>
                  </a:lnTo>
                  <a:lnTo>
                    <a:pt x="126" y="1332"/>
                  </a:lnTo>
                  <a:lnTo>
                    <a:pt x="119" y="1318"/>
                  </a:lnTo>
                  <a:lnTo>
                    <a:pt x="112" y="1304"/>
                  </a:lnTo>
                  <a:lnTo>
                    <a:pt x="105" y="1290"/>
                  </a:lnTo>
                  <a:lnTo>
                    <a:pt x="98" y="1276"/>
                  </a:lnTo>
                  <a:lnTo>
                    <a:pt x="91" y="1262"/>
                  </a:lnTo>
                  <a:lnTo>
                    <a:pt x="84" y="1248"/>
                  </a:lnTo>
                  <a:lnTo>
                    <a:pt x="77" y="1234"/>
                  </a:lnTo>
                  <a:lnTo>
                    <a:pt x="70" y="1220"/>
                  </a:lnTo>
                  <a:lnTo>
                    <a:pt x="63" y="1206"/>
                  </a:lnTo>
                  <a:lnTo>
                    <a:pt x="56" y="1192"/>
                  </a:lnTo>
                  <a:lnTo>
                    <a:pt x="49" y="1178"/>
                  </a:lnTo>
                  <a:lnTo>
                    <a:pt x="49" y="1164"/>
                  </a:lnTo>
                  <a:lnTo>
                    <a:pt x="42" y="1150"/>
                  </a:lnTo>
                  <a:lnTo>
                    <a:pt x="35" y="1136"/>
                  </a:lnTo>
                  <a:lnTo>
                    <a:pt x="35" y="1115"/>
                  </a:lnTo>
                  <a:lnTo>
                    <a:pt x="28" y="1102"/>
                  </a:lnTo>
                  <a:lnTo>
                    <a:pt x="21" y="1088"/>
                  </a:lnTo>
                  <a:lnTo>
                    <a:pt x="21" y="1074"/>
                  </a:lnTo>
                  <a:lnTo>
                    <a:pt x="14" y="1060"/>
                  </a:lnTo>
                  <a:lnTo>
                    <a:pt x="14" y="1039"/>
                  </a:lnTo>
                  <a:lnTo>
                    <a:pt x="7" y="1025"/>
                  </a:lnTo>
                  <a:lnTo>
                    <a:pt x="7" y="1011"/>
                  </a:lnTo>
                  <a:lnTo>
                    <a:pt x="7" y="997"/>
                  </a:lnTo>
                  <a:lnTo>
                    <a:pt x="7" y="983"/>
                  </a:lnTo>
                  <a:lnTo>
                    <a:pt x="0" y="962"/>
                  </a:lnTo>
                  <a:lnTo>
                    <a:pt x="0" y="948"/>
                  </a:lnTo>
                  <a:lnTo>
                    <a:pt x="0" y="934"/>
                  </a:lnTo>
                  <a:lnTo>
                    <a:pt x="0" y="920"/>
                  </a:lnTo>
                  <a:lnTo>
                    <a:pt x="0" y="899"/>
                  </a:lnTo>
                  <a:lnTo>
                    <a:pt x="0" y="885"/>
                  </a:lnTo>
                  <a:lnTo>
                    <a:pt x="0" y="872"/>
                  </a:lnTo>
                  <a:lnTo>
                    <a:pt x="0" y="858"/>
                  </a:lnTo>
                  <a:lnTo>
                    <a:pt x="0" y="837"/>
                  </a:lnTo>
                  <a:lnTo>
                    <a:pt x="0" y="823"/>
                  </a:lnTo>
                  <a:lnTo>
                    <a:pt x="0" y="809"/>
                  </a:lnTo>
                  <a:lnTo>
                    <a:pt x="0" y="795"/>
                  </a:lnTo>
                  <a:lnTo>
                    <a:pt x="0" y="774"/>
                  </a:lnTo>
                  <a:lnTo>
                    <a:pt x="7" y="760"/>
                  </a:lnTo>
                  <a:lnTo>
                    <a:pt x="7" y="746"/>
                  </a:lnTo>
                  <a:lnTo>
                    <a:pt x="7" y="732"/>
                  </a:lnTo>
                  <a:lnTo>
                    <a:pt x="7" y="711"/>
                  </a:lnTo>
                  <a:lnTo>
                    <a:pt x="14" y="697"/>
                  </a:lnTo>
                  <a:lnTo>
                    <a:pt x="14" y="683"/>
                  </a:lnTo>
                  <a:lnTo>
                    <a:pt x="21" y="669"/>
                  </a:lnTo>
                  <a:lnTo>
                    <a:pt x="21" y="655"/>
                  </a:lnTo>
                  <a:lnTo>
                    <a:pt x="28" y="635"/>
                  </a:lnTo>
                  <a:lnTo>
                    <a:pt x="35" y="621"/>
                  </a:lnTo>
                  <a:lnTo>
                    <a:pt x="35" y="607"/>
                  </a:lnTo>
                  <a:lnTo>
                    <a:pt x="42" y="593"/>
                  </a:lnTo>
                  <a:lnTo>
                    <a:pt x="49" y="579"/>
                  </a:lnTo>
                  <a:lnTo>
                    <a:pt x="49" y="565"/>
                  </a:lnTo>
                  <a:lnTo>
                    <a:pt x="56" y="551"/>
                  </a:lnTo>
                  <a:lnTo>
                    <a:pt x="63" y="530"/>
                  </a:lnTo>
                  <a:lnTo>
                    <a:pt x="70" y="516"/>
                  </a:lnTo>
                  <a:lnTo>
                    <a:pt x="77" y="502"/>
                  </a:lnTo>
                  <a:lnTo>
                    <a:pt x="84" y="488"/>
                  </a:lnTo>
                  <a:lnTo>
                    <a:pt x="91" y="474"/>
                  </a:lnTo>
                  <a:lnTo>
                    <a:pt x="98" y="460"/>
                  </a:lnTo>
                  <a:lnTo>
                    <a:pt x="105" y="446"/>
                  </a:lnTo>
                  <a:lnTo>
                    <a:pt x="112" y="432"/>
                  </a:lnTo>
                  <a:lnTo>
                    <a:pt x="119" y="419"/>
                  </a:lnTo>
                  <a:lnTo>
                    <a:pt x="126" y="405"/>
                  </a:lnTo>
                  <a:lnTo>
                    <a:pt x="133" y="391"/>
                  </a:lnTo>
                  <a:lnTo>
                    <a:pt x="140" y="377"/>
                  </a:lnTo>
                  <a:lnTo>
                    <a:pt x="154" y="370"/>
                  </a:lnTo>
                  <a:lnTo>
                    <a:pt x="161" y="356"/>
                  </a:lnTo>
                  <a:lnTo>
                    <a:pt x="168" y="342"/>
                  </a:lnTo>
                  <a:lnTo>
                    <a:pt x="182" y="328"/>
                  </a:lnTo>
                  <a:lnTo>
                    <a:pt x="189" y="314"/>
                  </a:lnTo>
                  <a:lnTo>
                    <a:pt x="195" y="307"/>
                  </a:lnTo>
                  <a:lnTo>
                    <a:pt x="209" y="293"/>
                  </a:lnTo>
                  <a:lnTo>
                    <a:pt x="216" y="279"/>
                  </a:lnTo>
                  <a:lnTo>
                    <a:pt x="230" y="265"/>
                  </a:lnTo>
                  <a:lnTo>
                    <a:pt x="237" y="258"/>
                  </a:lnTo>
                  <a:lnTo>
                    <a:pt x="251" y="244"/>
                  </a:lnTo>
                  <a:lnTo>
                    <a:pt x="258" y="237"/>
                  </a:lnTo>
                  <a:lnTo>
                    <a:pt x="272" y="223"/>
                  </a:lnTo>
                  <a:lnTo>
                    <a:pt x="286" y="209"/>
                  </a:lnTo>
                  <a:lnTo>
                    <a:pt x="293" y="202"/>
                  </a:lnTo>
                  <a:lnTo>
                    <a:pt x="307" y="189"/>
                  </a:lnTo>
                  <a:lnTo>
                    <a:pt x="321" y="182"/>
                  </a:lnTo>
                  <a:lnTo>
                    <a:pt x="328" y="168"/>
                  </a:lnTo>
                  <a:lnTo>
                    <a:pt x="342" y="161"/>
                  </a:lnTo>
                  <a:lnTo>
                    <a:pt x="356" y="154"/>
                  </a:lnTo>
                  <a:lnTo>
                    <a:pt x="370" y="140"/>
                  </a:lnTo>
                  <a:lnTo>
                    <a:pt x="384" y="133"/>
                  </a:lnTo>
                  <a:lnTo>
                    <a:pt x="391" y="126"/>
                  </a:lnTo>
                  <a:lnTo>
                    <a:pt x="405" y="119"/>
                  </a:lnTo>
                  <a:lnTo>
                    <a:pt x="419" y="105"/>
                  </a:lnTo>
                  <a:lnTo>
                    <a:pt x="433" y="98"/>
                  </a:lnTo>
                  <a:lnTo>
                    <a:pt x="447" y="91"/>
                  </a:lnTo>
                  <a:lnTo>
                    <a:pt x="460" y="84"/>
                  </a:lnTo>
                  <a:lnTo>
                    <a:pt x="474" y="77"/>
                  </a:lnTo>
                  <a:lnTo>
                    <a:pt x="488" y="70"/>
                  </a:lnTo>
                  <a:lnTo>
                    <a:pt x="502" y="63"/>
                  </a:lnTo>
                  <a:lnTo>
                    <a:pt x="516" y="56"/>
                  </a:lnTo>
                  <a:lnTo>
                    <a:pt x="530" y="49"/>
                  </a:lnTo>
                  <a:lnTo>
                    <a:pt x="544" y="42"/>
                  </a:lnTo>
                  <a:lnTo>
                    <a:pt x="558" y="35"/>
                  </a:lnTo>
                  <a:lnTo>
                    <a:pt x="572" y="28"/>
                  </a:lnTo>
                  <a:lnTo>
                    <a:pt x="586" y="21"/>
                  </a:lnTo>
                  <a:lnTo>
                    <a:pt x="607" y="21"/>
                  </a:lnTo>
                  <a:lnTo>
                    <a:pt x="621" y="14"/>
                  </a:lnTo>
                  <a:lnTo>
                    <a:pt x="635" y="7"/>
                  </a:lnTo>
                  <a:lnTo>
                    <a:pt x="649" y="7"/>
                  </a:lnTo>
                  <a:lnTo>
                    <a:pt x="663" y="0"/>
                  </a:lnTo>
                  <a:lnTo>
                    <a:pt x="893" y="872"/>
                  </a:lnTo>
                  <a:close/>
                </a:path>
              </a:pathLst>
            </a:custGeom>
            <a:solidFill>
              <a:srgbClr val="0000FF"/>
            </a:solidFill>
            <a:ln w="11113">
              <a:solidFill>
                <a:srgbClr val="0000FF"/>
              </a:solidFill>
              <a:prstDash val="solid"/>
              <a:round/>
              <a:headEnd/>
              <a:tailEnd/>
            </a:ln>
          </p:spPr>
          <p:txBody>
            <a:bodyPr/>
            <a:lstStyle/>
            <a:p>
              <a:endParaRPr lang="en-GB"/>
            </a:p>
          </p:txBody>
        </p:sp>
        <p:sp>
          <p:nvSpPr>
            <p:cNvPr id="53260" name="Freeform 12"/>
            <p:cNvSpPr>
              <a:spLocks/>
            </p:cNvSpPr>
            <p:nvPr/>
          </p:nvSpPr>
          <p:spPr bwMode="auto">
            <a:xfrm>
              <a:off x="3559" y="1607"/>
              <a:ext cx="1792" cy="1771"/>
            </a:xfrm>
            <a:custGeom>
              <a:avLst/>
              <a:gdLst>
                <a:gd name="T0" fmla="*/ 1792 w 1792"/>
                <a:gd name="T1" fmla="*/ 948 h 1771"/>
                <a:gd name="T2" fmla="*/ 1785 w 1792"/>
                <a:gd name="T3" fmla="*/ 1011 h 1771"/>
                <a:gd name="T4" fmla="*/ 1771 w 1792"/>
                <a:gd name="T5" fmla="*/ 1074 h 1771"/>
                <a:gd name="T6" fmla="*/ 1757 w 1792"/>
                <a:gd name="T7" fmla="*/ 1136 h 1771"/>
                <a:gd name="T8" fmla="*/ 1736 w 1792"/>
                <a:gd name="T9" fmla="*/ 1192 h 1771"/>
                <a:gd name="T10" fmla="*/ 1709 w 1792"/>
                <a:gd name="T11" fmla="*/ 1248 h 1771"/>
                <a:gd name="T12" fmla="*/ 1681 w 1792"/>
                <a:gd name="T13" fmla="*/ 1304 h 1771"/>
                <a:gd name="T14" fmla="*/ 1653 w 1792"/>
                <a:gd name="T15" fmla="*/ 1359 h 1771"/>
                <a:gd name="T16" fmla="*/ 1611 w 1792"/>
                <a:gd name="T17" fmla="*/ 1415 h 1771"/>
                <a:gd name="T18" fmla="*/ 1576 w 1792"/>
                <a:gd name="T19" fmla="*/ 1464 h 1771"/>
                <a:gd name="T20" fmla="*/ 1534 w 1792"/>
                <a:gd name="T21" fmla="*/ 1506 h 1771"/>
                <a:gd name="T22" fmla="*/ 1485 w 1792"/>
                <a:gd name="T23" fmla="*/ 1548 h 1771"/>
                <a:gd name="T24" fmla="*/ 1437 w 1792"/>
                <a:gd name="T25" fmla="*/ 1589 h 1771"/>
                <a:gd name="T26" fmla="*/ 1388 w 1792"/>
                <a:gd name="T27" fmla="*/ 1624 h 1771"/>
                <a:gd name="T28" fmla="*/ 1332 w 1792"/>
                <a:gd name="T29" fmla="*/ 1659 h 1771"/>
                <a:gd name="T30" fmla="*/ 1276 w 1792"/>
                <a:gd name="T31" fmla="*/ 1687 h 1771"/>
                <a:gd name="T32" fmla="*/ 1220 w 1792"/>
                <a:gd name="T33" fmla="*/ 1708 h 1771"/>
                <a:gd name="T34" fmla="*/ 1158 w 1792"/>
                <a:gd name="T35" fmla="*/ 1729 h 1771"/>
                <a:gd name="T36" fmla="*/ 1102 w 1792"/>
                <a:gd name="T37" fmla="*/ 1750 h 1771"/>
                <a:gd name="T38" fmla="*/ 1039 w 1792"/>
                <a:gd name="T39" fmla="*/ 1757 h 1771"/>
                <a:gd name="T40" fmla="*/ 976 w 1792"/>
                <a:gd name="T41" fmla="*/ 1771 h 1771"/>
                <a:gd name="T42" fmla="*/ 914 w 1792"/>
                <a:gd name="T43" fmla="*/ 1771 h 1771"/>
                <a:gd name="T44" fmla="*/ 851 w 1792"/>
                <a:gd name="T45" fmla="*/ 1771 h 1771"/>
                <a:gd name="T46" fmla="*/ 788 w 1792"/>
                <a:gd name="T47" fmla="*/ 1764 h 1771"/>
                <a:gd name="T48" fmla="*/ 725 w 1792"/>
                <a:gd name="T49" fmla="*/ 1757 h 1771"/>
                <a:gd name="T50" fmla="*/ 663 w 1792"/>
                <a:gd name="T51" fmla="*/ 1743 h 1771"/>
                <a:gd name="T52" fmla="*/ 607 w 1792"/>
                <a:gd name="T53" fmla="*/ 1722 h 1771"/>
                <a:gd name="T54" fmla="*/ 544 w 1792"/>
                <a:gd name="T55" fmla="*/ 1701 h 1771"/>
                <a:gd name="T56" fmla="*/ 488 w 1792"/>
                <a:gd name="T57" fmla="*/ 1673 h 1771"/>
                <a:gd name="T58" fmla="*/ 433 w 1792"/>
                <a:gd name="T59" fmla="*/ 1645 h 1771"/>
                <a:gd name="T60" fmla="*/ 384 w 1792"/>
                <a:gd name="T61" fmla="*/ 1610 h 1771"/>
                <a:gd name="T62" fmla="*/ 328 w 1792"/>
                <a:gd name="T63" fmla="*/ 1568 h 1771"/>
                <a:gd name="T64" fmla="*/ 286 w 1792"/>
                <a:gd name="T65" fmla="*/ 1527 h 1771"/>
                <a:gd name="T66" fmla="*/ 237 w 1792"/>
                <a:gd name="T67" fmla="*/ 1485 h 1771"/>
                <a:gd name="T68" fmla="*/ 195 w 1792"/>
                <a:gd name="T69" fmla="*/ 1436 h 1771"/>
                <a:gd name="T70" fmla="*/ 161 w 1792"/>
                <a:gd name="T71" fmla="*/ 1387 h 1771"/>
                <a:gd name="T72" fmla="*/ 126 w 1792"/>
                <a:gd name="T73" fmla="*/ 1332 h 1771"/>
                <a:gd name="T74" fmla="*/ 98 w 1792"/>
                <a:gd name="T75" fmla="*/ 1276 h 1771"/>
                <a:gd name="T76" fmla="*/ 70 w 1792"/>
                <a:gd name="T77" fmla="*/ 1220 h 1771"/>
                <a:gd name="T78" fmla="*/ 49 w 1792"/>
                <a:gd name="T79" fmla="*/ 1164 h 1771"/>
                <a:gd name="T80" fmla="*/ 28 w 1792"/>
                <a:gd name="T81" fmla="*/ 1102 h 1771"/>
                <a:gd name="T82" fmla="*/ 14 w 1792"/>
                <a:gd name="T83" fmla="*/ 1039 h 1771"/>
                <a:gd name="T84" fmla="*/ 7 w 1792"/>
                <a:gd name="T85" fmla="*/ 983 h 1771"/>
                <a:gd name="T86" fmla="*/ 0 w 1792"/>
                <a:gd name="T87" fmla="*/ 920 h 1771"/>
                <a:gd name="T88" fmla="*/ 0 w 1792"/>
                <a:gd name="T89" fmla="*/ 858 h 1771"/>
                <a:gd name="T90" fmla="*/ 0 w 1792"/>
                <a:gd name="T91" fmla="*/ 795 h 1771"/>
                <a:gd name="T92" fmla="*/ 7 w 1792"/>
                <a:gd name="T93" fmla="*/ 732 h 1771"/>
                <a:gd name="T94" fmla="*/ 21 w 1792"/>
                <a:gd name="T95" fmla="*/ 669 h 1771"/>
                <a:gd name="T96" fmla="*/ 35 w 1792"/>
                <a:gd name="T97" fmla="*/ 607 h 1771"/>
                <a:gd name="T98" fmla="*/ 56 w 1792"/>
                <a:gd name="T99" fmla="*/ 551 h 1771"/>
                <a:gd name="T100" fmla="*/ 84 w 1792"/>
                <a:gd name="T101" fmla="*/ 488 h 1771"/>
                <a:gd name="T102" fmla="*/ 112 w 1792"/>
                <a:gd name="T103" fmla="*/ 432 h 1771"/>
                <a:gd name="T104" fmla="*/ 140 w 1792"/>
                <a:gd name="T105" fmla="*/ 377 h 1771"/>
                <a:gd name="T106" fmla="*/ 182 w 1792"/>
                <a:gd name="T107" fmla="*/ 328 h 1771"/>
                <a:gd name="T108" fmla="*/ 216 w 1792"/>
                <a:gd name="T109" fmla="*/ 279 h 1771"/>
                <a:gd name="T110" fmla="*/ 258 w 1792"/>
                <a:gd name="T111" fmla="*/ 237 h 1771"/>
                <a:gd name="T112" fmla="*/ 307 w 1792"/>
                <a:gd name="T113" fmla="*/ 189 h 1771"/>
                <a:gd name="T114" fmla="*/ 356 w 1792"/>
                <a:gd name="T115" fmla="*/ 154 h 1771"/>
                <a:gd name="T116" fmla="*/ 405 w 1792"/>
                <a:gd name="T117" fmla="*/ 119 h 1771"/>
                <a:gd name="T118" fmla="*/ 460 w 1792"/>
                <a:gd name="T119" fmla="*/ 84 h 1771"/>
                <a:gd name="T120" fmla="*/ 516 w 1792"/>
                <a:gd name="T121" fmla="*/ 56 h 1771"/>
                <a:gd name="T122" fmla="*/ 572 w 1792"/>
                <a:gd name="T123" fmla="*/ 28 h 1771"/>
                <a:gd name="T124" fmla="*/ 635 w 1792"/>
                <a:gd name="T125" fmla="*/ 7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2" h="1771">
                  <a:moveTo>
                    <a:pt x="893" y="872"/>
                  </a:moveTo>
                  <a:lnTo>
                    <a:pt x="1792" y="920"/>
                  </a:lnTo>
                  <a:lnTo>
                    <a:pt x="1792" y="934"/>
                  </a:lnTo>
                  <a:lnTo>
                    <a:pt x="1792" y="948"/>
                  </a:lnTo>
                  <a:lnTo>
                    <a:pt x="1792" y="962"/>
                  </a:lnTo>
                  <a:lnTo>
                    <a:pt x="1785" y="983"/>
                  </a:lnTo>
                  <a:lnTo>
                    <a:pt x="1785" y="997"/>
                  </a:lnTo>
                  <a:lnTo>
                    <a:pt x="1785" y="1011"/>
                  </a:lnTo>
                  <a:lnTo>
                    <a:pt x="1785" y="1025"/>
                  </a:lnTo>
                  <a:lnTo>
                    <a:pt x="1778" y="1039"/>
                  </a:lnTo>
                  <a:lnTo>
                    <a:pt x="1778" y="1060"/>
                  </a:lnTo>
                  <a:lnTo>
                    <a:pt x="1771" y="1074"/>
                  </a:lnTo>
                  <a:lnTo>
                    <a:pt x="1771" y="1088"/>
                  </a:lnTo>
                  <a:lnTo>
                    <a:pt x="1764" y="1102"/>
                  </a:lnTo>
                  <a:lnTo>
                    <a:pt x="1757" y="1115"/>
                  </a:lnTo>
                  <a:lnTo>
                    <a:pt x="1757" y="1136"/>
                  </a:lnTo>
                  <a:lnTo>
                    <a:pt x="1750" y="1150"/>
                  </a:lnTo>
                  <a:lnTo>
                    <a:pt x="1743" y="1164"/>
                  </a:lnTo>
                  <a:lnTo>
                    <a:pt x="1743" y="1178"/>
                  </a:lnTo>
                  <a:lnTo>
                    <a:pt x="1736" y="1192"/>
                  </a:lnTo>
                  <a:lnTo>
                    <a:pt x="1729" y="1206"/>
                  </a:lnTo>
                  <a:lnTo>
                    <a:pt x="1722" y="1220"/>
                  </a:lnTo>
                  <a:lnTo>
                    <a:pt x="1715" y="1234"/>
                  </a:lnTo>
                  <a:lnTo>
                    <a:pt x="1709" y="1248"/>
                  </a:lnTo>
                  <a:lnTo>
                    <a:pt x="1702" y="1262"/>
                  </a:lnTo>
                  <a:lnTo>
                    <a:pt x="1695" y="1276"/>
                  </a:lnTo>
                  <a:lnTo>
                    <a:pt x="1688" y="1290"/>
                  </a:lnTo>
                  <a:lnTo>
                    <a:pt x="1681" y="1304"/>
                  </a:lnTo>
                  <a:lnTo>
                    <a:pt x="1674" y="1318"/>
                  </a:lnTo>
                  <a:lnTo>
                    <a:pt x="1667" y="1332"/>
                  </a:lnTo>
                  <a:lnTo>
                    <a:pt x="1660" y="1345"/>
                  </a:lnTo>
                  <a:lnTo>
                    <a:pt x="1653" y="1359"/>
                  </a:lnTo>
                  <a:lnTo>
                    <a:pt x="1639" y="1373"/>
                  </a:lnTo>
                  <a:lnTo>
                    <a:pt x="1632" y="1387"/>
                  </a:lnTo>
                  <a:lnTo>
                    <a:pt x="1625" y="1401"/>
                  </a:lnTo>
                  <a:lnTo>
                    <a:pt x="1611" y="1415"/>
                  </a:lnTo>
                  <a:lnTo>
                    <a:pt x="1604" y="1422"/>
                  </a:lnTo>
                  <a:lnTo>
                    <a:pt x="1597" y="1436"/>
                  </a:lnTo>
                  <a:lnTo>
                    <a:pt x="1583" y="1450"/>
                  </a:lnTo>
                  <a:lnTo>
                    <a:pt x="1576" y="1464"/>
                  </a:lnTo>
                  <a:lnTo>
                    <a:pt x="1562" y="1471"/>
                  </a:lnTo>
                  <a:lnTo>
                    <a:pt x="1555" y="1485"/>
                  </a:lnTo>
                  <a:lnTo>
                    <a:pt x="1541" y="1499"/>
                  </a:lnTo>
                  <a:lnTo>
                    <a:pt x="1534" y="1506"/>
                  </a:lnTo>
                  <a:lnTo>
                    <a:pt x="1520" y="1520"/>
                  </a:lnTo>
                  <a:lnTo>
                    <a:pt x="1506" y="1527"/>
                  </a:lnTo>
                  <a:lnTo>
                    <a:pt x="1499" y="1541"/>
                  </a:lnTo>
                  <a:lnTo>
                    <a:pt x="1485" y="1548"/>
                  </a:lnTo>
                  <a:lnTo>
                    <a:pt x="1471" y="1562"/>
                  </a:lnTo>
                  <a:lnTo>
                    <a:pt x="1464" y="1568"/>
                  </a:lnTo>
                  <a:lnTo>
                    <a:pt x="1451" y="1582"/>
                  </a:lnTo>
                  <a:lnTo>
                    <a:pt x="1437" y="1589"/>
                  </a:lnTo>
                  <a:lnTo>
                    <a:pt x="1423" y="1596"/>
                  </a:lnTo>
                  <a:lnTo>
                    <a:pt x="1409" y="1610"/>
                  </a:lnTo>
                  <a:lnTo>
                    <a:pt x="1402" y="1617"/>
                  </a:lnTo>
                  <a:lnTo>
                    <a:pt x="1388" y="1624"/>
                  </a:lnTo>
                  <a:lnTo>
                    <a:pt x="1374" y="1631"/>
                  </a:lnTo>
                  <a:lnTo>
                    <a:pt x="1360" y="1645"/>
                  </a:lnTo>
                  <a:lnTo>
                    <a:pt x="1346" y="1652"/>
                  </a:lnTo>
                  <a:lnTo>
                    <a:pt x="1332" y="1659"/>
                  </a:lnTo>
                  <a:lnTo>
                    <a:pt x="1318" y="1666"/>
                  </a:lnTo>
                  <a:lnTo>
                    <a:pt x="1304" y="1673"/>
                  </a:lnTo>
                  <a:lnTo>
                    <a:pt x="1290" y="1680"/>
                  </a:lnTo>
                  <a:lnTo>
                    <a:pt x="1276" y="1687"/>
                  </a:lnTo>
                  <a:lnTo>
                    <a:pt x="1262" y="1694"/>
                  </a:lnTo>
                  <a:lnTo>
                    <a:pt x="1248" y="1701"/>
                  </a:lnTo>
                  <a:lnTo>
                    <a:pt x="1234" y="1708"/>
                  </a:lnTo>
                  <a:lnTo>
                    <a:pt x="1220" y="1708"/>
                  </a:lnTo>
                  <a:lnTo>
                    <a:pt x="1206" y="1715"/>
                  </a:lnTo>
                  <a:lnTo>
                    <a:pt x="1186" y="1722"/>
                  </a:lnTo>
                  <a:lnTo>
                    <a:pt x="1172" y="1729"/>
                  </a:lnTo>
                  <a:lnTo>
                    <a:pt x="1158" y="1729"/>
                  </a:lnTo>
                  <a:lnTo>
                    <a:pt x="1144" y="1736"/>
                  </a:lnTo>
                  <a:lnTo>
                    <a:pt x="1130" y="1743"/>
                  </a:lnTo>
                  <a:lnTo>
                    <a:pt x="1116" y="1743"/>
                  </a:lnTo>
                  <a:lnTo>
                    <a:pt x="1102" y="1750"/>
                  </a:lnTo>
                  <a:lnTo>
                    <a:pt x="1081" y="1750"/>
                  </a:lnTo>
                  <a:lnTo>
                    <a:pt x="1067" y="1757"/>
                  </a:lnTo>
                  <a:lnTo>
                    <a:pt x="1053" y="1757"/>
                  </a:lnTo>
                  <a:lnTo>
                    <a:pt x="1039" y="1757"/>
                  </a:lnTo>
                  <a:lnTo>
                    <a:pt x="1018" y="1764"/>
                  </a:lnTo>
                  <a:lnTo>
                    <a:pt x="1004" y="1764"/>
                  </a:lnTo>
                  <a:lnTo>
                    <a:pt x="990" y="1764"/>
                  </a:lnTo>
                  <a:lnTo>
                    <a:pt x="976" y="1771"/>
                  </a:lnTo>
                  <a:lnTo>
                    <a:pt x="955" y="1771"/>
                  </a:lnTo>
                  <a:lnTo>
                    <a:pt x="942" y="1771"/>
                  </a:lnTo>
                  <a:lnTo>
                    <a:pt x="928" y="1771"/>
                  </a:lnTo>
                  <a:lnTo>
                    <a:pt x="914" y="1771"/>
                  </a:lnTo>
                  <a:lnTo>
                    <a:pt x="893" y="1771"/>
                  </a:lnTo>
                  <a:lnTo>
                    <a:pt x="879" y="1771"/>
                  </a:lnTo>
                  <a:lnTo>
                    <a:pt x="865" y="1771"/>
                  </a:lnTo>
                  <a:lnTo>
                    <a:pt x="851" y="1771"/>
                  </a:lnTo>
                  <a:lnTo>
                    <a:pt x="837" y="1771"/>
                  </a:lnTo>
                  <a:lnTo>
                    <a:pt x="816" y="1771"/>
                  </a:lnTo>
                  <a:lnTo>
                    <a:pt x="802" y="1764"/>
                  </a:lnTo>
                  <a:lnTo>
                    <a:pt x="788" y="1764"/>
                  </a:lnTo>
                  <a:lnTo>
                    <a:pt x="774" y="1764"/>
                  </a:lnTo>
                  <a:lnTo>
                    <a:pt x="753" y="1757"/>
                  </a:lnTo>
                  <a:lnTo>
                    <a:pt x="739" y="1757"/>
                  </a:lnTo>
                  <a:lnTo>
                    <a:pt x="725" y="1757"/>
                  </a:lnTo>
                  <a:lnTo>
                    <a:pt x="711" y="1750"/>
                  </a:lnTo>
                  <a:lnTo>
                    <a:pt x="691" y="1750"/>
                  </a:lnTo>
                  <a:lnTo>
                    <a:pt x="677" y="1743"/>
                  </a:lnTo>
                  <a:lnTo>
                    <a:pt x="663" y="1743"/>
                  </a:lnTo>
                  <a:lnTo>
                    <a:pt x="649" y="1736"/>
                  </a:lnTo>
                  <a:lnTo>
                    <a:pt x="635" y="1729"/>
                  </a:lnTo>
                  <a:lnTo>
                    <a:pt x="621" y="1729"/>
                  </a:lnTo>
                  <a:lnTo>
                    <a:pt x="607" y="1722"/>
                  </a:lnTo>
                  <a:lnTo>
                    <a:pt x="586" y="1715"/>
                  </a:lnTo>
                  <a:lnTo>
                    <a:pt x="572" y="1708"/>
                  </a:lnTo>
                  <a:lnTo>
                    <a:pt x="558" y="1708"/>
                  </a:lnTo>
                  <a:lnTo>
                    <a:pt x="544" y="1701"/>
                  </a:lnTo>
                  <a:lnTo>
                    <a:pt x="530" y="1694"/>
                  </a:lnTo>
                  <a:lnTo>
                    <a:pt x="516" y="1687"/>
                  </a:lnTo>
                  <a:lnTo>
                    <a:pt x="502" y="1680"/>
                  </a:lnTo>
                  <a:lnTo>
                    <a:pt x="488" y="1673"/>
                  </a:lnTo>
                  <a:lnTo>
                    <a:pt x="474" y="1666"/>
                  </a:lnTo>
                  <a:lnTo>
                    <a:pt x="460" y="1659"/>
                  </a:lnTo>
                  <a:lnTo>
                    <a:pt x="447" y="1652"/>
                  </a:lnTo>
                  <a:lnTo>
                    <a:pt x="433" y="1645"/>
                  </a:lnTo>
                  <a:lnTo>
                    <a:pt x="419" y="1631"/>
                  </a:lnTo>
                  <a:lnTo>
                    <a:pt x="405" y="1624"/>
                  </a:lnTo>
                  <a:lnTo>
                    <a:pt x="391" y="1617"/>
                  </a:lnTo>
                  <a:lnTo>
                    <a:pt x="384" y="1610"/>
                  </a:lnTo>
                  <a:lnTo>
                    <a:pt x="370" y="1596"/>
                  </a:lnTo>
                  <a:lnTo>
                    <a:pt x="356" y="1589"/>
                  </a:lnTo>
                  <a:lnTo>
                    <a:pt x="342" y="1582"/>
                  </a:lnTo>
                  <a:lnTo>
                    <a:pt x="328" y="1568"/>
                  </a:lnTo>
                  <a:lnTo>
                    <a:pt x="321" y="1562"/>
                  </a:lnTo>
                  <a:lnTo>
                    <a:pt x="307" y="1548"/>
                  </a:lnTo>
                  <a:lnTo>
                    <a:pt x="293" y="1541"/>
                  </a:lnTo>
                  <a:lnTo>
                    <a:pt x="286" y="1527"/>
                  </a:lnTo>
                  <a:lnTo>
                    <a:pt x="272" y="1520"/>
                  </a:lnTo>
                  <a:lnTo>
                    <a:pt x="258" y="1506"/>
                  </a:lnTo>
                  <a:lnTo>
                    <a:pt x="251" y="1499"/>
                  </a:lnTo>
                  <a:lnTo>
                    <a:pt x="237" y="1485"/>
                  </a:lnTo>
                  <a:lnTo>
                    <a:pt x="230" y="1471"/>
                  </a:lnTo>
                  <a:lnTo>
                    <a:pt x="216" y="1464"/>
                  </a:lnTo>
                  <a:lnTo>
                    <a:pt x="209" y="1450"/>
                  </a:lnTo>
                  <a:lnTo>
                    <a:pt x="195" y="1436"/>
                  </a:lnTo>
                  <a:lnTo>
                    <a:pt x="189" y="1422"/>
                  </a:lnTo>
                  <a:lnTo>
                    <a:pt x="182" y="1415"/>
                  </a:lnTo>
                  <a:lnTo>
                    <a:pt x="168" y="1401"/>
                  </a:lnTo>
                  <a:lnTo>
                    <a:pt x="161" y="1387"/>
                  </a:lnTo>
                  <a:lnTo>
                    <a:pt x="154" y="1373"/>
                  </a:lnTo>
                  <a:lnTo>
                    <a:pt x="140" y="1359"/>
                  </a:lnTo>
                  <a:lnTo>
                    <a:pt x="133" y="1345"/>
                  </a:lnTo>
                  <a:lnTo>
                    <a:pt x="126" y="1332"/>
                  </a:lnTo>
                  <a:lnTo>
                    <a:pt x="119" y="1318"/>
                  </a:lnTo>
                  <a:lnTo>
                    <a:pt x="112" y="1304"/>
                  </a:lnTo>
                  <a:lnTo>
                    <a:pt x="105" y="1290"/>
                  </a:lnTo>
                  <a:lnTo>
                    <a:pt x="98" y="1276"/>
                  </a:lnTo>
                  <a:lnTo>
                    <a:pt x="91" y="1262"/>
                  </a:lnTo>
                  <a:lnTo>
                    <a:pt x="84" y="1248"/>
                  </a:lnTo>
                  <a:lnTo>
                    <a:pt x="77" y="1234"/>
                  </a:lnTo>
                  <a:lnTo>
                    <a:pt x="70" y="1220"/>
                  </a:lnTo>
                  <a:lnTo>
                    <a:pt x="63" y="1206"/>
                  </a:lnTo>
                  <a:lnTo>
                    <a:pt x="56" y="1192"/>
                  </a:lnTo>
                  <a:lnTo>
                    <a:pt x="49" y="1178"/>
                  </a:lnTo>
                  <a:lnTo>
                    <a:pt x="49" y="1164"/>
                  </a:lnTo>
                  <a:lnTo>
                    <a:pt x="42" y="1150"/>
                  </a:lnTo>
                  <a:lnTo>
                    <a:pt x="35" y="1136"/>
                  </a:lnTo>
                  <a:lnTo>
                    <a:pt x="35" y="1115"/>
                  </a:lnTo>
                  <a:lnTo>
                    <a:pt x="28" y="1102"/>
                  </a:lnTo>
                  <a:lnTo>
                    <a:pt x="21" y="1088"/>
                  </a:lnTo>
                  <a:lnTo>
                    <a:pt x="21" y="1074"/>
                  </a:lnTo>
                  <a:lnTo>
                    <a:pt x="14" y="1060"/>
                  </a:lnTo>
                  <a:lnTo>
                    <a:pt x="14" y="1039"/>
                  </a:lnTo>
                  <a:lnTo>
                    <a:pt x="7" y="1025"/>
                  </a:lnTo>
                  <a:lnTo>
                    <a:pt x="7" y="1011"/>
                  </a:lnTo>
                  <a:lnTo>
                    <a:pt x="7" y="997"/>
                  </a:lnTo>
                  <a:lnTo>
                    <a:pt x="7" y="983"/>
                  </a:lnTo>
                  <a:lnTo>
                    <a:pt x="0" y="962"/>
                  </a:lnTo>
                  <a:lnTo>
                    <a:pt x="0" y="948"/>
                  </a:lnTo>
                  <a:lnTo>
                    <a:pt x="0" y="934"/>
                  </a:lnTo>
                  <a:lnTo>
                    <a:pt x="0" y="920"/>
                  </a:lnTo>
                  <a:lnTo>
                    <a:pt x="0" y="899"/>
                  </a:lnTo>
                  <a:lnTo>
                    <a:pt x="0" y="885"/>
                  </a:lnTo>
                  <a:lnTo>
                    <a:pt x="0" y="872"/>
                  </a:lnTo>
                  <a:lnTo>
                    <a:pt x="0" y="858"/>
                  </a:lnTo>
                  <a:lnTo>
                    <a:pt x="0" y="837"/>
                  </a:lnTo>
                  <a:lnTo>
                    <a:pt x="0" y="823"/>
                  </a:lnTo>
                  <a:lnTo>
                    <a:pt x="0" y="809"/>
                  </a:lnTo>
                  <a:lnTo>
                    <a:pt x="0" y="795"/>
                  </a:lnTo>
                  <a:lnTo>
                    <a:pt x="0" y="774"/>
                  </a:lnTo>
                  <a:lnTo>
                    <a:pt x="7" y="760"/>
                  </a:lnTo>
                  <a:lnTo>
                    <a:pt x="7" y="746"/>
                  </a:lnTo>
                  <a:lnTo>
                    <a:pt x="7" y="732"/>
                  </a:lnTo>
                  <a:lnTo>
                    <a:pt x="7" y="711"/>
                  </a:lnTo>
                  <a:lnTo>
                    <a:pt x="14" y="697"/>
                  </a:lnTo>
                  <a:lnTo>
                    <a:pt x="14" y="683"/>
                  </a:lnTo>
                  <a:lnTo>
                    <a:pt x="21" y="669"/>
                  </a:lnTo>
                  <a:lnTo>
                    <a:pt x="21" y="655"/>
                  </a:lnTo>
                  <a:lnTo>
                    <a:pt x="28" y="635"/>
                  </a:lnTo>
                  <a:lnTo>
                    <a:pt x="35" y="621"/>
                  </a:lnTo>
                  <a:lnTo>
                    <a:pt x="35" y="607"/>
                  </a:lnTo>
                  <a:lnTo>
                    <a:pt x="42" y="593"/>
                  </a:lnTo>
                  <a:lnTo>
                    <a:pt x="49" y="579"/>
                  </a:lnTo>
                  <a:lnTo>
                    <a:pt x="49" y="565"/>
                  </a:lnTo>
                  <a:lnTo>
                    <a:pt x="56" y="551"/>
                  </a:lnTo>
                  <a:lnTo>
                    <a:pt x="63" y="530"/>
                  </a:lnTo>
                  <a:lnTo>
                    <a:pt x="70" y="516"/>
                  </a:lnTo>
                  <a:lnTo>
                    <a:pt x="77" y="502"/>
                  </a:lnTo>
                  <a:lnTo>
                    <a:pt x="84" y="488"/>
                  </a:lnTo>
                  <a:lnTo>
                    <a:pt x="91" y="474"/>
                  </a:lnTo>
                  <a:lnTo>
                    <a:pt x="98" y="460"/>
                  </a:lnTo>
                  <a:lnTo>
                    <a:pt x="105" y="446"/>
                  </a:lnTo>
                  <a:lnTo>
                    <a:pt x="112" y="432"/>
                  </a:lnTo>
                  <a:lnTo>
                    <a:pt x="119" y="419"/>
                  </a:lnTo>
                  <a:lnTo>
                    <a:pt x="126" y="405"/>
                  </a:lnTo>
                  <a:lnTo>
                    <a:pt x="133" y="391"/>
                  </a:lnTo>
                  <a:lnTo>
                    <a:pt x="140" y="377"/>
                  </a:lnTo>
                  <a:lnTo>
                    <a:pt x="154" y="370"/>
                  </a:lnTo>
                  <a:lnTo>
                    <a:pt x="161" y="356"/>
                  </a:lnTo>
                  <a:lnTo>
                    <a:pt x="168" y="342"/>
                  </a:lnTo>
                  <a:lnTo>
                    <a:pt x="182" y="328"/>
                  </a:lnTo>
                  <a:lnTo>
                    <a:pt x="189" y="314"/>
                  </a:lnTo>
                  <a:lnTo>
                    <a:pt x="195" y="307"/>
                  </a:lnTo>
                  <a:lnTo>
                    <a:pt x="209" y="293"/>
                  </a:lnTo>
                  <a:lnTo>
                    <a:pt x="216" y="279"/>
                  </a:lnTo>
                  <a:lnTo>
                    <a:pt x="230" y="265"/>
                  </a:lnTo>
                  <a:lnTo>
                    <a:pt x="237" y="258"/>
                  </a:lnTo>
                  <a:lnTo>
                    <a:pt x="251" y="244"/>
                  </a:lnTo>
                  <a:lnTo>
                    <a:pt x="258" y="237"/>
                  </a:lnTo>
                  <a:lnTo>
                    <a:pt x="272" y="223"/>
                  </a:lnTo>
                  <a:lnTo>
                    <a:pt x="286" y="209"/>
                  </a:lnTo>
                  <a:lnTo>
                    <a:pt x="293" y="202"/>
                  </a:lnTo>
                  <a:lnTo>
                    <a:pt x="307" y="189"/>
                  </a:lnTo>
                  <a:lnTo>
                    <a:pt x="321" y="182"/>
                  </a:lnTo>
                  <a:lnTo>
                    <a:pt x="328" y="168"/>
                  </a:lnTo>
                  <a:lnTo>
                    <a:pt x="342" y="161"/>
                  </a:lnTo>
                  <a:lnTo>
                    <a:pt x="356" y="154"/>
                  </a:lnTo>
                  <a:lnTo>
                    <a:pt x="370" y="140"/>
                  </a:lnTo>
                  <a:lnTo>
                    <a:pt x="384" y="133"/>
                  </a:lnTo>
                  <a:lnTo>
                    <a:pt x="391" y="126"/>
                  </a:lnTo>
                  <a:lnTo>
                    <a:pt x="405" y="119"/>
                  </a:lnTo>
                  <a:lnTo>
                    <a:pt x="419" y="105"/>
                  </a:lnTo>
                  <a:lnTo>
                    <a:pt x="433" y="98"/>
                  </a:lnTo>
                  <a:lnTo>
                    <a:pt x="447" y="91"/>
                  </a:lnTo>
                  <a:lnTo>
                    <a:pt x="460" y="84"/>
                  </a:lnTo>
                  <a:lnTo>
                    <a:pt x="474" y="77"/>
                  </a:lnTo>
                  <a:lnTo>
                    <a:pt x="488" y="70"/>
                  </a:lnTo>
                  <a:lnTo>
                    <a:pt x="502" y="63"/>
                  </a:lnTo>
                  <a:lnTo>
                    <a:pt x="516" y="56"/>
                  </a:lnTo>
                  <a:lnTo>
                    <a:pt x="530" y="49"/>
                  </a:lnTo>
                  <a:lnTo>
                    <a:pt x="544" y="42"/>
                  </a:lnTo>
                  <a:lnTo>
                    <a:pt x="558" y="35"/>
                  </a:lnTo>
                  <a:lnTo>
                    <a:pt x="572" y="28"/>
                  </a:lnTo>
                  <a:lnTo>
                    <a:pt x="586" y="21"/>
                  </a:lnTo>
                  <a:lnTo>
                    <a:pt x="607" y="21"/>
                  </a:lnTo>
                  <a:lnTo>
                    <a:pt x="621" y="14"/>
                  </a:lnTo>
                  <a:lnTo>
                    <a:pt x="635" y="7"/>
                  </a:lnTo>
                  <a:lnTo>
                    <a:pt x="649" y="7"/>
                  </a:lnTo>
                  <a:lnTo>
                    <a:pt x="663" y="0"/>
                  </a:lnTo>
                  <a:lnTo>
                    <a:pt x="893" y="87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61" name="Freeform 13"/>
            <p:cNvSpPr>
              <a:spLocks/>
            </p:cNvSpPr>
            <p:nvPr/>
          </p:nvSpPr>
          <p:spPr bwMode="auto">
            <a:xfrm>
              <a:off x="4452" y="1670"/>
              <a:ext cx="899" cy="857"/>
            </a:xfrm>
            <a:custGeom>
              <a:avLst/>
              <a:gdLst>
                <a:gd name="T0" fmla="*/ 899 w 899"/>
                <a:gd name="T1" fmla="*/ 836 h 857"/>
                <a:gd name="T2" fmla="*/ 899 w 899"/>
                <a:gd name="T3" fmla="*/ 809 h 857"/>
                <a:gd name="T4" fmla="*/ 899 w 899"/>
                <a:gd name="T5" fmla="*/ 774 h 857"/>
                <a:gd name="T6" fmla="*/ 899 w 899"/>
                <a:gd name="T7" fmla="*/ 746 h 857"/>
                <a:gd name="T8" fmla="*/ 899 w 899"/>
                <a:gd name="T9" fmla="*/ 711 h 857"/>
                <a:gd name="T10" fmla="*/ 892 w 899"/>
                <a:gd name="T11" fmla="*/ 683 h 857"/>
                <a:gd name="T12" fmla="*/ 892 w 899"/>
                <a:gd name="T13" fmla="*/ 648 h 857"/>
                <a:gd name="T14" fmla="*/ 885 w 899"/>
                <a:gd name="T15" fmla="*/ 620 h 857"/>
                <a:gd name="T16" fmla="*/ 878 w 899"/>
                <a:gd name="T17" fmla="*/ 592 h 857"/>
                <a:gd name="T18" fmla="*/ 864 w 899"/>
                <a:gd name="T19" fmla="*/ 558 h 857"/>
                <a:gd name="T20" fmla="*/ 857 w 899"/>
                <a:gd name="T21" fmla="*/ 530 h 857"/>
                <a:gd name="T22" fmla="*/ 850 w 899"/>
                <a:gd name="T23" fmla="*/ 502 h 857"/>
                <a:gd name="T24" fmla="*/ 836 w 899"/>
                <a:gd name="T25" fmla="*/ 467 h 857"/>
                <a:gd name="T26" fmla="*/ 822 w 899"/>
                <a:gd name="T27" fmla="*/ 439 h 857"/>
                <a:gd name="T28" fmla="*/ 809 w 899"/>
                <a:gd name="T29" fmla="*/ 411 h 857"/>
                <a:gd name="T30" fmla="*/ 795 w 899"/>
                <a:gd name="T31" fmla="*/ 383 h 857"/>
                <a:gd name="T32" fmla="*/ 781 w 899"/>
                <a:gd name="T33" fmla="*/ 356 h 857"/>
                <a:gd name="T34" fmla="*/ 767 w 899"/>
                <a:gd name="T35" fmla="*/ 328 h 857"/>
                <a:gd name="T36" fmla="*/ 746 w 899"/>
                <a:gd name="T37" fmla="*/ 307 h 857"/>
                <a:gd name="T38" fmla="*/ 732 w 899"/>
                <a:gd name="T39" fmla="*/ 279 h 857"/>
                <a:gd name="T40" fmla="*/ 711 w 899"/>
                <a:gd name="T41" fmla="*/ 251 h 857"/>
                <a:gd name="T42" fmla="*/ 690 w 899"/>
                <a:gd name="T43" fmla="*/ 230 h 857"/>
                <a:gd name="T44" fmla="*/ 669 w 899"/>
                <a:gd name="T45" fmla="*/ 202 h 857"/>
                <a:gd name="T46" fmla="*/ 648 w 899"/>
                <a:gd name="T47" fmla="*/ 181 h 857"/>
                <a:gd name="T48" fmla="*/ 627 w 899"/>
                <a:gd name="T49" fmla="*/ 160 h 857"/>
                <a:gd name="T50" fmla="*/ 606 w 899"/>
                <a:gd name="T51" fmla="*/ 139 h 857"/>
                <a:gd name="T52" fmla="*/ 578 w 899"/>
                <a:gd name="T53" fmla="*/ 119 h 857"/>
                <a:gd name="T54" fmla="*/ 558 w 899"/>
                <a:gd name="T55" fmla="*/ 98 h 857"/>
                <a:gd name="T56" fmla="*/ 530 w 899"/>
                <a:gd name="T57" fmla="*/ 77 h 857"/>
                <a:gd name="T58" fmla="*/ 509 w 899"/>
                <a:gd name="T59" fmla="*/ 63 h 857"/>
                <a:gd name="T60" fmla="*/ 481 w 899"/>
                <a:gd name="T61" fmla="*/ 42 h 857"/>
                <a:gd name="T62" fmla="*/ 453 w 899"/>
                <a:gd name="T63" fmla="*/ 28 h 857"/>
                <a:gd name="T64" fmla="*/ 425 w 899"/>
                <a:gd name="T65" fmla="*/ 14 h 857"/>
                <a:gd name="T66" fmla="*/ 397 w 899"/>
                <a:gd name="T67" fmla="*/ 0 h 857"/>
                <a:gd name="T68" fmla="*/ 899 w 899"/>
                <a:gd name="T69"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9" h="857">
                  <a:moveTo>
                    <a:pt x="899" y="857"/>
                  </a:moveTo>
                  <a:lnTo>
                    <a:pt x="899" y="836"/>
                  </a:lnTo>
                  <a:lnTo>
                    <a:pt x="899" y="822"/>
                  </a:lnTo>
                  <a:lnTo>
                    <a:pt x="899" y="809"/>
                  </a:lnTo>
                  <a:lnTo>
                    <a:pt x="899" y="795"/>
                  </a:lnTo>
                  <a:lnTo>
                    <a:pt x="899" y="774"/>
                  </a:lnTo>
                  <a:lnTo>
                    <a:pt x="899" y="760"/>
                  </a:lnTo>
                  <a:lnTo>
                    <a:pt x="899" y="746"/>
                  </a:lnTo>
                  <a:lnTo>
                    <a:pt x="899" y="732"/>
                  </a:lnTo>
                  <a:lnTo>
                    <a:pt x="899" y="711"/>
                  </a:lnTo>
                  <a:lnTo>
                    <a:pt x="892" y="697"/>
                  </a:lnTo>
                  <a:lnTo>
                    <a:pt x="892" y="683"/>
                  </a:lnTo>
                  <a:lnTo>
                    <a:pt x="892" y="669"/>
                  </a:lnTo>
                  <a:lnTo>
                    <a:pt x="892" y="648"/>
                  </a:lnTo>
                  <a:lnTo>
                    <a:pt x="885" y="634"/>
                  </a:lnTo>
                  <a:lnTo>
                    <a:pt x="885" y="620"/>
                  </a:lnTo>
                  <a:lnTo>
                    <a:pt x="878" y="606"/>
                  </a:lnTo>
                  <a:lnTo>
                    <a:pt x="878" y="592"/>
                  </a:lnTo>
                  <a:lnTo>
                    <a:pt x="871" y="572"/>
                  </a:lnTo>
                  <a:lnTo>
                    <a:pt x="864" y="558"/>
                  </a:lnTo>
                  <a:lnTo>
                    <a:pt x="864" y="544"/>
                  </a:lnTo>
                  <a:lnTo>
                    <a:pt x="857" y="530"/>
                  </a:lnTo>
                  <a:lnTo>
                    <a:pt x="850" y="516"/>
                  </a:lnTo>
                  <a:lnTo>
                    <a:pt x="850" y="502"/>
                  </a:lnTo>
                  <a:lnTo>
                    <a:pt x="843" y="488"/>
                  </a:lnTo>
                  <a:lnTo>
                    <a:pt x="836" y="467"/>
                  </a:lnTo>
                  <a:lnTo>
                    <a:pt x="829" y="453"/>
                  </a:lnTo>
                  <a:lnTo>
                    <a:pt x="822" y="439"/>
                  </a:lnTo>
                  <a:lnTo>
                    <a:pt x="816" y="425"/>
                  </a:lnTo>
                  <a:lnTo>
                    <a:pt x="809" y="411"/>
                  </a:lnTo>
                  <a:lnTo>
                    <a:pt x="802" y="397"/>
                  </a:lnTo>
                  <a:lnTo>
                    <a:pt x="795" y="383"/>
                  </a:lnTo>
                  <a:lnTo>
                    <a:pt x="788" y="369"/>
                  </a:lnTo>
                  <a:lnTo>
                    <a:pt x="781" y="356"/>
                  </a:lnTo>
                  <a:lnTo>
                    <a:pt x="774" y="342"/>
                  </a:lnTo>
                  <a:lnTo>
                    <a:pt x="767" y="328"/>
                  </a:lnTo>
                  <a:lnTo>
                    <a:pt x="760" y="314"/>
                  </a:lnTo>
                  <a:lnTo>
                    <a:pt x="746" y="307"/>
                  </a:lnTo>
                  <a:lnTo>
                    <a:pt x="739" y="293"/>
                  </a:lnTo>
                  <a:lnTo>
                    <a:pt x="732" y="279"/>
                  </a:lnTo>
                  <a:lnTo>
                    <a:pt x="718" y="265"/>
                  </a:lnTo>
                  <a:lnTo>
                    <a:pt x="711" y="251"/>
                  </a:lnTo>
                  <a:lnTo>
                    <a:pt x="704" y="244"/>
                  </a:lnTo>
                  <a:lnTo>
                    <a:pt x="690" y="230"/>
                  </a:lnTo>
                  <a:lnTo>
                    <a:pt x="683" y="216"/>
                  </a:lnTo>
                  <a:lnTo>
                    <a:pt x="669" y="202"/>
                  </a:lnTo>
                  <a:lnTo>
                    <a:pt x="662" y="195"/>
                  </a:lnTo>
                  <a:lnTo>
                    <a:pt x="648" y="181"/>
                  </a:lnTo>
                  <a:lnTo>
                    <a:pt x="641" y="174"/>
                  </a:lnTo>
                  <a:lnTo>
                    <a:pt x="627" y="160"/>
                  </a:lnTo>
                  <a:lnTo>
                    <a:pt x="613" y="146"/>
                  </a:lnTo>
                  <a:lnTo>
                    <a:pt x="606" y="139"/>
                  </a:lnTo>
                  <a:lnTo>
                    <a:pt x="592" y="126"/>
                  </a:lnTo>
                  <a:lnTo>
                    <a:pt x="578" y="119"/>
                  </a:lnTo>
                  <a:lnTo>
                    <a:pt x="571" y="105"/>
                  </a:lnTo>
                  <a:lnTo>
                    <a:pt x="558" y="98"/>
                  </a:lnTo>
                  <a:lnTo>
                    <a:pt x="544" y="91"/>
                  </a:lnTo>
                  <a:lnTo>
                    <a:pt x="530" y="77"/>
                  </a:lnTo>
                  <a:lnTo>
                    <a:pt x="516" y="70"/>
                  </a:lnTo>
                  <a:lnTo>
                    <a:pt x="509" y="63"/>
                  </a:lnTo>
                  <a:lnTo>
                    <a:pt x="495" y="56"/>
                  </a:lnTo>
                  <a:lnTo>
                    <a:pt x="481" y="42"/>
                  </a:lnTo>
                  <a:lnTo>
                    <a:pt x="467" y="35"/>
                  </a:lnTo>
                  <a:lnTo>
                    <a:pt x="453" y="28"/>
                  </a:lnTo>
                  <a:lnTo>
                    <a:pt x="439" y="21"/>
                  </a:lnTo>
                  <a:lnTo>
                    <a:pt x="425" y="14"/>
                  </a:lnTo>
                  <a:lnTo>
                    <a:pt x="411" y="7"/>
                  </a:lnTo>
                  <a:lnTo>
                    <a:pt x="397" y="0"/>
                  </a:lnTo>
                  <a:lnTo>
                    <a:pt x="0" y="809"/>
                  </a:lnTo>
                  <a:lnTo>
                    <a:pt x="899" y="857"/>
                  </a:lnTo>
                  <a:close/>
                </a:path>
              </a:pathLst>
            </a:custGeom>
            <a:solidFill>
              <a:srgbClr val="00FF00"/>
            </a:solidFill>
            <a:ln w="11113">
              <a:solidFill>
                <a:srgbClr val="00FF00"/>
              </a:solidFill>
              <a:prstDash val="solid"/>
              <a:round/>
              <a:headEnd/>
              <a:tailEnd/>
            </a:ln>
          </p:spPr>
          <p:txBody>
            <a:bodyPr/>
            <a:lstStyle/>
            <a:p>
              <a:endParaRPr lang="en-GB"/>
            </a:p>
          </p:txBody>
        </p:sp>
        <p:sp>
          <p:nvSpPr>
            <p:cNvPr id="53262" name="Freeform 14"/>
            <p:cNvSpPr>
              <a:spLocks/>
            </p:cNvSpPr>
            <p:nvPr/>
          </p:nvSpPr>
          <p:spPr bwMode="auto">
            <a:xfrm>
              <a:off x="4452" y="1670"/>
              <a:ext cx="899" cy="857"/>
            </a:xfrm>
            <a:custGeom>
              <a:avLst/>
              <a:gdLst>
                <a:gd name="T0" fmla="*/ 397 w 899"/>
                <a:gd name="T1" fmla="*/ 0 h 857"/>
                <a:gd name="T2" fmla="*/ 425 w 899"/>
                <a:gd name="T3" fmla="*/ 14 h 857"/>
                <a:gd name="T4" fmla="*/ 453 w 899"/>
                <a:gd name="T5" fmla="*/ 28 h 857"/>
                <a:gd name="T6" fmla="*/ 481 w 899"/>
                <a:gd name="T7" fmla="*/ 42 h 857"/>
                <a:gd name="T8" fmla="*/ 509 w 899"/>
                <a:gd name="T9" fmla="*/ 63 h 857"/>
                <a:gd name="T10" fmla="*/ 530 w 899"/>
                <a:gd name="T11" fmla="*/ 77 h 857"/>
                <a:gd name="T12" fmla="*/ 558 w 899"/>
                <a:gd name="T13" fmla="*/ 98 h 857"/>
                <a:gd name="T14" fmla="*/ 578 w 899"/>
                <a:gd name="T15" fmla="*/ 119 h 857"/>
                <a:gd name="T16" fmla="*/ 606 w 899"/>
                <a:gd name="T17" fmla="*/ 139 h 857"/>
                <a:gd name="T18" fmla="*/ 627 w 899"/>
                <a:gd name="T19" fmla="*/ 160 h 857"/>
                <a:gd name="T20" fmla="*/ 648 w 899"/>
                <a:gd name="T21" fmla="*/ 181 h 857"/>
                <a:gd name="T22" fmla="*/ 669 w 899"/>
                <a:gd name="T23" fmla="*/ 202 h 857"/>
                <a:gd name="T24" fmla="*/ 690 w 899"/>
                <a:gd name="T25" fmla="*/ 230 h 857"/>
                <a:gd name="T26" fmla="*/ 711 w 899"/>
                <a:gd name="T27" fmla="*/ 251 h 857"/>
                <a:gd name="T28" fmla="*/ 732 w 899"/>
                <a:gd name="T29" fmla="*/ 279 h 857"/>
                <a:gd name="T30" fmla="*/ 746 w 899"/>
                <a:gd name="T31" fmla="*/ 307 h 857"/>
                <a:gd name="T32" fmla="*/ 767 w 899"/>
                <a:gd name="T33" fmla="*/ 328 h 857"/>
                <a:gd name="T34" fmla="*/ 781 w 899"/>
                <a:gd name="T35" fmla="*/ 356 h 857"/>
                <a:gd name="T36" fmla="*/ 795 w 899"/>
                <a:gd name="T37" fmla="*/ 383 h 857"/>
                <a:gd name="T38" fmla="*/ 809 w 899"/>
                <a:gd name="T39" fmla="*/ 411 h 857"/>
                <a:gd name="T40" fmla="*/ 822 w 899"/>
                <a:gd name="T41" fmla="*/ 439 h 857"/>
                <a:gd name="T42" fmla="*/ 836 w 899"/>
                <a:gd name="T43" fmla="*/ 467 h 857"/>
                <a:gd name="T44" fmla="*/ 850 w 899"/>
                <a:gd name="T45" fmla="*/ 502 h 857"/>
                <a:gd name="T46" fmla="*/ 857 w 899"/>
                <a:gd name="T47" fmla="*/ 530 h 857"/>
                <a:gd name="T48" fmla="*/ 864 w 899"/>
                <a:gd name="T49" fmla="*/ 558 h 857"/>
                <a:gd name="T50" fmla="*/ 878 w 899"/>
                <a:gd name="T51" fmla="*/ 592 h 857"/>
                <a:gd name="T52" fmla="*/ 885 w 899"/>
                <a:gd name="T53" fmla="*/ 620 h 857"/>
                <a:gd name="T54" fmla="*/ 892 w 899"/>
                <a:gd name="T55" fmla="*/ 648 h 857"/>
                <a:gd name="T56" fmla="*/ 892 w 899"/>
                <a:gd name="T57" fmla="*/ 683 h 857"/>
                <a:gd name="T58" fmla="*/ 899 w 899"/>
                <a:gd name="T59" fmla="*/ 711 h 857"/>
                <a:gd name="T60" fmla="*/ 899 w 899"/>
                <a:gd name="T61" fmla="*/ 746 h 857"/>
                <a:gd name="T62" fmla="*/ 899 w 899"/>
                <a:gd name="T63" fmla="*/ 774 h 857"/>
                <a:gd name="T64" fmla="*/ 899 w 899"/>
                <a:gd name="T65" fmla="*/ 809 h 857"/>
                <a:gd name="T66" fmla="*/ 899 w 899"/>
                <a:gd name="T67" fmla="*/ 836 h 857"/>
                <a:gd name="T68" fmla="*/ 0 w 899"/>
                <a:gd name="T69" fmla="*/ 80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9" h="857">
                  <a:moveTo>
                    <a:pt x="0" y="809"/>
                  </a:moveTo>
                  <a:lnTo>
                    <a:pt x="397" y="0"/>
                  </a:lnTo>
                  <a:lnTo>
                    <a:pt x="411" y="7"/>
                  </a:lnTo>
                  <a:lnTo>
                    <a:pt x="425" y="14"/>
                  </a:lnTo>
                  <a:lnTo>
                    <a:pt x="439" y="21"/>
                  </a:lnTo>
                  <a:lnTo>
                    <a:pt x="453" y="28"/>
                  </a:lnTo>
                  <a:lnTo>
                    <a:pt x="467" y="35"/>
                  </a:lnTo>
                  <a:lnTo>
                    <a:pt x="481" y="42"/>
                  </a:lnTo>
                  <a:lnTo>
                    <a:pt x="495" y="56"/>
                  </a:lnTo>
                  <a:lnTo>
                    <a:pt x="509" y="63"/>
                  </a:lnTo>
                  <a:lnTo>
                    <a:pt x="516" y="70"/>
                  </a:lnTo>
                  <a:lnTo>
                    <a:pt x="530" y="77"/>
                  </a:lnTo>
                  <a:lnTo>
                    <a:pt x="544" y="91"/>
                  </a:lnTo>
                  <a:lnTo>
                    <a:pt x="558" y="98"/>
                  </a:lnTo>
                  <a:lnTo>
                    <a:pt x="571" y="105"/>
                  </a:lnTo>
                  <a:lnTo>
                    <a:pt x="578" y="119"/>
                  </a:lnTo>
                  <a:lnTo>
                    <a:pt x="592" y="126"/>
                  </a:lnTo>
                  <a:lnTo>
                    <a:pt x="606" y="139"/>
                  </a:lnTo>
                  <a:lnTo>
                    <a:pt x="613" y="146"/>
                  </a:lnTo>
                  <a:lnTo>
                    <a:pt x="627" y="160"/>
                  </a:lnTo>
                  <a:lnTo>
                    <a:pt x="641" y="174"/>
                  </a:lnTo>
                  <a:lnTo>
                    <a:pt x="648" y="181"/>
                  </a:lnTo>
                  <a:lnTo>
                    <a:pt x="662" y="195"/>
                  </a:lnTo>
                  <a:lnTo>
                    <a:pt x="669" y="202"/>
                  </a:lnTo>
                  <a:lnTo>
                    <a:pt x="683" y="216"/>
                  </a:lnTo>
                  <a:lnTo>
                    <a:pt x="690" y="230"/>
                  </a:lnTo>
                  <a:lnTo>
                    <a:pt x="704" y="244"/>
                  </a:lnTo>
                  <a:lnTo>
                    <a:pt x="711" y="251"/>
                  </a:lnTo>
                  <a:lnTo>
                    <a:pt x="718" y="265"/>
                  </a:lnTo>
                  <a:lnTo>
                    <a:pt x="732" y="279"/>
                  </a:lnTo>
                  <a:lnTo>
                    <a:pt x="739" y="293"/>
                  </a:lnTo>
                  <a:lnTo>
                    <a:pt x="746" y="307"/>
                  </a:lnTo>
                  <a:lnTo>
                    <a:pt x="760" y="314"/>
                  </a:lnTo>
                  <a:lnTo>
                    <a:pt x="767" y="328"/>
                  </a:lnTo>
                  <a:lnTo>
                    <a:pt x="774" y="342"/>
                  </a:lnTo>
                  <a:lnTo>
                    <a:pt x="781" y="356"/>
                  </a:lnTo>
                  <a:lnTo>
                    <a:pt x="788" y="369"/>
                  </a:lnTo>
                  <a:lnTo>
                    <a:pt x="795" y="383"/>
                  </a:lnTo>
                  <a:lnTo>
                    <a:pt x="802" y="397"/>
                  </a:lnTo>
                  <a:lnTo>
                    <a:pt x="809" y="411"/>
                  </a:lnTo>
                  <a:lnTo>
                    <a:pt x="816" y="425"/>
                  </a:lnTo>
                  <a:lnTo>
                    <a:pt x="822" y="439"/>
                  </a:lnTo>
                  <a:lnTo>
                    <a:pt x="829" y="453"/>
                  </a:lnTo>
                  <a:lnTo>
                    <a:pt x="836" y="467"/>
                  </a:lnTo>
                  <a:lnTo>
                    <a:pt x="843" y="488"/>
                  </a:lnTo>
                  <a:lnTo>
                    <a:pt x="850" y="502"/>
                  </a:lnTo>
                  <a:lnTo>
                    <a:pt x="850" y="516"/>
                  </a:lnTo>
                  <a:lnTo>
                    <a:pt x="857" y="530"/>
                  </a:lnTo>
                  <a:lnTo>
                    <a:pt x="864" y="544"/>
                  </a:lnTo>
                  <a:lnTo>
                    <a:pt x="864" y="558"/>
                  </a:lnTo>
                  <a:lnTo>
                    <a:pt x="871" y="572"/>
                  </a:lnTo>
                  <a:lnTo>
                    <a:pt x="878" y="592"/>
                  </a:lnTo>
                  <a:lnTo>
                    <a:pt x="878" y="606"/>
                  </a:lnTo>
                  <a:lnTo>
                    <a:pt x="885" y="620"/>
                  </a:lnTo>
                  <a:lnTo>
                    <a:pt x="885" y="634"/>
                  </a:lnTo>
                  <a:lnTo>
                    <a:pt x="892" y="648"/>
                  </a:lnTo>
                  <a:lnTo>
                    <a:pt x="892" y="669"/>
                  </a:lnTo>
                  <a:lnTo>
                    <a:pt x="892" y="683"/>
                  </a:lnTo>
                  <a:lnTo>
                    <a:pt x="892" y="697"/>
                  </a:lnTo>
                  <a:lnTo>
                    <a:pt x="899" y="711"/>
                  </a:lnTo>
                  <a:lnTo>
                    <a:pt x="899" y="732"/>
                  </a:lnTo>
                  <a:lnTo>
                    <a:pt x="899" y="746"/>
                  </a:lnTo>
                  <a:lnTo>
                    <a:pt x="899" y="760"/>
                  </a:lnTo>
                  <a:lnTo>
                    <a:pt x="899" y="774"/>
                  </a:lnTo>
                  <a:lnTo>
                    <a:pt x="899" y="795"/>
                  </a:lnTo>
                  <a:lnTo>
                    <a:pt x="899" y="809"/>
                  </a:lnTo>
                  <a:lnTo>
                    <a:pt x="899" y="822"/>
                  </a:lnTo>
                  <a:lnTo>
                    <a:pt x="899" y="836"/>
                  </a:lnTo>
                  <a:lnTo>
                    <a:pt x="899" y="857"/>
                  </a:lnTo>
                  <a:lnTo>
                    <a:pt x="0" y="80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63" name="Freeform 15"/>
            <p:cNvSpPr>
              <a:spLocks/>
            </p:cNvSpPr>
            <p:nvPr/>
          </p:nvSpPr>
          <p:spPr bwMode="auto">
            <a:xfrm>
              <a:off x="4452" y="1579"/>
              <a:ext cx="397" cy="900"/>
            </a:xfrm>
            <a:custGeom>
              <a:avLst/>
              <a:gdLst>
                <a:gd name="T0" fmla="*/ 397 w 397"/>
                <a:gd name="T1" fmla="*/ 91 h 900"/>
                <a:gd name="T2" fmla="*/ 383 w 397"/>
                <a:gd name="T3" fmla="*/ 84 h 900"/>
                <a:gd name="T4" fmla="*/ 369 w 397"/>
                <a:gd name="T5" fmla="*/ 77 h 900"/>
                <a:gd name="T6" fmla="*/ 355 w 397"/>
                <a:gd name="T7" fmla="*/ 70 h 900"/>
                <a:gd name="T8" fmla="*/ 341 w 397"/>
                <a:gd name="T9" fmla="*/ 63 h 900"/>
                <a:gd name="T10" fmla="*/ 327 w 397"/>
                <a:gd name="T11" fmla="*/ 56 h 900"/>
                <a:gd name="T12" fmla="*/ 313 w 397"/>
                <a:gd name="T13" fmla="*/ 49 h 900"/>
                <a:gd name="T14" fmla="*/ 293 w 397"/>
                <a:gd name="T15" fmla="*/ 49 h 900"/>
                <a:gd name="T16" fmla="*/ 279 w 397"/>
                <a:gd name="T17" fmla="*/ 42 h 900"/>
                <a:gd name="T18" fmla="*/ 265 w 397"/>
                <a:gd name="T19" fmla="*/ 35 h 900"/>
                <a:gd name="T20" fmla="*/ 251 w 397"/>
                <a:gd name="T21" fmla="*/ 35 h 900"/>
                <a:gd name="T22" fmla="*/ 237 w 397"/>
                <a:gd name="T23" fmla="*/ 28 h 900"/>
                <a:gd name="T24" fmla="*/ 223 w 397"/>
                <a:gd name="T25" fmla="*/ 28 h 900"/>
                <a:gd name="T26" fmla="*/ 209 w 397"/>
                <a:gd name="T27" fmla="*/ 21 h 900"/>
                <a:gd name="T28" fmla="*/ 188 w 397"/>
                <a:gd name="T29" fmla="*/ 21 h 900"/>
                <a:gd name="T30" fmla="*/ 174 w 397"/>
                <a:gd name="T31" fmla="*/ 14 h 900"/>
                <a:gd name="T32" fmla="*/ 160 w 397"/>
                <a:gd name="T33" fmla="*/ 14 h 900"/>
                <a:gd name="T34" fmla="*/ 146 w 397"/>
                <a:gd name="T35" fmla="*/ 7 h 900"/>
                <a:gd name="T36" fmla="*/ 125 w 397"/>
                <a:gd name="T37" fmla="*/ 7 h 900"/>
                <a:gd name="T38" fmla="*/ 111 w 397"/>
                <a:gd name="T39" fmla="*/ 7 h 900"/>
                <a:gd name="T40" fmla="*/ 97 w 397"/>
                <a:gd name="T41" fmla="*/ 0 h 900"/>
                <a:gd name="T42" fmla="*/ 83 w 397"/>
                <a:gd name="T43" fmla="*/ 0 h 900"/>
                <a:gd name="T44" fmla="*/ 62 w 397"/>
                <a:gd name="T45" fmla="*/ 0 h 900"/>
                <a:gd name="T46" fmla="*/ 49 w 397"/>
                <a:gd name="T47" fmla="*/ 0 h 900"/>
                <a:gd name="T48" fmla="*/ 35 w 397"/>
                <a:gd name="T49" fmla="*/ 0 h 900"/>
                <a:gd name="T50" fmla="*/ 21 w 397"/>
                <a:gd name="T51" fmla="*/ 0 h 900"/>
                <a:gd name="T52" fmla="*/ 7 w 397"/>
                <a:gd name="T53" fmla="*/ 0 h 900"/>
                <a:gd name="T54" fmla="*/ 0 w 397"/>
                <a:gd name="T55" fmla="*/ 900 h 900"/>
                <a:gd name="T56" fmla="*/ 397 w 397"/>
                <a:gd name="T57" fmla="*/ 91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900">
                  <a:moveTo>
                    <a:pt x="397" y="91"/>
                  </a:moveTo>
                  <a:lnTo>
                    <a:pt x="383" y="84"/>
                  </a:lnTo>
                  <a:lnTo>
                    <a:pt x="369" y="77"/>
                  </a:lnTo>
                  <a:lnTo>
                    <a:pt x="355" y="70"/>
                  </a:lnTo>
                  <a:lnTo>
                    <a:pt x="341" y="63"/>
                  </a:lnTo>
                  <a:lnTo>
                    <a:pt x="327" y="56"/>
                  </a:lnTo>
                  <a:lnTo>
                    <a:pt x="313" y="49"/>
                  </a:lnTo>
                  <a:lnTo>
                    <a:pt x="293" y="49"/>
                  </a:lnTo>
                  <a:lnTo>
                    <a:pt x="279" y="42"/>
                  </a:lnTo>
                  <a:lnTo>
                    <a:pt x="265" y="35"/>
                  </a:lnTo>
                  <a:lnTo>
                    <a:pt x="251" y="35"/>
                  </a:lnTo>
                  <a:lnTo>
                    <a:pt x="237" y="28"/>
                  </a:lnTo>
                  <a:lnTo>
                    <a:pt x="223" y="28"/>
                  </a:lnTo>
                  <a:lnTo>
                    <a:pt x="209" y="21"/>
                  </a:lnTo>
                  <a:lnTo>
                    <a:pt x="188" y="21"/>
                  </a:lnTo>
                  <a:lnTo>
                    <a:pt x="174" y="14"/>
                  </a:lnTo>
                  <a:lnTo>
                    <a:pt x="160" y="14"/>
                  </a:lnTo>
                  <a:lnTo>
                    <a:pt x="146" y="7"/>
                  </a:lnTo>
                  <a:lnTo>
                    <a:pt x="125" y="7"/>
                  </a:lnTo>
                  <a:lnTo>
                    <a:pt x="111" y="7"/>
                  </a:lnTo>
                  <a:lnTo>
                    <a:pt x="97" y="0"/>
                  </a:lnTo>
                  <a:lnTo>
                    <a:pt x="83" y="0"/>
                  </a:lnTo>
                  <a:lnTo>
                    <a:pt x="62" y="0"/>
                  </a:lnTo>
                  <a:lnTo>
                    <a:pt x="49" y="0"/>
                  </a:lnTo>
                  <a:lnTo>
                    <a:pt x="35" y="0"/>
                  </a:lnTo>
                  <a:lnTo>
                    <a:pt x="21" y="0"/>
                  </a:lnTo>
                  <a:lnTo>
                    <a:pt x="7" y="0"/>
                  </a:lnTo>
                  <a:lnTo>
                    <a:pt x="0" y="900"/>
                  </a:lnTo>
                  <a:lnTo>
                    <a:pt x="397" y="91"/>
                  </a:lnTo>
                  <a:close/>
                </a:path>
              </a:pathLst>
            </a:custGeom>
            <a:solidFill>
              <a:srgbClr val="FF0000"/>
            </a:solidFill>
            <a:ln w="11113">
              <a:solidFill>
                <a:srgbClr val="FF0000"/>
              </a:solidFill>
              <a:prstDash val="solid"/>
              <a:round/>
              <a:headEnd/>
              <a:tailEnd/>
            </a:ln>
          </p:spPr>
          <p:txBody>
            <a:bodyPr/>
            <a:lstStyle/>
            <a:p>
              <a:endParaRPr lang="en-GB"/>
            </a:p>
          </p:txBody>
        </p:sp>
        <p:sp>
          <p:nvSpPr>
            <p:cNvPr id="53264" name="Freeform 16"/>
            <p:cNvSpPr>
              <a:spLocks/>
            </p:cNvSpPr>
            <p:nvPr/>
          </p:nvSpPr>
          <p:spPr bwMode="auto">
            <a:xfrm>
              <a:off x="4452" y="1579"/>
              <a:ext cx="397" cy="900"/>
            </a:xfrm>
            <a:custGeom>
              <a:avLst/>
              <a:gdLst>
                <a:gd name="T0" fmla="*/ 0 w 397"/>
                <a:gd name="T1" fmla="*/ 900 h 900"/>
                <a:gd name="T2" fmla="*/ 7 w 397"/>
                <a:gd name="T3" fmla="*/ 0 h 900"/>
                <a:gd name="T4" fmla="*/ 21 w 397"/>
                <a:gd name="T5" fmla="*/ 0 h 900"/>
                <a:gd name="T6" fmla="*/ 35 w 397"/>
                <a:gd name="T7" fmla="*/ 0 h 900"/>
                <a:gd name="T8" fmla="*/ 49 w 397"/>
                <a:gd name="T9" fmla="*/ 0 h 900"/>
                <a:gd name="T10" fmla="*/ 62 w 397"/>
                <a:gd name="T11" fmla="*/ 0 h 900"/>
                <a:gd name="T12" fmla="*/ 83 w 397"/>
                <a:gd name="T13" fmla="*/ 0 h 900"/>
                <a:gd name="T14" fmla="*/ 97 w 397"/>
                <a:gd name="T15" fmla="*/ 0 h 900"/>
                <a:gd name="T16" fmla="*/ 111 w 397"/>
                <a:gd name="T17" fmla="*/ 7 h 900"/>
                <a:gd name="T18" fmla="*/ 125 w 397"/>
                <a:gd name="T19" fmla="*/ 7 h 900"/>
                <a:gd name="T20" fmla="*/ 146 w 397"/>
                <a:gd name="T21" fmla="*/ 7 h 900"/>
                <a:gd name="T22" fmla="*/ 160 w 397"/>
                <a:gd name="T23" fmla="*/ 14 h 900"/>
                <a:gd name="T24" fmla="*/ 174 w 397"/>
                <a:gd name="T25" fmla="*/ 14 h 900"/>
                <a:gd name="T26" fmla="*/ 188 w 397"/>
                <a:gd name="T27" fmla="*/ 21 h 900"/>
                <a:gd name="T28" fmla="*/ 209 w 397"/>
                <a:gd name="T29" fmla="*/ 21 h 900"/>
                <a:gd name="T30" fmla="*/ 223 w 397"/>
                <a:gd name="T31" fmla="*/ 28 h 900"/>
                <a:gd name="T32" fmla="*/ 237 w 397"/>
                <a:gd name="T33" fmla="*/ 28 h 900"/>
                <a:gd name="T34" fmla="*/ 251 w 397"/>
                <a:gd name="T35" fmla="*/ 35 h 900"/>
                <a:gd name="T36" fmla="*/ 265 w 397"/>
                <a:gd name="T37" fmla="*/ 35 h 900"/>
                <a:gd name="T38" fmla="*/ 279 w 397"/>
                <a:gd name="T39" fmla="*/ 42 h 900"/>
                <a:gd name="T40" fmla="*/ 293 w 397"/>
                <a:gd name="T41" fmla="*/ 49 h 900"/>
                <a:gd name="T42" fmla="*/ 313 w 397"/>
                <a:gd name="T43" fmla="*/ 49 h 900"/>
                <a:gd name="T44" fmla="*/ 327 w 397"/>
                <a:gd name="T45" fmla="*/ 56 h 900"/>
                <a:gd name="T46" fmla="*/ 341 w 397"/>
                <a:gd name="T47" fmla="*/ 63 h 900"/>
                <a:gd name="T48" fmla="*/ 355 w 397"/>
                <a:gd name="T49" fmla="*/ 70 h 900"/>
                <a:gd name="T50" fmla="*/ 369 w 397"/>
                <a:gd name="T51" fmla="*/ 77 h 900"/>
                <a:gd name="T52" fmla="*/ 383 w 397"/>
                <a:gd name="T53" fmla="*/ 84 h 900"/>
                <a:gd name="T54" fmla="*/ 397 w 397"/>
                <a:gd name="T55" fmla="*/ 91 h 900"/>
                <a:gd name="T56" fmla="*/ 0 w 397"/>
                <a:gd name="T5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900">
                  <a:moveTo>
                    <a:pt x="0" y="900"/>
                  </a:moveTo>
                  <a:lnTo>
                    <a:pt x="7" y="0"/>
                  </a:lnTo>
                  <a:lnTo>
                    <a:pt x="21" y="0"/>
                  </a:lnTo>
                  <a:lnTo>
                    <a:pt x="35" y="0"/>
                  </a:lnTo>
                  <a:lnTo>
                    <a:pt x="49" y="0"/>
                  </a:lnTo>
                  <a:lnTo>
                    <a:pt x="62" y="0"/>
                  </a:lnTo>
                  <a:lnTo>
                    <a:pt x="83" y="0"/>
                  </a:lnTo>
                  <a:lnTo>
                    <a:pt x="97" y="0"/>
                  </a:lnTo>
                  <a:lnTo>
                    <a:pt x="111" y="7"/>
                  </a:lnTo>
                  <a:lnTo>
                    <a:pt x="125" y="7"/>
                  </a:lnTo>
                  <a:lnTo>
                    <a:pt x="146" y="7"/>
                  </a:lnTo>
                  <a:lnTo>
                    <a:pt x="160" y="14"/>
                  </a:lnTo>
                  <a:lnTo>
                    <a:pt x="174" y="14"/>
                  </a:lnTo>
                  <a:lnTo>
                    <a:pt x="188" y="21"/>
                  </a:lnTo>
                  <a:lnTo>
                    <a:pt x="209" y="21"/>
                  </a:lnTo>
                  <a:lnTo>
                    <a:pt x="223" y="28"/>
                  </a:lnTo>
                  <a:lnTo>
                    <a:pt x="237" y="28"/>
                  </a:lnTo>
                  <a:lnTo>
                    <a:pt x="251" y="35"/>
                  </a:lnTo>
                  <a:lnTo>
                    <a:pt x="265" y="35"/>
                  </a:lnTo>
                  <a:lnTo>
                    <a:pt x="279" y="42"/>
                  </a:lnTo>
                  <a:lnTo>
                    <a:pt x="293" y="49"/>
                  </a:lnTo>
                  <a:lnTo>
                    <a:pt x="313" y="49"/>
                  </a:lnTo>
                  <a:lnTo>
                    <a:pt x="327" y="56"/>
                  </a:lnTo>
                  <a:lnTo>
                    <a:pt x="341" y="63"/>
                  </a:lnTo>
                  <a:lnTo>
                    <a:pt x="355" y="70"/>
                  </a:lnTo>
                  <a:lnTo>
                    <a:pt x="369" y="77"/>
                  </a:lnTo>
                  <a:lnTo>
                    <a:pt x="383" y="84"/>
                  </a:lnTo>
                  <a:lnTo>
                    <a:pt x="397" y="91"/>
                  </a:lnTo>
                  <a:lnTo>
                    <a:pt x="0" y="90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65" name="Freeform 17"/>
            <p:cNvSpPr>
              <a:spLocks noEditPoints="1"/>
            </p:cNvSpPr>
            <p:nvPr/>
          </p:nvSpPr>
          <p:spPr bwMode="auto">
            <a:xfrm>
              <a:off x="3322" y="1586"/>
              <a:ext cx="2266" cy="1589"/>
            </a:xfrm>
            <a:custGeom>
              <a:avLst/>
              <a:gdLst>
                <a:gd name="T0" fmla="*/ 1011 w 2266"/>
                <a:gd name="T1" fmla="*/ 0 h 1589"/>
                <a:gd name="T2" fmla="*/ 1011 w 2266"/>
                <a:gd name="T3" fmla="*/ 0 h 1589"/>
                <a:gd name="T4" fmla="*/ 0 w 2266"/>
                <a:gd name="T5" fmla="*/ 0 h 1589"/>
                <a:gd name="T6" fmla="*/ 565 w 2266"/>
                <a:gd name="T7" fmla="*/ 1589 h 1589"/>
                <a:gd name="T8" fmla="*/ 565 w 2266"/>
                <a:gd name="T9" fmla="*/ 1589 h 1589"/>
                <a:gd name="T10" fmla="*/ 0 w 2266"/>
                <a:gd name="T11" fmla="*/ 1589 h 1589"/>
                <a:gd name="T12" fmla="*/ 1904 w 2266"/>
                <a:gd name="T13" fmla="*/ 426 h 1589"/>
                <a:gd name="T14" fmla="*/ 2266 w 2266"/>
                <a:gd name="T15" fmla="*/ 426 h 1589"/>
                <a:gd name="T16" fmla="*/ 1339 w 2266"/>
                <a:gd name="T17" fmla="*/ 14 h 1589"/>
                <a:gd name="T18" fmla="*/ 2266 w 2266"/>
                <a:gd name="T19" fmla="*/ 14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6" h="1589">
                  <a:moveTo>
                    <a:pt x="1011" y="0"/>
                  </a:moveTo>
                  <a:lnTo>
                    <a:pt x="1011" y="0"/>
                  </a:lnTo>
                  <a:lnTo>
                    <a:pt x="0" y="0"/>
                  </a:lnTo>
                  <a:moveTo>
                    <a:pt x="565" y="1589"/>
                  </a:moveTo>
                  <a:lnTo>
                    <a:pt x="565" y="1589"/>
                  </a:lnTo>
                  <a:lnTo>
                    <a:pt x="0" y="1589"/>
                  </a:lnTo>
                  <a:moveTo>
                    <a:pt x="1904" y="426"/>
                  </a:moveTo>
                  <a:lnTo>
                    <a:pt x="2266" y="426"/>
                  </a:lnTo>
                  <a:moveTo>
                    <a:pt x="1339" y="14"/>
                  </a:moveTo>
                  <a:lnTo>
                    <a:pt x="2266" y="1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66" name="Rectangle 18"/>
            <p:cNvSpPr>
              <a:spLocks noChangeArrowheads="1"/>
            </p:cNvSpPr>
            <p:nvPr/>
          </p:nvSpPr>
          <p:spPr bwMode="auto">
            <a:xfrm>
              <a:off x="3322" y="1482"/>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4,2%</a:t>
              </a:r>
              <a:endParaRPr lang="en-GB" sz="1200"/>
            </a:p>
          </p:txBody>
        </p:sp>
        <p:sp>
          <p:nvSpPr>
            <p:cNvPr id="53267" name="Rectangle 19"/>
            <p:cNvSpPr>
              <a:spLocks noChangeArrowheads="1"/>
            </p:cNvSpPr>
            <p:nvPr/>
          </p:nvSpPr>
          <p:spPr bwMode="auto">
            <a:xfrm>
              <a:off x="3322" y="3071"/>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70,0%</a:t>
              </a:r>
              <a:endParaRPr lang="en-GB" sz="1200"/>
            </a:p>
          </p:txBody>
        </p:sp>
        <p:sp>
          <p:nvSpPr>
            <p:cNvPr id="53268" name="Rectangle 20"/>
            <p:cNvSpPr>
              <a:spLocks noChangeArrowheads="1"/>
            </p:cNvSpPr>
            <p:nvPr/>
          </p:nvSpPr>
          <p:spPr bwMode="auto">
            <a:xfrm>
              <a:off x="5365" y="1907"/>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18,6%</a:t>
              </a:r>
              <a:endParaRPr lang="en-GB" sz="1200"/>
            </a:p>
          </p:txBody>
        </p:sp>
        <p:sp>
          <p:nvSpPr>
            <p:cNvPr id="53269" name="Rectangle 21"/>
            <p:cNvSpPr>
              <a:spLocks noChangeArrowheads="1"/>
            </p:cNvSpPr>
            <p:nvPr/>
          </p:nvSpPr>
          <p:spPr bwMode="auto">
            <a:xfrm>
              <a:off x="5407" y="1495"/>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7,2%</a:t>
              </a:r>
              <a:endParaRPr lang="en-GB" sz="1200"/>
            </a:p>
          </p:txBody>
        </p:sp>
        <p:sp>
          <p:nvSpPr>
            <p:cNvPr id="53270" name="Rectangle 22"/>
            <p:cNvSpPr>
              <a:spLocks noChangeArrowheads="1"/>
            </p:cNvSpPr>
            <p:nvPr/>
          </p:nvSpPr>
          <p:spPr bwMode="auto">
            <a:xfrm>
              <a:off x="3322" y="1321"/>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a:t>
              </a:r>
              <a:endParaRPr lang="en-GB" sz="1200"/>
            </a:p>
          </p:txBody>
        </p:sp>
        <p:sp>
          <p:nvSpPr>
            <p:cNvPr id="53271" name="Rectangle 23"/>
            <p:cNvSpPr>
              <a:spLocks noChangeArrowheads="1"/>
            </p:cNvSpPr>
            <p:nvPr/>
          </p:nvSpPr>
          <p:spPr bwMode="auto">
            <a:xfrm>
              <a:off x="3322" y="2917"/>
              <a:ext cx="2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Better</a:t>
              </a:r>
              <a:endParaRPr lang="en-GB" sz="1200"/>
            </a:p>
          </p:txBody>
        </p:sp>
        <p:sp>
          <p:nvSpPr>
            <p:cNvPr id="53272" name="Rectangle 24"/>
            <p:cNvSpPr>
              <a:spLocks noChangeArrowheads="1"/>
            </p:cNvSpPr>
            <p:nvPr/>
          </p:nvSpPr>
          <p:spPr bwMode="auto">
            <a:xfrm>
              <a:off x="5065" y="1753"/>
              <a:ext cx="5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t>        Similar</a:t>
              </a:r>
              <a:endParaRPr lang="en-GB" sz="1200"/>
            </a:p>
          </p:txBody>
        </p:sp>
        <p:sp>
          <p:nvSpPr>
            <p:cNvPr id="53273" name="Rectangle 25"/>
            <p:cNvSpPr>
              <a:spLocks noChangeArrowheads="1"/>
            </p:cNvSpPr>
            <p:nvPr/>
          </p:nvSpPr>
          <p:spPr bwMode="auto">
            <a:xfrm>
              <a:off x="5344" y="1342"/>
              <a:ext cx="3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Worse</a:t>
              </a:r>
              <a:endParaRPr lang="en-GB" sz="1200"/>
            </a:p>
          </p:txBody>
        </p:sp>
      </p:grpSp>
      <p:sp>
        <p:nvSpPr>
          <p:cNvPr id="53274" name="Rectangle 26"/>
          <p:cNvSpPr>
            <a:spLocks noChangeArrowheads="1"/>
          </p:cNvSpPr>
          <p:nvPr/>
        </p:nvSpPr>
        <p:spPr bwMode="auto">
          <a:xfrm>
            <a:off x="530470" y="1989138"/>
            <a:ext cx="404153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b="1"/>
              <a:t>PQ guaranted by the supplier today and 10 years ago:</a:t>
            </a:r>
            <a:endParaRPr lang="en-GB" b="1"/>
          </a:p>
        </p:txBody>
      </p:sp>
      <p:sp>
        <p:nvSpPr>
          <p:cNvPr id="53276" name="Text Box 28"/>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(4)</a:t>
            </a:r>
            <a:endParaRPr lang="en-GB" sz="4400" b="1"/>
          </a:p>
        </p:txBody>
      </p:sp>
    </p:spTree>
    <p:extLst>
      <p:ext uri="{BB962C8B-B14F-4D97-AF65-F5344CB8AC3E}">
        <p14:creationId xmlns:p14="http://schemas.microsoft.com/office/powerpoint/2010/main" val="100724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42" name="Symbol zastępczy numeru slajdu 2"/>
          <p:cNvSpPr>
            <a:spLocks noGrp="1"/>
          </p:cNvSpPr>
          <p:nvPr>
            <p:ph type="sldNum" sz="quarter" idx="4294967295"/>
          </p:nvPr>
        </p:nvSpPr>
        <p:spPr>
          <a:xfrm>
            <a:off x="3493477" y="6381750"/>
            <a:ext cx="2133600" cy="476250"/>
          </a:xfrm>
          <a:prstGeom prst="rect">
            <a:avLst/>
          </a:prstGeom>
        </p:spPr>
        <p:txBody>
          <a:bodyPr/>
          <a:lstStyle/>
          <a:p>
            <a:fld id="{6DDAB28B-E1FA-42B4-8CF7-07F316AE1473}" type="slidenum">
              <a:rPr lang="en-US"/>
              <a:pPr/>
              <a:t>13</a:t>
            </a:fld>
            <a:r>
              <a:rPr lang="en-US"/>
              <a:t> </a:t>
            </a:r>
            <a:r>
              <a:rPr lang="pl-PL"/>
              <a:t>of</a:t>
            </a:r>
            <a:r>
              <a:rPr lang="en-US"/>
              <a:t> </a:t>
            </a:r>
            <a:r>
              <a:rPr lang="pl-PL"/>
              <a:t>24</a:t>
            </a:r>
            <a:r>
              <a:rPr lang="en-US"/>
              <a:t> </a:t>
            </a:r>
          </a:p>
        </p:txBody>
      </p:sp>
      <p:sp>
        <p:nvSpPr>
          <p:cNvPr id="54277" name="Rectangle 5"/>
          <p:cNvSpPr>
            <a:spLocks noChangeArrowheads="1"/>
          </p:cNvSpPr>
          <p:nvPr/>
        </p:nvSpPr>
        <p:spPr bwMode="auto">
          <a:xfrm>
            <a:off x="317989" y="1989138"/>
            <a:ext cx="391257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Cost of one single short interruption in your company</a:t>
            </a:r>
          </a:p>
        </p:txBody>
      </p:sp>
      <p:grpSp>
        <p:nvGrpSpPr>
          <p:cNvPr id="54280" name="Group 8"/>
          <p:cNvGrpSpPr>
            <a:grpSpLocks noChangeAspect="1"/>
          </p:cNvGrpSpPr>
          <p:nvPr/>
        </p:nvGrpSpPr>
        <p:grpSpPr bwMode="auto">
          <a:xfrm>
            <a:off x="4572000" y="1412875"/>
            <a:ext cx="4454769" cy="4895850"/>
            <a:chOff x="3120" y="890"/>
            <a:chExt cx="3040" cy="3084"/>
          </a:xfrm>
        </p:grpSpPr>
        <p:sp>
          <p:nvSpPr>
            <p:cNvPr id="54279" name="AutoShape 7"/>
            <p:cNvSpPr>
              <a:spLocks noChangeAspect="1" noChangeArrowheads="1" noTextEdit="1"/>
            </p:cNvSpPr>
            <p:nvPr/>
          </p:nvSpPr>
          <p:spPr bwMode="auto">
            <a:xfrm>
              <a:off x="3120" y="890"/>
              <a:ext cx="3024"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281" name="Rectangle 9"/>
            <p:cNvSpPr>
              <a:spLocks noChangeArrowheads="1"/>
            </p:cNvSpPr>
            <p:nvPr/>
          </p:nvSpPr>
          <p:spPr bwMode="auto">
            <a:xfrm>
              <a:off x="3120" y="890"/>
              <a:ext cx="3040" cy="3040"/>
            </a:xfrm>
            <a:prstGeom prst="rect">
              <a:avLst/>
            </a:prstGeom>
            <a:solidFill>
              <a:srgbClr val="FFFFFF"/>
            </a:solidFill>
            <a:ln w="12700">
              <a:solidFill>
                <a:srgbClr val="FFFFFF"/>
              </a:solidFill>
              <a:miter lim="800000"/>
              <a:headEnd/>
              <a:tailEnd/>
            </a:ln>
          </p:spPr>
          <p:txBody>
            <a:bodyPr/>
            <a:lstStyle/>
            <a:p>
              <a:endParaRPr lang="en-GB"/>
            </a:p>
          </p:txBody>
        </p:sp>
        <p:sp>
          <p:nvSpPr>
            <p:cNvPr id="54282" name="Rectangle 10"/>
            <p:cNvSpPr>
              <a:spLocks noChangeArrowheads="1"/>
            </p:cNvSpPr>
            <p:nvPr/>
          </p:nvSpPr>
          <p:spPr bwMode="auto">
            <a:xfrm>
              <a:off x="3120" y="890"/>
              <a:ext cx="3040" cy="3040"/>
            </a:xfrm>
            <a:prstGeom prst="rect">
              <a:avLst/>
            </a:prstGeom>
            <a:solidFill>
              <a:srgbClr val="FFFFFF"/>
            </a:solidFill>
            <a:ln w="12700">
              <a:solidFill>
                <a:srgbClr val="FFFFFF"/>
              </a:solidFill>
              <a:miter lim="800000"/>
              <a:headEnd/>
              <a:tailEnd/>
            </a:ln>
          </p:spPr>
          <p:txBody>
            <a:bodyPr/>
            <a:lstStyle/>
            <a:p>
              <a:endParaRPr lang="en-GB"/>
            </a:p>
          </p:txBody>
        </p:sp>
        <p:sp>
          <p:nvSpPr>
            <p:cNvPr id="54283" name="Freeform 11"/>
            <p:cNvSpPr>
              <a:spLocks/>
            </p:cNvSpPr>
            <p:nvPr/>
          </p:nvSpPr>
          <p:spPr bwMode="auto">
            <a:xfrm>
              <a:off x="3882" y="1581"/>
              <a:ext cx="762" cy="1031"/>
            </a:xfrm>
            <a:custGeom>
              <a:avLst/>
              <a:gdLst>
                <a:gd name="T0" fmla="*/ 754 w 762"/>
                <a:gd name="T1" fmla="*/ 1031 h 1031"/>
                <a:gd name="T2" fmla="*/ 0 w 762"/>
                <a:gd name="T3" fmla="*/ 341 h 1031"/>
                <a:gd name="T4" fmla="*/ 8 w 762"/>
                <a:gd name="T5" fmla="*/ 325 h 1031"/>
                <a:gd name="T6" fmla="*/ 24 w 762"/>
                <a:gd name="T7" fmla="*/ 317 h 1031"/>
                <a:gd name="T8" fmla="*/ 32 w 762"/>
                <a:gd name="T9" fmla="*/ 301 h 1031"/>
                <a:gd name="T10" fmla="*/ 48 w 762"/>
                <a:gd name="T11" fmla="*/ 293 h 1031"/>
                <a:gd name="T12" fmla="*/ 64 w 762"/>
                <a:gd name="T13" fmla="*/ 277 h 1031"/>
                <a:gd name="T14" fmla="*/ 72 w 762"/>
                <a:gd name="T15" fmla="*/ 269 h 1031"/>
                <a:gd name="T16" fmla="*/ 87 w 762"/>
                <a:gd name="T17" fmla="*/ 254 h 1031"/>
                <a:gd name="T18" fmla="*/ 103 w 762"/>
                <a:gd name="T19" fmla="*/ 246 h 1031"/>
                <a:gd name="T20" fmla="*/ 111 w 762"/>
                <a:gd name="T21" fmla="*/ 230 h 1031"/>
                <a:gd name="T22" fmla="*/ 127 w 762"/>
                <a:gd name="T23" fmla="*/ 222 h 1031"/>
                <a:gd name="T24" fmla="*/ 143 w 762"/>
                <a:gd name="T25" fmla="*/ 206 h 1031"/>
                <a:gd name="T26" fmla="*/ 159 w 762"/>
                <a:gd name="T27" fmla="*/ 198 h 1031"/>
                <a:gd name="T28" fmla="*/ 175 w 762"/>
                <a:gd name="T29" fmla="*/ 190 h 1031"/>
                <a:gd name="T30" fmla="*/ 183 w 762"/>
                <a:gd name="T31" fmla="*/ 174 h 1031"/>
                <a:gd name="T32" fmla="*/ 199 w 762"/>
                <a:gd name="T33" fmla="*/ 166 h 1031"/>
                <a:gd name="T34" fmla="*/ 214 w 762"/>
                <a:gd name="T35" fmla="*/ 158 h 1031"/>
                <a:gd name="T36" fmla="*/ 230 w 762"/>
                <a:gd name="T37" fmla="*/ 150 h 1031"/>
                <a:gd name="T38" fmla="*/ 246 w 762"/>
                <a:gd name="T39" fmla="*/ 142 h 1031"/>
                <a:gd name="T40" fmla="*/ 262 w 762"/>
                <a:gd name="T41" fmla="*/ 134 h 1031"/>
                <a:gd name="T42" fmla="*/ 278 w 762"/>
                <a:gd name="T43" fmla="*/ 127 h 1031"/>
                <a:gd name="T44" fmla="*/ 294 w 762"/>
                <a:gd name="T45" fmla="*/ 111 h 1031"/>
                <a:gd name="T46" fmla="*/ 310 w 762"/>
                <a:gd name="T47" fmla="*/ 103 h 1031"/>
                <a:gd name="T48" fmla="*/ 326 w 762"/>
                <a:gd name="T49" fmla="*/ 95 h 1031"/>
                <a:gd name="T50" fmla="*/ 341 w 762"/>
                <a:gd name="T51" fmla="*/ 95 h 1031"/>
                <a:gd name="T52" fmla="*/ 357 w 762"/>
                <a:gd name="T53" fmla="*/ 87 h 1031"/>
                <a:gd name="T54" fmla="*/ 373 w 762"/>
                <a:gd name="T55" fmla="*/ 79 h 1031"/>
                <a:gd name="T56" fmla="*/ 389 w 762"/>
                <a:gd name="T57" fmla="*/ 71 h 1031"/>
                <a:gd name="T58" fmla="*/ 405 w 762"/>
                <a:gd name="T59" fmla="*/ 63 h 1031"/>
                <a:gd name="T60" fmla="*/ 429 w 762"/>
                <a:gd name="T61" fmla="*/ 55 h 1031"/>
                <a:gd name="T62" fmla="*/ 445 w 762"/>
                <a:gd name="T63" fmla="*/ 55 h 1031"/>
                <a:gd name="T64" fmla="*/ 461 w 762"/>
                <a:gd name="T65" fmla="*/ 47 h 1031"/>
                <a:gd name="T66" fmla="*/ 476 w 762"/>
                <a:gd name="T67" fmla="*/ 39 h 1031"/>
                <a:gd name="T68" fmla="*/ 492 w 762"/>
                <a:gd name="T69" fmla="*/ 39 h 1031"/>
                <a:gd name="T70" fmla="*/ 508 w 762"/>
                <a:gd name="T71" fmla="*/ 31 h 1031"/>
                <a:gd name="T72" fmla="*/ 524 w 762"/>
                <a:gd name="T73" fmla="*/ 31 h 1031"/>
                <a:gd name="T74" fmla="*/ 548 w 762"/>
                <a:gd name="T75" fmla="*/ 23 h 1031"/>
                <a:gd name="T76" fmla="*/ 564 w 762"/>
                <a:gd name="T77" fmla="*/ 23 h 1031"/>
                <a:gd name="T78" fmla="*/ 580 w 762"/>
                <a:gd name="T79" fmla="*/ 15 h 1031"/>
                <a:gd name="T80" fmla="*/ 595 w 762"/>
                <a:gd name="T81" fmla="*/ 15 h 1031"/>
                <a:gd name="T82" fmla="*/ 619 w 762"/>
                <a:gd name="T83" fmla="*/ 15 h 1031"/>
                <a:gd name="T84" fmla="*/ 635 w 762"/>
                <a:gd name="T85" fmla="*/ 7 h 1031"/>
                <a:gd name="T86" fmla="*/ 651 w 762"/>
                <a:gd name="T87" fmla="*/ 7 h 1031"/>
                <a:gd name="T88" fmla="*/ 667 w 762"/>
                <a:gd name="T89" fmla="*/ 7 h 1031"/>
                <a:gd name="T90" fmla="*/ 691 w 762"/>
                <a:gd name="T91" fmla="*/ 7 h 1031"/>
                <a:gd name="T92" fmla="*/ 707 w 762"/>
                <a:gd name="T93" fmla="*/ 7 h 1031"/>
                <a:gd name="T94" fmla="*/ 723 w 762"/>
                <a:gd name="T95" fmla="*/ 0 h 1031"/>
                <a:gd name="T96" fmla="*/ 738 w 762"/>
                <a:gd name="T97" fmla="*/ 0 h 1031"/>
                <a:gd name="T98" fmla="*/ 762 w 762"/>
                <a:gd name="T99" fmla="*/ 0 h 1031"/>
                <a:gd name="T100" fmla="*/ 754 w 762"/>
                <a:gd name="T101"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2" h="1031">
                  <a:moveTo>
                    <a:pt x="754" y="1031"/>
                  </a:moveTo>
                  <a:lnTo>
                    <a:pt x="0" y="341"/>
                  </a:lnTo>
                  <a:lnTo>
                    <a:pt x="8" y="325"/>
                  </a:lnTo>
                  <a:lnTo>
                    <a:pt x="24" y="317"/>
                  </a:lnTo>
                  <a:lnTo>
                    <a:pt x="32" y="301"/>
                  </a:lnTo>
                  <a:lnTo>
                    <a:pt x="48" y="293"/>
                  </a:lnTo>
                  <a:lnTo>
                    <a:pt x="64" y="277"/>
                  </a:lnTo>
                  <a:lnTo>
                    <a:pt x="72" y="269"/>
                  </a:lnTo>
                  <a:lnTo>
                    <a:pt x="87" y="254"/>
                  </a:lnTo>
                  <a:lnTo>
                    <a:pt x="103" y="246"/>
                  </a:lnTo>
                  <a:lnTo>
                    <a:pt x="111" y="230"/>
                  </a:lnTo>
                  <a:lnTo>
                    <a:pt x="127" y="222"/>
                  </a:lnTo>
                  <a:lnTo>
                    <a:pt x="143" y="206"/>
                  </a:lnTo>
                  <a:lnTo>
                    <a:pt x="159" y="198"/>
                  </a:lnTo>
                  <a:lnTo>
                    <a:pt x="175" y="190"/>
                  </a:lnTo>
                  <a:lnTo>
                    <a:pt x="183" y="174"/>
                  </a:lnTo>
                  <a:lnTo>
                    <a:pt x="199" y="166"/>
                  </a:lnTo>
                  <a:lnTo>
                    <a:pt x="214" y="158"/>
                  </a:lnTo>
                  <a:lnTo>
                    <a:pt x="230" y="150"/>
                  </a:lnTo>
                  <a:lnTo>
                    <a:pt x="246" y="142"/>
                  </a:lnTo>
                  <a:lnTo>
                    <a:pt x="262" y="134"/>
                  </a:lnTo>
                  <a:lnTo>
                    <a:pt x="278" y="127"/>
                  </a:lnTo>
                  <a:lnTo>
                    <a:pt x="294" y="111"/>
                  </a:lnTo>
                  <a:lnTo>
                    <a:pt x="310" y="103"/>
                  </a:lnTo>
                  <a:lnTo>
                    <a:pt x="326" y="95"/>
                  </a:lnTo>
                  <a:lnTo>
                    <a:pt x="341" y="95"/>
                  </a:lnTo>
                  <a:lnTo>
                    <a:pt x="357" y="87"/>
                  </a:lnTo>
                  <a:lnTo>
                    <a:pt x="373" y="79"/>
                  </a:lnTo>
                  <a:lnTo>
                    <a:pt x="389" y="71"/>
                  </a:lnTo>
                  <a:lnTo>
                    <a:pt x="405" y="63"/>
                  </a:lnTo>
                  <a:lnTo>
                    <a:pt x="429" y="55"/>
                  </a:lnTo>
                  <a:lnTo>
                    <a:pt x="445" y="55"/>
                  </a:lnTo>
                  <a:lnTo>
                    <a:pt x="461" y="47"/>
                  </a:lnTo>
                  <a:lnTo>
                    <a:pt x="476" y="39"/>
                  </a:lnTo>
                  <a:lnTo>
                    <a:pt x="492" y="39"/>
                  </a:lnTo>
                  <a:lnTo>
                    <a:pt x="508" y="31"/>
                  </a:lnTo>
                  <a:lnTo>
                    <a:pt x="524" y="31"/>
                  </a:lnTo>
                  <a:lnTo>
                    <a:pt x="548" y="23"/>
                  </a:lnTo>
                  <a:lnTo>
                    <a:pt x="564" y="23"/>
                  </a:lnTo>
                  <a:lnTo>
                    <a:pt x="580" y="15"/>
                  </a:lnTo>
                  <a:lnTo>
                    <a:pt x="595" y="15"/>
                  </a:lnTo>
                  <a:lnTo>
                    <a:pt x="619" y="15"/>
                  </a:lnTo>
                  <a:lnTo>
                    <a:pt x="635" y="7"/>
                  </a:lnTo>
                  <a:lnTo>
                    <a:pt x="651" y="7"/>
                  </a:lnTo>
                  <a:lnTo>
                    <a:pt x="667" y="7"/>
                  </a:lnTo>
                  <a:lnTo>
                    <a:pt x="691" y="7"/>
                  </a:lnTo>
                  <a:lnTo>
                    <a:pt x="707" y="7"/>
                  </a:lnTo>
                  <a:lnTo>
                    <a:pt x="723" y="0"/>
                  </a:lnTo>
                  <a:lnTo>
                    <a:pt x="738" y="0"/>
                  </a:lnTo>
                  <a:lnTo>
                    <a:pt x="762" y="0"/>
                  </a:lnTo>
                  <a:lnTo>
                    <a:pt x="754" y="1031"/>
                  </a:lnTo>
                  <a:close/>
                </a:path>
              </a:pathLst>
            </a:custGeom>
            <a:solidFill>
              <a:srgbClr val="808080"/>
            </a:solidFill>
            <a:ln w="12700">
              <a:solidFill>
                <a:srgbClr val="808080"/>
              </a:solidFill>
              <a:prstDash val="solid"/>
              <a:round/>
              <a:headEnd/>
              <a:tailEnd/>
            </a:ln>
          </p:spPr>
          <p:txBody>
            <a:bodyPr/>
            <a:lstStyle/>
            <a:p>
              <a:endParaRPr lang="en-GB"/>
            </a:p>
          </p:txBody>
        </p:sp>
        <p:sp>
          <p:nvSpPr>
            <p:cNvPr id="54284" name="Freeform 12"/>
            <p:cNvSpPr>
              <a:spLocks/>
            </p:cNvSpPr>
            <p:nvPr/>
          </p:nvSpPr>
          <p:spPr bwMode="auto">
            <a:xfrm>
              <a:off x="3882" y="1581"/>
              <a:ext cx="762" cy="1031"/>
            </a:xfrm>
            <a:custGeom>
              <a:avLst/>
              <a:gdLst>
                <a:gd name="T0" fmla="*/ 754 w 762"/>
                <a:gd name="T1" fmla="*/ 1031 h 1031"/>
                <a:gd name="T2" fmla="*/ 0 w 762"/>
                <a:gd name="T3" fmla="*/ 341 h 1031"/>
                <a:gd name="T4" fmla="*/ 8 w 762"/>
                <a:gd name="T5" fmla="*/ 325 h 1031"/>
                <a:gd name="T6" fmla="*/ 24 w 762"/>
                <a:gd name="T7" fmla="*/ 317 h 1031"/>
                <a:gd name="T8" fmla="*/ 32 w 762"/>
                <a:gd name="T9" fmla="*/ 301 h 1031"/>
                <a:gd name="T10" fmla="*/ 48 w 762"/>
                <a:gd name="T11" fmla="*/ 293 h 1031"/>
                <a:gd name="T12" fmla="*/ 64 w 762"/>
                <a:gd name="T13" fmla="*/ 277 h 1031"/>
                <a:gd name="T14" fmla="*/ 72 w 762"/>
                <a:gd name="T15" fmla="*/ 269 h 1031"/>
                <a:gd name="T16" fmla="*/ 87 w 762"/>
                <a:gd name="T17" fmla="*/ 254 h 1031"/>
                <a:gd name="T18" fmla="*/ 103 w 762"/>
                <a:gd name="T19" fmla="*/ 246 h 1031"/>
                <a:gd name="T20" fmla="*/ 111 w 762"/>
                <a:gd name="T21" fmla="*/ 230 h 1031"/>
                <a:gd name="T22" fmla="*/ 127 w 762"/>
                <a:gd name="T23" fmla="*/ 222 h 1031"/>
                <a:gd name="T24" fmla="*/ 143 w 762"/>
                <a:gd name="T25" fmla="*/ 206 h 1031"/>
                <a:gd name="T26" fmla="*/ 159 w 762"/>
                <a:gd name="T27" fmla="*/ 198 h 1031"/>
                <a:gd name="T28" fmla="*/ 175 w 762"/>
                <a:gd name="T29" fmla="*/ 190 h 1031"/>
                <a:gd name="T30" fmla="*/ 183 w 762"/>
                <a:gd name="T31" fmla="*/ 174 h 1031"/>
                <a:gd name="T32" fmla="*/ 199 w 762"/>
                <a:gd name="T33" fmla="*/ 166 h 1031"/>
                <a:gd name="T34" fmla="*/ 214 w 762"/>
                <a:gd name="T35" fmla="*/ 158 h 1031"/>
                <a:gd name="T36" fmla="*/ 230 w 762"/>
                <a:gd name="T37" fmla="*/ 150 h 1031"/>
                <a:gd name="T38" fmla="*/ 246 w 762"/>
                <a:gd name="T39" fmla="*/ 142 h 1031"/>
                <a:gd name="T40" fmla="*/ 262 w 762"/>
                <a:gd name="T41" fmla="*/ 134 h 1031"/>
                <a:gd name="T42" fmla="*/ 278 w 762"/>
                <a:gd name="T43" fmla="*/ 127 h 1031"/>
                <a:gd name="T44" fmla="*/ 294 w 762"/>
                <a:gd name="T45" fmla="*/ 111 h 1031"/>
                <a:gd name="T46" fmla="*/ 310 w 762"/>
                <a:gd name="T47" fmla="*/ 103 h 1031"/>
                <a:gd name="T48" fmla="*/ 326 w 762"/>
                <a:gd name="T49" fmla="*/ 95 h 1031"/>
                <a:gd name="T50" fmla="*/ 341 w 762"/>
                <a:gd name="T51" fmla="*/ 95 h 1031"/>
                <a:gd name="T52" fmla="*/ 357 w 762"/>
                <a:gd name="T53" fmla="*/ 87 h 1031"/>
                <a:gd name="T54" fmla="*/ 373 w 762"/>
                <a:gd name="T55" fmla="*/ 79 h 1031"/>
                <a:gd name="T56" fmla="*/ 389 w 762"/>
                <a:gd name="T57" fmla="*/ 71 h 1031"/>
                <a:gd name="T58" fmla="*/ 405 w 762"/>
                <a:gd name="T59" fmla="*/ 63 h 1031"/>
                <a:gd name="T60" fmla="*/ 429 w 762"/>
                <a:gd name="T61" fmla="*/ 55 h 1031"/>
                <a:gd name="T62" fmla="*/ 445 w 762"/>
                <a:gd name="T63" fmla="*/ 55 h 1031"/>
                <a:gd name="T64" fmla="*/ 461 w 762"/>
                <a:gd name="T65" fmla="*/ 47 h 1031"/>
                <a:gd name="T66" fmla="*/ 476 w 762"/>
                <a:gd name="T67" fmla="*/ 39 h 1031"/>
                <a:gd name="T68" fmla="*/ 492 w 762"/>
                <a:gd name="T69" fmla="*/ 39 h 1031"/>
                <a:gd name="T70" fmla="*/ 508 w 762"/>
                <a:gd name="T71" fmla="*/ 31 h 1031"/>
                <a:gd name="T72" fmla="*/ 524 w 762"/>
                <a:gd name="T73" fmla="*/ 31 h 1031"/>
                <a:gd name="T74" fmla="*/ 548 w 762"/>
                <a:gd name="T75" fmla="*/ 23 h 1031"/>
                <a:gd name="T76" fmla="*/ 564 w 762"/>
                <a:gd name="T77" fmla="*/ 23 h 1031"/>
                <a:gd name="T78" fmla="*/ 580 w 762"/>
                <a:gd name="T79" fmla="*/ 15 h 1031"/>
                <a:gd name="T80" fmla="*/ 595 w 762"/>
                <a:gd name="T81" fmla="*/ 15 h 1031"/>
                <a:gd name="T82" fmla="*/ 619 w 762"/>
                <a:gd name="T83" fmla="*/ 15 h 1031"/>
                <a:gd name="T84" fmla="*/ 635 w 762"/>
                <a:gd name="T85" fmla="*/ 7 h 1031"/>
                <a:gd name="T86" fmla="*/ 651 w 762"/>
                <a:gd name="T87" fmla="*/ 7 h 1031"/>
                <a:gd name="T88" fmla="*/ 667 w 762"/>
                <a:gd name="T89" fmla="*/ 7 h 1031"/>
                <a:gd name="T90" fmla="*/ 691 w 762"/>
                <a:gd name="T91" fmla="*/ 7 h 1031"/>
                <a:gd name="T92" fmla="*/ 707 w 762"/>
                <a:gd name="T93" fmla="*/ 7 h 1031"/>
                <a:gd name="T94" fmla="*/ 723 w 762"/>
                <a:gd name="T95" fmla="*/ 0 h 1031"/>
                <a:gd name="T96" fmla="*/ 738 w 762"/>
                <a:gd name="T97" fmla="*/ 0 h 1031"/>
                <a:gd name="T98" fmla="*/ 762 w 762"/>
                <a:gd name="T99" fmla="*/ 0 h 1031"/>
                <a:gd name="T100" fmla="*/ 754 w 762"/>
                <a:gd name="T101"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2" h="1031">
                  <a:moveTo>
                    <a:pt x="754" y="1031"/>
                  </a:moveTo>
                  <a:lnTo>
                    <a:pt x="0" y="341"/>
                  </a:lnTo>
                  <a:lnTo>
                    <a:pt x="8" y="325"/>
                  </a:lnTo>
                  <a:lnTo>
                    <a:pt x="24" y="317"/>
                  </a:lnTo>
                  <a:lnTo>
                    <a:pt x="32" y="301"/>
                  </a:lnTo>
                  <a:lnTo>
                    <a:pt x="48" y="293"/>
                  </a:lnTo>
                  <a:lnTo>
                    <a:pt x="64" y="277"/>
                  </a:lnTo>
                  <a:lnTo>
                    <a:pt x="72" y="269"/>
                  </a:lnTo>
                  <a:lnTo>
                    <a:pt x="87" y="254"/>
                  </a:lnTo>
                  <a:lnTo>
                    <a:pt x="103" y="246"/>
                  </a:lnTo>
                  <a:lnTo>
                    <a:pt x="111" y="230"/>
                  </a:lnTo>
                  <a:lnTo>
                    <a:pt x="127" y="222"/>
                  </a:lnTo>
                  <a:lnTo>
                    <a:pt x="143" y="206"/>
                  </a:lnTo>
                  <a:lnTo>
                    <a:pt x="159" y="198"/>
                  </a:lnTo>
                  <a:lnTo>
                    <a:pt x="175" y="190"/>
                  </a:lnTo>
                  <a:lnTo>
                    <a:pt x="183" y="174"/>
                  </a:lnTo>
                  <a:lnTo>
                    <a:pt x="199" y="166"/>
                  </a:lnTo>
                  <a:lnTo>
                    <a:pt x="214" y="158"/>
                  </a:lnTo>
                  <a:lnTo>
                    <a:pt x="230" y="150"/>
                  </a:lnTo>
                  <a:lnTo>
                    <a:pt x="246" y="142"/>
                  </a:lnTo>
                  <a:lnTo>
                    <a:pt x="262" y="134"/>
                  </a:lnTo>
                  <a:lnTo>
                    <a:pt x="278" y="127"/>
                  </a:lnTo>
                  <a:lnTo>
                    <a:pt x="294" y="111"/>
                  </a:lnTo>
                  <a:lnTo>
                    <a:pt x="310" y="103"/>
                  </a:lnTo>
                  <a:lnTo>
                    <a:pt x="326" y="95"/>
                  </a:lnTo>
                  <a:lnTo>
                    <a:pt x="341" y="95"/>
                  </a:lnTo>
                  <a:lnTo>
                    <a:pt x="357" y="87"/>
                  </a:lnTo>
                  <a:lnTo>
                    <a:pt x="373" y="79"/>
                  </a:lnTo>
                  <a:lnTo>
                    <a:pt x="389" y="71"/>
                  </a:lnTo>
                  <a:lnTo>
                    <a:pt x="405" y="63"/>
                  </a:lnTo>
                  <a:lnTo>
                    <a:pt x="429" y="55"/>
                  </a:lnTo>
                  <a:lnTo>
                    <a:pt x="445" y="55"/>
                  </a:lnTo>
                  <a:lnTo>
                    <a:pt x="461" y="47"/>
                  </a:lnTo>
                  <a:lnTo>
                    <a:pt x="476" y="39"/>
                  </a:lnTo>
                  <a:lnTo>
                    <a:pt x="492" y="39"/>
                  </a:lnTo>
                  <a:lnTo>
                    <a:pt x="508" y="31"/>
                  </a:lnTo>
                  <a:lnTo>
                    <a:pt x="524" y="31"/>
                  </a:lnTo>
                  <a:lnTo>
                    <a:pt x="548" y="23"/>
                  </a:lnTo>
                  <a:lnTo>
                    <a:pt x="564" y="23"/>
                  </a:lnTo>
                  <a:lnTo>
                    <a:pt x="580" y="15"/>
                  </a:lnTo>
                  <a:lnTo>
                    <a:pt x="595" y="15"/>
                  </a:lnTo>
                  <a:lnTo>
                    <a:pt x="619" y="15"/>
                  </a:lnTo>
                  <a:lnTo>
                    <a:pt x="635" y="7"/>
                  </a:lnTo>
                  <a:lnTo>
                    <a:pt x="651" y="7"/>
                  </a:lnTo>
                  <a:lnTo>
                    <a:pt x="667" y="7"/>
                  </a:lnTo>
                  <a:lnTo>
                    <a:pt x="691" y="7"/>
                  </a:lnTo>
                  <a:lnTo>
                    <a:pt x="707" y="7"/>
                  </a:lnTo>
                  <a:lnTo>
                    <a:pt x="723" y="0"/>
                  </a:lnTo>
                  <a:lnTo>
                    <a:pt x="738" y="0"/>
                  </a:lnTo>
                  <a:lnTo>
                    <a:pt x="762" y="0"/>
                  </a:lnTo>
                  <a:lnTo>
                    <a:pt x="754" y="10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85" name="Freeform 13"/>
            <p:cNvSpPr>
              <a:spLocks/>
            </p:cNvSpPr>
            <p:nvPr/>
          </p:nvSpPr>
          <p:spPr bwMode="auto">
            <a:xfrm>
              <a:off x="3747" y="1922"/>
              <a:ext cx="889" cy="690"/>
            </a:xfrm>
            <a:custGeom>
              <a:avLst/>
              <a:gdLst>
                <a:gd name="T0" fmla="*/ 889 w 889"/>
                <a:gd name="T1" fmla="*/ 690 h 690"/>
                <a:gd name="T2" fmla="*/ 0 w 889"/>
                <a:gd name="T3" fmla="*/ 190 h 690"/>
                <a:gd name="T4" fmla="*/ 8 w 889"/>
                <a:gd name="T5" fmla="*/ 174 h 690"/>
                <a:gd name="T6" fmla="*/ 16 w 889"/>
                <a:gd name="T7" fmla="*/ 159 h 690"/>
                <a:gd name="T8" fmla="*/ 24 w 889"/>
                <a:gd name="T9" fmla="*/ 143 h 690"/>
                <a:gd name="T10" fmla="*/ 32 w 889"/>
                <a:gd name="T11" fmla="*/ 127 h 690"/>
                <a:gd name="T12" fmla="*/ 48 w 889"/>
                <a:gd name="T13" fmla="*/ 111 h 690"/>
                <a:gd name="T14" fmla="*/ 56 w 889"/>
                <a:gd name="T15" fmla="*/ 95 h 690"/>
                <a:gd name="T16" fmla="*/ 64 w 889"/>
                <a:gd name="T17" fmla="*/ 87 h 690"/>
                <a:gd name="T18" fmla="*/ 80 w 889"/>
                <a:gd name="T19" fmla="*/ 71 h 690"/>
                <a:gd name="T20" fmla="*/ 87 w 889"/>
                <a:gd name="T21" fmla="*/ 55 h 690"/>
                <a:gd name="T22" fmla="*/ 95 w 889"/>
                <a:gd name="T23" fmla="*/ 40 h 690"/>
                <a:gd name="T24" fmla="*/ 111 w 889"/>
                <a:gd name="T25" fmla="*/ 32 h 690"/>
                <a:gd name="T26" fmla="*/ 119 w 889"/>
                <a:gd name="T27" fmla="*/ 16 h 690"/>
                <a:gd name="T28" fmla="*/ 135 w 889"/>
                <a:gd name="T29" fmla="*/ 0 h 690"/>
                <a:gd name="T30" fmla="*/ 889 w 889"/>
                <a:gd name="T31"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9" h="690">
                  <a:moveTo>
                    <a:pt x="889" y="690"/>
                  </a:moveTo>
                  <a:lnTo>
                    <a:pt x="0" y="190"/>
                  </a:lnTo>
                  <a:lnTo>
                    <a:pt x="8" y="174"/>
                  </a:lnTo>
                  <a:lnTo>
                    <a:pt x="16" y="159"/>
                  </a:lnTo>
                  <a:lnTo>
                    <a:pt x="24" y="143"/>
                  </a:lnTo>
                  <a:lnTo>
                    <a:pt x="32" y="127"/>
                  </a:lnTo>
                  <a:lnTo>
                    <a:pt x="48" y="111"/>
                  </a:lnTo>
                  <a:lnTo>
                    <a:pt x="56" y="95"/>
                  </a:lnTo>
                  <a:lnTo>
                    <a:pt x="64" y="87"/>
                  </a:lnTo>
                  <a:lnTo>
                    <a:pt x="80" y="71"/>
                  </a:lnTo>
                  <a:lnTo>
                    <a:pt x="87" y="55"/>
                  </a:lnTo>
                  <a:lnTo>
                    <a:pt x="95" y="40"/>
                  </a:lnTo>
                  <a:lnTo>
                    <a:pt x="111" y="32"/>
                  </a:lnTo>
                  <a:lnTo>
                    <a:pt x="119" y="16"/>
                  </a:lnTo>
                  <a:lnTo>
                    <a:pt x="135" y="0"/>
                  </a:lnTo>
                  <a:lnTo>
                    <a:pt x="889" y="690"/>
                  </a:lnTo>
                  <a:close/>
                </a:path>
              </a:pathLst>
            </a:custGeom>
            <a:solidFill>
              <a:srgbClr val="C0C0C0"/>
            </a:solidFill>
            <a:ln w="12700">
              <a:solidFill>
                <a:srgbClr val="C0C0C0"/>
              </a:solidFill>
              <a:prstDash val="solid"/>
              <a:round/>
              <a:headEnd/>
              <a:tailEnd/>
            </a:ln>
          </p:spPr>
          <p:txBody>
            <a:bodyPr/>
            <a:lstStyle/>
            <a:p>
              <a:endParaRPr lang="en-GB"/>
            </a:p>
          </p:txBody>
        </p:sp>
        <p:sp>
          <p:nvSpPr>
            <p:cNvPr id="54286" name="Freeform 14"/>
            <p:cNvSpPr>
              <a:spLocks/>
            </p:cNvSpPr>
            <p:nvPr/>
          </p:nvSpPr>
          <p:spPr bwMode="auto">
            <a:xfrm>
              <a:off x="3747" y="1922"/>
              <a:ext cx="889" cy="690"/>
            </a:xfrm>
            <a:custGeom>
              <a:avLst/>
              <a:gdLst>
                <a:gd name="T0" fmla="*/ 889 w 889"/>
                <a:gd name="T1" fmla="*/ 690 h 690"/>
                <a:gd name="T2" fmla="*/ 0 w 889"/>
                <a:gd name="T3" fmla="*/ 190 h 690"/>
                <a:gd name="T4" fmla="*/ 8 w 889"/>
                <a:gd name="T5" fmla="*/ 174 h 690"/>
                <a:gd name="T6" fmla="*/ 16 w 889"/>
                <a:gd name="T7" fmla="*/ 159 h 690"/>
                <a:gd name="T8" fmla="*/ 24 w 889"/>
                <a:gd name="T9" fmla="*/ 143 h 690"/>
                <a:gd name="T10" fmla="*/ 32 w 889"/>
                <a:gd name="T11" fmla="*/ 127 h 690"/>
                <a:gd name="T12" fmla="*/ 48 w 889"/>
                <a:gd name="T13" fmla="*/ 111 h 690"/>
                <a:gd name="T14" fmla="*/ 56 w 889"/>
                <a:gd name="T15" fmla="*/ 95 h 690"/>
                <a:gd name="T16" fmla="*/ 64 w 889"/>
                <a:gd name="T17" fmla="*/ 87 h 690"/>
                <a:gd name="T18" fmla="*/ 80 w 889"/>
                <a:gd name="T19" fmla="*/ 71 h 690"/>
                <a:gd name="T20" fmla="*/ 87 w 889"/>
                <a:gd name="T21" fmla="*/ 55 h 690"/>
                <a:gd name="T22" fmla="*/ 95 w 889"/>
                <a:gd name="T23" fmla="*/ 40 h 690"/>
                <a:gd name="T24" fmla="*/ 111 w 889"/>
                <a:gd name="T25" fmla="*/ 32 h 690"/>
                <a:gd name="T26" fmla="*/ 119 w 889"/>
                <a:gd name="T27" fmla="*/ 16 h 690"/>
                <a:gd name="T28" fmla="*/ 135 w 889"/>
                <a:gd name="T29" fmla="*/ 0 h 690"/>
                <a:gd name="T30" fmla="*/ 889 w 889"/>
                <a:gd name="T31"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9" h="690">
                  <a:moveTo>
                    <a:pt x="889" y="690"/>
                  </a:moveTo>
                  <a:lnTo>
                    <a:pt x="0" y="190"/>
                  </a:lnTo>
                  <a:lnTo>
                    <a:pt x="8" y="174"/>
                  </a:lnTo>
                  <a:lnTo>
                    <a:pt x="16" y="159"/>
                  </a:lnTo>
                  <a:lnTo>
                    <a:pt x="24" y="143"/>
                  </a:lnTo>
                  <a:lnTo>
                    <a:pt x="32" y="127"/>
                  </a:lnTo>
                  <a:lnTo>
                    <a:pt x="48" y="111"/>
                  </a:lnTo>
                  <a:lnTo>
                    <a:pt x="56" y="95"/>
                  </a:lnTo>
                  <a:lnTo>
                    <a:pt x="64" y="87"/>
                  </a:lnTo>
                  <a:lnTo>
                    <a:pt x="80" y="71"/>
                  </a:lnTo>
                  <a:lnTo>
                    <a:pt x="87" y="55"/>
                  </a:lnTo>
                  <a:lnTo>
                    <a:pt x="95" y="40"/>
                  </a:lnTo>
                  <a:lnTo>
                    <a:pt x="111" y="32"/>
                  </a:lnTo>
                  <a:lnTo>
                    <a:pt x="119" y="16"/>
                  </a:lnTo>
                  <a:lnTo>
                    <a:pt x="135" y="0"/>
                  </a:lnTo>
                  <a:lnTo>
                    <a:pt x="889" y="69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87" name="Freeform 15"/>
            <p:cNvSpPr>
              <a:spLocks/>
            </p:cNvSpPr>
            <p:nvPr/>
          </p:nvSpPr>
          <p:spPr bwMode="auto">
            <a:xfrm>
              <a:off x="3644" y="2112"/>
              <a:ext cx="992" cy="500"/>
            </a:xfrm>
            <a:custGeom>
              <a:avLst/>
              <a:gdLst>
                <a:gd name="T0" fmla="*/ 992 w 992"/>
                <a:gd name="T1" fmla="*/ 500 h 500"/>
                <a:gd name="T2" fmla="*/ 0 w 992"/>
                <a:gd name="T3" fmla="*/ 262 h 500"/>
                <a:gd name="T4" fmla="*/ 0 w 992"/>
                <a:gd name="T5" fmla="*/ 246 h 500"/>
                <a:gd name="T6" fmla="*/ 8 w 992"/>
                <a:gd name="T7" fmla="*/ 231 h 500"/>
                <a:gd name="T8" fmla="*/ 16 w 992"/>
                <a:gd name="T9" fmla="*/ 215 h 500"/>
                <a:gd name="T10" fmla="*/ 16 w 992"/>
                <a:gd name="T11" fmla="*/ 199 h 500"/>
                <a:gd name="T12" fmla="*/ 24 w 992"/>
                <a:gd name="T13" fmla="*/ 183 h 500"/>
                <a:gd name="T14" fmla="*/ 32 w 992"/>
                <a:gd name="T15" fmla="*/ 167 h 500"/>
                <a:gd name="T16" fmla="*/ 32 w 992"/>
                <a:gd name="T17" fmla="*/ 143 h 500"/>
                <a:gd name="T18" fmla="*/ 40 w 992"/>
                <a:gd name="T19" fmla="*/ 127 h 500"/>
                <a:gd name="T20" fmla="*/ 48 w 992"/>
                <a:gd name="T21" fmla="*/ 111 h 500"/>
                <a:gd name="T22" fmla="*/ 56 w 992"/>
                <a:gd name="T23" fmla="*/ 96 h 500"/>
                <a:gd name="T24" fmla="*/ 63 w 992"/>
                <a:gd name="T25" fmla="*/ 80 h 500"/>
                <a:gd name="T26" fmla="*/ 71 w 992"/>
                <a:gd name="T27" fmla="*/ 64 h 500"/>
                <a:gd name="T28" fmla="*/ 79 w 992"/>
                <a:gd name="T29" fmla="*/ 48 h 500"/>
                <a:gd name="T30" fmla="*/ 87 w 992"/>
                <a:gd name="T31" fmla="*/ 32 h 500"/>
                <a:gd name="T32" fmla="*/ 95 w 992"/>
                <a:gd name="T33" fmla="*/ 16 h 500"/>
                <a:gd name="T34" fmla="*/ 103 w 992"/>
                <a:gd name="T35" fmla="*/ 0 h 500"/>
                <a:gd name="T36" fmla="*/ 992 w 992"/>
                <a:gd name="T3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2" h="500">
                  <a:moveTo>
                    <a:pt x="992" y="500"/>
                  </a:moveTo>
                  <a:lnTo>
                    <a:pt x="0" y="262"/>
                  </a:lnTo>
                  <a:lnTo>
                    <a:pt x="0" y="246"/>
                  </a:lnTo>
                  <a:lnTo>
                    <a:pt x="8" y="231"/>
                  </a:lnTo>
                  <a:lnTo>
                    <a:pt x="16" y="215"/>
                  </a:lnTo>
                  <a:lnTo>
                    <a:pt x="16" y="199"/>
                  </a:lnTo>
                  <a:lnTo>
                    <a:pt x="24" y="183"/>
                  </a:lnTo>
                  <a:lnTo>
                    <a:pt x="32" y="167"/>
                  </a:lnTo>
                  <a:lnTo>
                    <a:pt x="32" y="143"/>
                  </a:lnTo>
                  <a:lnTo>
                    <a:pt x="40" y="127"/>
                  </a:lnTo>
                  <a:lnTo>
                    <a:pt x="48" y="111"/>
                  </a:lnTo>
                  <a:lnTo>
                    <a:pt x="56" y="96"/>
                  </a:lnTo>
                  <a:lnTo>
                    <a:pt x="63" y="80"/>
                  </a:lnTo>
                  <a:lnTo>
                    <a:pt x="71" y="64"/>
                  </a:lnTo>
                  <a:lnTo>
                    <a:pt x="79" y="48"/>
                  </a:lnTo>
                  <a:lnTo>
                    <a:pt x="87" y="32"/>
                  </a:lnTo>
                  <a:lnTo>
                    <a:pt x="95" y="16"/>
                  </a:lnTo>
                  <a:lnTo>
                    <a:pt x="103" y="0"/>
                  </a:lnTo>
                  <a:lnTo>
                    <a:pt x="992" y="500"/>
                  </a:lnTo>
                  <a:close/>
                </a:path>
              </a:pathLst>
            </a:custGeom>
            <a:solidFill>
              <a:srgbClr val="FFFF00"/>
            </a:solidFill>
            <a:ln w="12700">
              <a:solidFill>
                <a:srgbClr val="FFFF00"/>
              </a:solidFill>
              <a:prstDash val="solid"/>
              <a:round/>
              <a:headEnd/>
              <a:tailEnd/>
            </a:ln>
          </p:spPr>
          <p:txBody>
            <a:bodyPr/>
            <a:lstStyle/>
            <a:p>
              <a:endParaRPr lang="en-GB"/>
            </a:p>
          </p:txBody>
        </p:sp>
        <p:sp>
          <p:nvSpPr>
            <p:cNvPr id="54288" name="Freeform 16"/>
            <p:cNvSpPr>
              <a:spLocks/>
            </p:cNvSpPr>
            <p:nvPr/>
          </p:nvSpPr>
          <p:spPr bwMode="auto">
            <a:xfrm>
              <a:off x="3644" y="2112"/>
              <a:ext cx="992" cy="500"/>
            </a:xfrm>
            <a:custGeom>
              <a:avLst/>
              <a:gdLst>
                <a:gd name="T0" fmla="*/ 992 w 992"/>
                <a:gd name="T1" fmla="*/ 500 h 500"/>
                <a:gd name="T2" fmla="*/ 0 w 992"/>
                <a:gd name="T3" fmla="*/ 262 h 500"/>
                <a:gd name="T4" fmla="*/ 0 w 992"/>
                <a:gd name="T5" fmla="*/ 246 h 500"/>
                <a:gd name="T6" fmla="*/ 8 w 992"/>
                <a:gd name="T7" fmla="*/ 231 h 500"/>
                <a:gd name="T8" fmla="*/ 16 w 992"/>
                <a:gd name="T9" fmla="*/ 215 h 500"/>
                <a:gd name="T10" fmla="*/ 16 w 992"/>
                <a:gd name="T11" fmla="*/ 199 h 500"/>
                <a:gd name="T12" fmla="*/ 24 w 992"/>
                <a:gd name="T13" fmla="*/ 183 h 500"/>
                <a:gd name="T14" fmla="*/ 32 w 992"/>
                <a:gd name="T15" fmla="*/ 167 h 500"/>
                <a:gd name="T16" fmla="*/ 32 w 992"/>
                <a:gd name="T17" fmla="*/ 143 h 500"/>
                <a:gd name="T18" fmla="*/ 40 w 992"/>
                <a:gd name="T19" fmla="*/ 127 h 500"/>
                <a:gd name="T20" fmla="*/ 48 w 992"/>
                <a:gd name="T21" fmla="*/ 111 h 500"/>
                <a:gd name="T22" fmla="*/ 56 w 992"/>
                <a:gd name="T23" fmla="*/ 96 h 500"/>
                <a:gd name="T24" fmla="*/ 63 w 992"/>
                <a:gd name="T25" fmla="*/ 80 h 500"/>
                <a:gd name="T26" fmla="*/ 71 w 992"/>
                <a:gd name="T27" fmla="*/ 64 h 500"/>
                <a:gd name="T28" fmla="*/ 79 w 992"/>
                <a:gd name="T29" fmla="*/ 48 h 500"/>
                <a:gd name="T30" fmla="*/ 87 w 992"/>
                <a:gd name="T31" fmla="*/ 32 h 500"/>
                <a:gd name="T32" fmla="*/ 95 w 992"/>
                <a:gd name="T33" fmla="*/ 16 h 500"/>
                <a:gd name="T34" fmla="*/ 103 w 992"/>
                <a:gd name="T35" fmla="*/ 0 h 500"/>
                <a:gd name="T36" fmla="*/ 992 w 992"/>
                <a:gd name="T3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2" h="500">
                  <a:moveTo>
                    <a:pt x="992" y="500"/>
                  </a:moveTo>
                  <a:lnTo>
                    <a:pt x="0" y="262"/>
                  </a:lnTo>
                  <a:lnTo>
                    <a:pt x="0" y="246"/>
                  </a:lnTo>
                  <a:lnTo>
                    <a:pt x="8" y="231"/>
                  </a:lnTo>
                  <a:lnTo>
                    <a:pt x="16" y="215"/>
                  </a:lnTo>
                  <a:lnTo>
                    <a:pt x="16" y="199"/>
                  </a:lnTo>
                  <a:lnTo>
                    <a:pt x="24" y="183"/>
                  </a:lnTo>
                  <a:lnTo>
                    <a:pt x="32" y="167"/>
                  </a:lnTo>
                  <a:lnTo>
                    <a:pt x="32" y="143"/>
                  </a:lnTo>
                  <a:lnTo>
                    <a:pt x="40" y="127"/>
                  </a:lnTo>
                  <a:lnTo>
                    <a:pt x="48" y="111"/>
                  </a:lnTo>
                  <a:lnTo>
                    <a:pt x="56" y="96"/>
                  </a:lnTo>
                  <a:lnTo>
                    <a:pt x="63" y="80"/>
                  </a:lnTo>
                  <a:lnTo>
                    <a:pt x="71" y="64"/>
                  </a:lnTo>
                  <a:lnTo>
                    <a:pt x="79" y="48"/>
                  </a:lnTo>
                  <a:lnTo>
                    <a:pt x="87" y="32"/>
                  </a:lnTo>
                  <a:lnTo>
                    <a:pt x="95" y="16"/>
                  </a:lnTo>
                  <a:lnTo>
                    <a:pt x="103" y="0"/>
                  </a:lnTo>
                  <a:lnTo>
                    <a:pt x="992" y="50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89" name="Freeform 17"/>
            <p:cNvSpPr>
              <a:spLocks/>
            </p:cNvSpPr>
            <p:nvPr/>
          </p:nvSpPr>
          <p:spPr bwMode="auto">
            <a:xfrm>
              <a:off x="3620" y="2374"/>
              <a:ext cx="1016" cy="469"/>
            </a:xfrm>
            <a:custGeom>
              <a:avLst/>
              <a:gdLst>
                <a:gd name="T0" fmla="*/ 1016 w 1016"/>
                <a:gd name="T1" fmla="*/ 238 h 469"/>
                <a:gd name="T2" fmla="*/ 24 w 1016"/>
                <a:gd name="T3" fmla="*/ 469 h 469"/>
                <a:gd name="T4" fmla="*/ 16 w 1016"/>
                <a:gd name="T5" fmla="*/ 445 h 469"/>
                <a:gd name="T6" fmla="*/ 16 w 1016"/>
                <a:gd name="T7" fmla="*/ 429 h 469"/>
                <a:gd name="T8" fmla="*/ 8 w 1016"/>
                <a:gd name="T9" fmla="*/ 413 h 469"/>
                <a:gd name="T10" fmla="*/ 8 w 1016"/>
                <a:gd name="T11" fmla="*/ 397 h 469"/>
                <a:gd name="T12" fmla="*/ 8 w 1016"/>
                <a:gd name="T13" fmla="*/ 381 h 469"/>
                <a:gd name="T14" fmla="*/ 8 w 1016"/>
                <a:gd name="T15" fmla="*/ 357 h 469"/>
                <a:gd name="T16" fmla="*/ 0 w 1016"/>
                <a:gd name="T17" fmla="*/ 342 h 469"/>
                <a:gd name="T18" fmla="*/ 0 w 1016"/>
                <a:gd name="T19" fmla="*/ 326 h 469"/>
                <a:gd name="T20" fmla="*/ 0 w 1016"/>
                <a:gd name="T21" fmla="*/ 310 h 469"/>
                <a:gd name="T22" fmla="*/ 0 w 1016"/>
                <a:gd name="T23" fmla="*/ 286 h 469"/>
                <a:gd name="T24" fmla="*/ 0 w 1016"/>
                <a:gd name="T25" fmla="*/ 270 h 469"/>
                <a:gd name="T26" fmla="*/ 0 w 1016"/>
                <a:gd name="T27" fmla="*/ 254 h 469"/>
                <a:gd name="T28" fmla="*/ 0 w 1016"/>
                <a:gd name="T29" fmla="*/ 238 h 469"/>
                <a:gd name="T30" fmla="*/ 0 w 1016"/>
                <a:gd name="T31" fmla="*/ 215 h 469"/>
                <a:gd name="T32" fmla="*/ 0 w 1016"/>
                <a:gd name="T33" fmla="*/ 199 h 469"/>
                <a:gd name="T34" fmla="*/ 0 w 1016"/>
                <a:gd name="T35" fmla="*/ 183 h 469"/>
                <a:gd name="T36" fmla="*/ 0 w 1016"/>
                <a:gd name="T37" fmla="*/ 167 h 469"/>
                <a:gd name="T38" fmla="*/ 0 w 1016"/>
                <a:gd name="T39" fmla="*/ 143 h 469"/>
                <a:gd name="T40" fmla="*/ 0 w 1016"/>
                <a:gd name="T41" fmla="*/ 127 h 469"/>
                <a:gd name="T42" fmla="*/ 8 w 1016"/>
                <a:gd name="T43" fmla="*/ 111 h 469"/>
                <a:gd name="T44" fmla="*/ 8 w 1016"/>
                <a:gd name="T45" fmla="*/ 96 h 469"/>
                <a:gd name="T46" fmla="*/ 8 w 1016"/>
                <a:gd name="T47" fmla="*/ 72 h 469"/>
                <a:gd name="T48" fmla="*/ 8 w 1016"/>
                <a:gd name="T49" fmla="*/ 56 h 469"/>
                <a:gd name="T50" fmla="*/ 16 w 1016"/>
                <a:gd name="T51" fmla="*/ 40 h 469"/>
                <a:gd name="T52" fmla="*/ 16 w 1016"/>
                <a:gd name="T53" fmla="*/ 24 h 469"/>
                <a:gd name="T54" fmla="*/ 24 w 1016"/>
                <a:gd name="T55" fmla="*/ 0 h 469"/>
                <a:gd name="T56" fmla="*/ 1016 w 1016"/>
                <a:gd name="T57" fmla="*/ 23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6" h="469">
                  <a:moveTo>
                    <a:pt x="1016" y="238"/>
                  </a:moveTo>
                  <a:lnTo>
                    <a:pt x="24" y="469"/>
                  </a:lnTo>
                  <a:lnTo>
                    <a:pt x="16" y="445"/>
                  </a:lnTo>
                  <a:lnTo>
                    <a:pt x="16" y="429"/>
                  </a:lnTo>
                  <a:lnTo>
                    <a:pt x="8" y="413"/>
                  </a:lnTo>
                  <a:lnTo>
                    <a:pt x="8" y="397"/>
                  </a:lnTo>
                  <a:lnTo>
                    <a:pt x="8" y="381"/>
                  </a:lnTo>
                  <a:lnTo>
                    <a:pt x="8" y="357"/>
                  </a:lnTo>
                  <a:lnTo>
                    <a:pt x="0" y="342"/>
                  </a:lnTo>
                  <a:lnTo>
                    <a:pt x="0" y="326"/>
                  </a:lnTo>
                  <a:lnTo>
                    <a:pt x="0" y="310"/>
                  </a:lnTo>
                  <a:lnTo>
                    <a:pt x="0" y="286"/>
                  </a:lnTo>
                  <a:lnTo>
                    <a:pt x="0" y="270"/>
                  </a:lnTo>
                  <a:lnTo>
                    <a:pt x="0" y="254"/>
                  </a:lnTo>
                  <a:lnTo>
                    <a:pt x="0" y="238"/>
                  </a:lnTo>
                  <a:lnTo>
                    <a:pt x="0" y="215"/>
                  </a:lnTo>
                  <a:lnTo>
                    <a:pt x="0" y="199"/>
                  </a:lnTo>
                  <a:lnTo>
                    <a:pt x="0" y="183"/>
                  </a:lnTo>
                  <a:lnTo>
                    <a:pt x="0" y="167"/>
                  </a:lnTo>
                  <a:lnTo>
                    <a:pt x="0" y="143"/>
                  </a:lnTo>
                  <a:lnTo>
                    <a:pt x="0" y="127"/>
                  </a:lnTo>
                  <a:lnTo>
                    <a:pt x="8" y="111"/>
                  </a:lnTo>
                  <a:lnTo>
                    <a:pt x="8" y="96"/>
                  </a:lnTo>
                  <a:lnTo>
                    <a:pt x="8" y="72"/>
                  </a:lnTo>
                  <a:lnTo>
                    <a:pt x="8" y="56"/>
                  </a:lnTo>
                  <a:lnTo>
                    <a:pt x="16" y="40"/>
                  </a:lnTo>
                  <a:lnTo>
                    <a:pt x="16" y="24"/>
                  </a:lnTo>
                  <a:lnTo>
                    <a:pt x="24" y="0"/>
                  </a:lnTo>
                  <a:lnTo>
                    <a:pt x="1016" y="238"/>
                  </a:lnTo>
                  <a:close/>
                </a:path>
              </a:pathLst>
            </a:custGeom>
            <a:solidFill>
              <a:srgbClr val="00FFFF"/>
            </a:solidFill>
            <a:ln w="12700">
              <a:solidFill>
                <a:srgbClr val="00FFFF"/>
              </a:solidFill>
              <a:prstDash val="solid"/>
              <a:round/>
              <a:headEnd/>
              <a:tailEnd/>
            </a:ln>
          </p:spPr>
          <p:txBody>
            <a:bodyPr/>
            <a:lstStyle/>
            <a:p>
              <a:endParaRPr lang="en-GB"/>
            </a:p>
          </p:txBody>
        </p:sp>
        <p:sp>
          <p:nvSpPr>
            <p:cNvPr id="54290" name="Freeform 18"/>
            <p:cNvSpPr>
              <a:spLocks/>
            </p:cNvSpPr>
            <p:nvPr/>
          </p:nvSpPr>
          <p:spPr bwMode="auto">
            <a:xfrm>
              <a:off x="3620" y="2374"/>
              <a:ext cx="1016" cy="469"/>
            </a:xfrm>
            <a:custGeom>
              <a:avLst/>
              <a:gdLst>
                <a:gd name="T0" fmla="*/ 1016 w 1016"/>
                <a:gd name="T1" fmla="*/ 238 h 469"/>
                <a:gd name="T2" fmla="*/ 24 w 1016"/>
                <a:gd name="T3" fmla="*/ 469 h 469"/>
                <a:gd name="T4" fmla="*/ 16 w 1016"/>
                <a:gd name="T5" fmla="*/ 445 h 469"/>
                <a:gd name="T6" fmla="*/ 16 w 1016"/>
                <a:gd name="T7" fmla="*/ 429 h 469"/>
                <a:gd name="T8" fmla="*/ 8 w 1016"/>
                <a:gd name="T9" fmla="*/ 413 h 469"/>
                <a:gd name="T10" fmla="*/ 8 w 1016"/>
                <a:gd name="T11" fmla="*/ 397 h 469"/>
                <a:gd name="T12" fmla="*/ 8 w 1016"/>
                <a:gd name="T13" fmla="*/ 381 h 469"/>
                <a:gd name="T14" fmla="*/ 8 w 1016"/>
                <a:gd name="T15" fmla="*/ 357 h 469"/>
                <a:gd name="T16" fmla="*/ 0 w 1016"/>
                <a:gd name="T17" fmla="*/ 342 h 469"/>
                <a:gd name="T18" fmla="*/ 0 w 1016"/>
                <a:gd name="T19" fmla="*/ 326 h 469"/>
                <a:gd name="T20" fmla="*/ 0 w 1016"/>
                <a:gd name="T21" fmla="*/ 310 h 469"/>
                <a:gd name="T22" fmla="*/ 0 w 1016"/>
                <a:gd name="T23" fmla="*/ 286 h 469"/>
                <a:gd name="T24" fmla="*/ 0 w 1016"/>
                <a:gd name="T25" fmla="*/ 270 h 469"/>
                <a:gd name="T26" fmla="*/ 0 w 1016"/>
                <a:gd name="T27" fmla="*/ 254 h 469"/>
                <a:gd name="T28" fmla="*/ 0 w 1016"/>
                <a:gd name="T29" fmla="*/ 238 h 469"/>
                <a:gd name="T30" fmla="*/ 0 w 1016"/>
                <a:gd name="T31" fmla="*/ 215 h 469"/>
                <a:gd name="T32" fmla="*/ 0 w 1016"/>
                <a:gd name="T33" fmla="*/ 199 h 469"/>
                <a:gd name="T34" fmla="*/ 0 w 1016"/>
                <a:gd name="T35" fmla="*/ 183 h 469"/>
                <a:gd name="T36" fmla="*/ 0 w 1016"/>
                <a:gd name="T37" fmla="*/ 167 h 469"/>
                <a:gd name="T38" fmla="*/ 0 w 1016"/>
                <a:gd name="T39" fmla="*/ 143 h 469"/>
                <a:gd name="T40" fmla="*/ 0 w 1016"/>
                <a:gd name="T41" fmla="*/ 127 h 469"/>
                <a:gd name="T42" fmla="*/ 8 w 1016"/>
                <a:gd name="T43" fmla="*/ 111 h 469"/>
                <a:gd name="T44" fmla="*/ 8 w 1016"/>
                <a:gd name="T45" fmla="*/ 96 h 469"/>
                <a:gd name="T46" fmla="*/ 8 w 1016"/>
                <a:gd name="T47" fmla="*/ 72 h 469"/>
                <a:gd name="T48" fmla="*/ 8 w 1016"/>
                <a:gd name="T49" fmla="*/ 56 h 469"/>
                <a:gd name="T50" fmla="*/ 16 w 1016"/>
                <a:gd name="T51" fmla="*/ 40 h 469"/>
                <a:gd name="T52" fmla="*/ 16 w 1016"/>
                <a:gd name="T53" fmla="*/ 24 h 469"/>
                <a:gd name="T54" fmla="*/ 24 w 1016"/>
                <a:gd name="T55" fmla="*/ 0 h 469"/>
                <a:gd name="T56" fmla="*/ 1016 w 1016"/>
                <a:gd name="T57" fmla="*/ 23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6" h="469">
                  <a:moveTo>
                    <a:pt x="1016" y="238"/>
                  </a:moveTo>
                  <a:lnTo>
                    <a:pt x="24" y="469"/>
                  </a:lnTo>
                  <a:lnTo>
                    <a:pt x="16" y="445"/>
                  </a:lnTo>
                  <a:lnTo>
                    <a:pt x="16" y="429"/>
                  </a:lnTo>
                  <a:lnTo>
                    <a:pt x="8" y="413"/>
                  </a:lnTo>
                  <a:lnTo>
                    <a:pt x="8" y="397"/>
                  </a:lnTo>
                  <a:lnTo>
                    <a:pt x="8" y="381"/>
                  </a:lnTo>
                  <a:lnTo>
                    <a:pt x="8" y="357"/>
                  </a:lnTo>
                  <a:lnTo>
                    <a:pt x="0" y="342"/>
                  </a:lnTo>
                  <a:lnTo>
                    <a:pt x="0" y="326"/>
                  </a:lnTo>
                  <a:lnTo>
                    <a:pt x="0" y="310"/>
                  </a:lnTo>
                  <a:lnTo>
                    <a:pt x="0" y="286"/>
                  </a:lnTo>
                  <a:lnTo>
                    <a:pt x="0" y="270"/>
                  </a:lnTo>
                  <a:lnTo>
                    <a:pt x="0" y="254"/>
                  </a:lnTo>
                  <a:lnTo>
                    <a:pt x="0" y="238"/>
                  </a:lnTo>
                  <a:lnTo>
                    <a:pt x="0" y="215"/>
                  </a:lnTo>
                  <a:lnTo>
                    <a:pt x="0" y="199"/>
                  </a:lnTo>
                  <a:lnTo>
                    <a:pt x="0" y="183"/>
                  </a:lnTo>
                  <a:lnTo>
                    <a:pt x="0" y="167"/>
                  </a:lnTo>
                  <a:lnTo>
                    <a:pt x="0" y="143"/>
                  </a:lnTo>
                  <a:lnTo>
                    <a:pt x="0" y="127"/>
                  </a:lnTo>
                  <a:lnTo>
                    <a:pt x="8" y="111"/>
                  </a:lnTo>
                  <a:lnTo>
                    <a:pt x="8" y="96"/>
                  </a:lnTo>
                  <a:lnTo>
                    <a:pt x="8" y="72"/>
                  </a:lnTo>
                  <a:lnTo>
                    <a:pt x="8" y="56"/>
                  </a:lnTo>
                  <a:lnTo>
                    <a:pt x="16" y="40"/>
                  </a:lnTo>
                  <a:lnTo>
                    <a:pt x="16" y="24"/>
                  </a:lnTo>
                  <a:lnTo>
                    <a:pt x="24" y="0"/>
                  </a:lnTo>
                  <a:lnTo>
                    <a:pt x="1016" y="2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91" name="Freeform 19"/>
            <p:cNvSpPr>
              <a:spLocks/>
            </p:cNvSpPr>
            <p:nvPr/>
          </p:nvSpPr>
          <p:spPr bwMode="auto">
            <a:xfrm>
              <a:off x="3644" y="2612"/>
              <a:ext cx="992" cy="667"/>
            </a:xfrm>
            <a:custGeom>
              <a:avLst/>
              <a:gdLst>
                <a:gd name="T0" fmla="*/ 992 w 992"/>
                <a:gd name="T1" fmla="*/ 0 h 667"/>
                <a:gd name="T2" fmla="*/ 222 w 992"/>
                <a:gd name="T3" fmla="*/ 667 h 667"/>
                <a:gd name="T4" fmla="*/ 214 w 992"/>
                <a:gd name="T5" fmla="*/ 659 h 667"/>
                <a:gd name="T6" fmla="*/ 198 w 992"/>
                <a:gd name="T7" fmla="*/ 643 h 667"/>
                <a:gd name="T8" fmla="*/ 190 w 992"/>
                <a:gd name="T9" fmla="*/ 627 h 667"/>
                <a:gd name="T10" fmla="*/ 183 w 992"/>
                <a:gd name="T11" fmla="*/ 612 h 667"/>
                <a:gd name="T12" fmla="*/ 167 w 992"/>
                <a:gd name="T13" fmla="*/ 596 h 667"/>
                <a:gd name="T14" fmla="*/ 159 w 992"/>
                <a:gd name="T15" fmla="*/ 588 h 667"/>
                <a:gd name="T16" fmla="*/ 151 w 992"/>
                <a:gd name="T17" fmla="*/ 572 h 667"/>
                <a:gd name="T18" fmla="*/ 135 w 992"/>
                <a:gd name="T19" fmla="*/ 556 h 667"/>
                <a:gd name="T20" fmla="*/ 127 w 992"/>
                <a:gd name="T21" fmla="*/ 540 h 667"/>
                <a:gd name="T22" fmla="*/ 119 w 992"/>
                <a:gd name="T23" fmla="*/ 524 h 667"/>
                <a:gd name="T24" fmla="*/ 111 w 992"/>
                <a:gd name="T25" fmla="*/ 508 h 667"/>
                <a:gd name="T26" fmla="*/ 103 w 992"/>
                <a:gd name="T27" fmla="*/ 493 h 667"/>
                <a:gd name="T28" fmla="*/ 95 w 992"/>
                <a:gd name="T29" fmla="*/ 477 h 667"/>
                <a:gd name="T30" fmla="*/ 87 w 992"/>
                <a:gd name="T31" fmla="*/ 461 h 667"/>
                <a:gd name="T32" fmla="*/ 79 w 992"/>
                <a:gd name="T33" fmla="*/ 445 h 667"/>
                <a:gd name="T34" fmla="*/ 71 w 992"/>
                <a:gd name="T35" fmla="*/ 429 h 667"/>
                <a:gd name="T36" fmla="*/ 63 w 992"/>
                <a:gd name="T37" fmla="*/ 413 h 667"/>
                <a:gd name="T38" fmla="*/ 56 w 992"/>
                <a:gd name="T39" fmla="*/ 397 h 667"/>
                <a:gd name="T40" fmla="*/ 48 w 992"/>
                <a:gd name="T41" fmla="*/ 381 h 667"/>
                <a:gd name="T42" fmla="*/ 40 w 992"/>
                <a:gd name="T43" fmla="*/ 366 h 667"/>
                <a:gd name="T44" fmla="*/ 32 w 992"/>
                <a:gd name="T45" fmla="*/ 350 h 667"/>
                <a:gd name="T46" fmla="*/ 32 w 992"/>
                <a:gd name="T47" fmla="*/ 334 h 667"/>
                <a:gd name="T48" fmla="*/ 24 w 992"/>
                <a:gd name="T49" fmla="*/ 310 h 667"/>
                <a:gd name="T50" fmla="*/ 16 w 992"/>
                <a:gd name="T51" fmla="*/ 294 h 667"/>
                <a:gd name="T52" fmla="*/ 16 w 992"/>
                <a:gd name="T53" fmla="*/ 278 h 667"/>
                <a:gd name="T54" fmla="*/ 8 w 992"/>
                <a:gd name="T55" fmla="*/ 262 h 667"/>
                <a:gd name="T56" fmla="*/ 0 w 992"/>
                <a:gd name="T57" fmla="*/ 246 h 667"/>
                <a:gd name="T58" fmla="*/ 0 w 992"/>
                <a:gd name="T59" fmla="*/ 231 h 667"/>
                <a:gd name="T60" fmla="*/ 992 w 992"/>
                <a:gd name="T6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2" h="667">
                  <a:moveTo>
                    <a:pt x="992" y="0"/>
                  </a:moveTo>
                  <a:lnTo>
                    <a:pt x="222" y="667"/>
                  </a:lnTo>
                  <a:lnTo>
                    <a:pt x="214" y="659"/>
                  </a:lnTo>
                  <a:lnTo>
                    <a:pt x="198" y="643"/>
                  </a:lnTo>
                  <a:lnTo>
                    <a:pt x="190" y="627"/>
                  </a:lnTo>
                  <a:lnTo>
                    <a:pt x="183" y="612"/>
                  </a:lnTo>
                  <a:lnTo>
                    <a:pt x="167" y="596"/>
                  </a:lnTo>
                  <a:lnTo>
                    <a:pt x="159" y="588"/>
                  </a:lnTo>
                  <a:lnTo>
                    <a:pt x="151" y="572"/>
                  </a:lnTo>
                  <a:lnTo>
                    <a:pt x="135" y="556"/>
                  </a:lnTo>
                  <a:lnTo>
                    <a:pt x="127" y="540"/>
                  </a:lnTo>
                  <a:lnTo>
                    <a:pt x="119" y="524"/>
                  </a:lnTo>
                  <a:lnTo>
                    <a:pt x="111" y="508"/>
                  </a:lnTo>
                  <a:lnTo>
                    <a:pt x="103" y="493"/>
                  </a:lnTo>
                  <a:lnTo>
                    <a:pt x="95" y="477"/>
                  </a:lnTo>
                  <a:lnTo>
                    <a:pt x="87" y="461"/>
                  </a:lnTo>
                  <a:lnTo>
                    <a:pt x="79" y="445"/>
                  </a:lnTo>
                  <a:lnTo>
                    <a:pt x="71" y="429"/>
                  </a:lnTo>
                  <a:lnTo>
                    <a:pt x="63" y="413"/>
                  </a:lnTo>
                  <a:lnTo>
                    <a:pt x="56" y="397"/>
                  </a:lnTo>
                  <a:lnTo>
                    <a:pt x="48" y="381"/>
                  </a:lnTo>
                  <a:lnTo>
                    <a:pt x="40" y="366"/>
                  </a:lnTo>
                  <a:lnTo>
                    <a:pt x="32" y="350"/>
                  </a:lnTo>
                  <a:lnTo>
                    <a:pt x="32" y="334"/>
                  </a:lnTo>
                  <a:lnTo>
                    <a:pt x="24" y="310"/>
                  </a:lnTo>
                  <a:lnTo>
                    <a:pt x="16" y="294"/>
                  </a:lnTo>
                  <a:lnTo>
                    <a:pt x="16" y="278"/>
                  </a:lnTo>
                  <a:lnTo>
                    <a:pt x="8" y="262"/>
                  </a:lnTo>
                  <a:lnTo>
                    <a:pt x="0" y="246"/>
                  </a:lnTo>
                  <a:lnTo>
                    <a:pt x="0" y="231"/>
                  </a:lnTo>
                  <a:lnTo>
                    <a:pt x="992" y="0"/>
                  </a:lnTo>
                  <a:close/>
                </a:path>
              </a:pathLst>
            </a:custGeom>
            <a:solidFill>
              <a:srgbClr val="FF00FF"/>
            </a:solidFill>
            <a:ln w="12700">
              <a:solidFill>
                <a:srgbClr val="FF00FF"/>
              </a:solidFill>
              <a:prstDash val="solid"/>
              <a:round/>
              <a:headEnd/>
              <a:tailEnd/>
            </a:ln>
          </p:spPr>
          <p:txBody>
            <a:bodyPr/>
            <a:lstStyle/>
            <a:p>
              <a:endParaRPr lang="en-GB"/>
            </a:p>
          </p:txBody>
        </p:sp>
        <p:sp>
          <p:nvSpPr>
            <p:cNvPr id="54292" name="Freeform 20"/>
            <p:cNvSpPr>
              <a:spLocks/>
            </p:cNvSpPr>
            <p:nvPr/>
          </p:nvSpPr>
          <p:spPr bwMode="auto">
            <a:xfrm>
              <a:off x="3644" y="2612"/>
              <a:ext cx="992" cy="667"/>
            </a:xfrm>
            <a:custGeom>
              <a:avLst/>
              <a:gdLst>
                <a:gd name="T0" fmla="*/ 992 w 992"/>
                <a:gd name="T1" fmla="*/ 0 h 667"/>
                <a:gd name="T2" fmla="*/ 222 w 992"/>
                <a:gd name="T3" fmla="*/ 667 h 667"/>
                <a:gd name="T4" fmla="*/ 214 w 992"/>
                <a:gd name="T5" fmla="*/ 659 h 667"/>
                <a:gd name="T6" fmla="*/ 198 w 992"/>
                <a:gd name="T7" fmla="*/ 643 h 667"/>
                <a:gd name="T8" fmla="*/ 190 w 992"/>
                <a:gd name="T9" fmla="*/ 627 h 667"/>
                <a:gd name="T10" fmla="*/ 183 w 992"/>
                <a:gd name="T11" fmla="*/ 612 h 667"/>
                <a:gd name="T12" fmla="*/ 167 w 992"/>
                <a:gd name="T13" fmla="*/ 596 h 667"/>
                <a:gd name="T14" fmla="*/ 159 w 992"/>
                <a:gd name="T15" fmla="*/ 588 h 667"/>
                <a:gd name="T16" fmla="*/ 151 w 992"/>
                <a:gd name="T17" fmla="*/ 572 h 667"/>
                <a:gd name="T18" fmla="*/ 135 w 992"/>
                <a:gd name="T19" fmla="*/ 556 h 667"/>
                <a:gd name="T20" fmla="*/ 127 w 992"/>
                <a:gd name="T21" fmla="*/ 540 h 667"/>
                <a:gd name="T22" fmla="*/ 119 w 992"/>
                <a:gd name="T23" fmla="*/ 524 h 667"/>
                <a:gd name="T24" fmla="*/ 111 w 992"/>
                <a:gd name="T25" fmla="*/ 508 h 667"/>
                <a:gd name="T26" fmla="*/ 103 w 992"/>
                <a:gd name="T27" fmla="*/ 493 h 667"/>
                <a:gd name="T28" fmla="*/ 95 w 992"/>
                <a:gd name="T29" fmla="*/ 477 h 667"/>
                <a:gd name="T30" fmla="*/ 87 w 992"/>
                <a:gd name="T31" fmla="*/ 461 h 667"/>
                <a:gd name="T32" fmla="*/ 79 w 992"/>
                <a:gd name="T33" fmla="*/ 445 h 667"/>
                <a:gd name="T34" fmla="*/ 71 w 992"/>
                <a:gd name="T35" fmla="*/ 429 h 667"/>
                <a:gd name="T36" fmla="*/ 63 w 992"/>
                <a:gd name="T37" fmla="*/ 413 h 667"/>
                <a:gd name="T38" fmla="*/ 56 w 992"/>
                <a:gd name="T39" fmla="*/ 397 h 667"/>
                <a:gd name="T40" fmla="*/ 48 w 992"/>
                <a:gd name="T41" fmla="*/ 381 h 667"/>
                <a:gd name="T42" fmla="*/ 40 w 992"/>
                <a:gd name="T43" fmla="*/ 366 h 667"/>
                <a:gd name="T44" fmla="*/ 32 w 992"/>
                <a:gd name="T45" fmla="*/ 350 h 667"/>
                <a:gd name="T46" fmla="*/ 32 w 992"/>
                <a:gd name="T47" fmla="*/ 334 h 667"/>
                <a:gd name="T48" fmla="*/ 24 w 992"/>
                <a:gd name="T49" fmla="*/ 310 h 667"/>
                <a:gd name="T50" fmla="*/ 16 w 992"/>
                <a:gd name="T51" fmla="*/ 294 h 667"/>
                <a:gd name="T52" fmla="*/ 16 w 992"/>
                <a:gd name="T53" fmla="*/ 278 h 667"/>
                <a:gd name="T54" fmla="*/ 8 w 992"/>
                <a:gd name="T55" fmla="*/ 262 h 667"/>
                <a:gd name="T56" fmla="*/ 0 w 992"/>
                <a:gd name="T57" fmla="*/ 246 h 667"/>
                <a:gd name="T58" fmla="*/ 0 w 992"/>
                <a:gd name="T59" fmla="*/ 231 h 667"/>
                <a:gd name="T60" fmla="*/ 992 w 992"/>
                <a:gd name="T6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2" h="667">
                  <a:moveTo>
                    <a:pt x="992" y="0"/>
                  </a:moveTo>
                  <a:lnTo>
                    <a:pt x="222" y="667"/>
                  </a:lnTo>
                  <a:lnTo>
                    <a:pt x="214" y="659"/>
                  </a:lnTo>
                  <a:lnTo>
                    <a:pt x="198" y="643"/>
                  </a:lnTo>
                  <a:lnTo>
                    <a:pt x="190" y="627"/>
                  </a:lnTo>
                  <a:lnTo>
                    <a:pt x="183" y="612"/>
                  </a:lnTo>
                  <a:lnTo>
                    <a:pt x="167" y="596"/>
                  </a:lnTo>
                  <a:lnTo>
                    <a:pt x="159" y="588"/>
                  </a:lnTo>
                  <a:lnTo>
                    <a:pt x="151" y="572"/>
                  </a:lnTo>
                  <a:lnTo>
                    <a:pt x="135" y="556"/>
                  </a:lnTo>
                  <a:lnTo>
                    <a:pt x="127" y="540"/>
                  </a:lnTo>
                  <a:lnTo>
                    <a:pt x="119" y="524"/>
                  </a:lnTo>
                  <a:lnTo>
                    <a:pt x="111" y="508"/>
                  </a:lnTo>
                  <a:lnTo>
                    <a:pt x="103" y="493"/>
                  </a:lnTo>
                  <a:lnTo>
                    <a:pt x="95" y="477"/>
                  </a:lnTo>
                  <a:lnTo>
                    <a:pt x="87" y="461"/>
                  </a:lnTo>
                  <a:lnTo>
                    <a:pt x="79" y="445"/>
                  </a:lnTo>
                  <a:lnTo>
                    <a:pt x="71" y="429"/>
                  </a:lnTo>
                  <a:lnTo>
                    <a:pt x="63" y="413"/>
                  </a:lnTo>
                  <a:lnTo>
                    <a:pt x="56" y="397"/>
                  </a:lnTo>
                  <a:lnTo>
                    <a:pt x="48" y="381"/>
                  </a:lnTo>
                  <a:lnTo>
                    <a:pt x="40" y="366"/>
                  </a:lnTo>
                  <a:lnTo>
                    <a:pt x="32" y="350"/>
                  </a:lnTo>
                  <a:lnTo>
                    <a:pt x="32" y="334"/>
                  </a:lnTo>
                  <a:lnTo>
                    <a:pt x="24" y="310"/>
                  </a:lnTo>
                  <a:lnTo>
                    <a:pt x="16" y="294"/>
                  </a:lnTo>
                  <a:lnTo>
                    <a:pt x="16" y="278"/>
                  </a:lnTo>
                  <a:lnTo>
                    <a:pt x="8" y="262"/>
                  </a:lnTo>
                  <a:lnTo>
                    <a:pt x="0" y="246"/>
                  </a:lnTo>
                  <a:lnTo>
                    <a:pt x="0" y="231"/>
                  </a:lnTo>
                  <a:lnTo>
                    <a:pt x="99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93" name="Freeform 21"/>
            <p:cNvSpPr>
              <a:spLocks/>
            </p:cNvSpPr>
            <p:nvPr/>
          </p:nvSpPr>
          <p:spPr bwMode="auto">
            <a:xfrm>
              <a:off x="3866" y="2612"/>
              <a:ext cx="770" cy="874"/>
            </a:xfrm>
            <a:custGeom>
              <a:avLst/>
              <a:gdLst>
                <a:gd name="T0" fmla="*/ 0 w 770"/>
                <a:gd name="T1" fmla="*/ 667 h 874"/>
                <a:gd name="T2" fmla="*/ 16 w 770"/>
                <a:gd name="T3" fmla="*/ 683 h 874"/>
                <a:gd name="T4" fmla="*/ 24 w 770"/>
                <a:gd name="T5" fmla="*/ 699 h 874"/>
                <a:gd name="T6" fmla="*/ 40 w 770"/>
                <a:gd name="T7" fmla="*/ 707 h 874"/>
                <a:gd name="T8" fmla="*/ 48 w 770"/>
                <a:gd name="T9" fmla="*/ 723 h 874"/>
                <a:gd name="T10" fmla="*/ 64 w 770"/>
                <a:gd name="T11" fmla="*/ 731 h 874"/>
                <a:gd name="T12" fmla="*/ 80 w 770"/>
                <a:gd name="T13" fmla="*/ 747 h 874"/>
                <a:gd name="T14" fmla="*/ 88 w 770"/>
                <a:gd name="T15" fmla="*/ 762 h 874"/>
                <a:gd name="T16" fmla="*/ 103 w 770"/>
                <a:gd name="T17" fmla="*/ 770 h 874"/>
                <a:gd name="T18" fmla="*/ 119 w 770"/>
                <a:gd name="T19" fmla="*/ 778 h 874"/>
                <a:gd name="T20" fmla="*/ 127 w 770"/>
                <a:gd name="T21" fmla="*/ 794 h 874"/>
                <a:gd name="T22" fmla="*/ 143 w 770"/>
                <a:gd name="T23" fmla="*/ 802 h 874"/>
                <a:gd name="T24" fmla="*/ 159 w 770"/>
                <a:gd name="T25" fmla="*/ 818 h 874"/>
                <a:gd name="T26" fmla="*/ 175 w 770"/>
                <a:gd name="T27" fmla="*/ 826 h 874"/>
                <a:gd name="T28" fmla="*/ 191 w 770"/>
                <a:gd name="T29" fmla="*/ 834 h 874"/>
                <a:gd name="T30" fmla="*/ 199 w 770"/>
                <a:gd name="T31" fmla="*/ 850 h 874"/>
                <a:gd name="T32" fmla="*/ 215 w 770"/>
                <a:gd name="T33" fmla="*/ 858 h 874"/>
                <a:gd name="T34" fmla="*/ 230 w 770"/>
                <a:gd name="T35" fmla="*/ 866 h 874"/>
                <a:gd name="T36" fmla="*/ 246 w 770"/>
                <a:gd name="T37" fmla="*/ 874 h 874"/>
                <a:gd name="T38" fmla="*/ 770 w 770"/>
                <a:gd name="T39" fmla="*/ 0 h 874"/>
                <a:gd name="T40" fmla="*/ 0 w 770"/>
                <a:gd name="T41" fmla="*/ 66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74">
                  <a:moveTo>
                    <a:pt x="0" y="667"/>
                  </a:moveTo>
                  <a:lnTo>
                    <a:pt x="16" y="683"/>
                  </a:lnTo>
                  <a:lnTo>
                    <a:pt x="24" y="699"/>
                  </a:lnTo>
                  <a:lnTo>
                    <a:pt x="40" y="707"/>
                  </a:lnTo>
                  <a:lnTo>
                    <a:pt x="48" y="723"/>
                  </a:lnTo>
                  <a:lnTo>
                    <a:pt x="64" y="731"/>
                  </a:lnTo>
                  <a:lnTo>
                    <a:pt x="80" y="747"/>
                  </a:lnTo>
                  <a:lnTo>
                    <a:pt x="88" y="762"/>
                  </a:lnTo>
                  <a:lnTo>
                    <a:pt x="103" y="770"/>
                  </a:lnTo>
                  <a:lnTo>
                    <a:pt x="119" y="778"/>
                  </a:lnTo>
                  <a:lnTo>
                    <a:pt x="127" y="794"/>
                  </a:lnTo>
                  <a:lnTo>
                    <a:pt x="143" y="802"/>
                  </a:lnTo>
                  <a:lnTo>
                    <a:pt x="159" y="818"/>
                  </a:lnTo>
                  <a:lnTo>
                    <a:pt x="175" y="826"/>
                  </a:lnTo>
                  <a:lnTo>
                    <a:pt x="191" y="834"/>
                  </a:lnTo>
                  <a:lnTo>
                    <a:pt x="199" y="850"/>
                  </a:lnTo>
                  <a:lnTo>
                    <a:pt x="215" y="858"/>
                  </a:lnTo>
                  <a:lnTo>
                    <a:pt x="230" y="866"/>
                  </a:lnTo>
                  <a:lnTo>
                    <a:pt x="246" y="874"/>
                  </a:lnTo>
                  <a:lnTo>
                    <a:pt x="770" y="0"/>
                  </a:lnTo>
                  <a:lnTo>
                    <a:pt x="0" y="667"/>
                  </a:lnTo>
                  <a:close/>
                </a:path>
              </a:pathLst>
            </a:custGeom>
            <a:solidFill>
              <a:srgbClr val="0000FF"/>
            </a:solidFill>
            <a:ln w="12700">
              <a:solidFill>
                <a:srgbClr val="0000FF"/>
              </a:solidFill>
              <a:prstDash val="solid"/>
              <a:round/>
              <a:headEnd/>
              <a:tailEnd/>
            </a:ln>
          </p:spPr>
          <p:txBody>
            <a:bodyPr/>
            <a:lstStyle/>
            <a:p>
              <a:endParaRPr lang="en-GB"/>
            </a:p>
          </p:txBody>
        </p:sp>
        <p:sp>
          <p:nvSpPr>
            <p:cNvPr id="54294" name="Freeform 22"/>
            <p:cNvSpPr>
              <a:spLocks/>
            </p:cNvSpPr>
            <p:nvPr/>
          </p:nvSpPr>
          <p:spPr bwMode="auto">
            <a:xfrm>
              <a:off x="3866" y="2612"/>
              <a:ext cx="770" cy="874"/>
            </a:xfrm>
            <a:custGeom>
              <a:avLst/>
              <a:gdLst>
                <a:gd name="T0" fmla="*/ 770 w 770"/>
                <a:gd name="T1" fmla="*/ 0 h 874"/>
                <a:gd name="T2" fmla="*/ 246 w 770"/>
                <a:gd name="T3" fmla="*/ 874 h 874"/>
                <a:gd name="T4" fmla="*/ 230 w 770"/>
                <a:gd name="T5" fmla="*/ 866 h 874"/>
                <a:gd name="T6" fmla="*/ 215 w 770"/>
                <a:gd name="T7" fmla="*/ 858 h 874"/>
                <a:gd name="T8" fmla="*/ 199 w 770"/>
                <a:gd name="T9" fmla="*/ 850 h 874"/>
                <a:gd name="T10" fmla="*/ 191 w 770"/>
                <a:gd name="T11" fmla="*/ 834 h 874"/>
                <a:gd name="T12" fmla="*/ 175 w 770"/>
                <a:gd name="T13" fmla="*/ 826 h 874"/>
                <a:gd name="T14" fmla="*/ 159 w 770"/>
                <a:gd name="T15" fmla="*/ 818 h 874"/>
                <a:gd name="T16" fmla="*/ 143 w 770"/>
                <a:gd name="T17" fmla="*/ 802 h 874"/>
                <a:gd name="T18" fmla="*/ 127 w 770"/>
                <a:gd name="T19" fmla="*/ 794 h 874"/>
                <a:gd name="T20" fmla="*/ 119 w 770"/>
                <a:gd name="T21" fmla="*/ 778 h 874"/>
                <a:gd name="T22" fmla="*/ 103 w 770"/>
                <a:gd name="T23" fmla="*/ 770 h 874"/>
                <a:gd name="T24" fmla="*/ 88 w 770"/>
                <a:gd name="T25" fmla="*/ 762 h 874"/>
                <a:gd name="T26" fmla="*/ 80 w 770"/>
                <a:gd name="T27" fmla="*/ 747 h 874"/>
                <a:gd name="T28" fmla="*/ 64 w 770"/>
                <a:gd name="T29" fmla="*/ 731 h 874"/>
                <a:gd name="T30" fmla="*/ 48 w 770"/>
                <a:gd name="T31" fmla="*/ 723 h 874"/>
                <a:gd name="T32" fmla="*/ 40 w 770"/>
                <a:gd name="T33" fmla="*/ 707 h 874"/>
                <a:gd name="T34" fmla="*/ 24 w 770"/>
                <a:gd name="T35" fmla="*/ 699 h 874"/>
                <a:gd name="T36" fmla="*/ 16 w 770"/>
                <a:gd name="T37" fmla="*/ 683 h 874"/>
                <a:gd name="T38" fmla="*/ 0 w 770"/>
                <a:gd name="T39" fmla="*/ 667 h 874"/>
                <a:gd name="T40" fmla="*/ 770 w 770"/>
                <a:gd name="T4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74">
                  <a:moveTo>
                    <a:pt x="770" y="0"/>
                  </a:moveTo>
                  <a:lnTo>
                    <a:pt x="246" y="874"/>
                  </a:lnTo>
                  <a:lnTo>
                    <a:pt x="230" y="866"/>
                  </a:lnTo>
                  <a:lnTo>
                    <a:pt x="215" y="858"/>
                  </a:lnTo>
                  <a:lnTo>
                    <a:pt x="199" y="850"/>
                  </a:lnTo>
                  <a:lnTo>
                    <a:pt x="191" y="834"/>
                  </a:lnTo>
                  <a:lnTo>
                    <a:pt x="175" y="826"/>
                  </a:lnTo>
                  <a:lnTo>
                    <a:pt x="159" y="818"/>
                  </a:lnTo>
                  <a:lnTo>
                    <a:pt x="143" y="802"/>
                  </a:lnTo>
                  <a:lnTo>
                    <a:pt x="127" y="794"/>
                  </a:lnTo>
                  <a:lnTo>
                    <a:pt x="119" y="778"/>
                  </a:lnTo>
                  <a:lnTo>
                    <a:pt x="103" y="770"/>
                  </a:lnTo>
                  <a:lnTo>
                    <a:pt x="88" y="762"/>
                  </a:lnTo>
                  <a:lnTo>
                    <a:pt x="80" y="747"/>
                  </a:lnTo>
                  <a:lnTo>
                    <a:pt x="64" y="731"/>
                  </a:lnTo>
                  <a:lnTo>
                    <a:pt x="48" y="723"/>
                  </a:lnTo>
                  <a:lnTo>
                    <a:pt x="40" y="707"/>
                  </a:lnTo>
                  <a:lnTo>
                    <a:pt x="24" y="699"/>
                  </a:lnTo>
                  <a:lnTo>
                    <a:pt x="16" y="683"/>
                  </a:lnTo>
                  <a:lnTo>
                    <a:pt x="0" y="667"/>
                  </a:lnTo>
                  <a:lnTo>
                    <a:pt x="77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95" name="Freeform 23"/>
            <p:cNvSpPr>
              <a:spLocks/>
            </p:cNvSpPr>
            <p:nvPr/>
          </p:nvSpPr>
          <p:spPr bwMode="auto">
            <a:xfrm>
              <a:off x="4112" y="1715"/>
              <a:ext cx="1548" cy="1921"/>
            </a:xfrm>
            <a:custGeom>
              <a:avLst/>
              <a:gdLst>
                <a:gd name="T0" fmla="*/ 32 w 1548"/>
                <a:gd name="T1" fmla="*/ 1794 h 1921"/>
                <a:gd name="T2" fmla="*/ 80 w 1548"/>
                <a:gd name="T3" fmla="*/ 1818 h 1921"/>
                <a:gd name="T4" fmla="*/ 127 w 1548"/>
                <a:gd name="T5" fmla="*/ 1834 h 1921"/>
                <a:gd name="T6" fmla="*/ 175 w 1548"/>
                <a:gd name="T7" fmla="*/ 1858 h 1921"/>
                <a:gd name="T8" fmla="*/ 231 w 1548"/>
                <a:gd name="T9" fmla="*/ 1874 h 1921"/>
                <a:gd name="T10" fmla="*/ 278 w 1548"/>
                <a:gd name="T11" fmla="*/ 1890 h 1921"/>
                <a:gd name="T12" fmla="*/ 334 w 1548"/>
                <a:gd name="T13" fmla="*/ 1898 h 1921"/>
                <a:gd name="T14" fmla="*/ 389 w 1548"/>
                <a:gd name="T15" fmla="*/ 1905 h 1921"/>
                <a:gd name="T16" fmla="*/ 437 w 1548"/>
                <a:gd name="T17" fmla="*/ 1913 h 1921"/>
                <a:gd name="T18" fmla="*/ 493 w 1548"/>
                <a:gd name="T19" fmla="*/ 1921 h 1921"/>
                <a:gd name="T20" fmla="*/ 548 w 1548"/>
                <a:gd name="T21" fmla="*/ 1921 h 1921"/>
                <a:gd name="T22" fmla="*/ 596 w 1548"/>
                <a:gd name="T23" fmla="*/ 1913 h 1921"/>
                <a:gd name="T24" fmla="*/ 651 w 1548"/>
                <a:gd name="T25" fmla="*/ 1913 h 1921"/>
                <a:gd name="T26" fmla="*/ 707 w 1548"/>
                <a:gd name="T27" fmla="*/ 1905 h 1921"/>
                <a:gd name="T28" fmla="*/ 762 w 1548"/>
                <a:gd name="T29" fmla="*/ 1890 h 1921"/>
                <a:gd name="T30" fmla="*/ 810 w 1548"/>
                <a:gd name="T31" fmla="*/ 1882 h 1921"/>
                <a:gd name="T32" fmla="*/ 858 w 1548"/>
                <a:gd name="T33" fmla="*/ 1866 h 1921"/>
                <a:gd name="T34" fmla="*/ 913 w 1548"/>
                <a:gd name="T35" fmla="*/ 1842 h 1921"/>
                <a:gd name="T36" fmla="*/ 961 w 1548"/>
                <a:gd name="T37" fmla="*/ 1826 h 1921"/>
                <a:gd name="T38" fmla="*/ 1009 w 1548"/>
                <a:gd name="T39" fmla="*/ 1802 h 1921"/>
                <a:gd name="T40" fmla="*/ 1056 w 1548"/>
                <a:gd name="T41" fmla="*/ 1771 h 1921"/>
                <a:gd name="T42" fmla="*/ 1104 w 1548"/>
                <a:gd name="T43" fmla="*/ 1747 h 1921"/>
                <a:gd name="T44" fmla="*/ 1143 w 1548"/>
                <a:gd name="T45" fmla="*/ 1715 h 1921"/>
                <a:gd name="T46" fmla="*/ 1183 w 1548"/>
                <a:gd name="T47" fmla="*/ 1675 h 1921"/>
                <a:gd name="T48" fmla="*/ 1223 w 1548"/>
                <a:gd name="T49" fmla="*/ 1644 h 1921"/>
                <a:gd name="T50" fmla="*/ 1263 w 1548"/>
                <a:gd name="T51" fmla="*/ 1604 h 1921"/>
                <a:gd name="T52" fmla="*/ 1302 w 1548"/>
                <a:gd name="T53" fmla="*/ 1564 h 1921"/>
                <a:gd name="T54" fmla="*/ 1334 w 1548"/>
                <a:gd name="T55" fmla="*/ 1524 h 1921"/>
                <a:gd name="T56" fmla="*/ 1366 w 1548"/>
                <a:gd name="T57" fmla="*/ 1485 h 1921"/>
                <a:gd name="T58" fmla="*/ 1397 w 1548"/>
                <a:gd name="T59" fmla="*/ 1437 h 1921"/>
                <a:gd name="T60" fmla="*/ 1421 w 1548"/>
                <a:gd name="T61" fmla="*/ 1390 h 1921"/>
                <a:gd name="T62" fmla="*/ 1445 w 1548"/>
                <a:gd name="T63" fmla="*/ 1342 h 1921"/>
                <a:gd name="T64" fmla="*/ 1469 w 1548"/>
                <a:gd name="T65" fmla="*/ 1294 h 1921"/>
                <a:gd name="T66" fmla="*/ 1493 w 1548"/>
                <a:gd name="T67" fmla="*/ 1247 h 1921"/>
                <a:gd name="T68" fmla="*/ 1509 w 1548"/>
                <a:gd name="T69" fmla="*/ 1191 h 1921"/>
                <a:gd name="T70" fmla="*/ 1525 w 1548"/>
                <a:gd name="T71" fmla="*/ 1143 h 1921"/>
                <a:gd name="T72" fmla="*/ 1532 w 1548"/>
                <a:gd name="T73" fmla="*/ 1088 h 1921"/>
                <a:gd name="T74" fmla="*/ 1540 w 1548"/>
                <a:gd name="T75" fmla="*/ 1040 h 1921"/>
                <a:gd name="T76" fmla="*/ 1548 w 1548"/>
                <a:gd name="T77" fmla="*/ 985 h 1921"/>
                <a:gd name="T78" fmla="*/ 1548 w 1548"/>
                <a:gd name="T79" fmla="*/ 929 h 1921"/>
                <a:gd name="T80" fmla="*/ 1548 w 1548"/>
                <a:gd name="T81" fmla="*/ 874 h 1921"/>
                <a:gd name="T82" fmla="*/ 1548 w 1548"/>
                <a:gd name="T83" fmla="*/ 826 h 1921"/>
                <a:gd name="T84" fmla="*/ 1540 w 1548"/>
                <a:gd name="T85" fmla="*/ 770 h 1921"/>
                <a:gd name="T86" fmla="*/ 1540 w 1548"/>
                <a:gd name="T87" fmla="*/ 715 h 1921"/>
                <a:gd name="T88" fmla="*/ 1525 w 1548"/>
                <a:gd name="T89" fmla="*/ 659 h 1921"/>
                <a:gd name="T90" fmla="*/ 1509 w 1548"/>
                <a:gd name="T91" fmla="*/ 612 h 1921"/>
                <a:gd name="T92" fmla="*/ 1493 w 1548"/>
                <a:gd name="T93" fmla="*/ 564 h 1921"/>
                <a:gd name="T94" fmla="*/ 1477 w 1548"/>
                <a:gd name="T95" fmla="*/ 508 h 1921"/>
                <a:gd name="T96" fmla="*/ 1453 w 1548"/>
                <a:gd name="T97" fmla="*/ 461 h 1921"/>
                <a:gd name="T98" fmla="*/ 1429 w 1548"/>
                <a:gd name="T99" fmla="*/ 413 h 1921"/>
                <a:gd name="T100" fmla="*/ 1405 w 1548"/>
                <a:gd name="T101" fmla="*/ 366 h 1921"/>
                <a:gd name="T102" fmla="*/ 1374 w 1548"/>
                <a:gd name="T103" fmla="*/ 318 h 1921"/>
                <a:gd name="T104" fmla="*/ 1342 w 1548"/>
                <a:gd name="T105" fmla="*/ 278 h 1921"/>
                <a:gd name="T106" fmla="*/ 1310 w 1548"/>
                <a:gd name="T107" fmla="*/ 239 h 1921"/>
                <a:gd name="T108" fmla="*/ 1278 w 1548"/>
                <a:gd name="T109" fmla="*/ 191 h 1921"/>
                <a:gd name="T110" fmla="*/ 1239 w 1548"/>
                <a:gd name="T111" fmla="*/ 159 h 1921"/>
                <a:gd name="T112" fmla="*/ 1199 w 1548"/>
                <a:gd name="T113" fmla="*/ 120 h 1921"/>
                <a:gd name="T114" fmla="*/ 1159 w 1548"/>
                <a:gd name="T115" fmla="*/ 88 h 1921"/>
                <a:gd name="T116" fmla="*/ 1112 w 1548"/>
                <a:gd name="T117" fmla="*/ 56 h 1921"/>
                <a:gd name="T118" fmla="*/ 1072 w 1548"/>
                <a:gd name="T119" fmla="*/ 24 h 1921"/>
                <a:gd name="T120" fmla="*/ 1024 w 1548"/>
                <a:gd name="T121"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8" h="1921">
                  <a:moveTo>
                    <a:pt x="0" y="1771"/>
                  </a:moveTo>
                  <a:lnTo>
                    <a:pt x="16" y="1778"/>
                  </a:lnTo>
                  <a:lnTo>
                    <a:pt x="32" y="1794"/>
                  </a:lnTo>
                  <a:lnTo>
                    <a:pt x="48" y="1802"/>
                  </a:lnTo>
                  <a:lnTo>
                    <a:pt x="64" y="1810"/>
                  </a:lnTo>
                  <a:lnTo>
                    <a:pt x="80" y="1818"/>
                  </a:lnTo>
                  <a:lnTo>
                    <a:pt x="96" y="1826"/>
                  </a:lnTo>
                  <a:lnTo>
                    <a:pt x="111" y="1834"/>
                  </a:lnTo>
                  <a:lnTo>
                    <a:pt x="127" y="1834"/>
                  </a:lnTo>
                  <a:lnTo>
                    <a:pt x="143" y="1842"/>
                  </a:lnTo>
                  <a:lnTo>
                    <a:pt x="159" y="1850"/>
                  </a:lnTo>
                  <a:lnTo>
                    <a:pt x="175" y="1858"/>
                  </a:lnTo>
                  <a:lnTo>
                    <a:pt x="199" y="1866"/>
                  </a:lnTo>
                  <a:lnTo>
                    <a:pt x="215" y="1866"/>
                  </a:lnTo>
                  <a:lnTo>
                    <a:pt x="231" y="1874"/>
                  </a:lnTo>
                  <a:lnTo>
                    <a:pt x="246" y="1882"/>
                  </a:lnTo>
                  <a:lnTo>
                    <a:pt x="262" y="1882"/>
                  </a:lnTo>
                  <a:lnTo>
                    <a:pt x="278" y="1890"/>
                  </a:lnTo>
                  <a:lnTo>
                    <a:pt x="294" y="1890"/>
                  </a:lnTo>
                  <a:lnTo>
                    <a:pt x="318" y="1898"/>
                  </a:lnTo>
                  <a:lnTo>
                    <a:pt x="334" y="1898"/>
                  </a:lnTo>
                  <a:lnTo>
                    <a:pt x="350" y="1905"/>
                  </a:lnTo>
                  <a:lnTo>
                    <a:pt x="365" y="1905"/>
                  </a:lnTo>
                  <a:lnTo>
                    <a:pt x="389" y="1905"/>
                  </a:lnTo>
                  <a:lnTo>
                    <a:pt x="405" y="1913"/>
                  </a:lnTo>
                  <a:lnTo>
                    <a:pt x="421" y="1913"/>
                  </a:lnTo>
                  <a:lnTo>
                    <a:pt x="437" y="1913"/>
                  </a:lnTo>
                  <a:lnTo>
                    <a:pt x="461" y="1913"/>
                  </a:lnTo>
                  <a:lnTo>
                    <a:pt x="477" y="1921"/>
                  </a:lnTo>
                  <a:lnTo>
                    <a:pt x="493" y="1921"/>
                  </a:lnTo>
                  <a:lnTo>
                    <a:pt x="508" y="1921"/>
                  </a:lnTo>
                  <a:lnTo>
                    <a:pt x="524" y="1921"/>
                  </a:lnTo>
                  <a:lnTo>
                    <a:pt x="548" y="1921"/>
                  </a:lnTo>
                  <a:lnTo>
                    <a:pt x="564" y="1921"/>
                  </a:lnTo>
                  <a:lnTo>
                    <a:pt x="580" y="1921"/>
                  </a:lnTo>
                  <a:lnTo>
                    <a:pt x="596" y="1913"/>
                  </a:lnTo>
                  <a:lnTo>
                    <a:pt x="620" y="1913"/>
                  </a:lnTo>
                  <a:lnTo>
                    <a:pt x="635" y="1913"/>
                  </a:lnTo>
                  <a:lnTo>
                    <a:pt x="651" y="1913"/>
                  </a:lnTo>
                  <a:lnTo>
                    <a:pt x="667" y="1905"/>
                  </a:lnTo>
                  <a:lnTo>
                    <a:pt x="691" y="1905"/>
                  </a:lnTo>
                  <a:lnTo>
                    <a:pt x="707" y="1905"/>
                  </a:lnTo>
                  <a:lnTo>
                    <a:pt x="723" y="1898"/>
                  </a:lnTo>
                  <a:lnTo>
                    <a:pt x="739" y="1898"/>
                  </a:lnTo>
                  <a:lnTo>
                    <a:pt x="762" y="1890"/>
                  </a:lnTo>
                  <a:lnTo>
                    <a:pt x="778" y="1890"/>
                  </a:lnTo>
                  <a:lnTo>
                    <a:pt x="794" y="1882"/>
                  </a:lnTo>
                  <a:lnTo>
                    <a:pt x="810" y="1882"/>
                  </a:lnTo>
                  <a:lnTo>
                    <a:pt x="826" y="1874"/>
                  </a:lnTo>
                  <a:lnTo>
                    <a:pt x="842" y="1866"/>
                  </a:lnTo>
                  <a:lnTo>
                    <a:pt x="858" y="1866"/>
                  </a:lnTo>
                  <a:lnTo>
                    <a:pt x="881" y="1858"/>
                  </a:lnTo>
                  <a:lnTo>
                    <a:pt x="897" y="1850"/>
                  </a:lnTo>
                  <a:lnTo>
                    <a:pt x="913" y="1842"/>
                  </a:lnTo>
                  <a:lnTo>
                    <a:pt x="929" y="1834"/>
                  </a:lnTo>
                  <a:lnTo>
                    <a:pt x="945" y="1834"/>
                  </a:lnTo>
                  <a:lnTo>
                    <a:pt x="961" y="1826"/>
                  </a:lnTo>
                  <a:lnTo>
                    <a:pt x="977" y="1818"/>
                  </a:lnTo>
                  <a:lnTo>
                    <a:pt x="993" y="1810"/>
                  </a:lnTo>
                  <a:lnTo>
                    <a:pt x="1009" y="1802"/>
                  </a:lnTo>
                  <a:lnTo>
                    <a:pt x="1024" y="1794"/>
                  </a:lnTo>
                  <a:lnTo>
                    <a:pt x="1040" y="1778"/>
                  </a:lnTo>
                  <a:lnTo>
                    <a:pt x="1056" y="1771"/>
                  </a:lnTo>
                  <a:lnTo>
                    <a:pt x="1072" y="1763"/>
                  </a:lnTo>
                  <a:lnTo>
                    <a:pt x="1088" y="1755"/>
                  </a:lnTo>
                  <a:lnTo>
                    <a:pt x="1104" y="1747"/>
                  </a:lnTo>
                  <a:lnTo>
                    <a:pt x="1112" y="1731"/>
                  </a:lnTo>
                  <a:lnTo>
                    <a:pt x="1128" y="1723"/>
                  </a:lnTo>
                  <a:lnTo>
                    <a:pt x="1143" y="1715"/>
                  </a:lnTo>
                  <a:lnTo>
                    <a:pt x="1159" y="1699"/>
                  </a:lnTo>
                  <a:lnTo>
                    <a:pt x="1175" y="1691"/>
                  </a:lnTo>
                  <a:lnTo>
                    <a:pt x="1183" y="1675"/>
                  </a:lnTo>
                  <a:lnTo>
                    <a:pt x="1199" y="1667"/>
                  </a:lnTo>
                  <a:lnTo>
                    <a:pt x="1215" y="1659"/>
                  </a:lnTo>
                  <a:lnTo>
                    <a:pt x="1223" y="1644"/>
                  </a:lnTo>
                  <a:lnTo>
                    <a:pt x="1239" y="1628"/>
                  </a:lnTo>
                  <a:lnTo>
                    <a:pt x="1255" y="1620"/>
                  </a:lnTo>
                  <a:lnTo>
                    <a:pt x="1263" y="1604"/>
                  </a:lnTo>
                  <a:lnTo>
                    <a:pt x="1278" y="1596"/>
                  </a:lnTo>
                  <a:lnTo>
                    <a:pt x="1286" y="1580"/>
                  </a:lnTo>
                  <a:lnTo>
                    <a:pt x="1302" y="1564"/>
                  </a:lnTo>
                  <a:lnTo>
                    <a:pt x="1310" y="1556"/>
                  </a:lnTo>
                  <a:lnTo>
                    <a:pt x="1326" y="1540"/>
                  </a:lnTo>
                  <a:lnTo>
                    <a:pt x="1334" y="1524"/>
                  </a:lnTo>
                  <a:lnTo>
                    <a:pt x="1342" y="1509"/>
                  </a:lnTo>
                  <a:lnTo>
                    <a:pt x="1358" y="1493"/>
                  </a:lnTo>
                  <a:lnTo>
                    <a:pt x="1366" y="1485"/>
                  </a:lnTo>
                  <a:lnTo>
                    <a:pt x="1374" y="1469"/>
                  </a:lnTo>
                  <a:lnTo>
                    <a:pt x="1390" y="1453"/>
                  </a:lnTo>
                  <a:lnTo>
                    <a:pt x="1397" y="1437"/>
                  </a:lnTo>
                  <a:lnTo>
                    <a:pt x="1405" y="1421"/>
                  </a:lnTo>
                  <a:lnTo>
                    <a:pt x="1413" y="1405"/>
                  </a:lnTo>
                  <a:lnTo>
                    <a:pt x="1421" y="1390"/>
                  </a:lnTo>
                  <a:lnTo>
                    <a:pt x="1429" y="1374"/>
                  </a:lnTo>
                  <a:lnTo>
                    <a:pt x="1437" y="1358"/>
                  </a:lnTo>
                  <a:lnTo>
                    <a:pt x="1445" y="1342"/>
                  </a:lnTo>
                  <a:lnTo>
                    <a:pt x="1453" y="1326"/>
                  </a:lnTo>
                  <a:lnTo>
                    <a:pt x="1461" y="1310"/>
                  </a:lnTo>
                  <a:lnTo>
                    <a:pt x="1469" y="1294"/>
                  </a:lnTo>
                  <a:lnTo>
                    <a:pt x="1477" y="1278"/>
                  </a:lnTo>
                  <a:lnTo>
                    <a:pt x="1485" y="1263"/>
                  </a:lnTo>
                  <a:lnTo>
                    <a:pt x="1493" y="1247"/>
                  </a:lnTo>
                  <a:lnTo>
                    <a:pt x="1493" y="1231"/>
                  </a:lnTo>
                  <a:lnTo>
                    <a:pt x="1501" y="1207"/>
                  </a:lnTo>
                  <a:lnTo>
                    <a:pt x="1509" y="1191"/>
                  </a:lnTo>
                  <a:lnTo>
                    <a:pt x="1509" y="1175"/>
                  </a:lnTo>
                  <a:lnTo>
                    <a:pt x="1517" y="1159"/>
                  </a:lnTo>
                  <a:lnTo>
                    <a:pt x="1525" y="1143"/>
                  </a:lnTo>
                  <a:lnTo>
                    <a:pt x="1525" y="1128"/>
                  </a:lnTo>
                  <a:lnTo>
                    <a:pt x="1532" y="1104"/>
                  </a:lnTo>
                  <a:lnTo>
                    <a:pt x="1532" y="1088"/>
                  </a:lnTo>
                  <a:lnTo>
                    <a:pt x="1540" y="1072"/>
                  </a:lnTo>
                  <a:lnTo>
                    <a:pt x="1540" y="1056"/>
                  </a:lnTo>
                  <a:lnTo>
                    <a:pt x="1540" y="1040"/>
                  </a:lnTo>
                  <a:lnTo>
                    <a:pt x="1540" y="1016"/>
                  </a:lnTo>
                  <a:lnTo>
                    <a:pt x="1548" y="1001"/>
                  </a:lnTo>
                  <a:lnTo>
                    <a:pt x="1548" y="985"/>
                  </a:lnTo>
                  <a:lnTo>
                    <a:pt x="1548" y="969"/>
                  </a:lnTo>
                  <a:lnTo>
                    <a:pt x="1548" y="945"/>
                  </a:lnTo>
                  <a:lnTo>
                    <a:pt x="1548" y="929"/>
                  </a:lnTo>
                  <a:lnTo>
                    <a:pt x="1548" y="913"/>
                  </a:lnTo>
                  <a:lnTo>
                    <a:pt x="1548" y="897"/>
                  </a:lnTo>
                  <a:lnTo>
                    <a:pt x="1548" y="874"/>
                  </a:lnTo>
                  <a:lnTo>
                    <a:pt x="1548" y="858"/>
                  </a:lnTo>
                  <a:lnTo>
                    <a:pt x="1548" y="842"/>
                  </a:lnTo>
                  <a:lnTo>
                    <a:pt x="1548" y="826"/>
                  </a:lnTo>
                  <a:lnTo>
                    <a:pt x="1548" y="802"/>
                  </a:lnTo>
                  <a:lnTo>
                    <a:pt x="1548" y="786"/>
                  </a:lnTo>
                  <a:lnTo>
                    <a:pt x="1540" y="770"/>
                  </a:lnTo>
                  <a:lnTo>
                    <a:pt x="1540" y="755"/>
                  </a:lnTo>
                  <a:lnTo>
                    <a:pt x="1540" y="731"/>
                  </a:lnTo>
                  <a:lnTo>
                    <a:pt x="1540" y="715"/>
                  </a:lnTo>
                  <a:lnTo>
                    <a:pt x="1532" y="699"/>
                  </a:lnTo>
                  <a:lnTo>
                    <a:pt x="1532" y="683"/>
                  </a:lnTo>
                  <a:lnTo>
                    <a:pt x="1525" y="659"/>
                  </a:lnTo>
                  <a:lnTo>
                    <a:pt x="1525" y="643"/>
                  </a:lnTo>
                  <a:lnTo>
                    <a:pt x="1517" y="628"/>
                  </a:lnTo>
                  <a:lnTo>
                    <a:pt x="1509" y="612"/>
                  </a:lnTo>
                  <a:lnTo>
                    <a:pt x="1509" y="596"/>
                  </a:lnTo>
                  <a:lnTo>
                    <a:pt x="1501" y="580"/>
                  </a:lnTo>
                  <a:lnTo>
                    <a:pt x="1493" y="564"/>
                  </a:lnTo>
                  <a:lnTo>
                    <a:pt x="1493" y="540"/>
                  </a:lnTo>
                  <a:lnTo>
                    <a:pt x="1485" y="524"/>
                  </a:lnTo>
                  <a:lnTo>
                    <a:pt x="1477" y="508"/>
                  </a:lnTo>
                  <a:lnTo>
                    <a:pt x="1469" y="493"/>
                  </a:lnTo>
                  <a:lnTo>
                    <a:pt x="1461" y="477"/>
                  </a:lnTo>
                  <a:lnTo>
                    <a:pt x="1453" y="461"/>
                  </a:lnTo>
                  <a:lnTo>
                    <a:pt x="1445" y="445"/>
                  </a:lnTo>
                  <a:lnTo>
                    <a:pt x="1437" y="429"/>
                  </a:lnTo>
                  <a:lnTo>
                    <a:pt x="1429" y="413"/>
                  </a:lnTo>
                  <a:lnTo>
                    <a:pt x="1421" y="397"/>
                  </a:lnTo>
                  <a:lnTo>
                    <a:pt x="1413" y="381"/>
                  </a:lnTo>
                  <a:lnTo>
                    <a:pt x="1405" y="366"/>
                  </a:lnTo>
                  <a:lnTo>
                    <a:pt x="1397" y="350"/>
                  </a:lnTo>
                  <a:lnTo>
                    <a:pt x="1390" y="334"/>
                  </a:lnTo>
                  <a:lnTo>
                    <a:pt x="1374" y="318"/>
                  </a:lnTo>
                  <a:lnTo>
                    <a:pt x="1366" y="302"/>
                  </a:lnTo>
                  <a:lnTo>
                    <a:pt x="1358" y="294"/>
                  </a:lnTo>
                  <a:lnTo>
                    <a:pt x="1342" y="278"/>
                  </a:lnTo>
                  <a:lnTo>
                    <a:pt x="1334" y="262"/>
                  </a:lnTo>
                  <a:lnTo>
                    <a:pt x="1326" y="247"/>
                  </a:lnTo>
                  <a:lnTo>
                    <a:pt x="1310" y="239"/>
                  </a:lnTo>
                  <a:lnTo>
                    <a:pt x="1302" y="223"/>
                  </a:lnTo>
                  <a:lnTo>
                    <a:pt x="1286" y="207"/>
                  </a:lnTo>
                  <a:lnTo>
                    <a:pt x="1278" y="191"/>
                  </a:lnTo>
                  <a:lnTo>
                    <a:pt x="1263" y="183"/>
                  </a:lnTo>
                  <a:lnTo>
                    <a:pt x="1255" y="167"/>
                  </a:lnTo>
                  <a:lnTo>
                    <a:pt x="1239" y="159"/>
                  </a:lnTo>
                  <a:lnTo>
                    <a:pt x="1223" y="143"/>
                  </a:lnTo>
                  <a:lnTo>
                    <a:pt x="1215" y="135"/>
                  </a:lnTo>
                  <a:lnTo>
                    <a:pt x="1199" y="120"/>
                  </a:lnTo>
                  <a:lnTo>
                    <a:pt x="1183" y="112"/>
                  </a:lnTo>
                  <a:lnTo>
                    <a:pt x="1175" y="96"/>
                  </a:lnTo>
                  <a:lnTo>
                    <a:pt x="1159" y="88"/>
                  </a:lnTo>
                  <a:lnTo>
                    <a:pt x="1143" y="72"/>
                  </a:lnTo>
                  <a:lnTo>
                    <a:pt x="1128" y="64"/>
                  </a:lnTo>
                  <a:lnTo>
                    <a:pt x="1112" y="56"/>
                  </a:lnTo>
                  <a:lnTo>
                    <a:pt x="1104" y="40"/>
                  </a:lnTo>
                  <a:lnTo>
                    <a:pt x="1088" y="32"/>
                  </a:lnTo>
                  <a:lnTo>
                    <a:pt x="1072" y="24"/>
                  </a:lnTo>
                  <a:lnTo>
                    <a:pt x="1056" y="16"/>
                  </a:lnTo>
                  <a:lnTo>
                    <a:pt x="1040" y="8"/>
                  </a:lnTo>
                  <a:lnTo>
                    <a:pt x="1024" y="0"/>
                  </a:lnTo>
                  <a:lnTo>
                    <a:pt x="524" y="897"/>
                  </a:lnTo>
                  <a:lnTo>
                    <a:pt x="0" y="1771"/>
                  </a:lnTo>
                  <a:close/>
                </a:path>
              </a:pathLst>
            </a:custGeom>
            <a:solidFill>
              <a:srgbClr val="00FF00"/>
            </a:solidFill>
            <a:ln w="12700">
              <a:solidFill>
                <a:srgbClr val="00FF00"/>
              </a:solidFill>
              <a:prstDash val="solid"/>
              <a:round/>
              <a:headEnd/>
              <a:tailEnd/>
            </a:ln>
          </p:spPr>
          <p:txBody>
            <a:bodyPr/>
            <a:lstStyle/>
            <a:p>
              <a:endParaRPr lang="en-GB"/>
            </a:p>
          </p:txBody>
        </p:sp>
        <p:sp>
          <p:nvSpPr>
            <p:cNvPr id="54296" name="Freeform 24"/>
            <p:cNvSpPr>
              <a:spLocks/>
            </p:cNvSpPr>
            <p:nvPr/>
          </p:nvSpPr>
          <p:spPr bwMode="auto">
            <a:xfrm>
              <a:off x="4112" y="1715"/>
              <a:ext cx="1548" cy="1921"/>
            </a:xfrm>
            <a:custGeom>
              <a:avLst/>
              <a:gdLst>
                <a:gd name="T0" fmla="*/ 1040 w 1548"/>
                <a:gd name="T1" fmla="*/ 8 h 1921"/>
                <a:gd name="T2" fmla="*/ 1088 w 1548"/>
                <a:gd name="T3" fmla="*/ 32 h 1921"/>
                <a:gd name="T4" fmla="*/ 1128 w 1548"/>
                <a:gd name="T5" fmla="*/ 64 h 1921"/>
                <a:gd name="T6" fmla="*/ 1175 w 1548"/>
                <a:gd name="T7" fmla="*/ 96 h 1921"/>
                <a:gd name="T8" fmla="*/ 1215 w 1548"/>
                <a:gd name="T9" fmla="*/ 135 h 1921"/>
                <a:gd name="T10" fmla="*/ 1255 w 1548"/>
                <a:gd name="T11" fmla="*/ 167 h 1921"/>
                <a:gd name="T12" fmla="*/ 1286 w 1548"/>
                <a:gd name="T13" fmla="*/ 207 h 1921"/>
                <a:gd name="T14" fmla="*/ 1326 w 1548"/>
                <a:gd name="T15" fmla="*/ 247 h 1921"/>
                <a:gd name="T16" fmla="*/ 1358 w 1548"/>
                <a:gd name="T17" fmla="*/ 294 h 1921"/>
                <a:gd name="T18" fmla="*/ 1390 w 1548"/>
                <a:gd name="T19" fmla="*/ 334 h 1921"/>
                <a:gd name="T20" fmla="*/ 1413 w 1548"/>
                <a:gd name="T21" fmla="*/ 381 h 1921"/>
                <a:gd name="T22" fmla="*/ 1437 w 1548"/>
                <a:gd name="T23" fmla="*/ 429 h 1921"/>
                <a:gd name="T24" fmla="*/ 1461 w 1548"/>
                <a:gd name="T25" fmla="*/ 477 h 1921"/>
                <a:gd name="T26" fmla="*/ 1485 w 1548"/>
                <a:gd name="T27" fmla="*/ 524 h 1921"/>
                <a:gd name="T28" fmla="*/ 1501 w 1548"/>
                <a:gd name="T29" fmla="*/ 580 h 1921"/>
                <a:gd name="T30" fmla="*/ 1517 w 1548"/>
                <a:gd name="T31" fmla="*/ 628 h 1921"/>
                <a:gd name="T32" fmla="*/ 1532 w 1548"/>
                <a:gd name="T33" fmla="*/ 683 h 1921"/>
                <a:gd name="T34" fmla="*/ 1540 w 1548"/>
                <a:gd name="T35" fmla="*/ 731 h 1921"/>
                <a:gd name="T36" fmla="*/ 1548 w 1548"/>
                <a:gd name="T37" fmla="*/ 786 h 1921"/>
                <a:gd name="T38" fmla="*/ 1548 w 1548"/>
                <a:gd name="T39" fmla="*/ 842 h 1921"/>
                <a:gd name="T40" fmla="*/ 1548 w 1548"/>
                <a:gd name="T41" fmla="*/ 897 h 1921"/>
                <a:gd name="T42" fmla="*/ 1548 w 1548"/>
                <a:gd name="T43" fmla="*/ 945 h 1921"/>
                <a:gd name="T44" fmla="*/ 1548 w 1548"/>
                <a:gd name="T45" fmla="*/ 1001 h 1921"/>
                <a:gd name="T46" fmla="*/ 1540 w 1548"/>
                <a:gd name="T47" fmla="*/ 1056 h 1921"/>
                <a:gd name="T48" fmla="*/ 1532 w 1548"/>
                <a:gd name="T49" fmla="*/ 1104 h 1921"/>
                <a:gd name="T50" fmla="*/ 1517 w 1548"/>
                <a:gd name="T51" fmla="*/ 1159 h 1921"/>
                <a:gd name="T52" fmla="*/ 1501 w 1548"/>
                <a:gd name="T53" fmla="*/ 1207 h 1921"/>
                <a:gd name="T54" fmla="*/ 1485 w 1548"/>
                <a:gd name="T55" fmla="*/ 1263 h 1921"/>
                <a:gd name="T56" fmla="*/ 1461 w 1548"/>
                <a:gd name="T57" fmla="*/ 1310 h 1921"/>
                <a:gd name="T58" fmla="*/ 1437 w 1548"/>
                <a:gd name="T59" fmla="*/ 1358 h 1921"/>
                <a:gd name="T60" fmla="*/ 1413 w 1548"/>
                <a:gd name="T61" fmla="*/ 1405 h 1921"/>
                <a:gd name="T62" fmla="*/ 1390 w 1548"/>
                <a:gd name="T63" fmla="*/ 1453 h 1921"/>
                <a:gd name="T64" fmla="*/ 1358 w 1548"/>
                <a:gd name="T65" fmla="*/ 1493 h 1921"/>
                <a:gd name="T66" fmla="*/ 1326 w 1548"/>
                <a:gd name="T67" fmla="*/ 1540 h 1921"/>
                <a:gd name="T68" fmla="*/ 1286 w 1548"/>
                <a:gd name="T69" fmla="*/ 1580 h 1921"/>
                <a:gd name="T70" fmla="*/ 1255 w 1548"/>
                <a:gd name="T71" fmla="*/ 1620 h 1921"/>
                <a:gd name="T72" fmla="*/ 1215 w 1548"/>
                <a:gd name="T73" fmla="*/ 1659 h 1921"/>
                <a:gd name="T74" fmla="*/ 1175 w 1548"/>
                <a:gd name="T75" fmla="*/ 1691 h 1921"/>
                <a:gd name="T76" fmla="*/ 1128 w 1548"/>
                <a:gd name="T77" fmla="*/ 1723 h 1921"/>
                <a:gd name="T78" fmla="*/ 1088 w 1548"/>
                <a:gd name="T79" fmla="*/ 1755 h 1921"/>
                <a:gd name="T80" fmla="*/ 1040 w 1548"/>
                <a:gd name="T81" fmla="*/ 1778 h 1921"/>
                <a:gd name="T82" fmla="*/ 993 w 1548"/>
                <a:gd name="T83" fmla="*/ 1810 h 1921"/>
                <a:gd name="T84" fmla="*/ 945 w 1548"/>
                <a:gd name="T85" fmla="*/ 1834 h 1921"/>
                <a:gd name="T86" fmla="*/ 897 w 1548"/>
                <a:gd name="T87" fmla="*/ 1850 h 1921"/>
                <a:gd name="T88" fmla="*/ 842 w 1548"/>
                <a:gd name="T89" fmla="*/ 1866 h 1921"/>
                <a:gd name="T90" fmla="*/ 794 w 1548"/>
                <a:gd name="T91" fmla="*/ 1882 h 1921"/>
                <a:gd name="T92" fmla="*/ 739 w 1548"/>
                <a:gd name="T93" fmla="*/ 1898 h 1921"/>
                <a:gd name="T94" fmla="*/ 691 w 1548"/>
                <a:gd name="T95" fmla="*/ 1905 h 1921"/>
                <a:gd name="T96" fmla="*/ 635 w 1548"/>
                <a:gd name="T97" fmla="*/ 1913 h 1921"/>
                <a:gd name="T98" fmla="*/ 580 w 1548"/>
                <a:gd name="T99" fmla="*/ 1921 h 1921"/>
                <a:gd name="T100" fmla="*/ 524 w 1548"/>
                <a:gd name="T101" fmla="*/ 1921 h 1921"/>
                <a:gd name="T102" fmla="*/ 477 w 1548"/>
                <a:gd name="T103" fmla="*/ 1921 h 1921"/>
                <a:gd name="T104" fmla="*/ 421 w 1548"/>
                <a:gd name="T105" fmla="*/ 1913 h 1921"/>
                <a:gd name="T106" fmla="*/ 365 w 1548"/>
                <a:gd name="T107" fmla="*/ 1905 h 1921"/>
                <a:gd name="T108" fmla="*/ 318 w 1548"/>
                <a:gd name="T109" fmla="*/ 1898 h 1921"/>
                <a:gd name="T110" fmla="*/ 262 w 1548"/>
                <a:gd name="T111" fmla="*/ 1882 h 1921"/>
                <a:gd name="T112" fmla="*/ 215 w 1548"/>
                <a:gd name="T113" fmla="*/ 1866 h 1921"/>
                <a:gd name="T114" fmla="*/ 159 w 1548"/>
                <a:gd name="T115" fmla="*/ 1850 h 1921"/>
                <a:gd name="T116" fmla="*/ 111 w 1548"/>
                <a:gd name="T117" fmla="*/ 1834 h 1921"/>
                <a:gd name="T118" fmla="*/ 64 w 1548"/>
                <a:gd name="T119" fmla="*/ 1810 h 1921"/>
                <a:gd name="T120" fmla="*/ 16 w 1548"/>
                <a:gd name="T121" fmla="*/ 1778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8" h="1921">
                  <a:moveTo>
                    <a:pt x="524" y="897"/>
                  </a:moveTo>
                  <a:lnTo>
                    <a:pt x="1024" y="0"/>
                  </a:lnTo>
                  <a:lnTo>
                    <a:pt x="1040" y="8"/>
                  </a:lnTo>
                  <a:lnTo>
                    <a:pt x="1056" y="16"/>
                  </a:lnTo>
                  <a:lnTo>
                    <a:pt x="1072" y="24"/>
                  </a:lnTo>
                  <a:lnTo>
                    <a:pt x="1088" y="32"/>
                  </a:lnTo>
                  <a:lnTo>
                    <a:pt x="1104" y="40"/>
                  </a:lnTo>
                  <a:lnTo>
                    <a:pt x="1112" y="56"/>
                  </a:lnTo>
                  <a:lnTo>
                    <a:pt x="1128" y="64"/>
                  </a:lnTo>
                  <a:lnTo>
                    <a:pt x="1143" y="72"/>
                  </a:lnTo>
                  <a:lnTo>
                    <a:pt x="1159" y="88"/>
                  </a:lnTo>
                  <a:lnTo>
                    <a:pt x="1175" y="96"/>
                  </a:lnTo>
                  <a:lnTo>
                    <a:pt x="1183" y="112"/>
                  </a:lnTo>
                  <a:lnTo>
                    <a:pt x="1199" y="120"/>
                  </a:lnTo>
                  <a:lnTo>
                    <a:pt x="1215" y="135"/>
                  </a:lnTo>
                  <a:lnTo>
                    <a:pt x="1223" y="143"/>
                  </a:lnTo>
                  <a:lnTo>
                    <a:pt x="1239" y="159"/>
                  </a:lnTo>
                  <a:lnTo>
                    <a:pt x="1255" y="167"/>
                  </a:lnTo>
                  <a:lnTo>
                    <a:pt x="1263" y="183"/>
                  </a:lnTo>
                  <a:lnTo>
                    <a:pt x="1278" y="191"/>
                  </a:lnTo>
                  <a:lnTo>
                    <a:pt x="1286" y="207"/>
                  </a:lnTo>
                  <a:lnTo>
                    <a:pt x="1302" y="223"/>
                  </a:lnTo>
                  <a:lnTo>
                    <a:pt x="1310" y="239"/>
                  </a:lnTo>
                  <a:lnTo>
                    <a:pt x="1326" y="247"/>
                  </a:lnTo>
                  <a:lnTo>
                    <a:pt x="1334" y="262"/>
                  </a:lnTo>
                  <a:lnTo>
                    <a:pt x="1342" y="278"/>
                  </a:lnTo>
                  <a:lnTo>
                    <a:pt x="1358" y="294"/>
                  </a:lnTo>
                  <a:lnTo>
                    <a:pt x="1366" y="302"/>
                  </a:lnTo>
                  <a:lnTo>
                    <a:pt x="1374" y="318"/>
                  </a:lnTo>
                  <a:lnTo>
                    <a:pt x="1390" y="334"/>
                  </a:lnTo>
                  <a:lnTo>
                    <a:pt x="1397" y="350"/>
                  </a:lnTo>
                  <a:lnTo>
                    <a:pt x="1405" y="366"/>
                  </a:lnTo>
                  <a:lnTo>
                    <a:pt x="1413" y="381"/>
                  </a:lnTo>
                  <a:lnTo>
                    <a:pt x="1421" y="397"/>
                  </a:lnTo>
                  <a:lnTo>
                    <a:pt x="1429" y="413"/>
                  </a:lnTo>
                  <a:lnTo>
                    <a:pt x="1437" y="429"/>
                  </a:lnTo>
                  <a:lnTo>
                    <a:pt x="1445" y="445"/>
                  </a:lnTo>
                  <a:lnTo>
                    <a:pt x="1453" y="461"/>
                  </a:lnTo>
                  <a:lnTo>
                    <a:pt x="1461" y="477"/>
                  </a:lnTo>
                  <a:lnTo>
                    <a:pt x="1469" y="493"/>
                  </a:lnTo>
                  <a:lnTo>
                    <a:pt x="1477" y="508"/>
                  </a:lnTo>
                  <a:lnTo>
                    <a:pt x="1485" y="524"/>
                  </a:lnTo>
                  <a:lnTo>
                    <a:pt x="1493" y="540"/>
                  </a:lnTo>
                  <a:lnTo>
                    <a:pt x="1493" y="564"/>
                  </a:lnTo>
                  <a:lnTo>
                    <a:pt x="1501" y="580"/>
                  </a:lnTo>
                  <a:lnTo>
                    <a:pt x="1509" y="596"/>
                  </a:lnTo>
                  <a:lnTo>
                    <a:pt x="1509" y="612"/>
                  </a:lnTo>
                  <a:lnTo>
                    <a:pt x="1517" y="628"/>
                  </a:lnTo>
                  <a:lnTo>
                    <a:pt x="1525" y="643"/>
                  </a:lnTo>
                  <a:lnTo>
                    <a:pt x="1525" y="659"/>
                  </a:lnTo>
                  <a:lnTo>
                    <a:pt x="1532" y="683"/>
                  </a:lnTo>
                  <a:lnTo>
                    <a:pt x="1532" y="699"/>
                  </a:lnTo>
                  <a:lnTo>
                    <a:pt x="1540" y="715"/>
                  </a:lnTo>
                  <a:lnTo>
                    <a:pt x="1540" y="731"/>
                  </a:lnTo>
                  <a:lnTo>
                    <a:pt x="1540" y="755"/>
                  </a:lnTo>
                  <a:lnTo>
                    <a:pt x="1540" y="770"/>
                  </a:lnTo>
                  <a:lnTo>
                    <a:pt x="1548" y="786"/>
                  </a:lnTo>
                  <a:lnTo>
                    <a:pt x="1548" y="802"/>
                  </a:lnTo>
                  <a:lnTo>
                    <a:pt x="1548" y="826"/>
                  </a:lnTo>
                  <a:lnTo>
                    <a:pt x="1548" y="842"/>
                  </a:lnTo>
                  <a:lnTo>
                    <a:pt x="1548" y="858"/>
                  </a:lnTo>
                  <a:lnTo>
                    <a:pt x="1548" y="874"/>
                  </a:lnTo>
                  <a:lnTo>
                    <a:pt x="1548" y="897"/>
                  </a:lnTo>
                  <a:lnTo>
                    <a:pt x="1548" y="913"/>
                  </a:lnTo>
                  <a:lnTo>
                    <a:pt x="1548" y="929"/>
                  </a:lnTo>
                  <a:lnTo>
                    <a:pt x="1548" y="945"/>
                  </a:lnTo>
                  <a:lnTo>
                    <a:pt x="1548" y="969"/>
                  </a:lnTo>
                  <a:lnTo>
                    <a:pt x="1548" y="985"/>
                  </a:lnTo>
                  <a:lnTo>
                    <a:pt x="1548" y="1001"/>
                  </a:lnTo>
                  <a:lnTo>
                    <a:pt x="1540" y="1016"/>
                  </a:lnTo>
                  <a:lnTo>
                    <a:pt x="1540" y="1040"/>
                  </a:lnTo>
                  <a:lnTo>
                    <a:pt x="1540" y="1056"/>
                  </a:lnTo>
                  <a:lnTo>
                    <a:pt x="1540" y="1072"/>
                  </a:lnTo>
                  <a:lnTo>
                    <a:pt x="1532" y="1088"/>
                  </a:lnTo>
                  <a:lnTo>
                    <a:pt x="1532" y="1104"/>
                  </a:lnTo>
                  <a:lnTo>
                    <a:pt x="1525" y="1128"/>
                  </a:lnTo>
                  <a:lnTo>
                    <a:pt x="1525" y="1143"/>
                  </a:lnTo>
                  <a:lnTo>
                    <a:pt x="1517" y="1159"/>
                  </a:lnTo>
                  <a:lnTo>
                    <a:pt x="1509" y="1175"/>
                  </a:lnTo>
                  <a:lnTo>
                    <a:pt x="1509" y="1191"/>
                  </a:lnTo>
                  <a:lnTo>
                    <a:pt x="1501" y="1207"/>
                  </a:lnTo>
                  <a:lnTo>
                    <a:pt x="1493" y="1231"/>
                  </a:lnTo>
                  <a:lnTo>
                    <a:pt x="1493" y="1247"/>
                  </a:lnTo>
                  <a:lnTo>
                    <a:pt x="1485" y="1263"/>
                  </a:lnTo>
                  <a:lnTo>
                    <a:pt x="1477" y="1278"/>
                  </a:lnTo>
                  <a:lnTo>
                    <a:pt x="1469" y="1294"/>
                  </a:lnTo>
                  <a:lnTo>
                    <a:pt x="1461" y="1310"/>
                  </a:lnTo>
                  <a:lnTo>
                    <a:pt x="1453" y="1326"/>
                  </a:lnTo>
                  <a:lnTo>
                    <a:pt x="1445" y="1342"/>
                  </a:lnTo>
                  <a:lnTo>
                    <a:pt x="1437" y="1358"/>
                  </a:lnTo>
                  <a:lnTo>
                    <a:pt x="1429" y="1374"/>
                  </a:lnTo>
                  <a:lnTo>
                    <a:pt x="1421" y="1390"/>
                  </a:lnTo>
                  <a:lnTo>
                    <a:pt x="1413" y="1405"/>
                  </a:lnTo>
                  <a:lnTo>
                    <a:pt x="1405" y="1421"/>
                  </a:lnTo>
                  <a:lnTo>
                    <a:pt x="1397" y="1437"/>
                  </a:lnTo>
                  <a:lnTo>
                    <a:pt x="1390" y="1453"/>
                  </a:lnTo>
                  <a:lnTo>
                    <a:pt x="1374" y="1469"/>
                  </a:lnTo>
                  <a:lnTo>
                    <a:pt x="1366" y="1485"/>
                  </a:lnTo>
                  <a:lnTo>
                    <a:pt x="1358" y="1493"/>
                  </a:lnTo>
                  <a:lnTo>
                    <a:pt x="1342" y="1509"/>
                  </a:lnTo>
                  <a:lnTo>
                    <a:pt x="1334" y="1524"/>
                  </a:lnTo>
                  <a:lnTo>
                    <a:pt x="1326" y="1540"/>
                  </a:lnTo>
                  <a:lnTo>
                    <a:pt x="1310" y="1556"/>
                  </a:lnTo>
                  <a:lnTo>
                    <a:pt x="1302" y="1564"/>
                  </a:lnTo>
                  <a:lnTo>
                    <a:pt x="1286" y="1580"/>
                  </a:lnTo>
                  <a:lnTo>
                    <a:pt x="1278" y="1596"/>
                  </a:lnTo>
                  <a:lnTo>
                    <a:pt x="1263" y="1604"/>
                  </a:lnTo>
                  <a:lnTo>
                    <a:pt x="1255" y="1620"/>
                  </a:lnTo>
                  <a:lnTo>
                    <a:pt x="1239" y="1628"/>
                  </a:lnTo>
                  <a:lnTo>
                    <a:pt x="1223" y="1644"/>
                  </a:lnTo>
                  <a:lnTo>
                    <a:pt x="1215" y="1659"/>
                  </a:lnTo>
                  <a:lnTo>
                    <a:pt x="1199" y="1667"/>
                  </a:lnTo>
                  <a:lnTo>
                    <a:pt x="1183" y="1675"/>
                  </a:lnTo>
                  <a:lnTo>
                    <a:pt x="1175" y="1691"/>
                  </a:lnTo>
                  <a:lnTo>
                    <a:pt x="1159" y="1699"/>
                  </a:lnTo>
                  <a:lnTo>
                    <a:pt x="1143" y="1715"/>
                  </a:lnTo>
                  <a:lnTo>
                    <a:pt x="1128" y="1723"/>
                  </a:lnTo>
                  <a:lnTo>
                    <a:pt x="1112" y="1731"/>
                  </a:lnTo>
                  <a:lnTo>
                    <a:pt x="1104" y="1747"/>
                  </a:lnTo>
                  <a:lnTo>
                    <a:pt x="1088" y="1755"/>
                  </a:lnTo>
                  <a:lnTo>
                    <a:pt x="1072" y="1763"/>
                  </a:lnTo>
                  <a:lnTo>
                    <a:pt x="1056" y="1771"/>
                  </a:lnTo>
                  <a:lnTo>
                    <a:pt x="1040" y="1778"/>
                  </a:lnTo>
                  <a:lnTo>
                    <a:pt x="1024" y="1794"/>
                  </a:lnTo>
                  <a:lnTo>
                    <a:pt x="1009" y="1802"/>
                  </a:lnTo>
                  <a:lnTo>
                    <a:pt x="993" y="1810"/>
                  </a:lnTo>
                  <a:lnTo>
                    <a:pt x="977" y="1818"/>
                  </a:lnTo>
                  <a:lnTo>
                    <a:pt x="961" y="1826"/>
                  </a:lnTo>
                  <a:lnTo>
                    <a:pt x="945" y="1834"/>
                  </a:lnTo>
                  <a:lnTo>
                    <a:pt x="929" y="1834"/>
                  </a:lnTo>
                  <a:lnTo>
                    <a:pt x="913" y="1842"/>
                  </a:lnTo>
                  <a:lnTo>
                    <a:pt x="897" y="1850"/>
                  </a:lnTo>
                  <a:lnTo>
                    <a:pt x="881" y="1858"/>
                  </a:lnTo>
                  <a:lnTo>
                    <a:pt x="858" y="1866"/>
                  </a:lnTo>
                  <a:lnTo>
                    <a:pt x="842" y="1866"/>
                  </a:lnTo>
                  <a:lnTo>
                    <a:pt x="826" y="1874"/>
                  </a:lnTo>
                  <a:lnTo>
                    <a:pt x="810" y="1882"/>
                  </a:lnTo>
                  <a:lnTo>
                    <a:pt x="794" y="1882"/>
                  </a:lnTo>
                  <a:lnTo>
                    <a:pt x="778" y="1890"/>
                  </a:lnTo>
                  <a:lnTo>
                    <a:pt x="762" y="1890"/>
                  </a:lnTo>
                  <a:lnTo>
                    <a:pt x="739" y="1898"/>
                  </a:lnTo>
                  <a:lnTo>
                    <a:pt x="723" y="1898"/>
                  </a:lnTo>
                  <a:lnTo>
                    <a:pt x="707" y="1905"/>
                  </a:lnTo>
                  <a:lnTo>
                    <a:pt x="691" y="1905"/>
                  </a:lnTo>
                  <a:lnTo>
                    <a:pt x="667" y="1905"/>
                  </a:lnTo>
                  <a:lnTo>
                    <a:pt x="651" y="1913"/>
                  </a:lnTo>
                  <a:lnTo>
                    <a:pt x="635" y="1913"/>
                  </a:lnTo>
                  <a:lnTo>
                    <a:pt x="620" y="1913"/>
                  </a:lnTo>
                  <a:lnTo>
                    <a:pt x="596" y="1913"/>
                  </a:lnTo>
                  <a:lnTo>
                    <a:pt x="580" y="1921"/>
                  </a:lnTo>
                  <a:lnTo>
                    <a:pt x="564" y="1921"/>
                  </a:lnTo>
                  <a:lnTo>
                    <a:pt x="548" y="1921"/>
                  </a:lnTo>
                  <a:lnTo>
                    <a:pt x="524" y="1921"/>
                  </a:lnTo>
                  <a:lnTo>
                    <a:pt x="508" y="1921"/>
                  </a:lnTo>
                  <a:lnTo>
                    <a:pt x="493" y="1921"/>
                  </a:lnTo>
                  <a:lnTo>
                    <a:pt x="477" y="1921"/>
                  </a:lnTo>
                  <a:lnTo>
                    <a:pt x="461" y="1913"/>
                  </a:lnTo>
                  <a:lnTo>
                    <a:pt x="437" y="1913"/>
                  </a:lnTo>
                  <a:lnTo>
                    <a:pt x="421" y="1913"/>
                  </a:lnTo>
                  <a:lnTo>
                    <a:pt x="405" y="1913"/>
                  </a:lnTo>
                  <a:lnTo>
                    <a:pt x="389" y="1905"/>
                  </a:lnTo>
                  <a:lnTo>
                    <a:pt x="365" y="1905"/>
                  </a:lnTo>
                  <a:lnTo>
                    <a:pt x="350" y="1905"/>
                  </a:lnTo>
                  <a:lnTo>
                    <a:pt x="334" y="1898"/>
                  </a:lnTo>
                  <a:lnTo>
                    <a:pt x="318" y="1898"/>
                  </a:lnTo>
                  <a:lnTo>
                    <a:pt x="294" y="1890"/>
                  </a:lnTo>
                  <a:lnTo>
                    <a:pt x="278" y="1890"/>
                  </a:lnTo>
                  <a:lnTo>
                    <a:pt x="262" y="1882"/>
                  </a:lnTo>
                  <a:lnTo>
                    <a:pt x="246" y="1882"/>
                  </a:lnTo>
                  <a:lnTo>
                    <a:pt x="231" y="1874"/>
                  </a:lnTo>
                  <a:lnTo>
                    <a:pt x="215" y="1866"/>
                  </a:lnTo>
                  <a:lnTo>
                    <a:pt x="199" y="1866"/>
                  </a:lnTo>
                  <a:lnTo>
                    <a:pt x="175" y="1858"/>
                  </a:lnTo>
                  <a:lnTo>
                    <a:pt x="159" y="1850"/>
                  </a:lnTo>
                  <a:lnTo>
                    <a:pt x="143" y="1842"/>
                  </a:lnTo>
                  <a:lnTo>
                    <a:pt x="127" y="1834"/>
                  </a:lnTo>
                  <a:lnTo>
                    <a:pt x="111" y="1834"/>
                  </a:lnTo>
                  <a:lnTo>
                    <a:pt x="96" y="1826"/>
                  </a:lnTo>
                  <a:lnTo>
                    <a:pt x="80" y="1818"/>
                  </a:lnTo>
                  <a:lnTo>
                    <a:pt x="64" y="1810"/>
                  </a:lnTo>
                  <a:lnTo>
                    <a:pt x="48" y="1802"/>
                  </a:lnTo>
                  <a:lnTo>
                    <a:pt x="32" y="1794"/>
                  </a:lnTo>
                  <a:lnTo>
                    <a:pt x="16" y="1778"/>
                  </a:lnTo>
                  <a:lnTo>
                    <a:pt x="0" y="1771"/>
                  </a:lnTo>
                  <a:lnTo>
                    <a:pt x="524" y="8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97" name="Freeform 25"/>
            <p:cNvSpPr>
              <a:spLocks/>
            </p:cNvSpPr>
            <p:nvPr/>
          </p:nvSpPr>
          <p:spPr bwMode="auto">
            <a:xfrm>
              <a:off x="4636" y="1581"/>
              <a:ext cx="500" cy="1031"/>
            </a:xfrm>
            <a:custGeom>
              <a:avLst/>
              <a:gdLst>
                <a:gd name="T0" fmla="*/ 500 w 500"/>
                <a:gd name="T1" fmla="*/ 134 h 1031"/>
                <a:gd name="T2" fmla="*/ 485 w 500"/>
                <a:gd name="T3" fmla="*/ 127 h 1031"/>
                <a:gd name="T4" fmla="*/ 469 w 500"/>
                <a:gd name="T5" fmla="*/ 111 h 1031"/>
                <a:gd name="T6" fmla="*/ 453 w 500"/>
                <a:gd name="T7" fmla="*/ 103 h 1031"/>
                <a:gd name="T8" fmla="*/ 437 w 500"/>
                <a:gd name="T9" fmla="*/ 95 h 1031"/>
                <a:gd name="T10" fmla="*/ 421 w 500"/>
                <a:gd name="T11" fmla="*/ 95 h 1031"/>
                <a:gd name="T12" fmla="*/ 405 w 500"/>
                <a:gd name="T13" fmla="*/ 87 h 1031"/>
                <a:gd name="T14" fmla="*/ 389 w 500"/>
                <a:gd name="T15" fmla="*/ 79 h 1031"/>
                <a:gd name="T16" fmla="*/ 373 w 500"/>
                <a:gd name="T17" fmla="*/ 71 h 1031"/>
                <a:gd name="T18" fmla="*/ 357 w 500"/>
                <a:gd name="T19" fmla="*/ 63 h 1031"/>
                <a:gd name="T20" fmla="*/ 334 w 500"/>
                <a:gd name="T21" fmla="*/ 55 h 1031"/>
                <a:gd name="T22" fmla="*/ 318 w 500"/>
                <a:gd name="T23" fmla="*/ 55 h 1031"/>
                <a:gd name="T24" fmla="*/ 302 w 500"/>
                <a:gd name="T25" fmla="*/ 47 h 1031"/>
                <a:gd name="T26" fmla="*/ 286 w 500"/>
                <a:gd name="T27" fmla="*/ 39 h 1031"/>
                <a:gd name="T28" fmla="*/ 270 w 500"/>
                <a:gd name="T29" fmla="*/ 39 h 1031"/>
                <a:gd name="T30" fmla="*/ 254 w 500"/>
                <a:gd name="T31" fmla="*/ 31 h 1031"/>
                <a:gd name="T32" fmla="*/ 238 w 500"/>
                <a:gd name="T33" fmla="*/ 31 h 1031"/>
                <a:gd name="T34" fmla="*/ 215 w 500"/>
                <a:gd name="T35" fmla="*/ 23 h 1031"/>
                <a:gd name="T36" fmla="*/ 199 w 500"/>
                <a:gd name="T37" fmla="*/ 23 h 1031"/>
                <a:gd name="T38" fmla="*/ 183 w 500"/>
                <a:gd name="T39" fmla="*/ 15 h 1031"/>
                <a:gd name="T40" fmla="*/ 167 w 500"/>
                <a:gd name="T41" fmla="*/ 15 h 1031"/>
                <a:gd name="T42" fmla="*/ 143 w 500"/>
                <a:gd name="T43" fmla="*/ 15 h 1031"/>
                <a:gd name="T44" fmla="*/ 127 w 500"/>
                <a:gd name="T45" fmla="*/ 7 h 1031"/>
                <a:gd name="T46" fmla="*/ 111 w 500"/>
                <a:gd name="T47" fmla="*/ 7 h 1031"/>
                <a:gd name="T48" fmla="*/ 96 w 500"/>
                <a:gd name="T49" fmla="*/ 7 h 1031"/>
                <a:gd name="T50" fmla="*/ 72 w 500"/>
                <a:gd name="T51" fmla="*/ 7 h 1031"/>
                <a:gd name="T52" fmla="*/ 56 w 500"/>
                <a:gd name="T53" fmla="*/ 7 h 1031"/>
                <a:gd name="T54" fmla="*/ 40 w 500"/>
                <a:gd name="T55" fmla="*/ 0 h 1031"/>
                <a:gd name="T56" fmla="*/ 24 w 500"/>
                <a:gd name="T57" fmla="*/ 0 h 1031"/>
                <a:gd name="T58" fmla="*/ 8 w 500"/>
                <a:gd name="T59" fmla="*/ 0 h 1031"/>
                <a:gd name="T60" fmla="*/ 0 w 500"/>
                <a:gd name="T61" fmla="*/ 1031 h 1031"/>
                <a:gd name="T62" fmla="*/ 500 w 500"/>
                <a:gd name="T63" fmla="*/ 134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0" h="1031">
                  <a:moveTo>
                    <a:pt x="500" y="134"/>
                  </a:moveTo>
                  <a:lnTo>
                    <a:pt x="485" y="127"/>
                  </a:lnTo>
                  <a:lnTo>
                    <a:pt x="469" y="111"/>
                  </a:lnTo>
                  <a:lnTo>
                    <a:pt x="453" y="103"/>
                  </a:lnTo>
                  <a:lnTo>
                    <a:pt x="437" y="95"/>
                  </a:lnTo>
                  <a:lnTo>
                    <a:pt x="421" y="95"/>
                  </a:lnTo>
                  <a:lnTo>
                    <a:pt x="405" y="87"/>
                  </a:lnTo>
                  <a:lnTo>
                    <a:pt x="389" y="79"/>
                  </a:lnTo>
                  <a:lnTo>
                    <a:pt x="373" y="71"/>
                  </a:lnTo>
                  <a:lnTo>
                    <a:pt x="357" y="63"/>
                  </a:lnTo>
                  <a:lnTo>
                    <a:pt x="334" y="55"/>
                  </a:lnTo>
                  <a:lnTo>
                    <a:pt x="318" y="55"/>
                  </a:lnTo>
                  <a:lnTo>
                    <a:pt x="302" y="47"/>
                  </a:lnTo>
                  <a:lnTo>
                    <a:pt x="286" y="39"/>
                  </a:lnTo>
                  <a:lnTo>
                    <a:pt x="270" y="39"/>
                  </a:lnTo>
                  <a:lnTo>
                    <a:pt x="254" y="31"/>
                  </a:lnTo>
                  <a:lnTo>
                    <a:pt x="238" y="31"/>
                  </a:lnTo>
                  <a:lnTo>
                    <a:pt x="215" y="23"/>
                  </a:lnTo>
                  <a:lnTo>
                    <a:pt x="199" y="23"/>
                  </a:lnTo>
                  <a:lnTo>
                    <a:pt x="183" y="15"/>
                  </a:lnTo>
                  <a:lnTo>
                    <a:pt x="167" y="15"/>
                  </a:lnTo>
                  <a:lnTo>
                    <a:pt x="143" y="15"/>
                  </a:lnTo>
                  <a:lnTo>
                    <a:pt x="127" y="7"/>
                  </a:lnTo>
                  <a:lnTo>
                    <a:pt x="111" y="7"/>
                  </a:lnTo>
                  <a:lnTo>
                    <a:pt x="96" y="7"/>
                  </a:lnTo>
                  <a:lnTo>
                    <a:pt x="72" y="7"/>
                  </a:lnTo>
                  <a:lnTo>
                    <a:pt x="56" y="7"/>
                  </a:lnTo>
                  <a:lnTo>
                    <a:pt x="40" y="0"/>
                  </a:lnTo>
                  <a:lnTo>
                    <a:pt x="24" y="0"/>
                  </a:lnTo>
                  <a:lnTo>
                    <a:pt x="8" y="0"/>
                  </a:lnTo>
                  <a:lnTo>
                    <a:pt x="0" y="1031"/>
                  </a:lnTo>
                  <a:lnTo>
                    <a:pt x="500" y="134"/>
                  </a:lnTo>
                  <a:close/>
                </a:path>
              </a:pathLst>
            </a:custGeom>
            <a:solidFill>
              <a:srgbClr val="FF0000"/>
            </a:solidFill>
            <a:ln w="12700">
              <a:solidFill>
                <a:srgbClr val="FF0000"/>
              </a:solidFill>
              <a:prstDash val="solid"/>
              <a:round/>
              <a:headEnd/>
              <a:tailEnd/>
            </a:ln>
          </p:spPr>
          <p:txBody>
            <a:bodyPr/>
            <a:lstStyle/>
            <a:p>
              <a:endParaRPr lang="en-GB"/>
            </a:p>
          </p:txBody>
        </p:sp>
        <p:sp>
          <p:nvSpPr>
            <p:cNvPr id="54298" name="Freeform 26"/>
            <p:cNvSpPr>
              <a:spLocks/>
            </p:cNvSpPr>
            <p:nvPr/>
          </p:nvSpPr>
          <p:spPr bwMode="auto">
            <a:xfrm>
              <a:off x="4636" y="1581"/>
              <a:ext cx="500" cy="1031"/>
            </a:xfrm>
            <a:custGeom>
              <a:avLst/>
              <a:gdLst>
                <a:gd name="T0" fmla="*/ 0 w 500"/>
                <a:gd name="T1" fmla="*/ 1031 h 1031"/>
                <a:gd name="T2" fmla="*/ 8 w 500"/>
                <a:gd name="T3" fmla="*/ 0 h 1031"/>
                <a:gd name="T4" fmla="*/ 24 w 500"/>
                <a:gd name="T5" fmla="*/ 0 h 1031"/>
                <a:gd name="T6" fmla="*/ 40 w 500"/>
                <a:gd name="T7" fmla="*/ 0 h 1031"/>
                <a:gd name="T8" fmla="*/ 56 w 500"/>
                <a:gd name="T9" fmla="*/ 7 h 1031"/>
                <a:gd name="T10" fmla="*/ 72 w 500"/>
                <a:gd name="T11" fmla="*/ 7 h 1031"/>
                <a:gd name="T12" fmla="*/ 96 w 500"/>
                <a:gd name="T13" fmla="*/ 7 h 1031"/>
                <a:gd name="T14" fmla="*/ 111 w 500"/>
                <a:gd name="T15" fmla="*/ 7 h 1031"/>
                <a:gd name="T16" fmla="*/ 127 w 500"/>
                <a:gd name="T17" fmla="*/ 7 h 1031"/>
                <a:gd name="T18" fmla="*/ 143 w 500"/>
                <a:gd name="T19" fmla="*/ 15 h 1031"/>
                <a:gd name="T20" fmla="*/ 167 w 500"/>
                <a:gd name="T21" fmla="*/ 15 h 1031"/>
                <a:gd name="T22" fmla="*/ 183 w 500"/>
                <a:gd name="T23" fmla="*/ 15 h 1031"/>
                <a:gd name="T24" fmla="*/ 199 w 500"/>
                <a:gd name="T25" fmla="*/ 23 h 1031"/>
                <a:gd name="T26" fmla="*/ 215 w 500"/>
                <a:gd name="T27" fmla="*/ 23 h 1031"/>
                <a:gd name="T28" fmla="*/ 238 w 500"/>
                <a:gd name="T29" fmla="*/ 31 h 1031"/>
                <a:gd name="T30" fmla="*/ 254 w 500"/>
                <a:gd name="T31" fmla="*/ 31 h 1031"/>
                <a:gd name="T32" fmla="*/ 270 w 500"/>
                <a:gd name="T33" fmla="*/ 39 h 1031"/>
                <a:gd name="T34" fmla="*/ 286 w 500"/>
                <a:gd name="T35" fmla="*/ 39 h 1031"/>
                <a:gd name="T36" fmla="*/ 302 w 500"/>
                <a:gd name="T37" fmla="*/ 47 h 1031"/>
                <a:gd name="T38" fmla="*/ 318 w 500"/>
                <a:gd name="T39" fmla="*/ 55 h 1031"/>
                <a:gd name="T40" fmla="*/ 334 w 500"/>
                <a:gd name="T41" fmla="*/ 55 h 1031"/>
                <a:gd name="T42" fmla="*/ 357 w 500"/>
                <a:gd name="T43" fmla="*/ 63 h 1031"/>
                <a:gd name="T44" fmla="*/ 373 w 500"/>
                <a:gd name="T45" fmla="*/ 71 h 1031"/>
                <a:gd name="T46" fmla="*/ 389 w 500"/>
                <a:gd name="T47" fmla="*/ 79 h 1031"/>
                <a:gd name="T48" fmla="*/ 405 w 500"/>
                <a:gd name="T49" fmla="*/ 87 h 1031"/>
                <a:gd name="T50" fmla="*/ 421 w 500"/>
                <a:gd name="T51" fmla="*/ 95 h 1031"/>
                <a:gd name="T52" fmla="*/ 437 w 500"/>
                <a:gd name="T53" fmla="*/ 95 h 1031"/>
                <a:gd name="T54" fmla="*/ 453 w 500"/>
                <a:gd name="T55" fmla="*/ 103 h 1031"/>
                <a:gd name="T56" fmla="*/ 469 w 500"/>
                <a:gd name="T57" fmla="*/ 111 h 1031"/>
                <a:gd name="T58" fmla="*/ 485 w 500"/>
                <a:gd name="T59" fmla="*/ 127 h 1031"/>
                <a:gd name="T60" fmla="*/ 500 w 500"/>
                <a:gd name="T61" fmla="*/ 134 h 1031"/>
                <a:gd name="T62" fmla="*/ 0 w 500"/>
                <a:gd name="T63"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0" h="1031">
                  <a:moveTo>
                    <a:pt x="0" y="1031"/>
                  </a:moveTo>
                  <a:lnTo>
                    <a:pt x="8" y="0"/>
                  </a:lnTo>
                  <a:lnTo>
                    <a:pt x="24" y="0"/>
                  </a:lnTo>
                  <a:lnTo>
                    <a:pt x="40" y="0"/>
                  </a:lnTo>
                  <a:lnTo>
                    <a:pt x="56" y="7"/>
                  </a:lnTo>
                  <a:lnTo>
                    <a:pt x="72" y="7"/>
                  </a:lnTo>
                  <a:lnTo>
                    <a:pt x="96" y="7"/>
                  </a:lnTo>
                  <a:lnTo>
                    <a:pt x="111" y="7"/>
                  </a:lnTo>
                  <a:lnTo>
                    <a:pt x="127" y="7"/>
                  </a:lnTo>
                  <a:lnTo>
                    <a:pt x="143" y="15"/>
                  </a:lnTo>
                  <a:lnTo>
                    <a:pt x="167" y="15"/>
                  </a:lnTo>
                  <a:lnTo>
                    <a:pt x="183" y="15"/>
                  </a:lnTo>
                  <a:lnTo>
                    <a:pt x="199" y="23"/>
                  </a:lnTo>
                  <a:lnTo>
                    <a:pt x="215" y="23"/>
                  </a:lnTo>
                  <a:lnTo>
                    <a:pt x="238" y="31"/>
                  </a:lnTo>
                  <a:lnTo>
                    <a:pt x="254" y="31"/>
                  </a:lnTo>
                  <a:lnTo>
                    <a:pt x="270" y="39"/>
                  </a:lnTo>
                  <a:lnTo>
                    <a:pt x="286" y="39"/>
                  </a:lnTo>
                  <a:lnTo>
                    <a:pt x="302" y="47"/>
                  </a:lnTo>
                  <a:lnTo>
                    <a:pt x="318" y="55"/>
                  </a:lnTo>
                  <a:lnTo>
                    <a:pt x="334" y="55"/>
                  </a:lnTo>
                  <a:lnTo>
                    <a:pt x="357" y="63"/>
                  </a:lnTo>
                  <a:lnTo>
                    <a:pt x="373" y="71"/>
                  </a:lnTo>
                  <a:lnTo>
                    <a:pt x="389" y="79"/>
                  </a:lnTo>
                  <a:lnTo>
                    <a:pt x="405" y="87"/>
                  </a:lnTo>
                  <a:lnTo>
                    <a:pt x="421" y="95"/>
                  </a:lnTo>
                  <a:lnTo>
                    <a:pt x="437" y="95"/>
                  </a:lnTo>
                  <a:lnTo>
                    <a:pt x="453" y="103"/>
                  </a:lnTo>
                  <a:lnTo>
                    <a:pt x="469" y="111"/>
                  </a:lnTo>
                  <a:lnTo>
                    <a:pt x="485" y="127"/>
                  </a:lnTo>
                  <a:lnTo>
                    <a:pt x="500" y="134"/>
                  </a:lnTo>
                  <a:lnTo>
                    <a:pt x="0" y="10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99" name="Freeform 27"/>
            <p:cNvSpPr>
              <a:spLocks noEditPoints="1"/>
            </p:cNvSpPr>
            <p:nvPr/>
          </p:nvSpPr>
          <p:spPr bwMode="auto">
            <a:xfrm>
              <a:off x="3350" y="1533"/>
              <a:ext cx="2580" cy="1897"/>
            </a:xfrm>
            <a:custGeom>
              <a:avLst/>
              <a:gdLst>
                <a:gd name="T0" fmla="*/ 873 w 2580"/>
                <a:gd name="T1" fmla="*/ 143 h 1897"/>
                <a:gd name="T2" fmla="*/ 873 w 2580"/>
                <a:gd name="T3" fmla="*/ 0 h 1897"/>
                <a:gd name="T4" fmla="*/ 0 w 2580"/>
                <a:gd name="T5" fmla="*/ 0 h 1897"/>
                <a:gd name="T6" fmla="*/ 453 w 2580"/>
                <a:gd name="T7" fmla="*/ 484 h 1897"/>
                <a:gd name="T8" fmla="*/ 453 w 2580"/>
                <a:gd name="T9" fmla="*/ 357 h 1897"/>
                <a:gd name="T10" fmla="*/ 0 w 2580"/>
                <a:gd name="T11" fmla="*/ 357 h 1897"/>
                <a:gd name="T12" fmla="*/ 334 w 2580"/>
                <a:gd name="T13" fmla="*/ 706 h 1897"/>
                <a:gd name="T14" fmla="*/ 0 w 2580"/>
                <a:gd name="T15" fmla="*/ 706 h 1897"/>
                <a:gd name="T16" fmla="*/ 270 w 2580"/>
                <a:gd name="T17" fmla="*/ 1079 h 1897"/>
                <a:gd name="T18" fmla="*/ 0 w 2580"/>
                <a:gd name="T19" fmla="*/ 1079 h 1897"/>
                <a:gd name="T20" fmla="*/ 381 w 2580"/>
                <a:gd name="T21" fmla="*/ 1540 h 1897"/>
                <a:gd name="T22" fmla="*/ 381 w 2580"/>
                <a:gd name="T23" fmla="*/ 1540 h 1897"/>
                <a:gd name="T24" fmla="*/ 0 w 2580"/>
                <a:gd name="T25" fmla="*/ 1540 h 1897"/>
                <a:gd name="T26" fmla="*/ 635 w 2580"/>
                <a:gd name="T27" fmla="*/ 1857 h 1897"/>
                <a:gd name="T28" fmla="*/ 635 w 2580"/>
                <a:gd name="T29" fmla="*/ 1897 h 1897"/>
                <a:gd name="T30" fmla="*/ 0 w 2580"/>
                <a:gd name="T31" fmla="*/ 1897 h 1897"/>
                <a:gd name="T32" fmla="*/ 2175 w 2580"/>
                <a:gd name="T33" fmla="*/ 1587 h 1897"/>
                <a:gd name="T34" fmla="*/ 2175 w 2580"/>
                <a:gd name="T35" fmla="*/ 1587 h 1897"/>
                <a:gd name="T36" fmla="*/ 2580 w 2580"/>
                <a:gd name="T37" fmla="*/ 1587 h 1897"/>
                <a:gd name="T38" fmla="*/ 1556 w 2580"/>
                <a:gd name="T39" fmla="*/ 87 h 1897"/>
                <a:gd name="T40" fmla="*/ 1556 w 2580"/>
                <a:gd name="T41" fmla="*/ 87 h 1897"/>
                <a:gd name="T42" fmla="*/ 2580 w 2580"/>
                <a:gd name="T43" fmla="*/ 87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0" h="1897">
                  <a:moveTo>
                    <a:pt x="873" y="143"/>
                  </a:moveTo>
                  <a:lnTo>
                    <a:pt x="873" y="0"/>
                  </a:lnTo>
                  <a:lnTo>
                    <a:pt x="0" y="0"/>
                  </a:lnTo>
                  <a:moveTo>
                    <a:pt x="453" y="484"/>
                  </a:moveTo>
                  <a:lnTo>
                    <a:pt x="453" y="357"/>
                  </a:lnTo>
                  <a:lnTo>
                    <a:pt x="0" y="357"/>
                  </a:lnTo>
                  <a:moveTo>
                    <a:pt x="334" y="706"/>
                  </a:moveTo>
                  <a:lnTo>
                    <a:pt x="0" y="706"/>
                  </a:lnTo>
                  <a:moveTo>
                    <a:pt x="270" y="1079"/>
                  </a:moveTo>
                  <a:lnTo>
                    <a:pt x="0" y="1079"/>
                  </a:lnTo>
                  <a:moveTo>
                    <a:pt x="381" y="1540"/>
                  </a:moveTo>
                  <a:lnTo>
                    <a:pt x="381" y="1540"/>
                  </a:lnTo>
                  <a:lnTo>
                    <a:pt x="0" y="1540"/>
                  </a:lnTo>
                  <a:moveTo>
                    <a:pt x="635" y="1857"/>
                  </a:moveTo>
                  <a:lnTo>
                    <a:pt x="635" y="1897"/>
                  </a:lnTo>
                  <a:lnTo>
                    <a:pt x="0" y="1897"/>
                  </a:lnTo>
                  <a:moveTo>
                    <a:pt x="2175" y="1587"/>
                  </a:moveTo>
                  <a:lnTo>
                    <a:pt x="2175" y="1587"/>
                  </a:lnTo>
                  <a:lnTo>
                    <a:pt x="2580" y="1587"/>
                  </a:lnTo>
                  <a:moveTo>
                    <a:pt x="1556" y="87"/>
                  </a:moveTo>
                  <a:lnTo>
                    <a:pt x="1556" y="87"/>
                  </a:lnTo>
                  <a:lnTo>
                    <a:pt x="2580" y="8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0" name="Rectangle 28"/>
            <p:cNvSpPr>
              <a:spLocks noChangeArrowheads="1"/>
            </p:cNvSpPr>
            <p:nvPr/>
          </p:nvSpPr>
          <p:spPr bwMode="auto">
            <a:xfrm>
              <a:off x="3350" y="1414"/>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13,4%</a:t>
              </a:r>
              <a:endParaRPr lang="en-GB" sz="1200"/>
            </a:p>
          </p:txBody>
        </p:sp>
        <p:sp>
          <p:nvSpPr>
            <p:cNvPr id="54301" name="Rectangle 29"/>
            <p:cNvSpPr>
              <a:spLocks noChangeArrowheads="1"/>
            </p:cNvSpPr>
            <p:nvPr/>
          </p:nvSpPr>
          <p:spPr bwMode="auto">
            <a:xfrm>
              <a:off x="3350" y="1771"/>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3,6%</a:t>
              </a:r>
              <a:endParaRPr lang="en-GB" sz="1200"/>
            </a:p>
          </p:txBody>
        </p:sp>
        <p:sp>
          <p:nvSpPr>
            <p:cNvPr id="54302" name="Rectangle 30"/>
            <p:cNvSpPr>
              <a:spLocks noChangeArrowheads="1"/>
            </p:cNvSpPr>
            <p:nvPr/>
          </p:nvSpPr>
          <p:spPr bwMode="auto">
            <a:xfrm>
              <a:off x="3350" y="2121"/>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4,6%</a:t>
              </a:r>
              <a:endParaRPr lang="en-GB" sz="1200"/>
            </a:p>
          </p:txBody>
        </p:sp>
        <p:sp>
          <p:nvSpPr>
            <p:cNvPr id="54303" name="Rectangle 31"/>
            <p:cNvSpPr>
              <a:spLocks noChangeArrowheads="1"/>
            </p:cNvSpPr>
            <p:nvPr/>
          </p:nvSpPr>
          <p:spPr bwMode="auto">
            <a:xfrm>
              <a:off x="3350" y="2486"/>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7,2%</a:t>
              </a:r>
              <a:endParaRPr lang="en-GB" sz="1200"/>
            </a:p>
          </p:txBody>
        </p:sp>
        <p:sp>
          <p:nvSpPr>
            <p:cNvPr id="54304" name="Rectangle 32"/>
            <p:cNvSpPr>
              <a:spLocks noChangeArrowheads="1"/>
            </p:cNvSpPr>
            <p:nvPr/>
          </p:nvSpPr>
          <p:spPr bwMode="auto">
            <a:xfrm>
              <a:off x="3350" y="2954"/>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7,8%</a:t>
              </a:r>
              <a:endParaRPr lang="en-GB" sz="1200"/>
            </a:p>
          </p:txBody>
        </p:sp>
        <p:sp>
          <p:nvSpPr>
            <p:cNvPr id="54305" name="Rectangle 33"/>
            <p:cNvSpPr>
              <a:spLocks noChangeArrowheads="1"/>
            </p:cNvSpPr>
            <p:nvPr/>
          </p:nvSpPr>
          <p:spPr bwMode="auto">
            <a:xfrm>
              <a:off x="3350" y="3303"/>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4,9%</a:t>
              </a:r>
              <a:endParaRPr lang="en-GB" sz="1200"/>
            </a:p>
          </p:txBody>
        </p:sp>
        <p:sp>
          <p:nvSpPr>
            <p:cNvPr id="54306" name="Rectangle 34"/>
            <p:cNvSpPr>
              <a:spLocks noChangeArrowheads="1"/>
            </p:cNvSpPr>
            <p:nvPr/>
          </p:nvSpPr>
          <p:spPr bwMode="auto">
            <a:xfrm>
              <a:off x="5676" y="3002"/>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50,5%</a:t>
              </a:r>
              <a:endParaRPr lang="en-GB" sz="1200"/>
            </a:p>
          </p:txBody>
        </p:sp>
        <p:sp>
          <p:nvSpPr>
            <p:cNvPr id="54307" name="Rectangle 35"/>
            <p:cNvSpPr>
              <a:spLocks noChangeArrowheads="1"/>
            </p:cNvSpPr>
            <p:nvPr/>
          </p:nvSpPr>
          <p:spPr bwMode="auto">
            <a:xfrm>
              <a:off x="5724" y="1501"/>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8,1%</a:t>
              </a:r>
              <a:endParaRPr lang="en-GB" sz="1200"/>
            </a:p>
          </p:txBody>
        </p:sp>
        <p:sp>
          <p:nvSpPr>
            <p:cNvPr id="54308" name="Rectangle 36"/>
            <p:cNvSpPr>
              <a:spLocks noChangeArrowheads="1"/>
            </p:cNvSpPr>
            <p:nvPr/>
          </p:nvSpPr>
          <p:spPr bwMode="auto">
            <a:xfrm>
              <a:off x="3350" y="1239"/>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t>No answer</a:t>
              </a:r>
              <a:endParaRPr lang="en-GB" sz="1200"/>
            </a:p>
          </p:txBody>
        </p:sp>
        <p:sp>
          <p:nvSpPr>
            <p:cNvPr id="54309" name="Rectangle 37"/>
            <p:cNvSpPr>
              <a:spLocks noChangeArrowheads="1"/>
            </p:cNvSpPr>
            <p:nvPr/>
          </p:nvSpPr>
          <p:spPr bwMode="auto">
            <a:xfrm>
              <a:off x="3350" y="1589"/>
              <a:ext cx="6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&gt;100000 PLN</a:t>
              </a:r>
              <a:endParaRPr lang="en-GB" sz="1200"/>
            </a:p>
          </p:txBody>
        </p:sp>
        <p:sp>
          <p:nvSpPr>
            <p:cNvPr id="54310" name="Rectangle 38"/>
            <p:cNvSpPr>
              <a:spLocks noChangeArrowheads="1"/>
            </p:cNvSpPr>
            <p:nvPr/>
          </p:nvSpPr>
          <p:spPr bwMode="auto">
            <a:xfrm>
              <a:off x="3350" y="1946"/>
              <a:ext cx="6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&lt;100000 PLN</a:t>
              </a:r>
              <a:endParaRPr lang="en-GB" sz="1200"/>
            </a:p>
          </p:txBody>
        </p:sp>
        <p:sp>
          <p:nvSpPr>
            <p:cNvPr id="54311" name="Rectangle 39"/>
            <p:cNvSpPr>
              <a:spLocks noChangeArrowheads="1"/>
            </p:cNvSpPr>
            <p:nvPr/>
          </p:nvSpPr>
          <p:spPr bwMode="auto">
            <a:xfrm>
              <a:off x="3350" y="2311"/>
              <a:ext cx="5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&lt;10000 PLN</a:t>
              </a:r>
              <a:endParaRPr lang="en-GB" sz="1200"/>
            </a:p>
          </p:txBody>
        </p:sp>
        <p:sp>
          <p:nvSpPr>
            <p:cNvPr id="54312" name="Rectangle 40"/>
            <p:cNvSpPr>
              <a:spLocks noChangeArrowheads="1"/>
            </p:cNvSpPr>
            <p:nvPr/>
          </p:nvSpPr>
          <p:spPr bwMode="auto">
            <a:xfrm>
              <a:off x="3350" y="2779"/>
              <a:ext cx="5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&lt;1000 PLN</a:t>
              </a:r>
              <a:endParaRPr lang="en-GB" sz="1200"/>
            </a:p>
          </p:txBody>
        </p:sp>
        <p:sp>
          <p:nvSpPr>
            <p:cNvPr id="54313" name="Rectangle 41"/>
            <p:cNvSpPr>
              <a:spLocks noChangeArrowheads="1"/>
            </p:cNvSpPr>
            <p:nvPr/>
          </p:nvSpPr>
          <p:spPr bwMode="auto">
            <a:xfrm>
              <a:off x="3350" y="3129"/>
              <a:ext cx="4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&lt;100 PLN</a:t>
              </a:r>
              <a:endParaRPr lang="en-GB" sz="1200"/>
            </a:p>
          </p:txBody>
        </p:sp>
        <p:sp>
          <p:nvSpPr>
            <p:cNvPr id="54314" name="Rectangle 42"/>
            <p:cNvSpPr>
              <a:spLocks noChangeArrowheads="1"/>
            </p:cNvSpPr>
            <p:nvPr/>
          </p:nvSpPr>
          <p:spPr bwMode="auto">
            <a:xfrm>
              <a:off x="5271" y="2827"/>
              <a:ext cx="6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t>Difficult to say</a:t>
              </a:r>
              <a:endParaRPr lang="en-GB" sz="1200"/>
            </a:p>
          </p:txBody>
        </p:sp>
        <p:sp>
          <p:nvSpPr>
            <p:cNvPr id="54315" name="Rectangle 43"/>
            <p:cNvSpPr>
              <a:spLocks noChangeArrowheads="1"/>
            </p:cNvSpPr>
            <p:nvPr/>
          </p:nvSpPr>
          <p:spPr bwMode="auto">
            <a:xfrm>
              <a:off x="5232" y="1319"/>
              <a:ext cx="6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cost at all</a:t>
              </a:r>
              <a:endParaRPr lang="en-GB" sz="1200"/>
            </a:p>
          </p:txBody>
        </p:sp>
      </p:grpSp>
      <p:sp>
        <p:nvSpPr>
          <p:cNvPr id="54316" name="Text Box 44"/>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(5)</a:t>
            </a:r>
            <a:endParaRPr lang="en-GB" sz="4400" b="1"/>
          </a:p>
        </p:txBody>
      </p:sp>
    </p:spTree>
    <p:extLst>
      <p:ext uri="{BB962C8B-B14F-4D97-AF65-F5344CB8AC3E}">
        <p14:creationId xmlns:p14="http://schemas.microsoft.com/office/powerpoint/2010/main" val="381901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61" name="Symbol zastępczy numeru slajdu 2"/>
          <p:cNvSpPr>
            <a:spLocks noGrp="1"/>
          </p:cNvSpPr>
          <p:nvPr>
            <p:ph type="sldNum" sz="quarter" idx="4294967295"/>
          </p:nvPr>
        </p:nvSpPr>
        <p:spPr>
          <a:xfrm>
            <a:off x="3493477" y="6381750"/>
            <a:ext cx="2133600" cy="476250"/>
          </a:xfrm>
          <a:prstGeom prst="rect">
            <a:avLst/>
          </a:prstGeom>
        </p:spPr>
        <p:txBody>
          <a:bodyPr/>
          <a:lstStyle/>
          <a:p>
            <a:fld id="{73BA56B0-DC93-46E5-9CA3-EB7B2428481D}" type="slidenum">
              <a:rPr lang="en-US"/>
              <a:pPr/>
              <a:t>14</a:t>
            </a:fld>
            <a:r>
              <a:rPr lang="en-US"/>
              <a:t> </a:t>
            </a:r>
            <a:r>
              <a:rPr lang="pl-PL"/>
              <a:t>of</a:t>
            </a:r>
            <a:r>
              <a:rPr lang="en-US"/>
              <a:t> </a:t>
            </a:r>
            <a:r>
              <a:rPr lang="pl-PL"/>
              <a:t>24</a:t>
            </a:r>
            <a:r>
              <a:rPr lang="en-US"/>
              <a:t> </a:t>
            </a:r>
          </a:p>
        </p:txBody>
      </p:sp>
      <p:grpSp>
        <p:nvGrpSpPr>
          <p:cNvPr id="55360" name="Group 64"/>
          <p:cNvGrpSpPr>
            <a:grpSpLocks/>
          </p:cNvGrpSpPr>
          <p:nvPr/>
        </p:nvGrpSpPr>
        <p:grpSpPr bwMode="auto">
          <a:xfrm>
            <a:off x="901213" y="1916113"/>
            <a:ext cx="7312269" cy="4087812"/>
            <a:chOff x="615" y="1207"/>
            <a:chExt cx="4990" cy="2575"/>
          </a:xfrm>
        </p:grpSpPr>
        <p:sp>
          <p:nvSpPr>
            <p:cNvPr id="55301" name="AutoShape 5"/>
            <p:cNvSpPr>
              <a:spLocks noChangeAspect="1" noChangeArrowheads="1"/>
            </p:cNvSpPr>
            <p:nvPr/>
          </p:nvSpPr>
          <p:spPr bwMode="auto">
            <a:xfrm>
              <a:off x="634" y="1207"/>
              <a:ext cx="4971" cy="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302" name="Rectangle 6"/>
            <p:cNvSpPr>
              <a:spLocks noChangeArrowheads="1"/>
            </p:cNvSpPr>
            <p:nvPr/>
          </p:nvSpPr>
          <p:spPr bwMode="auto">
            <a:xfrm>
              <a:off x="673" y="1231"/>
              <a:ext cx="4897" cy="2521"/>
            </a:xfrm>
            <a:prstGeom prst="rect">
              <a:avLst/>
            </a:prstGeom>
            <a:solidFill>
              <a:srgbClr val="FFFFFF"/>
            </a:solidFill>
            <a:ln w="0">
              <a:solidFill>
                <a:srgbClr val="000000"/>
              </a:solidFill>
              <a:miter lim="800000"/>
              <a:headEnd/>
              <a:tailEnd/>
            </a:ln>
          </p:spPr>
          <p:txBody>
            <a:bodyPr/>
            <a:lstStyle/>
            <a:p>
              <a:endParaRPr lang="en-GB"/>
            </a:p>
          </p:txBody>
        </p:sp>
        <p:sp>
          <p:nvSpPr>
            <p:cNvPr id="55303" name="Rectangle 7"/>
            <p:cNvSpPr>
              <a:spLocks noChangeArrowheads="1"/>
            </p:cNvSpPr>
            <p:nvPr/>
          </p:nvSpPr>
          <p:spPr bwMode="auto">
            <a:xfrm>
              <a:off x="2923" y="1505"/>
              <a:ext cx="2393" cy="20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304" name="Line 8"/>
            <p:cNvSpPr>
              <a:spLocks noChangeShapeType="1"/>
            </p:cNvSpPr>
            <p:nvPr/>
          </p:nvSpPr>
          <p:spPr bwMode="auto">
            <a:xfrm>
              <a:off x="3402" y="1505"/>
              <a:ext cx="1"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5" name="Line 9"/>
            <p:cNvSpPr>
              <a:spLocks noChangeShapeType="1"/>
            </p:cNvSpPr>
            <p:nvPr/>
          </p:nvSpPr>
          <p:spPr bwMode="auto">
            <a:xfrm>
              <a:off x="3880" y="1505"/>
              <a:ext cx="1"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6" name="Line 10"/>
            <p:cNvSpPr>
              <a:spLocks noChangeShapeType="1"/>
            </p:cNvSpPr>
            <p:nvPr/>
          </p:nvSpPr>
          <p:spPr bwMode="auto">
            <a:xfrm>
              <a:off x="4358" y="1505"/>
              <a:ext cx="0"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7" name="Line 11"/>
            <p:cNvSpPr>
              <a:spLocks noChangeShapeType="1"/>
            </p:cNvSpPr>
            <p:nvPr/>
          </p:nvSpPr>
          <p:spPr bwMode="auto">
            <a:xfrm>
              <a:off x="4837" y="1505"/>
              <a:ext cx="1"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8" name="Line 12"/>
            <p:cNvSpPr>
              <a:spLocks noChangeShapeType="1"/>
            </p:cNvSpPr>
            <p:nvPr/>
          </p:nvSpPr>
          <p:spPr bwMode="auto">
            <a:xfrm>
              <a:off x="5316" y="1505"/>
              <a:ext cx="1"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9" name="Rectangle 13"/>
            <p:cNvSpPr>
              <a:spLocks noChangeArrowheads="1"/>
            </p:cNvSpPr>
            <p:nvPr/>
          </p:nvSpPr>
          <p:spPr bwMode="auto">
            <a:xfrm>
              <a:off x="2923" y="1505"/>
              <a:ext cx="2393" cy="2063"/>
            </a:xfrm>
            <a:prstGeom prst="rect">
              <a:avLst/>
            </a:prstGeom>
            <a:noFill/>
            <a:ln w="1079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310" name="Rectangle 14"/>
            <p:cNvSpPr>
              <a:spLocks noChangeArrowheads="1"/>
            </p:cNvSpPr>
            <p:nvPr/>
          </p:nvSpPr>
          <p:spPr bwMode="auto">
            <a:xfrm>
              <a:off x="2923" y="3423"/>
              <a:ext cx="359" cy="83"/>
            </a:xfrm>
            <a:prstGeom prst="rect">
              <a:avLst/>
            </a:prstGeom>
            <a:solidFill>
              <a:srgbClr val="9999FF"/>
            </a:solidFill>
            <a:ln w="10795">
              <a:solidFill>
                <a:srgbClr val="000000"/>
              </a:solidFill>
              <a:miter lim="800000"/>
              <a:headEnd/>
              <a:tailEnd/>
            </a:ln>
          </p:spPr>
          <p:txBody>
            <a:bodyPr/>
            <a:lstStyle/>
            <a:p>
              <a:endParaRPr lang="en-GB"/>
            </a:p>
          </p:txBody>
        </p:sp>
        <p:sp>
          <p:nvSpPr>
            <p:cNvPr id="55311" name="Rectangle 15"/>
            <p:cNvSpPr>
              <a:spLocks noChangeArrowheads="1"/>
            </p:cNvSpPr>
            <p:nvPr/>
          </p:nvSpPr>
          <p:spPr bwMode="auto">
            <a:xfrm>
              <a:off x="2923" y="3217"/>
              <a:ext cx="1185" cy="82"/>
            </a:xfrm>
            <a:prstGeom prst="rect">
              <a:avLst/>
            </a:prstGeom>
            <a:solidFill>
              <a:srgbClr val="9999FF"/>
            </a:solidFill>
            <a:ln w="10795">
              <a:solidFill>
                <a:srgbClr val="000000"/>
              </a:solidFill>
              <a:miter lim="800000"/>
              <a:headEnd/>
              <a:tailEnd/>
            </a:ln>
          </p:spPr>
          <p:txBody>
            <a:bodyPr/>
            <a:lstStyle/>
            <a:p>
              <a:endParaRPr lang="en-GB"/>
            </a:p>
          </p:txBody>
        </p:sp>
        <p:sp>
          <p:nvSpPr>
            <p:cNvPr id="55312" name="Rectangle 16"/>
            <p:cNvSpPr>
              <a:spLocks noChangeArrowheads="1"/>
            </p:cNvSpPr>
            <p:nvPr/>
          </p:nvSpPr>
          <p:spPr bwMode="auto">
            <a:xfrm>
              <a:off x="2923" y="3011"/>
              <a:ext cx="1869" cy="83"/>
            </a:xfrm>
            <a:prstGeom prst="rect">
              <a:avLst/>
            </a:prstGeom>
            <a:solidFill>
              <a:srgbClr val="9999FF"/>
            </a:solidFill>
            <a:ln w="10795">
              <a:solidFill>
                <a:srgbClr val="000000"/>
              </a:solidFill>
              <a:miter lim="800000"/>
              <a:headEnd/>
              <a:tailEnd/>
            </a:ln>
          </p:spPr>
          <p:txBody>
            <a:bodyPr/>
            <a:lstStyle/>
            <a:p>
              <a:endParaRPr lang="en-GB"/>
            </a:p>
          </p:txBody>
        </p:sp>
        <p:sp>
          <p:nvSpPr>
            <p:cNvPr id="55313" name="Rectangle 17"/>
            <p:cNvSpPr>
              <a:spLocks noChangeArrowheads="1"/>
            </p:cNvSpPr>
            <p:nvPr/>
          </p:nvSpPr>
          <p:spPr bwMode="auto">
            <a:xfrm>
              <a:off x="2923" y="2804"/>
              <a:ext cx="1558" cy="83"/>
            </a:xfrm>
            <a:prstGeom prst="rect">
              <a:avLst/>
            </a:prstGeom>
            <a:solidFill>
              <a:srgbClr val="9999FF"/>
            </a:solidFill>
            <a:ln w="10795">
              <a:solidFill>
                <a:srgbClr val="000000"/>
              </a:solidFill>
              <a:miter lim="800000"/>
              <a:headEnd/>
              <a:tailEnd/>
            </a:ln>
          </p:spPr>
          <p:txBody>
            <a:bodyPr/>
            <a:lstStyle/>
            <a:p>
              <a:endParaRPr lang="en-GB"/>
            </a:p>
          </p:txBody>
        </p:sp>
        <p:sp>
          <p:nvSpPr>
            <p:cNvPr id="55314" name="Rectangle 18"/>
            <p:cNvSpPr>
              <a:spLocks noChangeArrowheads="1"/>
            </p:cNvSpPr>
            <p:nvPr/>
          </p:nvSpPr>
          <p:spPr bwMode="auto">
            <a:xfrm>
              <a:off x="2923" y="2598"/>
              <a:ext cx="1044" cy="83"/>
            </a:xfrm>
            <a:prstGeom prst="rect">
              <a:avLst/>
            </a:prstGeom>
            <a:solidFill>
              <a:srgbClr val="9999FF"/>
            </a:solidFill>
            <a:ln w="10795">
              <a:solidFill>
                <a:srgbClr val="000000"/>
              </a:solidFill>
              <a:miter lim="800000"/>
              <a:headEnd/>
              <a:tailEnd/>
            </a:ln>
          </p:spPr>
          <p:txBody>
            <a:bodyPr/>
            <a:lstStyle/>
            <a:p>
              <a:endParaRPr lang="en-GB"/>
            </a:p>
          </p:txBody>
        </p:sp>
        <p:sp>
          <p:nvSpPr>
            <p:cNvPr id="55315" name="Rectangle 19"/>
            <p:cNvSpPr>
              <a:spLocks noChangeArrowheads="1"/>
            </p:cNvSpPr>
            <p:nvPr/>
          </p:nvSpPr>
          <p:spPr bwMode="auto">
            <a:xfrm>
              <a:off x="2923" y="2392"/>
              <a:ext cx="1558" cy="82"/>
            </a:xfrm>
            <a:prstGeom prst="rect">
              <a:avLst/>
            </a:prstGeom>
            <a:solidFill>
              <a:srgbClr val="9999FF"/>
            </a:solidFill>
            <a:ln w="10795">
              <a:solidFill>
                <a:srgbClr val="000000"/>
              </a:solidFill>
              <a:miter lim="800000"/>
              <a:headEnd/>
              <a:tailEnd/>
            </a:ln>
          </p:spPr>
          <p:txBody>
            <a:bodyPr/>
            <a:lstStyle/>
            <a:p>
              <a:endParaRPr lang="en-GB"/>
            </a:p>
          </p:txBody>
        </p:sp>
        <p:sp>
          <p:nvSpPr>
            <p:cNvPr id="55316" name="Rectangle 20"/>
            <p:cNvSpPr>
              <a:spLocks noChangeArrowheads="1"/>
            </p:cNvSpPr>
            <p:nvPr/>
          </p:nvSpPr>
          <p:spPr bwMode="auto">
            <a:xfrm>
              <a:off x="2923" y="2185"/>
              <a:ext cx="1356" cy="83"/>
            </a:xfrm>
            <a:prstGeom prst="rect">
              <a:avLst/>
            </a:prstGeom>
            <a:solidFill>
              <a:srgbClr val="9999FF"/>
            </a:solidFill>
            <a:ln w="10795">
              <a:solidFill>
                <a:srgbClr val="000000"/>
              </a:solidFill>
              <a:miter lim="800000"/>
              <a:headEnd/>
              <a:tailEnd/>
            </a:ln>
          </p:spPr>
          <p:txBody>
            <a:bodyPr/>
            <a:lstStyle/>
            <a:p>
              <a:endParaRPr lang="en-GB"/>
            </a:p>
          </p:txBody>
        </p:sp>
        <p:sp>
          <p:nvSpPr>
            <p:cNvPr id="55317" name="Rectangle 21"/>
            <p:cNvSpPr>
              <a:spLocks noChangeArrowheads="1"/>
            </p:cNvSpPr>
            <p:nvPr/>
          </p:nvSpPr>
          <p:spPr bwMode="auto">
            <a:xfrm>
              <a:off x="2923" y="1979"/>
              <a:ext cx="468" cy="83"/>
            </a:xfrm>
            <a:prstGeom prst="rect">
              <a:avLst/>
            </a:prstGeom>
            <a:solidFill>
              <a:srgbClr val="9999FF"/>
            </a:solidFill>
            <a:ln w="10795">
              <a:solidFill>
                <a:srgbClr val="000000"/>
              </a:solidFill>
              <a:miter lim="800000"/>
              <a:headEnd/>
              <a:tailEnd/>
            </a:ln>
          </p:spPr>
          <p:txBody>
            <a:bodyPr/>
            <a:lstStyle/>
            <a:p>
              <a:endParaRPr lang="en-GB"/>
            </a:p>
          </p:txBody>
        </p:sp>
        <p:sp>
          <p:nvSpPr>
            <p:cNvPr id="55318" name="Rectangle 22"/>
            <p:cNvSpPr>
              <a:spLocks noChangeArrowheads="1"/>
            </p:cNvSpPr>
            <p:nvPr/>
          </p:nvSpPr>
          <p:spPr bwMode="auto">
            <a:xfrm>
              <a:off x="2923" y="1773"/>
              <a:ext cx="109" cy="83"/>
            </a:xfrm>
            <a:prstGeom prst="rect">
              <a:avLst/>
            </a:prstGeom>
            <a:solidFill>
              <a:srgbClr val="9999FF"/>
            </a:solidFill>
            <a:ln w="10795">
              <a:solidFill>
                <a:srgbClr val="000000"/>
              </a:solidFill>
              <a:miter lim="800000"/>
              <a:headEnd/>
              <a:tailEnd/>
            </a:ln>
          </p:spPr>
          <p:txBody>
            <a:bodyPr/>
            <a:lstStyle/>
            <a:p>
              <a:endParaRPr lang="en-GB"/>
            </a:p>
          </p:txBody>
        </p:sp>
        <p:sp>
          <p:nvSpPr>
            <p:cNvPr id="55319" name="Rectangle 23"/>
            <p:cNvSpPr>
              <a:spLocks noChangeArrowheads="1"/>
            </p:cNvSpPr>
            <p:nvPr/>
          </p:nvSpPr>
          <p:spPr bwMode="auto">
            <a:xfrm>
              <a:off x="2923" y="1567"/>
              <a:ext cx="811" cy="82"/>
            </a:xfrm>
            <a:prstGeom prst="rect">
              <a:avLst/>
            </a:prstGeom>
            <a:solidFill>
              <a:srgbClr val="9999FF"/>
            </a:solidFill>
            <a:ln w="10795">
              <a:solidFill>
                <a:srgbClr val="000000"/>
              </a:solidFill>
              <a:miter lim="800000"/>
              <a:headEnd/>
              <a:tailEnd/>
            </a:ln>
          </p:spPr>
          <p:txBody>
            <a:bodyPr/>
            <a:lstStyle/>
            <a:p>
              <a:endParaRPr lang="en-GB"/>
            </a:p>
          </p:txBody>
        </p:sp>
        <p:sp>
          <p:nvSpPr>
            <p:cNvPr id="55320" name="Line 24"/>
            <p:cNvSpPr>
              <a:spLocks noChangeShapeType="1"/>
            </p:cNvSpPr>
            <p:nvPr/>
          </p:nvSpPr>
          <p:spPr bwMode="auto">
            <a:xfrm>
              <a:off x="2923" y="3568"/>
              <a:ext cx="23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1" name="Line 25"/>
            <p:cNvSpPr>
              <a:spLocks noChangeShapeType="1"/>
            </p:cNvSpPr>
            <p:nvPr/>
          </p:nvSpPr>
          <p:spPr bwMode="auto">
            <a:xfrm flipV="1">
              <a:off x="2923" y="3568"/>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2" name="Line 26"/>
            <p:cNvSpPr>
              <a:spLocks noChangeShapeType="1"/>
            </p:cNvSpPr>
            <p:nvPr/>
          </p:nvSpPr>
          <p:spPr bwMode="auto">
            <a:xfrm flipV="1">
              <a:off x="3402" y="3568"/>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3" name="Line 27"/>
            <p:cNvSpPr>
              <a:spLocks noChangeShapeType="1"/>
            </p:cNvSpPr>
            <p:nvPr/>
          </p:nvSpPr>
          <p:spPr bwMode="auto">
            <a:xfrm flipV="1">
              <a:off x="3880" y="3568"/>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4" name="Line 28"/>
            <p:cNvSpPr>
              <a:spLocks noChangeShapeType="1"/>
            </p:cNvSpPr>
            <p:nvPr/>
          </p:nvSpPr>
          <p:spPr bwMode="auto">
            <a:xfrm flipV="1">
              <a:off x="4358" y="3568"/>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5" name="Line 29"/>
            <p:cNvSpPr>
              <a:spLocks noChangeShapeType="1"/>
            </p:cNvSpPr>
            <p:nvPr/>
          </p:nvSpPr>
          <p:spPr bwMode="auto">
            <a:xfrm flipV="1">
              <a:off x="4837" y="3568"/>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6" name="Line 30"/>
            <p:cNvSpPr>
              <a:spLocks noChangeShapeType="1"/>
            </p:cNvSpPr>
            <p:nvPr/>
          </p:nvSpPr>
          <p:spPr bwMode="auto">
            <a:xfrm flipV="1">
              <a:off x="5316" y="3568"/>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7" name="Line 31"/>
            <p:cNvSpPr>
              <a:spLocks noChangeShapeType="1"/>
            </p:cNvSpPr>
            <p:nvPr/>
          </p:nvSpPr>
          <p:spPr bwMode="auto">
            <a:xfrm>
              <a:off x="2923" y="1505"/>
              <a:ext cx="1" cy="2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8" name="Line 32"/>
            <p:cNvSpPr>
              <a:spLocks noChangeShapeType="1"/>
            </p:cNvSpPr>
            <p:nvPr/>
          </p:nvSpPr>
          <p:spPr bwMode="auto">
            <a:xfrm>
              <a:off x="2893" y="3568"/>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9" name="Line 33"/>
            <p:cNvSpPr>
              <a:spLocks noChangeShapeType="1"/>
            </p:cNvSpPr>
            <p:nvPr/>
          </p:nvSpPr>
          <p:spPr bwMode="auto">
            <a:xfrm>
              <a:off x="2893" y="3361"/>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0" name="Line 34"/>
            <p:cNvSpPr>
              <a:spLocks noChangeShapeType="1"/>
            </p:cNvSpPr>
            <p:nvPr/>
          </p:nvSpPr>
          <p:spPr bwMode="auto">
            <a:xfrm>
              <a:off x="2893" y="3155"/>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1" name="Line 35"/>
            <p:cNvSpPr>
              <a:spLocks noChangeShapeType="1"/>
            </p:cNvSpPr>
            <p:nvPr/>
          </p:nvSpPr>
          <p:spPr bwMode="auto">
            <a:xfrm>
              <a:off x="2893" y="2949"/>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2" name="Line 36"/>
            <p:cNvSpPr>
              <a:spLocks noChangeShapeType="1"/>
            </p:cNvSpPr>
            <p:nvPr/>
          </p:nvSpPr>
          <p:spPr bwMode="auto">
            <a:xfrm>
              <a:off x="2893" y="2742"/>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3" name="Line 37"/>
            <p:cNvSpPr>
              <a:spLocks noChangeShapeType="1"/>
            </p:cNvSpPr>
            <p:nvPr/>
          </p:nvSpPr>
          <p:spPr bwMode="auto">
            <a:xfrm>
              <a:off x="2893" y="2536"/>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4" name="Line 38"/>
            <p:cNvSpPr>
              <a:spLocks noChangeShapeType="1"/>
            </p:cNvSpPr>
            <p:nvPr/>
          </p:nvSpPr>
          <p:spPr bwMode="auto">
            <a:xfrm>
              <a:off x="2893" y="2330"/>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5" name="Line 39"/>
            <p:cNvSpPr>
              <a:spLocks noChangeShapeType="1"/>
            </p:cNvSpPr>
            <p:nvPr/>
          </p:nvSpPr>
          <p:spPr bwMode="auto">
            <a:xfrm>
              <a:off x="2893" y="2124"/>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6" name="Line 40"/>
            <p:cNvSpPr>
              <a:spLocks noChangeShapeType="1"/>
            </p:cNvSpPr>
            <p:nvPr/>
          </p:nvSpPr>
          <p:spPr bwMode="auto">
            <a:xfrm>
              <a:off x="2893" y="191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7" name="Line 41"/>
            <p:cNvSpPr>
              <a:spLocks noChangeShapeType="1"/>
            </p:cNvSpPr>
            <p:nvPr/>
          </p:nvSpPr>
          <p:spPr bwMode="auto">
            <a:xfrm>
              <a:off x="2893" y="1711"/>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8" name="Line 42"/>
            <p:cNvSpPr>
              <a:spLocks noChangeShapeType="1"/>
            </p:cNvSpPr>
            <p:nvPr/>
          </p:nvSpPr>
          <p:spPr bwMode="auto">
            <a:xfrm>
              <a:off x="2893" y="1505"/>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39" name="Rectangle 43"/>
            <p:cNvSpPr>
              <a:spLocks noChangeArrowheads="1"/>
            </p:cNvSpPr>
            <p:nvPr/>
          </p:nvSpPr>
          <p:spPr bwMode="auto">
            <a:xfrm>
              <a:off x="615" y="1299"/>
              <a:ext cx="40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pl-PL" sz="1400">
                  <a:solidFill>
                    <a:srgbClr val="000000"/>
                  </a:solidFill>
                </a:rPr>
                <a:t>			Causes of main PQ problems                         </a:t>
              </a:r>
              <a:endParaRPr lang="en-GB" sz="1400" b="1"/>
            </a:p>
          </p:txBody>
        </p:sp>
        <p:sp>
          <p:nvSpPr>
            <p:cNvPr id="55340" name="Rectangle 44"/>
            <p:cNvSpPr>
              <a:spLocks noChangeArrowheads="1"/>
            </p:cNvSpPr>
            <p:nvPr/>
          </p:nvSpPr>
          <p:spPr bwMode="auto">
            <a:xfrm>
              <a:off x="2787" y="3620"/>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55341" name="Rectangle 45"/>
            <p:cNvSpPr>
              <a:spLocks noChangeArrowheads="1"/>
            </p:cNvSpPr>
            <p:nvPr/>
          </p:nvSpPr>
          <p:spPr bwMode="auto">
            <a:xfrm>
              <a:off x="3239" y="362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55342" name="Rectangle 46"/>
            <p:cNvSpPr>
              <a:spLocks noChangeArrowheads="1"/>
            </p:cNvSpPr>
            <p:nvPr/>
          </p:nvSpPr>
          <p:spPr bwMode="auto">
            <a:xfrm>
              <a:off x="3719" y="362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55343" name="Rectangle 47"/>
            <p:cNvSpPr>
              <a:spLocks noChangeArrowheads="1"/>
            </p:cNvSpPr>
            <p:nvPr/>
          </p:nvSpPr>
          <p:spPr bwMode="auto">
            <a:xfrm>
              <a:off x="4196" y="362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55344" name="Rectangle 48"/>
            <p:cNvSpPr>
              <a:spLocks noChangeArrowheads="1"/>
            </p:cNvSpPr>
            <p:nvPr/>
          </p:nvSpPr>
          <p:spPr bwMode="auto">
            <a:xfrm>
              <a:off x="4674" y="362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55345" name="Rectangle 49"/>
            <p:cNvSpPr>
              <a:spLocks noChangeArrowheads="1"/>
            </p:cNvSpPr>
            <p:nvPr/>
          </p:nvSpPr>
          <p:spPr bwMode="auto">
            <a:xfrm>
              <a:off x="5152" y="362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50,00%</a:t>
              </a:r>
              <a:endParaRPr lang="en-GB" sz="1200" b="1"/>
            </a:p>
          </p:txBody>
        </p:sp>
        <p:sp>
          <p:nvSpPr>
            <p:cNvPr id="55346" name="Rectangle 50"/>
            <p:cNvSpPr>
              <a:spLocks noChangeArrowheads="1"/>
            </p:cNvSpPr>
            <p:nvPr/>
          </p:nvSpPr>
          <p:spPr bwMode="auto">
            <a:xfrm>
              <a:off x="2184" y="3393"/>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a:t>
              </a:r>
              <a:endParaRPr lang="en-GB" sz="1200" b="1"/>
            </a:p>
          </p:txBody>
        </p:sp>
        <p:sp>
          <p:nvSpPr>
            <p:cNvPr id="55347" name="Rectangle 51"/>
            <p:cNvSpPr>
              <a:spLocks noChangeArrowheads="1"/>
            </p:cNvSpPr>
            <p:nvPr/>
          </p:nvSpPr>
          <p:spPr bwMode="auto">
            <a:xfrm>
              <a:off x="838" y="3203"/>
              <a:ext cx="18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pl-PL" sz="1200">
                  <a:solidFill>
                    <a:srgbClr val="000000"/>
                  </a:solidFill>
                </a:rPr>
                <a:t>Interruptions &lt; 1 min.</a:t>
              </a:r>
              <a:endParaRPr lang="en-GB" sz="1200" b="1"/>
            </a:p>
          </p:txBody>
        </p:sp>
        <p:sp>
          <p:nvSpPr>
            <p:cNvPr id="55348" name="Rectangle 52"/>
            <p:cNvSpPr>
              <a:spLocks noChangeArrowheads="1"/>
            </p:cNvSpPr>
            <p:nvPr/>
          </p:nvSpPr>
          <p:spPr bwMode="auto">
            <a:xfrm>
              <a:off x="1714" y="2976"/>
              <a:ext cx="10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Interruptions &gt; 1 min. </a:t>
              </a:r>
              <a:endParaRPr lang="en-GB" sz="1200" b="1"/>
            </a:p>
          </p:txBody>
        </p:sp>
        <p:sp>
          <p:nvSpPr>
            <p:cNvPr id="55349" name="Rectangle 53"/>
            <p:cNvSpPr>
              <a:spLocks noChangeArrowheads="1"/>
            </p:cNvSpPr>
            <p:nvPr/>
          </p:nvSpPr>
          <p:spPr bwMode="auto">
            <a:xfrm>
              <a:off x="1170" y="2795"/>
              <a:ext cx="16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Voltage dips and swells, transients  </a:t>
              </a:r>
              <a:endParaRPr lang="en-GB" sz="1200" b="1"/>
            </a:p>
          </p:txBody>
        </p:sp>
        <p:sp>
          <p:nvSpPr>
            <p:cNvPr id="55350" name="Rectangle 54"/>
            <p:cNvSpPr>
              <a:spLocks noChangeArrowheads="1"/>
            </p:cNvSpPr>
            <p:nvPr/>
          </p:nvSpPr>
          <p:spPr bwMode="auto">
            <a:xfrm>
              <a:off x="2182" y="2568"/>
              <a:ext cx="5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Harmonics </a:t>
              </a:r>
              <a:endParaRPr lang="en-GB" sz="1200" b="1"/>
            </a:p>
          </p:txBody>
        </p:sp>
        <p:sp>
          <p:nvSpPr>
            <p:cNvPr id="55351" name="Rectangle 55"/>
            <p:cNvSpPr>
              <a:spLocks noChangeArrowheads="1"/>
            </p:cNvSpPr>
            <p:nvPr/>
          </p:nvSpPr>
          <p:spPr bwMode="auto">
            <a:xfrm>
              <a:off x="1146" y="2363"/>
              <a:ext cx="17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Flicker / frequent voltage fluctuation  </a:t>
              </a:r>
              <a:endParaRPr lang="en-GB" sz="1200" b="1"/>
            </a:p>
          </p:txBody>
        </p:sp>
        <p:sp>
          <p:nvSpPr>
            <p:cNvPr id="55352" name="Rectangle 56"/>
            <p:cNvSpPr>
              <a:spLocks noChangeArrowheads="1"/>
            </p:cNvSpPr>
            <p:nvPr/>
          </p:nvSpPr>
          <p:spPr bwMode="auto">
            <a:xfrm>
              <a:off x="2106" y="2181"/>
              <a:ext cx="6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Voltage value </a:t>
              </a:r>
              <a:endParaRPr lang="en-GB" sz="1200" b="1"/>
            </a:p>
          </p:txBody>
        </p:sp>
        <p:sp>
          <p:nvSpPr>
            <p:cNvPr id="55353" name="Rectangle 57"/>
            <p:cNvSpPr>
              <a:spLocks noChangeArrowheads="1"/>
            </p:cNvSpPr>
            <p:nvPr/>
          </p:nvSpPr>
          <p:spPr bwMode="auto">
            <a:xfrm>
              <a:off x="1850" y="1966"/>
              <a:ext cx="8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Voltage unbalance</a:t>
              </a:r>
              <a:endParaRPr lang="en-GB" sz="1200" b="1"/>
            </a:p>
          </p:txBody>
        </p:sp>
        <p:sp>
          <p:nvSpPr>
            <p:cNvPr id="55354" name="Rectangle 58"/>
            <p:cNvSpPr>
              <a:spLocks noChangeArrowheads="1"/>
            </p:cNvSpPr>
            <p:nvPr/>
          </p:nvSpPr>
          <p:spPr bwMode="auto">
            <a:xfrm>
              <a:off x="1805" y="1752"/>
              <a:ext cx="9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fFrequency changes </a:t>
              </a:r>
              <a:endParaRPr lang="en-GB" sz="1200" b="1"/>
            </a:p>
          </p:txBody>
        </p:sp>
        <p:sp>
          <p:nvSpPr>
            <p:cNvPr id="55355" name="Rectangle 59"/>
            <p:cNvSpPr>
              <a:spLocks noChangeArrowheads="1"/>
            </p:cNvSpPr>
            <p:nvPr/>
          </p:nvSpPr>
          <p:spPr bwMode="auto">
            <a:xfrm>
              <a:off x="807" y="1480"/>
              <a:ext cx="18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pl-PL" sz="1200">
                  <a:solidFill>
                    <a:srgbClr val="000000"/>
                  </a:solidFill>
                </a:rPr>
                <a:t>instalation itself (e.g. cable downsizing, faulty protection, earthing)</a:t>
              </a:r>
              <a:endParaRPr lang="en-GB" sz="1200" b="1"/>
            </a:p>
          </p:txBody>
        </p:sp>
        <p:sp>
          <p:nvSpPr>
            <p:cNvPr id="55356" name="Rectangle 60"/>
            <p:cNvSpPr>
              <a:spLocks noChangeArrowheads="1"/>
            </p:cNvSpPr>
            <p:nvPr/>
          </p:nvSpPr>
          <p:spPr bwMode="auto">
            <a:xfrm>
              <a:off x="673" y="1231"/>
              <a:ext cx="4897" cy="252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5361" name="Text Box 65"/>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(6)</a:t>
            </a:r>
            <a:endParaRPr lang="en-GB" sz="4400" b="1"/>
          </a:p>
        </p:txBody>
      </p:sp>
    </p:spTree>
    <p:extLst>
      <p:ext uri="{BB962C8B-B14F-4D97-AF65-F5344CB8AC3E}">
        <p14:creationId xmlns:p14="http://schemas.microsoft.com/office/powerpoint/2010/main" val="115322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55" name="Symbol zastępczy numeru slajdu 2"/>
          <p:cNvSpPr>
            <a:spLocks noGrp="1"/>
          </p:cNvSpPr>
          <p:nvPr>
            <p:ph type="sldNum" sz="quarter" idx="4294967295"/>
          </p:nvPr>
        </p:nvSpPr>
        <p:spPr>
          <a:xfrm>
            <a:off x="3493477" y="6381750"/>
            <a:ext cx="2133600" cy="476250"/>
          </a:xfrm>
          <a:prstGeom prst="rect">
            <a:avLst/>
          </a:prstGeom>
        </p:spPr>
        <p:txBody>
          <a:bodyPr/>
          <a:lstStyle/>
          <a:p>
            <a:fld id="{C4883344-CA7E-4214-8B7A-3177243C6B81}" type="slidenum">
              <a:rPr lang="en-US"/>
              <a:pPr/>
              <a:t>15</a:t>
            </a:fld>
            <a:r>
              <a:rPr lang="en-US"/>
              <a:t> </a:t>
            </a:r>
            <a:r>
              <a:rPr lang="pl-PL"/>
              <a:t>of</a:t>
            </a:r>
            <a:r>
              <a:rPr lang="en-US"/>
              <a:t> </a:t>
            </a:r>
            <a:r>
              <a:rPr lang="pl-PL"/>
              <a:t>24</a:t>
            </a:r>
            <a:r>
              <a:rPr lang="en-US"/>
              <a:t> </a:t>
            </a:r>
          </a:p>
        </p:txBody>
      </p:sp>
      <p:grpSp>
        <p:nvGrpSpPr>
          <p:cNvPr id="56377" name="Group 57"/>
          <p:cNvGrpSpPr>
            <a:grpSpLocks/>
          </p:cNvGrpSpPr>
          <p:nvPr/>
        </p:nvGrpSpPr>
        <p:grpSpPr bwMode="auto">
          <a:xfrm>
            <a:off x="1132743" y="1916114"/>
            <a:ext cx="7227277" cy="3197225"/>
            <a:chOff x="773" y="1207"/>
            <a:chExt cx="4932" cy="2014"/>
          </a:xfrm>
        </p:grpSpPr>
        <p:sp>
          <p:nvSpPr>
            <p:cNvPr id="56325" name="AutoShape 5"/>
            <p:cNvSpPr>
              <a:spLocks noChangeAspect="1" noChangeArrowheads="1"/>
            </p:cNvSpPr>
            <p:nvPr/>
          </p:nvSpPr>
          <p:spPr bwMode="auto">
            <a:xfrm>
              <a:off x="773" y="1207"/>
              <a:ext cx="4932"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326" name="Rectangle 6"/>
            <p:cNvSpPr>
              <a:spLocks noChangeArrowheads="1"/>
            </p:cNvSpPr>
            <p:nvPr/>
          </p:nvSpPr>
          <p:spPr bwMode="auto">
            <a:xfrm>
              <a:off x="809" y="1236"/>
              <a:ext cx="4855" cy="1952"/>
            </a:xfrm>
            <a:prstGeom prst="rect">
              <a:avLst/>
            </a:prstGeom>
            <a:solidFill>
              <a:srgbClr val="FFFFFF"/>
            </a:solidFill>
            <a:ln w="0">
              <a:solidFill>
                <a:srgbClr val="000000"/>
              </a:solidFill>
              <a:miter lim="800000"/>
              <a:headEnd/>
              <a:tailEnd/>
            </a:ln>
          </p:spPr>
          <p:txBody>
            <a:bodyPr/>
            <a:lstStyle/>
            <a:p>
              <a:endParaRPr lang="en-GB"/>
            </a:p>
          </p:txBody>
        </p:sp>
        <p:sp>
          <p:nvSpPr>
            <p:cNvPr id="56327" name="Rectangle 7"/>
            <p:cNvSpPr>
              <a:spLocks noChangeArrowheads="1"/>
            </p:cNvSpPr>
            <p:nvPr/>
          </p:nvSpPr>
          <p:spPr bwMode="auto">
            <a:xfrm>
              <a:off x="2778" y="1527"/>
              <a:ext cx="2638" cy="14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328" name="Line 8"/>
            <p:cNvSpPr>
              <a:spLocks noChangeShapeType="1"/>
            </p:cNvSpPr>
            <p:nvPr/>
          </p:nvSpPr>
          <p:spPr bwMode="auto">
            <a:xfrm>
              <a:off x="3309"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9" name="Line 9"/>
            <p:cNvSpPr>
              <a:spLocks noChangeShapeType="1"/>
            </p:cNvSpPr>
            <p:nvPr/>
          </p:nvSpPr>
          <p:spPr bwMode="auto">
            <a:xfrm>
              <a:off x="3832"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0" name="Line 10"/>
            <p:cNvSpPr>
              <a:spLocks noChangeShapeType="1"/>
            </p:cNvSpPr>
            <p:nvPr/>
          </p:nvSpPr>
          <p:spPr bwMode="auto">
            <a:xfrm>
              <a:off x="4363"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1" name="Line 11"/>
            <p:cNvSpPr>
              <a:spLocks noChangeShapeType="1"/>
            </p:cNvSpPr>
            <p:nvPr/>
          </p:nvSpPr>
          <p:spPr bwMode="auto">
            <a:xfrm>
              <a:off x="4886"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2" name="Line 12"/>
            <p:cNvSpPr>
              <a:spLocks noChangeShapeType="1"/>
            </p:cNvSpPr>
            <p:nvPr/>
          </p:nvSpPr>
          <p:spPr bwMode="auto">
            <a:xfrm>
              <a:off x="5416"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3" name="Rectangle 13"/>
            <p:cNvSpPr>
              <a:spLocks noChangeArrowheads="1"/>
            </p:cNvSpPr>
            <p:nvPr/>
          </p:nvSpPr>
          <p:spPr bwMode="auto">
            <a:xfrm>
              <a:off x="2778" y="1527"/>
              <a:ext cx="2638" cy="1413"/>
            </a:xfrm>
            <a:prstGeom prst="rect">
              <a:avLst/>
            </a:prstGeom>
            <a:noFill/>
            <a:ln w="825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334" name="Rectangle 14"/>
            <p:cNvSpPr>
              <a:spLocks noChangeArrowheads="1"/>
            </p:cNvSpPr>
            <p:nvPr/>
          </p:nvSpPr>
          <p:spPr bwMode="auto">
            <a:xfrm>
              <a:off x="2778" y="2815"/>
              <a:ext cx="909" cy="77"/>
            </a:xfrm>
            <a:prstGeom prst="rect">
              <a:avLst/>
            </a:prstGeom>
            <a:solidFill>
              <a:srgbClr val="9999FF"/>
            </a:solidFill>
            <a:ln w="8255">
              <a:solidFill>
                <a:srgbClr val="000000"/>
              </a:solidFill>
              <a:miter lim="800000"/>
              <a:headEnd/>
              <a:tailEnd/>
            </a:ln>
          </p:spPr>
          <p:txBody>
            <a:bodyPr/>
            <a:lstStyle/>
            <a:p>
              <a:endParaRPr lang="en-GB"/>
            </a:p>
          </p:txBody>
        </p:sp>
        <p:sp>
          <p:nvSpPr>
            <p:cNvPr id="56335" name="Rectangle 15"/>
            <p:cNvSpPr>
              <a:spLocks noChangeArrowheads="1"/>
            </p:cNvSpPr>
            <p:nvPr/>
          </p:nvSpPr>
          <p:spPr bwMode="auto">
            <a:xfrm>
              <a:off x="2778" y="2638"/>
              <a:ext cx="1716" cy="77"/>
            </a:xfrm>
            <a:prstGeom prst="rect">
              <a:avLst/>
            </a:prstGeom>
            <a:solidFill>
              <a:srgbClr val="9999FF"/>
            </a:solidFill>
            <a:ln w="8255">
              <a:solidFill>
                <a:srgbClr val="000000"/>
              </a:solidFill>
              <a:miter lim="800000"/>
              <a:headEnd/>
              <a:tailEnd/>
            </a:ln>
          </p:spPr>
          <p:txBody>
            <a:bodyPr/>
            <a:lstStyle/>
            <a:p>
              <a:endParaRPr lang="en-GB"/>
            </a:p>
          </p:txBody>
        </p:sp>
        <p:sp>
          <p:nvSpPr>
            <p:cNvPr id="56336" name="Rectangle 16"/>
            <p:cNvSpPr>
              <a:spLocks noChangeArrowheads="1"/>
            </p:cNvSpPr>
            <p:nvPr/>
          </p:nvSpPr>
          <p:spPr bwMode="auto">
            <a:xfrm>
              <a:off x="2778" y="2461"/>
              <a:ext cx="328" cy="76"/>
            </a:xfrm>
            <a:prstGeom prst="rect">
              <a:avLst/>
            </a:prstGeom>
            <a:solidFill>
              <a:srgbClr val="9999FF"/>
            </a:solidFill>
            <a:ln w="8255">
              <a:solidFill>
                <a:srgbClr val="000000"/>
              </a:solidFill>
              <a:miter lim="800000"/>
              <a:headEnd/>
              <a:tailEnd/>
            </a:ln>
          </p:spPr>
          <p:txBody>
            <a:bodyPr/>
            <a:lstStyle/>
            <a:p>
              <a:endParaRPr lang="en-GB"/>
            </a:p>
          </p:txBody>
        </p:sp>
        <p:sp>
          <p:nvSpPr>
            <p:cNvPr id="56337" name="Rectangle 17"/>
            <p:cNvSpPr>
              <a:spLocks noChangeArrowheads="1"/>
            </p:cNvSpPr>
            <p:nvPr/>
          </p:nvSpPr>
          <p:spPr bwMode="auto">
            <a:xfrm>
              <a:off x="2778" y="2283"/>
              <a:ext cx="1047" cy="77"/>
            </a:xfrm>
            <a:prstGeom prst="rect">
              <a:avLst/>
            </a:prstGeom>
            <a:solidFill>
              <a:srgbClr val="9999FF"/>
            </a:solidFill>
            <a:ln w="8255">
              <a:solidFill>
                <a:srgbClr val="000000"/>
              </a:solidFill>
              <a:miter lim="800000"/>
              <a:headEnd/>
              <a:tailEnd/>
            </a:ln>
          </p:spPr>
          <p:txBody>
            <a:bodyPr/>
            <a:lstStyle/>
            <a:p>
              <a:endParaRPr lang="en-GB"/>
            </a:p>
          </p:txBody>
        </p:sp>
        <p:sp>
          <p:nvSpPr>
            <p:cNvPr id="56338" name="Rectangle 18"/>
            <p:cNvSpPr>
              <a:spLocks noChangeArrowheads="1"/>
            </p:cNvSpPr>
            <p:nvPr/>
          </p:nvSpPr>
          <p:spPr bwMode="auto">
            <a:xfrm>
              <a:off x="2778" y="2112"/>
              <a:ext cx="655" cy="70"/>
            </a:xfrm>
            <a:prstGeom prst="rect">
              <a:avLst/>
            </a:prstGeom>
            <a:solidFill>
              <a:srgbClr val="9999FF"/>
            </a:solidFill>
            <a:ln w="8255">
              <a:solidFill>
                <a:srgbClr val="000000"/>
              </a:solidFill>
              <a:miter lim="800000"/>
              <a:headEnd/>
              <a:tailEnd/>
            </a:ln>
          </p:spPr>
          <p:txBody>
            <a:bodyPr/>
            <a:lstStyle/>
            <a:p>
              <a:endParaRPr lang="en-GB"/>
            </a:p>
          </p:txBody>
        </p:sp>
        <p:sp>
          <p:nvSpPr>
            <p:cNvPr id="56339" name="Rectangle 19"/>
            <p:cNvSpPr>
              <a:spLocks noChangeArrowheads="1"/>
            </p:cNvSpPr>
            <p:nvPr/>
          </p:nvSpPr>
          <p:spPr bwMode="auto">
            <a:xfrm>
              <a:off x="2778" y="1934"/>
              <a:ext cx="1701" cy="77"/>
            </a:xfrm>
            <a:prstGeom prst="rect">
              <a:avLst/>
            </a:prstGeom>
            <a:solidFill>
              <a:srgbClr val="9999FF"/>
            </a:solidFill>
            <a:ln w="8255">
              <a:solidFill>
                <a:srgbClr val="000000"/>
              </a:solidFill>
              <a:miter lim="800000"/>
              <a:headEnd/>
              <a:tailEnd/>
            </a:ln>
          </p:spPr>
          <p:txBody>
            <a:bodyPr/>
            <a:lstStyle/>
            <a:p>
              <a:endParaRPr lang="en-GB"/>
            </a:p>
          </p:txBody>
        </p:sp>
        <p:sp>
          <p:nvSpPr>
            <p:cNvPr id="56340" name="Rectangle 20"/>
            <p:cNvSpPr>
              <a:spLocks noChangeArrowheads="1"/>
            </p:cNvSpPr>
            <p:nvPr/>
          </p:nvSpPr>
          <p:spPr bwMode="auto">
            <a:xfrm>
              <a:off x="2778" y="1757"/>
              <a:ext cx="2101" cy="77"/>
            </a:xfrm>
            <a:prstGeom prst="rect">
              <a:avLst/>
            </a:prstGeom>
            <a:solidFill>
              <a:srgbClr val="9999FF"/>
            </a:solidFill>
            <a:ln w="8255">
              <a:solidFill>
                <a:srgbClr val="000000"/>
              </a:solidFill>
              <a:miter lim="800000"/>
              <a:headEnd/>
              <a:tailEnd/>
            </a:ln>
          </p:spPr>
          <p:txBody>
            <a:bodyPr/>
            <a:lstStyle/>
            <a:p>
              <a:endParaRPr lang="en-GB"/>
            </a:p>
          </p:txBody>
        </p:sp>
        <p:sp>
          <p:nvSpPr>
            <p:cNvPr id="56341" name="Rectangle 21"/>
            <p:cNvSpPr>
              <a:spLocks noChangeArrowheads="1"/>
            </p:cNvSpPr>
            <p:nvPr/>
          </p:nvSpPr>
          <p:spPr bwMode="auto">
            <a:xfrm>
              <a:off x="2778" y="1579"/>
              <a:ext cx="204" cy="78"/>
            </a:xfrm>
            <a:prstGeom prst="rect">
              <a:avLst/>
            </a:prstGeom>
            <a:solidFill>
              <a:srgbClr val="9999FF"/>
            </a:solidFill>
            <a:ln w="8255">
              <a:solidFill>
                <a:srgbClr val="000000"/>
              </a:solidFill>
              <a:miter lim="800000"/>
              <a:headEnd/>
              <a:tailEnd/>
            </a:ln>
          </p:spPr>
          <p:txBody>
            <a:bodyPr/>
            <a:lstStyle/>
            <a:p>
              <a:endParaRPr lang="en-GB"/>
            </a:p>
          </p:txBody>
        </p:sp>
        <p:sp>
          <p:nvSpPr>
            <p:cNvPr id="56342" name="Line 22"/>
            <p:cNvSpPr>
              <a:spLocks noChangeShapeType="1"/>
            </p:cNvSpPr>
            <p:nvPr/>
          </p:nvSpPr>
          <p:spPr bwMode="auto">
            <a:xfrm>
              <a:off x="2778" y="2940"/>
              <a:ext cx="26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3" name="Line 23"/>
            <p:cNvSpPr>
              <a:spLocks noChangeShapeType="1"/>
            </p:cNvSpPr>
            <p:nvPr/>
          </p:nvSpPr>
          <p:spPr bwMode="auto">
            <a:xfrm flipV="1">
              <a:off x="2778"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4" name="Line 24"/>
            <p:cNvSpPr>
              <a:spLocks noChangeShapeType="1"/>
            </p:cNvSpPr>
            <p:nvPr/>
          </p:nvSpPr>
          <p:spPr bwMode="auto">
            <a:xfrm flipV="1">
              <a:off x="3309"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5" name="Line 25"/>
            <p:cNvSpPr>
              <a:spLocks noChangeShapeType="1"/>
            </p:cNvSpPr>
            <p:nvPr/>
          </p:nvSpPr>
          <p:spPr bwMode="auto">
            <a:xfrm flipV="1">
              <a:off x="3832"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6" name="Line 26"/>
            <p:cNvSpPr>
              <a:spLocks noChangeShapeType="1"/>
            </p:cNvSpPr>
            <p:nvPr/>
          </p:nvSpPr>
          <p:spPr bwMode="auto">
            <a:xfrm flipV="1">
              <a:off x="4363"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7" name="Line 27"/>
            <p:cNvSpPr>
              <a:spLocks noChangeShapeType="1"/>
            </p:cNvSpPr>
            <p:nvPr/>
          </p:nvSpPr>
          <p:spPr bwMode="auto">
            <a:xfrm flipV="1">
              <a:off x="4886"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8" name="Line 28"/>
            <p:cNvSpPr>
              <a:spLocks noChangeShapeType="1"/>
            </p:cNvSpPr>
            <p:nvPr/>
          </p:nvSpPr>
          <p:spPr bwMode="auto">
            <a:xfrm flipV="1">
              <a:off x="5416" y="294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9" name="Line 29"/>
            <p:cNvSpPr>
              <a:spLocks noChangeShapeType="1"/>
            </p:cNvSpPr>
            <p:nvPr/>
          </p:nvSpPr>
          <p:spPr bwMode="auto">
            <a:xfrm>
              <a:off x="2778" y="1527"/>
              <a:ext cx="1" cy="14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0" name="Line 30"/>
            <p:cNvSpPr>
              <a:spLocks noChangeShapeType="1"/>
            </p:cNvSpPr>
            <p:nvPr/>
          </p:nvSpPr>
          <p:spPr bwMode="auto">
            <a:xfrm>
              <a:off x="2750" y="294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1" name="Line 31"/>
            <p:cNvSpPr>
              <a:spLocks noChangeShapeType="1"/>
            </p:cNvSpPr>
            <p:nvPr/>
          </p:nvSpPr>
          <p:spPr bwMode="auto">
            <a:xfrm>
              <a:off x="2750" y="2762"/>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2" name="Line 32"/>
            <p:cNvSpPr>
              <a:spLocks noChangeShapeType="1"/>
            </p:cNvSpPr>
            <p:nvPr/>
          </p:nvSpPr>
          <p:spPr bwMode="auto">
            <a:xfrm>
              <a:off x="2750" y="2585"/>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3" name="Line 33"/>
            <p:cNvSpPr>
              <a:spLocks noChangeShapeType="1"/>
            </p:cNvSpPr>
            <p:nvPr/>
          </p:nvSpPr>
          <p:spPr bwMode="auto">
            <a:xfrm>
              <a:off x="2750" y="2407"/>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4" name="Line 34"/>
            <p:cNvSpPr>
              <a:spLocks noChangeShapeType="1"/>
            </p:cNvSpPr>
            <p:nvPr/>
          </p:nvSpPr>
          <p:spPr bwMode="auto">
            <a:xfrm>
              <a:off x="2750" y="223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5" name="Line 35"/>
            <p:cNvSpPr>
              <a:spLocks noChangeShapeType="1"/>
            </p:cNvSpPr>
            <p:nvPr/>
          </p:nvSpPr>
          <p:spPr bwMode="auto">
            <a:xfrm>
              <a:off x="2750" y="2058"/>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6" name="Line 36"/>
            <p:cNvSpPr>
              <a:spLocks noChangeShapeType="1"/>
            </p:cNvSpPr>
            <p:nvPr/>
          </p:nvSpPr>
          <p:spPr bwMode="auto">
            <a:xfrm>
              <a:off x="2750" y="1881"/>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7" name="Line 37"/>
            <p:cNvSpPr>
              <a:spLocks noChangeShapeType="1"/>
            </p:cNvSpPr>
            <p:nvPr/>
          </p:nvSpPr>
          <p:spPr bwMode="auto">
            <a:xfrm>
              <a:off x="2750" y="1703"/>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8" name="Line 38"/>
            <p:cNvSpPr>
              <a:spLocks noChangeShapeType="1"/>
            </p:cNvSpPr>
            <p:nvPr/>
          </p:nvSpPr>
          <p:spPr bwMode="auto">
            <a:xfrm>
              <a:off x="2750" y="1527"/>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9" name="Rectangle 39"/>
            <p:cNvSpPr>
              <a:spLocks noChangeArrowheads="1"/>
            </p:cNvSpPr>
            <p:nvPr/>
          </p:nvSpPr>
          <p:spPr bwMode="auto">
            <a:xfrm>
              <a:off x="2205" y="1302"/>
              <a:ext cx="21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pl-PL" sz="1400">
                  <a:solidFill>
                    <a:srgbClr val="000000"/>
                  </a:solidFill>
                </a:rPr>
                <a:t>Main sources of PQ problems</a:t>
              </a:r>
              <a:endParaRPr lang="en-GB" sz="1400" b="1"/>
            </a:p>
          </p:txBody>
        </p:sp>
        <p:sp>
          <p:nvSpPr>
            <p:cNvPr id="56360" name="Rectangle 40"/>
            <p:cNvSpPr>
              <a:spLocks noChangeArrowheads="1"/>
            </p:cNvSpPr>
            <p:nvPr/>
          </p:nvSpPr>
          <p:spPr bwMode="auto">
            <a:xfrm>
              <a:off x="2648" y="3005"/>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56361" name="Rectangle 41"/>
            <p:cNvSpPr>
              <a:spLocks noChangeArrowheads="1"/>
            </p:cNvSpPr>
            <p:nvPr/>
          </p:nvSpPr>
          <p:spPr bwMode="auto">
            <a:xfrm>
              <a:off x="3149" y="3005"/>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56362" name="Rectangle 42"/>
            <p:cNvSpPr>
              <a:spLocks noChangeArrowheads="1"/>
            </p:cNvSpPr>
            <p:nvPr/>
          </p:nvSpPr>
          <p:spPr bwMode="auto">
            <a:xfrm>
              <a:off x="3672" y="3005"/>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56363" name="Rectangle 43"/>
            <p:cNvSpPr>
              <a:spLocks noChangeArrowheads="1"/>
            </p:cNvSpPr>
            <p:nvPr/>
          </p:nvSpPr>
          <p:spPr bwMode="auto">
            <a:xfrm>
              <a:off x="4203" y="3005"/>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56364" name="Rectangle 44"/>
            <p:cNvSpPr>
              <a:spLocks noChangeArrowheads="1"/>
            </p:cNvSpPr>
            <p:nvPr/>
          </p:nvSpPr>
          <p:spPr bwMode="auto">
            <a:xfrm>
              <a:off x="4727" y="3005"/>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56365" name="Rectangle 45"/>
            <p:cNvSpPr>
              <a:spLocks noChangeArrowheads="1"/>
            </p:cNvSpPr>
            <p:nvPr/>
          </p:nvSpPr>
          <p:spPr bwMode="auto">
            <a:xfrm>
              <a:off x="5258" y="3005"/>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50,00%</a:t>
              </a:r>
              <a:endParaRPr lang="en-GB" sz="1200" b="1"/>
            </a:p>
          </p:txBody>
        </p:sp>
        <p:sp>
          <p:nvSpPr>
            <p:cNvPr id="56366" name="Rectangle 46"/>
            <p:cNvSpPr>
              <a:spLocks noChangeArrowheads="1"/>
            </p:cNvSpPr>
            <p:nvPr/>
          </p:nvSpPr>
          <p:spPr bwMode="auto">
            <a:xfrm>
              <a:off x="2164" y="2804"/>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a:t>
              </a:r>
              <a:endParaRPr lang="en-GB" sz="1200" b="1"/>
            </a:p>
          </p:txBody>
        </p:sp>
        <p:sp>
          <p:nvSpPr>
            <p:cNvPr id="56367" name="Rectangle 47"/>
            <p:cNvSpPr>
              <a:spLocks noChangeArrowheads="1"/>
            </p:cNvSpPr>
            <p:nvPr/>
          </p:nvSpPr>
          <p:spPr bwMode="auto">
            <a:xfrm>
              <a:off x="1850" y="2614"/>
              <a:ext cx="8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Converters, VSDs </a:t>
              </a:r>
              <a:endParaRPr lang="en-GB" sz="1200" b="1"/>
            </a:p>
          </p:txBody>
        </p:sp>
        <p:sp>
          <p:nvSpPr>
            <p:cNvPr id="56368" name="Rectangle 48"/>
            <p:cNvSpPr>
              <a:spLocks noChangeArrowheads="1"/>
            </p:cNvSpPr>
            <p:nvPr/>
          </p:nvSpPr>
          <p:spPr bwMode="auto">
            <a:xfrm>
              <a:off x="2394" y="2432"/>
              <a:ext cx="2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UPS </a:t>
              </a:r>
              <a:endParaRPr lang="en-GB" sz="1200" b="1"/>
            </a:p>
          </p:txBody>
        </p:sp>
        <p:sp>
          <p:nvSpPr>
            <p:cNvPr id="56369" name="Rectangle 49"/>
            <p:cNvSpPr>
              <a:spLocks noChangeArrowheads="1"/>
            </p:cNvSpPr>
            <p:nvPr/>
          </p:nvSpPr>
          <p:spPr bwMode="auto">
            <a:xfrm>
              <a:off x="1605" y="2233"/>
              <a:ext cx="111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Computers (electronics)</a:t>
              </a:r>
              <a:endParaRPr lang="en-GB" sz="1200" b="1"/>
            </a:p>
          </p:txBody>
        </p:sp>
        <p:sp>
          <p:nvSpPr>
            <p:cNvPr id="56370" name="Rectangle 50"/>
            <p:cNvSpPr>
              <a:spLocks noChangeArrowheads="1"/>
            </p:cNvSpPr>
            <p:nvPr/>
          </p:nvSpPr>
          <p:spPr bwMode="auto">
            <a:xfrm>
              <a:off x="2304" y="2102"/>
              <a:ext cx="4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Lighting  </a:t>
              </a:r>
              <a:endParaRPr lang="en-GB" sz="1200" b="1"/>
            </a:p>
          </p:txBody>
        </p:sp>
        <p:sp>
          <p:nvSpPr>
            <p:cNvPr id="56371" name="Rectangle 51"/>
            <p:cNvSpPr>
              <a:spLocks noChangeArrowheads="1"/>
            </p:cNvSpPr>
            <p:nvPr/>
          </p:nvSpPr>
          <p:spPr bwMode="auto">
            <a:xfrm>
              <a:off x="1456" y="1909"/>
              <a:ext cx="13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Motors (e.g. during start up) </a:t>
              </a:r>
              <a:endParaRPr lang="en-GB" sz="1200" b="1"/>
            </a:p>
          </p:txBody>
        </p:sp>
        <p:sp>
          <p:nvSpPr>
            <p:cNvPr id="56372" name="Rectangle 52"/>
            <p:cNvSpPr>
              <a:spLocks noChangeArrowheads="1"/>
            </p:cNvSpPr>
            <p:nvPr/>
          </p:nvSpPr>
          <p:spPr bwMode="auto">
            <a:xfrm>
              <a:off x="1170" y="1727"/>
              <a:ext cx="15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Welding, melting (fluctuating load)</a:t>
              </a:r>
              <a:endParaRPr lang="en-GB" sz="1200" b="1"/>
            </a:p>
          </p:txBody>
        </p:sp>
        <p:sp>
          <p:nvSpPr>
            <p:cNvPr id="56373" name="Rectangle 53"/>
            <p:cNvSpPr>
              <a:spLocks noChangeArrowheads="1"/>
            </p:cNvSpPr>
            <p:nvPr/>
          </p:nvSpPr>
          <p:spPr bwMode="auto">
            <a:xfrm>
              <a:off x="2394" y="1541"/>
              <a:ext cx="2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Other</a:t>
              </a:r>
              <a:endParaRPr lang="en-GB" sz="1200" b="1"/>
            </a:p>
          </p:txBody>
        </p:sp>
        <p:sp>
          <p:nvSpPr>
            <p:cNvPr id="56374" name="Rectangle 54"/>
            <p:cNvSpPr>
              <a:spLocks noChangeArrowheads="1"/>
            </p:cNvSpPr>
            <p:nvPr/>
          </p:nvSpPr>
          <p:spPr bwMode="auto">
            <a:xfrm>
              <a:off x="809" y="1236"/>
              <a:ext cx="4855" cy="19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6378" name="Text Box 58"/>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(7)</a:t>
            </a:r>
            <a:endParaRPr lang="en-GB" sz="4400" b="1"/>
          </a:p>
        </p:txBody>
      </p:sp>
    </p:spTree>
    <p:extLst>
      <p:ext uri="{BB962C8B-B14F-4D97-AF65-F5344CB8AC3E}">
        <p14:creationId xmlns:p14="http://schemas.microsoft.com/office/powerpoint/2010/main" val="20282888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51" name="Symbol zastępczy numeru slajdu 2"/>
          <p:cNvSpPr>
            <a:spLocks noGrp="1"/>
          </p:cNvSpPr>
          <p:nvPr>
            <p:ph type="sldNum" sz="quarter" idx="4294967295"/>
          </p:nvPr>
        </p:nvSpPr>
        <p:spPr>
          <a:xfrm>
            <a:off x="3493477" y="6381750"/>
            <a:ext cx="2133600" cy="476250"/>
          </a:xfrm>
          <a:prstGeom prst="rect">
            <a:avLst/>
          </a:prstGeom>
        </p:spPr>
        <p:txBody>
          <a:bodyPr/>
          <a:lstStyle/>
          <a:p>
            <a:fld id="{A906CF7B-26AB-4A84-BBD9-86703C85CAFC}" type="slidenum">
              <a:rPr lang="en-US"/>
              <a:pPr/>
              <a:t>16</a:t>
            </a:fld>
            <a:r>
              <a:rPr lang="en-US"/>
              <a:t> </a:t>
            </a:r>
            <a:r>
              <a:rPr lang="pl-PL"/>
              <a:t>of</a:t>
            </a:r>
            <a:r>
              <a:rPr lang="en-US"/>
              <a:t> </a:t>
            </a:r>
            <a:r>
              <a:rPr lang="pl-PL"/>
              <a:t>24</a:t>
            </a:r>
            <a:r>
              <a:rPr lang="en-US"/>
              <a:t> </a:t>
            </a:r>
          </a:p>
        </p:txBody>
      </p:sp>
      <p:sp>
        <p:nvSpPr>
          <p:cNvPr id="57349" name="AutoShape 5"/>
          <p:cNvSpPr>
            <a:spLocks noChangeArrowheads="1"/>
          </p:cNvSpPr>
          <p:nvPr/>
        </p:nvSpPr>
        <p:spPr bwMode="auto">
          <a:xfrm>
            <a:off x="1182566" y="1916113"/>
            <a:ext cx="678033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50" name="Rectangle 6"/>
          <p:cNvSpPr>
            <a:spLocks noChangeArrowheads="1"/>
          </p:cNvSpPr>
          <p:nvPr/>
        </p:nvSpPr>
        <p:spPr bwMode="auto">
          <a:xfrm>
            <a:off x="1232389" y="1973263"/>
            <a:ext cx="6670431" cy="3702050"/>
          </a:xfrm>
          <a:prstGeom prst="rect">
            <a:avLst/>
          </a:prstGeom>
          <a:solidFill>
            <a:srgbClr val="FFFFFF"/>
          </a:solidFill>
          <a:ln w="0">
            <a:solidFill>
              <a:srgbClr val="000000"/>
            </a:solidFill>
            <a:miter lim="800000"/>
            <a:headEnd/>
            <a:tailEnd/>
          </a:ln>
        </p:spPr>
        <p:txBody>
          <a:bodyPr/>
          <a:lstStyle/>
          <a:p>
            <a:endParaRPr lang="en-GB"/>
          </a:p>
        </p:txBody>
      </p:sp>
      <p:sp>
        <p:nvSpPr>
          <p:cNvPr id="57351" name="Rectangle 7"/>
          <p:cNvSpPr>
            <a:spLocks noChangeArrowheads="1"/>
          </p:cNvSpPr>
          <p:nvPr/>
        </p:nvSpPr>
        <p:spPr bwMode="auto">
          <a:xfrm>
            <a:off x="4073770" y="2557463"/>
            <a:ext cx="3496408" cy="26463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52" name="Line 8"/>
          <p:cNvSpPr>
            <a:spLocks noChangeShapeType="1"/>
          </p:cNvSpPr>
          <p:nvPr/>
        </p:nvSpPr>
        <p:spPr bwMode="auto">
          <a:xfrm>
            <a:off x="4950069" y="2557463"/>
            <a:ext cx="1466" cy="264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826369" y="2557463"/>
            <a:ext cx="1466" cy="264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4" name="Line 10"/>
          <p:cNvSpPr>
            <a:spLocks noChangeShapeType="1"/>
          </p:cNvSpPr>
          <p:nvPr/>
        </p:nvSpPr>
        <p:spPr bwMode="auto">
          <a:xfrm>
            <a:off x="6693877" y="2557463"/>
            <a:ext cx="0" cy="264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5" name="Line 11"/>
          <p:cNvSpPr>
            <a:spLocks noChangeShapeType="1"/>
          </p:cNvSpPr>
          <p:nvPr/>
        </p:nvSpPr>
        <p:spPr bwMode="auto">
          <a:xfrm>
            <a:off x="7570177" y="2557463"/>
            <a:ext cx="0" cy="264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6" name="Rectangle 12"/>
          <p:cNvSpPr>
            <a:spLocks noChangeArrowheads="1"/>
          </p:cNvSpPr>
          <p:nvPr/>
        </p:nvSpPr>
        <p:spPr bwMode="auto">
          <a:xfrm>
            <a:off x="4073770" y="2557463"/>
            <a:ext cx="3496408" cy="2646362"/>
          </a:xfrm>
          <a:prstGeom prst="rect">
            <a:avLst/>
          </a:prstGeom>
          <a:noFill/>
          <a:ln w="825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57" name="Rectangle 13"/>
          <p:cNvSpPr>
            <a:spLocks noChangeArrowheads="1"/>
          </p:cNvSpPr>
          <p:nvPr/>
        </p:nvSpPr>
        <p:spPr bwMode="auto">
          <a:xfrm>
            <a:off x="4073769" y="4978400"/>
            <a:ext cx="353158" cy="134938"/>
          </a:xfrm>
          <a:prstGeom prst="rect">
            <a:avLst/>
          </a:prstGeom>
          <a:solidFill>
            <a:srgbClr val="9999FF"/>
          </a:solidFill>
          <a:ln w="8255">
            <a:solidFill>
              <a:srgbClr val="000000"/>
            </a:solidFill>
            <a:miter lim="800000"/>
            <a:headEnd/>
            <a:tailEnd/>
          </a:ln>
        </p:spPr>
        <p:txBody>
          <a:bodyPr/>
          <a:lstStyle/>
          <a:p>
            <a:endParaRPr lang="en-GB"/>
          </a:p>
        </p:txBody>
      </p:sp>
      <p:sp>
        <p:nvSpPr>
          <p:cNvPr id="57358" name="Rectangle 14"/>
          <p:cNvSpPr>
            <a:spLocks noChangeArrowheads="1"/>
          </p:cNvSpPr>
          <p:nvPr/>
        </p:nvSpPr>
        <p:spPr bwMode="auto">
          <a:xfrm>
            <a:off x="4073770" y="4640263"/>
            <a:ext cx="917331" cy="146050"/>
          </a:xfrm>
          <a:prstGeom prst="rect">
            <a:avLst/>
          </a:prstGeom>
          <a:solidFill>
            <a:srgbClr val="9999FF"/>
          </a:solidFill>
          <a:ln w="8255">
            <a:solidFill>
              <a:srgbClr val="000000"/>
            </a:solidFill>
            <a:miter lim="800000"/>
            <a:headEnd/>
            <a:tailEnd/>
          </a:ln>
        </p:spPr>
        <p:txBody>
          <a:bodyPr/>
          <a:lstStyle/>
          <a:p>
            <a:endParaRPr lang="en-GB"/>
          </a:p>
        </p:txBody>
      </p:sp>
      <p:sp>
        <p:nvSpPr>
          <p:cNvPr id="57359" name="Rectangle 15"/>
          <p:cNvSpPr>
            <a:spLocks noChangeArrowheads="1"/>
          </p:cNvSpPr>
          <p:nvPr/>
        </p:nvSpPr>
        <p:spPr bwMode="auto">
          <a:xfrm>
            <a:off x="4073769" y="4314825"/>
            <a:ext cx="433754" cy="134938"/>
          </a:xfrm>
          <a:prstGeom prst="rect">
            <a:avLst/>
          </a:prstGeom>
          <a:solidFill>
            <a:srgbClr val="9999FF"/>
          </a:solidFill>
          <a:ln w="8255">
            <a:solidFill>
              <a:srgbClr val="000000"/>
            </a:solidFill>
            <a:miter lim="800000"/>
            <a:headEnd/>
            <a:tailEnd/>
          </a:ln>
        </p:spPr>
        <p:txBody>
          <a:bodyPr/>
          <a:lstStyle/>
          <a:p>
            <a:endParaRPr lang="en-GB"/>
          </a:p>
        </p:txBody>
      </p:sp>
      <p:sp>
        <p:nvSpPr>
          <p:cNvPr id="57360" name="Rectangle 16"/>
          <p:cNvSpPr>
            <a:spLocks noChangeArrowheads="1"/>
          </p:cNvSpPr>
          <p:nvPr/>
        </p:nvSpPr>
        <p:spPr bwMode="auto">
          <a:xfrm>
            <a:off x="4073769" y="3976688"/>
            <a:ext cx="3254620" cy="146050"/>
          </a:xfrm>
          <a:prstGeom prst="rect">
            <a:avLst/>
          </a:prstGeom>
          <a:solidFill>
            <a:srgbClr val="9999FF"/>
          </a:solidFill>
          <a:ln w="8255">
            <a:solidFill>
              <a:srgbClr val="000000"/>
            </a:solidFill>
            <a:miter lim="800000"/>
            <a:headEnd/>
            <a:tailEnd/>
          </a:ln>
        </p:spPr>
        <p:txBody>
          <a:bodyPr/>
          <a:lstStyle/>
          <a:p>
            <a:endParaRPr lang="en-GB"/>
          </a:p>
        </p:txBody>
      </p:sp>
      <p:sp>
        <p:nvSpPr>
          <p:cNvPr id="57361" name="Rectangle 17"/>
          <p:cNvSpPr>
            <a:spLocks noChangeArrowheads="1"/>
          </p:cNvSpPr>
          <p:nvPr/>
        </p:nvSpPr>
        <p:spPr bwMode="auto">
          <a:xfrm>
            <a:off x="4073769" y="3649663"/>
            <a:ext cx="312127" cy="134937"/>
          </a:xfrm>
          <a:prstGeom prst="rect">
            <a:avLst/>
          </a:prstGeom>
          <a:solidFill>
            <a:srgbClr val="9999FF"/>
          </a:solidFill>
          <a:ln w="8255">
            <a:solidFill>
              <a:srgbClr val="000000"/>
            </a:solidFill>
            <a:miter lim="800000"/>
            <a:headEnd/>
            <a:tailEnd/>
          </a:ln>
        </p:spPr>
        <p:txBody>
          <a:bodyPr/>
          <a:lstStyle/>
          <a:p>
            <a:endParaRPr lang="en-GB"/>
          </a:p>
        </p:txBody>
      </p:sp>
      <p:sp>
        <p:nvSpPr>
          <p:cNvPr id="57362" name="Rectangle 18"/>
          <p:cNvSpPr>
            <a:spLocks noChangeArrowheads="1"/>
          </p:cNvSpPr>
          <p:nvPr/>
        </p:nvSpPr>
        <p:spPr bwMode="auto">
          <a:xfrm>
            <a:off x="4073769" y="3322639"/>
            <a:ext cx="564174" cy="134937"/>
          </a:xfrm>
          <a:prstGeom prst="rect">
            <a:avLst/>
          </a:prstGeom>
          <a:solidFill>
            <a:srgbClr val="9999FF"/>
          </a:solidFill>
          <a:ln w="8255">
            <a:solidFill>
              <a:srgbClr val="000000"/>
            </a:solidFill>
            <a:miter lim="800000"/>
            <a:headEnd/>
            <a:tailEnd/>
          </a:ln>
        </p:spPr>
        <p:txBody>
          <a:bodyPr/>
          <a:lstStyle/>
          <a:p>
            <a:endParaRPr lang="en-GB"/>
          </a:p>
        </p:txBody>
      </p:sp>
      <p:sp>
        <p:nvSpPr>
          <p:cNvPr id="57363" name="Rectangle 19"/>
          <p:cNvSpPr>
            <a:spLocks noChangeArrowheads="1"/>
          </p:cNvSpPr>
          <p:nvPr/>
        </p:nvSpPr>
        <p:spPr bwMode="auto">
          <a:xfrm>
            <a:off x="4073770" y="2986088"/>
            <a:ext cx="1229458" cy="146050"/>
          </a:xfrm>
          <a:prstGeom prst="rect">
            <a:avLst/>
          </a:prstGeom>
          <a:solidFill>
            <a:srgbClr val="9999FF"/>
          </a:solidFill>
          <a:ln w="8255">
            <a:solidFill>
              <a:srgbClr val="000000"/>
            </a:solidFill>
            <a:miter lim="800000"/>
            <a:headEnd/>
            <a:tailEnd/>
          </a:ln>
        </p:spPr>
        <p:txBody>
          <a:bodyPr/>
          <a:lstStyle/>
          <a:p>
            <a:endParaRPr lang="en-GB"/>
          </a:p>
        </p:txBody>
      </p:sp>
      <p:sp>
        <p:nvSpPr>
          <p:cNvPr id="57364" name="Rectangle 20"/>
          <p:cNvSpPr>
            <a:spLocks noChangeArrowheads="1"/>
          </p:cNvSpPr>
          <p:nvPr/>
        </p:nvSpPr>
        <p:spPr bwMode="auto">
          <a:xfrm>
            <a:off x="4073770" y="2659064"/>
            <a:ext cx="1692520" cy="134937"/>
          </a:xfrm>
          <a:prstGeom prst="rect">
            <a:avLst/>
          </a:prstGeom>
          <a:solidFill>
            <a:srgbClr val="9999FF"/>
          </a:solidFill>
          <a:ln w="8255">
            <a:solidFill>
              <a:srgbClr val="000000"/>
            </a:solidFill>
            <a:miter lim="800000"/>
            <a:headEnd/>
            <a:tailEnd/>
          </a:ln>
        </p:spPr>
        <p:txBody>
          <a:bodyPr/>
          <a:lstStyle/>
          <a:p>
            <a:endParaRPr lang="en-GB"/>
          </a:p>
        </p:txBody>
      </p:sp>
      <p:sp>
        <p:nvSpPr>
          <p:cNvPr id="57365" name="Line 21"/>
          <p:cNvSpPr>
            <a:spLocks noChangeShapeType="1"/>
          </p:cNvSpPr>
          <p:nvPr/>
        </p:nvSpPr>
        <p:spPr bwMode="auto">
          <a:xfrm>
            <a:off x="4073770" y="5203825"/>
            <a:ext cx="34964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6" name="Line 22"/>
          <p:cNvSpPr>
            <a:spLocks noChangeShapeType="1"/>
          </p:cNvSpPr>
          <p:nvPr/>
        </p:nvSpPr>
        <p:spPr bwMode="auto">
          <a:xfrm flipV="1">
            <a:off x="4073769" y="5203825"/>
            <a:ext cx="1466" cy="44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7" name="Line 23"/>
          <p:cNvSpPr>
            <a:spLocks noChangeShapeType="1"/>
          </p:cNvSpPr>
          <p:nvPr/>
        </p:nvSpPr>
        <p:spPr bwMode="auto">
          <a:xfrm flipV="1">
            <a:off x="4950069" y="5203825"/>
            <a:ext cx="1466" cy="44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8" name="Line 24"/>
          <p:cNvSpPr>
            <a:spLocks noChangeShapeType="1"/>
          </p:cNvSpPr>
          <p:nvPr/>
        </p:nvSpPr>
        <p:spPr bwMode="auto">
          <a:xfrm flipV="1">
            <a:off x="5826369" y="5203825"/>
            <a:ext cx="1466" cy="44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9" name="Line 25"/>
          <p:cNvSpPr>
            <a:spLocks noChangeShapeType="1"/>
          </p:cNvSpPr>
          <p:nvPr/>
        </p:nvSpPr>
        <p:spPr bwMode="auto">
          <a:xfrm flipV="1">
            <a:off x="6693877" y="5203825"/>
            <a:ext cx="0" cy="44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0" name="Line 26"/>
          <p:cNvSpPr>
            <a:spLocks noChangeShapeType="1"/>
          </p:cNvSpPr>
          <p:nvPr/>
        </p:nvSpPr>
        <p:spPr bwMode="auto">
          <a:xfrm flipV="1">
            <a:off x="7570177" y="5203825"/>
            <a:ext cx="0" cy="44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1" name="Line 27"/>
          <p:cNvSpPr>
            <a:spLocks noChangeShapeType="1"/>
          </p:cNvSpPr>
          <p:nvPr/>
        </p:nvSpPr>
        <p:spPr bwMode="auto">
          <a:xfrm>
            <a:off x="4073769" y="2557463"/>
            <a:ext cx="1466" cy="2646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8"/>
          <p:cNvSpPr>
            <a:spLocks noChangeShapeType="1"/>
          </p:cNvSpPr>
          <p:nvPr/>
        </p:nvSpPr>
        <p:spPr bwMode="auto">
          <a:xfrm>
            <a:off x="4034204" y="5203825"/>
            <a:ext cx="395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9"/>
          <p:cNvSpPr>
            <a:spLocks noChangeShapeType="1"/>
          </p:cNvSpPr>
          <p:nvPr/>
        </p:nvSpPr>
        <p:spPr bwMode="auto">
          <a:xfrm>
            <a:off x="4034204" y="4876800"/>
            <a:ext cx="395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30"/>
          <p:cNvSpPr>
            <a:spLocks noChangeShapeType="1"/>
          </p:cNvSpPr>
          <p:nvPr/>
        </p:nvSpPr>
        <p:spPr bwMode="auto">
          <a:xfrm>
            <a:off x="4034204" y="4538664"/>
            <a:ext cx="3956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5" name="Line 31"/>
          <p:cNvSpPr>
            <a:spLocks noChangeShapeType="1"/>
          </p:cNvSpPr>
          <p:nvPr/>
        </p:nvSpPr>
        <p:spPr bwMode="auto">
          <a:xfrm>
            <a:off x="4034204" y="4211639"/>
            <a:ext cx="3956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6" name="Line 32"/>
          <p:cNvSpPr>
            <a:spLocks noChangeShapeType="1"/>
          </p:cNvSpPr>
          <p:nvPr/>
        </p:nvSpPr>
        <p:spPr bwMode="auto">
          <a:xfrm>
            <a:off x="4034204" y="3875088"/>
            <a:ext cx="395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33"/>
          <p:cNvSpPr>
            <a:spLocks noChangeShapeType="1"/>
          </p:cNvSpPr>
          <p:nvPr/>
        </p:nvSpPr>
        <p:spPr bwMode="auto">
          <a:xfrm>
            <a:off x="4034204" y="3549650"/>
            <a:ext cx="395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8" name="Line 34"/>
          <p:cNvSpPr>
            <a:spLocks noChangeShapeType="1"/>
          </p:cNvSpPr>
          <p:nvPr/>
        </p:nvSpPr>
        <p:spPr bwMode="auto">
          <a:xfrm>
            <a:off x="4034204" y="3222625"/>
            <a:ext cx="395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5"/>
          <p:cNvSpPr>
            <a:spLocks noChangeShapeType="1"/>
          </p:cNvSpPr>
          <p:nvPr/>
        </p:nvSpPr>
        <p:spPr bwMode="auto">
          <a:xfrm>
            <a:off x="4034204" y="2884489"/>
            <a:ext cx="3956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0" name="Line 36"/>
          <p:cNvSpPr>
            <a:spLocks noChangeShapeType="1"/>
          </p:cNvSpPr>
          <p:nvPr/>
        </p:nvSpPr>
        <p:spPr bwMode="auto">
          <a:xfrm>
            <a:off x="4034204" y="2557464"/>
            <a:ext cx="3956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1" name="Rectangle 37"/>
          <p:cNvSpPr>
            <a:spLocks noChangeArrowheads="1"/>
          </p:cNvSpPr>
          <p:nvPr/>
        </p:nvSpPr>
        <p:spPr bwMode="auto">
          <a:xfrm>
            <a:off x="3087566" y="2063751"/>
            <a:ext cx="32236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400">
                <a:solidFill>
                  <a:srgbClr val="000000"/>
                </a:solidFill>
              </a:rPr>
              <a:t>Loads most sensitive to PQ deterioration</a:t>
            </a:r>
            <a:endParaRPr lang="en-GB" sz="1400" b="1"/>
          </a:p>
        </p:txBody>
      </p:sp>
      <p:sp>
        <p:nvSpPr>
          <p:cNvPr id="57382" name="Rectangle 38"/>
          <p:cNvSpPr>
            <a:spLocks noChangeArrowheads="1"/>
          </p:cNvSpPr>
          <p:nvPr/>
        </p:nvSpPr>
        <p:spPr bwMode="auto">
          <a:xfrm>
            <a:off x="3892062" y="5327651"/>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57383" name="Rectangle 39"/>
          <p:cNvSpPr>
            <a:spLocks noChangeArrowheads="1"/>
          </p:cNvSpPr>
          <p:nvPr/>
        </p:nvSpPr>
        <p:spPr bwMode="auto">
          <a:xfrm>
            <a:off x="4730261" y="5327651"/>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57384" name="Rectangle 40"/>
          <p:cNvSpPr>
            <a:spLocks noChangeArrowheads="1"/>
          </p:cNvSpPr>
          <p:nvPr/>
        </p:nvSpPr>
        <p:spPr bwMode="auto">
          <a:xfrm>
            <a:off x="5605096" y="5327651"/>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57385" name="Rectangle 41"/>
          <p:cNvSpPr>
            <a:spLocks noChangeArrowheads="1"/>
          </p:cNvSpPr>
          <p:nvPr/>
        </p:nvSpPr>
        <p:spPr bwMode="auto">
          <a:xfrm>
            <a:off x="6472604" y="5327651"/>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57386" name="Rectangle 42"/>
          <p:cNvSpPr>
            <a:spLocks noChangeArrowheads="1"/>
          </p:cNvSpPr>
          <p:nvPr/>
        </p:nvSpPr>
        <p:spPr bwMode="auto">
          <a:xfrm>
            <a:off x="7348904" y="5327651"/>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57387" name="Rectangle 43"/>
          <p:cNvSpPr>
            <a:spLocks noChangeArrowheads="1"/>
          </p:cNvSpPr>
          <p:nvPr/>
        </p:nvSpPr>
        <p:spPr bwMode="auto">
          <a:xfrm>
            <a:off x="3197469" y="4943476"/>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 </a:t>
            </a:r>
            <a:endParaRPr lang="en-GB" sz="1200" b="1"/>
          </a:p>
        </p:txBody>
      </p:sp>
      <p:sp>
        <p:nvSpPr>
          <p:cNvPr id="57388" name="Rectangle 44"/>
          <p:cNvSpPr>
            <a:spLocks noChangeArrowheads="1"/>
          </p:cNvSpPr>
          <p:nvPr/>
        </p:nvSpPr>
        <p:spPr bwMode="auto">
          <a:xfrm>
            <a:off x="2776904" y="4614863"/>
            <a:ext cx="1229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Converters, VSDs</a:t>
            </a:r>
            <a:endParaRPr lang="en-GB" sz="1200" b="1"/>
          </a:p>
        </p:txBody>
      </p:sp>
      <p:sp>
        <p:nvSpPr>
          <p:cNvPr id="57389" name="Rectangle 45"/>
          <p:cNvSpPr>
            <a:spLocks noChangeArrowheads="1"/>
          </p:cNvSpPr>
          <p:nvPr/>
        </p:nvSpPr>
        <p:spPr bwMode="auto">
          <a:xfrm>
            <a:off x="3575539" y="4291013"/>
            <a:ext cx="402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 UPS </a:t>
            </a:r>
            <a:endParaRPr lang="en-GB" sz="1200" b="1"/>
          </a:p>
        </p:txBody>
      </p:sp>
      <p:sp>
        <p:nvSpPr>
          <p:cNvPr id="57390" name="Rectangle 46"/>
          <p:cNvSpPr>
            <a:spLocks noChangeArrowheads="1"/>
          </p:cNvSpPr>
          <p:nvPr/>
        </p:nvSpPr>
        <p:spPr bwMode="auto">
          <a:xfrm>
            <a:off x="2596662" y="3952876"/>
            <a:ext cx="14330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Computers (controls)</a:t>
            </a:r>
            <a:endParaRPr lang="en-GB" sz="1200" b="1"/>
          </a:p>
        </p:txBody>
      </p:sp>
      <p:sp>
        <p:nvSpPr>
          <p:cNvPr id="57391" name="Rectangle 47"/>
          <p:cNvSpPr>
            <a:spLocks noChangeArrowheads="1"/>
          </p:cNvSpPr>
          <p:nvPr/>
        </p:nvSpPr>
        <p:spPr bwMode="auto">
          <a:xfrm>
            <a:off x="3175490" y="3606800"/>
            <a:ext cx="7325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Capacitors</a:t>
            </a:r>
            <a:endParaRPr lang="en-GB" sz="1200" b="1"/>
          </a:p>
        </p:txBody>
      </p:sp>
      <p:sp>
        <p:nvSpPr>
          <p:cNvPr id="57392" name="Rectangle 48"/>
          <p:cNvSpPr>
            <a:spLocks noChangeArrowheads="1"/>
          </p:cNvSpPr>
          <p:nvPr/>
        </p:nvSpPr>
        <p:spPr bwMode="auto">
          <a:xfrm>
            <a:off x="3411415" y="3289301"/>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Motors</a:t>
            </a:r>
            <a:endParaRPr lang="en-GB" sz="1200" b="1"/>
          </a:p>
        </p:txBody>
      </p:sp>
      <p:sp>
        <p:nvSpPr>
          <p:cNvPr id="57393" name="Rectangle 49"/>
          <p:cNvSpPr>
            <a:spLocks noChangeArrowheads="1"/>
          </p:cNvSpPr>
          <p:nvPr/>
        </p:nvSpPr>
        <p:spPr bwMode="auto">
          <a:xfrm>
            <a:off x="1913793" y="2959101"/>
            <a:ext cx="22025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Switches; contactors and relays </a:t>
            </a:r>
            <a:endParaRPr lang="en-GB" sz="1200" b="1"/>
          </a:p>
        </p:txBody>
      </p:sp>
      <p:sp>
        <p:nvSpPr>
          <p:cNvPr id="57394" name="Rectangle 50"/>
          <p:cNvSpPr>
            <a:spLocks noChangeArrowheads="1"/>
          </p:cNvSpPr>
          <p:nvPr/>
        </p:nvSpPr>
        <p:spPr bwMode="auto">
          <a:xfrm>
            <a:off x="3508131" y="2636838"/>
            <a:ext cx="4103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b="1"/>
              <a:t>Other</a:t>
            </a:r>
            <a:endParaRPr lang="en-GB" sz="1200" b="1"/>
          </a:p>
        </p:txBody>
      </p:sp>
      <p:sp>
        <p:nvSpPr>
          <p:cNvPr id="57395" name="Rectangle 51"/>
          <p:cNvSpPr>
            <a:spLocks noChangeArrowheads="1"/>
          </p:cNvSpPr>
          <p:nvPr/>
        </p:nvSpPr>
        <p:spPr bwMode="auto">
          <a:xfrm>
            <a:off x="1232389" y="1973263"/>
            <a:ext cx="6670431" cy="37020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8" name="Text Box 54"/>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(8)</a:t>
            </a:r>
            <a:endParaRPr lang="en-GB" sz="4400" b="1"/>
          </a:p>
        </p:txBody>
      </p:sp>
    </p:spTree>
    <p:extLst>
      <p:ext uri="{BB962C8B-B14F-4D97-AF65-F5344CB8AC3E}">
        <p14:creationId xmlns:p14="http://schemas.microsoft.com/office/powerpoint/2010/main" val="472057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57" name="Symbol zastępczy numeru slajdu 2"/>
          <p:cNvSpPr>
            <a:spLocks noGrp="1"/>
          </p:cNvSpPr>
          <p:nvPr>
            <p:ph type="sldNum" sz="quarter" idx="4294967295"/>
          </p:nvPr>
        </p:nvSpPr>
        <p:spPr>
          <a:xfrm>
            <a:off x="3493477" y="6381750"/>
            <a:ext cx="2133600" cy="476250"/>
          </a:xfrm>
          <a:prstGeom prst="rect">
            <a:avLst/>
          </a:prstGeom>
        </p:spPr>
        <p:txBody>
          <a:bodyPr/>
          <a:lstStyle/>
          <a:p>
            <a:fld id="{3EBEE8C1-60BC-4E07-92DA-E4115B912A20}" type="slidenum">
              <a:rPr lang="en-US"/>
              <a:pPr/>
              <a:t>17</a:t>
            </a:fld>
            <a:r>
              <a:rPr lang="en-US"/>
              <a:t> </a:t>
            </a:r>
            <a:r>
              <a:rPr lang="pl-PL"/>
              <a:t>of</a:t>
            </a:r>
            <a:r>
              <a:rPr lang="en-US"/>
              <a:t> </a:t>
            </a:r>
            <a:r>
              <a:rPr lang="pl-PL"/>
              <a:t>24</a:t>
            </a:r>
            <a:r>
              <a:rPr lang="en-US"/>
              <a:t> </a:t>
            </a:r>
          </a:p>
        </p:txBody>
      </p:sp>
      <p:sp>
        <p:nvSpPr>
          <p:cNvPr id="58373" name="AutoShape 5"/>
          <p:cNvSpPr>
            <a:spLocks noChangeAspect="1" noChangeArrowheads="1"/>
          </p:cNvSpPr>
          <p:nvPr/>
        </p:nvSpPr>
        <p:spPr bwMode="auto">
          <a:xfrm>
            <a:off x="1163515" y="1916113"/>
            <a:ext cx="7662497"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74" name="Rectangle 6"/>
          <p:cNvSpPr>
            <a:spLocks noChangeArrowheads="1"/>
          </p:cNvSpPr>
          <p:nvPr/>
        </p:nvSpPr>
        <p:spPr bwMode="auto">
          <a:xfrm>
            <a:off x="1220666" y="1966913"/>
            <a:ext cx="7536473" cy="3281362"/>
          </a:xfrm>
          <a:prstGeom prst="rect">
            <a:avLst/>
          </a:prstGeom>
          <a:solidFill>
            <a:srgbClr val="FFFFFF"/>
          </a:solidFill>
          <a:ln w="0">
            <a:solidFill>
              <a:srgbClr val="000000"/>
            </a:solidFill>
            <a:miter lim="800000"/>
            <a:headEnd/>
            <a:tailEnd/>
          </a:ln>
        </p:spPr>
        <p:txBody>
          <a:bodyPr/>
          <a:lstStyle/>
          <a:p>
            <a:endParaRPr lang="en-GB"/>
          </a:p>
        </p:txBody>
      </p:sp>
      <p:sp>
        <p:nvSpPr>
          <p:cNvPr id="58375" name="Rectangle 7"/>
          <p:cNvSpPr>
            <a:spLocks noChangeArrowheads="1"/>
          </p:cNvSpPr>
          <p:nvPr/>
        </p:nvSpPr>
        <p:spPr bwMode="auto">
          <a:xfrm>
            <a:off x="3423139" y="2454275"/>
            <a:ext cx="4960327" cy="23860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76" name="Line 8"/>
          <p:cNvSpPr>
            <a:spLocks noChangeShapeType="1"/>
          </p:cNvSpPr>
          <p:nvPr/>
        </p:nvSpPr>
        <p:spPr bwMode="auto">
          <a:xfrm>
            <a:off x="4126523" y="2454275"/>
            <a:ext cx="0"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7" name="Line 9"/>
          <p:cNvSpPr>
            <a:spLocks noChangeShapeType="1"/>
          </p:cNvSpPr>
          <p:nvPr/>
        </p:nvSpPr>
        <p:spPr bwMode="auto">
          <a:xfrm>
            <a:off x="4841631" y="2454275"/>
            <a:ext cx="0"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8" name="Line 10"/>
          <p:cNvSpPr>
            <a:spLocks noChangeShapeType="1"/>
          </p:cNvSpPr>
          <p:nvPr/>
        </p:nvSpPr>
        <p:spPr bwMode="auto">
          <a:xfrm>
            <a:off x="5545015" y="2454275"/>
            <a:ext cx="1466"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9" name="Line 11"/>
          <p:cNvSpPr>
            <a:spLocks noChangeShapeType="1"/>
          </p:cNvSpPr>
          <p:nvPr/>
        </p:nvSpPr>
        <p:spPr bwMode="auto">
          <a:xfrm>
            <a:off x="6260123" y="2454275"/>
            <a:ext cx="1466"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80" name="Line 12"/>
          <p:cNvSpPr>
            <a:spLocks noChangeShapeType="1"/>
          </p:cNvSpPr>
          <p:nvPr/>
        </p:nvSpPr>
        <p:spPr bwMode="auto">
          <a:xfrm>
            <a:off x="6964974" y="2454275"/>
            <a:ext cx="0"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81" name="Line 13"/>
          <p:cNvSpPr>
            <a:spLocks noChangeShapeType="1"/>
          </p:cNvSpPr>
          <p:nvPr/>
        </p:nvSpPr>
        <p:spPr bwMode="auto">
          <a:xfrm>
            <a:off x="7678615" y="2454275"/>
            <a:ext cx="1466"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82" name="Line 14"/>
          <p:cNvSpPr>
            <a:spLocks noChangeShapeType="1"/>
          </p:cNvSpPr>
          <p:nvPr/>
        </p:nvSpPr>
        <p:spPr bwMode="auto">
          <a:xfrm>
            <a:off x="8383466" y="2454275"/>
            <a:ext cx="0"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83" name="Rectangle 15"/>
          <p:cNvSpPr>
            <a:spLocks noChangeArrowheads="1"/>
          </p:cNvSpPr>
          <p:nvPr/>
        </p:nvSpPr>
        <p:spPr bwMode="auto">
          <a:xfrm>
            <a:off x="3423139" y="2454275"/>
            <a:ext cx="4960327" cy="2386013"/>
          </a:xfrm>
          <a:prstGeom prst="rect">
            <a:avLst/>
          </a:prstGeom>
          <a:noFill/>
          <a:ln w="825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384" name="Rectangle 16"/>
          <p:cNvSpPr>
            <a:spLocks noChangeArrowheads="1"/>
          </p:cNvSpPr>
          <p:nvPr/>
        </p:nvSpPr>
        <p:spPr bwMode="auto">
          <a:xfrm>
            <a:off x="3423138" y="4600575"/>
            <a:ext cx="509954" cy="139700"/>
          </a:xfrm>
          <a:prstGeom prst="rect">
            <a:avLst/>
          </a:prstGeom>
          <a:solidFill>
            <a:srgbClr val="9999FF"/>
          </a:solidFill>
          <a:ln w="8255">
            <a:solidFill>
              <a:srgbClr val="000000"/>
            </a:solidFill>
            <a:miter lim="800000"/>
            <a:headEnd/>
            <a:tailEnd/>
          </a:ln>
        </p:spPr>
        <p:txBody>
          <a:bodyPr/>
          <a:lstStyle/>
          <a:p>
            <a:endParaRPr lang="en-GB"/>
          </a:p>
        </p:txBody>
      </p:sp>
      <p:sp>
        <p:nvSpPr>
          <p:cNvPr id="58385" name="Rectangle 17"/>
          <p:cNvSpPr>
            <a:spLocks noChangeArrowheads="1"/>
          </p:cNvSpPr>
          <p:nvPr/>
        </p:nvSpPr>
        <p:spPr bwMode="auto">
          <a:xfrm>
            <a:off x="3423138" y="4260850"/>
            <a:ext cx="851389" cy="139700"/>
          </a:xfrm>
          <a:prstGeom prst="rect">
            <a:avLst/>
          </a:prstGeom>
          <a:solidFill>
            <a:srgbClr val="9999FF"/>
          </a:solidFill>
          <a:ln w="8255">
            <a:solidFill>
              <a:srgbClr val="000000"/>
            </a:solidFill>
            <a:miter lim="800000"/>
            <a:headEnd/>
            <a:tailEnd/>
          </a:ln>
        </p:spPr>
        <p:txBody>
          <a:bodyPr/>
          <a:lstStyle/>
          <a:p>
            <a:endParaRPr lang="en-GB"/>
          </a:p>
        </p:txBody>
      </p:sp>
      <p:sp>
        <p:nvSpPr>
          <p:cNvPr id="58386" name="Rectangle 18"/>
          <p:cNvSpPr>
            <a:spLocks noChangeArrowheads="1"/>
          </p:cNvSpPr>
          <p:nvPr/>
        </p:nvSpPr>
        <p:spPr bwMode="auto">
          <a:xfrm>
            <a:off x="3423139" y="3922713"/>
            <a:ext cx="896815" cy="139700"/>
          </a:xfrm>
          <a:prstGeom prst="rect">
            <a:avLst/>
          </a:prstGeom>
          <a:solidFill>
            <a:srgbClr val="9999FF"/>
          </a:solidFill>
          <a:ln w="8255">
            <a:solidFill>
              <a:srgbClr val="000000"/>
            </a:solidFill>
            <a:miter lim="800000"/>
            <a:headEnd/>
            <a:tailEnd/>
          </a:ln>
        </p:spPr>
        <p:txBody>
          <a:bodyPr/>
          <a:lstStyle/>
          <a:p>
            <a:endParaRPr lang="en-GB"/>
          </a:p>
        </p:txBody>
      </p:sp>
      <p:sp>
        <p:nvSpPr>
          <p:cNvPr id="58387" name="Rectangle 19"/>
          <p:cNvSpPr>
            <a:spLocks noChangeArrowheads="1"/>
          </p:cNvSpPr>
          <p:nvPr/>
        </p:nvSpPr>
        <p:spPr bwMode="auto">
          <a:xfrm>
            <a:off x="3423139" y="3573463"/>
            <a:ext cx="4358054" cy="147637"/>
          </a:xfrm>
          <a:prstGeom prst="rect">
            <a:avLst/>
          </a:prstGeom>
          <a:solidFill>
            <a:srgbClr val="9999FF"/>
          </a:solidFill>
          <a:ln w="8255">
            <a:solidFill>
              <a:srgbClr val="000000"/>
            </a:solidFill>
            <a:miter lim="800000"/>
            <a:headEnd/>
            <a:tailEnd/>
          </a:ln>
        </p:spPr>
        <p:txBody>
          <a:bodyPr/>
          <a:lstStyle/>
          <a:p>
            <a:endParaRPr lang="en-GB"/>
          </a:p>
        </p:txBody>
      </p:sp>
      <p:sp>
        <p:nvSpPr>
          <p:cNvPr id="58388" name="Rectangle 20"/>
          <p:cNvSpPr>
            <a:spLocks noChangeArrowheads="1"/>
          </p:cNvSpPr>
          <p:nvPr/>
        </p:nvSpPr>
        <p:spPr bwMode="auto">
          <a:xfrm>
            <a:off x="3423139" y="3233738"/>
            <a:ext cx="782515" cy="138112"/>
          </a:xfrm>
          <a:prstGeom prst="rect">
            <a:avLst/>
          </a:prstGeom>
          <a:solidFill>
            <a:srgbClr val="9999FF"/>
          </a:solidFill>
          <a:ln w="8255">
            <a:solidFill>
              <a:srgbClr val="000000"/>
            </a:solidFill>
            <a:miter lim="800000"/>
            <a:headEnd/>
            <a:tailEnd/>
          </a:ln>
        </p:spPr>
        <p:txBody>
          <a:bodyPr/>
          <a:lstStyle/>
          <a:p>
            <a:endParaRPr lang="en-GB"/>
          </a:p>
        </p:txBody>
      </p:sp>
      <p:sp>
        <p:nvSpPr>
          <p:cNvPr id="58389" name="Rectangle 21"/>
          <p:cNvSpPr>
            <a:spLocks noChangeArrowheads="1"/>
          </p:cNvSpPr>
          <p:nvPr/>
        </p:nvSpPr>
        <p:spPr bwMode="auto">
          <a:xfrm>
            <a:off x="3423139" y="2894013"/>
            <a:ext cx="3814397" cy="139700"/>
          </a:xfrm>
          <a:prstGeom prst="rect">
            <a:avLst/>
          </a:prstGeom>
          <a:solidFill>
            <a:srgbClr val="9999FF"/>
          </a:solidFill>
          <a:ln w="8255">
            <a:solidFill>
              <a:srgbClr val="000000"/>
            </a:solidFill>
            <a:miter lim="800000"/>
            <a:headEnd/>
            <a:tailEnd/>
          </a:ln>
        </p:spPr>
        <p:txBody>
          <a:bodyPr/>
          <a:lstStyle/>
          <a:p>
            <a:endParaRPr lang="en-GB"/>
          </a:p>
        </p:txBody>
      </p:sp>
      <p:sp>
        <p:nvSpPr>
          <p:cNvPr id="58390" name="Rectangle 22"/>
          <p:cNvSpPr>
            <a:spLocks noChangeArrowheads="1"/>
          </p:cNvSpPr>
          <p:nvPr/>
        </p:nvSpPr>
        <p:spPr bwMode="auto">
          <a:xfrm>
            <a:off x="3423139" y="2555876"/>
            <a:ext cx="272562" cy="138113"/>
          </a:xfrm>
          <a:prstGeom prst="rect">
            <a:avLst/>
          </a:prstGeom>
          <a:solidFill>
            <a:srgbClr val="9999FF"/>
          </a:solidFill>
          <a:ln w="8255">
            <a:solidFill>
              <a:srgbClr val="000000"/>
            </a:solidFill>
            <a:miter lim="800000"/>
            <a:headEnd/>
            <a:tailEnd/>
          </a:ln>
        </p:spPr>
        <p:txBody>
          <a:bodyPr/>
          <a:lstStyle/>
          <a:p>
            <a:endParaRPr lang="en-GB"/>
          </a:p>
        </p:txBody>
      </p:sp>
      <p:sp>
        <p:nvSpPr>
          <p:cNvPr id="58391" name="Line 23"/>
          <p:cNvSpPr>
            <a:spLocks noChangeShapeType="1"/>
          </p:cNvSpPr>
          <p:nvPr/>
        </p:nvSpPr>
        <p:spPr bwMode="auto">
          <a:xfrm>
            <a:off x="3423139" y="4840288"/>
            <a:ext cx="49603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2" name="Line 24"/>
          <p:cNvSpPr>
            <a:spLocks noChangeShapeType="1"/>
          </p:cNvSpPr>
          <p:nvPr/>
        </p:nvSpPr>
        <p:spPr bwMode="auto">
          <a:xfrm flipV="1">
            <a:off x="3423138" y="4840289"/>
            <a:ext cx="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3" name="Line 25"/>
          <p:cNvSpPr>
            <a:spLocks noChangeShapeType="1"/>
          </p:cNvSpPr>
          <p:nvPr/>
        </p:nvSpPr>
        <p:spPr bwMode="auto">
          <a:xfrm flipV="1">
            <a:off x="4126523" y="4840289"/>
            <a:ext cx="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4" name="Line 26"/>
          <p:cNvSpPr>
            <a:spLocks noChangeShapeType="1"/>
          </p:cNvSpPr>
          <p:nvPr/>
        </p:nvSpPr>
        <p:spPr bwMode="auto">
          <a:xfrm flipV="1">
            <a:off x="4841631" y="4840289"/>
            <a:ext cx="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5" name="Line 27"/>
          <p:cNvSpPr>
            <a:spLocks noChangeShapeType="1"/>
          </p:cNvSpPr>
          <p:nvPr/>
        </p:nvSpPr>
        <p:spPr bwMode="auto">
          <a:xfrm flipV="1">
            <a:off x="5545015" y="4840289"/>
            <a:ext cx="1466"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6" name="Line 28"/>
          <p:cNvSpPr>
            <a:spLocks noChangeShapeType="1"/>
          </p:cNvSpPr>
          <p:nvPr/>
        </p:nvSpPr>
        <p:spPr bwMode="auto">
          <a:xfrm flipV="1">
            <a:off x="6260123" y="4840289"/>
            <a:ext cx="1466"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7" name="Line 29"/>
          <p:cNvSpPr>
            <a:spLocks noChangeShapeType="1"/>
          </p:cNvSpPr>
          <p:nvPr/>
        </p:nvSpPr>
        <p:spPr bwMode="auto">
          <a:xfrm flipV="1">
            <a:off x="6964974" y="4840289"/>
            <a:ext cx="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8" name="Line 30"/>
          <p:cNvSpPr>
            <a:spLocks noChangeShapeType="1"/>
          </p:cNvSpPr>
          <p:nvPr/>
        </p:nvSpPr>
        <p:spPr bwMode="auto">
          <a:xfrm flipV="1">
            <a:off x="7678615" y="4840289"/>
            <a:ext cx="1466"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99" name="Line 31"/>
          <p:cNvSpPr>
            <a:spLocks noChangeShapeType="1"/>
          </p:cNvSpPr>
          <p:nvPr/>
        </p:nvSpPr>
        <p:spPr bwMode="auto">
          <a:xfrm flipV="1">
            <a:off x="8383466" y="4840289"/>
            <a:ext cx="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0" name="Line 32"/>
          <p:cNvSpPr>
            <a:spLocks noChangeShapeType="1"/>
          </p:cNvSpPr>
          <p:nvPr/>
        </p:nvSpPr>
        <p:spPr bwMode="auto">
          <a:xfrm>
            <a:off x="3423138" y="2454275"/>
            <a:ext cx="0" cy="2386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1" name="Line 33"/>
          <p:cNvSpPr>
            <a:spLocks noChangeShapeType="1"/>
          </p:cNvSpPr>
          <p:nvPr/>
        </p:nvSpPr>
        <p:spPr bwMode="auto">
          <a:xfrm>
            <a:off x="3377712" y="4840288"/>
            <a:ext cx="454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2" name="Line 34"/>
          <p:cNvSpPr>
            <a:spLocks noChangeShapeType="1"/>
          </p:cNvSpPr>
          <p:nvPr/>
        </p:nvSpPr>
        <p:spPr bwMode="auto">
          <a:xfrm>
            <a:off x="3377712" y="4500564"/>
            <a:ext cx="45426"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3" name="Line 35"/>
          <p:cNvSpPr>
            <a:spLocks noChangeShapeType="1"/>
          </p:cNvSpPr>
          <p:nvPr/>
        </p:nvSpPr>
        <p:spPr bwMode="auto">
          <a:xfrm>
            <a:off x="3377712" y="4162425"/>
            <a:ext cx="454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4" name="Line 36"/>
          <p:cNvSpPr>
            <a:spLocks noChangeShapeType="1"/>
          </p:cNvSpPr>
          <p:nvPr/>
        </p:nvSpPr>
        <p:spPr bwMode="auto">
          <a:xfrm>
            <a:off x="3377712" y="3822700"/>
            <a:ext cx="454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5" name="Line 37"/>
          <p:cNvSpPr>
            <a:spLocks noChangeShapeType="1"/>
          </p:cNvSpPr>
          <p:nvPr/>
        </p:nvSpPr>
        <p:spPr bwMode="auto">
          <a:xfrm>
            <a:off x="3377712" y="3473450"/>
            <a:ext cx="454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6" name="Line 38"/>
          <p:cNvSpPr>
            <a:spLocks noChangeShapeType="1"/>
          </p:cNvSpPr>
          <p:nvPr/>
        </p:nvSpPr>
        <p:spPr bwMode="auto">
          <a:xfrm>
            <a:off x="3377712" y="3133725"/>
            <a:ext cx="45426"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7" name="Line 39"/>
          <p:cNvSpPr>
            <a:spLocks noChangeShapeType="1"/>
          </p:cNvSpPr>
          <p:nvPr/>
        </p:nvSpPr>
        <p:spPr bwMode="auto">
          <a:xfrm>
            <a:off x="3377712" y="2794000"/>
            <a:ext cx="454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8" name="Line 40"/>
          <p:cNvSpPr>
            <a:spLocks noChangeShapeType="1"/>
          </p:cNvSpPr>
          <p:nvPr/>
        </p:nvSpPr>
        <p:spPr bwMode="auto">
          <a:xfrm>
            <a:off x="3377712" y="2454275"/>
            <a:ext cx="45426"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409" name="Rectangle 41"/>
          <p:cNvSpPr>
            <a:spLocks noChangeArrowheads="1"/>
          </p:cNvSpPr>
          <p:nvPr/>
        </p:nvSpPr>
        <p:spPr bwMode="auto">
          <a:xfrm>
            <a:off x="2866292" y="2076451"/>
            <a:ext cx="3323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400">
                <a:solidFill>
                  <a:srgbClr val="000000"/>
                </a:solidFill>
              </a:rPr>
              <a:t>PQ mitigation equipment in your company</a:t>
            </a:r>
            <a:endParaRPr lang="en-GB" sz="1400" b="1"/>
          </a:p>
        </p:txBody>
      </p:sp>
      <p:sp>
        <p:nvSpPr>
          <p:cNvPr id="58410" name="Rectangle 42"/>
          <p:cNvSpPr>
            <a:spLocks noChangeArrowheads="1"/>
          </p:cNvSpPr>
          <p:nvPr/>
        </p:nvSpPr>
        <p:spPr bwMode="auto">
          <a:xfrm>
            <a:off x="3217985" y="4949826"/>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58411" name="Rectangle 43"/>
          <p:cNvSpPr>
            <a:spLocks noChangeArrowheads="1"/>
          </p:cNvSpPr>
          <p:nvPr/>
        </p:nvSpPr>
        <p:spPr bwMode="auto">
          <a:xfrm>
            <a:off x="3875943"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58412" name="Rectangle 44"/>
          <p:cNvSpPr>
            <a:spLocks noChangeArrowheads="1"/>
          </p:cNvSpPr>
          <p:nvPr/>
        </p:nvSpPr>
        <p:spPr bwMode="auto">
          <a:xfrm>
            <a:off x="4591050"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58413" name="Rectangle 45"/>
          <p:cNvSpPr>
            <a:spLocks noChangeArrowheads="1"/>
          </p:cNvSpPr>
          <p:nvPr/>
        </p:nvSpPr>
        <p:spPr bwMode="auto">
          <a:xfrm>
            <a:off x="5295900"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58414" name="Rectangle 46"/>
          <p:cNvSpPr>
            <a:spLocks noChangeArrowheads="1"/>
          </p:cNvSpPr>
          <p:nvPr/>
        </p:nvSpPr>
        <p:spPr bwMode="auto">
          <a:xfrm>
            <a:off x="6011008"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58415" name="Rectangle 47"/>
          <p:cNvSpPr>
            <a:spLocks noChangeArrowheads="1"/>
          </p:cNvSpPr>
          <p:nvPr/>
        </p:nvSpPr>
        <p:spPr bwMode="auto">
          <a:xfrm>
            <a:off x="6714392"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50,00%</a:t>
            </a:r>
            <a:endParaRPr lang="en-GB" sz="1200" b="1"/>
          </a:p>
        </p:txBody>
      </p:sp>
      <p:sp>
        <p:nvSpPr>
          <p:cNvPr id="58416" name="Rectangle 48"/>
          <p:cNvSpPr>
            <a:spLocks noChangeArrowheads="1"/>
          </p:cNvSpPr>
          <p:nvPr/>
        </p:nvSpPr>
        <p:spPr bwMode="auto">
          <a:xfrm>
            <a:off x="7429500"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60,00%</a:t>
            </a:r>
            <a:endParaRPr lang="en-GB" sz="1200" b="1"/>
          </a:p>
        </p:txBody>
      </p:sp>
      <p:sp>
        <p:nvSpPr>
          <p:cNvPr id="58417" name="Rectangle 49"/>
          <p:cNvSpPr>
            <a:spLocks noChangeArrowheads="1"/>
          </p:cNvSpPr>
          <p:nvPr/>
        </p:nvSpPr>
        <p:spPr bwMode="auto">
          <a:xfrm>
            <a:off x="8132884" y="4949826"/>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70,00%</a:t>
            </a:r>
            <a:endParaRPr lang="en-GB" sz="1200" b="1"/>
          </a:p>
        </p:txBody>
      </p:sp>
      <p:sp>
        <p:nvSpPr>
          <p:cNvPr id="58418" name="Rectangle 50"/>
          <p:cNvSpPr>
            <a:spLocks noChangeArrowheads="1"/>
          </p:cNvSpPr>
          <p:nvPr/>
        </p:nvSpPr>
        <p:spPr bwMode="auto">
          <a:xfrm>
            <a:off x="2533651" y="4568826"/>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 </a:t>
            </a:r>
            <a:endParaRPr lang="en-GB" sz="1200" b="1"/>
          </a:p>
        </p:txBody>
      </p:sp>
      <p:sp>
        <p:nvSpPr>
          <p:cNvPr id="58419" name="Rectangle 51"/>
          <p:cNvSpPr>
            <a:spLocks noChangeArrowheads="1"/>
          </p:cNvSpPr>
          <p:nvPr/>
        </p:nvSpPr>
        <p:spPr bwMode="auto">
          <a:xfrm>
            <a:off x="2312378" y="4251326"/>
            <a:ext cx="953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equipment</a:t>
            </a:r>
            <a:endParaRPr lang="en-GB" sz="1200" b="1"/>
          </a:p>
        </p:txBody>
      </p:sp>
      <p:sp>
        <p:nvSpPr>
          <p:cNvPr id="58420" name="Rectangle 52"/>
          <p:cNvSpPr>
            <a:spLocks noChangeArrowheads="1"/>
          </p:cNvSpPr>
          <p:nvPr/>
        </p:nvSpPr>
        <p:spPr bwMode="auto">
          <a:xfrm>
            <a:off x="2099897" y="3883026"/>
            <a:ext cx="11766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Stanby generator</a:t>
            </a:r>
            <a:endParaRPr lang="en-GB" sz="1200" b="1"/>
          </a:p>
        </p:txBody>
      </p:sp>
      <p:sp>
        <p:nvSpPr>
          <p:cNvPr id="58421" name="Rectangle 53"/>
          <p:cNvSpPr>
            <a:spLocks noChangeArrowheads="1"/>
          </p:cNvSpPr>
          <p:nvPr/>
        </p:nvSpPr>
        <p:spPr bwMode="auto">
          <a:xfrm>
            <a:off x="2914651" y="3560763"/>
            <a:ext cx="3590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UPS </a:t>
            </a:r>
            <a:endParaRPr lang="en-GB" sz="1200" b="1"/>
          </a:p>
        </p:txBody>
      </p:sp>
      <p:sp>
        <p:nvSpPr>
          <p:cNvPr id="58422" name="Rectangle 54"/>
          <p:cNvSpPr>
            <a:spLocks noChangeArrowheads="1"/>
          </p:cNvSpPr>
          <p:nvPr/>
        </p:nvSpPr>
        <p:spPr bwMode="auto">
          <a:xfrm>
            <a:off x="2045677" y="3200401"/>
            <a:ext cx="12359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Harmonic filtration</a:t>
            </a:r>
            <a:endParaRPr lang="en-GB" sz="1200" b="1"/>
          </a:p>
        </p:txBody>
      </p:sp>
      <p:sp>
        <p:nvSpPr>
          <p:cNvPr id="58423" name="Rectangle 55"/>
          <p:cNvSpPr>
            <a:spLocks noChangeArrowheads="1"/>
          </p:cNvSpPr>
          <p:nvPr/>
        </p:nvSpPr>
        <p:spPr bwMode="auto">
          <a:xfrm>
            <a:off x="1792166" y="2841626"/>
            <a:ext cx="15869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Overvoltage protection </a:t>
            </a:r>
            <a:endParaRPr lang="en-GB" sz="1200" b="1"/>
          </a:p>
        </p:txBody>
      </p:sp>
      <p:sp>
        <p:nvSpPr>
          <p:cNvPr id="58424" name="Rectangle 56"/>
          <p:cNvSpPr>
            <a:spLocks noChangeArrowheads="1"/>
          </p:cNvSpPr>
          <p:nvPr/>
        </p:nvSpPr>
        <p:spPr bwMode="auto">
          <a:xfrm>
            <a:off x="2844312" y="2525713"/>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Other</a:t>
            </a:r>
            <a:endParaRPr lang="en-GB" sz="1200" b="1"/>
          </a:p>
        </p:txBody>
      </p:sp>
      <p:sp>
        <p:nvSpPr>
          <p:cNvPr id="58425" name="Rectangle 57"/>
          <p:cNvSpPr>
            <a:spLocks noChangeArrowheads="1"/>
          </p:cNvSpPr>
          <p:nvPr/>
        </p:nvSpPr>
        <p:spPr bwMode="auto">
          <a:xfrm>
            <a:off x="1220666" y="1966913"/>
            <a:ext cx="7536473" cy="328136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428" name="Text Box 60"/>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(9)</a:t>
            </a:r>
            <a:endParaRPr lang="en-GB" sz="4400" b="1"/>
          </a:p>
        </p:txBody>
      </p:sp>
    </p:spTree>
    <p:extLst>
      <p:ext uri="{BB962C8B-B14F-4D97-AF65-F5344CB8AC3E}">
        <p14:creationId xmlns:p14="http://schemas.microsoft.com/office/powerpoint/2010/main" val="1059364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48" name="Symbol zastępczy numeru slajdu 2"/>
          <p:cNvSpPr>
            <a:spLocks noGrp="1"/>
          </p:cNvSpPr>
          <p:nvPr>
            <p:ph type="sldNum" sz="quarter" idx="4294967295"/>
          </p:nvPr>
        </p:nvSpPr>
        <p:spPr>
          <a:xfrm>
            <a:off x="3493477" y="6381750"/>
            <a:ext cx="2133600" cy="476250"/>
          </a:xfrm>
          <a:prstGeom prst="rect">
            <a:avLst/>
          </a:prstGeom>
        </p:spPr>
        <p:txBody>
          <a:bodyPr/>
          <a:lstStyle/>
          <a:p>
            <a:fld id="{360990C7-5811-4053-B22E-172E3CF72D5F}" type="slidenum">
              <a:rPr lang="en-US"/>
              <a:pPr/>
              <a:t>18</a:t>
            </a:fld>
            <a:r>
              <a:rPr lang="en-US"/>
              <a:t> </a:t>
            </a:r>
            <a:r>
              <a:rPr lang="pl-PL"/>
              <a:t>of</a:t>
            </a:r>
            <a:r>
              <a:rPr lang="en-US"/>
              <a:t> </a:t>
            </a:r>
            <a:r>
              <a:rPr lang="pl-PL"/>
              <a:t>24</a:t>
            </a:r>
            <a:r>
              <a:rPr lang="en-US"/>
              <a:t> </a:t>
            </a:r>
          </a:p>
        </p:txBody>
      </p:sp>
      <p:sp>
        <p:nvSpPr>
          <p:cNvPr id="59398" name="AutoShape 6"/>
          <p:cNvSpPr>
            <a:spLocks noChangeAspect="1" noChangeArrowheads="1"/>
          </p:cNvSpPr>
          <p:nvPr/>
        </p:nvSpPr>
        <p:spPr bwMode="auto">
          <a:xfrm>
            <a:off x="1182566" y="1916113"/>
            <a:ext cx="7378211"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399" name="Rectangle 7"/>
          <p:cNvSpPr>
            <a:spLocks noChangeArrowheads="1"/>
          </p:cNvSpPr>
          <p:nvPr/>
        </p:nvSpPr>
        <p:spPr bwMode="auto">
          <a:xfrm>
            <a:off x="1236785" y="1965326"/>
            <a:ext cx="7259515" cy="3165475"/>
          </a:xfrm>
          <a:prstGeom prst="rect">
            <a:avLst/>
          </a:prstGeom>
          <a:solidFill>
            <a:srgbClr val="FFFFFF"/>
          </a:solidFill>
          <a:ln w="0">
            <a:solidFill>
              <a:srgbClr val="000000"/>
            </a:solidFill>
            <a:miter lim="800000"/>
            <a:headEnd/>
            <a:tailEnd/>
          </a:ln>
        </p:spPr>
        <p:txBody>
          <a:bodyPr/>
          <a:lstStyle/>
          <a:p>
            <a:endParaRPr lang="en-GB"/>
          </a:p>
        </p:txBody>
      </p:sp>
      <p:sp>
        <p:nvSpPr>
          <p:cNvPr id="59400" name="Rectangle 8"/>
          <p:cNvSpPr>
            <a:spLocks noChangeArrowheads="1"/>
          </p:cNvSpPr>
          <p:nvPr/>
        </p:nvSpPr>
        <p:spPr bwMode="auto">
          <a:xfrm>
            <a:off x="2917581" y="2435226"/>
            <a:ext cx="5216769" cy="2301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401" name="Line 9"/>
          <p:cNvSpPr>
            <a:spLocks noChangeShapeType="1"/>
          </p:cNvSpPr>
          <p:nvPr/>
        </p:nvSpPr>
        <p:spPr bwMode="auto">
          <a:xfrm>
            <a:off x="3790951" y="2435226"/>
            <a:ext cx="1465"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2" name="Line 10"/>
          <p:cNvSpPr>
            <a:spLocks noChangeShapeType="1"/>
          </p:cNvSpPr>
          <p:nvPr/>
        </p:nvSpPr>
        <p:spPr bwMode="auto">
          <a:xfrm>
            <a:off x="4654062" y="2435226"/>
            <a:ext cx="0"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3" name="Line 11"/>
          <p:cNvSpPr>
            <a:spLocks noChangeShapeType="1"/>
          </p:cNvSpPr>
          <p:nvPr/>
        </p:nvSpPr>
        <p:spPr bwMode="auto">
          <a:xfrm>
            <a:off x="5525966" y="2435226"/>
            <a:ext cx="1465"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4" name="Line 12"/>
          <p:cNvSpPr>
            <a:spLocks noChangeShapeType="1"/>
          </p:cNvSpPr>
          <p:nvPr/>
        </p:nvSpPr>
        <p:spPr bwMode="auto">
          <a:xfrm>
            <a:off x="6399336" y="2435226"/>
            <a:ext cx="1465"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5" name="Line 13"/>
          <p:cNvSpPr>
            <a:spLocks noChangeShapeType="1"/>
          </p:cNvSpPr>
          <p:nvPr/>
        </p:nvSpPr>
        <p:spPr bwMode="auto">
          <a:xfrm>
            <a:off x="7262446" y="2435226"/>
            <a:ext cx="0"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6" name="Line 14"/>
          <p:cNvSpPr>
            <a:spLocks noChangeShapeType="1"/>
          </p:cNvSpPr>
          <p:nvPr/>
        </p:nvSpPr>
        <p:spPr bwMode="auto">
          <a:xfrm>
            <a:off x="8134351" y="2435226"/>
            <a:ext cx="1465"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07" name="Rectangle 15"/>
          <p:cNvSpPr>
            <a:spLocks noChangeArrowheads="1"/>
          </p:cNvSpPr>
          <p:nvPr/>
        </p:nvSpPr>
        <p:spPr bwMode="auto">
          <a:xfrm>
            <a:off x="2917581" y="2435226"/>
            <a:ext cx="5216769" cy="2301875"/>
          </a:xfrm>
          <a:prstGeom prst="rect">
            <a:avLst/>
          </a:prstGeom>
          <a:noFill/>
          <a:ln w="825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408" name="Rectangle 16"/>
          <p:cNvSpPr>
            <a:spLocks noChangeArrowheads="1"/>
          </p:cNvSpPr>
          <p:nvPr/>
        </p:nvSpPr>
        <p:spPr bwMode="auto">
          <a:xfrm>
            <a:off x="2917581" y="4410075"/>
            <a:ext cx="392723" cy="192088"/>
          </a:xfrm>
          <a:prstGeom prst="rect">
            <a:avLst/>
          </a:prstGeom>
          <a:solidFill>
            <a:srgbClr val="9999FF"/>
          </a:solidFill>
          <a:ln w="8255">
            <a:solidFill>
              <a:srgbClr val="000000"/>
            </a:solidFill>
            <a:miter lim="800000"/>
            <a:headEnd/>
            <a:tailEnd/>
          </a:ln>
        </p:spPr>
        <p:txBody>
          <a:bodyPr/>
          <a:lstStyle/>
          <a:p>
            <a:endParaRPr lang="en-GB"/>
          </a:p>
        </p:txBody>
      </p:sp>
      <p:sp>
        <p:nvSpPr>
          <p:cNvPr id="59409" name="Rectangle 17"/>
          <p:cNvSpPr>
            <a:spLocks noChangeArrowheads="1"/>
          </p:cNvSpPr>
          <p:nvPr/>
        </p:nvSpPr>
        <p:spPr bwMode="auto">
          <a:xfrm>
            <a:off x="2917581" y="3948114"/>
            <a:ext cx="2914650" cy="192087"/>
          </a:xfrm>
          <a:prstGeom prst="rect">
            <a:avLst/>
          </a:prstGeom>
          <a:solidFill>
            <a:srgbClr val="9999FF"/>
          </a:solidFill>
          <a:ln w="8255">
            <a:solidFill>
              <a:srgbClr val="000000"/>
            </a:solidFill>
            <a:miter lim="800000"/>
            <a:headEnd/>
            <a:tailEnd/>
          </a:ln>
        </p:spPr>
        <p:txBody>
          <a:bodyPr/>
          <a:lstStyle/>
          <a:p>
            <a:endParaRPr lang="en-GB"/>
          </a:p>
        </p:txBody>
      </p:sp>
      <p:sp>
        <p:nvSpPr>
          <p:cNvPr id="59410" name="Rectangle 18"/>
          <p:cNvSpPr>
            <a:spLocks noChangeArrowheads="1"/>
          </p:cNvSpPr>
          <p:nvPr/>
        </p:nvSpPr>
        <p:spPr bwMode="auto">
          <a:xfrm>
            <a:off x="2917582" y="3495675"/>
            <a:ext cx="2804746" cy="182563"/>
          </a:xfrm>
          <a:prstGeom prst="rect">
            <a:avLst/>
          </a:prstGeom>
          <a:solidFill>
            <a:srgbClr val="9999FF"/>
          </a:solidFill>
          <a:ln w="8255">
            <a:solidFill>
              <a:srgbClr val="000000"/>
            </a:solidFill>
            <a:miter lim="800000"/>
            <a:headEnd/>
            <a:tailEnd/>
          </a:ln>
        </p:spPr>
        <p:txBody>
          <a:bodyPr/>
          <a:lstStyle/>
          <a:p>
            <a:endParaRPr lang="en-GB"/>
          </a:p>
        </p:txBody>
      </p:sp>
      <p:sp>
        <p:nvSpPr>
          <p:cNvPr id="59411" name="Rectangle 19"/>
          <p:cNvSpPr>
            <a:spLocks noChangeArrowheads="1"/>
          </p:cNvSpPr>
          <p:nvPr/>
        </p:nvSpPr>
        <p:spPr bwMode="auto">
          <a:xfrm>
            <a:off x="2917582" y="3032126"/>
            <a:ext cx="3940419" cy="193675"/>
          </a:xfrm>
          <a:prstGeom prst="rect">
            <a:avLst/>
          </a:prstGeom>
          <a:solidFill>
            <a:srgbClr val="9999FF"/>
          </a:solidFill>
          <a:ln w="8255">
            <a:solidFill>
              <a:srgbClr val="000000"/>
            </a:solidFill>
            <a:miter lim="800000"/>
            <a:headEnd/>
            <a:tailEnd/>
          </a:ln>
        </p:spPr>
        <p:txBody>
          <a:bodyPr/>
          <a:lstStyle/>
          <a:p>
            <a:endParaRPr lang="en-GB"/>
          </a:p>
        </p:txBody>
      </p:sp>
      <p:sp>
        <p:nvSpPr>
          <p:cNvPr id="59412" name="Rectangle 20"/>
          <p:cNvSpPr>
            <a:spLocks noChangeArrowheads="1"/>
          </p:cNvSpPr>
          <p:nvPr/>
        </p:nvSpPr>
        <p:spPr bwMode="auto">
          <a:xfrm>
            <a:off x="2917582" y="2570164"/>
            <a:ext cx="4649665" cy="192087"/>
          </a:xfrm>
          <a:prstGeom prst="rect">
            <a:avLst/>
          </a:prstGeom>
          <a:solidFill>
            <a:srgbClr val="9999FF"/>
          </a:solidFill>
          <a:ln w="8255">
            <a:solidFill>
              <a:srgbClr val="000000"/>
            </a:solidFill>
            <a:miter lim="800000"/>
            <a:headEnd/>
            <a:tailEnd/>
          </a:ln>
        </p:spPr>
        <p:txBody>
          <a:bodyPr/>
          <a:lstStyle/>
          <a:p>
            <a:endParaRPr lang="en-GB"/>
          </a:p>
        </p:txBody>
      </p:sp>
      <p:sp>
        <p:nvSpPr>
          <p:cNvPr id="59413" name="Line 21"/>
          <p:cNvSpPr>
            <a:spLocks noChangeShapeType="1"/>
          </p:cNvSpPr>
          <p:nvPr/>
        </p:nvSpPr>
        <p:spPr bwMode="auto">
          <a:xfrm>
            <a:off x="2917581" y="4737100"/>
            <a:ext cx="5216769"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4" name="Line 22"/>
          <p:cNvSpPr>
            <a:spLocks noChangeShapeType="1"/>
          </p:cNvSpPr>
          <p:nvPr/>
        </p:nvSpPr>
        <p:spPr bwMode="auto">
          <a:xfrm flipV="1">
            <a:off x="2917582" y="4737100"/>
            <a:ext cx="1465"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5" name="Line 23"/>
          <p:cNvSpPr>
            <a:spLocks noChangeShapeType="1"/>
          </p:cNvSpPr>
          <p:nvPr/>
        </p:nvSpPr>
        <p:spPr bwMode="auto">
          <a:xfrm flipV="1">
            <a:off x="3790951" y="4737100"/>
            <a:ext cx="1465"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6" name="Line 24"/>
          <p:cNvSpPr>
            <a:spLocks noChangeShapeType="1"/>
          </p:cNvSpPr>
          <p:nvPr/>
        </p:nvSpPr>
        <p:spPr bwMode="auto">
          <a:xfrm flipV="1">
            <a:off x="4654062" y="4737100"/>
            <a:ext cx="0"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7" name="Line 25"/>
          <p:cNvSpPr>
            <a:spLocks noChangeShapeType="1"/>
          </p:cNvSpPr>
          <p:nvPr/>
        </p:nvSpPr>
        <p:spPr bwMode="auto">
          <a:xfrm flipV="1">
            <a:off x="5525966" y="4737100"/>
            <a:ext cx="1465"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8" name="Line 26"/>
          <p:cNvSpPr>
            <a:spLocks noChangeShapeType="1"/>
          </p:cNvSpPr>
          <p:nvPr/>
        </p:nvSpPr>
        <p:spPr bwMode="auto">
          <a:xfrm flipV="1">
            <a:off x="6399336" y="4737100"/>
            <a:ext cx="1465"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19" name="Line 27"/>
          <p:cNvSpPr>
            <a:spLocks noChangeShapeType="1"/>
          </p:cNvSpPr>
          <p:nvPr/>
        </p:nvSpPr>
        <p:spPr bwMode="auto">
          <a:xfrm flipV="1">
            <a:off x="7262446" y="4737100"/>
            <a:ext cx="0"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0" name="Line 28"/>
          <p:cNvSpPr>
            <a:spLocks noChangeShapeType="1"/>
          </p:cNvSpPr>
          <p:nvPr/>
        </p:nvSpPr>
        <p:spPr bwMode="auto">
          <a:xfrm flipV="1">
            <a:off x="8134351" y="4737100"/>
            <a:ext cx="1465" cy="39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1" name="Line 29"/>
          <p:cNvSpPr>
            <a:spLocks noChangeShapeType="1"/>
          </p:cNvSpPr>
          <p:nvPr/>
        </p:nvSpPr>
        <p:spPr bwMode="auto">
          <a:xfrm>
            <a:off x="2917582" y="2435226"/>
            <a:ext cx="1465" cy="2301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2" name="Line 30"/>
          <p:cNvSpPr>
            <a:spLocks noChangeShapeType="1"/>
          </p:cNvSpPr>
          <p:nvPr/>
        </p:nvSpPr>
        <p:spPr bwMode="auto">
          <a:xfrm>
            <a:off x="2873620" y="4737100"/>
            <a:ext cx="439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3" name="Line 31"/>
          <p:cNvSpPr>
            <a:spLocks noChangeShapeType="1"/>
          </p:cNvSpPr>
          <p:nvPr/>
        </p:nvSpPr>
        <p:spPr bwMode="auto">
          <a:xfrm>
            <a:off x="2873620" y="4275138"/>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4" name="Line 32"/>
          <p:cNvSpPr>
            <a:spLocks noChangeShapeType="1"/>
          </p:cNvSpPr>
          <p:nvPr/>
        </p:nvSpPr>
        <p:spPr bwMode="auto">
          <a:xfrm>
            <a:off x="2873620" y="3813175"/>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5" name="Line 33"/>
          <p:cNvSpPr>
            <a:spLocks noChangeShapeType="1"/>
          </p:cNvSpPr>
          <p:nvPr/>
        </p:nvSpPr>
        <p:spPr bwMode="auto">
          <a:xfrm>
            <a:off x="2873620" y="3360738"/>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6" name="Line 34"/>
          <p:cNvSpPr>
            <a:spLocks noChangeShapeType="1"/>
          </p:cNvSpPr>
          <p:nvPr/>
        </p:nvSpPr>
        <p:spPr bwMode="auto">
          <a:xfrm>
            <a:off x="2873620" y="2897189"/>
            <a:ext cx="439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7" name="Line 35"/>
          <p:cNvSpPr>
            <a:spLocks noChangeShapeType="1"/>
          </p:cNvSpPr>
          <p:nvPr/>
        </p:nvSpPr>
        <p:spPr bwMode="auto">
          <a:xfrm>
            <a:off x="2873620" y="2435225"/>
            <a:ext cx="439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428" name="Rectangle 36"/>
          <p:cNvSpPr>
            <a:spLocks noChangeArrowheads="1"/>
          </p:cNvSpPr>
          <p:nvPr/>
        </p:nvSpPr>
        <p:spPr bwMode="auto">
          <a:xfrm>
            <a:off x="2656743" y="2070101"/>
            <a:ext cx="39177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400">
                <a:solidFill>
                  <a:srgbClr val="000000"/>
                </a:solidFill>
              </a:rPr>
              <a:t>Desired information on the equipment nameplate </a:t>
            </a:r>
            <a:endParaRPr lang="en-GB" sz="1400" b="1"/>
          </a:p>
        </p:txBody>
      </p:sp>
      <p:sp>
        <p:nvSpPr>
          <p:cNvPr id="59429" name="Rectangle 37"/>
          <p:cNvSpPr>
            <a:spLocks noChangeArrowheads="1"/>
          </p:cNvSpPr>
          <p:nvPr/>
        </p:nvSpPr>
        <p:spPr bwMode="auto">
          <a:xfrm>
            <a:off x="2721220" y="484346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59430" name="Rectangle 38"/>
          <p:cNvSpPr>
            <a:spLocks noChangeArrowheads="1"/>
          </p:cNvSpPr>
          <p:nvPr/>
        </p:nvSpPr>
        <p:spPr bwMode="auto">
          <a:xfrm>
            <a:off x="3550627"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59431" name="Rectangle 39"/>
          <p:cNvSpPr>
            <a:spLocks noChangeArrowheads="1"/>
          </p:cNvSpPr>
          <p:nvPr/>
        </p:nvSpPr>
        <p:spPr bwMode="auto">
          <a:xfrm>
            <a:off x="4413738"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59432" name="Rectangle 40"/>
          <p:cNvSpPr>
            <a:spLocks noChangeArrowheads="1"/>
          </p:cNvSpPr>
          <p:nvPr/>
        </p:nvSpPr>
        <p:spPr bwMode="auto">
          <a:xfrm>
            <a:off x="5287108"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59433" name="Rectangle 41"/>
          <p:cNvSpPr>
            <a:spLocks noChangeArrowheads="1"/>
          </p:cNvSpPr>
          <p:nvPr/>
        </p:nvSpPr>
        <p:spPr bwMode="auto">
          <a:xfrm>
            <a:off x="6159012"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59434" name="Rectangle 42"/>
          <p:cNvSpPr>
            <a:spLocks noChangeArrowheads="1"/>
          </p:cNvSpPr>
          <p:nvPr/>
        </p:nvSpPr>
        <p:spPr bwMode="auto">
          <a:xfrm>
            <a:off x="7022123"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50,00%</a:t>
            </a:r>
            <a:endParaRPr lang="en-GB" sz="1200" b="1"/>
          </a:p>
        </p:txBody>
      </p:sp>
      <p:sp>
        <p:nvSpPr>
          <p:cNvPr id="59435" name="Rectangle 43"/>
          <p:cNvSpPr>
            <a:spLocks noChangeArrowheads="1"/>
          </p:cNvSpPr>
          <p:nvPr/>
        </p:nvSpPr>
        <p:spPr bwMode="auto">
          <a:xfrm>
            <a:off x="7895492" y="48434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60,00%</a:t>
            </a:r>
            <a:endParaRPr lang="en-GB" sz="1200" b="1"/>
          </a:p>
        </p:txBody>
      </p:sp>
      <p:sp>
        <p:nvSpPr>
          <p:cNvPr id="59436" name="Rectangle 44"/>
          <p:cNvSpPr>
            <a:spLocks noChangeArrowheads="1"/>
          </p:cNvSpPr>
          <p:nvPr/>
        </p:nvSpPr>
        <p:spPr bwMode="auto">
          <a:xfrm>
            <a:off x="1935774" y="4422776"/>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t>No answer </a:t>
            </a:r>
            <a:endParaRPr lang="en-GB" sz="1200"/>
          </a:p>
        </p:txBody>
      </p:sp>
      <p:sp>
        <p:nvSpPr>
          <p:cNvPr id="59437" name="Rectangle 45"/>
          <p:cNvSpPr>
            <a:spLocks noChangeArrowheads="1"/>
          </p:cNvSpPr>
          <p:nvPr/>
        </p:nvSpPr>
        <p:spPr bwMode="auto">
          <a:xfrm>
            <a:off x="1487366" y="3879851"/>
            <a:ext cx="1271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Immunity to </a:t>
            </a:r>
          </a:p>
          <a:p>
            <a:r>
              <a:rPr lang="pl-PL" sz="1200">
                <a:solidFill>
                  <a:srgbClr val="000000"/>
                </a:solidFill>
              </a:rPr>
              <a:t>short interruptions </a:t>
            </a:r>
            <a:endParaRPr lang="en-GB" sz="1200" b="1"/>
          </a:p>
        </p:txBody>
      </p:sp>
      <p:sp>
        <p:nvSpPr>
          <p:cNvPr id="59439" name="Rectangle 47"/>
          <p:cNvSpPr>
            <a:spLocks noChangeArrowheads="1"/>
          </p:cNvSpPr>
          <p:nvPr/>
        </p:nvSpPr>
        <p:spPr bwMode="auto">
          <a:xfrm>
            <a:off x="1513743" y="3417889"/>
            <a:ext cx="1158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Immunity to </a:t>
            </a:r>
          </a:p>
          <a:p>
            <a:r>
              <a:rPr lang="pl-PL" sz="1200">
                <a:solidFill>
                  <a:srgbClr val="000000"/>
                </a:solidFill>
              </a:rPr>
              <a:t>voltage distortion</a:t>
            </a:r>
            <a:endParaRPr lang="en-GB" sz="1200" b="1"/>
          </a:p>
        </p:txBody>
      </p:sp>
      <p:sp>
        <p:nvSpPr>
          <p:cNvPr id="59441" name="Rectangle 49"/>
          <p:cNvSpPr>
            <a:spLocks noChangeArrowheads="1"/>
          </p:cNvSpPr>
          <p:nvPr/>
        </p:nvSpPr>
        <p:spPr bwMode="auto">
          <a:xfrm>
            <a:off x="1488831" y="2924176"/>
            <a:ext cx="1118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Immunity to dips</a:t>
            </a:r>
          </a:p>
          <a:p>
            <a:r>
              <a:rPr lang="pl-PL" sz="1200">
                <a:solidFill>
                  <a:srgbClr val="000000"/>
                </a:solidFill>
              </a:rPr>
              <a:t>and swells</a:t>
            </a:r>
            <a:endParaRPr lang="en-GB" sz="1200" b="1"/>
          </a:p>
        </p:txBody>
      </p:sp>
      <p:sp>
        <p:nvSpPr>
          <p:cNvPr id="59443" name="Rectangle 51"/>
          <p:cNvSpPr>
            <a:spLocks noChangeArrowheads="1"/>
          </p:cNvSpPr>
          <p:nvPr/>
        </p:nvSpPr>
        <p:spPr bwMode="auto">
          <a:xfrm>
            <a:off x="1480203" y="2565401"/>
            <a:ext cx="10563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pl-PL" sz="1200">
                <a:solidFill>
                  <a:srgbClr val="000000"/>
                </a:solidFill>
              </a:rPr>
              <a:t>Emissions level</a:t>
            </a:r>
            <a:endParaRPr lang="en-GB" sz="1200" b="1"/>
          </a:p>
        </p:txBody>
      </p:sp>
      <p:sp>
        <p:nvSpPr>
          <p:cNvPr id="59445" name="Rectangle 53"/>
          <p:cNvSpPr>
            <a:spLocks noChangeArrowheads="1"/>
          </p:cNvSpPr>
          <p:nvPr/>
        </p:nvSpPr>
        <p:spPr bwMode="auto">
          <a:xfrm>
            <a:off x="1236785" y="1965326"/>
            <a:ext cx="7259515" cy="31654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448" name="Text Box 56"/>
          <p:cNvSpPr txBox="1">
            <a:spLocks noChangeArrowheads="1"/>
          </p:cNvSpPr>
          <p:nvPr/>
        </p:nvSpPr>
        <p:spPr bwMode="auto">
          <a:xfrm>
            <a:off x="3242897" y="188913"/>
            <a:ext cx="52373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(10)</a:t>
            </a:r>
            <a:endParaRPr lang="en-GB" sz="4400" b="1"/>
          </a:p>
        </p:txBody>
      </p:sp>
    </p:spTree>
    <p:extLst>
      <p:ext uri="{BB962C8B-B14F-4D97-AF65-F5344CB8AC3E}">
        <p14:creationId xmlns:p14="http://schemas.microsoft.com/office/powerpoint/2010/main" val="10230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60" name="Symbol zastępczy numeru slajdu 2"/>
          <p:cNvSpPr>
            <a:spLocks noGrp="1"/>
          </p:cNvSpPr>
          <p:nvPr>
            <p:ph type="sldNum" sz="quarter" idx="4294967295"/>
          </p:nvPr>
        </p:nvSpPr>
        <p:spPr>
          <a:xfrm>
            <a:off x="3493477" y="6381750"/>
            <a:ext cx="2133600" cy="476250"/>
          </a:xfrm>
          <a:prstGeom prst="rect">
            <a:avLst/>
          </a:prstGeom>
        </p:spPr>
        <p:txBody>
          <a:bodyPr/>
          <a:lstStyle/>
          <a:p>
            <a:fld id="{5E83B688-7E76-42DC-B172-40CACDAE7387}" type="slidenum">
              <a:rPr lang="en-US"/>
              <a:pPr/>
              <a:t>19</a:t>
            </a:fld>
            <a:r>
              <a:rPr lang="en-US"/>
              <a:t> </a:t>
            </a:r>
            <a:r>
              <a:rPr lang="pl-PL"/>
              <a:t>of</a:t>
            </a:r>
            <a:r>
              <a:rPr lang="en-US"/>
              <a:t> </a:t>
            </a:r>
            <a:r>
              <a:rPr lang="pl-PL"/>
              <a:t>24</a:t>
            </a:r>
            <a:r>
              <a:rPr lang="en-US"/>
              <a:t> </a:t>
            </a:r>
          </a:p>
        </p:txBody>
      </p:sp>
      <p:sp>
        <p:nvSpPr>
          <p:cNvPr id="61446" name="AutoShape 6"/>
          <p:cNvSpPr>
            <a:spLocks noChangeArrowheads="1"/>
          </p:cNvSpPr>
          <p:nvPr/>
        </p:nvSpPr>
        <p:spPr bwMode="auto">
          <a:xfrm>
            <a:off x="1182566" y="1916114"/>
            <a:ext cx="7444154"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447" name="Rectangle 7"/>
          <p:cNvSpPr>
            <a:spLocks noChangeArrowheads="1"/>
          </p:cNvSpPr>
          <p:nvPr/>
        </p:nvSpPr>
        <p:spPr bwMode="auto">
          <a:xfrm>
            <a:off x="1236785" y="1974851"/>
            <a:ext cx="7323992" cy="3883025"/>
          </a:xfrm>
          <a:prstGeom prst="rect">
            <a:avLst/>
          </a:prstGeom>
          <a:solidFill>
            <a:srgbClr val="FFFFFF"/>
          </a:solidFill>
          <a:ln w="0">
            <a:solidFill>
              <a:srgbClr val="000000"/>
            </a:solidFill>
            <a:miter lim="800000"/>
            <a:headEnd/>
            <a:tailEnd/>
          </a:ln>
        </p:spPr>
        <p:txBody>
          <a:bodyPr/>
          <a:lstStyle/>
          <a:p>
            <a:endParaRPr lang="en-GB"/>
          </a:p>
        </p:txBody>
      </p:sp>
      <p:sp>
        <p:nvSpPr>
          <p:cNvPr id="61448" name="Rectangle 8"/>
          <p:cNvSpPr>
            <a:spLocks noChangeArrowheads="1"/>
          </p:cNvSpPr>
          <p:nvPr/>
        </p:nvSpPr>
        <p:spPr bwMode="auto">
          <a:xfrm>
            <a:off x="4359520" y="2552700"/>
            <a:ext cx="3842238" cy="28209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449" name="Line 9"/>
          <p:cNvSpPr>
            <a:spLocks noChangeShapeType="1"/>
          </p:cNvSpPr>
          <p:nvPr/>
        </p:nvSpPr>
        <p:spPr bwMode="auto">
          <a:xfrm>
            <a:off x="4904643" y="2552700"/>
            <a:ext cx="1465"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0" name="Line 10"/>
          <p:cNvSpPr>
            <a:spLocks noChangeShapeType="1"/>
          </p:cNvSpPr>
          <p:nvPr/>
        </p:nvSpPr>
        <p:spPr bwMode="auto">
          <a:xfrm>
            <a:off x="5461489" y="2552700"/>
            <a:ext cx="0"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1" name="Line 11"/>
          <p:cNvSpPr>
            <a:spLocks noChangeShapeType="1"/>
          </p:cNvSpPr>
          <p:nvPr/>
        </p:nvSpPr>
        <p:spPr bwMode="auto">
          <a:xfrm>
            <a:off x="6006612" y="2552700"/>
            <a:ext cx="1465"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2" name="Line 12"/>
          <p:cNvSpPr>
            <a:spLocks noChangeShapeType="1"/>
          </p:cNvSpPr>
          <p:nvPr/>
        </p:nvSpPr>
        <p:spPr bwMode="auto">
          <a:xfrm>
            <a:off x="6553200" y="2552700"/>
            <a:ext cx="0"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3" name="Line 13"/>
          <p:cNvSpPr>
            <a:spLocks noChangeShapeType="1"/>
          </p:cNvSpPr>
          <p:nvPr/>
        </p:nvSpPr>
        <p:spPr bwMode="auto">
          <a:xfrm>
            <a:off x="7098323" y="2552700"/>
            <a:ext cx="1466"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4" name="Line 14"/>
          <p:cNvSpPr>
            <a:spLocks noChangeShapeType="1"/>
          </p:cNvSpPr>
          <p:nvPr/>
        </p:nvSpPr>
        <p:spPr bwMode="auto">
          <a:xfrm>
            <a:off x="7655169" y="2552700"/>
            <a:ext cx="0"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5" name="Line 15"/>
          <p:cNvSpPr>
            <a:spLocks noChangeShapeType="1"/>
          </p:cNvSpPr>
          <p:nvPr/>
        </p:nvSpPr>
        <p:spPr bwMode="auto">
          <a:xfrm>
            <a:off x="8201758" y="2552700"/>
            <a:ext cx="0"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6" name="Rectangle 16"/>
          <p:cNvSpPr>
            <a:spLocks noChangeArrowheads="1"/>
          </p:cNvSpPr>
          <p:nvPr/>
        </p:nvSpPr>
        <p:spPr bwMode="auto">
          <a:xfrm>
            <a:off x="4359520" y="2552700"/>
            <a:ext cx="3842238" cy="2820988"/>
          </a:xfrm>
          <a:prstGeom prst="rect">
            <a:avLst/>
          </a:prstGeom>
          <a:noFill/>
          <a:ln w="825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457" name="Rectangle 17"/>
          <p:cNvSpPr>
            <a:spLocks noChangeArrowheads="1"/>
          </p:cNvSpPr>
          <p:nvPr/>
        </p:nvSpPr>
        <p:spPr bwMode="auto">
          <a:xfrm>
            <a:off x="4359520" y="5126038"/>
            <a:ext cx="370742" cy="152400"/>
          </a:xfrm>
          <a:prstGeom prst="rect">
            <a:avLst/>
          </a:prstGeom>
          <a:solidFill>
            <a:srgbClr val="9999FF"/>
          </a:solidFill>
          <a:ln w="8255">
            <a:solidFill>
              <a:srgbClr val="000000"/>
            </a:solidFill>
            <a:miter lim="800000"/>
            <a:headEnd/>
            <a:tailEnd/>
          </a:ln>
        </p:spPr>
        <p:txBody>
          <a:bodyPr/>
          <a:lstStyle/>
          <a:p>
            <a:endParaRPr lang="en-GB"/>
          </a:p>
        </p:txBody>
      </p:sp>
      <p:sp>
        <p:nvSpPr>
          <p:cNvPr id="61458" name="Rectangle 18"/>
          <p:cNvSpPr>
            <a:spLocks noChangeArrowheads="1"/>
          </p:cNvSpPr>
          <p:nvPr/>
        </p:nvSpPr>
        <p:spPr bwMode="auto">
          <a:xfrm>
            <a:off x="4359520" y="4772025"/>
            <a:ext cx="2858965" cy="152400"/>
          </a:xfrm>
          <a:prstGeom prst="rect">
            <a:avLst/>
          </a:prstGeom>
          <a:solidFill>
            <a:srgbClr val="9999FF"/>
          </a:solidFill>
          <a:ln w="8255">
            <a:solidFill>
              <a:srgbClr val="000000"/>
            </a:solidFill>
            <a:miter lim="800000"/>
            <a:headEnd/>
            <a:tailEnd/>
          </a:ln>
        </p:spPr>
        <p:txBody>
          <a:bodyPr/>
          <a:lstStyle/>
          <a:p>
            <a:endParaRPr lang="en-GB"/>
          </a:p>
        </p:txBody>
      </p:sp>
      <p:sp>
        <p:nvSpPr>
          <p:cNvPr id="61459" name="Rectangle 19"/>
          <p:cNvSpPr>
            <a:spLocks noChangeArrowheads="1"/>
          </p:cNvSpPr>
          <p:nvPr/>
        </p:nvSpPr>
        <p:spPr bwMode="auto">
          <a:xfrm>
            <a:off x="4359520" y="4418014"/>
            <a:ext cx="2214196" cy="153987"/>
          </a:xfrm>
          <a:prstGeom prst="rect">
            <a:avLst/>
          </a:prstGeom>
          <a:solidFill>
            <a:srgbClr val="9999FF"/>
          </a:solidFill>
          <a:ln w="8255">
            <a:solidFill>
              <a:srgbClr val="000000"/>
            </a:solidFill>
            <a:miter lim="800000"/>
            <a:headEnd/>
            <a:tailEnd/>
          </a:ln>
        </p:spPr>
        <p:txBody>
          <a:bodyPr/>
          <a:lstStyle/>
          <a:p>
            <a:endParaRPr lang="en-GB"/>
          </a:p>
        </p:txBody>
      </p:sp>
      <p:sp>
        <p:nvSpPr>
          <p:cNvPr id="61460" name="Rectangle 20"/>
          <p:cNvSpPr>
            <a:spLocks noChangeArrowheads="1"/>
          </p:cNvSpPr>
          <p:nvPr/>
        </p:nvSpPr>
        <p:spPr bwMode="auto">
          <a:xfrm>
            <a:off x="4359519" y="4064000"/>
            <a:ext cx="1428750" cy="152400"/>
          </a:xfrm>
          <a:prstGeom prst="rect">
            <a:avLst/>
          </a:prstGeom>
          <a:solidFill>
            <a:srgbClr val="9999FF"/>
          </a:solidFill>
          <a:ln w="8255">
            <a:solidFill>
              <a:srgbClr val="000000"/>
            </a:solidFill>
            <a:miter lim="800000"/>
            <a:headEnd/>
            <a:tailEnd/>
          </a:ln>
        </p:spPr>
        <p:txBody>
          <a:bodyPr/>
          <a:lstStyle/>
          <a:p>
            <a:endParaRPr lang="en-GB"/>
          </a:p>
        </p:txBody>
      </p:sp>
      <p:sp>
        <p:nvSpPr>
          <p:cNvPr id="61461" name="Rectangle 21"/>
          <p:cNvSpPr>
            <a:spLocks noChangeArrowheads="1"/>
          </p:cNvSpPr>
          <p:nvPr/>
        </p:nvSpPr>
        <p:spPr bwMode="auto">
          <a:xfrm>
            <a:off x="4359520" y="3721100"/>
            <a:ext cx="2694842" cy="141288"/>
          </a:xfrm>
          <a:prstGeom prst="rect">
            <a:avLst/>
          </a:prstGeom>
          <a:solidFill>
            <a:srgbClr val="9999FF"/>
          </a:solidFill>
          <a:ln w="8255">
            <a:solidFill>
              <a:srgbClr val="000000"/>
            </a:solidFill>
            <a:miter lim="800000"/>
            <a:headEnd/>
            <a:tailEnd/>
          </a:ln>
        </p:spPr>
        <p:txBody>
          <a:bodyPr/>
          <a:lstStyle/>
          <a:p>
            <a:endParaRPr lang="en-GB"/>
          </a:p>
        </p:txBody>
      </p:sp>
      <p:sp>
        <p:nvSpPr>
          <p:cNvPr id="61462" name="Rectangle 22"/>
          <p:cNvSpPr>
            <a:spLocks noChangeArrowheads="1"/>
          </p:cNvSpPr>
          <p:nvPr/>
        </p:nvSpPr>
        <p:spPr bwMode="auto">
          <a:xfrm>
            <a:off x="4359519" y="3367089"/>
            <a:ext cx="1352550" cy="153987"/>
          </a:xfrm>
          <a:prstGeom prst="rect">
            <a:avLst/>
          </a:prstGeom>
          <a:solidFill>
            <a:srgbClr val="9999FF"/>
          </a:solidFill>
          <a:ln w="8255">
            <a:solidFill>
              <a:srgbClr val="000000"/>
            </a:solidFill>
            <a:miter lim="800000"/>
            <a:headEnd/>
            <a:tailEnd/>
          </a:ln>
        </p:spPr>
        <p:txBody>
          <a:bodyPr/>
          <a:lstStyle/>
          <a:p>
            <a:endParaRPr lang="en-GB"/>
          </a:p>
        </p:txBody>
      </p:sp>
      <p:sp>
        <p:nvSpPr>
          <p:cNvPr id="61463" name="Rectangle 23"/>
          <p:cNvSpPr>
            <a:spLocks noChangeArrowheads="1"/>
          </p:cNvSpPr>
          <p:nvPr/>
        </p:nvSpPr>
        <p:spPr bwMode="auto">
          <a:xfrm>
            <a:off x="4359520" y="3013075"/>
            <a:ext cx="3165231" cy="153988"/>
          </a:xfrm>
          <a:prstGeom prst="rect">
            <a:avLst/>
          </a:prstGeom>
          <a:solidFill>
            <a:srgbClr val="9999FF"/>
          </a:solidFill>
          <a:ln w="8255">
            <a:solidFill>
              <a:srgbClr val="000000"/>
            </a:solidFill>
            <a:miter lim="800000"/>
            <a:headEnd/>
            <a:tailEnd/>
          </a:ln>
        </p:spPr>
        <p:txBody>
          <a:bodyPr/>
          <a:lstStyle/>
          <a:p>
            <a:endParaRPr lang="en-GB"/>
          </a:p>
        </p:txBody>
      </p:sp>
      <p:sp>
        <p:nvSpPr>
          <p:cNvPr id="61464" name="Rectangle 24"/>
          <p:cNvSpPr>
            <a:spLocks noChangeArrowheads="1"/>
          </p:cNvSpPr>
          <p:nvPr/>
        </p:nvSpPr>
        <p:spPr bwMode="auto">
          <a:xfrm>
            <a:off x="4359520" y="2659064"/>
            <a:ext cx="2356338" cy="153987"/>
          </a:xfrm>
          <a:prstGeom prst="rect">
            <a:avLst/>
          </a:prstGeom>
          <a:solidFill>
            <a:srgbClr val="9999FF"/>
          </a:solidFill>
          <a:ln w="8255">
            <a:solidFill>
              <a:srgbClr val="000000"/>
            </a:solidFill>
            <a:miter lim="800000"/>
            <a:headEnd/>
            <a:tailEnd/>
          </a:ln>
        </p:spPr>
        <p:txBody>
          <a:bodyPr/>
          <a:lstStyle/>
          <a:p>
            <a:endParaRPr lang="en-GB"/>
          </a:p>
        </p:txBody>
      </p:sp>
      <p:sp>
        <p:nvSpPr>
          <p:cNvPr id="61465" name="Line 25"/>
          <p:cNvSpPr>
            <a:spLocks noChangeShapeType="1"/>
          </p:cNvSpPr>
          <p:nvPr/>
        </p:nvSpPr>
        <p:spPr bwMode="auto">
          <a:xfrm>
            <a:off x="4359520" y="5373688"/>
            <a:ext cx="38422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6" name="Line 26"/>
          <p:cNvSpPr>
            <a:spLocks noChangeShapeType="1"/>
          </p:cNvSpPr>
          <p:nvPr/>
        </p:nvSpPr>
        <p:spPr bwMode="auto">
          <a:xfrm flipV="1">
            <a:off x="4359520" y="5373689"/>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7" name="Line 27"/>
          <p:cNvSpPr>
            <a:spLocks noChangeShapeType="1"/>
          </p:cNvSpPr>
          <p:nvPr/>
        </p:nvSpPr>
        <p:spPr bwMode="auto">
          <a:xfrm flipV="1">
            <a:off x="4904643" y="5373689"/>
            <a:ext cx="1465"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8" name="Line 28"/>
          <p:cNvSpPr>
            <a:spLocks noChangeShapeType="1"/>
          </p:cNvSpPr>
          <p:nvPr/>
        </p:nvSpPr>
        <p:spPr bwMode="auto">
          <a:xfrm flipV="1">
            <a:off x="5461489" y="5373689"/>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9" name="Line 29"/>
          <p:cNvSpPr>
            <a:spLocks noChangeShapeType="1"/>
          </p:cNvSpPr>
          <p:nvPr/>
        </p:nvSpPr>
        <p:spPr bwMode="auto">
          <a:xfrm flipV="1">
            <a:off x="6006612" y="5373689"/>
            <a:ext cx="1465"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0" name="Line 30"/>
          <p:cNvSpPr>
            <a:spLocks noChangeShapeType="1"/>
          </p:cNvSpPr>
          <p:nvPr/>
        </p:nvSpPr>
        <p:spPr bwMode="auto">
          <a:xfrm flipV="1">
            <a:off x="6553200" y="5373689"/>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1" name="Line 31"/>
          <p:cNvSpPr>
            <a:spLocks noChangeShapeType="1"/>
          </p:cNvSpPr>
          <p:nvPr/>
        </p:nvSpPr>
        <p:spPr bwMode="auto">
          <a:xfrm flipV="1">
            <a:off x="7098323" y="5373689"/>
            <a:ext cx="1466"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2" name="Line 32"/>
          <p:cNvSpPr>
            <a:spLocks noChangeShapeType="1"/>
          </p:cNvSpPr>
          <p:nvPr/>
        </p:nvSpPr>
        <p:spPr bwMode="auto">
          <a:xfrm flipV="1">
            <a:off x="7655169" y="5373689"/>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3" name="Line 33"/>
          <p:cNvSpPr>
            <a:spLocks noChangeShapeType="1"/>
          </p:cNvSpPr>
          <p:nvPr/>
        </p:nvSpPr>
        <p:spPr bwMode="auto">
          <a:xfrm flipV="1">
            <a:off x="8201758" y="5373689"/>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4" name="Line 34"/>
          <p:cNvSpPr>
            <a:spLocks noChangeShapeType="1"/>
          </p:cNvSpPr>
          <p:nvPr/>
        </p:nvSpPr>
        <p:spPr bwMode="auto">
          <a:xfrm>
            <a:off x="4359520" y="2552700"/>
            <a:ext cx="0" cy="2820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5" name="Line 35"/>
          <p:cNvSpPr>
            <a:spLocks noChangeShapeType="1"/>
          </p:cNvSpPr>
          <p:nvPr/>
        </p:nvSpPr>
        <p:spPr bwMode="auto">
          <a:xfrm>
            <a:off x="4315558" y="5373688"/>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6" name="Line 36"/>
          <p:cNvSpPr>
            <a:spLocks noChangeShapeType="1"/>
          </p:cNvSpPr>
          <p:nvPr/>
        </p:nvSpPr>
        <p:spPr bwMode="auto">
          <a:xfrm>
            <a:off x="4315558" y="5019675"/>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7" name="Line 37"/>
          <p:cNvSpPr>
            <a:spLocks noChangeShapeType="1"/>
          </p:cNvSpPr>
          <p:nvPr/>
        </p:nvSpPr>
        <p:spPr bwMode="auto">
          <a:xfrm>
            <a:off x="4315558" y="4665663"/>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8" name="Line 38"/>
          <p:cNvSpPr>
            <a:spLocks noChangeShapeType="1"/>
          </p:cNvSpPr>
          <p:nvPr/>
        </p:nvSpPr>
        <p:spPr bwMode="auto">
          <a:xfrm>
            <a:off x="4315558" y="4311650"/>
            <a:ext cx="439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9" name="Line 39"/>
          <p:cNvSpPr>
            <a:spLocks noChangeShapeType="1"/>
          </p:cNvSpPr>
          <p:nvPr/>
        </p:nvSpPr>
        <p:spPr bwMode="auto">
          <a:xfrm>
            <a:off x="4315558" y="3957638"/>
            <a:ext cx="439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80" name="Line 40"/>
          <p:cNvSpPr>
            <a:spLocks noChangeShapeType="1"/>
          </p:cNvSpPr>
          <p:nvPr/>
        </p:nvSpPr>
        <p:spPr bwMode="auto">
          <a:xfrm>
            <a:off x="4315558" y="3614739"/>
            <a:ext cx="439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81" name="Line 41"/>
          <p:cNvSpPr>
            <a:spLocks noChangeShapeType="1"/>
          </p:cNvSpPr>
          <p:nvPr/>
        </p:nvSpPr>
        <p:spPr bwMode="auto">
          <a:xfrm>
            <a:off x="4315558" y="3260725"/>
            <a:ext cx="439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82" name="Line 42"/>
          <p:cNvSpPr>
            <a:spLocks noChangeShapeType="1"/>
          </p:cNvSpPr>
          <p:nvPr/>
        </p:nvSpPr>
        <p:spPr bwMode="auto">
          <a:xfrm>
            <a:off x="4315558" y="2906714"/>
            <a:ext cx="439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83" name="Line 43"/>
          <p:cNvSpPr>
            <a:spLocks noChangeShapeType="1"/>
          </p:cNvSpPr>
          <p:nvPr/>
        </p:nvSpPr>
        <p:spPr bwMode="auto">
          <a:xfrm>
            <a:off x="4315558" y="2552700"/>
            <a:ext cx="439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84" name="Rectangle 44"/>
          <p:cNvSpPr>
            <a:spLocks noChangeArrowheads="1"/>
          </p:cNvSpPr>
          <p:nvPr/>
        </p:nvSpPr>
        <p:spPr bwMode="auto">
          <a:xfrm>
            <a:off x="2504343" y="2105026"/>
            <a:ext cx="35105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400">
                <a:solidFill>
                  <a:srgbClr val="000000"/>
                </a:solidFill>
              </a:rPr>
              <a:t>Desired supplier guaranteed PQ parameters</a:t>
            </a:r>
            <a:endParaRPr lang="en-GB" sz="1400" b="1"/>
          </a:p>
        </p:txBody>
      </p:sp>
      <p:sp>
        <p:nvSpPr>
          <p:cNvPr id="61485" name="Rectangle 45"/>
          <p:cNvSpPr>
            <a:spLocks noChangeArrowheads="1"/>
          </p:cNvSpPr>
          <p:nvPr/>
        </p:nvSpPr>
        <p:spPr bwMode="auto">
          <a:xfrm>
            <a:off x="4163158" y="550386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0,00%</a:t>
            </a:r>
            <a:endParaRPr lang="en-GB" sz="1200" b="1"/>
          </a:p>
        </p:txBody>
      </p:sp>
      <p:sp>
        <p:nvSpPr>
          <p:cNvPr id="61486" name="Rectangle 46"/>
          <p:cNvSpPr>
            <a:spLocks noChangeArrowheads="1"/>
          </p:cNvSpPr>
          <p:nvPr/>
        </p:nvSpPr>
        <p:spPr bwMode="auto">
          <a:xfrm>
            <a:off x="4664320"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10,00%</a:t>
            </a:r>
            <a:endParaRPr lang="en-GB" sz="1200" b="1"/>
          </a:p>
        </p:txBody>
      </p:sp>
      <p:sp>
        <p:nvSpPr>
          <p:cNvPr id="61487" name="Rectangle 47"/>
          <p:cNvSpPr>
            <a:spLocks noChangeArrowheads="1"/>
          </p:cNvSpPr>
          <p:nvPr/>
        </p:nvSpPr>
        <p:spPr bwMode="auto">
          <a:xfrm>
            <a:off x="5221166"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20,00%</a:t>
            </a:r>
            <a:endParaRPr lang="en-GB" sz="1200" b="1"/>
          </a:p>
        </p:txBody>
      </p:sp>
      <p:sp>
        <p:nvSpPr>
          <p:cNvPr id="61488" name="Rectangle 48"/>
          <p:cNvSpPr>
            <a:spLocks noChangeArrowheads="1"/>
          </p:cNvSpPr>
          <p:nvPr/>
        </p:nvSpPr>
        <p:spPr bwMode="auto">
          <a:xfrm>
            <a:off x="5767754"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30,00%</a:t>
            </a:r>
            <a:endParaRPr lang="en-GB" sz="1200" b="1"/>
          </a:p>
        </p:txBody>
      </p:sp>
      <p:sp>
        <p:nvSpPr>
          <p:cNvPr id="61489" name="Rectangle 49"/>
          <p:cNvSpPr>
            <a:spLocks noChangeArrowheads="1"/>
          </p:cNvSpPr>
          <p:nvPr/>
        </p:nvSpPr>
        <p:spPr bwMode="auto">
          <a:xfrm>
            <a:off x="6314343"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40,00%</a:t>
            </a:r>
            <a:endParaRPr lang="en-GB" sz="1200" b="1"/>
          </a:p>
        </p:txBody>
      </p:sp>
      <p:sp>
        <p:nvSpPr>
          <p:cNvPr id="61490" name="Rectangle 50"/>
          <p:cNvSpPr>
            <a:spLocks noChangeArrowheads="1"/>
          </p:cNvSpPr>
          <p:nvPr/>
        </p:nvSpPr>
        <p:spPr bwMode="auto">
          <a:xfrm>
            <a:off x="6858000"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50,00%</a:t>
            </a:r>
            <a:endParaRPr lang="en-GB" sz="1200" b="1"/>
          </a:p>
        </p:txBody>
      </p:sp>
      <p:sp>
        <p:nvSpPr>
          <p:cNvPr id="61491" name="Rectangle 51"/>
          <p:cNvSpPr>
            <a:spLocks noChangeArrowheads="1"/>
          </p:cNvSpPr>
          <p:nvPr/>
        </p:nvSpPr>
        <p:spPr bwMode="auto">
          <a:xfrm>
            <a:off x="7414846" y="55038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60,00%</a:t>
            </a:r>
            <a:endParaRPr lang="en-GB" sz="1200" b="1"/>
          </a:p>
        </p:txBody>
      </p:sp>
      <p:sp>
        <p:nvSpPr>
          <p:cNvPr id="61492" name="Rectangle 52"/>
          <p:cNvSpPr>
            <a:spLocks noChangeArrowheads="1"/>
          </p:cNvSpPr>
          <p:nvPr/>
        </p:nvSpPr>
        <p:spPr bwMode="auto">
          <a:xfrm>
            <a:off x="7961435" y="5503863"/>
            <a:ext cx="501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pl-PL" sz="1200">
                <a:solidFill>
                  <a:srgbClr val="000000"/>
                </a:solidFill>
              </a:rPr>
              <a:t>70,00%</a:t>
            </a:r>
            <a:endParaRPr lang="en-GB" sz="1200" b="1"/>
          </a:p>
        </p:txBody>
      </p:sp>
      <p:sp>
        <p:nvSpPr>
          <p:cNvPr id="61493" name="Rectangle 53"/>
          <p:cNvSpPr>
            <a:spLocks noChangeArrowheads="1"/>
          </p:cNvSpPr>
          <p:nvPr/>
        </p:nvSpPr>
        <p:spPr bwMode="auto">
          <a:xfrm>
            <a:off x="3242897" y="5118101"/>
            <a:ext cx="7325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answer</a:t>
            </a:r>
            <a:endParaRPr lang="en-GB" sz="1200" b="1"/>
          </a:p>
        </p:txBody>
      </p:sp>
      <p:sp>
        <p:nvSpPr>
          <p:cNvPr id="61494" name="Rectangle 54"/>
          <p:cNvSpPr>
            <a:spLocks noChangeArrowheads="1"/>
          </p:cNvSpPr>
          <p:nvPr/>
        </p:nvSpPr>
        <p:spPr bwMode="auto">
          <a:xfrm>
            <a:off x="2132136" y="4749801"/>
            <a:ext cx="2014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and time of interruptions  </a:t>
            </a:r>
            <a:endParaRPr lang="en-GB" sz="1200" b="1"/>
          </a:p>
        </p:txBody>
      </p:sp>
      <p:sp>
        <p:nvSpPr>
          <p:cNvPr id="61495" name="Rectangle 55"/>
          <p:cNvSpPr>
            <a:spLocks noChangeArrowheads="1"/>
          </p:cNvSpPr>
          <p:nvPr/>
        </p:nvSpPr>
        <p:spPr bwMode="auto">
          <a:xfrm>
            <a:off x="2812074" y="4394201"/>
            <a:ext cx="12627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Voltage distortion  </a:t>
            </a:r>
            <a:endParaRPr lang="en-GB" sz="1200" b="1"/>
          </a:p>
        </p:txBody>
      </p:sp>
      <p:sp>
        <p:nvSpPr>
          <p:cNvPr id="61496" name="Rectangle 56"/>
          <p:cNvSpPr>
            <a:spLocks noChangeArrowheads="1"/>
          </p:cNvSpPr>
          <p:nvPr/>
        </p:nvSpPr>
        <p:spPr bwMode="auto">
          <a:xfrm>
            <a:off x="2511670" y="4040188"/>
            <a:ext cx="15356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No. of dips and swells </a:t>
            </a:r>
            <a:endParaRPr lang="en-GB" sz="1200" b="1"/>
          </a:p>
        </p:txBody>
      </p:sp>
      <p:sp>
        <p:nvSpPr>
          <p:cNvPr id="61497" name="Rectangle 57"/>
          <p:cNvSpPr>
            <a:spLocks noChangeArrowheads="1"/>
          </p:cNvSpPr>
          <p:nvPr/>
        </p:nvSpPr>
        <p:spPr bwMode="auto">
          <a:xfrm>
            <a:off x="3508131" y="3697288"/>
            <a:ext cx="9281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Flicker           </a:t>
            </a:r>
            <a:endParaRPr lang="en-GB" sz="1200" b="1"/>
          </a:p>
        </p:txBody>
      </p:sp>
      <p:sp>
        <p:nvSpPr>
          <p:cNvPr id="61498" name="Rectangle 58"/>
          <p:cNvSpPr>
            <a:spLocks noChangeArrowheads="1"/>
          </p:cNvSpPr>
          <p:nvPr/>
        </p:nvSpPr>
        <p:spPr bwMode="auto">
          <a:xfrm>
            <a:off x="3238500" y="3343276"/>
            <a:ext cx="7309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Unbalance</a:t>
            </a:r>
            <a:endParaRPr lang="en-GB" sz="1200" b="1"/>
          </a:p>
        </p:txBody>
      </p:sp>
      <p:sp>
        <p:nvSpPr>
          <p:cNvPr id="61499" name="Rectangle 59"/>
          <p:cNvSpPr>
            <a:spLocks noChangeArrowheads="1"/>
          </p:cNvSpPr>
          <p:nvPr/>
        </p:nvSpPr>
        <p:spPr bwMode="auto">
          <a:xfrm>
            <a:off x="3043605" y="2989263"/>
            <a:ext cx="9629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Voltage value </a:t>
            </a:r>
            <a:endParaRPr lang="en-GB" sz="1200" b="1"/>
          </a:p>
        </p:txBody>
      </p:sp>
      <p:sp>
        <p:nvSpPr>
          <p:cNvPr id="61500" name="Rectangle 60"/>
          <p:cNvSpPr>
            <a:spLocks noChangeArrowheads="1"/>
          </p:cNvSpPr>
          <p:nvPr/>
        </p:nvSpPr>
        <p:spPr bwMode="auto">
          <a:xfrm>
            <a:off x="3242897" y="2636838"/>
            <a:ext cx="7678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l-PL" sz="1200">
                <a:solidFill>
                  <a:srgbClr val="000000"/>
                </a:solidFill>
              </a:rPr>
              <a:t>Frequency </a:t>
            </a:r>
            <a:endParaRPr lang="en-GB" sz="1200" b="1"/>
          </a:p>
        </p:txBody>
      </p:sp>
      <p:sp>
        <p:nvSpPr>
          <p:cNvPr id="61501" name="Rectangle 61"/>
          <p:cNvSpPr>
            <a:spLocks noChangeArrowheads="1"/>
          </p:cNvSpPr>
          <p:nvPr/>
        </p:nvSpPr>
        <p:spPr bwMode="auto">
          <a:xfrm>
            <a:off x="1236785" y="1974851"/>
            <a:ext cx="7323992" cy="38830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504" name="Text Box 64"/>
          <p:cNvSpPr txBox="1">
            <a:spLocks noChangeArrowheads="1"/>
          </p:cNvSpPr>
          <p:nvPr/>
        </p:nvSpPr>
        <p:spPr bwMode="auto">
          <a:xfrm>
            <a:off x="3242897" y="188913"/>
            <a:ext cx="52061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4400" b="1"/>
              <a:t>Survey results (11)</a:t>
            </a:r>
            <a:endParaRPr lang="en-GB" sz="4400" b="1"/>
          </a:p>
        </p:txBody>
      </p:sp>
    </p:spTree>
    <p:extLst>
      <p:ext uri="{BB962C8B-B14F-4D97-AF65-F5344CB8AC3E}">
        <p14:creationId xmlns:p14="http://schemas.microsoft.com/office/powerpoint/2010/main" val="200713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9836" y="189847"/>
            <a:ext cx="6474550" cy="1172597"/>
          </a:xfrm>
        </p:spPr>
        <p:txBody>
          <a:bodyPr/>
          <a:lstStyle/>
          <a:p>
            <a:r>
              <a:rPr lang="de-DE" dirty="0" err="1" smtClean="0"/>
              <a:t>If</a:t>
            </a:r>
            <a:r>
              <a:rPr lang="de-DE" dirty="0" smtClean="0"/>
              <a:t> </a:t>
            </a:r>
            <a:r>
              <a:rPr lang="de-DE" dirty="0" err="1" smtClean="0"/>
              <a:t>around</a:t>
            </a:r>
            <a:r>
              <a:rPr lang="de-DE" dirty="0" smtClean="0"/>
              <a:t> 1900 power </a:t>
            </a:r>
            <a:r>
              <a:rPr lang="de-DE" dirty="0" err="1" smtClean="0"/>
              <a:t>failed</a:t>
            </a:r>
            <a:r>
              <a:rPr lang="de-DE" dirty="0" smtClean="0"/>
              <a:t> </a:t>
            </a:r>
            <a:r>
              <a:rPr lang="de-DE" dirty="0" err="1" smtClean="0"/>
              <a:t>for</a:t>
            </a:r>
            <a:r>
              <a:rPr lang="de-DE" dirty="0" smtClean="0"/>
              <a:t> </a:t>
            </a:r>
            <a:r>
              <a:rPr lang="de-DE" dirty="0" err="1" smtClean="0"/>
              <a:t>one</a:t>
            </a:r>
            <a:r>
              <a:rPr lang="de-DE" dirty="0" smtClean="0"/>
              <a:t> </a:t>
            </a:r>
            <a:r>
              <a:rPr lang="de-DE" dirty="0" err="1" smtClean="0"/>
              <a:t>minute</a:t>
            </a:r>
            <a:endParaRPr lang="de-DE" dirty="0" smtClean="0"/>
          </a:p>
        </p:txBody>
      </p:sp>
      <p:sp>
        <p:nvSpPr>
          <p:cNvPr id="19459" name="Rectangle 3"/>
          <p:cNvSpPr>
            <a:spLocks noGrp="1" noChangeArrowheads="1"/>
          </p:cNvSpPr>
          <p:nvPr>
            <p:ph idx="1"/>
          </p:nvPr>
        </p:nvSpPr>
        <p:spPr>
          <a:xfrm>
            <a:off x="189835" y="1428050"/>
            <a:ext cx="8762226" cy="586299"/>
          </a:xfrm>
        </p:spPr>
        <p:txBody>
          <a:bodyPr/>
          <a:lstStyle/>
          <a:p>
            <a:r>
              <a:rPr lang="de-DE" dirty="0" err="1" smtClean="0"/>
              <a:t>it</a:t>
            </a:r>
            <a:r>
              <a:rPr lang="de-DE" dirty="0" smtClean="0"/>
              <a:t> was </a:t>
            </a:r>
            <a:r>
              <a:rPr lang="de-DE" dirty="0" err="1" smtClean="0"/>
              <a:t>dark</a:t>
            </a:r>
            <a:r>
              <a:rPr lang="de-DE" dirty="0" smtClean="0"/>
              <a:t> </a:t>
            </a:r>
            <a:r>
              <a:rPr lang="de-DE" dirty="0" err="1" smtClean="0"/>
              <a:t>for</a:t>
            </a:r>
            <a:r>
              <a:rPr lang="de-DE" dirty="0" smtClean="0"/>
              <a:t> </a:t>
            </a:r>
            <a:r>
              <a:rPr lang="de-DE" dirty="0" err="1" smtClean="0"/>
              <a:t>one</a:t>
            </a:r>
            <a:r>
              <a:rPr lang="de-DE" dirty="0" smtClean="0"/>
              <a:t> </a:t>
            </a:r>
            <a:r>
              <a:rPr lang="de-DE" dirty="0" err="1" smtClean="0"/>
              <a:t>minute</a:t>
            </a:r>
            <a:endParaRPr lang="de-DE" dirty="0" smtClean="0"/>
          </a:p>
        </p:txBody>
      </p:sp>
      <p:sp>
        <p:nvSpPr>
          <p:cNvPr id="19460" name="Rectangle 4"/>
          <p:cNvSpPr>
            <a:spLocks noChangeArrowheads="1"/>
          </p:cNvSpPr>
          <p:nvPr/>
        </p:nvSpPr>
        <p:spPr bwMode="auto">
          <a:xfrm>
            <a:off x="189835" y="4952866"/>
            <a:ext cx="8762226" cy="276999"/>
          </a:xfrm>
          <a:prstGeom prst="rect">
            <a:avLst/>
          </a:prstGeom>
          <a:noFill/>
          <a:ln w="9525">
            <a:noFill/>
            <a:miter lim="800000"/>
            <a:headEnd/>
            <a:tailEnd/>
          </a:ln>
        </p:spPr>
        <p:txBody>
          <a:bodyPr lIns="0" tIns="0" rIns="0" bIns="0">
            <a:spAutoFit/>
          </a:bodyPr>
          <a:lstStyle/>
          <a:p>
            <a:pPr>
              <a:spcAft>
                <a:spcPct val="50000"/>
              </a:spcAft>
            </a:pPr>
            <a:r>
              <a:rPr lang="de-DE" b="1" dirty="0" err="1" smtClean="0">
                <a:solidFill>
                  <a:schemeClr val="tx2"/>
                </a:solidFill>
              </a:rPr>
              <a:t>If</a:t>
            </a:r>
            <a:r>
              <a:rPr lang="de-DE" b="1" dirty="0" smtClean="0">
                <a:solidFill>
                  <a:schemeClr val="tx2"/>
                </a:solidFill>
              </a:rPr>
              <a:t> </a:t>
            </a:r>
            <a:r>
              <a:rPr lang="de-DE" b="1" dirty="0" err="1" smtClean="0">
                <a:solidFill>
                  <a:schemeClr val="tx2"/>
                </a:solidFill>
              </a:rPr>
              <a:t>the</a:t>
            </a:r>
            <a:r>
              <a:rPr lang="de-DE" b="1" dirty="0" smtClean="0">
                <a:solidFill>
                  <a:schemeClr val="tx2"/>
                </a:solidFill>
              </a:rPr>
              <a:t> power </a:t>
            </a:r>
            <a:r>
              <a:rPr lang="de-DE" b="1" dirty="0" err="1" smtClean="0">
                <a:solidFill>
                  <a:schemeClr val="tx2"/>
                </a:solidFill>
              </a:rPr>
              <a:t>failed</a:t>
            </a:r>
            <a:r>
              <a:rPr lang="de-DE" b="1" dirty="0" smtClean="0">
                <a:solidFill>
                  <a:schemeClr val="tx2"/>
                </a:solidFill>
              </a:rPr>
              <a:t> </a:t>
            </a:r>
            <a:r>
              <a:rPr lang="de-DE" b="1" dirty="0" err="1" smtClean="0">
                <a:solidFill>
                  <a:schemeClr val="tx2"/>
                </a:solidFill>
              </a:rPr>
              <a:t>for</a:t>
            </a:r>
            <a:r>
              <a:rPr lang="de-DE" b="1" dirty="0" smtClean="0">
                <a:solidFill>
                  <a:schemeClr val="tx2"/>
                </a:solidFill>
              </a:rPr>
              <a:t> </a:t>
            </a:r>
            <a:r>
              <a:rPr lang="de-DE" b="1" dirty="0" err="1" smtClean="0">
                <a:solidFill>
                  <a:schemeClr val="tx2"/>
                </a:solidFill>
              </a:rPr>
              <a:t>one</a:t>
            </a:r>
            <a:r>
              <a:rPr lang="de-DE" b="1" dirty="0" smtClean="0">
                <a:solidFill>
                  <a:schemeClr val="tx2"/>
                </a:solidFill>
              </a:rPr>
              <a:t> </a:t>
            </a:r>
            <a:r>
              <a:rPr lang="de-DE" b="1" dirty="0" err="1" smtClean="0">
                <a:solidFill>
                  <a:schemeClr val="tx2"/>
                </a:solidFill>
              </a:rPr>
              <a:t>second</a:t>
            </a:r>
            <a:endParaRPr lang="de-DE" b="1" dirty="0">
              <a:solidFill>
                <a:schemeClr val="tx2"/>
              </a:solidFill>
            </a:endParaRPr>
          </a:p>
        </p:txBody>
      </p:sp>
      <p:sp>
        <p:nvSpPr>
          <p:cNvPr id="19461" name="Rectangle 5"/>
          <p:cNvSpPr>
            <a:spLocks noChangeArrowheads="1"/>
          </p:cNvSpPr>
          <p:nvPr/>
        </p:nvSpPr>
        <p:spPr bwMode="auto">
          <a:xfrm>
            <a:off x="189835" y="5714846"/>
            <a:ext cx="8762226" cy="276999"/>
          </a:xfrm>
          <a:prstGeom prst="rect">
            <a:avLst/>
          </a:prstGeom>
          <a:noFill/>
          <a:ln w="9525">
            <a:noFill/>
            <a:miter lim="800000"/>
            <a:headEnd/>
            <a:tailEnd/>
          </a:ln>
        </p:spPr>
        <p:txBody>
          <a:bodyPr lIns="0" tIns="0" rIns="0" bIns="0">
            <a:spAutoFit/>
          </a:bodyPr>
          <a:lstStyle/>
          <a:p>
            <a:pPr marL="362857" indent="-362857" eaLnBrk="0" hangingPunct="0">
              <a:spcAft>
                <a:spcPct val="50000"/>
              </a:spcAft>
            </a:pPr>
            <a:r>
              <a:rPr lang="de-DE" dirty="0" err="1" smtClean="0"/>
              <a:t>it</a:t>
            </a:r>
            <a:r>
              <a:rPr lang="de-DE" dirty="0" smtClean="0"/>
              <a:t> was </a:t>
            </a:r>
            <a:r>
              <a:rPr lang="de-DE" dirty="0" err="1" smtClean="0"/>
              <a:t>dark</a:t>
            </a:r>
            <a:r>
              <a:rPr lang="de-DE" dirty="0" smtClean="0"/>
              <a:t> </a:t>
            </a:r>
            <a:r>
              <a:rPr lang="de-DE" dirty="0" err="1" smtClean="0"/>
              <a:t>for</a:t>
            </a:r>
            <a:r>
              <a:rPr lang="de-DE" dirty="0" smtClean="0"/>
              <a:t> </a:t>
            </a:r>
            <a:r>
              <a:rPr lang="de-DE" dirty="0" err="1" smtClean="0"/>
              <a:t>one</a:t>
            </a:r>
            <a:r>
              <a:rPr lang="de-DE" dirty="0" smtClean="0"/>
              <a:t> </a:t>
            </a:r>
            <a:r>
              <a:rPr lang="de-DE" dirty="0" err="1" smtClean="0"/>
              <a:t>second</a:t>
            </a:r>
            <a:endParaRPr lang="de-DE" dirty="0"/>
          </a:p>
        </p:txBody>
      </p:sp>
      <p:pic>
        <p:nvPicPr>
          <p:cNvPr id="19462" name="Picture 8" descr="Glühlampe200W"/>
          <p:cNvPicPr>
            <a:picLocks noChangeAspect="1" noChangeArrowheads="1"/>
          </p:cNvPicPr>
          <p:nvPr/>
        </p:nvPicPr>
        <p:blipFill>
          <a:blip r:embed="rId3" cstate="print"/>
          <a:srcRect/>
          <a:stretch>
            <a:fillRect/>
          </a:stretch>
        </p:blipFill>
        <p:spPr bwMode="auto">
          <a:xfrm>
            <a:off x="2284740" y="2284880"/>
            <a:ext cx="4569480" cy="2284880"/>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043604" y="260351"/>
            <a:ext cx="61003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2400" b="1"/>
              <a:t>Investigating relations between answers to questions – hypotesis checks (1)</a:t>
            </a:r>
            <a:endParaRPr lang="en-GB" sz="2400" b="1"/>
          </a:p>
        </p:txBody>
      </p:sp>
      <p:graphicFrame>
        <p:nvGraphicFramePr>
          <p:cNvPr id="65652" name="Group 116"/>
          <p:cNvGraphicFramePr>
            <a:graphicFrameLocks noGrp="1"/>
          </p:cNvGraphicFramePr>
          <p:nvPr>
            <p:extLst>
              <p:ext uri="{D42A27DB-BD31-4B8C-83A1-F6EECF244321}">
                <p14:modId xmlns:p14="http://schemas.microsoft.com/office/powerpoint/2010/main" val="2260513821"/>
              </p:ext>
            </p:extLst>
          </p:nvPr>
        </p:nvGraphicFramePr>
        <p:xfrm>
          <a:off x="395537" y="1484314"/>
          <a:ext cx="8430477" cy="4511485"/>
        </p:xfrm>
        <a:graphic>
          <a:graphicData uri="http://schemas.openxmlformats.org/drawingml/2006/table">
            <a:tbl>
              <a:tblPr/>
              <a:tblGrid>
                <a:gridCol w="3312367"/>
                <a:gridCol w="1738933"/>
                <a:gridCol w="3379177"/>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Independent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Correlation</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Voltage value as the main cause of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400" b="1" i="0" u="none" strike="noStrike" cap="none" normalizeH="0" baseline="0" smtClean="0">
                          <a:ln>
                            <a:noFill/>
                          </a:ln>
                          <a:solidFill>
                            <a:schemeClr val="tx1"/>
                          </a:solidFill>
                          <a:effectLst/>
                          <a:latin typeface="Arial" pitchFamily="34" charset="0"/>
                        </a:rPr>
                        <a:t>No</a:t>
                      </a:r>
                      <a:r>
                        <a:rPr kumimoji="0" lang="pl-PL" sz="2000" b="0" i="0" u="none" strike="noStrike" cap="none" normalizeH="0" baseline="0" smtClean="0">
                          <a:ln>
                            <a:noFill/>
                          </a:ln>
                          <a:solidFill>
                            <a:schemeClr val="tx1"/>
                          </a:solidFill>
                          <a:effectLst/>
                          <a:latin typeface="Arial" pitchFamily="34" charset="0"/>
                        </a:rPr>
                        <a:t> </a:t>
                      </a:r>
                      <a:endParaRPr kumimoji="0" lang="en-GB" sz="20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Other PQ disturbances as the main causes of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3200" b="1" i="0" u="none" strike="noStrike" cap="none" normalizeH="0" baseline="0" smtClean="0">
                        <a:ln>
                          <a:noFill/>
                        </a:ln>
                        <a:solidFill>
                          <a:schemeClr val="tx1"/>
                        </a:solidFill>
                        <a:effectLst/>
                        <a:latin typeface="Arial Black"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Utility contacted primarily when experiencing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3200" b="1" i="0" u="none" strike="noStrike" cap="none" normalizeH="0" baseline="0" smtClean="0">
                        <a:ln>
                          <a:noFill/>
                        </a:ln>
                        <a:solidFill>
                          <a:schemeClr val="tx1"/>
                        </a:solidFill>
                        <a:effectLst/>
                        <a:latin typeface="Arial Black"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Own technical staff contacted primarily when experiencing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3200" b="1"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Supplier is very formal – relates to contract only and is not helpful </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Frequency of PQ problem occurence</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3200" b="1" i="0" u="none" strike="noStrike" cap="none" normalizeH="0" baseline="0" smtClean="0">
                        <a:ln>
                          <a:noFill/>
                        </a:ln>
                        <a:solidFill>
                          <a:schemeClr val="tx1"/>
                        </a:solidFill>
                        <a:effectLst/>
                        <a:latin typeface="Arial Black"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rPr>
                        <a:t>User </a:t>
                      </a:r>
                      <a:r>
                        <a:rPr kumimoji="0" lang="pl-PL" sz="1400" b="0" i="0" u="none" strike="noStrike" cap="none" normalizeH="0" baseline="0" dirty="0" err="1" smtClean="0">
                          <a:ln>
                            <a:noFill/>
                          </a:ln>
                          <a:solidFill>
                            <a:schemeClr val="tx1"/>
                          </a:solidFill>
                          <a:effectLst/>
                          <a:latin typeface="Arial" pitchFamily="34" charset="0"/>
                        </a:rPr>
                        <a:t>is</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interested</a:t>
                      </a:r>
                      <a:r>
                        <a:rPr kumimoji="0" lang="pl-PL" sz="1400" b="0" i="0" u="none" strike="noStrike" cap="none" normalizeH="0" baseline="0" dirty="0" smtClean="0">
                          <a:ln>
                            <a:noFill/>
                          </a:ln>
                          <a:solidFill>
                            <a:schemeClr val="tx1"/>
                          </a:solidFill>
                          <a:effectLst/>
                          <a:latin typeface="Arial" pitchFamily="34" charset="0"/>
                        </a:rPr>
                        <a:t> in </a:t>
                      </a:r>
                      <a:r>
                        <a:rPr kumimoji="0" lang="pl-PL" sz="1400" b="0" i="0" u="none" strike="noStrike" cap="none" normalizeH="0" baseline="0" dirty="0" err="1" smtClean="0">
                          <a:ln>
                            <a:noFill/>
                          </a:ln>
                          <a:solidFill>
                            <a:schemeClr val="tx1"/>
                          </a:solidFill>
                          <a:effectLst/>
                          <a:latin typeface="Arial" pitchFamily="34" charset="0"/>
                        </a:rPr>
                        <a:t>higher</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prices</a:t>
                      </a:r>
                      <a:r>
                        <a:rPr kumimoji="0" lang="pl-PL" sz="1400" b="0" i="0" u="none" strike="noStrike" cap="none" normalizeH="0" baseline="0" dirty="0" smtClean="0">
                          <a:ln>
                            <a:noFill/>
                          </a:ln>
                          <a:solidFill>
                            <a:schemeClr val="tx1"/>
                          </a:solidFill>
                          <a:effectLst/>
                          <a:latin typeface="Arial" pitchFamily="34" charset="0"/>
                        </a:rPr>
                        <a:t> of </a:t>
                      </a:r>
                      <a:r>
                        <a:rPr kumimoji="0" lang="pl-PL" sz="1400" b="0" i="0" u="none" strike="noStrike" cap="none" normalizeH="0" baseline="0" dirty="0" err="1" smtClean="0">
                          <a:ln>
                            <a:noFill/>
                          </a:ln>
                          <a:solidFill>
                            <a:schemeClr val="tx1"/>
                          </a:solidFill>
                          <a:effectLst/>
                          <a:latin typeface="Arial" pitchFamily="34" charset="0"/>
                        </a:rPr>
                        <a:t>electricity</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at</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improved</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level</a:t>
                      </a:r>
                      <a:r>
                        <a:rPr kumimoji="0" lang="pl-PL" sz="1400" b="0" i="0" u="none" strike="noStrike" cap="none" normalizeH="0" baseline="0" dirty="0" smtClean="0">
                          <a:ln>
                            <a:noFill/>
                          </a:ln>
                          <a:solidFill>
                            <a:schemeClr val="tx1"/>
                          </a:solidFill>
                          <a:effectLst/>
                          <a:latin typeface="Arial" pitchFamily="34" charset="0"/>
                        </a:rPr>
                        <a:t> of PQ </a:t>
                      </a:r>
                      <a:endParaRPr kumimoji="0" lang="en-GB" sz="1400" b="0" i="0" u="none" strike="noStrike" cap="none" normalizeH="0" baseline="0" dirty="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54833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77" name="Group 73"/>
          <p:cNvGraphicFramePr>
            <a:graphicFrameLocks noGrp="1"/>
          </p:cNvGraphicFramePr>
          <p:nvPr>
            <p:extLst>
              <p:ext uri="{D42A27DB-BD31-4B8C-83A1-F6EECF244321}">
                <p14:modId xmlns:p14="http://schemas.microsoft.com/office/powerpoint/2010/main" val="3299434451"/>
              </p:ext>
            </p:extLst>
          </p:nvPr>
        </p:nvGraphicFramePr>
        <p:xfrm>
          <a:off x="616928" y="1763713"/>
          <a:ext cx="7910147" cy="2663826"/>
        </p:xfrm>
        <a:graphic>
          <a:graphicData uri="http://schemas.openxmlformats.org/drawingml/2006/table">
            <a:tbl>
              <a:tblPr/>
              <a:tblGrid>
                <a:gridCol w="3090976"/>
                <a:gridCol w="1664197"/>
                <a:gridCol w="3154974"/>
              </a:tblGrid>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Independent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Correlation</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Cost of single short interruption</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Supplier is responsible for main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Short power interruption as the main PQ problem</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20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Cost of single short interruption</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Number of selected causes of PQ problems</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3200" b="1" i="0" u="none" strike="noStrike" cap="none" normalizeH="0" baseline="0" smtClean="0">
                        <a:ln>
                          <a:noFill/>
                        </a:ln>
                        <a:solidFill>
                          <a:schemeClr val="tx1"/>
                        </a:solidFill>
                        <a:effectLst/>
                        <a:latin typeface="Arial Black"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err="1" smtClean="0">
                          <a:ln>
                            <a:noFill/>
                          </a:ln>
                          <a:solidFill>
                            <a:schemeClr val="tx1"/>
                          </a:solidFill>
                          <a:effectLst/>
                          <a:latin typeface="Arial" pitchFamily="34" charset="0"/>
                        </a:rPr>
                        <a:t>Number</a:t>
                      </a:r>
                      <a:r>
                        <a:rPr kumimoji="0" lang="pl-PL" sz="1400" b="0" i="0" u="none" strike="noStrike" cap="none" normalizeH="0" baseline="0" dirty="0" smtClean="0">
                          <a:ln>
                            <a:noFill/>
                          </a:ln>
                          <a:solidFill>
                            <a:schemeClr val="tx1"/>
                          </a:solidFill>
                          <a:effectLst/>
                          <a:latin typeface="Arial" pitchFamily="34" charset="0"/>
                        </a:rPr>
                        <a:t> of applied </a:t>
                      </a:r>
                      <a:r>
                        <a:rPr kumimoji="0" lang="pl-PL" sz="1400" b="0" i="0" u="none" strike="noStrike" cap="none" normalizeH="0" baseline="0" dirty="0" err="1" smtClean="0">
                          <a:ln>
                            <a:noFill/>
                          </a:ln>
                          <a:solidFill>
                            <a:schemeClr val="tx1"/>
                          </a:solidFill>
                          <a:effectLst/>
                          <a:latin typeface="Arial" pitchFamily="34" charset="0"/>
                        </a:rPr>
                        <a:t>soultions</a:t>
                      </a:r>
                      <a:r>
                        <a:rPr kumimoji="0" lang="pl-PL" sz="1400" b="0" i="0" u="none" strike="noStrike" cap="none" normalizeH="0" baseline="0" dirty="0" smtClean="0">
                          <a:ln>
                            <a:noFill/>
                          </a:ln>
                          <a:solidFill>
                            <a:schemeClr val="tx1"/>
                          </a:solidFill>
                          <a:effectLst/>
                          <a:latin typeface="Arial" pitchFamily="34" charset="0"/>
                        </a:rPr>
                        <a:t> of PQ </a:t>
                      </a:r>
                      <a:r>
                        <a:rPr kumimoji="0" lang="pl-PL" sz="1400" b="0" i="0" u="none" strike="noStrike" cap="none" normalizeH="0" baseline="0" dirty="0" err="1" smtClean="0">
                          <a:ln>
                            <a:noFill/>
                          </a:ln>
                          <a:solidFill>
                            <a:schemeClr val="tx1"/>
                          </a:solidFill>
                          <a:effectLst/>
                          <a:latin typeface="Arial" pitchFamily="34" charset="0"/>
                        </a:rPr>
                        <a:t>problems</a:t>
                      </a:r>
                      <a:r>
                        <a:rPr kumimoji="0" lang="pl-PL" sz="1400" b="0" i="0" u="none" strike="noStrike" cap="none" normalizeH="0" baseline="0" dirty="0" smtClean="0">
                          <a:ln>
                            <a:noFill/>
                          </a:ln>
                          <a:solidFill>
                            <a:schemeClr val="tx1"/>
                          </a:solidFill>
                          <a:effectLst/>
                          <a:latin typeface="Arial" pitchFamily="34" charset="0"/>
                        </a:rPr>
                        <a:t> </a:t>
                      </a:r>
                      <a:endParaRPr kumimoji="0" lang="en-GB" sz="1400" b="0" i="0" u="none" strike="noStrike" cap="none" normalizeH="0" baseline="0" dirty="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78" name="Text Box 74"/>
          <p:cNvSpPr txBox="1">
            <a:spLocks noChangeArrowheads="1"/>
          </p:cNvSpPr>
          <p:nvPr/>
        </p:nvSpPr>
        <p:spPr bwMode="auto">
          <a:xfrm>
            <a:off x="2844312" y="260351"/>
            <a:ext cx="61003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2400" b="1"/>
              <a:t>Investigating relations between answers to questions – hypotesis checks (2)</a:t>
            </a:r>
            <a:endParaRPr lang="en-GB" sz="2400" b="1"/>
          </a:p>
        </p:txBody>
      </p:sp>
    </p:spTree>
    <p:extLst>
      <p:ext uri="{BB962C8B-B14F-4D97-AF65-F5344CB8AC3E}">
        <p14:creationId xmlns:p14="http://schemas.microsoft.com/office/powerpoint/2010/main" val="34960211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22" name="Symbol zastępczy numeru slajdu 2"/>
          <p:cNvSpPr>
            <a:spLocks noGrp="1"/>
          </p:cNvSpPr>
          <p:nvPr>
            <p:ph type="sldNum" sz="quarter" idx="4294967295"/>
          </p:nvPr>
        </p:nvSpPr>
        <p:spPr>
          <a:xfrm>
            <a:off x="3493477" y="6381750"/>
            <a:ext cx="2133600" cy="476250"/>
          </a:xfrm>
          <a:prstGeom prst="rect">
            <a:avLst/>
          </a:prstGeom>
        </p:spPr>
        <p:txBody>
          <a:bodyPr/>
          <a:lstStyle/>
          <a:p>
            <a:fld id="{31FF32CF-2145-4BCE-9F3F-BBD78B74B534}" type="slidenum">
              <a:rPr lang="en-US"/>
              <a:pPr/>
              <a:t>22</a:t>
            </a:fld>
            <a:r>
              <a:rPr lang="en-US"/>
              <a:t> </a:t>
            </a:r>
            <a:r>
              <a:rPr lang="pl-PL"/>
              <a:t>of</a:t>
            </a:r>
            <a:r>
              <a:rPr lang="en-US"/>
              <a:t> </a:t>
            </a:r>
            <a:r>
              <a:rPr lang="pl-PL"/>
              <a:t>24</a:t>
            </a:r>
            <a:r>
              <a:rPr lang="en-US"/>
              <a:t> </a:t>
            </a:r>
          </a:p>
        </p:txBody>
      </p:sp>
      <p:graphicFrame>
        <p:nvGraphicFramePr>
          <p:cNvPr id="73813" name="Group 85"/>
          <p:cNvGraphicFramePr>
            <a:graphicFrameLocks noGrp="1"/>
          </p:cNvGraphicFramePr>
          <p:nvPr>
            <p:extLst>
              <p:ext uri="{D42A27DB-BD31-4B8C-83A1-F6EECF244321}">
                <p14:modId xmlns:p14="http://schemas.microsoft.com/office/powerpoint/2010/main" val="3737030195"/>
              </p:ext>
            </p:extLst>
          </p:nvPr>
        </p:nvGraphicFramePr>
        <p:xfrm>
          <a:off x="517282" y="1628775"/>
          <a:ext cx="8109438" cy="3701796"/>
        </p:xfrm>
        <a:graphic>
          <a:graphicData uri="http://schemas.openxmlformats.org/drawingml/2006/table">
            <a:tbl>
              <a:tblPr/>
              <a:tblGrid>
                <a:gridCol w="3190142"/>
                <a:gridCol w="1728672"/>
                <a:gridCol w="3190624"/>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Independent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Correlation</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smtClean="0">
                          <a:ln>
                            <a:noFill/>
                          </a:ln>
                          <a:solidFill>
                            <a:schemeClr val="tx1"/>
                          </a:solidFill>
                          <a:effectLst/>
                          <a:latin typeface="Arial" pitchFamily="34" charset="0"/>
                        </a:rPr>
                        <a:t>Dependent variable</a:t>
                      </a:r>
                      <a:endParaRPr kumimoji="0" lang="en-GB" sz="24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Harmonics as the main PQ problem </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l-PL" sz="3200" b="1"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800" b="1" i="0" u="none" strike="noStrike" cap="none" normalizeH="0" baseline="0" smtClean="0">
                          <a:ln>
                            <a:noFill/>
                          </a:ln>
                          <a:solidFill>
                            <a:schemeClr val="tx1"/>
                          </a:solidFill>
                          <a:effectLst/>
                          <a:latin typeface="Arial Black"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800" b="1" i="0" u="none" strike="noStrike" cap="none" normalizeH="0" baseline="0" smtClean="0">
                          <a:ln>
                            <a:noFill/>
                          </a:ln>
                          <a:solidFill>
                            <a:schemeClr val="tx1"/>
                          </a:solidFill>
                          <a:effectLst/>
                          <a:latin typeface="Arial"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800" b="1" i="0" u="none" strike="noStrike" cap="none" normalizeH="0" baseline="0" smtClean="0">
                          <a:ln>
                            <a:noFill/>
                          </a:ln>
                          <a:solidFill>
                            <a:schemeClr val="tx1"/>
                          </a:solidFill>
                          <a:effectLst/>
                          <a:latin typeface="Arial"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800" b="1" i="0" u="none" strike="noStrike" cap="none" normalizeH="0" baseline="0" smtClean="0">
                          <a:ln>
                            <a:noFill/>
                          </a:ln>
                          <a:solidFill>
                            <a:schemeClr val="tx1"/>
                          </a:solidFill>
                          <a:effectLst/>
                          <a:latin typeface="Arial Black" pitchFamily="34" charset="0"/>
                        </a:rPr>
                        <a:t>→</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Equipment which is the main source of PQ problems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rPr>
                        <a:t>Converters and VSDs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UPS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Computers and electronics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rPr>
                        <a:t>Lighting</a:t>
                      </a:r>
                      <a:endParaRPr kumimoji="0" lang="en-GB" sz="1400" b="1"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rPr>
                        <a:t>Harmonics as the main PQ problem</a:t>
                      </a:r>
                      <a:endParaRPr kumimoji="0" lang="en-GB" sz="1400" b="0" i="0" u="none" strike="noStrike" cap="none" normalizeH="0" baseline="0" smtClean="0">
                        <a:ln>
                          <a:noFill/>
                        </a:ln>
                        <a:solidFill>
                          <a:schemeClr val="tx1"/>
                        </a:solidFill>
                        <a:effectLst/>
                        <a:latin typeface="Arial" pitchFamily="34"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3200" b="1" i="0" u="none" strike="noStrike" cap="none" normalizeH="0" baseline="0" smtClean="0">
                          <a:ln>
                            <a:noFill/>
                          </a:ln>
                          <a:solidFill>
                            <a:schemeClr val="tx1"/>
                          </a:solidFill>
                          <a:effectLst/>
                          <a:latin typeface="Arial Black" pitchFamily="34" charset="0"/>
                        </a:rPr>
                        <a:t>←(+)</a:t>
                      </a:r>
                      <a:endParaRPr kumimoji="0" lang="en-GB" sz="2000" b="0" i="0" u="none" strike="noStrike" cap="none" normalizeH="0" baseline="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err="1" smtClean="0">
                          <a:ln>
                            <a:noFill/>
                          </a:ln>
                          <a:solidFill>
                            <a:schemeClr val="tx1"/>
                          </a:solidFill>
                          <a:effectLst/>
                          <a:latin typeface="Arial" pitchFamily="34" charset="0"/>
                        </a:rPr>
                        <a:t>Harmonic</a:t>
                      </a:r>
                      <a:r>
                        <a:rPr kumimoji="0" lang="pl-PL" sz="1400" b="0" i="0" u="none" strike="noStrike" cap="none" normalizeH="0" baseline="0" dirty="0" smtClean="0">
                          <a:ln>
                            <a:noFill/>
                          </a:ln>
                          <a:solidFill>
                            <a:schemeClr val="tx1"/>
                          </a:solidFill>
                          <a:effectLst/>
                          <a:latin typeface="Arial" pitchFamily="34" charset="0"/>
                        </a:rPr>
                        <a:t> </a:t>
                      </a:r>
                      <a:r>
                        <a:rPr kumimoji="0" lang="pl-PL" sz="1400" b="0" i="0" u="none" strike="noStrike" cap="none" normalizeH="0" baseline="0" dirty="0" err="1" smtClean="0">
                          <a:ln>
                            <a:noFill/>
                          </a:ln>
                          <a:solidFill>
                            <a:schemeClr val="tx1"/>
                          </a:solidFill>
                          <a:effectLst/>
                          <a:latin typeface="Arial" pitchFamily="34" charset="0"/>
                        </a:rPr>
                        <a:t>filtration</a:t>
                      </a:r>
                      <a:r>
                        <a:rPr kumimoji="0" lang="pl-PL" sz="1400" b="0" i="0" u="none" strike="noStrike" cap="none" normalizeH="0" baseline="0" dirty="0" smtClean="0">
                          <a:ln>
                            <a:noFill/>
                          </a:ln>
                          <a:solidFill>
                            <a:schemeClr val="tx1"/>
                          </a:solidFill>
                          <a:effectLst/>
                          <a:latin typeface="Arial" pitchFamily="34" charset="0"/>
                        </a:rPr>
                        <a:t> as the PQ </a:t>
                      </a:r>
                      <a:r>
                        <a:rPr kumimoji="0" lang="pl-PL" sz="1400" b="0" i="0" u="none" strike="noStrike" cap="none" normalizeH="0" baseline="0" dirty="0" err="1" smtClean="0">
                          <a:ln>
                            <a:noFill/>
                          </a:ln>
                          <a:solidFill>
                            <a:schemeClr val="tx1"/>
                          </a:solidFill>
                          <a:effectLst/>
                          <a:latin typeface="Arial" pitchFamily="34" charset="0"/>
                        </a:rPr>
                        <a:t>solution</a:t>
                      </a:r>
                      <a:r>
                        <a:rPr kumimoji="0" lang="pl-PL" sz="1400" b="0" i="0" u="none" strike="noStrike" cap="none" normalizeH="0" baseline="0" dirty="0" smtClean="0">
                          <a:ln>
                            <a:noFill/>
                          </a:ln>
                          <a:solidFill>
                            <a:schemeClr val="tx1"/>
                          </a:solidFill>
                          <a:effectLst/>
                          <a:latin typeface="Arial" pitchFamily="34" charset="0"/>
                        </a:rPr>
                        <a:t> </a:t>
                      </a:r>
                      <a:endParaRPr kumimoji="0" lang="en-GB" sz="1400" b="0" i="0" u="none" strike="noStrike" cap="none" normalizeH="0" baseline="0" dirty="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814" name="Text Box 86"/>
          <p:cNvSpPr txBox="1">
            <a:spLocks noChangeArrowheads="1"/>
          </p:cNvSpPr>
          <p:nvPr/>
        </p:nvSpPr>
        <p:spPr bwMode="auto">
          <a:xfrm>
            <a:off x="2844312" y="260351"/>
            <a:ext cx="61003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2400" b="1"/>
              <a:t>Investigating relations between answers to questions – hypotesis checks (3)</a:t>
            </a:r>
            <a:endParaRPr lang="en-GB" sz="2400" b="1"/>
          </a:p>
        </p:txBody>
      </p:sp>
    </p:spTree>
    <p:extLst>
      <p:ext uri="{BB962C8B-B14F-4D97-AF65-F5344CB8AC3E}">
        <p14:creationId xmlns:p14="http://schemas.microsoft.com/office/powerpoint/2010/main" val="847411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l-PL" dirty="0" smtClean="0"/>
              <a:t>LPQI online </a:t>
            </a:r>
            <a:r>
              <a:rPr lang="pl-PL" dirty="0" err="1" smtClean="0"/>
              <a:t>survey</a:t>
            </a:r>
            <a:r>
              <a:rPr lang="pl-PL" dirty="0" smtClean="0"/>
              <a:t> </a:t>
            </a:r>
            <a:r>
              <a:rPr lang="pl-PL" dirty="0" err="1" smtClean="0"/>
              <a:t>Survey</a:t>
            </a:r>
            <a:r>
              <a:rPr lang="pl-PL" dirty="0" smtClean="0"/>
              <a:t> - pilot</a:t>
            </a:r>
            <a:br>
              <a:rPr lang="pl-PL" dirty="0" smtClean="0"/>
            </a:br>
            <a:endParaRPr lang="en-GB" dirty="0" smtClean="0"/>
          </a:p>
        </p:txBody>
      </p:sp>
      <p:sp>
        <p:nvSpPr>
          <p:cNvPr id="15460" name="Rectangle 100"/>
          <p:cNvSpPr>
            <a:spLocks noChangeArrowheads="1"/>
          </p:cNvSpPr>
          <p:nvPr/>
        </p:nvSpPr>
        <p:spPr bwMode="auto">
          <a:xfrm>
            <a:off x="0" y="5238750"/>
            <a:ext cx="184150" cy="457200"/>
          </a:xfrm>
          <a:prstGeom prst="rect">
            <a:avLst/>
          </a:prstGeom>
          <a:noFill/>
          <a:ln w="9525">
            <a:noFill/>
            <a:miter lim="800000"/>
            <a:headEnd/>
            <a:tailEnd/>
          </a:ln>
        </p:spPr>
        <p:txBody>
          <a:bodyPr wrap="none" anchor="ctr">
            <a:spAutoFit/>
          </a:bodyPr>
          <a:lstStyle/>
          <a:p>
            <a:endParaRPr lang="en-GB" sz="2400">
              <a:latin typeface="Times New Roman" pitchFamily="18" charset="0"/>
            </a:endParaRPr>
          </a:p>
        </p:txBody>
      </p:sp>
      <p:sp>
        <p:nvSpPr>
          <p:cNvPr id="2" name="Symbol zastępczy zawartości 1"/>
          <p:cNvSpPr>
            <a:spLocks noGrp="1"/>
          </p:cNvSpPr>
          <p:nvPr>
            <p:ph idx="1"/>
          </p:nvPr>
        </p:nvSpPr>
        <p:spPr/>
        <p:txBody>
          <a:bodyPr/>
          <a:lstStyle/>
          <a:p>
            <a:endParaRPr lang="en-GB"/>
          </a:p>
        </p:txBody>
      </p:sp>
    </p:spTree>
    <p:extLst>
      <p:ext uri="{BB962C8B-B14F-4D97-AF65-F5344CB8AC3E}">
        <p14:creationId xmlns:p14="http://schemas.microsoft.com/office/powerpoint/2010/main" val="425343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55407"/>
            <a:ext cx="4150028" cy="254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168" y="455406"/>
            <a:ext cx="4864717" cy="628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58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108" y="692696"/>
            <a:ext cx="4280372" cy="557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0" y="692696"/>
            <a:ext cx="4483932"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7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4489604" cy="25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737" y="620689"/>
            <a:ext cx="434760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705737" y="3573016"/>
            <a:ext cx="4347602" cy="2677656"/>
          </a:xfrm>
          <a:prstGeom prst="rect">
            <a:avLst/>
          </a:prstGeom>
        </p:spPr>
        <p:txBody>
          <a:bodyPr wrap="square">
            <a:spAutoFit/>
          </a:bodyPr>
          <a:lstStyle/>
          <a:p>
            <a:pPr marL="171450" indent="-171450">
              <a:buFont typeface="Arial" pitchFamily="34" charset="0"/>
              <a:buChar char="•"/>
            </a:pPr>
            <a:r>
              <a:rPr lang="en-GB" sz="1200" dirty="0"/>
              <a:t>It is hard to estimate the costs of data and experimental results losses due to the shutdowns of PCs and other electronics equipment. </a:t>
            </a:r>
            <a:endParaRPr lang="pl-PL" sz="1200" dirty="0"/>
          </a:p>
          <a:p>
            <a:pPr marL="171450" indent="-171450">
              <a:buFont typeface="Arial" pitchFamily="34" charset="0"/>
              <a:buChar char="•"/>
            </a:pPr>
            <a:r>
              <a:rPr lang="en-GB" sz="1200" dirty="0"/>
              <a:t>We have our own power generation and even export to the public network. But serious disturbances in the grid, like short circuits, can also affect us because the Island Operation reaction is not 100 % effective. But I have put these situations in Question 8 about voltage dips. </a:t>
            </a:r>
            <a:endParaRPr lang="pl-PL" sz="1200" dirty="0"/>
          </a:p>
          <a:p>
            <a:pPr marL="171450" indent="-171450">
              <a:buFont typeface="Arial" pitchFamily="34" charset="0"/>
              <a:buChar char="•"/>
            </a:pPr>
            <a:r>
              <a:rPr lang="en-GB" sz="1200" dirty="0"/>
              <a:t>less than dips I hope (high reliability of the Belgian HV MV networks) </a:t>
            </a:r>
            <a:endParaRPr lang="pl-PL" sz="1200" dirty="0"/>
          </a:p>
          <a:p>
            <a:pPr marL="171450" indent="-171450">
              <a:buFont typeface="Arial" pitchFamily="34" charset="0"/>
              <a:buChar char="•"/>
            </a:pPr>
            <a:r>
              <a:rPr lang="en-GB" sz="1200" dirty="0"/>
              <a:t>In cases involving interruptions, we did not measure interruption costs </a:t>
            </a:r>
            <a:endParaRPr lang="pl-PL" sz="1200" dirty="0"/>
          </a:p>
          <a:p>
            <a:pPr marL="171450" indent="-171450">
              <a:buFont typeface="Arial" pitchFamily="34" charset="0"/>
              <a:buChar char="•"/>
            </a:pPr>
            <a:r>
              <a:rPr lang="en-GB" sz="1200" dirty="0"/>
              <a:t>Customer are notified of planned switch outs. 3rd party cable hits major problem.</a:t>
            </a:r>
            <a:endParaRPr lang="pl-PL" sz="1200" dirty="0"/>
          </a:p>
        </p:txBody>
      </p:sp>
      <p:sp>
        <p:nvSpPr>
          <p:cNvPr id="5" name="Prostokąt 4"/>
          <p:cNvSpPr/>
          <p:nvPr/>
        </p:nvSpPr>
        <p:spPr>
          <a:xfrm>
            <a:off x="179512" y="3573016"/>
            <a:ext cx="4572000" cy="1938992"/>
          </a:xfrm>
          <a:prstGeom prst="rect">
            <a:avLst/>
          </a:prstGeom>
        </p:spPr>
        <p:txBody>
          <a:bodyPr>
            <a:spAutoFit/>
          </a:bodyPr>
          <a:lstStyle/>
          <a:p>
            <a:pPr marL="171450" indent="-171450">
              <a:buFont typeface="Arial" pitchFamily="34" charset="0"/>
              <a:buChar char="•"/>
            </a:pPr>
            <a:r>
              <a:rPr lang="en-GB" sz="1200" dirty="0"/>
              <a:t>It is hard to estimate the costs of data and experimental results losses due to the shutdowns of PCs and other electronics equipment. </a:t>
            </a:r>
            <a:endParaRPr lang="pl-PL" sz="1200" dirty="0"/>
          </a:p>
          <a:p>
            <a:pPr marL="171450" indent="-171450">
              <a:buFont typeface="Arial" pitchFamily="34" charset="0"/>
              <a:buChar char="•"/>
            </a:pPr>
            <a:r>
              <a:rPr lang="en-GB" sz="1200" dirty="0"/>
              <a:t>The teaching and research is affected </a:t>
            </a:r>
            <a:endParaRPr lang="pl-PL" sz="1200" dirty="0"/>
          </a:p>
          <a:p>
            <a:pPr marL="171450" indent="-171450">
              <a:buFont typeface="Arial" pitchFamily="34" charset="0"/>
              <a:buChar char="•"/>
            </a:pPr>
            <a:r>
              <a:rPr lang="pl-PL" sz="1200" dirty="0" smtClean="0"/>
              <a:t>I</a:t>
            </a:r>
            <a:r>
              <a:rPr lang="en-GB" sz="1200" dirty="0" smtClean="0"/>
              <a:t>n </a:t>
            </a:r>
            <a:r>
              <a:rPr lang="en-GB" sz="1200" dirty="0"/>
              <a:t>some cases analysed the cost by each event was about 20.000 Euro </a:t>
            </a:r>
            <a:endParaRPr lang="pl-PL" sz="1200" dirty="0"/>
          </a:p>
          <a:p>
            <a:pPr marL="171450" indent="-171450">
              <a:buFont typeface="Arial" pitchFamily="34" charset="0"/>
              <a:buChar char="•"/>
            </a:pPr>
            <a:r>
              <a:rPr lang="en-GB" sz="1200" dirty="0"/>
              <a:t>depending on the size of company, various investigations have revealed losses from 1000 to 150000 Euro! </a:t>
            </a:r>
            <a:endParaRPr lang="pl-PL" sz="1200" dirty="0"/>
          </a:p>
          <a:p>
            <a:pPr marL="171450" indent="-171450">
              <a:buFont typeface="Arial" pitchFamily="34" charset="0"/>
              <a:buChar char="•"/>
            </a:pPr>
            <a:r>
              <a:rPr lang="en-GB" sz="1200" dirty="0" smtClean="0"/>
              <a:t>I </a:t>
            </a:r>
            <a:r>
              <a:rPr lang="en-GB" sz="1200" dirty="0"/>
              <a:t>do not think voltage dips are the cause of big losses in my company</a:t>
            </a:r>
          </a:p>
        </p:txBody>
      </p:sp>
    </p:spTree>
    <p:extLst>
      <p:ext uri="{BB962C8B-B14F-4D97-AF65-F5344CB8AC3E}">
        <p14:creationId xmlns:p14="http://schemas.microsoft.com/office/powerpoint/2010/main" val="331809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rostokąt 1"/>
          <p:cNvSpPr/>
          <p:nvPr/>
        </p:nvSpPr>
        <p:spPr>
          <a:xfrm>
            <a:off x="5039570" y="908720"/>
            <a:ext cx="4086200" cy="2308324"/>
          </a:xfrm>
          <a:prstGeom prst="rect">
            <a:avLst/>
          </a:prstGeom>
        </p:spPr>
        <p:txBody>
          <a:bodyPr wrap="square">
            <a:spAutoFit/>
          </a:bodyPr>
          <a:lstStyle/>
          <a:p>
            <a:pPr marL="171450" indent="-171450">
              <a:buFont typeface="Arial" pitchFamily="34" charset="0"/>
              <a:buChar char="•"/>
            </a:pPr>
            <a:r>
              <a:rPr lang="en-GB" sz="1200" dirty="0"/>
              <a:t>Our </a:t>
            </a:r>
            <a:r>
              <a:rPr lang="en-GB" sz="1200" dirty="0" smtClean="0"/>
              <a:t>equipment </a:t>
            </a:r>
            <a:r>
              <a:rPr lang="en-GB" sz="1200" dirty="0"/>
              <a:t>and electrical network are normally oversized. Because it is usual in process industry, and short circuit powers are very high, etc. So we don´t notice directly the costs of harmonics. </a:t>
            </a:r>
            <a:endParaRPr lang="pl-PL" sz="1200" dirty="0"/>
          </a:p>
          <a:p>
            <a:pPr marL="171450" indent="-171450">
              <a:buFont typeface="Arial" pitchFamily="34" charset="0"/>
              <a:buChar char="•"/>
            </a:pPr>
            <a:r>
              <a:rPr lang="pl-PL" sz="1200" dirty="0" smtClean="0"/>
              <a:t>C</a:t>
            </a:r>
            <a:r>
              <a:rPr lang="en-GB" sz="1200" dirty="0" err="1" smtClean="0"/>
              <a:t>omes</a:t>
            </a:r>
            <a:r>
              <a:rPr lang="en-GB" sz="1200" dirty="0" smtClean="0"/>
              <a:t> </a:t>
            </a:r>
            <a:r>
              <a:rPr lang="en-GB" sz="1200" dirty="0"/>
              <a:t>for us more and more important to find global economical solutions </a:t>
            </a:r>
            <a:endParaRPr lang="pl-PL" sz="1200" dirty="0"/>
          </a:p>
          <a:p>
            <a:pPr marL="171450" indent="-171450">
              <a:buFont typeface="Arial" pitchFamily="34" charset="0"/>
              <a:buChar char="•"/>
            </a:pPr>
            <a:r>
              <a:rPr lang="en-GB" sz="1200" dirty="0"/>
              <a:t>In an industrial illumination system using halide lamps the solution to harmonic problem cost more than 20.000 Euro </a:t>
            </a:r>
            <a:endParaRPr lang="pl-PL" sz="1200" dirty="0"/>
          </a:p>
          <a:p>
            <a:pPr marL="171450" indent="-171450">
              <a:buFont typeface="Arial" pitchFamily="34" charset="0"/>
              <a:buChar char="•"/>
            </a:pPr>
            <a:r>
              <a:rPr lang="en-GB" sz="1200" dirty="0"/>
              <a:t>one case involved loss of PF capacitors, but generally harmonics are seldom the real issue (I know, contrary to popular belief!).</a:t>
            </a:r>
            <a:endParaRPr lang="pl-PL" sz="1200"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8" y="589683"/>
            <a:ext cx="4801086" cy="275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32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l-PL" dirty="0" smtClean="0"/>
              <a:t>LPQI </a:t>
            </a:r>
            <a:r>
              <a:rPr lang="pl-PL" dirty="0" err="1" smtClean="0"/>
              <a:t>Survey</a:t>
            </a:r>
            <a:r>
              <a:rPr lang="pl-PL" dirty="0" smtClean="0"/>
              <a:t/>
            </a:r>
            <a:br>
              <a:rPr lang="pl-PL" dirty="0" smtClean="0"/>
            </a:br>
            <a:r>
              <a:rPr lang="pl-PL" dirty="0" smtClean="0"/>
              <a:t>PQ </a:t>
            </a:r>
            <a:r>
              <a:rPr lang="pl-PL" dirty="0" err="1" smtClean="0"/>
              <a:t>cost</a:t>
            </a:r>
            <a:r>
              <a:rPr lang="pl-PL" dirty="0" smtClean="0"/>
              <a:t> </a:t>
            </a:r>
            <a:r>
              <a:rPr lang="pl-PL" dirty="0" err="1" smtClean="0"/>
              <a:t>indices</a:t>
            </a:r>
            <a:r>
              <a:rPr lang="pl-PL" dirty="0" smtClean="0"/>
              <a:t> (industry)</a:t>
            </a:r>
            <a:endParaRPr lang="en-GB" dirty="0" smtClean="0"/>
          </a:p>
        </p:txBody>
      </p:sp>
      <p:pic>
        <p:nvPicPr>
          <p:cNvPr id="15363" name="Picture 3"/>
          <p:cNvPicPr>
            <a:picLocks noGrp="1" noChangeAspect="1" noChangeArrowheads="1"/>
          </p:cNvPicPr>
          <p:nvPr>
            <p:ph idx="1"/>
          </p:nvPr>
        </p:nvPicPr>
        <p:blipFill>
          <a:blip r:embed="rId3" cstate="print"/>
          <a:srcRect/>
          <a:stretch>
            <a:fillRect/>
          </a:stretch>
        </p:blipFill>
        <p:spPr>
          <a:xfrm>
            <a:off x="2166938" y="3789363"/>
            <a:ext cx="4638675" cy="2628900"/>
          </a:xfrm>
          <a:noFill/>
        </p:spPr>
      </p:pic>
      <p:graphicFrame>
        <p:nvGraphicFramePr>
          <p:cNvPr id="144486" name="Group 102"/>
          <p:cNvGraphicFramePr>
            <a:graphicFrameLocks noGrp="1"/>
          </p:cNvGraphicFramePr>
          <p:nvPr>
            <p:extLst>
              <p:ext uri="{D42A27DB-BD31-4B8C-83A1-F6EECF244321}">
                <p14:modId xmlns:p14="http://schemas.microsoft.com/office/powerpoint/2010/main" val="570303531"/>
              </p:ext>
            </p:extLst>
          </p:nvPr>
        </p:nvGraphicFramePr>
        <p:xfrm>
          <a:off x="85725" y="1803400"/>
          <a:ext cx="8885238" cy="1949196"/>
        </p:xfrm>
        <a:graphic>
          <a:graphicData uri="http://schemas.openxmlformats.org/drawingml/2006/table">
            <a:tbl>
              <a:tblPr/>
              <a:tblGrid>
                <a:gridCol w="1077913"/>
                <a:gridCol w="758825"/>
                <a:gridCol w="796925"/>
                <a:gridCol w="757237"/>
                <a:gridCol w="820738"/>
                <a:gridCol w="852487"/>
                <a:gridCol w="960438"/>
                <a:gridCol w="814387"/>
                <a:gridCol w="1047750"/>
                <a:gridCol w="998538"/>
              </a:tblGrid>
              <a:tr h="427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endParaRPr kumimoji="0" lang="en-GB" sz="800" b="0" i="0" u="none" strike="noStrike" cap="none" normalizeH="0" baseline="0" dirty="0" smtClean="0">
                        <a:ln>
                          <a:noFill/>
                        </a:ln>
                        <a:solidFill>
                          <a:srgbClr val="000000"/>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cost per kWh</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€/kWh</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cost per kW peak</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cost per turnover</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(ratio)</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c</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 per electricity bill</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(ratio)</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cost per employment</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€/employee</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Cost </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kWh dip </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&amp;</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short interruption</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€/kWh</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Cost </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kWh long interrupt</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€/kWh</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Cost </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peak kW dip</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&amp;</a:t>
                      </a: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short interrupt</a:t>
                      </a: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Cost per peak kW long interruption</a:t>
                      </a:r>
                      <a:endPar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5000"/>
                        </a:lnSpc>
                        <a:spcBef>
                          <a:spcPct val="0"/>
                        </a:spcBef>
                        <a:spcAft>
                          <a:spcPct val="25000"/>
                        </a:spcAft>
                        <a:buClrTx/>
                        <a:buSzTx/>
                        <a:buFontTx/>
                        <a:buNone/>
                        <a:tabLst/>
                      </a:pPr>
                      <a:r>
                        <a:rPr kumimoji="0" lang="pl-PL"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€/kW</a:t>
                      </a:r>
                      <a:endPar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Mean</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0,625</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730,37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0,0374</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7,530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8158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0,1352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0,0802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147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323</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Std. Error of Mean</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0,459</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298,24</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0,0089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5,330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2995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0,0922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0,0469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260</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Median</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0,031</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95,57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0,0109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0,413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1218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0,0098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0,0012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4,18</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Std. Deviation</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2,939</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1909,72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0,0574</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34,163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19181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0,5903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0,3008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371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1670</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Variance</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3 647 060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0,0030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1 167,000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367 922 790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0,3490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0,0910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137 717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2 789 088</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Minimum</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3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Maximum</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18,861</a:t>
                      </a: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10 681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0,2375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218,552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113 638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3,7720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1,7090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1 771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10 681</a:t>
                      </a: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5460" name="Rectangle 100"/>
          <p:cNvSpPr>
            <a:spLocks noChangeArrowheads="1"/>
          </p:cNvSpPr>
          <p:nvPr/>
        </p:nvSpPr>
        <p:spPr bwMode="auto">
          <a:xfrm>
            <a:off x="0" y="5238750"/>
            <a:ext cx="184150" cy="457200"/>
          </a:xfrm>
          <a:prstGeom prst="rect">
            <a:avLst/>
          </a:prstGeom>
          <a:noFill/>
          <a:ln w="9525">
            <a:noFill/>
            <a:miter lim="800000"/>
            <a:headEnd/>
            <a:tailEnd/>
          </a:ln>
        </p:spPr>
        <p:txBody>
          <a:bodyPr wrap="none" anchor="ctr">
            <a:spAutoFit/>
          </a:bodyPr>
          <a:lstStyle/>
          <a:p>
            <a:endParaRPr lang="en-GB" sz="240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l-PL" dirty="0" smtClean="0"/>
              <a:t>LPQI - </a:t>
            </a:r>
            <a:r>
              <a:rPr lang="pl-PL" dirty="0" err="1" smtClean="0"/>
              <a:t>Frequency</a:t>
            </a:r>
            <a:r>
              <a:rPr lang="pl-PL" dirty="0" smtClean="0"/>
              <a:t> of PQ </a:t>
            </a:r>
            <a:r>
              <a:rPr lang="pl-PL" dirty="0" err="1" smtClean="0"/>
              <a:t>events</a:t>
            </a:r>
            <a:endParaRPr lang="en-GB" dirty="0" smtClean="0"/>
          </a:p>
        </p:txBody>
      </p:sp>
      <p:graphicFrame>
        <p:nvGraphicFramePr>
          <p:cNvPr id="146477" name="Group 45"/>
          <p:cNvGraphicFramePr>
            <a:graphicFrameLocks noGrp="1"/>
          </p:cNvGraphicFramePr>
          <p:nvPr>
            <p:ph idx="1"/>
          </p:nvPr>
        </p:nvGraphicFramePr>
        <p:xfrm>
          <a:off x="609600" y="1619250"/>
          <a:ext cx="8001000" cy="3368676"/>
        </p:xfrm>
        <a:graphic>
          <a:graphicData uri="http://schemas.openxmlformats.org/drawingml/2006/table">
            <a:tbl>
              <a:tblPr/>
              <a:tblGrid>
                <a:gridCol w="1503363"/>
                <a:gridCol w="1041400"/>
                <a:gridCol w="1497012"/>
                <a:gridCol w="1490663"/>
                <a:gridCol w="1190625"/>
                <a:gridCol w="1277937"/>
              </a:tblGrid>
              <a:tr h="434975">
                <a:tc rowSpan="2">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Frequency of PQ disturbances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number of events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annual %</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5713">
                <a:tc vMerge="1">
                  <a:txBody>
                    <a:bodyPr/>
                    <a:lstStyle/>
                    <a:p>
                      <a:endParaRPr lang="en-GB"/>
                    </a:p>
                  </a:txBody>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Voltage dips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Short interruptions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Long interruptions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Surges and transients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Harmonics</a:t>
                      </a:r>
                      <a:endPar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Industry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Services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Average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25000"/>
                        </a:spcAft>
                        <a:buClrTx/>
                        <a:buSzTx/>
                        <a:buFontTx/>
                        <a:buNone/>
                        <a:tabLst/>
                      </a:pPr>
                      <a:r>
                        <a:rPr kumimoji="0" lang="en-GB"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8" descr="Waschküche_hell"/>
          <p:cNvPicPr>
            <a:picLocks noChangeAspect="1" noChangeArrowheads="1"/>
          </p:cNvPicPr>
          <p:nvPr/>
        </p:nvPicPr>
        <p:blipFill>
          <a:blip r:embed="rId3" cstate="print"/>
          <a:srcRect/>
          <a:stretch>
            <a:fillRect/>
          </a:stretch>
        </p:blipFill>
        <p:spPr bwMode="auto">
          <a:xfrm>
            <a:off x="0" y="0"/>
            <a:ext cx="9140640" cy="6856320"/>
          </a:xfrm>
          <a:prstGeom prst="rect">
            <a:avLst/>
          </a:prstGeom>
          <a:noFill/>
          <a:ln w="9525">
            <a:noFill/>
            <a:miter lim="800000"/>
            <a:headEnd/>
            <a:tailEnd/>
          </a:ln>
        </p:spPr>
      </p:pic>
      <p:pic>
        <p:nvPicPr>
          <p:cNvPr id="530441" name="Picture 9" descr="Waschküche_dunkel"/>
          <p:cNvPicPr>
            <a:picLocks noChangeAspect="1" noChangeArrowheads="1"/>
          </p:cNvPicPr>
          <p:nvPr/>
        </p:nvPicPr>
        <p:blipFill>
          <a:blip r:embed="rId4" cstate="print"/>
          <a:srcRect/>
          <a:stretch>
            <a:fillRect/>
          </a:stretch>
        </p:blipFill>
        <p:spPr bwMode="auto">
          <a:xfrm>
            <a:off x="0" y="0"/>
            <a:ext cx="9140640" cy="6856320"/>
          </a:xfrm>
          <a:prstGeom prst="rect">
            <a:avLst/>
          </a:prstGeom>
          <a:noFill/>
          <a:ln w="9525">
            <a:noFill/>
            <a:miter lim="800000"/>
            <a:headEnd/>
            <a:tailEnd/>
          </a:ln>
        </p:spPr>
      </p:pic>
      <p:pic>
        <p:nvPicPr>
          <p:cNvPr id="530442" name="Picture 10" descr="Waschküche_glühen"/>
          <p:cNvPicPr>
            <a:picLocks noChangeAspect="1" noChangeArrowheads="1"/>
          </p:cNvPicPr>
          <p:nvPr/>
        </p:nvPicPr>
        <p:blipFill>
          <a:blip r:embed="rId5" cstate="print"/>
          <a:srcRect/>
          <a:stretch>
            <a:fillRect/>
          </a:stretch>
        </p:blipFill>
        <p:spPr bwMode="auto">
          <a:xfrm>
            <a:off x="0" y="0"/>
            <a:ext cx="9140640" cy="6856320"/>
          </a:xfrm>
          <a:prstGeom prst="rect">
            <a:avLst/>
          </a:prstGeom>
          <a:noFill/>
          <a:ln w="9525">
            <a:noFill/>
            <a:miter lim="800000"/>
            <a:headEnd/>
            <a:tailEnd/>
          </a:ln>
        </p:spPr>
      </p:pic>
      <p:sp>
        <p:nvSpPr>
          <p:cNvPr id="530434" name="Rectangle 2"/>
          <p:cNvSpPr>
            <a:spLocks noGrp="1" noChangeArrowheads="1"/>
          </p:cNvSpPr>
          <p:nvPr>
            <p:ph type="title"/>
          </p:nvPr>
        </p:nvSpPr>
        <p:spPr>
          <a:xfrm>
            <a:off x="189836" y="189847"/>
            <a:ext cx="8759290" cy="1172597"/>
          </a:xfrm>
        </p:spPr>
        <p:txBody>
          <a:bodyPr/>
          <a:lstStyle/>
          <a:p>
            <a:pPr>
              <a:defRPr/>
            </a:pPr>
            <a:r>
              <a:rPr lang="de-DE" dirty="0" err="1" smtClean="0">
                <a:solidFill>
                  <a:schemeClr val="hlink"/>
                </a:solidFill>
                <a:effectLst>
                  <a:outerShdw blurRad="38100" dist="38100" dir="2700000" algn="tl">
                    <a:srgbClr val="C0C0C0"/>
                  </a:outerShdw>
                </a:effectLst>
              </a:rPr>
              <a:t>If</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around</a:t>
            </a:r>
            <a:r>
              <a:rPr lang="de-DE" dirty="0" smtClean="0">
                <a:solidFill>
                  <a:schemeClr val="hlink"/>
                </a:solidFill>
                <a:effectLst>
                  <a:outerShdw blurRad="38100" dist="38100" dir="2700000" algn="tl">
                    <a:srgbClr val="C0C0C0"/>
                  </a:outerShdw>
                </a:effectLst>
              </a:rPr>
              <a:t> </a:t>
            </a:r>
            <a:r>
              <a:rPr lang="de-DE" dirty="0">
                <a:solidFill>
                  <a:schemeClr val="hlink"/>
                </a:solidFill>
                <a:effectLst>
                  <a:outerShdw blurRad="38100" dist="38100" dir="2700000" algn="tl">
                    <a:srgbClr val="C0C0C0"/>
                  </a:outerShdw>
                </a:effectLst>
              </a:rPr>
              <a:t>1950 </a:t>
            </a:r>
            <a:r>
              <a:rPr lang="de-DE" dirty="0" smtClean="0">
                <a:solidFill>
                  <a:schemeClr val="hlink"/>
                </a:solidFill>
                <a:effectLst>
                  <a:outerShdw blurRad="38100" dist="38100" dir="2700000" algn="tl">
                    <a:srgbClr val="C0C0C0"/>
                  </a:outerShdw>
                </a:effectLst>
              </a:rPr>
              <a:t>power </a:t>
            </a:r>
            <a:r>
              <a:rPr lang="de-DE" dirty="0" err="1" smtClean="0">
                <a:solidFill>
                  <a:schemeClr val="hlink"/>
                </a:solidFill>
                <a:effectLst>
                  <a:outerShdw blurRad="38100" dist="38100" dir="2700000" algn="tl">
                    <a:srgbClr val="C0C0C0"/>
                  </a:outerShdw>
                </a:effectLst>
              </a:rPr>
              <a:t>failed</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for</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one</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second</a:t>
            </a:r>
            <a:endParaRPr lang="de-DE" dirty="0">
              <a:solidFill>
                <a:schemeClr val="hlink"/>
              </a:solidFill>
              <a:effectLst>
                <a:outerShdw blurRad="38100" dist="38100" dir="2700000" algn="tl">
                  <a:srgbClr val="C0C0C0"/>
                </a:outerShdw>
              </a:effectLst>
            </a:endParaRPr>
          </a:p>
        </p:txBody>
      </p:sp>
      <p:sp>
        <p:nvSpPr>
          <p:cNvPr id="530435" name="Rectangle 3"/>
          <p:cNvSpPr>
            <a:spLocks noGrp="1" noChangeArrowheads="1"/>
          </p:cNvSpPr>
          <p:nvPr>
            <p:ph idx="1"/>
          </p:nvPr>
        </p:nvSpPr>
        <p:spPr>
          <a:xfrm>
            <a:off x="189836" y="5522354"/>
            <a:ext cx="8759290" cy="581300"/>
          </a:xfrm>
        </p:spPr>
        <p:txBody>
          <a:bodyPr/>
          <a:lstStyle/>
          <a:p>
            <a:pPr>
              <a:defRPr/>
            </a:pPr>
            <a:r>
              <a:rPr lang="de-DE" dirty="0" err="1" smtClean="0">
                <a:solidFill>
                  <a:schemeClr val="hlink"/>
                </a:solidFill>
                <a:effectLst>
                  <a:outerShdw blurRad="38100" dist="38100" dir="2700000" algn="tl">
                    <a:srgbClr val="C0C0C0"/>
                  </a:outerShdw>
                </a:effectLst>
              </a:rPr>
              <a:t>it</a:t>
            </a:r>
            <a:r>
              <a:rPr lang="de-DE" dirty="0" smtClean="0">
                <a:solidFill>
                  <a:schemeClr val="hlink"/>
                </a:solidFill>
                <a:effectLst>
                  <a:outerShdw blurRad="38100" dist="38100" dir="2700000" algn="tl">
                    <a:srgbClr val="C0C0C0"/>
                  </a:outerShdw>
                </a:effectLst>
              </a:rPr>
              <a:t> was </a:t>
            </a:r>
            <a:r>
              <a:rPr lang="de-DE" dirty="0" err="1" smtClean="0">
                <a:solidFill>
                  <a:schemeClr val="hlink"/>
                </a:solidFill>
                <a:effectLst>
                  <a:outerShdw blurRad="38100" dist="38100" dir="2700000" algn="tl">
                    <a:srgbClr val="C0C0C0"/>
                  </a:outerShdw>
                </a:effectLst>
              </a:rPr>
              <a:t>dark</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for</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three</a:t>
            </a:r>
            <a:r>
              <a:rPr lang="de-DE" dirty="0" smtClean="0">
                <a:solidFill>
                  <a:schemeClr val="hlink"/>
                </a:solidFill>
                <a:effectLst>
                  <a:outerShdw blurRad="38100" dist="38100" dir="2700000" algn="tl">
                    <a:srgbClr val="C0C0C0"/>
                  </a:outerShdw>
                </a:effectLst>
              </a:rPr>
              <a:t> </a:t>
            </a:r>
            <a:r>
              <a:rPr lang="de-DE" dirty="0" err="1" smtClean="0">
                <a:solidFill>
                  <a:schemeClr val="hlink"/>
                </a:solidFill>
                <a:effectLst>
                  <a:outerShdw blurRad="38100" dist="38100" dir="2700000" algn="tl">
                    <a:srgbClr val="C0C0C0"/>
                  </a:outerShdw>
                </a:effectLst>
              </a:rPr>
              <a:t>seconds</a:t>
            </a:r>
            <a:endParaRPr lang="de-DE" dirty="0">
              <a:solidFill>
                <a:schemeClr val="hlink"/>
              </a:solidFill>
              <a:effectLst>
                <a:outerShdw blurRad="38100" dist="38100" dir="2700000" algn="tl">
                  <a:srgbClr val="C0C0C0"/>
                </a:outerShdw>
              </a:effectLst>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30435">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3044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530442"/>
                                        </p:tgtEl>
                                        <p:attrNameLst>
                                          <p:attrName>style.visibility</p:attrName>
                                        </p:attrNameLst>
                                      </p:cBhvr>
                                      <p:to>
                                        <p:strVal val="visible"/>
                                      </p:to>
                                    </p:set>
                                  </p:childTnLst>
                                </p:cTn>
                              </p:par>
                            </p:childTnLst>
                          </p:cTn>
                        </p:par>
                        <p:par>
                          <p:cTn id="13" fill="hold">
                            <p:stCondLst>
                              <p:cond delay="4000"/>
                            </p:stCondLst>
                            <p:childTnLst>
                              <p:par>
                                <p:cTn id="14" presetID="1" presetClass="exit" presetSubtype="0" fill="hold" nodeType="afterEffect">
                                  <p:stCondLst>
                                    <p:cond delay="3000"/>
                                  </p:stCondLst>
                                  <p:childTnLst>
                                    <p:set>
                                      <p:cBhvr>
                                        <p:cTn id="15" dur="1" fill="hold">
                                          <p:stCondLst>
                                            <p:cond delay="0"/>
                                          </p:stCondLst>
                                        </p:cTn>
                                        <p:tgtEl>
                                          <p:spTgt spid="530442"/>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nodeType="afterEffect">
                                  <p:stCondLst>
                                    <p:cond delay="0"/>
                                  </p:stCondLst>
                                  <p:childTnLst>
                                    <p:set>
                                      <p:cBhvr>
                                        <p:cTn id="18" dur="1" fill="hold">
                                          <p:stCondLst>
                                            <p:cond delay="0"/>
                                          </p:stCondLst>
                                        </p:cTn>
                                        <p:tgtEl>
                                          <p:spTgt spid="5304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pl-PL" dirty="0" err="1" smtClean="0"/>
              <a:t>Technical</a:t>
            </a:r>
            <a:r>
              <a:rPr lang="pl-PL" dirty="0" smtClean="0"/>
              <a:t> </a:t>
            </a:r>
            <a:r>
              <a:rPr lang="pl-PL" dirty="0" err="1" smtClean="0"/>
              <a:t>conclusions</a:t>
            </a:r>
            <a:r>
              <a:rPr lang="pl-PL" dirty="0" smtClean="0"/>
              <a:t> </a:t>
            </a:r>
            <a:r>
              <a:rPr lang="pl-PL" dirty="0" err="1" smtClean="0"/>
              <a:t>from</a:t>
            </a:r>
            <a:r>
              <a:rPr lang="pl-PL" dirty="0" smtClean="0"/>
              <a:t> LPQI </a:t>
            </a:r>
            <a:r>
              <a:rPr lang="pl-PL" dirty="0" err="1" smtClean="0"/>
              <a:t>survey</a:t>
            </a:r>
            <a:r>
              <a:rPr lang="pl-PL" dirty="0" smtClean="0"/>
              <a:t> </a:t>
            </a:r>
            <a:endParaRPr lang="en-GB" dirty="0" smtClean="0"/>
          </a:p>
        </p:txBody>
      </p:sp>
      <p:sp>
        <p:nvSpPr>
          <p:cNvPr id="17411" name="Rectangle 3"/>
          <p:cNvSpPr>
            <a:spLocks noGrp="1" noChangeArrowheads="1"/>
          </p:cNvSpPr>
          <p:nvPr>
            <p:ph type="body" idx="4294967295"/>
          </p:nvPr>
        </p:nvSpPr>
        <p:spPr>
          <a:xfrm>
            <a:off x="381000" y="1519238"/>
            <a:ext cx="8458200" cy="4711700"/>
          </a:xfrm>
        </p:spPr>
        <p:txBody>
          <a:bodyPr/>
          <a:lstStyle/>
          <a:p>
            <a:pPr algn="just">
              <a:lnSpc>
                <a:spcPct val="85000"/>
              </a:lnSpc>
            </a:pPr>
            <a:r>
              <a:rPr lang="en-GB" sz="1600" b="1" dirty="0" smtClean="0"/>
              <a:t>Although there is no significant correlation between value of solutions investments and real PQ cost, a strong correlation exists between investment in PQ solutions and the hypothetical (mitigated) to real (unmitigated) PQ cost ratio.</a:t>
            </a:r>
            <a:r>
              <a:rPr lang="en-GB" sz="1600" dirty="0" smtClean="0"/>
              <a:t>  </a:t>
            </a:r>
            <a:endParaRPr lang="pl-PL" sz="1600" dirty="0" smtClean="0"/>
          </a:p>
          <a:p>
            <a:pPr algn="just">
              <a:lnSpc>
                <a:spcPct val="85000"/>
              </a:lnSpc>
            </a:pPr>
            <a:endParaRPr lang="en-GB" sz="800" dirty="0" smtClean="0"/>
          </a:p>
          <a:p>
            <a:pPr algn="just">
              <a:lnSpc>
                <a:spcPct val="85000"/>
              </a:lnSpc>
            </a:pPr>
            <a:r>
              <a:rPr lang="en-GB" sz="1600" dirty="0" smtClean="0"/>
              <a:t>One side effect of UPS’ use is the increased cost of harmonics. </a:t>
            </a:r>
            <a:endParaRPr lang="pl-PL" sz="1600" dirty="0" smtClean="0"/>
          </a:p>
          <a:p>
            <a:pPr algn="just">
              <a:lnSpc>
                <a:spcPct val="85000"/>
              </a:lnSpc>
            </a:pPr>
            <a:endParaRPr lang="en-GB" sz="800" dirty="0" smtClean="0"/>
          </a:p>
          <a:p>
            <a:pPr algn="just">
              <a:lnSpc>
                <a:spcPct val="85000"/>
              </a:lnSpc>
            </a:pPr>
            <a:r>
              <a:rPr lang="en-GB" sz="1600" b="1" dirty="0" smtClean="0"/>
              <a:t>There is rather poor correlation between perceived consequences of PQ and PQ solutions used</a:t>
            </a:r>
            <a:r>
              <a:rPr lang="en-GB" sz="1600" dirty="0" smtClean="0"/>
              <a:t>. In other cases relation of these is difficult to justify from technical point of view. This somehow proves </a:t>
            </a:r>
            <a:r>
              <a:rPr lang="en-GB" sz="1600" b="1" dirty="0" smtClean="0"/>
              <a:t>certain suboptimum in choosing PQ solution in particular case</a:t>
            </a:r>
            <a:r>
              <a:rPr lang="en-GB" sz="1600" dirty="0" smtClean="0"/>
              <a:t>.</a:t>
            </a:r>
            <a:endParaRPr lang="pl-PL" sz="1600" dirty="0" smtClean="0"/>
          </a:p>
          <a:p>
            <a:pPr algn="just">
              <a:lnSpc>
                <a:spcPct val="85000"/>
              </a:lnSpc>
            </a:pPr>
            <a:endParaRPr lang="pl-PL" sz="800" dirty="0" smtClean="0"/>
          </a:p>
          <a:p>
            <a:pPr algn="just">
              <a:lnSpc>
                <a:spcPct val="85000"/>
              </a:lnSpc>
            </a:pPr>
            <a:r>
              <a:rPr lang="en-GB" sz="1600" dirty="0" smtClean="0"/>
              <a:t>PQ solutions for all sectors covered [extrapolated from the €300 million identified by the Survey] </a:t>
            </a:r>
            <a:r>
              <a:rPr lang="pl-PL" sz="1600" dirty="0" smtClean="0"/>
              <a:t>~</a:t>
            </a:r>
            <a:r>
              <a:rPr lang="en-GB" sz="1600" dirty="0" smtClean="0"/>
              <a:t> €13bn or less than 10% of PQ losses &amp; 1% of the average estimated net profit.</a:t>
            </a:r>
            <a:endParaRPr lang="pl-PL" sz="1600" dirty="0" smtClean="0"/>
          </a:p>
          <a:p>
            <a:pPr algn="just">
              <a:lnSpc>
                <a:spcPct val="85000"/>
              </a:lnSpc>
            </a:pPr>
            <a:endParaRPr lang="pl-PL" sz="800" b="1" dirty="0" smtClean="0"/>
          </a:p>
          <a:p>
            <a:pPr algn="just">
              <a:lnSpc>
                <a:spcPct val="85000"/>
              </a:lnSpc>
            </a:pPr>
            <a:r>
              <a:rPr lang="en-GB" sz="1600" b="1" dirty="0" smtClean="0"/>
              <a:t>In general “Services” apply a higher frequency of different PQ solutions than found in “Industry”. “Industry” tends to favour less costly, but also less universal - more tailored solutions whenever possible</a:t>
            </a:r>
            <a:r>
              <a:rPr lang="en-GB" sz="1600" dirty="0" smtClean="0"/>
              <a:t>.  </a:t>
            </a:r>
            <a:endParaRPr lang="pl-PL" sz="1600" dirty="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l-PL" smtClean="0"/>
              <a:t>PQ cost summary</a:t>
            </a:r>
            <a:endParaRPr lang="fr-BE" smtClean="0"/>
          </a:p>
        </p:txBody>
      </p:sp>
      <p:pic>
        <p:nvPicPr>
          <p:cNvPr id="19459" name="Picture 3"/>
          <p:cNvPicPr>
            <a:picLocks noGrp="1" noChangeAspect="1" noChangeArrowheads="1"/>
          </p:cNvPicPr>
          <p:nvPr>
            <p:ph sz="half" idx="4294967295"/>
          </p:nvPr>
        </p:nvPicPr>
        <p:blipFill>
          <a:blip r:embed="rId3" cstate="print"/>
          <a:srcRect/>
          <a:stretch>
            <a:fillRect/>
          </a:stretch>
        </p:blipFill>
        <p:spPr>
          <a:xfrm>
            <a:off x="0" y="1143000"/>
            <a:ext cx="4857750" cy="4964113"/>
          </a:xfrm>
          <a:noFill/>
        </p:spPr>
      </p:pic>
      <p:sp>
        <p:nvSpPr>
          <p:cNvPr id="19460" name="Text Box 4"/>
          <p:cNvSpPr txBox="1">
            <a:spLocks noChangeArrowheads="1"/>
          </p:cNvSpPr>
          <p:nvPr/>
        </p:nvSpPr>
        <p:spPr bwMode="auto">
          <a:xfrm>
            <a:off x="492125" y="6169025"/>
            <a:ext cx="5576888" cy="457200"/>
          </a:xfrm>
          <a:prstGeom prst="rect">
            <a:avLst/>
          </a:prstGeom>
          <a:noFill/>
          <a:ln w="9525">
            <a:noFill/>
            <a:miter lim="800000"/>
            <a:headEnd/>
            <a:tailEnd/>
          </a:ln>
        </p:spPr>
        <p:txBody>
          <a:bodyPr>
            <a:spAutoFit/>
          </a:bodyPr>
          <a:lstStyle/>
          <a:p>
            <a:endParaRPr lang="en-GB" sz="2400">
              <a:latin typeface="Times New Roman" pitchFamily="18" charset="0"/>
            </a:endParaRPr>
          </a:p>
        </p:txBody>
      </p:sp>
      <p:sp>
        <p:nvSpPr>
          <p:cNvPr id="19461" name="Text Box 5"/>
          <p:cNvSpPr txBox="1">
            <a:spLocks noChangeArrowheads="1"/>
          </p:cNvSpPr>
          <p:nvPr/>
        </p:nvSpPr>
        <p:spPr bwMode="auto">
          <a:xfrm>
            <a:off x="369888" y="6323013"/>
            <a:ext cx="5238750" cy="457200"/>
          </a:xfrm>
          <a:prstGeom prst="rect">
            <a:avLst/>
          </a:prstGeom>
          <a:noFill/>
          <a:ln w="9525">
            <a:noFill/>
            <a:miter lim="800000"/>
            <a:headEnd/>
            <a:tailEnd/>
          </a:ln>
        </p:spPr>
        <p:txBody>
          <a:bodyPr>
            <a:spAutoFit/>
          </a:bodyPr>
          <a:lstStyle/>
          <a:p>
            <a:endParaRPr lang="en-GB" sz="2400">
              <a:latin typeface="Times New Roman" pitchFamily="18" charset="0"/>
            </a:endParaRPr>
          </a:p>
        </p:txBody>
      </p:sp>
      <p:pic>
        <p:nvPicPr>
          <p:cNvPr id="19462" name="Picture 6"/>
          <p:cNvPicPr>
            <a:picLocks noGrp="1" noChangeAspect="1" noChangeArrowheads="1"/>
          </p:cNvPicPr>
          <p:nvPr>
            <p:ph sz="half" idx="4294967295"/>
          </p:nvPr>
        </p:nvPicPr>
        <p:blipFill>
          <a:blip r:embed="rId4" cstate="print"/>
          <a:srcRect/>
          <a:stretch>
            <a:fillRect/>
          </a:stretch>
        </p:blipFill>
        <p:spPr>
          <a:xfrm>
            <a:off x="5024438" y="1143000"/>
            <a:ext cx="4119562" cy="4953000"/>
          </a:xfr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52400" y="609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Mitigation of voltage dips</a:t>
            </a:r>
          </a:p>
        </p:txBody>
      </p:sp>
      <p:pic>
        <p:nvPicPr>
          <p:cNvPr id="29700" name="Picture 4" descr="F:\Quark\PQGuide\5.1\5-1Fig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43000"/>
            <a:ext cx="4419600" cy="3117850"/>
          </a:xfrm>
          <a:prstGeom prst="rect">
            <a:avLst/>
          </a:prstGeom>
          <a:noFill/>
          <a:extLst>
            <a:ext uri="{909E8E84-426E-40dd-AFC4-6F175D3DCCD1}">
              <a14:hiddenFill xmlns:a14="http://schemas.microsoft.com/office/drawing/2010/main">
                <a:solidFill>
                  <a:srgbClr val="FFFFFF"/>
                </a:solidFill>
              </a14:hiddenFill>
            </a:ext>
          </a:extLst>
        </p:spPr>
      </p:pic>
      <p:grpSp>
        <p:nvGrpSpPr>
          <p:cNvPr id="29708" name="Group 12"/>
          <p:cNvGrpSpPr>
            <a:grpSpLocks/>
          </p:cNvGrpSpPr>
          <p:nvPr/>
        </p:nvGrpSpPr>
        <p:grpSpPr bwMode="auto">
          <a:xfrm>
            <a:off x="5562600" y="3124200"/>
            <a:ext cx="2838450" cy="2889250"/>
            <a:chOff x="3504" y="1968"/>
            <a:chExt cx="1788" cy="1820"/>
          </a:xfrm>
        </p:grpSpPr>
        <p:sp>
          <p:nvSpPr>
            <p:cNvPr id="29701" name="Text Box 5"/>
            <p:cNvSpPr txBox="1">
              <a:spLocks noChangeArrowheads="1"/>
            </p:cNvSpPr>
            <p:nvPr/>
          </p:nvSpPr>
          <p:spPr bwMode="auto">
            <a:xfrm>
              <a:off x="3696" y="3024"/>
              <a:ext cx="1596" cy="76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srgbClr val="FF0000"/>
                  </a:solidFill>
                </a:rPr>
                <a:t>Small UPS</a:t>
              </a:r>
            </a:p>
            <a:p>
              <a:r>
                <a:rPr lang="en-GB">
                  <a:solidFill>
                    <a:srgbClr val="FF0000"/>
                  </a:solidFill>
                </a:rPr>
                <a:t>CVT</a:t>
              </a:r>
            </a:p>
            <a:p>
              <a:r>
                <a:rPr lang="en-GB">
                  <a:solidFill>
                    <a:srgbClr val="FF0000"/>
                  </a:solidFill>
                </a:rPr>
                <a:t>Voltage regulator</a:t>
              </a:r>
              <a:endParaRPr lang="en-GB"/>
            </a:p>
          </p:txBody>
        </p:sp>
        <p:sp>
          <p:nvSpPr>
            <p:cNvPr id="29702" name="Line 6"/>
            <p:cNvSpPr>
              <a:spLocks noChangeShapeType="1"/>
            </p:cNvSpPr>
            <p:nvPr/>
          </p:nvSpPr>
          <p:spPr bwMode="auto">
            <a:xfrm>
              <a:off x="3504" y="1968"/>
              <a:ext cx="384" cy="1056"/>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grpSp>
        <p:nvGrpSpPr>
          <p:cNvPr id="29709" name="Group 13"/>
          <p:cNvGrpSpPr>
            <a:grpSpLocks/>
          </p:cNvGrpSpPr>
          <p:nvPr/>
        </p:nvGrpSpPr>
        <p:grpSpPr bwMode="auto">
          <a:xfrm>
            <a:off x="2514600" y="3200400"/>
            <a:ext cx="2497138" cy="2447925"/>
            <a:chOff x="1584" y="2016"/>
            <a:chExt cx="1573" cy="1542"/>
          </a:xfrm>
        </p:grpSpPr>
        <p:sp>
          <p:nvSpPr>
            <p:cNvPr id="29704" name="Text Box 8"/>
            <p:cNvSpPr txBox="1">
              <a:spLocks noChangeArrowheads="1"/>
            </p:cNvSpPr>
            <p:nvPr/>
          </p:nvSpPr>
          <p:spPr bwMode="auto">
            <a:xfrm>
              <a:off x="1584" y="3024"/>
              <a:ext cx="1573" cy="53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srgbClr val="FF0000"/>
                  </a:solidFill>
                </a:rPr>
                <a:t>Large static UPS</a:t>
              </a:r>
            </a:p>
            <a:p>
              <a:r>
                <a:rPr lang="en-GB">
                  <a:solidFill>
                    <a:srgbClr val="FF0000"/>
                  </a:solidFill>
                </a:rPr>
                <a:t>Rotary UPS</a:t>
              </a:r>
              <a:endParaRPr lang="en-GB"/>
            </a:p>
          </p:txBody>
        </p:sp>
        <p:sp>
          <p:nvSpPr>
            <p:cNvPr id="29705" name="Line 9"/>
            <p:cNvSpPr>
              <a:spLocks noChangeShapeType="1"/>
            </p:cNvSpPr>
            <p:nvPr/>
          </p:nvSpPr>
          <p:spPr bwMode="auto">
            <a:xfrm flipH="1">
              <a:off x="2400" y="2016"/>
              <a:ext cx="624" cy="1008"/>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grpSp>
        <p:nvGrpSpPr>
          <p:cNvPr id="29710" name="Group 14"/>
          <p:cNvGrpSpPr>
            <a:grpSpLocks/>
          </p:cNvGrpSpPr>
          <p:nvPr/>
        </p:nvGrpSpPr>
        <p:grpSpPr bwMode="auto">
          <a:xfrm>
            <a:off x="228600" y="2057400"/>
            <a:ext cx="2743200" cy="1249363"/>
            <a:chOff x="96" y="1277"/>
            <a:chExt cx="1728" cy="787"/>
          </a:xfrm>
        </p:grpSpPr>
        <p:sp>
          <p:nvSpPr>
            <p:cNvPr id="29706" name="Text Box 10"/>
            <p:cNvSpPr txBox="1">
              <a:spLocks noChangeArrowheads="1"/>
            </p:cNvSpPr>
            <p:nvPr/>
          </p:nvSpPr>
          <p:spPr bwMode="auto">
            <a:xfrm>
              <a:off x="96" y="1277"/>
              <a:ext cx="1553" cy="76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srgbClr val="FF0000"/>
                  </a:solidFill>
                </a:rPr>
                <a:t>Dynamic voltage</a:t>
              </a:r>
            </a:p>
            <a:p>
              <a:r>
                <a:rPr lang="en-GB">
                  <a:solidFill>
                    <a:srgbClr val="FF0000"/>
                  </a:solidFill>
                </a:rPr>
                <a:t> restorer (DVR)</a:t>
              </a:r>
            </a:p>
            <a:p>
              <a:r>
                <a:rPr lang="en-GB">
                  <a:solidFill>
                    <a:srgbClr val="FF0000"/>
                  </a:solidFill>
                </a:rPr>
                <a:t>Grid upgrade</a:t>
              </a:r>
              <a:endParaRPr lang="en-GB"/>
            </a:p>
          </p:txBody>
        </p:sp>
        <p:sp>
          <p:nvSpPr>
            <p:cNvPr id="29707" name="Line 11"/>
            <p:cNvSpPr>
              <a:spLocks noChangeShapeType="1"/>
            </p:cNvSpPr>
            <p:nvPr/>
          </p:nvSpPr>
          <p:spPr bwMode="auto">
            <a:xfrm>
              <a:off x="1632" y="1920"/>
              <a:ext cx="192" cy="144"/>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sp>
        <p:nvSpPr>
          <p:cNvPr id="14" name="Tytuł 1"/>
          <p:cNvSpPr txBox="1">
            <a:spLocks/>
          </p:cNvSpPr>
          <p:nvPr/>
        </p:nvSpPr>
        <p:spPr bwMode="auto">
          <a:xfrm>
            <a:off x="179388" y="44624"/>
            <a:ext cx="8713787"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A80056"/>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a:lstStyle>
          <a:p>
            <a:pPr algn="ctr"/>
            <a:r>
              <a:rPr lang="pl-PL" dirty="0" err="1" smtClean="0"/>
              <a:t>Philosophy</a:t>
            </a:r>
            <a:r>
              <a:rPr lang="pl-PL" dirty="0" smtClean="0"/>
              <a:t> of </a:t>
            </a:r>
            <a:r>
              <a:rPr lang="pl-PL" dirty="0" err="1" smtClean="0"/>
              <a:t>selecting</a:t>
            </a:r>
            <a:r>
              <a:rPr lang="pl-PL" dirty="0" smtClean="0"/>
              <a:t> PQ </a:t>
            </a:r>
            <a:r>
              <a:rPr lang="pl-PL" dirty="0" err="1" smtClean="0"/>
              <a:t>solution</a:t>
            </a:r>
            <a:r>
              <a:rPr lang="pl-PL" dirty="0" smtClean="0"/>
              <a:t> </a:t>
            </a:r>
            <a:endParaRPr lang="en-GB" dirty="0" smtClean="0"/>
          </a:p>
        </p:txBody>
      </p:sp>
    </p:spTree>
    <p:extLst>
      <p:ext uri="{BB962C8B-B14F-4D97-AF65-F5344CB8AC3E}">
        <p14:creationId xmlns:p14="http://schemas.microsoft.com/office/powerpoint/2010/main" val="38009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73" name="Rectangle 49"/>
          <p:cNvSpPr>
            <a:spLocks noGrp="1" noChangeArrowheads="1"/>
          </p:cNvSpPr>
          <p:nvPr>
            <p:ph type="title"/>
          </p:nvPr>
        </p:nvSpPr>
        <p:spPr/>
        <p:txBody>
          <a:bodyPr/>
          <a:lstStyle/>
          <a:p>
            <a:r>
              <a:rPr lang="pl-PL"/>
              <a:t>PQ consequence / solution correlation</a:t>
            </a:r>
            <a:endParaRPr lang="en-GB"/>
          </a:p>
        </p:txBody>
      </p:sp>
      <p:graphicFrame>
        <p:nvGraphicFramePr>
          <p:cNvPr id="154677" name="Group 53"/>
          <p:cNvGraphicFramePr>
            <a:graphicFrameLocks noGrp="1"/>
          </p:cNvGraphicFramePr>
          <p:nvPr>
            <p:ph idx="4294967295"/>
          </p:nvPr>
        </p:nvGraphicFramePr>
        <p:xfrm>
          <a:off x="152400" y="1524000"/>
          <a:ext cx="8839200" cy="4876802"/>
        </p:xfrm>
        <a:graphic>
          <a:graphicData uri="http://schemas.openxmlformats.org/drawingml/2006/table">
            <a:tbl>
              <a:tblPr/>
              <a:tblGrid>
                <a:gridCol w="3657600"/>
                <a:gridCol w="3265488"/>
                <a:gridCol w="1916112"/>
              </a:tblGrid>
              <a:tr h="546100">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en-GB"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PQ consequence</a:t>
                      </a:r>
                      <a:endPar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en-GB"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PQ solution</a:t>
                      </a:r>
                      <a:endPar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1" i="0" u="none" strike="noStrike" cap="none" normalizeH="0" baseline="0" smtClean="0">
                          <a:ln>
                            <a:noFill/>
                          </a:ln>
                          <a:solidFill>
                            <a:srgbClr val="000000"/>
                          </a:solidFill>
                          <a:effectLst/>
                          <a:latin typeface="Arial" pitchFamily="34" charset="0"/>
                          <a:cs typeface="Arial" pitchFamily="34" charset="0"/>
                        </a:rPr>
                        <a:t>Relation</a:t>
                      </a:r>
                      <a:endParaRPr kumimoji="0" lang="en-GB" sz="1200" b="0"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Relays and contactors nuisance tripping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Harmonic filter (passive)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US" sz="1200" b="0" i="0" u="none" strike="noStrike" cap="none" normalizeH="0" baseline="0" smtClean="0">
                        <a:ln>
                          <a:noFill/>
                        </a:ln>
                        <a:solidFill>
                          <a:srgbClr val="000000"/>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Noise interference to telecommunication lines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Multiple independent feeder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Motors or process equipment are damaged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Shielding and grounding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Motors or other process equipment malfunctions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Back up generator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very 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Loss of synchronization of processing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Surge protection on key pieces of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Loss of synchronization of processing equipment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Harmonic filter (passive)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very 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Circuit breakers or RCD’s nuisance tripping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Line conditioner or active filter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GB" sz="12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Circuit breakers or RCD’s nuisance tripping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Back up generator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significant</a:t>
                      </a:r>
                      <a:endPar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Capacitors bank failure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5000"/>
                        </a:lnSpc>
                        <a:spcBef>
                          <a:spcPct val="0"/>
                        </a:spcBef>
                        <a:spcAft>
                          <a:spcPct val="25000"/>
                        </a:spcAft>
                        <a:buClrTx/>
                        <a:buSzTx/>
                        <a:buFontTx/>
                        <a:buNone/>
                        <a:tabLst/>
                      </a:pP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Shielding and grounding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95000"/>
                        </a:lnSpc>
                        <a:spcBef>
                          <a:spcPct val="0"/>
                        </a:spcBef>
                        <a:spcAft>
                          <a:spcPct val="25000"/>
                        </a:spcAft>
                        <a:buClrTx/>
                        <a:buSzTx/>
                        <a:buFontTx/>
                        <a:buNone/>
                        <a:tabLst/>
                      </a:pPr>
                      <a:r>
                        <a:rPr kumimoji="0" lang="pl-PL" sz="1200" b="0" i="0" u="none" strike="noStrike" cap="none" normalizeH="0" baseline="0" smtClean="0">
                          <a:ln>
                            <a:noFill/>
                          </a:ln>
                          <a:solidFill>
                            <a:srgbClr val="000000"/>
                          </a:solidFill>
                          <a:effectLst/>
                          <a:latin typeface="Arial" pitchFamily="34" charset="0"/>
                          <a:cs typeface="Arial" pitchFamily="34" charset="0"/>
                        </a:rPr>
                        <a:t>very significant</a:t>
                      </a:r>
                      <a:r>
                        <a:rPr kumimoji="0" lang="en-GB"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49869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pl-PL"/>
              <a:t>PQ investment effectivenes</a:t>
            </a:r>
            <a:endParaRPr lang="en-GB"/>
          </a:p>
        </p:txBody>
      </p:sp>
      <p:pic>
        <p:nvPicPr>
          <p:cNvPr id="1566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257800" y="1752600"/>
            <a:ext cx="3886200" cy="4337050"/>
          </a:xfrm>
          <a:noFill/>
          <a:ln/>
          <a:extLst>
            <a:ext uri="{91240B29-F687-4f45-9708-019B960494DF}">
              <a14:hiddenLine xmlns:a14="http://schemas.microsoft.com/office/drawing/2010/main" w="76200" cap="flat" cmpd="sng">
                <a:solidFill>
                  <a:srgbClr val="800000"/>
                </a:solidFill>
                <a:prstDash val="solid"/>
                <a:miter lim="800000"/>
                <a:headEnd/>
                <a:tailEnd/>
              </a14:hiddenLine>
            </a:ext>
          </a:extLst>
        </p:spPr>
      </p:pic>
      <p:pic>
        <p:nvPicPr>
          <p:cNvPr id="15667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752600"/>
            <a:ext cx="5334000" cy="4276725"/>
          </a:xfrm>
          <a:noFill/>
          <a:ln/>
          <a:extLst>
            <a:ext uri="{91240B29-F687-4f45-9708-019B960494DF}">
              <a14:hiddenLine xmlns:a14="http://schemas.microsoft.com/office/drawing/2010/main" w="76200" cap="flat" cmpd="sng">
                <a:solidFill>
                  <a:srgbClr val="800000"/>
                </a:solidFill>
                <a:prstDash val="solid"/>
                <a:miter lim="800000"/>
                <a:headEnd/>
                <a:tailEnd/>
              </a14:hiddenLine>
            </a:ext>
          </a:extLst>
        </p:spPr>
      </p:pic>
    </p:spTree>
    <p:extLst>
      <p:ext uri="{BB962C8B-B14F-4D97-AF65-F5344CB8AC3E}">
        <p14:creationId xmlns:p14="http://schemas.microsoft.com/office/powerpoint/2010/main" val="40497570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pl-PL"/>
              <a:t>Perceived presence of disturbances</a:t>
            </a:r>
            <a:endParaRPr lang="en-GB"/>
          </a:p>
        </p:txBody>
      </p:sp>
      <p:pic>
        <p:nvPicPr>
          <p:cNvPr id="1628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397000"/>
            <a:ext cx="7010400" cy="5118100"/>
          </a:xfrm>
          <a:noFill/>
          <a:ln/>
        </p:spPr>
      </p:pic>
    </p:spTree>
    <p:extLst>
      <p:ext uri="{BB962C8B-B14F-4D97-AF65-F5344CB8AC3E}">
        <p14:creationId xmlns:p14="http://schemas.microsoft.com/office/powerpoint/2010/main" val="17278228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pl-PL"/>
              <a:t>(Perceived) PQ problem source</a:t>
            </a:r>
            <a:endParaRPr lang="en-GB"/>
          </a:p>
        </p:txBody>
      </p:sp>
      <p:pic>
        <p:nvPicPr>
          <p:cNvPr id="1648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397000"/>
            <a:ext cx="5486400" cy="5154613"/>
          </a:xfrm>
          <a:noFill/>
          <a:ln/>
        </p:spPr>
      </p:pic>
    </p:spTree>
    <p:extLst>
      <p:ext uri="{BB962C8B-B14F-4D97-AF65-F5344CB8AC3E}">
        <p14:creationId xmlns:p14="http://schemas.microsoft.com/office/powerpoint/2010/main" val="7071867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pl-PL"/>
              <a:t>(Perceived) PQ consequences</a:t>
            </a:r>
            <a:endParaRPr lang="en-GB"/>
          </a:p>
        </p:txBody>
      </p:sp>
      <p:pic>
        <p:nvPicPr>
          <p:cNvPr id="1669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381125"/>
            <a:ext cx="7315200" cy="5157788"/>
          </a:xfrm>
          <a:noFill/>
          <a:ln/>
        </p:spPr>
      </p:pic>
    </p:spTree>
    <p:extLst>
      <p:ext uri="{BB962C8B-B14F-4D97-AF65-F5344CB8AC3E}">
        <p14:creationId xmlns:p14="http://schemas.microsoft.com/office/powerpoint/2010/main" val="4214096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pl-PL"/>
              <a:t>Equipment being affected</a:t>
            </a:r>
            <a:endParaRPr lang="en-GB"/>
          </a:p>
        </p:txBody>
      </p:sp>
      <p:pic>
        <p:nvPicPr>
          <p:cNvPr id="1689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957388"/>
            <a:ext cx="8839200" cy="3976687"/>
          </a:xfrm>
          <a:noFill/>
          <a:ln/>
          <a:extLst>
            <a:ext uri="{91240B29-F687-4f45-9708-019B960494DF}">
              <a14:hiddenLine xmlns:a14="http://schemas.microsoft.com/office/drawing/2010/main" w="76200" cap="flat" cmpd="sng">
                <a:solidFill>
                  <a:srgbClr val="800000"/>
                </a:solidFill>
                <a:prstDash val="solid"/>
                <a:miter lim="800000"/>
                <a:headEnd/>
                <a:tailEnd/>
              </a14:hiddenLine>
            </a:ext>
          </a:extLst>
        </p:spPr>
      </p:pic>
    </p:spTree>
    <p:extLst>
      <p:ext uri="{BB962C8B-B14F-4D97-AF65-F5344CB8AC3E}">
        <p14:creationId xmlns:p14="http://schemas.microsoft.com/office/powerpoint/2010/main" val="34273419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pl-PL"/>
              <a:t>PQ solutions (perceived)</a:t>
            </a:r>
            <a:endParaRPr lang="en-GB"/>
          </a:p>
        </p:txBody>
      </p:sp>
      <p:pic>
        <p:nvPicPr>
          <p:cNvPr id="1710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403350"/>
            <a:ext cx="7848600" cy="5153025"/>
          </a:xfrm>
          <a:noFill/>
          <a:ln/>
          <a:extLst>
            <a:ext uri="{91240B29-F687-4f45-9708-019B960494DF}">
              <a14:hiddenLine xmlns:a14="http://schemas.microsoft.com/office/drawing/2010/main" w="76200" cap="flat" cmpd="sng">
                <a:solidFill>
                  <a:srgbClr val="800000"/>
                </a:solidFill>
                <a:prstDash val="solid"/>
                <a:miter lim="800000"/>
                <a:headEnd/>
                <a:tailEnd/>
              </a14:hiddenLine>
            </a:ext>
          </a:extLst>
        </p:spPr>
      </p:pic>
    </p:spTree>
    <p:extLst>
      <p:ext uri="{BB962C8B-B14F-4D97-AF65-F5344CB8AC3E}">
        <p14:creationId xmlns:p14="http://schemas.microsoft.com/office/powerpoint/2010/main" val="3289466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 y="0"/>
            <a:ext cx="9144000" cy="6856320"/>
          </a:xfrm>
          <a:prstGeom prst="rect">
            <a:avLst/>
          </a:prstGeom>
          <a:solidFill>
            <a:srgbClr val="000000"/>
          </a:solidFill>
          <a:ln w="9525">
            <a:solidFill>
              <a:srgbClr val="000000"/>
            </a:solidFill>
            <a:miter lim="800000"/>
            <a:headEnd/>
            <a:tailEnd/>
          </a:ln>
        </p:spPr>
        <p:txBody>
          <a:bodyPr wrap="none" lIns="95238" tIns="49524" rIns="95238" bIns="49524" anchor="ctr"/>
          <a:lstStyle/>
          <a:p>
            <a:pPr eaLnBrk="0" hangingPunct="0"/>
            <a:endParaRPr lang="de-DE"/>
          </a:p>
        </p:txBody>
      </p:sp>
      <p:pic>
        <p:nvPicPr>
          <p:cNvPr id="6" name="Picture 9" descr="Fluchtweg"/>
          <p:cNvPicPr>
            <a:picLocks noChangeAspect="1" noChangeArrowheads="1"/>
          </p:cNvPicPr>
          <p:nvPr/>
        </p:nvPicPr>
        <p:blipFill>
          <a:blip r:embed="rId3" cstate="print"/>
          <a:srcRect/>
          <a:stretch>
            <a:fillRect/>
          </a:stretch>
        </p:blipFill>
        <p:spPr bwMode="auto">
          <a:xfrm>
            <a:off x="0" y="764427"/>
            <a:ext cx="9140640" cy="6093573"/>
          </a:xfrm>
          <a:prstGeom prst="rect">
            <a:avLst/>
          </a:prstGeom>
          <a:noFill/>
          <a:ln w="9525">
            <a:noFill/>
            <a:miter lim="800000"/>
            <a:headEnd/>
            <a:tailEnd/>
          </a:ln>
        </p:spPr>
      </p:pic>
      <p:sp>
        <p:nvSpPr>
          <p:cNvPr id="2" name="Titel 1"/>
          <p:cNvSpPr>
            <a:spLocks noGrp="1"/>
          </p:cNvSpPr>
          <p:nvPr>
            <p:ph type="title"/>
          </p:nvPr>
        </p:nvSpPr>
        <p:spPr>
          <a:xfrm>
            <a:off x="189836" y="189847"/>
            <a:ext cx="6474550" cy="1172597"/>
          </a:xfrm>
        </p:spPr>
        <p:txBody>
          <a:bodyPr/>
          <a:lstStyle/>
          <a:p>
            <a:pPr>
              <a:defRPr/>
            </a:pPr>
            <a:r>
              <a:rPr lang="de-DE" dirty="0" err="1" smtClean="0">
                <a:solidFill>
                  <a:schemeClr val="tx2"/>
                </a:solidFill>
                <a:effectLst>
                  <a:outerShdw blurRad="38100" dist="38100" dir="2700000" algn="tl">
                    <a:srgbClr val="C0C0C0"/>
                  </a:outerShdw>
                </a:effectLst>
              </a:rPr>
              <a:t>If</a:t>
            </a:r>
            <a:r>
              <a:rPr lang="de-DE" dirty="0" smtClean="0">
                <a:solidFill>
                  <a:schemeClr val="tx2"/>
                </a:solidFill>
                <a:effectLst>
                  <a:outerShdw blurRad="38100" dist="38100" dir="2700000" algn="tl">
                    <a:srgbClr val="C0C0C0"/>
                  </a:outerShdw>
                </a:effectLst>
              </a:rPr>
              <a:t> power </a:t>
            </a:r>
            <a:r>
              <a:rPr lang="de-DE" dirty="0" err="1" smtClean="0">
                <a:solidFill>
                  <a:schemeClr val="tx2"/>
                </a:solidFill>
                <a:effectLst>
                  <a:outerShdw blurRad="38100" dist="38100" dir="2700000" algn="tl">
                    <a:srgbClr val="C0C0C0"/>
                  </a:outerShdw>
                </a:effectLst>
              </a:rPr>
              <a:t>fails</a:t>
            </a:r>
            <a:r>
              <a:rPr lang="de-DE" dirty="0" smtClean="0">
                <a:solidFill>
                  <a:schemeClr val="tx2"/>
                </a:solidFill>
                <a:effectLst>
                  <a:outerShdw blurRad="38100" dist="38100" dir="2700000" algn="tl">
                    <a:srgbClr val="C0C0C0"/>
                  </a:outerShdw>
                </a:effectLst>
              </a:rPr>
              <a:t> </a:t>
            </a:r>
            <a:r>
              <a:rPr lang="de-DE" dirty="0" err="1" smtClean="0">
                <a:solidFill>
                  <a:schemeClr val="tx2"/>
                </a:solidFill>
                <a:effectLst>
                  <a:outerShdw blurRad="38100" dist="38100" dir="2700000" algn="tl">
                    <a:srgbClr val="C0C0C0"/>
                  </a:outerShdw>
                </a:effectLst>
              </a:rPr>
              <a:t>today</a:t>
            </a:r>
            <a:r>
              <a:rPr lang="de-DE" dirty="0" smtClean="0">
                <a:solidFill>
                  <a:schemeClr val="tx2"/>
                </a:solidFill>
                <a:effectLst>
                  <a:outerShdw blurRad="38100" dist="38100" dir="2700000" algn="tl">
                    <a:srgbClr val="C0C0C0"/>
                  </a:outerShdw>
                </a:effectLst>
              </a:rPr>
              <a:t> </a:t>
            </a:r>
            <a:r>
              <a:rPr lang="de-DE" dirty="0" err="1" smtClean="0">
                <a:solidFill>
                  <a:schemeClr val="tx2"/>
                </a:solidFill>
                <a:effectLst>
                  <a:outerShdw blurRad="38100" dist="38100" dir="2700000" algn="tl">
                    <a:srgbClr val="C0C0C0"/>
                  </a:outerShdw>
                </a:effectLst>
              </a:rPr>
              <a:t>for</a:t>
            </a:r>
            <a:r>
              <a:rPr lang="de-DE" dirty="0" smtClean="0">
                <a:solidFill>
                  <a:schemeClr val="tx2"/>
                </a:solidFill>
                <a:effectLst>
                  <a:outerShdw blurRad="38100" dist="38100" dir="2700000" algn="tl">
                    <a:srgbClr val="C0C0C0"/>
                  </a:outerShdw>
                </a:effectLst>
              </a:rPr>
              <a:t> </a:t>
            </a:r>
            <a:r>
              <a:rPr lang="de-DE" dirty="0" err="1" smtClean="0">
                <a:solidFill>
                  <a:schemeClr val="tx2"/>
                </a:solidFill>
                <a:effectLst>
                  <a:outerShdw blurRad="38100" dist="38100" dir="2700000" algn="tl">
                    <a:srgbClr val="C0C0C0"/>
                  </a:outerShdw>
                </a:effectLst>
              </a:rPr>
              <a:t>only</a:t>
            </a:r>
            <a:r>
              <a:rPr lang="de-DE" dirty="0" smtClean="0">
                <a:solidFill>
                  <a:schemeClr val="tx2"/>
                </a:solidFill>
                <a:effectLst>
                  <a:outerShdw blurRad="38100" dist="38100" dir="2700000" algn="tl">
                    <a:srgbClr val="C0C0C0"/>
                  </a:outerShdw>
                </a:effectLst>
              </a:rPr>
              <a:t> 50 </a:t>
            </a:r>
            <a:r>
              <a:rPr lang="de-DE" dirty="0" err="1" smtClean="0">
                <a:solidFill>
                  <a:schemeClr val="tx2"/>
                </a:solidFill>
                <a:effectLst>
                  <a:outerShdw blurRad="38100" dist="38100" dir="2700000" algn="tl">
                    <a:srgbClr val="C0C0C0"/>
                  </a:outerShdw>
                </a:effectLst>
              </a:rPr>
              <a:t>ms</a:t>
            </a:r>
            <a:endParaRPr lang="de-DE" dirty="0"/>
          </a:p>
        </p:txBody>
      </p:sp>
      <p:sp>
        <p:nvSpPr>
          <p:cNvPr id="3" name="Inhaltsplatzhalter 2"/>
          <p:cNvSpPr>
            <a:spLocks noGrp="1"/>
          </p:cNvSpPr>
          <p:nvPr>
            <p:ph idx="1"/>
          </p:nvPr>
        </p:nvSpPr>
        <p:spPr>
          <a:xfrm>
            <a:off x="189836" y="1522133"/>
            <a:ext cx="8377939" cy="2638343"/>
          </a:xfrm>
        </p:spPr>
        <p:txBody>
          <a:bodyPr/>
          <a:lstStyle/>
          <a:p>
            <a:pPr marL="280543" indent="-280543">
              <a:spcAft>
                <a:spcPct val="25000"/>
              </a:spcAft>
              <a:buFontTx/>
              <a:buChar char="•"/>
              <a:defRPr/>
            </a:pPr>
            <a:r>
              <a:rPr lang="de-DE" dirty="0" err="1" smtClean="0">
                <a:solidFill>
                  <a:schemeClr val="hlink"/>
                </a:solidFill>
                <a:effectLst>
                  <a:outerShdw blurRad="38100" dist="38100" dir="2700000" algn="tl">
                    <a:srgbClr val="000000">
                      <a:alpha val="43137"/>
                    </a:srgbClr>
                  </a:outerShdw>
                </a:effectLst>
              </a:rPr>
              <a:t>data</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gets</a:t>
            </a:r>
            <a:r>
              <a:rPr lang="de-DE" dirty="0" smtClean="0">
                <a:solidFill>
                  <a:schemeClr val="hlink"/>
                </a:solidFill>
                <a:effectLst>
                  <a:outerShdw blurRad="38100" dist="38100" dir="2700000" algn="tl">
                    <a:srgbClr val="000000">
                      <a:alpha val="43137"/>
                    </a:srgbClr>
                  </a:outerShdw>
                </a:effectLst>
              </a:rPr>
              <a:t> lost,</a:t>
            </a:r>
          </a:p>
          <a:p>
            <a:pPr marL="280543" indent="-280543">
              <a:spcAft>
                <a:spcPct val="25000"/>
              </a:spcAft>
              <a:buFontTx/>
              <a:buChar char="•"/>
              <a:defRPr/>
            </a:pPr>
            <a:r>
              <a:rPr lang="de-DE" dirty="0" err="1" smtClean="0">
                <a:solidFill>
                  <a:schemeClr val="hlink"/>
                </a:solidFill>
                <a:effectLst>
                  <a:outerShdw blurRad="38100" dist="38100" dir="2700000" algn="tl">
                    <a:srgbClr val="000000">
                      <a:alpha val="43137"/>
                    </a:srgbClr>
                  </a:outerShdw>
                </a:effectLst>
              </a:rPr>
              <a:t>the</a:t>
            </a:r>
            <a:r>
              <a:rPr lang="de-DE" dirty="0" smtClean="0">
                <a:solidFill>
                  <a:schemeClr val="hlink"/>
                </a:solidFill>
                <a:effectLst>
                  <a:outerShdw blurRad="38100" dist="38100" dir="2700000" algn="tl">
                    <a:srgbClr val="000000">
                      <a:alpha val="43137"/>
                    </a:srgbClr>
                  </a:outerShdw>
                </a:effectLst>
              </a:rPr>
              <a:t> PC </a:t>
            </a:r>
            <a:r>
              <a:rPr lang="de-DE" dirty="0" err="1" smtClean="0">
                <a:solidFill>
                  <a:schemeClr val="hlink"/>
                </a:solidFill>
                <a:effectLst>
                  <a:outerShdw blurRad="38100" dist="38100" dir="2700000" algn="tl">
                    <a:srgbClr val="000000">
                      <a:alpha val="43137"/>
                    </a:srgbClr>
                  </a:outerShdw>
                </a:effectLst>
              </a:rPr>
              <a:t>has</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crushed</a:t>
            </a:r>
            <a:r>
              <a:rPr lang="de-DE" dirty="0" smtClean="0">
                <a:solidFill>
                  <a:schemeClr val="hlink"/>
                </a:solidFill>
                <a:effectLst>
                  <a:outerShdw blurRad="38100" dist="38100" dir="2700000" algn="tl">
                    <a:srgbClr val="000000">
                      <a:alpha val="43137"/>
                    </a:srgbClr>
                  </a:outerShdw>
                </a:effectLst>
              </a:rPr>
              <a:t>,</a:t>
            </a:r>
          </a:p>
          <a:p>
            <a:pPr marL="280543" indent="-280543">
              <a:spcAft>
                <a:spcPct val="25000"/>
              </a:spcAft>
              <a:buFontTx/>
              <a:buChar char="•"/>
              <a:defRPr/>
            </a:pPr>
            <a:r>
              <a:rPr lang="de-DE" dirty="0" err="1" smtClean="0">
                <a:solidFill>
                  <a:schemeClr val="hlink"/>
                </a:solidFill>
                <a:effectLst>
                  <a:outerShdw blurRad="38100" dist="38100" dir="2700000" algn="tl">
                    <a:srgbClr val="000000">
                      <a:alpha val="43137"/>
                    </a:srgbClr>
                  </a:outerShdw>
                </a:effectLst>
              </a:rPr>
              <a:t>it</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takes</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minutes</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or</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even</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hours</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to</a:t>
            </a:r>
            <a:r>
              <a:rPr lang="de-DE" dirty="0" smtClean="0">
                <a:solidFill>
                  <a:schemeClr val="hlink"/>
                </a:solidFill>
                <a:effectLst>
                  <a:outerShdw blurRad="38100" dist="38100" dir="2700000" algn="tl">
                    <a:srgbClr val="000000">
                      <a:alpha val="43137"/>
                    </a:srgbClr>
                  </a:outerShdw>
                </a:effectLst>
              </a:rPr>
              <a:t> </a:t>
            </a:r>
            <a:r>
              <a:rPr lang="de-DE" dirty="0" err="1" smtClean="0">
                <a:solidFill>
                  <a:schemeClr val="hlink"/>
                </a:solidFill>
                <a:effectLst>
                  <a:outerShdw blurRad="38100" dist="38100" dir="2700000" algn="tl">
                    <a:srgbClr val="000000">
                      <a:alpha val="43137"/>
                    </a:srgbClr>
                  </a:outerShdw>
                </a:effectLst>
              </a:rPr>
              <a:t>resume</a:t>
            </a:r>
            <a:r>
              <a:rPr lang="de-DE" dirty="0" smtClean="0">
                <a:solidFill>
                  <a:schemeClr val="hlink"/>
                </a:solidFill>
                <a:effectLst>
                  <a:outerShdw blurRad="38100" dist="38100" dir="2700000" algn="tl">
                    <a:srgbClr val="000000">
                      <a:alpha val="43137"/>
                    </a:srgbClr>
                  </a:outerShdw>
                </a:effectLst>
              </a:rPr>
              <a:t> normal </a:t>
            </a:r>
            <a:r>
              <a:rPr lang="de-DE" dirty="0" err="1" smtClean="0">
                <a:solidFill>
                  <a:schemeClr val="hlink"/>
                </a:solidFill>
                <a:effectLst>
                  <a:outerShdw blurRad="38100" dist="38100" dir="2700000" algn="tl">
                    <a:srgbClr val="000000">
                      <a:alpha val="43137"/>
                    </a:srgbClr>
                  </a:outerShdw>
                </a:effectLst>
              </a:rPr>
              <a:t>operation</a:t>
            </a:r>
            <a:r>
              <a:rPr lang="de-DE" dirty="0" smtClean="0">
                <a:solidFill>
                  <a:schemeClr val="hlink"/>
                </a:solidFill>
                <a:effectLst>
                  <a:outerShdw blurRad="38100" dist="38100" dir="2700000" algn="tl">
                    <a:srgbClr val="000000">
                      <a:alpha val="43137"/>
                    </a:srgbClr>
                  </a:outerShdw>
                </a:effectLst>
              </a:rPr>
              <a:t>.</a:t>
            </a:r>
          </a:p>
        </p:txBody>
      </p:sp>
      <p:sp>
        <p:nvSpPr>
          <p:cNvPr id="5" name="Rectangle 6"/>
          <p:cNvSpPr>
            <a:spLocks noChangeArrowheads="1"/>
          </p:cNvSpPr>
          <p:nvPr/>
        </p:nvSpPr>
        <p:spPr bwMode="auto">
          <a:xfrm>
            <a:off x="189836" y="4951134"/>
            <a:ext cx="8759290" cy="553998"/>
          </a:xfrm>
          <a:prstGeom prst="rect">
            <a:avLst/>
          </a:prstGeom>
          <a:noFill/>
          <a:ln w="9525">
            <a:noFill/>
            <a:miter lim="800000"/>
            <a:headEnd/>
            <a:tailEnd/>
          </a:ln>
          <a:effectLst>
            <a:outerShdw dist="35921" dir="2700000" algn="ctr" rotWithShape="0">
              <a:schemeClr val="tx2"/>
            </a:outerShdw>
          </a:effectLst>
        </p:spPr>
        <p:txBody>
          <a:bodyPr lIns="0" tIns="0" rIns="0" bIns="0">
            <a:spAutoFit/>
          </a:bodyPr>
          <a:lstStyle/>
          <a:p>
            <a:pPr eaLnBrk="0" hangingPunct="0">
              <a:spcAft>
                <a:spcPct val="50000"/>
              </a:spcAft>
              <a:defRPr/>
            </a:pPr>
            <a:r>
              <a:rPr lang="de-DE" b="1" dirty="0" err="1" smtClean="0">
                <a:solidFill>
                  <a:schemeClr val="hlink"/>
                </a:solidFill>
                <a:effectLst>
                  <a:outerShdw blurRad="38100" dist="38100" dir="2700000" algn="tl">
                    <a:srgbClr val="C0C0C0"/>
                  </a:outerShdw>
                </a:effectLst>
                <a:latin typeface="Arial" charset="0"/>
              </a:rPr>
              <a:t>Morals</a:t>
            </a:r>
            <a:r>
              <a:rPr lang="de-DE" b="1" dirty="0" smtClean="0">
                <a:solidFill>
                  <a:schemeClr val="hlink"/>
                </a:solidFill>
                <a:effectLst>
                  <a:outerShdw blurRad="38100" dist="38100" dir="2700000" algn="tl">
                    <a:srgbClr val="C0C0C0"/>
                  </a:outerShdw>
                </a:effectLst>
                <a:latin typeface="Arial" charset="0"/>
              </a:rPr>
              <a:t>:</a:t>
            </a:r>
            <a:r>
              <a:rPr lang="de-DE" b="1" dirty="0">
                <a:solidFill>
                  <a:schemeClr val="hlink"/>
                </a:solidFill>
                <a:effectLst>
                  <a:outerShdw blurRad="38100" dist="38100" dir="2700000" algn="tl">
                    <a:srgbClr val="C0C0C0"/>
                  </a:outerShdw>
                </a:effectLst>
                <a:latin typeface="Arial" charset="0"/>
              </a:rPr>
              <a:t/>
            </a:r>
            <a:br>
              <a:rPr lang="de-DE" b="1" dirty="0">
                <a:solidFill>
                  <a:schemeClr val="hlink"/>
                </a:solidFill>
                <a:effectLst>
                  <a:outerShdw blurRad="38100" dist="38100" dir="2700000" algn="tl">
                    <a:srgbClr val="C0C0C0"/>
                  </a:outerShdw>
                </a:effectLst>
                <a:latin typeface="Arial" charset="0"/>
              </a:rPr>
            </a:br>
            <a:r>
              <a:rPr lang="de-DE" dirty="0" smtClean="0">
                <a:solidFill>
                  <a:schemeClr val="hlink"/>
                </a:solidFill>
                <a:effectLst>
                  <a:outerShdw blurRad="38100" dist="38100" dir="2700000" algn="tl">
                    <a:srgbClr val="C0C0C0"/>
                  </a:outerShdw>
                </a:effectLst>
                <a:latin typeface="Arial" charset="0"/>
              </a:rPr>
              <a:t>Power must </a:t>
            </a:r>
            <a:r>
              <a:rPr lang="de-DE" dirty="0" err="1" smtClean="0">
                <a:solidFill>
                  <a:schemeClr val="hlink"/>
                </a:solidFill>
                <a:effectLst>
                  <a:outerShdw blurRad="38100" dist="38100" dir="2700000" algn="tl">
                    <a:srgbClr val="C0C0C0"/>
                  </a:outerShdw>
                </a:effectLst>
                <a:latin typeface="Arial" charset="0"/>
              </a:rPr>
              <a:t>never</a:t>
            </a:r>
            <a:r>
              <a:rPr lang="de-DE" dirty="0" smtClean="0">
                <a:solidFill>
                  <a:schemeClr val="hlink"/>
                </a:solidFill>
                <a:effectLst>
                  <a:outerShdw blurRad="38100" dist="38100" dir="2700000" algn="tl">
                    <a:srgbClr val="C0C0C0"/>
                  </a:outerShdw>
                </a:effectLst>
                <a:latin typeface="Arial" charset="0"/>
              </a:rPr>
              <a:t> </a:t>
            </a:r>
            <a:r>
              <a:rPr lang="de-DE" dirty="0" err="1" smtClean="0">
                <a:solidFill>
                  <a:schemeClr val="hlink"/>
                </a:solidFill>
                <a:effectLst>
                  <a:outerShdw blurRad="38100" dist="38100" dir="2700000" algn="tl">
                    <a:srgbClr val="C0C0C0"/>
                  </a:outerShdw>
                </a:effectLst>
                <a:latin typeface="Arial" charset="0"/>
              </a:rPr>
              <a:t>ever</a:t>
            </a:r>
            <a:r>
              <a:rPr lang="de-DE" dirty="0" smtClean="0">
                <a:solidFill>
                  <a:schemeClr val="hlink"/>
                </a:solidFill>
                <a:effectLst>
                  <a:outerShdw blurRad="38100" dist="38100" dir="2700000" algn="tl">
                    <a:srgbClr val="C0C0C0"/>
                  </a:outerShdw>
                </a:effectLst>
                <a:latin typeface="Arial" charset="0"/>
              </a:rPr>
              <a:t> </a:t>
            </a:r>
            <a:r>
              <a:rPr lang="de-DE" dirty="0" err="1" smtClean="0">
                <a:solidFill>
                  <a:schemeClr val="hlink"/>
                </a:solidFill>
                <a:effectLst>
                  <a:outerShdw blurRad="38100" dist="38100" dir="2700000" algn="tl">
                    <a:srgbClr val="C0C0C0"/>
                  </a:outerShdw>
                </a:effectLst>
                <a:latin typeface="Arial" charset="0"/>
              </a:rPr>
              <a:t>fail</a:t>
            </a:r>
            <a:r>
              <a:rPr lang="de-DE" dirty="0" smtClean="0">
                <a:solidFill>
                  <a:schemeClr val="hlink"/>
                </a:solidFill>
                <a:effectLst>
                  <a:outerShdw blurRad="38100" dist="38100" dir="2700000" algn="tl">
                    <a:srgbClr val="C0C0C0"/>
                  </a:outerShdw>
                </a:effectLst>
                <a:latin typeface="Arial" charset="0"/>
              </a:rPr>
              <a:t>, not </a:t>
            </a:r>
            <a:r>
              <a:rPr lang="de-DE" dirty="0" err="1" smtClean="0">
                <a:solidFill>
                  <a:schemeClr val="hlink"/>
                </a:solidFill>
                <a:effectLst>
                  <a:outerShdw blurRad="38100" dist="38100" dir="2700000" algn="tl">
                    <a:srgbClr val="C0C0C0"/>
                  </a:outerShdw>
                </a:effectLst>
                <a:latin typeface="Arial" charset="0"/>
              </a:rPr>
              <a:t>even</a:t>
            </a:r>
            <a:r>
              <a:rPr lang="de-DE" dirty="0" smtClean="0">
                <a:solidFill>
                  <a:schemeClr val="hlink"/>
                </a:solidFill>
                <a:effectLst>
                  <a:outerShdw blurRad="38100" dist="38100" dir="2700000" algn="tl">
                    <a:srgbClr val="C0C0C0"/>
                  </a:outerShdw>
                </a:effectLst>
                <a:latin typeface="Arial" charset="0"/>
              </a:rPr>
              <a:t> in </a:t>
            </a:r>
            <a:r>
              <a:rPr lang="de-DE" dirty="0" err="1" smtClean="0">
                <a:solidFill>
                  <a:schemeClr val="hlink"/>
                </a:solidFill>
                <a:effectLst>
                  <a:outerShdw blurRad="38100" dist="38100" dir="2700000" algn="tl">
                    <a:srgbClr val="C0C0C0"/>
                  </a:outerShdw>
                </a:effectLst>
                <a:latin typeface="Arial" charset="0"/>
              </a:rPr>
              <a:t>case</a:t>
            </a:r>
            <a:r>
              <a:rPr lang="de-DE" dirty="0" smtClean="0">
                <a:solidFill>
                  <a:schemeClr val="hlink"/>
                </a:solidFill>
                <a:effectLst>
                  <a:outerShdw blurRad="38100" dist="38100" dir="2700000" algn="tl">
                    <a:srgbClr val="C0C0C0"/>
                  </a:outerShdw>
                </a:effectLst>
                <a:latin typeface="Arial" charset="0"/>
              </a:rPr>
              <a:t> of a power </a:t>
            </a:r>
            <a:r>
              <a:rPr lang="de-DE" dirty="0" err="1" smtClean="0">
                <a:solidFill>
                  <a:schemeClr val="hlink"/>
                </a:solidFill>
                <a:effectLst>
                  <a:outerShdw blurRad="38100" dist="38100" dir="2700000" algn="tl">
                    <a:srgbClr val="C0C0C0"/>
                  </a:outerShdw>
                </a:effectLst>
                <a:latin typeface="Arial" charset="0"/>
              </a:rPr>
              <a:t>failure</a:t>
            </a:r>
            <a:r>
              <a:rPr lang="de-DE" dirty="0" smtClean="0">
                <a:solidFill>
                  <a:schemeClr val="hlink"/>
                </a:solidFill>
                <a:effectLst>
                  <a:outerShdw blurRad="38100" dist="38100" dir="2700000" algn="tl">
                    <a:srgbClr val="C0C0C0"/>
                  </a:outerShdw>
                </a:effectLst>
                <a:latin typeface="Arial" charset="0"/>
              </a:rPr>
              <a:t>!</a:t>
            </a:r>
            <a:endParaRPr lang="de-DE" dirty="0">
              <a:solidFill>
                <a:schemeClr val="hlink"/>
              </a:solidFill>
              <a:effectLst>
                <a:outerShdw blurRad="38100" dist="38100" dir="2700000" algn="tl">
                  <a:srgbClr val="C0C0C0"/>
                </a:outerShdw>
              </a:effectLst>
              <a:latin typeface="Arial"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nodeType="afterEffect">
                                  <p:stCondLst>
                                    <p:cond delay="20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4000"/>
                            </p:stCondLst>
                            <p:childTnLst>
                              <p:par>
                                <p:cTn id="13" presetID="1" presetClass="entr" presetSubtype="0" fill="hold" grpId="1" nodeType="afterEffect">
                                  <p:stCondLst>
                                    <p:cond delay="200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6000"/>
                            </p:stCondLst>
                            <p:childTnLst>
                              <p:par>
                                <p:cTn id="16" presetID="1" presetClass="entr" presetSubtype="0" fill="hold" grpId="0" nodeType="afterEffect">
                                  <p:stCondLst>
                                    <p:cond delay="2000"/>
                                  </p:stCondLst>
                                  <p:iterate type="wd">
                                    <p:tmAbs val="250"/>
                                  </p:iterate>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8751"/>
                            </p:stCondLst>
                            <p:childTnLst>
                              <p:par>
                                <p:cTn id="19" presetID="1" presetClass="entr" presetSubtype="0" fill="hold" grpId="0" nodeType="afterEffect">
                                  <p:stCondLst>
                                    <p:cond delay="2000"/>
                                  </p:stCondLst>
                                  <p:iterate type="wd">
                                    <p:tmAbs val="250"/>
                                  </p:iterate>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11752"/>
                            </p:stCondLst>
                            <p:childTnLst>
                              <p:par>
                                <p:cTn id="22" presetID="1" presetClass="entr" presetSubtype="0" fill="hold" grpId="0" nodeType="afterEffect">
                                  <p:stCondLst>
                                    <p:cond delay="2000"/>
                                  </p:stCondLst>
                                  <p:iterate type="wd">
                                    <p:tmAbs val="250"/>
                                  </p:iterate>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16253"/>
                            </p:stCondLst>
                            <p:childTnLst>
                              <p:par>
                                <p:cTn id="25" presetID="1" presetClass="entr" presetSubtype="0" fill="hold" grpId="0" nodeType="afterEffect">
                                  <p:stCondLst>
                                    <p:cond delay="200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pl-PL"/>
              <a:t>PQ measurement</a:t>
            </a:r>
            <a:endParaRPr lang="en-GB"/>
          </a:p>
        </p:txBody>
      </p:sp>
      <p:pic>
        <p:nvPicPr>
          <p:cNvPr id="1730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431925"/>
            <a:ext cx="5715000" cy="5105400"/>
          </a:xfrm>
          <a:noFill/>
          <a:ln/>
        </p:spPr>
      </p:pic>
    </p:spTree>
    <p:extLst>
      <p:ext uri="{BB962C8B-B14F-4D97-AF65-F5344CB8AC3E}">
        <p14:creationId xmlns:p14="http://schemas.microsoft.com/office/powerpoint/2010/main" val="35685845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pl-PL"/>
              <a:t>PQ blame</a:t>
            </a:r>
            <a:endParaRPr lang="en-GB"/>
          </a:p>
        </p:txBody>
      </p:sp>
      <p:pic>
        <p:nvPicPr>
          <p:cNvPr id="1751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6775" y="1447800"/>
            <a:ext cx="5022850" cy="5105400"/>
          </a:xfrm>
          <a:noFill/>
          <a:ln/>
        </p:spPr>
      </p:pic>
    </p:spTree>
    <p:extLst>
      <p:ext uri="{BB962C8B-B14F-4D97-AF65-F5344CB8AC3E}">
        <p14:creationId xmlns:p14="http://schemas.microsoft.com/office/powerpoint/2010/main" val="261052436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9" name="Rectangle 5"/>
          <p:cNvSpPr>
            <a:spLocks noGrp="1" noChangeArrowheads="1"/>
          </p:cNvSpPr>
          <p:nvPr>
            <p:ph type="title"/>
          </p:nvPr>
        </p:nvSpPr>
        <p:spPr/>
        <p:txBody>
          <a:bodyPr/>
          <a:lstStyle/>
          <a:p>
            <a:r>
              <a:rPr lang="pl-PL" sz="2800"/>
              <a:t>PQ investment / PQ cost per turnover</a:t>
            </a:r>
            <a:endParaRPr lang="en-GB" sz="2800"/>
          </a:p>
        </p:txBody>
      </p:sp>
      <p:pic>
        <p:nvPicPr>
          <p:cNvPr id="2314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835025"/>
            <a:ext cx="6048375" cy="5670550"/>
          </a:xfrm>
          <a:noFill/>
          <a:ln/>
        </p:spPr>
      </p:pic>
    </p:spTree>
    <p:extLst>
      <p:ext uri="{BB962C8B-B14F-4D97-AF65-F5344CB8AC3E}">
        <p14:creationId xmlns:p14="http://schemas.microsoft.com/office/powerpoint/2010/main" val="20139564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Rectangle 6"/>
          <p:cNvSpPr>
            <a:spLocks noGrp="1" noChangeArrowheads="1"/>
          </p:cNvSpPr>
          <p:nvPr>
            <p:ph type="title"/>
          </p:nvPr>
        </p:nvSpPr>
        <p:spPr/>
        <p:txBody>
          <a:bodyPr/>
          <a:lstStyle/>
          <a:p>
            <a:r>
              <a:rPr lang="pl-PL" sz="2800"/>
              <a:t>PQ solution load coverage </a:t>
            </a:r>
            <a:endParaRPr lang="en-GB" sz="2800"/>
          </a:p>
        </p:txBody>
      </p:sp>
      <p:pic>
        <p:nvPicPr>
          <p:cNvPr id="24576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831850"/>
            <a:ext cx="7345363" cy="5437188"/>
          </a:xfrm>
          <a:noFill/>
          <a:ln/>
        </p:spPr>
      </p:pic>
    </p:spTree>
    <p:extLst>
      <p:ext uri="{BB962C8B-B14F-4D97-AF65-F5344CB8AC3E}">
        <p14:creationId xmlns:p14="http://schemas.microsoft.com/office/powerpoint/2010/main" val="24946349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79388" y="260350"/>
            <a:ext cx="8713787" cy="561975"/>
          </a:xfrm>
        </p:spPr>
        <p:txBody>
          <a:bodyPr/>
          <a:lstStyle/>
          <a:p>
            <a:pPr algn="ctr"/>
            <a:r>
              <a:rPr lang="en-US" sz="2800">
                <a:latin typeface="Verdana" pitchFamily="34" charset="0"/>
              </a:rPr>
              <a:t>Power Quality Solutions adopted</a:t>
            </a:r>
          </a:p>
        </p:txBody>
      </p:sp>
      <p:sp>
        <p:nvSpPr>
          <p:cNvPr id="154629" name="Rectangle 5"/>
          <p:cNvSpPr>
            <a:spLocks noGrp="1" noChangeArrowheads="1"/>
          </p:cNvSpPr>
          <p:nvPr>
            <p:ph type="body" idx="1"/>
          </p:nvPr>
        </p:nvSpPr>
        <p:spPr>
          <a:xfrm>
            <a:off x="457200" y="1484313"/>
            <a:ext cx="8218488" cy="4032250"/>
          </a:xfrm>
          <a:solidFill>
            <a:schemeClr val="bg1"/>
          </a:solidFill>
          <a:ln/>
        </p:spPr>
        <p:txBody>
          <a:bodyPr/>
          <a:lstStyle/>
          <a:p>
            <a:r>
              <a:rPr lang="en-US"/>
              <a:t>“Services” sectors tend to invest more into original designs</a:t>
            </a:r>
          </a:p>
          <a:p>
            <a:r>
              <a:rPr lang="en-US"/>
              <a:t>“Industry” sectors often have to adapt existing possibly older installations to cope with current demands</a:t>
            </a:r>
          </a:p>
          <a:p>
            <a:r>
              <a:rPr lang="en-US"/>
              <a:t>Sectors that cannot allow for power interruptions tend to design reliability &amp; resilience into their systems.</a:t>
            </a:r>
          </a:p>
        </p:txBody>
      </p:sp>
    </p:spTree>
    <p:extLst>
      <p:ext uri="{BB962C8B-B14F-4D97-AF65-F5344CB8AC3E}">
        <p14:creationId xmlns:p14="http://schemas.microsoft.com/office/powerpoint/2010/main" val="39016695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Questionnaire</a:t>
            </a:r>
            <a:r>
              <a:rPr lang="pl-PL" dirty="0" smtClean="0"/>
              <a:t> - </a:t>
            </a:r>
            <a:r>
              <a:rPr lang="pl-PL" dirty="0" err="1" smtClean="0"/>
              <a:t>collecting</a:t>
            </a:r>
            <a:r>
              <a:rPr lang="pl-PL" dirty="0" smtClean="0"/>
              <a:t> </a:t>
            </a:r>
            <a:r>
              <a:rPr lang="pl-PL" dirty="0" err="1" smtClean="0"/>
              <a:t>economic</a:t>
            </a:r>
            <a:r>
              <a:rPr lang="pl-PL" dirty="0" smtClean="0"/>
              <a:t> data </a:t>
            </a:r>
            <a:endParaRPr lang="en-GB" dirty="0"/>
          </a:p>
        </p:txBody>
      </p:sp>
      <p:sp>
        <p:nvSpPr>
          <p:cNvPr id="3" name="Symbol zastępczy zawartości 2"/>
          <p:cNvSpPr>
            <a:spLocks noGrp="1"/>
          </p:cNvSpPr>
          <p:nvPr>
            <p:ph idx="1"/>
          </p:nvPr>
        </p:nvSpPr>
        <p:spPr/>
        <p:txBody>
          <a:bodyPr/>
          <a:lstStyle/>
          <a:p>
            <a:endParaRPr lang="en-GB"/>
          </a:p>
        </p:txBody>
      </p:sp>
    </p:spTree>
    <p:extLst>
      <p:ext uri="{BB962C8B-B14F-4D97-AF65-F5344CB8AC3E}">
        <p14:creationId xmlns:p14="http://schemas.microsoft.com/office/powerpoint/2010/main" val="34318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179512" y="5122"/>
            <a:ext cx="4160298" cy="6307820"/>
          </a:xfrm>
          <a:prstGeom prst="rect">
            <a:avLst/>
          </a:prstGeom>
          <a:noFill/>
          <a:ln w="9525">
            <a:noFill/>
            <a:miter lim="800000"/>
            <a:headEnd/>
            <a:tailEnd/>
          </a:ln>
          <a:effectLst/>
        </p:spPr>
      </p:pic>
      <p:pic>
        <p:nvPicPr>
          <p:cNvPr id="181251" name="Picture 3"/>
          <p:cNvPicPr>
            <a:picLocks noChangeAspect="1" noChangeArrowheads="1"/>
          </p:cNvPicPr>
          <p:nvPr/>
        </p:nvPicPr>
        <p:blipFill>
          <a:blip r:embed="rId3" cstate="print"/>
          <a:srcRect/>
          <a:stretch>
            <a:fillRect/>
          </a:stretch>
        </p:blipFill>
        <p:spPr bwMode="auto">
          <a:xfrm>
            <a:off x="4490801" y="209029"/>
            <a:ext cx="4401679" cy="5884267"/>
          </a:xfrm>
          <a:prstGeom prst="rect">
            <a:avLst/>
          </a:prstGeom>
          <a:noFill/>
          <a:ln w="9525">
            <a:noFill/>
            <a:miter lim="800000"/>
            <a:headEnd/>
            <a:tailEnd/>
          </a:ln>
          <a:effectLst/>
        </p:spPr>
      </p:pic>
      <p:sp>
        <p:nvSpPr>
          <p:cNvPr id="9" name="Tytuł 2"/>
          <p:cNvSpPr>
            <a:spLocks noGrp="1"/>
          </p:cNvSpPr>
          <p:nvPr>
            <p:ph type="title"/>
          </p:nvPr>
        </p:nvSpPr>
        <p:spPr>
          <a:xfrm>
            <a:off x="4499993" y="6165304"/>
            <a:ext cx="4392488" cy="287933"/>
          </a:xfrm>
        </p:spPr>
        <p:txBody>
          <a:bodyPr/>
          <a:lstStyle/>
          <a:p>
            <a:r>
              <a:rPr lang="pl-PL" sz="1600" dirty="0" err="1" smtClean="0"/>
              <a:t>The</a:t>
            </a:r>
            <a:r>
              <a:rPr lang="pl-PL" sz="1600" dirty="0" smtClean="0"/>
              <a:t> </a:t>
            </a:r>
            <a:r>
              <a:rPr lang="pl-PL" sz="1600" dirty="0" err="1" smtClean="0"/>
              <a:t>questionnaire</a:t>
            </a:r>
            <a:r>
              <a:rPr lang="pl-PL" sz="1600" dirty="0" smtClean="0"/>
              <a:t> – pilot + </a:t>
            </a:r>
            <a:r>
              <a:rPr lang="pl-PL" sz="1600" dirty="0" err="1" smtClean="0"/>
              <a:t>attributes</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Scenarios</a:t>
            </a:r>
            <a:endParaRPr lang="en-GB" dirty="0"/>
          </a:p>
        </p:txBody>
      </p:sp>
      <p:pic>
        <p:nvPicPr>
          <p:cNvPr id="204802" name="Picture 2"/>
          <p:cNvPicPr>
            <a:picLocks noChangeAspect="1" noChangeArrowheads="1"/>
          </p:cNvPicPr>
          <p:nvPr/>
        </p:nvPicPr>
        <p:blipFill>
          <a:blip r:embed="rId2" cstate="print"/>
          <a:srcRect/>
          <a:stretch>
            <a:fillRect/>
          </a:stretch>
        </p:blipFill>
        <p:spPr bwMode="auto">
          <a:xfrm>
            <a:off x="35496" y="1050379"/>
            <a:ext cx="9102030" cy="51149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cstate="print"/>
          <a:srcRect/>
          <a:stretch>
            <a:fillRect/>
          </a:stretch>
        </p:blipFill>
        <p:spPr bwMode="auto">
          <a:xfrm>
            <a:off x="34652" y="404664"/>
            <a:ext cx="9030934" cy="5997153"/>
          </a:xfrm>
          <a:prstGeom prst="rect">
            <a:avLst/>
          </a:prstGeom>
          <a:noFill/>
          <a:ln w="9525">
            <a:noFill/>
            <a:miter lim="800000"/>
            <a:headEnd/>
            <a:tailEnd/>
          </a:ln>
          <a:effectLst/>
        </p:spPr>
      </p:pic>
      <p:sp>
        <p:nvSpPr>
          <p:cNvPr id="4" name="Tytuł 2"/>
          <p:cNvSpPr>
            <a:spLocks noGrp="1"/>
          </p:cNvSpPr>
          <p:nvPr>
            <p:ph type="title"/>
          </p:nvPr>
        </p:nvSpPr>
        <p:spPr>
          <a:xfrm>
            <a:off x="395536" y="1"/>
            <a:ext cx="8569771" cy="332656"/>
          </a:xfrm>
        </p:spPr>
        <p:txBody>
          <a:bodyPr/>
          <a:lstStyle/>
          <a:p>
            <a:r>
              <a:rPr lang="pl-PL" sz="1600" dirty="0" err="1" smtClean="0"/>
              <a:t>The</a:t>
            </a:r>
            <a:r>
              <a:rPr lang="pl-PL" sz="1600" dirty="0" smtClean="0"/>
              <a:t> </a:t>
            </a:r>
            <a:r>
              <a:rPr lang="pl-PL" sz="1600" dirty="0" err="1" smtClean="0"/>
              <a:t>questionnaire</a:t>
            </a:r>
            <a:r>
              <a:rPr lang="pl-PL" sz="1600" dirty="0" smtClean="0"/>
              <a:t> – </a:t>
            </a:r>
            <a:r>
              <a:rPr lang="pl-PL" sz="1600" dirty="0" err="1" smtClean="0"/>
              <a:t>process</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2" cstate="print"/>
          <a:srcRect/>
          <a:stretch>
            <a:fillRect/>
          </a:stretch>
        </p:blipFill>
        <p:spPr bwMode="auto">
          <a:xfrm>
            <a:off x="13235" y="620688"/>
            <a:ext cx="9095269" cy="5506492"/>
          </a:xfrm>
          <a:prstGeom prst="rect">
            <a:avLst/>
          </a:prstGeom>
          <a:noFill/>
          <a:ln w="9525">
            <a:noFill/>
            <a:miter lim="800000"/>
            <a:headEnd/>
            <a:tailEnd/>
          </a:ln>
          <a:effectLst/>
        </p:spPr>
      </p:pic>
      <p:sp>
        <p:nvSpPr>
          <p:cNvPr id="4" name="Tytuł 2"/>
          <p:cNvSpPr>
            <a:spLocks noGrp="1"/>
          </p:cNvSpPr>
          <p:nvPr>
            <p:ph type="title"/>
          </p:nvPr>
        </p:nvSpPr>
        <p:spPr>
          <a:xfrm>
            <a:off x="395536" y="1"/>
            <a:ext cx="8569771" cy="332656"/>
          </a:xfrm>
        </p:spPr>
        <p:txBody>
          <a:bodyPr/>
          <a:lstStyle/>
          <a:p>
            <a:r>
              <a:rPr lang="pl-PL" sz="1600" dirty="0" err="1" smtClean="0"/>
              <a:t>The</a:t>
            </a:r>
            <a:r>
              <a:rPr lang="pl-PL" sz="1600" dirty="0" smtClean="0"/>
              <a:t> </a:t>
            </a:r>
            <a:r>
              <a:rPr lang="pl-PL" sz="1600" dirty="0" err="1" smtClean="0"/>
              <a:t>questionnaire</a:t>
            </a:r>
            <a:r>
              <a:rPr lang="pl-PL" sz="1600" dirty="0" smtClean="0"/>
              <a:t> – </a:t>
            </a:r>
            <a:r>
              <a:rPr lang="pl-PL" sz="1600" dirty="0" err="1" smtClean="0"/>
              <a:t>process</a:t>
            </a:r>
            <a:r>
              <a:rPr lang="pl-PL" sz="1600" dirty="0" smtClean="0"/>
              <a:t> 2</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ytuł 1"/>
          <p:cNvSpPr>
            <a:spLocks noGrp="1"/>
          </p:cNvSpPr>
          <p:nvPr>
            <p:ph type="title"/>
          </p:nvPr>
        </p:nvSpPr>
        <p:spPr/>
        <p:txBody>
          <a:bodyPr/>
          <a:lstStyle/>
          <a:p>
            <a:r>
              <a:rPr lang="pl-PL" smtClean="0"/>
              <a:t>Reliability / VQ damage functions</a:t>
            </a:r>
            <a:endParaRPr lang="en-GB" smtClean="0"/>
          </a:p>
        </p:txBody>
      </p:sp>
      <p:pic>
        <p:nvPicPr>
          <p:cNvPr id="63491" name="Picture 2"/>
          <p:cNvPicPr>
            <a:picLocks noChangeAspect="1" noChangeArrowheads="1"/>
          </p:cNvPicPr>
          <p:nvPr/>
        </p:nvPicPr>
        <p:blipFill>
          <a:blip r:embed="rId2" cstate="print"/>
          <a:srcRect/>
          <a:stretch>
            <a:fillRect/>
          </a:stretch>
        </p:blipFill>
        <p:spPr bwMode="auto">
          <a:xfrm>
            <a:off x="500063" y="1143000"/>
            <a:ext cx="6069012" cy="48196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cstate="print"/>
          <a:srcRect/>
          <a:stretch>
            <a:fillRect/>
          </a:stretch>
        </p:blipFill>
        <p:spPr bwMode="auto">
          <a:xfrm>
            <a:off x="2398912" y="0"/>
            <a:ext cx="4617665" cy="6741368"/>
          </a:xfrm>
          <a:prstGeom prst="rect">
            <a:avLst/>
          </a:prstGeom>
          <a:noFill/>
          <a:ln w="9525">
            <a:noFill/>
            <a:miter lim="800000"/>
            <a:headEnd/>
            <a:tailEnd/>
          </a:ln>
          <a:effectLst/>
        </p:spPr>
      </p:pic>
      <p:sp>
        <p:nvSpPr>
          <p:cNvPr id="5" name="Tytuł 2"/>
          <p:cNvSpPr>
            <a:spLocks noGrp="1"/>
          </p:cNvSpPr>
          <p:nvPr>
            <p:ph type="title"/>
          </p:nvPr>
        </p:nvSpPr>
        <p:spPr>
          <a:xfrm>
            <a:off x="395537" y="0"/>
            <a:ext cx="1728192" cy="1412775"/>
          </a:xfrm>
        </p:spPr>
        <p:txBody>
          <a:bodyPr/>
          <a:lstStyle/>
          <a:p>
            <a:r>
              <a:rPr lang="pl-PL" sz="1600" dirty="0" err="1" smtClean="0"/>
              <a:t>The</a:t>
            </a:r>
            <a:r>
              <a:rPr lang="pl-PL" sz="1600" dirty="0" smtClean="0"/>
              <a:t> </a:t>
            </a:r>
            <a:r>
              <a:rPr lang="pl-PL" sz="1600" dirty="0" err="1" smtClean="0"/>
              <a:t>questionnaire</a:t>
            </a:r>
            <a:r>
              <a:rPr lang="pl-PL" sz="1600" dirty="0" smtClean="0"/>
              <a:t> – non </a:t>
            </a:r>
            <a:r>
              <a:rPr lang="pl-PL" sz="1600" dirty="0" err="1" smtClean="0"/>
              <a:t>process</a:t>
            </a:r>
            <a:r>
              <a:rPr lang="pl-PL" sz="1600" dirty="0" smtClean="0"/>
              <a:t> </a:t>
            </a:r>
            <a:r>
              <a:rPr lang="pl-PL" sz="1600" dirty="0" err="1" smtClean="0"/>
              <a:t>oriented</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8" name="Object 2"/>
          <p:cNvGraphicFramePr>
            <a:graphicFrameLocks noChangeAspect="1"/>
          </p:cNvGraphicFramePr>
          <p:nvPr/>
        </p:nvGraphicFramePr>
        <p:xfrm>
          <a:off x="0" y="1366838"/>
          <a:ext cx="9144000" cy="4125912"/>
        </p:xfrm>
        <a:graphic>
          <a:graphicData uri="http://schemas.openxmlformats.org/presentationml/2006/ole">
            <mc:AlternateContent xmlns:mc="http://schemas.openxmlformats.org/markup-compatibility/2006">
              <mc:Choice xmlns:v="urn:schemas-microsoft-com:vml" Requires="v">
                <p:oleObj spid="_x0000_s58379" name="Fotografia Photo Editor" r:id="rId4" imgW="12390476" imgH="5590476" progId="MSPhotoEd.3">
                  <p:embed/>
                </p:oleObj>
              </mc:Choice>
              <mc:Fallback>
                <p:oleObj name="Fotografia Photo Editor" r:id="rId4" imgW="12390476" imgH="5590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6838"/>
                        <a:ext cx="9144000"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39" name="Rectangle 3"/>
          <p:cNvSpPr>
            <a:spLocks noGrp="1" noChangeArrowheads="1"/>
          </p:cNvSpPr>
          <p:nvPr>
            <p:ph type="title"/>
          </p:nvPr>
        </p:nvSpPr>
        <p:spPr/>
        <p:txBody>
          <a:bodyPr/>
          <a:lstStyle/>
          <a:p>
            <a:r>
              <a:rPr lang="pl-PL" sz="2800" dirty="0" smtClean="0"/>
              <a:t>CIGRE C4.107 </a:t>
            </a:r>
            <a:r>
              <a:rPr lang="pl-PL" sz="2800" dirty="0" err="1" smtClean="0"/>
              <a:t>Documents</a:t>
            </a:r>
            <a:r>
              <a:rPr lang="pl-PL" sz="2800" dirty="0" smtClean="0"/>
              <a:t> </a:t>
            </a:r>
            <a:r>
              <a:rPr lang="pl-PL" sz="2800" dirty="0" err="1" smtClean="0"/>
              <a:t>repository</a:t>
            </a:r>
            <a:endParaRPr lang="en-GB" sz="2800" dirty="0"/>
          </a:p>
        </p:txBody>
      </p:sp>
      <p:sp>
        <p:nvSpPr>
          <p:cNvPr id="2" name="pole tekstowe 1"/>
          <p:cNvSpPr txBox="1"/>
          <p:nvPr/>
        </p:nvSpPr>
        <p:spPr>
          <a:xfrm>
            <a:off x="3491880" y="5301208"/>
            <a:ext cx="3191899" cy="369332"/>
          </a:xfrm>
          <a:prstGeom prst="rect">
            <a:avLst/>
          </a:prstGeom>
          <a:noFill/>
        </p:spPr>
        <p:txBody>
          <a:bodyPr wrap="none" rtlCol="0">
            <a:spAutoFit/>
          </a:bodyPr>
          <a:lstStyle/>
          <a:p>
            <a:r>
              <a:rPr lang="pl-PL" dirty="0" err="1" smtClean="0"/>
              <a:t>All</a:t>
            </a:r>
            <a:r>
              <a:rPr lang="pl-PL" dirty="0" smtClean="0"/>
              <a:t> </a:t>
            </a:r>
            <a:r>
              <a:rPr lang="pl-PL" dirty="0" err="1" smtClean="0"/>
              <a:t>together</a:t>
            </a:r>
            <a:r>
              <a:rPr lang="pl-PL" dirty="0" smtClean="0"/>
              <a:t> &gt; 400 </a:t>
            </a:r>
            <a:r>
              <a:rPr lang="pl-PL" dirty="0" err="1" smtClean="0"/>
              <a:t>documents</a:t>
            </a:r>
            <a:endParaRPr lang="en-GB" dirty="0"/>
          </a:p>
        </p:txBody>
      </p:sp>
    </p:spTree>
    <p:extLst>
      <p:ext uri="{BB962C8B-B14F-4D97-AF65-F5344CB8AC3E}">
        <p14:creationId xmlns:p14="http://schemas.microsoft.com/office/powerpoint/2010/main" val="29330789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82" name="Object 2"/>
          <p:cNvGraphicFramePr>
            <a:graphicFrameLocks noChangeAspect="1"/>
          </p:cNvGraphicFramePr>
          <p:nvPr/>
        </p:nvGraphicFramePr>
        <p:xfrm>
          <a:off x="468313" y="868363"/>
          <a:ext cx="7848600" cy="5367337"/>
        </p:xfrm>
        <a:graphic>
          <a:graphicData uri="http://schemas.openxmlformats.org/presentationml/2006/ole">
            <mc:AlternateContent xmlns:mc="http://schemas.openxmlformats.org/markup-compatibility/2006">
              <mc:Choice xmlns:v="urn:schemas-microsoft-com:vml" Requires="v">
                <p:oleObj spid="_x0000_s59402" name="Fotografia Photo Editor" r:id="rId4" imgW="12298492" imgH="8411749" progId="MSPhotoEd.3">
                  <p:embed/>
                </p:oleObj>
              </mc:Choice>
              <mc:Fallback>
                <p:oleObj name="Fotografia Photo Editor" r:id="rId4" imgW="12298492" imgH="841174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868363"/>
                        <a:ext cx="7848600" cy="536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83" name="Rectangle 3"/>
          <p:cNvSpPr>
            <a:spLocks noGrp="1" noChangeArrowheads="1"/>
          </p:cNvSpPr>
          <p:nvPr>
            <p:ph type="title"/>
          </p:nvPr>
        </p:nvSpPr>
        <p:spPr/>
        <p:txBody>
          <a:bodyPr/>
          <a:lstStyle/>
          <a:p>
            <a:r>
              <a:rPr lang="pl-PL" sz="2800" dirty="0" err="1"/>
              <a:t>Documents</a:t>
            </a:r>
            <a:r>
              <a:rPr lang="pl-PL" sz="2800" dirty="0"/>
              <a:t> – </a:t>
            </a:r>
            <a:r>
              <a:rPr lang="pl-PL" sz="2800" dirty="0" err="1"/>
              <a:t>Search</a:t>
            </a:r>
            <a:r>
              <a:rPr lang="pl-PL" sz="2800" dirty="0"/>
              <a:t>; „</a:t>
            </a:r>
            <a:r>
              <a:rPr lang="pl-PL" sz="2800" dirty="0" err="1"/>
              <a:t>voltage</a:t>
            </a:r>
            <a:r>
              <a:rPr lang="pl-PL" sz="2800" dirty="0"/>
              <a:t>” </a:t>
            </a:r>
            <a:r>
              <a:rPr lang="pl-PL" sz="2800" dirty="0" err="1"/>
              <a:t>or</a:t>
            </a:r>
            <a:r>
              <a:rPr lang="pl-PL" sz="2800" dirty="0"/>
              <a:t> „</a:t>
            </a:r>
            <a:r>
              <a:rPr lang="pl-PL" sz="2800" dirty="0" err="1"/>
              <a:t>dips</a:t>
            </a:r>
            <a:r>
              <a:rPr lang="pl-PL" sz="2800" dirty="0"/>
              <a:t>” </a:t>
            </a:r>
            <a:endParaRPr lang="en-GB" sz="2800" dirty="0"/>
          </a:p>
        </p:txBody>
      </p:sp>
    </p:spTree>
    <p:extLst>
      <p:ext uri="{BB962C8B-B14F-4D97-AF65-F5344CB8AC3E}">
        <p14:creationId xmlns:p14="http://schemas.microsoft.com/office/powerpoint/2010/main" val="40118599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ytuł 1"/>
          <p:cNvSpPr>
            <a:spLocks noGrp="1"/>
          </p:cNvSpPr>
          <p:nvPr>
            <p:ph type="title"/>
          </p:nvPr>
        </p:nvSpPr>
        <p:spPr/>
        <p:txBody>
          <a:bodyPr/>
          <a:lstStyle/>
          <a:p>
            <a:pPr algn="ctr"/>
            <a:r>
              <a:rPr lang="pl-PL" dirty="0" err="1" smtClean="0"/>
              <a:t>Conclusion</a:t>
            </a:r>
            <a:r>
              <a:rPr lang="pl-PL" dirty="0" smtClean="0"/>
              <a:t> - </a:t>
            </a:r>
            <a:r>
              <a:rPr lang="en-GB" dirty="0" smtClean="0"/>
              <a:t>The reasons for investigating the cost of PQ</a:t>
            </a:r>
          </a:p>
        </p:txBody>
      </p:sp>
      <p:sp>
        <p:nvSpPr>
          <p:cNvPr id="27651" name="Symbol zastępczy zawartości 2"/>
          <p:cNvSpPr>
            <a:spLocks noGrp="1"/>
          </p:cNvSpPr>
          <p:nvPr>
            <p:ph idx="1"/>
          </p:nvPr>
        </p:nvSpPr>
        <p:spPr>
          <a:xfrm>
            <a:off x="107504" y="928688"/>
            <a:ext cx="8928991" cy="5235575"/>
          </a:xfrm>
        </p:spPr>
        <p:txBody>
          <a:bodyPr/>
          <a:lstStyle/>
          <a:p>
            <a:pPr>
              <a:buFont typeface="Wingdings" pitchFamily="2" charset="2"/>
              <a:buNone/>
            </a:pPr>
            <a:endParaRPr lang="en-GB" sz="1400" dirty="0" smtClean="0"/>
          </a:p>
          <a:p>
            <a:r>
              <a:rPr lang="en-GB" sz="1400" dirty="0" smtClean="0"/>
              <a:t>to build awareness of the potential magnitude of PQ costs which may affect the productivity of the company</a:t>
            </a:r>
            <a:endParaRPr lang="pl-PL" sz="1400" dirty="0" smtClean="0"/>
          </a:p>
          <a:p>
            <a:r>
              <a:rPr lang="en-GB" sz="1400" dirty="0" smtClean="0"/>
              <a:t>while statistics and previous experiences are helpful, no two companies, even when operating in the same sector, will be equally vulnerable to PQ disturbances</a:t>
            </a:r>
            <a:endParaRPr lang="pl-PL" sz="1400" dirty="0" smtClean="0"/>
          </a:p>
          <a:p>
            <a:r>
              <a:rPr lang="en-GB" sz="1400" dirty="0" smtClean="0"/>
              <a:t>as PQ becomes subject to contract between a user and a supplier, the cost of PQ needs to be quantified to establish the so-called ‘Willingness to Pay or Accept’ as is a measure of a value of improved PQ for which the user is going to pay a premium or receive compensation for inadequate quality </a:t>
            </a:r>
            <a:endParaRPr lang="pl-PL" sz="1400" dirty="0" smtClean="0"/>
          </a:p>
          <a:p>
            <a:r>
              <a:rPr lang="en-GB" sz="1400" dirty="0" smtClean="0"/>
              <a:t>in case of failure caused by a PQ event for which the supplier is contractually liable, the amount of compensation will need to be determined.  A previous cost survey will help to establish the methodology, allowing a prompt and accurate determination of the amount.</a:t>
            </a:r>
            <a:endParaRPr lang="pl-PL" sz="1400" dirty="0" smtClean="0"/>
          </a:p>
          <a:p>
            <a:r>
              <a:rPr lang="en-GB" sz="1400" dirty="0" smtClean="0"/>
              <a:t>awareness of the cost of PQ will help to minimise it. Once their potential contribution is recognised, many small and simple incremental improvements are possible without significant investment.</a:t>
            </a:r>
            <a:endParaRPr lang="pl-PL" sz="1400" dirty="0" smtClean="0"/>
          </a:p>
          <a:p>
            <a:r>
              <a:rPr lang="en-GB" sz="1400" dirty="0" smtClean="0"/>
              <a:t>Finally PQ cost knowledge is a tool for regulators to set incentives for suppliers. The benefit should retain for the whole society </a:t>
            </a:r>
            <a:r>
              <a:rPr lang="pl-PL" sz="1400" dirty="0" smtClean="0"/>
              <a:t>but </a:t>
            </a:r>
            <a:r>
              <a:rPr lang="en-GB" sz="1400" dirty="0" smtClean="0"/>
              <a:t>primarily</a:t>
            </a:r>
            <a:r>
              <a:rPr lang="pl-PL" sz="1400" dirty="0" smtClean="0"/>
              <a:t> for energy </a:t>
            </a:r>
            <a:r>
              <a:rPr lang="pl-PL" sz="1400" dirty="0" err="1" smtClean="0"/>
              <a:t>sector</a:t>
            </a:r>
            <a:r>
              <a:rPr lang="pl-PL" sz="1400" dirty="0" smtClean="0"/>
              <a:t> </a:t>
            </a:r>
            <a:r>
              <a:rPr lang="pl-PL" sz="1400" dirty="0" err="1" smtClean="0"/>
              <a:t>it</a:t>
            </a:r>
            <a:r>
              <a:rPr lang="pl-PL" sz="1400" dirty="0" smtClean="0"/>
              <a:t> </a:t>
            </a:r>
            <a:r>
              <a:rPr lang="pl-PL" sz="1400" dirty="0" err="1" smtClean="0"/>
              <a:t>should</a:t>
            </a:r>
            <a:r>
              <a:rPr lang="pl-PL" sz="1400" dirty="0" smtClean="0"/>
              <a:t> be </a:t>
            </a:r>
            <a:r>
              <a:rPr lang="pl-PL" sz="1400" dirty="0" err="1" smtClean="0"/>
              <a:t>adjusted</a:t>
            </a:r>
            <a:r>
              <a:rPr lang="pl-PL" sz="1400" dirty="0" smtClean="0"/>
              <a:t> so, as </a:t>
            </a:r>
            <a:r>
              <a:rPr lang="pl-PL" sz="1400" dirty="0" err="1" smtClean="0"/>
              <a:t>the</a:t>
            </a:r>
            <a:r>
              <a:rPr lang="pl-PL" sz="1400" dirty="0" smtClean="0"/>
              <a:t> </a:t>
            </a:r>
            <a:r>
              <a:rPr lang="en-GB" sz="1400" dirty="0" smtClean="0"/>
              <a:t>retention period </a:t>
            </a:r>
            <a:r>
              <a:rPr lang="pl-PL" sz="1400" dirty="0" err="1" smtClean="0"/>
              <a:t>is</a:t>
            </a:r>
            <a:r>
              <a:rPr lang="en-GB" sz="1400" dirty="0" smtClean="0"/>
              <a:t> sufficiently long to encourage companies to undertake investments    </a:t>
            </a:r>
          </a:p>
          <a:p>
            <a:pPr lvl="1" eaLnBrk="1" hangingPunct="1"/>
            <a:r>
              <a:rPr lang="en-GB" sz="1400" dirty="0" smtClean="0"/>
              <a:t>Setting </a:t>
            </a:r>
            <a:r>
              <a:rPr lang="pl-PL" sz="1400" dirty="0" err="1" smtClean="0"/>
              <a:t>limits</a:t>
            </a:r>
            <a:r>
              <a:rPr lang="en-GB" sz="1400" dirty="0" smtClean="0"/>
              <a:t> </a:t>
            </a:r>
          </a:p>
          <a:p>
            <a:pPr lvl="2" eaLnBrk="1" hangingPunct="1"/>
            <a:r>
              <a:rPr lang="en-GB" sz="1400" dirty="0" smtClean="0"/>
              <a:t>Based on the actual </a:t>
            </a:r>
            <a:r>
              <a:rPr lang="pl-PL" sz="1400" dirty="0" err="1" smtClean="0"/>
              <a:t>figures</a:t>
            </a:r>
            <a:r>
              <a:rPr lang="en-GB" sz="1400" dirty="0" smtClean="0"/>
              <a:t> during a sufficiently long historic period </a:t>
            </a:r>
          </a:p>
          <a:p>
            <a:pPr lvl="2" eaLnBrk="1" hangingPunct="1"/>
            <a:r>
              <a:rPr lang="en-GB" sz="1400" dirty="0" smtClean="0"/>
              <a:t>Using some form of benchmarking (relative to the performance of other companies) or using a reference network model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684213" y="1484313"/>
            <a:ext cx="7820025" cy="4298950"/>
          </a:xfrm>
          <a:prstGeom prst="rect">
            <a:avLst/>
          </a:prstGeom>
          <a:noFill/>
          <a:ln w="9525">
            <a:noFill/>
            <a:miter lim="800000"/>
            <a:headEnd/>
            <a:tailEnd/>
          </a:ln>
        </p:spPr>
        <p:txBody>
          <a:bodyPr lIns="30123" tIns="47697" rIns="30123" bIns="47697"/>
          <a:lstStyle/>
          <a:p>
            <a:pPr marL="342900" indent="-342900">
              <a:spcBef>
                <a:spcPct val="20000"/>
              </a:spcBef>
              <a:buFontTx/>
              <a:buChar char="•"/>
            </a:pPr>
            <a:r>
              <a:rPr lang="en-GB" sz="2000" b="1">
                <a:solidFill>
                  <a:srgbClr val="7030A0"/>
                </a:solidFill>
              </a:rPr>
              <a:t>Generally: the higher the reliability level, the more severe the impact of an interruption will be.</a:t>
            </a:r>
          </a:p>
          <a:p>
            <a:pPr marL="742950" lvl="1" indent="-285750">
              <a:spcBef>
                <a:spcPct val="20000"/>
              </a:spcBef>
              <a:buFontTx/>
              <a:buChar char="–"/>
            </a:pPr>
            <a:r>
              <a:rPr lang="en-GB" sz="2000">
                <a:solidFill>
                  <a:srgbClr val="7030A0"/>
                </a:solidFill>
              </a:rPr>
              <a:t>A study in Nepal showed that 38% of residential consumers considered the </a:t>
            </a:r>
            <a:r>
              <a:rPr lang="en-GB" sz="2000">
                <a:solidFill>
                  <a:srgbClr val="002060"/>
                </a:solidFill>
              </a:rPr>
              <a:t>number of interruption to be “low” or “very low” although the average number of outages was 4 a week</a:t>
            </a:r>
            <a:r>
              <a:rPr lang="en-GB" sz="2000">
                <a:solidFill>
                  <a:srgbClr val="7030A0"/>
                </a:solidFill>
              </a:rPr>
              <a:t>.</a:t>
            </a:r>
          </a:p>
          <a:p>
            <a:pPr marL="742950" lvl="1" indent="-285750">
              <a:spcBef>
                <a:spcPct val="20000"/>
              </a:spcBef>
              <a:buFontTx/>
              <a:buChar char="–"/>
            </a:pPr>
            <a:r>
              <a:rPr lang="en-GB" sz="2000">
                <a:solidFill>
                  <a:srgbClr val="7030A0"/>
                </a:solidFill>
              </a:rPr>
              <a:t>50% of the interviewed residential consumers in Brazilian valued the quality of service provided as </a:t>
            </a:r>
            <a:r>
              <a:rPr lang="en-GB" sz="2000">
                <a:solidFill>
                  <a:srgbClr val="002060"/>
                </a:solidFill>
              </a:rPr>
              <a:t>“good” although half of these consumers experienced at least one interruption a week.</a:t>
            </a:r>
          </a:p>
          <a:p>
            <a:pPr marL="342900" indent="-342900">
              <a:spcBef>
                <a:spcPct val="20000"/>
              </a:spcBef>
              <a:buFontTx/>
              <a:buChar char="•"/>
            </a:pPr>
            <a:r>
              <a:rPr lang="en-GB" sz="2000" b="1">
                <a:solidFill>
                  <a:srgbClr val="7030A0"/>
                </a:solidFill>
              </a:rPr>
              <a:t>In most Western countries such interruption frequencies would not have produces such high consumer satisfaction ratings.</a:t>
            </a:r>
          </a:p>
          <a:p>
            <a:pPr marL="742950" lvl="1" indent="-285750">
              <a:spcBef>
                <a:spcPct val="20000"/>
              </a:spcBef>
              <a:buFontTx/>
              <a:buChar char="–"/>
            </a:pPr>
            <a:r>
              <a:rPr lang="en-GB" sz="2400">
                <a:solidFill>
                  <a:srgbClr val="7030A0"/>
                </a:solidFill>
              </a:rPr>
              <a:t>	</a:t>
            </a:r>
            <a:r>
              <a:rPr lang="en-GB" sz="2000">
                <a:solidFill>
                  <a:srgbClr val="7030A0"/>
                </a:solidFill>
              </a:rPr>
              <a:t>Within the NL a street had 6 interruptions in one year. </a:t>
            </a:r>
          </a:p>
          <a:p>
            <a:pPr marL="742950" lvl="1" indent="-285750">
              <a:spcBef>
                <a:spcPct val="20000"/>
              </a:spcBef>
            </a:pPr>
            <a:r>
              <a:rPr lang="en-GB" sz="2000">
                <a:solidFill>
                  <a:srgbClr val="7030A0"/>
                </a:solidFill>
              </a:rPr>
              <a:t>      This was not accepted and caused heavy protests.</a:t>
            </a:r>
          </a:p>
        </p:txBody>
      </p:sp>
      <p:sp>
        <p:nvSpPr>
          <p:cNvPr id="59395" name="Tytuł 3"/>
          <p:cNvSpPr>
            <a:spLocks noGrp="1"/>
          </p:cNvSpPr>
          <p:nvPr>
            <p:ph type="title"/>
          </p:nvPr>
        </p:nvSpPr>
        <p:spPr/>
        <p:txBody>
          <a:bodyPr/>
          <a:lstStyle/>
          <a:p>
            <a:r>
              <a:rPr lang="nl-NL" smtClean="0"/>
              <a:t>Percieved reliability level</a:t>
            </a:r>
            <a:endParaRPr lang="en-GB" smtClean="0"/>
          </a:p>
        </p:txBody>
      </p:sp>
      <p:sp>
        <p:nvSpPr>
          <p:cNvPr id="59396" name="pole tekstowe 4"/>
          <p:cNvSpPr txBox="1">
            <a:spLocks noChangeArrowheads="1"/>
          </p:cNvSpPr>
          <p:nvPr/>
        </p:nvSpPr>
        <p:spPr bwMode="auto">
          <a:xfrm>
            <a:off x="6000750" y="6286500"/>
            <a:ext cx="1403350" cy="369888"/>
          </a:xfrm>
          <a:prstGeom prst="rect">
            <a:avLst/>
          </a:prstGeom>
          <a:noFill/>
          <a:ln w="9525">
            <a:noFill/>
            <a:miter lim="800000"/>
            <a:headEnd/>
            <a:tailEnd/>
          </a:ln>
        </p:spPr>
        <p:txBody>
          <a:bodyPr wrap="none">
            <a:spAutoFit/>
          </a:bodyPr>
          <a:lstStyle/>
          <a:p>
            <a:r>
              <a:rPr lang="pl-PL"/>
              <a:t>KEMA 2005</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323850" y="5734050"/>
            <a:ext cx="7177088" cy="314325"/>
          </a:xfrm>
          <a:prstGeom prst="rect">
            <a:avLst/>
          </a:prstGeom>
          <a:noFill/>
          <a:ln w="12700" cap="sq">
            <a:noFill/>
            <a:miter lim="800000"/>
            <a:headEnd/>
            <a:tailEnd/>
          </a:ln>
        </p:spPr>
        <p:txBody>
          <a:bodyPr lIns="87278" tIns="43639" rIns="87278" bIns="43639">
            <a:spAutoFit/>
          </a:bodyPr>
          <a:lstStyle/>
          <a:p>
            <a:pPr defTabSz="873125">
              <a:spcBef>
                <a:spcPct val="50000"/>
              </a:spcBef>
            </a:pPr>
            <a:r>
              <a:rPr lang="en-US" sz="1500" i="1"/>
              <a:t>Source: Regulation beyond price (2005), National Technical University Greece</a:t>
            </a:r>
          </a:p>
        </p:txBody>
      </p:sp>
      <p:grpSp>
        <p:nvGrpSpPr>
          <p:cNvPr id="4100" name="Group 4"/>
          <p:cNvGrpSpPr>
            <a:grpSpLocks/>
          </p:cNvGrpSpPr>
          <p:nvPr/>
        </p:nvGrpSpPr>
        <p:grpSpPr bwMode="auto">
          <a:xfrm>
            <a:off x="876300" y="876300"/>
            <a:ext cx="6940550" cy="4846638"/>
            <a:chOff x="683" y="644"/>
            <a:chExt cx="5411" cy="3562"/>
          </a:xfrm>
        </p:grpSpPr>
        <p:graphicFrame>
          <p:nvGraphicFramePr>
            <p:cNvPr id="4098" name="Object 2"/>
            <p:cNvGraphicFramePr>
              <a:graphicFrameLocks noChangeAspect="1"/>
            </p:cNvGraphicFramePr>
            <p:nvPr/>
          </p:nvGraphicFramePr>
          <p:xfrm>
            <a:off x="683" y="644"/>
            <a:ext cx="5411" cy="3562"/>
          </p:xfrm>
          <a:graphic>
            <a:graphicData uri="http://schemas.openxmlformats.org/presentationml/2006/ole">
              <mc:AlternateContent xmlns:mc="http://schemas.openxmlformats.org/markup-compatibility/2006">
                <mc:Choice xmlns:v="urn:schemas-microsoft-com:vml" Requires="v">
                  <p:oleObj spid="_x0000_s4111" name="Chart" r:id="rId5" imgW="11778840" imgH="7740000" progId="Excel.Sheet.8">
                    <p:embed/>
                  </p:oleObj>
                </mc:Choice>
                <mc:Fallback>
                  <p:oleObj name="Chart" r:id="rId5" imgW="11778840" imgH="7740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 y="644"/>
                          <a:ext cx="5411" cy="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5" name="Picture 6" descr="sweden"/>
            <p:cNvPicPr>
              <a:picLocks noChangeAspect="1" noChangeArrowheads="1"/>
            </p:cNvPicPr>
            <p:nvPr/>
          </p:nvPicPr>
          <p:blipFill>
            <a:blip r:embed="rId7" cstate="print"/>
            <a:srcRect/>
            <a:stretch>
              <a:fillRect/>
            </a:stretch>
          </p:blipFill>
          <p:spPr bwMode="auto">
            <a:xfrm>
              <a:off x="1599" y="3081"/>
              <a:ext cx="336" cy="204"/>
            </a:xfrm>
            <a:prstGeom prst="rect">
              <a:avLst/>
            </a:prstGeom>
            <a:noFill/>
            <a:ln w="9525">
              <a:noFill/>
              <a:miter lim="800000"/>
              <a:headEnd/>
              <a:tailEnd/>
            </a:ln>
          </p:spPr>
        </p:pic>
        <p:pic>
          <p:nvPicPr>
            <p:cNvPr id="4106" name="Picture 7" descr="sweden"/>
            <p:cNvPicPr>
              <a:picLocks noChangeAspect="1" noChangeArrowheads="1"/>
            </p:cNvPicPr>
            <p:nvPr/>
          </p:nvPicPr>
          <p:blipFill>
            <a:blip r:embed="rId7" cstate="print"/>
            <a:srcRect/>
            <a:stretch>
              <a:fillRect/>
            </a:stretch>
          </p:blipFill>
          <p:spPr bwMode="auto">
            <a:xfrm>
              <a:off x="3212" y="3183"/>
              <a:ext cx="336" cy="204"/>
            </a:xfrm>
            <a:prstGeom prst="rect">
              <a:avLst/>
            </a:prstGeom>
            <a:noFill/>
            <a:ln w="9525">
              <a:noFill/>
              <a:miter lim="800000"/>
              <a:headEnd/>
              <a:tailEnd/>
            </a:ln>
          </p:spPr>
        </p:pic>
        <p:pic>
          <p:nvPicPr>
            <p:cNvPr id="4107" name="Picture 8" descr="united-kingdom"/>
            <p:cNvPicPr>
              <a:picLocks noChangeAspect="1" noChangeArrowheads="1"/>
            </p:cNvPicPr>
            <p:nvPr/>
          </p:nvPicPr>
          <p:blipFill>
            <a:blip r:embed="rId8" cstate="print"/>
            <a:srcRect/>
            <a:stretch>
              <a:fillRect/>
            </a:stretch>
          </p:blipFill>
          <p:spPr bwMode="auto">
            <a:xfrm>
              <a:off x="2247" y="3093"/>
              <a:ext cx="331" cy="203"/>
            </a:xfrm>
            <a:prstGeom prst="rect">
              <a:avLst/>
            </a:prstGeom>
            <a:noFill/>
            <a:ln w="9525">
              <a:noFill/>
              <a:miter lim="800000"/>
              <a:headEnd/>
              <a:tailEnd/>
            </a:ln>
          </p:spPr>
        </p:pic>
        <p:pic>
          <p:nvPicPr>
            <p:cNvPr id="4108" name="Picture 9" descr="united-kingdom"/>
            <p:cNvPicPr>
              <a:picLocks noChangeAspect="1" noChangeArrowheads="1"/>
            </p:cNvPicPr>
            <p:nvPr/>
          </p:nvPicPr>
          <p:blipFill>
            <a:blip r:embed="rId8" cstate="print"/>
            <a:srcRect/>
            <a:stretch>
              <a:fillRect/>
            </a:stretch>
          </p:blipFill>
          <p:spPr bwMode="auto">
            <a:xfrm>
              <a:off x="3223" y="3428"/>
              <a:ext cx="331" cy="203"/>
            </a:xfrm>
            <a:prstGeom prst="rect">
              <a:avLst/>
            </a:prstGeom>
            <a:noFill/>
            <a:ln w="9525">
              <a:noFill/>
              <a:miter lim="800000"/>
              <a:headEnd/>
              <a:tailEnd/>
            </a:ln>
          </p:spPr>
        </p:pic>
        <p:pic>
          <p:nvPicPr>
            <p:cNvPr id="4109" name="Picture 10" descr="norway"/>
            <p:cNvPicPr>
              <a:picLocks noChangeAspect="1" noChangeArrowheads="1"/>
            </p:cNvPicPr>
            <p:nvPr/>
          </p:nvPicPr>
          <p:blipFill>
            <a:blip r:embed="rId9" cstate="print"/>
            <a:srcRect/>
            <a:stretch>
              <a:fillRect/>
            </a:stretch>
          </p:blipFill>
          <p:spPr bwMode="auto">
            <a:xfrm>
              <a:off x="5661" y="3259"/>
              <a:ext cx="336" cy="204"/>
            </a:xfrm>
            <a:prstGeom prst="rect">
              <a:avLst/>
            </a:prstGeom>
            <a:noFill/>
            <a:ln w="9525">
              <a:noFill/>
              <a:miter lim="800000"/>
              <a:headEnd/>
              <a:tailEnd/>
            </a:ln>
          </p:spPr>
        </p:pic>
        <p:pic>
          <p:nvPicPr>
            <p:cNvPr id="4110" name="Picture 11" descr="netherlands"/>
            <p:cNvPicPr>
              <a:picLocks noChangeAspect="1" noChangeArrowheads="1"/>
            </p:cNvPicPr>
            <p:nvPr/>
          </p:nvPicPr>
          <p:blipFill>
            <a:blip r:embed="rId10" cstate="print"/>
            <a:srcRect/>
            <a:stretch>
              <a:fillRect/>
            </a:stretch>
          </p:blipFill>
          <p:spPr bwMode="auto">
            <a:xfrm>
              <a:off x="4856" y="3316"/>
              <a:ext cx="336" cy="204"/>
            </a:xfrm>
            <a:prstGeom prst="rect">
              <a:avLst/>
            </a:prstGeom>
            <a:noFill/>
            <a:ln w="9525">
              <a:noFill/>
              <a:miter lim="800000"/>
              <a:headEnd/>
              <a:tailEnd/>
            </a:ln>
          </p:spPr>
        </p:pic>
        <p:pic>
          <p:nvPicPr>
            <p:cNvPr id="4111" name="Picture 12" descr="sweden"/>
            <p:cNvPicPr>
              <a:picLocks noChangeAspect="1" noChangeArrowheads="1"/>
            </p:cNvPicPr>
            <p:nvPr/>
          </p:nvPicPr>
          <p:blipFill>
            <a:blip r:embed="rId7" cstate="print"/>
            <a:srcRect/>
            <a:stretch>
              <a:fillRect/>
            </a:stretch>
          </p:blipFill>
          <p:spPr bwMode="auto">
            <a:xfrm>
              <a:off x="3917" y="1769"/>
              <a:ext cx="336" cy="204"/>
            </a:xfrm>
            <a:prstGeom prst="rect">
              <a:avLst/>
            </a:prstGeom>
            <a:noFill/>
            <a:ln w="9525">
              <a:noFill/>
              <a:miter lim="800000"/>
              <a:headEnd/>
              <a:tailEnd/>
            </a:ln>
          </p:spPr>
        </p:pic>
        <p:pic>
          <p:nvPicPr>
            <p:cNvPr id="4112" name="Picture 13" descr="sweden"/>
            <p:cNvPicPr>
              <a:picLocks noChangeAspect="1" noChangeArrowheads="1"/>
            </p:cNvPicPr>
            <p:nvPr/>
          </p:nvPicPr>
          <p:blipFill>
            <a:blip r:embed="rId7" cstate="print"/>
            <a:srcRect/>
            <a:stretch>
              <a:fillRect/>
            </a:stretch>
          </p:blipFill>
          <p:spPr bwMode="auto">
            <a:xfrm>
              <a:off x="2713" y="2639"/>
              <a:ext cx="336" cy="204"/>
            </a:xfrm>
            <a:prstGeom prst="rect">
              <a:avLst/>
            </a:prstGeom>
            <a:noFill/>
            <a:ln w="9525">
              <a:noFill/>
              <a:miter lim="800000"/>
              <a:headEnd/>
              <a:tailEnd/>
            </a:ln>
          </p:spPr>
        </p:pic>
        <p:sp>
          <p:nvSpPr>
            <p:cNvPr id="4113" name="Oval 14"/>
            <p:cNvSpPr>
              <a:spLocks noChangeArrowheads="1"/>
            </p:cNvSpPr>
            <p:nvPr/>
          </p:nvSpPr>
          <p:spPr bwMode="auto">
            <a:xfrm>
              <a:off x="5346" y="2185"/>
              <a:ext cx="197" cy="1004"/>
            </a:xfrm>
            <a:prstGeom prst="ellipse">
              <a:avLst/>
            </a:prstGeom>
            <a:noFill/>
            <a:ln w="19050">
              <a:solidFill>
                <a:schemeClr val="bg1"/>
              </a:solidFill>
              <a:prstDash val="sysDot"/>
              <a:round/>
              <a:headEnd type="none" w="sm" len="sm"/>
              <a:tailEnd type="none" w="sm" len="sm"/>
            </a:ln>
          </p:spPr>
          <p:txBody>
            <a:bodyPr wrap="none" anchor="ctr"/>
            <a:lstStyle/>
            <a:p>
              <a:endParaRPr lang="en-GB"/>
            </a:p>
          </p:txBody>
        </p:sp>
        <p:pic>
          <p:nvPicPr>
            <p:cNvPr id="4114" name="Picture 15" descr="netherlands"/>
            <p:cNvPicPr>
              <a:picLocks noChangeAspect="1" noChangeArrowheads="1"/>
            </p:cNvPicPr>
            <p:nvPr/>
          </p:nvPicPr>
          <p:blipFill>
            <a:blip r:embed="rId10" cstate="print"/>
            <a:srcRect/>
            <a:stretch>
              <a:fillRect/>
            </a:stretch>
          </p:blipFill>
          <p:spPr bwMode="auto">
            <a:xfrm>
              <a:off x="5639" y="2464"/>
              <a:ext cx="336" cy="204"/>
            </a:xfrm>
            <a:prstGeom prst="rect">
              <a:avLst/>
            </a:prstGeom>
            <a:noFill/>
            <a:ln w="9525">
              <a:noFill/>
              <a:miter lim="800000"/>
              <a:headEnd/>
              <a:tailEnd/>
            </a:ln>
          </p:spPr>
        </p:pic>
        <p:sp>
          <p:nvSpPr>
            <p:cNvPr id="4115" name="Oval 16"/>
            <p:cNvSpPr>
              <a:spLocks noChangeArrowheads="1"/>
            </p:cNvSpPr>
            <p:nvPr/>
          </p:nvSpPr>
          <p:spPr bwMode="auto">
            <a:xfrm>
              <a:off x="3700" y="877"/>
              <a:ext cx="197" cy="2619"/>
            </a:xfrm>
            <a:prstGeom prst="ellipse">
              <a:avLst/>
            </a:prstGeom>
            <a:noFill/>
            <a:ln w="19050">
              <a:solidFill>
                <a:schemeClr val="bg1"/>
              </a:solidFill>
              <a:prstDash val="sysDot"/>
              <a:round/>
              <a:headEnd type="none" w="sm" len="sm"/>
              <a:tailEnd type="none" w="sm" len="sm"/>
            </a:ln>
          </p:spPr>
          <p:txBody>
            <a:bodyPr wrap="none" anchor="ctr"/>
            <a:lstStyle/>
            <a:p>
              <a:endParaRPr lang="en-GB"/>
            </a:p>
          </p:txBody>
        </p:sp>
        <p:sp>
          <p:nvSpPr>
            <p:cNvPr id="4116" name="Oval 17"/>
            <p:cNvSpPr>
              <a:spLocks noChangeArrowheads="1"/>
            </p:cNvSpPr>
            <p:nvPr/>
          </p:nvSpPr>
          <p:spPr bwMode="auto">
            <a:xfrm>
              <a:off x="1382" y="3103"/>
              <a:ext cx="197" cy="512"/>
            </a:xfrm>
            <a:prstGeom prst="ellipse">
              <a:avLst/>
            </a:prstGeom>
            <a:noFill/>
            <a:ln w="19050">
              <a:solidFill>
                <a:schemeClr val="bg1"/>
              </a:solidFill>
              <a:prstDash val="sysDot"/>
              <a:round/>
              <a:headEnd type="none" w="sm" len="sm"/>
              <a:tailEnd type="none" w="sm" len="sm"/>
            </a:ln>
          </p:spPr>
          <p:txBody>
            <a:bodyPr wrap="none" anchor="ctr"/>
            <a:lstStyle/>
            <a:p>
              <a:endParaRPr lang="en-GB"/>
            </a:p>
          </p:txBody>
        </p:sp>
        <p:sp>
          <p:nvSpPr>
            <p:cNvPr id="4117" name="Oval 18"/>
            <p:cNvSpPr>
              <a:spLocks noChangeArrowheads="1"/>
            </p:cNvSpPr>
            <p:nvPr/>
          </p:nvSpPr>
          <p:spPr bwMode="auto">
            <a:xfrm>
              <a:off x="2609" y="3058"/>
              <a:ext cx="197" cy="512"/>
            </a:xfrm>
            <a:prstGeom prst="ellipse">
              <a:avLst/>
            </a:prstGeom>
            <a:noFill/>
            <a:ln w="19050">
              <a:solidFill>
                <a:schemeClr val="bg1"/>
              </a:solidFill>
              <a:prstDash val="sysDot"/>
              <a:round/>
              <a:headEnd type="none" w="sm" len="sm"/>
              <a:tailEnd type="none" w="sm" len="sm"/>
            </a:ln>
          </p:spPr>
          <p:txBody>
            <a:bodyPr wrap="none" anchor="ctr"/>
            <a:lstStyle/>
            <a:p>
              <a:endParaRPr lang="en-GB"/>
            </a:p>
          </p:txBody>
        </p:sp>
        <p:pic>
          <p:nvPicPr>
            <p:cNvPr id="4118" name="Picture 19" descr="united-kingdom"/>
            <p:cNvPicPr>
              <a:picLocks noChangeAspect="1" noChangeArrowheads="1"/>
            </p:cNvPicPr>
            <p:nvPr/>
          </p:nvPicPr>
          <p:blipFill>
            <a:blip r:embed="rId8" cstate="print"/>
            <a:srcRect/>
            <a:stretch>
              <a:fillRect/>
            </a:stretch>
          </p:blipFill>
          <p:spPr bwMode="auto">
            <a:xfrm>
              <a:off x="3227" y="2893"/>
              <a:ext cx="331" cy="203"/>
            </a:xfrm>
            <a:prstGeom prst="rect">
              <a:avLst/>
            </a:prstGeom>
            <a:noFill/>
            <a:ln w="9525">
              <a:noFill/>
              <a:miter lim="800000"/>
              <a:headEnd/>
              <a:tailEnd/>
            </a:ln>
          </p:spPr>
        </p:pic>
        <p:sp>
          <p:nvSpPr>
            <p:cNvPr id="4119" name="Line 20"/>
            <p:cNvSpPr>
              <a:spLocks noChangeShapeType="1"/>
            </p:cNvSpPr>
            <p:nvPr/>
          </p:nvSpPr>
          <p:spPr bwMode="auto">
            <a:xfrm flipH="1" flipV="1">
              <a:off x="3077" y="3421"/>
              <a:ext cx="126" cy="91"/>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0" name="Line 21"/>
            <p:cNvSpPr>
              <a:spLocks noChangeShapeType="1"/>
            </p:cNvSpPr>
            <p:nvPr/>
          </p:nvSpPr>
          <p:spPr bwMode="auto">
            <a:xfrm flipH="1">
              <a:off x="2992" y="3224"/>
              <a:ext cx="211" cy="92"/>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1" name="Line 22"/>
            <p:cNvSpPr>
              <a:spLocks noChangeShapeType="1"/>
            </p:cNvSpPr>
            <p:nvPr/>
          </p:nvSpPr>
          <p:spPr bwMode="auto">
            <a:xfrm flipH="1">
              <a:off x="3077" y="3301"/>
              <a:ext cx="154" cy="22"/>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2" name="Line 23"/>
            <p:cNvSpPr>
              <a:spLocks noChangeShapeType="1"/>
            </p:cNvSpPr>
            <p:nvPr/>
          </p:nvSpPr>
          <p:spPr bwMode="auto">
            <a:xfrm flipH="1">
              <a:off x="3105" y="3042"/>
              <a:ext cx="98" cy="70"/>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3" name="Line 24"/>
            <p:cNvSpPr>
              <a:spLocks noChangeShapeType="1"/>
            </p:cNvSpPr>
            <p:nvPr/>
          </p:nvSpPr>
          <p:spPr bwMode="auto">
            <a:xfrm>
              <a:off x="2838" y="2810"/>
              <a:ext cx="133" cy="330"/>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4" name="Line 25"/>
            <p:cNvSpPr>
              <a:spLocks noChangeShapeType="1"/>
            </p:cNvSpPr>
            <p:nvPr/>
          </p:nvSpPr>
          <p:spPr bwMode="auto">
            <a:xfrm>
              <a:off x="2978" y="2852"/>
              <a:ext cx="64" cy="140"/>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5" name="Line 26"/>
            <p:cNvSpPr>
              <a:spLocks noChangeShapeType="1"/>
            </p:cNvSpPr>
            <p:nvPr/>
          </p:nvSpPr>
          <p:spPr bwMode="auto">
            <a:xfrm flipV="1">
              <a:off x="5198" y="3365"/>
              <a:ext cx="225" cy="70"/>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6" name="Line 27"/>
            <p:cNvSpPr>
              <a:spLocks noChangeShapeType="1"/>
            </p:cNvSpPr>
            <p:nvPr/>
          </p:nvSpPr>
          <p:spPr bwMode="auto">
            <a:xfrm flipH="1">
              <a:off x="5493" y="3280"/>
              <a:ext cx="162" cy="0"/>
            </a:xfrm>
            <a:prstGeom prst="line">
              <a:avLst/>
            </a:prstGeom>
            <a:noFill/>
            <a:ln w="12700">
              <a:solidFill>
                <a:schemeClr val="bg1"/>
              </a:solidFill>
              <a:round/>
              <a:headEnd type="none" w="sm" len="sm"/>
              <a:tailEnd type="triangle" w="sm" len="sm"/>
            </a:ln>
          </p:spPr>
          <p:txBody>
            <a:bodyPr wrap="none" anchor="ctr"/>
            <a:lstStyle/>
            <a:p>
              <a:endParaRPr lang="en-GB"/>
            </a:p>
          </p:txBody>
        </p:sp>
        <p:sp>
          <p:nvSpPr>
            <p:cNvPr id="4127" name="Line 28"/>
            <p:cNvSpPr>
              <a:spLocks noChangeShapeType="1"/>
            </p:cNvSpPr>
            <p:nvPr/>
          </p:nvSpPr>
          <p:spPr bwMode="auto">
            <a:xfrm flipH="1">
              <a:off x="5465" y="3428"/>
              <a:ext cx="197" cy="119"/>
            </a:xfrm>
            <a:prstGeom prst="line">
              <a:avLst/>
            </a:prstGeom>
            <a:noFill/>
            <a:ln w="12700">
              <a:solidFill>
                <a:schemeClr val="bg1"/>
              </a:solidFill>
              <a:round/>
              <a:headEnd type="none" w="sm" len="sm"/>
              <a:tailEnd type="triangle" w="sm" len="sm"/>
            </a:ln>
          </p:spPr>
          <p:txBody>
            <a:bodyPr wrap="none" anchor="ctr"/>
            <a:lstStyle/>
            <a:p>
              <a:endParaRPr lang="en-GB"/>
            </a:p>
          </p:txBody>
        </p:sp>
      </p:grpSp>
      <p:pic>
        <p:nvPicPr>
          <p:cNvPr id="4101" name="Picture 29" descr="greece"/>
          <p:cNvPicPr>
            <a:picLocks noChangeAspect="1" noChangeArrowheads="1"/>
          </p:cNvPicPr>
          <p:nvPr/>
        </p:nvPicPr>
        <p:blipFill>
          <a:blip r:embed="rId11" cstate="print"/>
          <a:srcRect/>
          <a:stretch>
            <a:fillRect/>
          </a:stretch>
        </p:blipFill>
        <p:spPr bwMode="auto">
          <a:xfrm>
            <a:off x="5954713" y="3711575"/>
            <a:ext cx="425450" cy="276225"/>
          </a:xfrm>
          <a:prstGeom prst="rect">
            <a:avLst/>
          </a:prstGeom>
          <a:noFill/>
          <a:ln w="9525">
            <a:noFill/>
            <a:miter lim="800000"/>
            <a:headEnd/>
            <a:tailEnd/>
          </a:ln>
        </p:spPr>
      </p:pic>
      <p:sp>
        <p:nvSpPr>
          <p:cNvPr id="4102" name="AutoShape 30"/>
          <p:cNvSpPr>
            <a:spLocks noChangeArrowheads="1"/>
          </p:cNvSpPr>
          <p:nvPr/>
        </p:nvSpPr>
        <p:spPr bwMode="auto">
          <a:xfrm>
            <a:off x="6388100" y="3967163"/>
            <a:ext cx="98425" cy="123825"/>
          </a:xfrm>
          <a:prstGeom prst="triangle">
            <a:avLst>
              <a:gd name="adj" fmla="val 50000"/>
            </a:avLst>
          </a:prstGeom>
          <a:solidFill>
            <a:srgbClr val="00FF00"/>
          </a:solidFill>
          <a:ln w="12700">
            <a:noFill/>
            <a:miter lim="800000"/>
            <a:headEnd type="none" w="sm" len="sm"/>
            <a:tailEnd type="none" w="sm" len="sm"/>
          </a:ln>
        </p:spPr>
        <p:txBody>
          <a:bodyPr wrap="none" anchor="ctr"/>
          <a:lstStyle/>
          <a:p>
            <a:endParaRPr lang="en-GB"/>
          </a:p>
        </p:txBody>
      </p:sp>
      <p:sp>
        <p:nvSpPr>
          <p:cNvPr id="4103" name="Tytuł 31"/>
          <p:cNvSpPr>
            <a:spLocks noGrp="1"/>
          </p:cNvSpPr>
          <p:nvPr>
            <p:ph type="title"/>
          </p:nvPr>
        </p:nvSpPr>
        <p:spPr/>
        <p:txBody>
          <a:bodyPr/>
          <a:lstStyle/>
          <a:p>
            <a:r>
              <a:rPr lang="nl-NL" smtClean="0"/>
              <a:t>Comparison </a:t>
            </a:r>
            <a:r>
              <a:rPr lang="pl-PL" smtClean="0"/>
              <a:t>of </a:t>
            </a:r>
            <a:r>
              <a:rPr lang="nl-NL" smtClean="0"/>
              <a:t>interruption costs</a:t>
            </a:r>
            <a:endParaRPr lang="en-GB" smtClean="0"/>
          </a:p>
        </p:txBody>
      </p:sp>
      <p:sp>
        <p:nvSpPr>
          <p:cNvPr id="4104" name="pole tekstowe 32"/>
          <p:cNvSpPr txBox="1">
            <a:spLocks noChangeArrowheads="1"/>
          </p:cNvSpPr>
          <p:nvPr/>
        </p:nvSpPr>
        <p:spPr bwMode="auto">
          <a:xfrm>
            <a:off x="6000750" y="6286500"/>
            <a:ext cx="1403350" cy="369888"/>
          </a:xfrm>
          <a:prstGeom prst="rect">
            <a:avLst/>
          </a:prstGeom>
          <a:noFill/>
          <a:ln w="9525">
            <a:noFill/>
            <a:miter lim="800000"/>
            <a:headEnd/>
            <a:tailEnd/>
          </a:ln>
        </p:spPr>
        <p:txBody>
          <a:bodyPr wrap="none">
            <a:spAutoFit/>
          </a:bodyPr>
          <a:lstStyle/>
          <a:p>
            <a:r>
              <a:rPr lang="pl-PL"/>
              <a:t>KEMA 2005</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3242897" y="184151"/>
            <a:ext cx="58272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3600" b="1"/>
              <a:t>Leonardo Polish seminar </a:t>
            </a:r>
          </a:p>
          <a:p>
            <a:r>
              <a:rPr lang="pl-PL" sz="3600" b="1"/>
              <a:t>2003 questionnaire</a:t>
            </a:r>
            <a:endParaRPr lang="en-GB" sz="3600" b="1"/>
          </a:p>
        </p:txBody>
      </p:sp>
      <p:sp>
        <p:nvSpPr>
          <p:cNvPr id="50181" name="Rectangle 5"/>
          <p:cNvSpPr>
            <a:spLocks noChangeArrowheads="1"/>
          </p:cNvSpPr>
          <p:nvPr/>
        </p:nvSpPr>
        <p:spPr bwMode="auto">
          <a:xfrm>
            <a:off x="583223" y="2060576"/>
            <a:ext cx="837613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During seminars the participants were requested to fill up the questionnaire.</a:t>
            </a:r>
          </a:p>
          <a:p>
            <a:endParaRPr lang="en-GB"/>
          </a:p>
          <a:p>
            <a:r>
              <a:rPr lang="en-GB"/>
              <a:t>Main targets for the survey were: </a:t>
            </a:r>
          </a:p>
          <a:p>
            <a:pPr>
              <a:buFontTx/>
              <a:buChar char="-"/>
            </a:pPr>
            <a:r>
              <a:rPr lang="pl-PL"/>
              <a:t> </a:t>
            </a:r>
            <a:r>
              <a:rPr lang="en-GB"/>
              <a:t>PQ awareness </a:t>
            </a:r>
          </a:p>
          <a:p>
            <a:pPr>
              <a:buFontTx/>
              <a:buChar char="-"/>
            </a:pPr>
            <a:r>
              <a:rPr lang="en-GB"/>
              <a:t> PQ threats – ranking of problems, solutions</a:t>
            </a:r>
          </a:p>
          <a:p>
            <a:pPr>
              <a:buFontTx/>
              <a:buChar char="-"/>
            </a:pPr>
            <a:r>
              <a:rPr lang="en-GB"/>
              <a:t> Electricity supplier user relations </a:t>
            </a:r>
          </a:p>
          <a:p>
            <a:pPr>
              <a:buFontTx/>
              <a:buChar char="-"/>
            </a:pPr>
            <a:r>
              <a:rPr lang="en-GB"/>
              <a:t> Leonardo campaign appraisal. </a:t>
            </a:r>
          </a:p>
          <a:p>
            <a:endParaRPr lang="en-GB"/>
          </a:p>
          <a:p>
            <a:r>
              <a:rPr lang="en-GB"/>
              <a:t>The survey was inspired by AGH and executed together with PCPM</a:t>
            </a:r>
          </a:p>
          <a:p>
            <a:endParaRPr lang="en-GB"/>
          </a:p>
          <a:p>
            <a:r>
              <a:rPr lang="en-GB"/>
              <a:t>Out of more then 1000 seminar participants totally </a:t>
            </a:r>
            <a:r>
              <a:rPr lang="en-GB" b="1"/>
              <a:t>307</a:t>
            </a:r>
            <a:r>
              <a:rPr lang="en-GB"/>
              <a:t> filled up the questionnaire. Respondents filled up questionnaire during seminar - 97% and in a few cases sent them after going home.   </a:t>
            </a:r>
          </a:p>
        </p:txBody>
      </p:sp>
    </p:spTree>
    <p:extLst>
      <p:ext uri="{BB962C8B-B14F-4D97-AF65-F5344CB8AC3E}">
        <p14:creationId xmlns:p14="http://schemas.microsoft.com/office/powerpoint/2010/main" val="253981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Symbol zastępczy daty 1"/>
          <p:cNvSpPr>
            <a:spLocks noGrp="1"/>
          </p:cNvSpPr>
          <p:nvPr>
            <p:ph type="dt" sz="half" idx="4294967295"/>
          </p:nvPr>
        </p:nvSpPr>
        <p:spPr>
          <a:xfrm>
            <a:off x="457200" y="6381750"/>
            <a:ext cx="2133600" cy="476250"/>
          </a:xfrm>
          <a:prstGeom prst="rect">
            <a:avLst/>
          </a:prstGeom>
        </p:spPr>
        <p:txBody>
          <a:bodyPr/>
          <a:lstStyle/>
          <a:p>
            <a:r>
              <a:rPr lang="pl-PL"/>
              <a:t>June 23 -24, 2004</a:t>
            </a:r>
          </a:p>
        </p:txBody>
      </p:sp>
      <p:sp>
        <p:nvSpPr>
          <p:cNvPr id="30" name="Symbol zastępczy numeru slajdu 2"/>
          <p:cNvSpPr>
            <a:spLocks noGrp="1"/>
          </p:cNvSpPr>
          <p:nvPr>
            <p:ph type="sldNum" sz="quarter" idx="4294967295"/>
          </p:nvPr>
        </p:nvSpPr>
        <p:spPr>
          <a:xfrm>
            <a:off x="3493477" y="6381750"/>
            <a:ext cx="2133600" cy="476250"/>
          </a:xfrm>
          <a:prstGeom prst="rect">
            <a:avLst/>
          </a:prstGeom>
        </p:spPr>
        <p:txBody>
          <a:bodyPr/>
          <a:lstStyle/>
          <a:p>
            <a:fld id="{CB93948C-1EE9-4E46-B418-00E70CD1C7BF}" type="slidenum">
              <a:rPr lang="en-US"/>
              <a:pPr/>
              <a:t>9</a:t>
            </a:fld>
            <a:r>
              <a:rPr lang="en-US"/>
              <a:t> </a:t>
            </a:r>
            <a:r>
              <a:rPr lang="pl-PL"/>
              <a:t>of</a:t>
            </a:r>
            <a:r>
              <a:rPr lang="en-US"/>
              <a:t> </a:t>
            </a:r>
            <a:r>
              <a:rPr lang="pl-PL"/>
              <a:t>24</a:t>
            </a:r>
            <a:r>
              <a:rPr lang="en-US"/>
              <a:t> </a:t>
            </a:r>
          </a:p>
        </p:txBody>
      </p:sp>
      <p:sp>
        <p:nvSpPr>
          <p:cNvPr id="60420" name="Text Box 4"/>
          <p:cNvSpPr txBox="1">
            <a:spLocks noChangeArrowheads="1"/>
          </p:cNvSpPr>
          <p:nvPr/>
        </p:nvSpPr>
        <p:spPr bwMode="auto">
          <a:xfrm>
            <a:off x="3242896" y="188913"/>
            <a:ext cx="49231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400" b="1"/>
              <a:t>Survey results (1)</a:t>
            </a:r>
          </a:p>
        </p:txBody>
      </p:sp>
      <p:sp>
        <p:nvSpPr>
          <p:cNvPr id="60422" name="AutoShape 6"/>
          <p:cNvSpPr>
            <a:spLocks noChangeAspect="1" noChangeArrowheads="1" noTextEdit="1"/>
          </p:cNvSpPr>
          <p:nvPr/>
        </p:nvSpPr>
        <p:spPr bwMode="auto">
          <a:xfrm>
            <a:off x="4548554" y="1773238"/>
            <a:ext cx="4085492"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424" name="Rectangle 8"/>
          <p:cNvSpPr>
            <a:spLocks noChangeArrowheads="1"/>
          </p:cNvSpPr>
          <p:nvPr/>
        </p:nvSpPr>
        <p:spPr bwMode="auto">
          <a:xfrm>
            <a:off x="4548554" y="1773239"/>
            <a:ext cx="4107474" cy="4448175"/>
          </a:xfrm>
          <a:prstGeom prst="rect">
            <a:avLst/>
          </a:prstGeom>
          <a:solidFill>
            <a:srgbClr val="FFFFFF"/>
          </a:solidFill>
          <a:ln w="11113">
            <a:solidFill>
              <a:srgbClr val="FFFFFF"/>
            </a:solidFill>
            <a:miter lim="800000"/>
            <a:headEnd/>
            <a:tailEnd/>
          </a:ln>
        </p:spPr>
        <p:txBody>
          <a:bodyPr/>
          <a:lstStyle/>
          <a:p>
            <a:endParaRPr lang="en-GB"/>
          </a:p>
        </p:txBody>
      </p:sp>
      <p:sp>
        <p:nvSpPr>
          <p:cNvPr id="60425" name="Rectangle 9"/>
          <p:cNvSpPr>
            <a:spLocks noChangeArrowheads="1"/>
          </p:cNvSpPr>
          <p:nvPr/>
        </p:nvSpPr>
        <p:spPr bwMode="auto">
          <a:xfrm>
            <a:off x="4548554" y="1773239"/>
            <a:ext cx="4107474" cy="4448175"/>
          </a:xfrm>
          <a:prstGeom prst="rect">
            <a:avLst/>
          </a:prstGeom>
          <a:solidFill>
            <a:srgbClr val="FFFFFF"/>
          </a:solidFill>
          <a:ln w="11113">
            <a:solidFill>
              <a:srgbClr val="FFFFFF"/>
            </a:solidFill>
            <a:miter lim="800000"/>
            <a:headEnd/>
            <a:tailEnd/>
          </a:ln>
        </p:spPr>
        <p:txBody>
          <a:bodyPr/>
          <a:lstStyle/>
          <a:p>
            <a:endParaRPr lang="en-GB"/>
          </a:p>
        </p:txBody>
      </p:sp>
      <p:grpSp>
        <p:nvGrpSpPr>
          <p:cNvPr id="60475" name="Group 59"/>
          <p:cNvGrpSpPr>
            <a:grpSpLocks/>
          </p:cNvGrpSpPr>
          <p:nvPr/>
        </p:nvGrpSpPr>
        <p:grpSpPr bwMode="auto">
          <a:xfrm>
            <a:off x="4859216" y="2667001"/>
            <a:ext cx="3906715" cy="3090863"/>
            <a:chOff x="3316" y="1680"/>
            <a:chExt cx="2666" cy="1947"/>
          </a:xfrm>
        </p:grpSpPr>
        <p:sp>
          <p:nvSpPr>
            <p:cNvPr id="60427" name="Freeform 11"/>
            <p:cNvSpPr>
              <a:spLocks/>
            </p:cNvSpPr>
            <p:nvPr/>
          </p:nvSpPr>
          <p:spPr bwMode="auto">
            <a:xfrm>
              <a:off x="3799" y="1900"/>
              <a:ext cx="710" cy="863"/>
            </a:xfrm>
            <a:custGeom>
              <a:avLst/>
              <a:gdLst>
                <a:gd name="T0" fmla="*/ 703 w 710"/>
                <a:gd name="T1" fmla="*/ 863 h 863"/>
                <a:gd name="T2" fmla="*/ 0 w 710"/>
                <a:gd name="T3" fmla="*/ 366 h 863"/>
                <a:gd name="T4" fmla="*/ 8 w 710"/>
                <a:gd name="T5" fmla="*/ 351 h 863"/>
                <a:gd name="T6" fmla="*/ 22 w 710"/>
                <a:gd name="T7" fmla="*/ 344 h 863"/>
                <a:gd name="T8" fmla="*/ 30 w 710"/>
                <a:gd name="T9" fmla="*/ 329 h 863"/>
                <a:gd name="T10" fmla="*/ 37 w 710"/>
                <a:gd name="T11" fmla="*/ 322 h 863"/>
                <a:gd name="T12" fmla="*/ 44 w 710"/>
                <a:gd name="T13" fmla="*/ 307 h 863"/>
                <a:gd name="T14" fmla="*/ 59 w 710"/>
                <a:gd name="T15" fmla="*/ 293 h 863"/>
                <a:gd name="T16" fmla="*/ 66 w 710"/>
                <a:gd name="T17" fmla="*/ 285 h 863"/>
                <a:gd name="T18" fmla="*/ 73 w 710"/>
                <a:gd name="T19" fmla="*/ 271 h 863"/>
                <a:gd name="T20" fmla="*/ 88 w 710"/>
                <a:gd name="T21" fmla="*/ 263 h 863"/>
                <a:gd name="T22" fmla="*/ 95 w 710"/>
                <a:gd name="T23" fmla="*/ 249 h 863"/>
                <a:gd name="T24" fmla="*/ 110 w 710"/>
                <a:gd name="T25" fmla="*/ 241 h 863"/>
                <a:gd name="T26" fmla="*/ 117 w 710"/>
                <a:gd name="T27" fmla="*/ 234 h 863"/>
                <a:gd name="T28" fmla="*/ 132 w 710"/>
                <a:gd name="T29" fmla="*/ 219 h 863"/>
                <a:gd name="T30" fmla="*/ 139 w 710"/>
                <a:gd name="T31" fmla="*/ 212 h 863"/>
                <a:gd name="T32" fmla="*/ 154 w 710"/>
                <a:gd name="T33" fmla="*/ 197 h 863"/>
                <a:gd name="T34" fmla="*/ 161 w 710"/>
                <a:gd name="T35" fmla="*/ 190 h 863"/>
                <a:gd name="T36" fmla="*/ 176 w 710"/>
                <a:gd name="T37" fmla="*/ 183 h 863"/>
                <a:gd name="T38" fmla="*/ 191 w 710"/>
                <a:gd name="T39" fmla="*/ 176 h 863"/>
                <a:gd name="T40" fmla="*/ 198 w 710"/>
                <a:gd name="T41" fmla="*/ 161 h 863"/>
                <a:gd name="T42" fmla="*/ 213 w 710"/>
                <a:gd name="T43" fmla="*/ 154 h 863"/>
                <a:gd name="T44" fmla="*/ 227 w 710"/>
                <a:gd name="T45" fmla="*/ 146 h 863"/>
                <a:gd name="T46" fmla="*/ 235 w 710"/>
                <a:gd name="T47" fmla="*/ 139 h 863"/>
                <a:gd name="T48" fmla="*/ 249 w 710"/>
                <a:gd name="T49" fmla="*/ 132 h 863"/>
                <a:gd name="T50" fmla="*/ 264 w 710"/>
                <a:gd name="T51" fmla="*/ 124 h 863"/>
                <a:gd name="T52" fmla="*/ 278 w 710"/>
                <a:gd name="T53" fmla="*/ 117 h 863"/>
                <a:gd name="T54" fmla="*/ 286 w 710"/>
                <a:gd name="T55" fmla="*/ 110 h 863"/>
                <a:gd name="T56" fmla="*/ 300 w 710"/>
                <a:gd name="T57" fmla="*/ 102 h 863"/>
                <a:gd name="T58" fmla="*/ 315 w 710"/>
                <a:gd name="T59" fmla="*/ 95 h 863"/>
                <a:gd name="T60" fmla="*/ 330 w 710"/>
                <a:gd name="T61" fmla="*/ 88 h 863"/>
                <a:gd name="T62" fmla="*/ 344 w 710"/>
                <a:gd name="T63" fmla="*/ 80 h 863"/>
                <a:gd name="T64" fmla="*/ 359 w 710"/>
                <a:gd name="T65" fmla="*/ 73 h 863"/>
                <a:gd name="T66" fmla="*/ 374 w 710"/>
                <a:gd name="T67" fmla="*/ 66 h 863"/>
                <a:gd name="T68" fmla="*/ 381 w 710"/>
                <a:gd name="T69" fmla="*/ 58 h 863"/>
                <a:gd name="T70" fmla="*/ 396 w 710"/>
                <a:gd name="T71" fmla="*/ 58 h 863"/>
                <a:gd name="T72" fmla="*/ 410 w 710"/>
                <a:gd name="T73" fmla="*/ 51 h 863"/>
                <a:gd name="T74" fmla="*/ 425 w 710"/>
                <a:gd name="T75" fmla="*/ 44 h 863"/>
                <a:gd name="T76" fmla="*/ 439 w 710"/>
                <a:gd name="T77" fmla="*/ 44 h 863"/>
                <a:gd name="T78" fmla="*/ 454 w 710"/>
                <a:gd name="T79" fmla="*/ 37 h 863"/>
                <a:gd name="T80" fmla="*/ 469 w 710"/>
                <a:gd name="T81" fmla="*/ 29 h 863"/>
                <a:gd name="T82" fmla="*/ 483 w 710"/>
                <a:gd name="T83" fmla="*/ 29 h 863"/>
                <a:gd name="T84" fmla="*/ 498 w 710"/>
                <a:gd name="T85" fmla="*/ 22 h 863"/>
                <a:gd name="T86" fmla="*/ 513 w 710"/>
                <a:gd name="T87" fmla="*/ 22 h 863"/>
                <a:gd name="T88" fmla="*/ 527 w 710"/>
                <a:gd name="T89" fmla="*/ 15 h 863"/>
                <a:gd name="T90" fmla="*/ 542 w 710"/>
                <a:gd name="T91" fmla="*/ 15 h 863"/>
                <a:gd name="T92" fmla="*/ 557 w 710"/>
                <a:gd name="T93" fmla="*/ 15 h 863"/>
                <a:gd name="T94" fmla="*/ 571 w 710"/>
                <a:gd name="T95" fmla="*/ 7 h 863"/>
                <a:gd name="T96" fmla="*/ 586 w 710"/>
                <a:gd name="T97" fmla="*/ 7 h 863"/>
                <a:gd name="T98" fmla="*/ 600 w 710"/>
                <a:gd name="T99" fmla="*/ 7 h 863"/>
                <a:gd name="T100" fmla="*/ 615 w 710"/>
                <a:gd name="T101" fmla="*/ 0 h 863"/>
                <a:gd name="T102" fmla="*/ 630 w 710"/>
                <a:gd name="T103" fmla="*/ 0 h 863"/>
                <a:gd name="T104" fmla="*/ 644 w 710"/>
                <a:gd name="T105" fmla="*/ 0 h 863"/>
                <a:gd name="T106" fmla="*/ 659 w 710"/>
                <a:gd name="T107" fmla="*/ 0 h 863"/>
                <a:gd name="T108" fmla="*/ 674 w 710"/>
                <a:gd name="T109" fmla="*/ 0 h 863"/>
                <a:gd name="T110" fmla="*/ 688 w 710"/>
                <a:gd name="T111" fmla="*/ 0 h 863"/>
                <a:gd name="T112" fmla="*/ 710 w 710"/>
                <a:gd name="T113" fmla="*/ 0 h 863"/>
                <a:gd name="T114" fmla="*/ 703 w 710"/>
                <a:gd name="T115" fmla="*/ 86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 h="863">
                  <a:moveTo>
                    <a:pt x="703" y="863"/>
                  </a:moveTo>
                  <a:lnTo>
                    <a:pt x="0" y="366"/>
                  </a:lnTo>
                  <a:lnTo>
                    <a:pt x="8" y="351"/>
                  </a:lnTo>
                  <a:lnTo>
                    <a:pt x="22" y="344"/>
                  </a:lnTo>
                  <a:lnTo>
                    <a:pt x="30" y="329"/>
                  </a:lnTo>
                  <a:lnTo>
                    <a:pt x="37" y="322"/>
                  </a:lnTo>
                  <a:lnTo>
                    <a:pt x="44" y="307"/>
                  </a:lnTo>
                  <a:lnTo>
                    <a:pt x="59" y="293"/>
                  </a:lnTo>
                  <a:lnTo>
                    <a:pt x="66" y="285"/>
                  </a:lnTo>
                  <a:lnTo>
                    <a:pt x="73" y="271"/>
                  </a:lnTo>
                  <a:lnTo>
                    <a:pt x="88" y="263"/>
                  </a:lnTo>
                  <a:lnTo>
                    <a:pt x="95" y="249"/>
                  </a:lnTo>
                  <a:lnTo>
                    <a:pt x="110" y="241"/>
                  </a:lnTo>
                  <a:lnTo>
                    <a:pt x="117" y="234"/>
                  </a:lnTo>
                  <a:lnTo>
                    <a:pt x="132" y="219"/>
                  </a:lnTo>
                  <a:lnTo>
                    <a:pt x="139" y="212"/>
                  </a:lnTo>
                  <a:lnTo>
                    <a:pt x="154" y="197"/>
                  </a:lnTo>
                  <a:lnTo>
                    <a:pt x="161" y="190"/>
                  </a:lnTo>
                  <a:lnTo>
                    <a:pt x="176" y="183"/>
                  </a:lnTo>
                  <a:lnTo>
                    <a:pt x="191" y="176"/>
                  </a:lnTo>
                  <a:lnTo>
                    <a:pt x="198" y="161"/>
                  </a:lnTo>
                  <a:lnTo>
                    <a:pt x="213" y="154"/>
                  </a:lnTo>
                  <a:lnTo>
                    <a:pt x="227" y="146"/>
                  </a:lnTo>
                  <a:lnTo>
                    <a:pt x="235" y="139"/>
                  </a:lnTo>
                  <a:lnTo>
                    <a:pt x="249" y="132"/>
                  </a:lnTo>
                  <a:lnTo>
                    <a:pt x="264" y="124"/>
                  </a:lnTo>
                  <a:lnTo>
                    <a:pt x="278" y="117"/>
                  </a:lnTo>
                  <a:lnTo>
                    <a:pt x="286" y="110"/>
                  </a:lnTo>
                  <a:lnTo>
                    <a:pt x="300" y="102"/>
                  </a:lnTo>
                  <a:lnTo>
                    <a:pt x="315" y="95"/>
                  </a:lnTo>
                  <a:lnTo>
                    <a:pt x="330" y="88"/>
                  </a:lnTo>
                  <a:lnTo>
                    <a:pt x="344" y="80"/>
                  </a:lnTo>
                  <a:lnTo>
                    <a:pt x="359" y="73"/>
                  </a:lnTo>
                  <a:lnTo>
                    <a:pt x="374" y="66"/>
                  </a:lnTo>
                  <a:lnTo>
                    <a:pt x="381" y="58"/>
                  </a:lnTo>
                  <a:lnTo>
                    <a:pt x="396" y="58"/>
                  </a:lnTo>
                  <a:lnTo>
                    <a:pt x="410" y="51"/>
                  </a:lnTo>
                  <a:lnTo>
                    <a:pt x="425" y="44"/>
                  </a:lnTo>
                  <a:lnTo>
                    <a:pt x="439" y="44"/>
                  </a:lnTo>
                  <a:lnTo>
                    <a:pt x="454" y="37"/>
                  </a:lnTo>
                  <a:lnTo>
                    <a:pt x="469" y="29"/>
                  </a:lnTo>
                  <a:lnTo>
                    <a:pt x="483" y="29"/>
                  </a:lnTo>
                  <a:lnTo>
                    <a:pt x="498" y="22"/>
                  </a:lnTo>
                  <a:lnTo>
                    <a:pt x="513" y="22"/>
                  </a:lnTo>
                  <a:lnTo>
                    <a:pt x="527" y="15"/>
                  </a:lnTo>
                  <a:lnTo>
                    <a:pt x="542" y="15"/>
                  </a:lnTo>
                  <a:lnTo>
                    <a:pt x="557" y="15"/>
                  </a:lnTo>
                  <a:lnTo>
                    <a:pt x="571" y="7"/>
                  </a:lnTo>
                  <a:lnTo>
                    <a:pt x="586" y="7"/>
                  </a:lnTo>
                  <a:lnTo>
                    <a:pt x="600" y="7"/>
                  </a:lnTo>
                  <a:lnTo>
                    <a:pt x="615" y="0"/>
                  </a:lnTo>
                  <a:lnTo>
                    <a:pt x="630" y="0"/>
                  </a:lnTo>
                  <a:lnTo>
                    <a:pt x="644" y="0"/>
                  </a:lnTo>
                  <a:lnTo>
                    <a:pt x="659" y="0"/>
                  </a:lnTo>
                  <a:lnTo>
                    <a:pt x="674" y="0"/>
                  </a:lnTo>
                  <a:lnTo>
                    <a:pt x="688" y="0"/>
                  </a:lnTo>
                  <a:lnTo>
                    <a:pt x="710" y="0"/>
                  </a:lnTo>
                  <a:lnTo>
                    <a:pt x="703" y="863"/>
                  </a:lnTo>
                  <a:close/>
                </a:path>
              </a:pathLst>
            </a:custGeom>
            <a:solidFill>
              <a:srgbClr val="00FFFF"/>
            </a:solidFill>
            <a:ln w="11113">
              <a:solidFill>
                <a:srgbClr val="00FFFF"/>
              </a:solidFill>
              <a:prstDash val="solid"/>
              <a:round/>
              <a:headEnd/>
              <a:tailEnd/>
            </a:ln>
          </p:spPr>
          <p:txBody>
            <a:bodyPr/>
            <a:lstStyle/>
            <a:p>
              <a:endParaRPr lang="en-GB"/>
            </a:p>
          </p:txBody>
        </p:sp>
        <p:sp>
          <p:nvSpPr>
            <p:cNvPr id="60428" name="Freeform 12"/>
            <p:cNvSpPr>
              <a:spLocks/>
            </p:cNvSpPr>
            <p:nvPr/>
          </p:nvSpPr>
          <p:spPr bwMode="auto">
            <a:xfrm>
              <a:off x="3799" y="1900"/>
              <a:ext cx="710" cy="863"/>
            </a:xfrm>
            <a:custGeom>
              <a:avLst/>
              <a:gdLst>
                <a:gd name="T0" fmla="*/ 703 w 710"/>
                <a:gd name="T1" fmla="*/ 863 h 863"/>
                <a:gd name="T2" fmla="*/ 0 w 710"/>
                <a:gd name="T3" fmla="*/ 366 h 863"/>
                <a:gd name="T4" fmla="*/ 8 w 710"/>
                <a:gd name="T5" fmla="*/ 351 h 863"/>
                <a:gd name="T6" fmla="*/ 22 w 710"/>
                <a:gd name="T7" fmla="*/ 344 h 863"/>
                <a:gd name="T8" fmla="*/ 30 w 710"/>
                <a:gd name="T9" fmla="*/ 329 h 863"/>
                <a:gd name="T10" fmla="*/ 37 w 710"/>
                <a:gd name="T11" fmla="*/ 322 h 863"/>
                <a:gd name="T12" fmla="*/ 44 w 710"/>
                <a:gd name="T13" fmla="*/ 307 h 863"/>
                <a:gd name="T14" fmla="*/ 59 w 710"/>
                <a:gd name="T15" fmla="*/ 293 h 863"/>
                <a:gd name="T16" fmla="*/ 66 w 710"/>
                <a:gd name="T17" fmla="*/ 285 h 863"/>
                <a:gd name="T18" fmla="*/ 73 w 710"/>
                <a:gd name="T19" fmla="*/ 271 h 863"/>
                <a:gd name="T20" fmla="*/ 88 w 710"/>
                <a:gd name="T21" fmla="*/ 263 h 863"/>
                <a:gd name="T22" fmla="*/ 95 w 710"/>
                <a:gd name="T23" fmla="*/ 249 h 863"/>
                <a:gd name="T24" fmla="*/ 110 w 710"/>
                <a:gd name="T25" fmla="*/ 241 h 863"/>
                <a:gd name="T26" fmla="*/ 117 w 710"/>
                <a:gd name="T27" fmla="*/ 234 h 863"/>
                <a:gd name="T28" fmla="*/ 132 w 710"/>
                <a:gd name="T29" fmla="*/ 219 h 863"/>
                <a:gd name="T30" fmla="*/ 139 w 710"/>
                <a:gd name="T31" fmla="*/ 212 h 863"/>
                <a:gd name="T32" fmla="*/ 154 w 710"/>
                <a:gd name="T33" fmla="*/ 197 h 863"/>
                <a:gd name="T34" fmla="*/ 161 w 710"/>
                <a:gd name="T35" fmla="*/ 190 h 863"/>
                <a:gd name="T36" fmla="*/ 176 w 710"/>
                <a:gd name="T37" fmla="*/ 183 h 863"/>
                <a:gd name="T38" fmla="*/ 191 w 710"/>
                <a:gd name="T39" fmla="*/ 176 h 863"/>
                <a:gd name="T40" fmla="*/ 198 w 710"/>
                <a:gd name="T41" fmla="*/ 161 h 863"/>
                <a:gd name="T42" fmla="*/ 213 w 710"/>
                <a:gd name="T43" fmla="*/ 154 h 863"/>
                <a:gd name="T44" fmla="*/ 227 w 710"/>
                <a:gd name="T45" fmla="*/ 146 h 863"/>
                <a:gd name="T46" fmla="*/ 235 w 710"/>
                <a:gd name="T47" fmla="*/ 139 h 863"/>
                <a:gd name="T48" fmla="*/ 249 w 710"/>
                <a:gd name="T49" fmla="*/ 132 h 863"/>
                <a:gd name="T50" fmla="*/ 264 w 710"/>
                <a:gd name="T51" fmla="*/ 124 h 863"/>
                <a:gd name="T52" fmla="*/ 278 w 710"/>
                <a:gd name="T53" fmla="*/ 117 h 863"/>
                <a:gd name="T54" fmla="*/ 286 w 710"/>
                <a:gd name="T55" fmla="*/ 110 h 863"/>
                <a:gd name="T56" fmla="*/ 300 w 710"/>
                <a:gd name="T57" fmla="*/ 102 h 863"/>
                <a:gd name="T58" fmla="*/ 315 w 710"/>
                <a:gd name="T59" fmla="*/ 95 h 863"/>
                <a:gd name="T60" fmla="*/ 330 w 710"/>
                <a:gd name="T61" fmla="*/ 88 h 863"/>
                <a:gd name="T62" fmla="*/ 344 w 710"/>
                <a:gd name="T63" fmla="*/ 80 h 863"/>
                <a:gd name="T64" fmla="*/ 359 w 710"/>
                <a:gd name="T65" fmla="*/ 73 h 863"/>
                <a:gd name="T66" fmla="*/ 374 w 710"/>
                <a:gd name="T67" fmla="*/ 66 h 863"/>
                <a:gd name="T68" fmla="*/ 381 w 710"/>
                <a:gd name="T69" fmla="*/ 58 h 863"/>
                <a:gd name="T70" fmla="*/ 396 w 710"/>
                <a:gd name="T71" fmla="*/ 58 h 863"/>
                <a:gd name="T72" fmla="*/ 410 w 710"/>
                <a:gd name="T73" fmla="*/ 51 h 863"/>
                <a:gd name="T74" fmla="*/ 425 w 710"/>
                <a:gd name="T75" fmla="*/ 44 h 863"/>
                <a:gd name="T76" fmla="*/ 439 w 710"/>
                <a:gd name="T77" fmla="*/ 44 h 863"/>
                <a:gd name="T78" fmla="*/ 454 w 710"/>
                <a:gd name="T79" fmla="*/ 37 h 863"/>
                <a:gd name="T80" fmla="*/ 469 w 710"/>
                <a:gd name="T81" fmla="*/ 29 h 863"/>
                <a:gd name="T82" fmla="*/ 483 w 710"/>
                <a:gd name="T83" fmla="*/ 29 h 863"/>
                <a:gd name="T84" fmla="*/ 498 w 710"/>
                <a:gd name="T85" fmla="*/ 22 h 863"/>
                <a:gd name="T86" fmla="*/ 513 w 710"/>
                <a:gd name="T87" fmla="*/ 22 h 863"/>
                <a:gd name="T88" fmla="*/ 527 w 710"/>
                <a:gd name="T89" fmla="*/ 15 h 863"/>
                <a:gd name="T90" fmla="*/ 542 w 710"/>
                <a:gd name="T91" fmla="*/ 15 h 863"/>
                <a:gd name="T92" fmla="*/ 557 w 710"/>
                <a:gd name="T93" fmla="*/ 15 h 863"/>
                <a:gd name="T94" fmla="*/ 571 w 710"/>
                <a:gd name="T95" fmla="*/ 7 h 863"/>
                <a:gd name="T96" fmla="*/ 586 w 710"/>
                <a:gd name="T97" fmla="*/ 7 h 863"/>
                <a:gd name="T98" fmla="*/ 600 w 710"/>
                <a:gd name="T99" fmla="*/ 7 h 863"/>
                <a:gd name="T100" fmla="*/ 615 w 710"/>
                <a:gd name="T101" fmla="*/ 0 h 863"/>
                <a:gd name="T102" fmla="*/ 630 w 710"/>
                <a:gd name="T103" fmla="*/ 0 h 863"/>
                <a:gd name="T104" fmla="*/ 644 w 710"/>
                <a:gd name="T105" fmla="*/ 0 h 863"/>
                <a:gd name="T106" fmla="*/ 659 w 710"/>
                <a:gd name="T107" fmla="*/ 0 h 863"/>
                <a:gd name="T108" fmla="*/ 674 w 710"/>
                <a:gd name="T109" fmla="*/ 0 h 863"/>
                <a:gd name="T110" fmla="*/ 688 w 710"/>
                <a:gd name="T111" fmla="*/ 0 h 863"/>
                <a:gd name="T112" fmla="*/ 710 w 710"/>
                <a:gd name="T113" fmla="*/ 0 h 863"/>
                <a:gd name="T114" fmla="*/ 703 w 710"/>
                <a:gd name="T115" fmla="*/ 86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 h="863">
                  <a:moveTo>
                    <a:pt x="703" y="863"/>
                  </a:moveTo>
                  <a:lnTo>
                    <a:pt x="0" y="366"/>
                  </a:lnTo>
                  <a:lnTo>
                    <a:pt x="8" y="351"/>
                  </a:lnTo>
                  <a:lnTo>
                    <a:pt x="22" y="344"/>
                  </a:lnTo>
                  <a:lnTo>
                    <a:pt x="30" y="329"/>
                  </a:lnTo>
                  <a:lnTo>
                    <a:pt x="37" y="322"/>
                  </a:lnTo>
                  <a:lnTo>
                    <a:pt x="44" y="307"/>
                  </a:lnTo>
                  <a:lnTo>
                    <a:pt x="59" y="293"/>
                  </a:lnTo>
                  <a:lnTo>
                    <a:pt x="66" y="285"/>
                  </a:lnTo>
                  <a:lnTo>
                    <a:pt x="73" y="271"/>
                  </a:lnTo>
                  <a:lnTo>
                    <a:pt x="88" y="263"/>
                  </a:lnTo>
                  <a:lnTo>
                    <a:pt x="95" y="249"/>
                  </a:lnTo>
                  <a:lnTo>
                    <a:pt x="110" y="241"/>
                  </a:lnTo>
                  <a:lnTo>
                    <a:pt x="117" y="234"/>
                  </a:lnTo>
                  <a:lnTo>
                    <a:pt x="132" y="219"/>
                  </a:lnTo>
                  <a:lnTo>
                    <a:pt x="139" y="212"/>
                  </a:lnTo>
                  <a:lnTo>
                    <a:pt x="154" y="197"/>
                  </a:lnTo>
                  <a:lnTo>
                    <a:pt x="161" y="190"/>
                  </a:lnTo>
                  <a:lnTo>
                    <a:pt x="176" y="183"/>
                  </a:lnTo>
                  <a:lnTo>
                    <a:pt x="191" y="176"/>
                  </a:lnTo>
                  <a:lnTo>
                    <a:pt x="198" y="161"/>
                  </a:lnTo>
                  <a:lnTo>
                    <a:pt x="213" y="154"/>
                  </a:lnTo>
                  <a:lnTo>
                    <a:pt x="227" y="146"/>
                  </a:lnTo>
                  <a:lnTo>
                    <a:pt x="235" y="139"/>
                  </a:lnTo>
                  <a:lnTo>
                    <a:pt x="249" y="132"/>
                  </a:lnTo>
                  <a:lnTo>
                    <a:pt x="264" y="124"/>
                  </a:lnTo>
                  <a:lnTo>
                    <a:pt x="278" y="117"/>
                  </a:lnTo>
                  <a:lnTo>
                    <a:pt x="286" y="110"/>
                  </a:lnTo>
                  <a:lnTo>
                    <a:pt x="300" y="102"/>
                  </a:lnTo>
                  <a:lnTo>
                    <a:pt x="315" y="95"/>
                  </a:lnTo>
                  <a:lnTo>
                    <a:pt x="330" y="88"/>
                  </a:lnTo>
                  <a:lnTo>
                    <a:pt x="344" y="80"/>
                  </a:lnTo>
                  <a:lnTo>
                    <a:pt x="359" y="73"/>
                  </a:lnTo>
                  <a:lnTo>
                    <a:pt x="374" y="66"/>
                  </a:lnTo>
                  <a:lnTo>
                    <a:pt x="381" y="58"/>
                  </a:lnTo>
                  <a:lnTo>
                    <a:pt x="396" y="58"/>
                  </a:lnTo>
                  <a:lnTo>
                    <a:pt x="410" y="51"/>
                  </a:lnTo>
                  <a:lnTo>
                    <a:pt x="425" y="44"/>
                  </a:lnTo>
                  <a:lnTo>
                    <a:pt x="439" y="44"/>
                  </a:lnTo>
                  <a:lnTo>
                    <a:pt x="454" y="37"/>
                  </a:lnTo>
                  <a:lnTo>
                    <a:pt x="469" y="29"/>
                  </a:lnTo>
                  <a:lnTo>
                    <a:pt x="483" y="29"/>
                  </a:lnTo>
                  <a:lnTo>
                    <a:pt x="498" y="22"/>
                  </a:lnTo>
                  <a:lnTo>
                    <a:pt x="513" y="22"/>
                  </a:lnTo>
                  <a:lnTo>
                    <a:pt x="527" y="15"/>
                  </a:lnTo>
                  <a:lnTo>
                    <a:pt x="542" y="15"/>
                  </a:lnTo>
                  <a:lnTo>
                    <a:pt x="557" y="15"/>
                  </a:lnTo>
                  <a:lnTo>
                    <a:pt x="571" y="7"/>
                  </a:lnTo>
                  <a:lnTo>
                    <a:pt x="586" y="7"/>
                  </a:lnTo>
                  <a:lnTo>
                    <a:pt x="600" y="7"/>
                  </a:lnTo>
                  <a:lnTo>
                    <a:pt x="615" y="0"/>
                  </a:lnTo>
                  <a:lnTo>
                    <a:pt x="630" y="0"/>
                  </a:lnTo>
                  <a:lnTo>
                    <a:pt x="644" y="0"/>
                  </a:lnTo>
                  <a:lnTo>
                    <a:pt x="659" y="0"/>
                  </a:lnTo>
                  <a:lnTo>
                    <a:pt x="674" y="0"/>
                  </a:lnTo>
                  <a:lnTo>
                    <a:pt x="688" y="0"/>
                  </a:lnTo>
                  <a:lnTo>
                    <a:pt x="710" y="0"/>
                  </a:lnTo>
                  <a:lnTo>
                    <a:pt x="703" y="86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29" name="Freeform 13"/>
            <p:cNvSpPr>
              <a:spLocks/>
            </p:cNvSpPr>
            <p:nvPr/>
          </p:nvSpPr>
          <p:spPr bwMode="auto">
            <a:xfrm>
              <a:off x="3785" y="2266"/>
              <a:ext cx="717" cy="497"/>
            </a:xfrm>
            <a:custGeom>
              <a:avLst/>
              <a:gdLst>
                <a:gd name="T0" fmla="*/ 717 w 717"/>
                <a:gd name="T1" fmla="*/ 497 h 497"/>
                <a:gd name="T2" fmla="*/ 0 w 717"/>
                <a:gd name="T3" fmla="*/ 29 h 497"/>
                <a:gd name="T4" fmla="*/ 7 w 717"/>
                <a:gd name="T5" fmla="*/ 14 h 497"/>
                <a:gd name="T6" fmla="*/ 14 w 717"/>
                <a:gd name="T7" fmla="*/ 0 h 497"/>
                <a:gd name="T8" fmla="*/ 717 w 717"/>
                <a:gd name="T9" fmla="*/ 497 h 497"/>
              </a:gdLst>
              <a:ahLst/>
              <a:cxnLst>
                <a:cxn ang="0">
                  <a:pos x="T0" y="T1"/>
                </a:cxn>
                <a:cxn ang="0">
                  <a:pos x="T2" y="T3"/>
                </a:cxn>
                <a:cxn ang="0">
                  <a:pos x="T4" y="T5"/>
                </a:cxn>
                <a:cxn ang="0">
                  <a:pos x="T6" y="T7"/>
                </a:cxn>
                <a:cxn ang="0">
                  <a:pos x="T8" y="T9"/>
                </a:cxn>
              </a:cxnLst>
              <a:rect l="0" t="0" r="r" b="b"/>
              <a:pathLst>
                <a:path w="717" h="497">
                  <a:moveTo>
                    <a:pt x="717" y="497"/>
                  </a:moveTo>
                  <a:lnTo>
                    <a:pt x="0" y="29"/>
                  </a:lnTo>
                  <a:lnTo>
                    <a:pt x="7" y="14"/>
                  </a:lnTo>
                  <a:lnTo>
                    <a:pt x="14" y="0"/>
                  </a:lnTo>
                  <a:lnTo>
                    <a:pt x="717" y="497"/>
                  </a:lnTo>
                  <a:close/>
                </a:path>
              </a:pathLst>
            </a:custGeom>
            <a:solidFill>
              <a:srgbClr val="FF00FF"/>
            </a:solidFill>
            <a:ln w="11113">
              <a:solidFill>
                <a:srgbClr val="FF00FF"/>
              </a:solidFill>
              <a:prstDash val="solid"/>
              <a:round/>
              <a:headEnd/>
              <a:tailEnd/>
            </a:ln>
          </p:spPr>
          <p:txBody>
            <a:bodyPr/>
            <a:lstStyle/>
            <a:p>
              <a:endParaRPr lang="en-GB"/>
            </a:p>
          </p:txBody>
        </p:sp>
        <p:sp>
          <p:nvSpPr>
            <p:cNvPr id="60430" name="Freeform 14"/>
            <p:cNvSpPr>
              <a:spLocks/>
            </p:cNvSpPr>
            <p:nvPr/>
          </p:nvSpPr>
          <p:spPr bwMode="auto">
            <a:xfrm>
              <a:off x="3785" y="2266"/>
              <a:ext cx="717" cy="497"/>
            </a:xfrm>
            <a:custGeom>
              <a:avLst/>
              <a:gdLst>
                <a:gd name="T0" fmla="*/ 717 w 717"/>
                <a:gd name="T1" fmla="*/ 497 h 497"/>
                <a:gd name="T2" fmla="*/ 0 w 717"/>
                <a:gd name="T3" fmla="*/ 29 h 497"/>
                <a:gd name="T4" fmla="*/ 7 w 717"/>
                <a:gd name="T5" fmla="*/ 14 h 497"/>
                <a:gd name="T6" fmla="*/ 14 w 717"/>
                <a:gd name="T7" fmla="*/ 0 h 497"/>
                <a:gd name="T8" fmla="*/ 717 w 717"/>
                <a:gd name="T9" fmla="*/ 497 h 497"/>
              </a:gdLst>
              <a:ahLst/>
              <a:cxnLst>
                <a:cxn ang="0">
                  <a:pos x="T0" y="T1"/>
                </a:cxn>
                <a:cxn ang="0">
                  <a:pos x="T2" y="T3"/>
                </a:cxn>
                <a:cxn ang="0">
                  <a:pos x="T4" y="T5"/>
                </a:cxn>
                <a:cxn ang="0">
                  <a:pos x="T6" y="T7"/>
                </a:cxn>
                <a:cxn ang="0">
                  <a:pos x="T8" y="T9"/>
                </a:cxn>
              </a:cxnLst>
              <a:rect l="0" t="0" r="r" b="b"/>
              <a:pathLst>
                <a:path w="717" h="497">
                  <a:moveTo>
                    <a:pt x="717" y="497"/>
                  </a:moveTo>
                  <a:lnTo>
                    <a:pt x="0" y="29"/>
                  </a:lnTo>
                  <a:lnTo>
                    <a:pt x="7" y="14"/>
                  </a:lnTo>
                  <a:lnTo>
                    <a:pt x="14" y="0"/>
                  </a:lnTo>
                  <a:lnTo>
                    <a:pt x="717" y="49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1" name="Freeform 15"/>
            <p:cNvSpPr>
              <a:spLocks/>
            </p:cNvSpPr>
            <p:nvPr/>
          </p:nvSpPr>
          <p:spPr bwMode="auto">
            <a:xfrm>
              <a:off x="3646" y="2295"/>
              <a:ext cx="856" cy="1266"/>
            </a:xfrm>
            <a:custGeom>
              <a:avLst/>
              <a:gdLst>
                <a:gd name="T0" fmla="*/ 131 w 856"/>
                <a:gd name="T1" fmla="*/ 7 h 1266"/>
                <a:gd name="T2" fmla="*/ 117 w 856"/>
                <a:gd name="T3" fmla="*/ 37 h 1266"/>
                <a:gd name="T4" fmla="*/ 102 w 856"/>
                <a:gd name="T5" fmla="*/ 59 h 1266"/>
                <a:gd name="T6" fmla="*/ 87 w 856"/>
                <a:gd name="T7" fmla="*/ 88 h 1266"/>
                <a:gd name="T8" fmla="*/ 73 w 856"/>
                <a:gd name="T9" fmla="*/ 117 h 1266"/>
                <a:gd name="T10" fmla="*/ 58 w 856"/>
                <a:gd name="T11" fmla="*/ 146 h 1266"/>
                <a:gd name="T12" fmla="*/ 51 w 856"/>
                <a:gd name="T13" fmla="*/ 168 h 1266"/>
                <a:gd name="T14" fmla="*/ 44 w 856"/>
                <a:gd name="T15" fmla="*/ 198 h 1266"/>
                <a:gd name="T16" fmla="*/ 29 w 856"/>
                <a:gd name="T17" fmla="*/ 227 h 1266"/>
                <a:gd name="T18" fmla="*/ 22 w 856"/>
                <a:gd name="T19" fmla="*/ 256 h 1266"/>
                <a:gd name="T20" fmla="*/ 14 w 856"/>
                <a:gd name="T21" fmla="*/ 285 h 1266"/>
                <a:gd name="T22" fmla="*/ 14 w 856"/>
                <a:gd name="T23" fmla="*/ 315 h 1266"/>
                <a:gd name="T24" fmla="*/ 7 w 856"/>
                <a:gd name="T25" fmla="*/ 344 h 1266"/>
                <a:gd name="T26" fmla="*/ 0 w 856"/>
                <a:gd name="T27" fmla="*/ 373 h 1266"/>
                <a:gd name="T28" fmla="*/ 0 w 856"/>
                <a:gd name="T29" fmla="*/ 410 h 1266"/>
                <a:gd name="T30" fmla="*/ 0 w 856"/>
                <a:gd name="T31" fmla="*/ 439 h 1266"/>
                <a:gd name="T32" fmla="*/ 0 w 856"/>
                <a:gd name="T33" fmla="*/ 468 h 1266"/>
                <a:gd name="T34" fmla="*/ 0 w 856"/>
                <a:gd name="T35" fmla="*/ 498 h 1266"/>
                <a:gd name="T36" fmla="*/ 0 w 856"/>
                <a:gd name="T37" fmla="*/ 527 h 1266"/>
                <a:gd name="T38" fmla="*/ 0 w 856"/>
                <a:gd name="T39" fmla="*/ 556 h 1266"/>
                <a:gd name="T40" fmla="*/ 7 w 856"/>
                <a:gd name="T41" fmla="*/ 585 h 1266"/>
                <a:gd name="T42" fmla="*/ 14 w 856"/>
                <a:gd name="T43" fmla="*/ 615 h 1266"/>
                <a:gd name="T44" fmla="*/ 14 w 856"/>
                <a:gd name="T45" fmla="*/ 644 h 1266"/>
                <a:gd name="T46" fmla="*/ 22 w 856"/>
                <a:gd name="T47" fmla="*/ 673 h 1266"/>
                <a:gd name="T48" fmla="*/ 29 w 856"/>
                <a:gd name="T49" fmla="*/ 702 h 1266"/>
                <a:gd name="T50" fmla="*/ 44 w 856"/>
                <a:gd name="T51" fmla="*/ 732 h 1266"/>
                <a:gd name="T52" fmla="*/ 51 w 856"/>
                <a:gd name="T53" fmla="*/ 761 h 1266"/>
                <a:gd name="T54" fmla="*/ 58 w 856"/>
                <a:gd name="T55" fmla="*/ 790 h 1266"/>
                <a:gd name="T56" fmla="*/ 73 w 856"/>
                <a:gd name="T57" fmla="*/ 820 h 1266"/>
                <a:gd name="T58" fmla="*/ 87 w 856"/>
                <a:gd name="T59" fmla="*/ 842 h 1266"/>
                <a:gd name="T60" fmla="*/ 102 w 856"/>
                <a:gd name="T61" fmla="*/ 871 h 1266"/>
                <a:gd name="T62" fmla="*/ 117 w 856"/>
                <a:gd name="T63" fmla="*/ 900 h 1266"/>
                <a:gd name="T64" fmla="*/ 131 w 856"/>
                <a:gd name="T65" fmla="*/ 922 h 1266"/>
                <a:gd name="T66" fmla="*/ 146 w 856"/>
                <a:gd name="T67" fmla="*/ 951 h 1266"/>
                <a:gd name="T68" fmla="*/ 161 w 856"/>
                <a:gd name="T69" fmla="*/ 973 h 1266"/>
                <a:gd name="T70" fmla="*/ 183 w 856"/>
                <a:gd name="T71" fmla="*/ 995 h 1266"/>
                <a:gd name="T72" fmla="*/ 197 w 856"/>
                <a:gd name="T73" fmla="*/ 1024 h 1266"/>
                <a:gd name="T74" fmla="*/ 219 w 856"/>
                <a:gd name="T75" fmla="*/ 1046 h 1266"/>
                <a:gd name="T76" fmla="*/ 241 w 856"/>
                <a:gd name="T77" fmla="*/ 1068 h 1266"/>
                <a:gd name="T78" fmla="*/ 263 w 856"/>
                <a:gd name="T79" fmla="*/ 1090 h 1266"/>
                <a:gd name="T80" fmla="*/ 285 w 856"/>
                <a:gd name="T81" fmla="*/ 1105 h 1266"/>
                <a:gd name="T82" fmla="*/ 307 w 856"/>
                <a:gd name="T83" fmla="*/ 1127 h 1266"/>
                <a:gd name="T84" fmla="*/ 329 w 856"/>
                <a:gd name="T85" fmla="*/ 1149 h 1266"/>
                <a:gd name="T86" fmla="*/ 351 w 856"/>
                <a:gd name="T87" fmla="*/ 1163 h 1266"/>
                <a:gd name="T88" fmla="*/ 380 w 856"/>
                <a:gd name="T89" fmla="*/ 1185 h 1266"/>
                <a:gd name="T90" fmla="*/ 402 w 856"/>
                <a:gd name="T91" fmla="*/ 1200 h 1266"/>
                <a:gd name="T92" fmla="*/ 431 w 856"/>
                <a:gd name="T93" fmla="*/ 1215 h 1266"/>
                <a:gd name="T94" fmla="*/ 453 w 856"/>
                <a:gd name="T95" fmla="*/ 1229 h 1266"/>
                <a:gd name="T96" fmla="*/ 483 w 856"/>
                <a:gd name="T97" fmla="*/ 1244 h 1266"/>
                <a:gd name="T98" fmla="*/ 512 w 856"/>
                <a:gd name="T99" fmla="*/ 1251 h 1266"/>
                <a:gd name="T100" fmla="*/ 534 w 856"/>
                <a:gd name="T101" fmla="*/ 1266 h 1266"/>
                <a:gd name="T102" fmla="*/ 139 w 856"/>
                <a:gd name="T103" fmla="*/ 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6" h="1266">
                  <a:moveTo>
                    <a:pt x="139" y="0"/>
                  </a:moveTo>
                  <a:lnTo>
                    <a:pt x="131" y="7"/>
                  </a:lnTo>
                  <a:lnTo>
                    <a:pt x="124" y="22"/>
                  </a:lnTo>
                  <a:lnTo>
                    <a:pt x="117" y="37"/>
                  </a:lnTo>
                  <a:lnTo>
                    <a:pt x="109" y="51"/>
                  </a:lnTo>
                  <a:lnTo>
                    <a:pt x="102" y="59"/>
                  </a:lnTo>
                  <a:lnTo>
                    <a:pt x="95" y="73"/>
                  </a:lnTo>
                  <a:lnTo>
                    <a:pt x="87" y="88"/>
                  </a:lnTo>
                  <a:lnTo>
                    <a:pt x="80" y="102"/>
                  </a:lnTo>
                  <a:lnTo>
                    <a:pt x="73" y="117"/>
                  </a:lnTo>
                  <a:lnTo>
                    <a:pt x="65" y="132"/>
                  </a:lnTo>
                  <a:lnTo>
                    <a:pt x="58" y="146"/>
                  </a:lnTo>
                  <a:lnTo>
                    <a:pt x="58" y="161"/>
                  </a:lnTo>
                  <a:lnTo>
                    <a:pt x="51" y="168"/>
                  </a:lnTo>
                  <a:lnTo>
                    <a:pt x="44" y="183"/>
                  </a:lnTo>
                  <a:lnTo>
                    <a:pt x="44" y="198"/>
                  </a:lnTo>
                  <a:lnTo>
                    <a:pt x="36" y="212"/>
                  </a:lnTo>
                  <a:lnTo>
                    <a:pt x="29" y="227"/>
                  </a:lnTo>
                  <a:lnTo>
                    <a:pt x="29" y="242"/>
                  </a:lnTo>
                  <a:lnTo>
                    <a:pt x="22" y="256"/>
                  </a:lnTo>
                  <a:lnTo>
                    <a:pt x="22" y="271"/>
                  </a:lnTo>
                  <a:lnTo>
                    <a:pt x="14" y="285"/>
                  </a:lnTo>
                  <a:lnTo>
                    <a:pt x="14" y="300"/>
                  </a:lnTo>
                  <a:lnTo>
                    <a:pt x="14" y="315"/>
                  </a:lnTo>
                  <a:lnTo>
                    <a:pt x="7" y="329"/>
                  </a:lnTo>
                  <a:lnTo>
                    <a:pt x="7" y="344"/>
                  </a:lnTo>
                  <a:lnTo>
                    <a:pt x="7" y="359"/>
                  </a:lnTo>
                  <a:lnTo>
                    <a:pt x="0" y="373"/>
                  </a:lnTo>
                  <a:lnTo>
                    <a:pt x="0" y="388"/>
                  </a:lnTo>
                  <a:lnTo>
                    <a:pt x="0" y="410"/>
                  </a:lnTo>
                  <a:lnTo>
                    <a:pt x="0" y="424"/>
                  </a:lnTo>
                  <a:lnTo>
                    <a:pt x="0" y="439"/>
                  </a:lnTo>
                  <a:lnTo>
                    <a:pt x="0" y="454"/>
                  </a:lnTo>
                  <a:lnTo>
                    <a:pt x="0" y="468"/>
                  </a:lnTo>
                  <a:lnTo>
                    <a:pt x="0" y="483"/>
                  </a:lnTo>
                  <a:lnTo>
                    <a:pt x="0" y="498"/>
                  </a:lnTo>
                  <a:lnTo>
                    <a:pt x="0" y="512"/>
                  </a:lnTo>
                  <a:lnTo>
                    <a:pt x="0" y="527"/>
                  </a:lnTo>
                  <a:lnTo>
                    <a:pt x="0" y="542"/>
                  </a:lnTo>
                  <a:lnTo>
                    <a:pt x="0" y="556"/>
                  </a:lnTo>
                  <a:lnTo>
                    <a:pt x="7" y="571"/>
                  </a:lnTo>
                  <a:lnTo>
                    <a:pt x="7" y="585"/>
                  </a:lnTo>
                  <a:lnTo>
                    <a:pt x="7" y="600"/>
                  </a:lnTo>
                  <a:lnTo>
                    <a:pt x="14" y="615"/>
                  </a:lnTo>
                  <a:lnTo>
                    <a:pt x="14" y="629"/>
                  </a:lnTo>
                  <a:lnTo>
                    <a:pt x="14" y="644"/>
                  </a:lnTo>
                  <a:lnTo>
                    <a:pt x="22" y="659"/>
                  </a:lnTo>
                  <a:lnTo>
                    <a:pt x="22" y="673"/>
                  </a:lnTo>
                  <a:lnTo>
                    <a:pt x="29" y="688"/>
                  </a:lnTo>
                  <a:lnTo>
                    <a:pt x="29" y="702"/>
                  </a:lnTo>
                  <a:lnTo>
                    <a:pt x="36" y="717"/>
                  </a:lnTo>
                  <a:lnTo>
                    <a:pt x="44" y="732"/>
                  </a:lnTo>
                  <a:lnTo>
                    <a:pt x="44" y="746"/>
                  </a:lnTo>
                  <a:lnTo>
                    <a:pt x="51" y="761"/>
                  </a:lnTo>
                  <a:lnTo>
                    <a:pt x="58" y="776"/>
                  </a:lnTo>
                  <a:lnTo>
                    <a:pt x="58" y="790"/>
                  </a:lnTo>
                  <a:lnTo>
                    <a:pt x="65" y="805"/>
                  </a:lnTo>
                  <a:lnTo>
                    <a:pt x="73" y="820"/>
                  </a:lnTo>
                  <a:lnTo>
                    <a:pt x="80" y="834"/>
                  </a:lnTo>
                  <a:lnTo>
                    <a:pt x="87" y="842"/>
                  </a:lnTo>
                  <a:lnTo>
                    <a:pt x="95" y="856"/>
                  </a:lnTo>
                  <a:lnTo>
                    <a:pt x="102" y="871"/>
                  </a:lnTo>
                  <a:lnTo>
                    <a:pt x="109" y="885"/>
                  </a:lnTo>
                  <a:lnTo>
                    <a:pt x="117" y="900"/>
                  </a:lnTo>
                  <a:lnTo>
                    <a:pt x="124" y="907"/>
                  </a:lnTo>
                  <a:lnTo>
                    <a:pt x="131" y="922"/>
                  </a:lnTo>
                  <a:lnTo>
                    <a:pt x="139" y="937"/>
                  </a:lnTo>
                  <a:lnTo>
                    <a:pt x="146" y="951"/>
                  </a:lnTo>
                  <a:lnTo>
                    <a:pt x="153" y="959"/>
                  </a:lnTo>
                  <a:lnTo>
                    <a:pt x="161" y="973"/>
                  </a:lnTo>
                  <a:lnTo>
                    <a:pt x="175" y="988"/>
                  </a:lnTo>
                  <a:lnTo>
                    <a:pt x="183" y="995"/>
                  </a:lnTo>
                  <a:lnTo>
                    <a:pt x="190" y="1010"/>
                  </a:lnTo>
                  <a:lnTo>
                    <a:pt x="197" y="1024"/>
                  </a:lnTo>
                  <a:lnTo>
                    <a:pt x="212" y="1032"/>
                  </a:lnTo>
                  <a:lnTo>
                    <a:pt x="219" y="1046"/>
                  </a:lnTo>
                  <a:lnTo>
                    <a:pt x="226" y="1054"/>
                  </a:lnTo>
                  <a:lnTo>
                    <a:pt x="241" y="1068"/>
                  </a:lnTo>
                  <a:lnTo>
                    <a:pt x="248" y="1076"/>
                  </a:lnTo>
                  <a:lnTo>
                    <a:pt x="263" y="1090"/>
                  </a:lnTo>
                  <a:lnTo>
                    <a:pt x="270" y="1098"/>
                  </a:lnTo>
                  <a:lnTo>
                    <a:pt x="285" y="1105"/>
                  </a:lnTo>
                  <a:lnTo>
                    <a:pt x="292" y="1120"/>
                  </a:lnTo>
                  <a:lnTo>
                    <a:pt x="307" y="1127"/>
                  </a:lnTo>
                  <a:lnTo>
                    <a:pt x="314" y="1134"/>
                  </a:lnTo>
                  <a:lnTo>
                    <a:pt x="329" y="1149"/>
                  </a:lnTo>
                  <a:lnTo>
                    <a:pt x="344" y="1156"/>
                  </a:lnTo>
                  <a:lnTo>
                    <a:pt x="351" y="1163"/>
                  </a:lnTo>
                  <a:lnTo>
                    <a:pt x="366" y="1171"/>
                  </a:lnTo>
                  <a:lnTo>
                    <a:pt x="380" y="1185"/>
                  </a:lnTo>
                  <a:lnTo>
                    <a:pt x="388" y="1193"/>
                  </a:lnTo>
                  <a:lnTo>
                    <a:pt x="402" y="1200"/>
                  </a:lnTo>
                  <a:lnTo>
                    <a:pt x="417" y="1207"/>
                  </a:lnTo>
                  <a:lnTo>
                    <a:pt x="431" y="1215"/>
                  </a:lnTo>
                  <a:lnTo>
                    <a:pt x="439" y="1222"/>
                  </a:lnTo>
                  <a:lnTo>
                    <a:pt x="453" y="1229"/>
                  </a:lnTo>
                  <a:lnTo>
                    <a:pt x="468" y="1237"/>
                  </a:lnTo>
                  <a:lnTo>
                    <a:pt x="483" y="1244"/>
                  </a:lnTo>
                  <a:lnTo>
                    <a:pt x="497" y="1251"/>
                  </a:lnTo>
                  <a:lnTo>
                    <a:pt x="512" y="1251"/>
                  </a:lnTo>
                  <a:lnTo>
                    <a:pt x="527" y="1259"/>
                  </a:lnTo>
                  <a:lnTo>
                    <a:pt x="534" y="1266"/>
                  </a:lnTo>
                  <a:lnTo>
                    <a:pt x="856" y="468"/>
                  </a:lnTo>
                  <a:lnTo>
                    <a:pt x="139" y="0"/>
                  </a:lnTo>
                  <a:close/>
                </a:path>
              </a:pathLst>
            </a:custGeom>
            <a:solidFill>
              <a:srgbClr val="0000FF"/>
            </a:solidFill>
            <a:ln w="11113">
              <a:solidFill>
                <a:srgbClr val="0000FF"/>
              </a:solidFill>
              <a:prstDash val="solid"/>
              <a:round/>
              <a:headEnd/>
              <a:tailEnd/>
            </a:ln>
          </p:spPr>
          <p:txBody>
            <a:bodyPr/>
            <a:lstStyle/>
            <a:p>
              <a:endParaRPr lang="en-GB"/>
            </a:p>
          </p:txBody>
        </p:sp>
        <p:sp>
          <p:nvSpPr>
            <p:cNvPr id="60432" name="Freeform 16"/>
            <p:cNvSpPr>
              <a:spLocks/>
            </p:cNvSpPr>
            <p:nvPr/>
          </p:nvSpPr>
          <p:spPr bwMode="auto">
            <a:xfrm>
              <a:off x="3646" y="2295"/>
              <a:ext cx="856" cy="1266"/>
            </a:xfrm>
            <a:custGeom>
              <a:avLst/>
              <a:gdLst>
                <a:gd name="T0" fmla="*/ 534 w 856"/>
                <a:gd name="T1" fmla="*/ 1266 h 1266"/>
                <a:gd name="T2" fmla="*/ 512 w 856"/>
                <a:gd name="T3" fmla="*/ 1251 h 1266"/>
                <a:gd name="T4" fmla="*/ 483 w 856"/>
                <a:gd name="T5" fmla="*/ 1244 h 1266"/>
                <a:gd name="T6" fmla="*/ 453 w 856"/>
                <a:gd name="T7" fmla="*/ 1229 h 1266"/>
                <a:gd name="T8" fmla="*/ 431 w 856"/>
                <a:gd name="T9" fmla="*/ 1215 h 1266"/>
                <a:gd name="T10" fmla="*/ 402 w 856"/>
                <a:gd name="T11" fmla="*/ 1200 h 1266"/>
                <a:gd name="T12" fmla="*/ 380 w 856"/>
                <a:gd name="T13" fmla="*/ 1185 h 1266"/>
                <a:gd name="T14" fmla="*/ 351 w 856"/>
                <a:gd name="T15" fmla="*/ 1163 h 1266"/>
                <a:gd name="T16" fmla="*/ 329 w 856"/>
                <a:gd name="T17" fmla="*/ 1149 h 1266"/>
                <a:gd name="T18" fmla="*/ 307 w 856"/>
                <a:gd name="T19" fmla="*/ 1127 h 1266"/>
                <a:gd name="T20" fmla="*/ 285 w 856"/>
                <a:gd name="T21" fmla="*/ 1105 h 1266"/>
                <a:gd name="T22" fmla="*/ 263 w 856"/>
                <a:gd name="T23" fmla="*/ 1090 h 1266"/>
                <a:gd name="T24" fmla="*/ 241 w 856"/>
                <a:gd name="T25" fmla="*/ 1068 h 1266"/>
                <a:gd name="T26" fmla="*/ 219 w 856"/>
                <a:gd name="T27" fmla="*/ 1046 h 1266"/>
                <a:gd name="T28" fmla="*/ 197 w 856"/>
                <a:gd name="T29" fmla="*/ 1024 h 1266"/>
                <a:gd name="T30" fmla="*/ 183 w 856"/>
                <a:gd name="T31" fmla="*/ 995 h 1266"/>
                <a:gd name="T32" fmla="*/ 161 w 856"/>
                <a:gd name="T33" fmla="*/ 973 h 1266"/>
                <a:gd name="T34" fmla="*/ 146 w 856"/>
                <a:gd name="T35" fmla="*/ 951 h 1266"/>
                <a:gd name="T36" fmla="*/ 131 w 856"/>
                <a:gd name="T37" fmla="*/ 922 h 1266"/>
                <a:gd name="T38" fmla="*/ 117 w 856"/>
                <a:gd name="T39" fmla="*/ 900 h 1266"/>
                <a:gd name="T40" fmla="*/ 102 w 856"/>
                <a:gd name="T41" fmla="*/ 871 h 1266"/>
                <a:gd name="T42" fmla="*/ 87 w 856"/>
                <a:gd name="T43" fmla="*/ 842 h 1266"/>
                <a:gd name="T44" fmla="*/ 73 w 856"/>
                <a:gd name="T45" fmla="*/ 820 h 1266"/>
                <a:gd name="T46" fmla="*/ 58 w 856"/>
                <a:gd name="T47" fmla="*/ 790 h 1266"/>
                <a:gd name="T48" fmla="*/ 51 w 856"/>
                <a:gd name="T49" fmla="*/ 761 h 1266"/>
                <a:gd name="T50" fmla="*/ 44 w 856"/>
                <a:gd name="T51" fmla="*/ 732 h 1266"/>
                <a:gd name="T52" fmla="*/ 29 w 856"/>
                <a:gd name="T53" fmla="*/ 702 h 1266"/>
                <a:gd name="T54" fmla="*/ 22 w 856"/>
                <a:gd name="T55" fmla="*/ 673 h 1266"/>
                <a:gd name="T56" fmla="*/ 14 w 856"/>
                <a:gd name="T57" fmla="*/ 644 h 1266"/>
                <a:gd name="T58" fmla="*/ 14 w 856"/>
                <a:gd name="T59" fmla="*/ 615 h 1266"/>
                <a:gd name="T60" fmla="*/ 7 w 856"/>
                <a:gd name="T61" fmla="*/ 585 h 1266"/>
                <a:gd name="T62" fmla="*/ 0 w 856"/>
                <a:gd name="T63" fmla="*/ 556 h 1266"/>
                <a:gd name="T64" fmla="*/ 0 w 856"/>
                <a:gd name="T65" fmla="*/ 527 h 1266"/>
                <a:gd name="T66" fmla="*/ 0 w 856"/>
                <a:gd name="T67" fmla="*/ 498 h 1266"/>
                <a:gd name="T68" fmla="*/ 0 w 856"/>
                <a:gd name="T69" fmla="*/ 468 h 1266"/>
                <a:gd name="T70" fmla="*/ 0 w 856"/>
                <a:gd name="T71" fmla="*/ 439 h 1266"/>
                <a:gd name="T72" fmla="*/ 0 w 856"/>
                <a:gd name="T73" fmla="*/ 410 h 1266"/>
                <a:gd name="T74" fmla="*/ 0 w 856"/>
                <a:gd name="T75" fmla="*/ 373 h 1266"/>
                <a:gd name="T76" fmla="*/ 7 w 856"/>
                <a:gd name="T77" fmla="*/ 344 h 1266"/>
                <a:gd name="T78" fmla="*/ 14 w 856"/>
                <a:gd name="T79" fmla="*/ 315 h 1266"/>
                <a:gd name="T80" fmla="*/ 14 w 856"/>
                <a:gd name="T81" fmla="*/ 285 h 1266"/>
                <a:gd name="T82" fmla="*/ 22 w 856"/>
                <a:gd name="T83" fmla="*/ 256 h 1266"/>
                <a:gd name="T84" fmla="*/ 29 w 856"/>
                <a:gd name="T85" fmla="*/ 227 h 1266"/>
                <a:gd name="T86" fmla="*/ 44 w 856"/>
                <a:gd name="T87" fmla="*/ 198 h 1266"/>
                <a:gd name="T88" fmla="*/ 51 w 856"/>
                <a:gd name="T89" fmla="*/ 168 h 1266"/>
                <a:gd name="T90" fmla="*/ 58 w 856"/>
                <a:gd name="T91" fmla="*/ 146 h 1266"/>
                <a:gd name="T92" fmla="*/ 73 w 856"/>
                <a:gd name="T93" fmla="*/ 117 h 1266"/>
                <a:gd name="T94" fmla="*/ 87 w 856"/>
                <a:gd name="T95" fmla="*/ 88 h 1266"/>
                <a:gd name="T96" fmla="*/ 102 w 856"/>
                <a:gd name="T97" fmla="*/ 59 h 1266"/>
                <a:gd name="T98" fmla="*/ 117 w 856"/>
                <a:gd name="T99" fmla="*/ 37 h 1266"/>
                <a:gd name="T100" fmla="*/ 131 w 856"/>
                <a:gd name="T101" fmla="*/ 7 h 1266"/>
                <a:gd name="T102" fmla="*/ 856 w 856"/>
                <a:gd name="T103" fmla="*/ 468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6" h="1266">
                  <a:moveTo>
                    <a:pt x="856" y="468"/>
                  </a:moveTo>
                  <a:lnTo>
                    <a:pt x="534" y="1266"/>
                  </a:lnTo>
                  <a:lnTo>
                    <a:pt x="527" y="1259"/>
                  </a:lnTo>
                  <a:lnTo>
                    <a:pt x="512" y="1251"/>
                  </a:lnTo>
                  <a:lnTo>
                    <a:pt x="497" y="1251"/>
                  </a:lnTo>
                  <a:lnTo>
                    <a:pt x="483" y="1244"/>
                  </a:lnTo>
                  <a:lnTo>
                    <a:pt x="468" y="1237"/>
                  </a:lnTo>
                  <a:lnTo>
                    <a:pt x="453" y="1229"/>
                  </a:lnTo>
                  <a:lnTo>
                    <a:pt x="439" y="1222"/>
                  </a:lnTo>
                  <a:lnTo>
                    <a:pt x="431" y="1215"/>
                  </a:lnTo>
                  <a:lnTo>
                    <a:pt x="417" y="1207"/>
                  </a:lnTo>
                  <a:lnTo>
                    <a:pt x="402" y="1200"/>
                  </a:lnTo>
                  <a:lnTo>
                    <a:pt x="388" y="1193"/>
                  </a:lnTo>
                  <a:lnTo>
                    <a:pt x="380" y="1185"/>
                  </a:lnTo>
                  <a:lnTo>
                    <a:pt x="366" y="1171"/>
                  </a:lnTo>
                  <a:lnTo>
                    <a:pt x="351" y="1163"/>
                  </a:lnTo>
                  <a:lnTo>
                    <a:pt x="344" y="1156"/>
                  </a:lnTo>
                  <a:lnTo>
                    <a:pt x="329" y="1149"/>
                  </a:lnTo>
                  <a:lnTo>
                    <a:pt x="314" y="1134"/>
                  </a:lnTo>
                  <a:lnTo>
                    <a:pt x="307" y="1127"/>
                  </a:lnTo>
                  <a:lnTo>
                    <a:pt x="292" y="1120"/>
                  </a:lnTo>
                  <a:lnTo>
                    <a:pt x="285" y="1105"/>
                  </a:lnTo>
                  <a:lnTo>
                    <a:pt x="270" y="1098"/>
                  </a:lnTo>
                  <a:lnTo>
                    <a:pt x="263" y="1090"/>
                  </a:lnTo>
                  <a:lnTo>
                    <a:pt x="248" y="1076"/>
                  </a:lnTo>
                  <a:lnTo>
                    <a:pt x="241" y="1068"/>
                  </a:lnTo>
                  <a:lnTo>
                    <a:pt x="226" y="1054"/>
                  </a:lnTo>
                  <a:lnTo>
                    <a:pt x="219" y="1046"/>
                  </a:lnTo>
                  <a:lnTo>
                    <a:pt x="212" y="1032"/>
                  </a:lnTo>
                  <a:lnTo>
                    <a:pt x="197" y="1024"/>
                  </a:lnTo>
                  <a:lnTo>
                    <a:pt x="190" y="1010"/>
                  </a:lnTo>
                  <a:lnTo>
                    <a:pt x="183" y="995"/>
                  </a:lnTo>
                  <a:lnTo>
                    <a:pt x="175" y="988"/>
                  </a:lnTo>
                  <a:lnTo>
                    <a:pt x="161" y="973"/>
                  </a:lnTo>
                  <a:lnTo>
                    <a:pt x="153" y="959"/>
                  </a:lnTo>
                  <a:lnTo>
                    <a:pt x="146" y="951"/>
                  </a:lnTo>
                  <a:lnTo>
                    <a:pt x="139" y="937"/>
                  </a:lnTo>
                  <a:lnTo>
                    <a:pt x="131" y="922"/>
                  </a:lnTo>
                  <a:lnTo>
                    <a:pt x="124" y="907"/>
                  </a:lnTo>
                  <a:lnTo>
                    <a:pt x="117" y="900"/>
                  </a:lnTo>
                  <a:lnTo>
                    <a:pt x="109" y="885"/>
                  </a:lnTo>
                  <a:lnTo>
                    <a:pt x="102" y="871"/>
                  </a:lnTo>
                  <a:lnTo>
                    <a:pt x="95" y="856"/>
                  </a:lnTo>
                  <a:lnTo>
                    <a:pt x="87" y="842"/>
                  </a:lnTo>
                  <a:lnTo>
                    <a:pt x="80" y="834"/>
                  </a:lnTo>
                  <a:lnTo>
                    <a:pt x="73" y="820"/>
                  </a:lnTo>
                  <a:lnTo>
                    <a:pt x="65" y="805"/>
                  </a:lnTo>
                  <a:lnTo>
                    <a:pt x="58" y="790"/>
                  </a:lnTo>
                  <a:lnTo>
                    <a:pt x="58" y="776"/>
                  </a:lnTo>
                  <a:lnTo>
                    <a:pt x="51" y="761"/>
                  </a:lnTo>
                  <a:lnTo>
                    <a:pt x="44" y="746"/>
                  </a:lnTo>
                  <a:lnTo>
                    <a:pt x="44" y="732"/>
                  </a:lnTo>
                  <a:lnTo>
                    <a:pt x="36" y="717"/>
                  </a:lnTo>
                  <a:lnTo>
                    <a:pt x="29" y="702"/>
                  </a:lnTo>
                  <a:lnTo>
                    <a:pt x="29" y="688"/>
                  </a:lnTo>
                  <a:lnTo>
                    <a:pt x="22" y="673"/>
                  </a:lnTo>
                  <a:lnTo>
                    <a:pt x="22" y="659"/>
                  </a:lnTo>
                  <a:lnTo>
                    <a:pt x="14" y="644"/>
                  </a:lnTo>
                  <a:lnTo>
                    <a:pt x="14" y="629"/>
                  </a:lnTo>
                  <a:lnTo>
                    <a:pt x="14" y="615"/>
                  </a:lnTo>
                  <a:lnTo>
                    <a:pt x="7" y="600"/>
                  </a:lnTo>
                  <a:lnTo>
                    <a:pt x="7" y="585"/>
                  </a:lnTo>
                  <a:lnTo>
                    <a:pt x="7" y="571"/>
                  </a:lnTo>
                  <a:lnTo>
                    <a:pt x="0" y="556"/>
                  </a:lnTo>
                  <a:lnTo>
                    <a:pt x="0" y="542"/>
                  </a:lnTo>
                  <a:lnTo>
                    <a:pt x="0" y="527"/>
                  </a:lnTo>
                  <a:lnTo>
                    <a:pt x="0" y="512"/>
                  </a:lnTo>
                  <a:lnTo>
                    <a:pt x="0" y="498"/>
                  </a:lnTo>
                  <a:lnTo>
                    <a:pt x="0" y="483"/>
                  </a:lnTo>
                  <a:lnTo>
                    <a:pt x="0" y="468"/>
                  </a:lnTo>
                  <a:lnTo>
                    <a:pt x="0" y="454"/>
                  </a:lnTo>
                  <a:lnTo>
                    <a:pt x="0" y="439"/>
                  </a:lnTo>
                  <a:lnTo>
                    <a:pt x="0" y="424"/>
                  </a:lnTo>
                  <a:lnTo>
                    <a:pt x="0" y="410"/>
                  </a:lnTo>
                  <a:lnTo>
                    <a:pt x="0" y="388"/>
                  </a:lnTo>
                  <a:lnTo>
                    <a:pt x="0" y="373"/>
                  </a:lnTo>
                  <a:lnTo>
                    <a:pt x="7" y="359"/>
                  </a:lnTo>
                  <a:lnTo>
                    <a:pt x="7" y="344"/>
                  </a:lnTo>
                  <a:lnTo>
                    <a:pt x="7" y="329"/>
                  </a:lnTo>
                  <a:lnTo>
                    <a:pt x="14" y="315"/>
                  </a:lnTo>
                  <a:lnTo>
                    <a:pt x="14" y="300"/>
                  </a:lnTo>
                  <a:lnTo>
                    <a:pt x="14" y="285"/>
                  </a:lnTo>
                  <a:lnTo>
                    <a:pt x="22" y="271"/>
                  </a:lnTo>
                  <a:lnTo>
                    <a:pt x="22" y="256"/>
                  </a:lnTo>
                  <a:lnTo>
                    <a:pt x="29" y="242"/>
                  </a:lnTo>
                  <a:lnTo>
                    <a:pt x="29" y="227"/>
                  </a:lnTo>
                  <a:lnTo>
                    <a:pt x="36" y="212"/>
                  </a:lnTo>
                  <a:lnTo>
                    <a:pt x="44" y="198"/>
                  </a:lnTo>
                  <a:lnTo>
                    <a:pt x="44" y="183"/>
                  </a:lnTo>
                  <a:lnTo>
                    <a:pt x="51" y="168"/>
                  </a:lnTo>
                  <a:lnTo>
                    <a:pt x="58" y="161"/>
                  </a:lnTo>
                  <a:lnTo>
                    <a:pt x="58" y="146"/>
                  </a:lnTo>
                  <a:lnTo>
                    <a:pt x="65" y="132"/>
                  </a:lnTo>
                  <a:lnTo>
                    <a:pt x="73" y="117"/>
                  </a:lnTo>
                  <a:lnTo>
                    <a:pt x="80" y="102"/>
                  </a:lnTo>
                  <a:lnTo>
                    <a:pt x="87" y="88"/>
                  </a:lnTo>
                  <a:lnTo>
                    <a:pt x="95" y="73"/>
                  </a:lnTo>
                  <a:lnTo>
                    <a:pt x="102" y="59"/>
                  </a:lnTo>
                  <a:lnTo>
                    <a:pt x="109" y="51"/>
                  </a:lnTo>
                  <a:lnTo>
                    <a:pt x="117" y="37"/>
                  </a:lnTo>
                  <a:lnTo>
                    <a:pt x="124" y="22"/>
                  </a:lnTo>
                  <a:lnTo>
                    <a:pt x="131" y="7"/>
                  </a:lnTo>
                  <a:lnTo>
                    <a:pt x="139" y="0"/>
                  </a:lnTo>
                  <a:lnTo>
                    <a:pt x="856" y="46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3" name="Freeform 17"/>
            <p:cNvSpPr>
              <a:spLocks/>
            </p:cNvSpPr>
            <p:nvPr/>
          </p:nvSpPr>
          <p:spPr bwMode="auto">
            <a:xfrm>
              <a:off x="4180" y="2763"/>
              <a:ext cx="1003" cy="864"/>
            </a:xfrm>
            <a:custGeom>
              <a:avLst/>
              <a:gdLst>
                <a:gd name="T0" fmla="*/ 1003 w 1003"/>
                <a:gd name="T1" fmla="*/ 527 h 864"/>
                <a:gd name="T2" fmla="*/ 988 w 1003"/>
                <a:gd name="T3" fmla="*/ 556 h 864"/>
                <a:gd name="T4" fmla="*/ 966 w 1003"/>
                <a:gd name="T5" fmla="*/ 578 h 864"/>
                <a:gd name="T6" fmla="*/ 944 w 1003"/>
                <a:gd name="T7" fmla="*/ 600 h 864"/>
                <a:gd name="T8" fmla="*/ 922 w 1003"/>
                <a:gd name="T9" fmla="*/ 622 h 864"/>
                <a:gd name="T10" fmla="*/ 900 w 1003"/>
                <a:gd name="T11" fmla="*/ 637 h 864"/>
                <a:gd name="T12" fmla="*/ 878 w 1003"/>
                <a:gd name="T13" fmla="*/ 659 h 864"/>
                <a:gd name="T14" fmla="*/ 856 w 1003"/>
                <a:gd name="T15" fmla="*/ 681 h 864"/>
                <a:gd name="T16" fmla="*/ 834 w 1003"/>
                <a:gd name="T17" fmla="*/ 695 h 864"/>
                <a:gd name="T18" fmla="*/ 805 w 1003"/>
                <a:gd name="T19" fmla="*/ 717 h 864"/>
                <a:gd name="T20" fmla="*/ 783 w 1003"/>
                <a:gd name="T21" fmla="*/ 732 h 864"/>
                <a:gd name="T22" fmla="*/ 754 w 1003"/>
                <a:gd name="T23" fmla="*/ 747 h 864"/>
                <a:gd name="T24" fmla="*/ 732 w 1003"/>
                <a:gd name="T25" fmla="*/ 761 h 864"/>
                <a:gd name="T26" fmla="*/ 703 w 1003"/>
                <a:gd name="T27" fmla="*/ 776 h 864"/>
                <a:gd name="T28" fmla="*/ 673 w 1003"/>
                <a:gd name="T29" fmla="*/ 783 h 864"/>
                <a:gd name="T30" fmla="*/ 651 w 1003"/>
                <a:gd name="T31" fmla="*/ 798 h 864"/>
                <a:gd name="T32" fmla="*/ 622 w 1003"/>
                <a:gd name="T33" fmla="*/ 813 h 864"/>
                <a:gd name="T34" fmla="*/ 593 w 1003"/>
                <a:gd name="T35" fmla="*/ 820 h 864"/>
                <a:gd name="T36" fmla="*/ 563 w 1003"/>
                <a:gd name="T37" fmla="*/ 827 h 864"/>
                <a:gd name="T38" fmla="*/ 534 w 1003"/>
                <a:gd name="T39" fmla="*/ 834 h 864"/>
                <a:gd name="T40" fmla="*/ 505 w 1003"/>
                <a:gd name="T41" fmla="*/ 842 h 864"/>
                <a:gd name="T42" fmla="*/ 476 w 1003"/>
                <a:gd name="T43" fmla="*/ 849 h 864"/>
                <a:gd name="T44" fmla="*/ 446 w 1003"/>
                <a:gd name="T45" fmla="*/ 856 h 864"/>
                <a:gd name="T46" fmla="*/ 417 w 1003"/>
                <a:gd name="T47" fmla="*/ 856 h 864"/>
                <a:gd name="T48" fmla="*/ 388 w 1003"/>
                <a:gd name="T49" fmla="*/ 856 h 864"/>
                <a:gd name="T50" fmla="*/ 359 w 1003"/>
                <a:gd name="T51" fmla="*/ 864 h 864"/>
                <a:gd name="T52" fmla="*/ 322 w 1003"/>
                <a:gd name="T53" fmla="*/ 864 h 864"/>
                <a:gd name="T54" fmla="*/ 293 w 1003"/>
                <a:gd name="T55" fmla="*/ 864 h 864"/>
                <a:gd name="T56" fmla="*/ 263 w 1003"/>
                <a:gd name="T57" fmla="*/ 856 h 864"/>
                <a:gd name="T58" fmla="*/ 234 w 1003"/>
                <a:gd name="T59" fmla="*/ 856 h 864"/>
                <a:gd name="T60" fmla="*/ 205 w 1003"/>
                <a:gd name="T61" fmla="*/ 856 h 864"/>
                <a:gd name="T62" fmla="*/ 176 w 1003"/>
                <a:gd name="T63" fmla="*/ 849 h 864"/>
                <a:gd name="T64" fmla="*/ 146 w 1003"/>
                <a:gd name="T65" fmla="*/ 842 h 864"/>
                <a:gd name="T66" fmla="*/ 117 w 1003"/>
                <a:gd name="T67" fmla="*/ 834 h 864"/>
                <a:gd name="T68" fmla="*/ 88 w 1003"/>
                <a:gd name="T69" fmla="*/ 827 h 864"/>
                <a:gd name="T70" fmla="*/ 58 w 1003"/>
                <a:gd name="T71" fmla="*/ 820 h 864"/>
                <a:gd name="T72" fmla="*/ 29 w 1003"/>
                <a:gd name="T73" fmla="*/ 813 h 864"/>
                <a:gd name="T74" fmla="*/ 0 w 1003"/>
                <a:gd name="T75" fmla="*/ 79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3" h="864">
                  <a:moveTo>
                    <a:pt x="322" y="0"/>
                  </a:moveTo>
                  <a:lnTo>
                    <a:pt x="1003" y="527"/>
                  </a:lnTo>
                  <a:lnTo>
                    <a:pt x="995" y="542"/>
                  </a:lnTo>
                  <a:lnTo>
                    <a:pt x="988" y="556"/>
                  </a:lnTo>
                  <a:lnTo>
                    <a:pt x="973" y="564"/>
                  </a:lnTo>
                  <a:lnTo>
                    <a:pt x="966" y="578"/>
                  </a:lnTo>
                  <a:lnTo>
                    <a:pt x="959" y="586"/>
                  </a:lnTo>
                  <a:lnTo>
                    <a:pt x="944" y="600"/>
                  </a:lnTo>
                  <a:lnTo>
                    <a:pt x="937" y="608"/>
                  </a:lnTo>
                  <a:lnTo>
                    <a:pt x="922" y="622"/>
                  </a:lnTo>
                  <a:lnTo>
                    <a:pt x="915" y="630"/>
                  </a:lnTo>
                  <a:lnTo>
                    <a:pt x="900" y="637"/>
                  </a:lnTo>
                  <a:lnTo>
                    <a:pt x="893" y="652"/>
                  </a:lnTo>
                  <a:lnTo>
                    <a:pt x="878" y="659"/>
                  </a:lnTo>
                  <a:lnTo>
                    <a:pt x="871" y="666"/>
                  </a:lnTo>
                  <a:lnTo>
                    <a:pt x="856" y="681"/>
                  </a:lnTo>
                  <a:lnTo>
                    <a:pt x="842" y="688"/>
                  </a:lnTo>
                  <a:lnTo>
                    <a:pt x="834" y="695"/>
                  </a:lnTo>
                  <a:lnTo>
                    <a:pt x="820" y="703"/>
                  </a:lnTo>
                  <a:lnTo>
                    <a:pt x="805" y="717"/>
                  </a:lnTo>
                  <a:lnTo>
                    <a:pt x="798" y="725"/>
                  </a:lnTo>
                  <a:lnTo>
                    <a:pt x="783" y="732"/>
                  </a:lnTo>
                  <a:lnTo>
                    <a:pt x="768" y="739"/>
                  </a:lnTo>
                  <a:lnTo>
                    <a:pt x="754" y="747"/>
                  </a:lnTo>
                  <a:lnTo>
                    <a:pt x="746" y="754"/>
                  </a:lnTo>
                  <a:lnTo>
                    <a:pt x="732" y="761"/>
                  </a:lnTo>
                  <a:lnTo>
                    <a:pt x="717" y="769"/>
                  </a:lnTo>
                  <a:lnTo>
                    <a:pt x="703" y="776"/>
                  </a:lnTo>
                  <a:lnTo>
                    <a:pt x="688" y="783"/>
                  </a:lnTo>
                  <a:lnTo>
                    <a:pt x="673" y="783"/>
                  </a:lnTo>
                  <a:lnTo>
                    <a:pt x="659" y="791"/>
                  </a:lnTo>
                  <a:lnTo>
                    <a:pt x="651" y="798"/>
                  </a:lnTo>
                  <a:lnTo>
                    <a:pt x="637" y="805"/>
                  </a:lnTo>
                  <a:lnTo>
                    <a:pt x="622" y="813"/>
                  </a:lnTo>
                  <a:lnTo>
                    <a:pt x="607" y="813"/>
                  </a:lnTo>
                  <a:lnTo>
                    <a:pt x="593" y="820"/>
                  </a:lnTo>
                  <a:lnTo>
                    <a:pt x="578" y="827"/>
                  </a:lnTo>
                  <a:lnTo>
                    <a:pt x="563" y="827"/>
                  </a:lnTo>
                  <a:lnTo>
                    <a:pt x="549" y="834"/>
                  </a:lnTo>
                  <a:lnTo>
                    <a:pt x="534" y="834"/>
                  </a:lnTo>
                  <a:lnTo>
                    <a:pt x="520" y="842"/>
                  </a:lnTo>
                  <a:lnTo>
                    <a:pt x="505" y="842"/>
                  </a:lnTo>
                  <a:lnTo>
                    <a:pt x="490" y="849"/>
                  </a:lnTo>
                  <a:lnTo>
                    <a:pt x="476" y="849"/>
                  </a:lnTo>
                  <a:lnTo>
                    <a:pt x="461" y="849"/>
                  </a:lnTo>
                  <a:lnTo>
                    <a:pt x="446" y="856"/>
                  </a:lnTo>
                  <a:lnTo>
                    <a:pt x="432" y="856"/>
                  </a:lnTo>
                  <a:lnTo>
                    <a:pt x="417" y="856"/>
                  </a:lnTo>
                  <a:lnTo>
                    <a:pt x="402" y="856"/>
                  </a:lnTo>
                  <a:lnTo>
                    <a:pt x="388" y="856"/>
                  </a:lnTo>
                  <a:lnTo>
                    <a:pt x="373" y="864"/>
                  </a:lnTo>
                  <a:lnTo>
                    <a:pt x="359" y="864"/>
                  </a:lnTo>
                  <a:lnTo>
                    <a:pt x="344" y="864"/>
                  </a:lnTo>
                  <a:lnTo>
                    <a:pt x="322" y="864"/>
                  </a:lnTo>
                  <a:lnTo>
                    <a:pt x="307" y="864"/>
                  </a:lnTo>
                  <a:lnTo>
                    <a:pt x="293" y="864"/>
                  </a:lnTo>
                  <a:lnTo>
                    <a:pt x="278" y="864"/>
                  </a:lnTo>
                  <a:lnTo>
                    <a:pt x="263" y="856"/>
                  </a:lnTo>
                  <a:lnTo>
                    <a:pt x="249" y="856"/>
                  </a:lnTo>
                  <a:lnTo>
                    <a:pt x="234" y="856"/>
                  </a:lnTo>
                  <a:lnTo>
                    <a:pt x="219" y="856"/>
                  </a:lnTo>
                  <a:lnTo>
                    <a:pt x="205" y="856"/>
                  </a:lnTo>
                  <a:lnTo>
                    <a:pt x="190" y="849"/>
                  </a:lnTo>
                  <a:lnTo>
                    <a:pt x="176" y="849"/>
                  </a:lnTo>
                  <a:lnTo>
                    <a:pt x="161" y="849"/>
                  </a:lnTo>
                  <a:lnTo>
                    <a:pt x="146" y="842"/>
                  </a:lnTo>
                  <a:lnTo>
                    <a:pt x="132" y="842"/>
                  </a:lnTo>
                  <a:lnTo>
                    <a:pt x="117" y="834"/>
                  </a:lnTo>
                  <a:lnTo>
                    <a:pt x="102" y="834"/>
                  </a:lnTo>
                  <a:lnTo>
                    <a:pt x="88" y="827"/>
                  </a:lnTo>
                  <a:lnTo>
                    <a:pt x="73" y="827"/>
                  </a:lnTo>
                  <a:lnTo>
                    <a:pt x="58" y="820"/>
                  </a:lnTo>
                  <a:lnTo>
                    <a:pt x="44" y="813"/>
                  </a:lnTo>
                  <a:lnTo>
                    <a:pt x="29" y="813"/>
                  </a:lnTo>
                  <a:lnTo>
                    <a:pt x="15" y="805"/>
                  </a:lnTo>
                  <a:lnTo>
                    <a:pt x="0" y="798"/>
                  </a:lnTo>
                  <a:lnTo>
                    <a:pt x="322" y="0"/>
                  </a:lnTo>
                  <a:close/>
                </a:path>
              </a:pathLst>
            </a:custGeom>
            <a:solidFill>
              <a:srgbClr val="00FF00"/>
            </a:solidFill>
            <a:ln w="11113">
              <a:solidFill>
                <a:srgbClr val="00FF00"/>
              </a:solidFill>
              <a:prstDash val="solid"/>
              <a:round/>
              <a:headEnd/>
              <a:tailEnd/>
            </a:ln>
          </p:spPr>
          <p:txBody>
            <a:bodyPr/>
            <a:lstStyle/>
            <a:p>
              <a:endParaRPr lang="en-GB"/>
            </a:p>
          </p:txBody>
        </p:sp>
        <p:sp>
          <p:nvSpPr>
            <p:cNvPr id="60434" name="Freeform 18"/>
            <p:cNvSpPr>
              <a:spLocks/>
            </p:cNvSpPr>
            <p:nvPr/>
          </p:nvSpPr>
          <p:spPr bwMode="auto">
            <a:xfrm>
              <a:off x="4180" y="2763"/>
              <a:ext cx="1003" cy="864"/>
            </a:xfrm>
            <a:custGeom>
              <a:avLst/>
              <a:gdLst>
                <a:gd name="T0" fmla="*/ 1003 w 1003"/>
                <a:gd name="T1" fmla="*/ 527 h 864"/>
                <a:gd name="T2" fmla="*/ 988 w 1003"/>
                <a:gd name="T3" fmla="*/ 556 h 864"/>
                <a:gd name="T4" fmla="*/ 966 w 1003"/>
                <a:gd name="T5" fmla="*/ 578 h 864"/>
                <a:gd name="T6" fmla="*/ 944 w 1003"/>
                <a:gd name="T7" fmla="*/ 600 h 864"/>
                <a:gd name="T8" fmla="*/ 922 w 1003"/>
                <a:gd name="T9" fmla="*/ 622 h 864"/>
                <a:gd name="T10" fmla="*/ 900 w 1003"/>
                <a:gd name="T11" fmla="*/ 637 h 864"/>
                <a:gd name="T12" fmla="*/ 878 w 1003"/>
                <a:gd name="T13" fmla="*/ 659 h 864"/>
                <a:gd name="T14" fmla="*/ 856 w 1003"/>
                <a:gd name="T15" fmla="*/ 681 h 864"/>
                <a:gd name="T16" fmla="*/ 834 w 1003"/>
                <a:gd name="T17" fmla="*/ 695 h 864"/>
                <a:gd name="T18" fmla="*/ 805 w 1003"/>
                <a:gd name="T19" fmla="*/ 717 h 864"/>
                <a:gd name="T20" fmla="*/ 783 w 1003"/>
                <a:gd name="T21" fmla="*/ 732 h 864"/>
                <a:gd name="T22" fmla="*/ 754 w 1003"/>
                <a:gd name="T23" fmla="*/ 747 h 864"/>
                <a:gd name="T24" fmla="*/ 732 w 1003"/>
                <a:gd name="T25" fmla="*/ 761 h 864"/>
                <a:gd name="T26" fmla="*/ 703 w 1003"/>
                <a:gd name="T27" fmla="*/ 776 h 864"/>
                <a:gd name="T28" fmla="*/ 673 w 1003"/>
                <a:gd name="T29" fmla="*/ 783 h 864"/>
                <a:gd name="T30" fmla="*/ 651 w 1003"/>
                <a:gd name="T31" fmla="*/ 798 h 864"/>
                <a:gd name="T32" fmla="*/ 622 w 1003"/>
                <a:gd name="T33" fmla="*/ 813 h 864"/>
                <a:gd name="T34" fmla="*/ 593 w 1003"/>
                <a:gd name="T35" fmla="*/ 820 h 864"/>
                <a:gd name="T36" fmla="*/ 563 w 1003"/>
                <a:gd name="T37" fmla="*/ 827 h 864"/>
                <a:gd name="T38" fmla="*/ 534 w 1003"/>
                <a:gd name="T39" fmla="*/ 834 h 864"/>
                <a:gd name="T40" fmla="*/ 505 w 1003"/>
                <a:gd name="T41" fmla="*/ 842 h 864"/>
                <a:gd name="T42" fmla="*/ 476 w 1003"/>
                <a:gd name="T43" fmla="*/ 849 h 864"/>
                <a:gd name="T44" fmla="*/ 446 w 1003"/>
                <a:gd name="T45" fmla="*/ 856 h 864"/>
                <a:gd name="T46" fmla="*/ 417 w 1003"/>
                <a:gd name="T47" fmla="*/ 856 h 864"/>
                <a:gd name="T48" fmla="*/ 388 w 1003"/>
                <a:gd name="T49" fmla="*/ 856 h 864"/>
                <a:gd name="T50" fmla="*/ 359 w 1003"/>
                <a:gd name="T51" fmla="*/ 864 h 864"/>
                <a:gd name="T52" fmla="*/ 322 w 1003"/>
                <a:gd name="T53" fmla="*/ 864 h 864"/>
                <a:gd name="T54" fmla="*/ 293 w 1003"/>
                <a:gd name="T55" fmla="*/ 864 h 864"/>
                <a:gd name="T56" fmla="*/ 263 w 1003"/>
                <a:gd name="T57" fmla="*/ 856 h 864"/>
                <a:gd name="T58" fmla="*/ 234 w 1003"/>
                <a:gd name="T59" fmla="*/ 856 h 864"/>
                <a:gd name="T60" fmla="*/ 205 w 1003"/>
                <a:gd name="T61" fmla="*/ 856 h 864"/>
                <a:gd name="T62" fmla="*/ 176 w 1003"/>
                <a:gd name="T63" fmla="*/ 849 h 864"/>
                <a:gd name="T64" fmla="*/ 146 w 1003"/>
                <a:gd name="T65" fmla="*/ 842 h 864"/>
                <a:gd name="T66" fmla="*/ 117 w 1003"/>
                <a:gd name="T67" fmla="*/ 834 h 864"/>
                <a:gd name="T68" fmla="*/ 88 w 1003"/>
                <a:gd name="T69" fmla="*/ 827 h 864"/>
                <a:gd name="T70" fmla="*/ 58 w 1003"/>
                <a:gd name="T71" fmla="*/ 820 h 864"/>
                <a:gd name="T72" fmla="*/ 29 w 1003"/>
                <a:gd name="T73" fmla="*/ 813 h 864"/>
                <a:gd name="T74" fmla="*/ 0 w 1003"/>
                <a:gd name="T75" fmla="*/ 79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3" h="864">
                  <a:moveTo>
                    <a:pt x="322" y="0"/>
                  </a:moveTo>
                  <a:lnTo>
                    <a:pt x="1003" y="527"/>
                  </a:lnTo>
                  <a:lnTo>
                    <a:pt x="995" y="542"/>
                  </a:lnTo>
                  <a:lnTo>
                    <a:pt x="988" y="556"/>
                  </a:lnTo>
                  <a:lnTo>
                    <a:pt x="973" y="564"/>
                  </a:lnTo>
                  <a:lnTo>
                    <a:pt x="966" y="578"/>
                  </a:lnTo>
                  <a:lnTo>
                    <a:pt x="959" y="586"/>
                  </a:lnTo>
                  <a:lnTo>
                    <a:pt x="944" y="600"/>
                  </a:lnTo>
                  <a:lnTo>
                    <a:pt x="937" y="608"/>
                  </a:lnTo>
                  <a:lnTo>
                    <a:pt x="922" y="622"/>
                  </a:lnTo>
                  <a:lnTo>
                    <a:pt x="915" y="630"/>
                  </a:lnTo>
                  <a:lnTo>
                    <a:pt x="900" y="637"/>
                  </a:lnTo>
                  <a:lnTo>
                    <a:pt x="893" y="652"/>
                  </a:lnTo>
                  <a:lnTo>
                    <a:pt x="878" y="659"/>
                  </a:lnTo>
                  <a:lnTo>
                    <a:pt x="871" y="666"/>
                  </a:lnTo>
                  <a:lnTo>
                    <a:pt x="856" y="681"/>
                  </a:lnTo>
                  <a:lnTo>
                    <a:pt x="842" y="688"/>
                  </a:lnTo>
                  <a:lnTo>
                    <a:pt x="834" y="695"/>
                  </a:lnTo>
                  <a:lnTo>
                    <a:pt x="820" y="703"/>
                  </a:lnTo>
                  <a:lnTo>
                    <a:pt x="805" y="717"/>
                  </a:lnTo>
                  <a:lnTo>
                    <a:pt x="798" y="725"/>
                  </a:lnTo>
                  <a:lnTo>
                    <a:pt x="783" y="732"/>
                  </a:lnTo>
                  <a:lnTo>
                    <a:pt x="768" y="739"/>
                  </a:lnTo>
                  <a:lnTo>
                    <a:pt x="754" y="747"/>
                  </a:lnTo>
                  <a:lnTo>
                    <a:pt x="746" y="754"/>
                  </a:lnTo>
                  <a:lnTo>
                    <a:pt x="732" y="761"/>
                  </a:lnTo>
                  <a:lnTo>
                    <a:pt x="717" y="769"/>
                  </a:lnTo>
                  <a:lnTo>
                    <a:pt x="703" y="776"/>
                  </a:lnTo>
                  <a:lnTo>
                    <a:pt x="688" y="783"/>
                  </a:lnTo>
                  <a:lnTo>
                    <a:pt x="673" y="783"/>
                  </a:lnTo>
                  <a:lnTo>
                    <a:pt x="659" y="791"/>
                  </a:lnTo>
                  <a:lnTo>
                    <a:pt x="651" y="798"/>
                  </a:lnTo>
                  <a:lnTo>
                    <a:pt x="637" y="805"/>
                  </a:lnTo>
                  <a:lnTo>
                    <a:pt x="622" y="813"/>
                  </a:lnTo>
                  <a:lnTo>
                    <a:pt x="607" y="813"/>
                  </a:lnTo>
                  <a:lnTo>
                    <a:pt x="593" y="820"/>
                  </a:lnTo>
                  <a:lnTo>
                    <a:pt x="578" y="827"/>
                  </a:lnTo>
                  <a:lnTo>
                    <a:pt x="563" y="827"/>
                  </a:lnTo>
                  <a:lnTo>
                    <a:pt x="549" y="834"/>
                  </a:lnTo>
                  <a:lnTo>
                    <a:pt x="534" y="834"/>
                  </a:lnTo>
                  <a:lnTo>
                    <a:pt x="520" y="842"/>
                  </a:lnTo>
                  <a:lnTo>
                    <a:pt x="505" y="842"/>
                  </a:lnTo>
                  <a:lnTo>
                    <a:pt x="490" y="849"/>
                  </a:lnTo>
                  <a:lnTo>
                    <a:pt x="476" y="849"/>
                  </a:lnTo>
                  <a:lnTo>
                    <a:pt x="461" y="849"/>
                  </a:lnTo>
                  <a:lnTo>
                    <a:pt x="446" y="856"/>
                  </a:lnTo>
                  <a:lnTo>
                    <a:pt x="432" y="856"/>
                  </a:lnTo>
                  <a:lnTo>
                    <a:pt x="417" y="856"/>
                  </a:lnTo>
                  <a:lnTo>
                    <a:pt x="402" y="856"/>
                  </a:lnTo>
                  <a:lnTo>
                    <a:pt x="388" y="856"/>
                  </a:lnTo>
                  <a:lnTo>
                    <a:pt x="373" y="864"/>
                  </a:lnTo>
                  <a:lnTo>
                    <a:pt x="359" y="864"/>
                  </a:lnTo>
                  <a:lnTo>
                    <a:pt x="344" y="864"/>
                  </a:lnTo>
                  <a:lnTo>
                    <a:pt x="322" y="864"/>
                  </a:lnTo>
                  <a:lnTo>
                    <a:pt x="307" y="864"/>
                  </a:lnTo>
                  <a:lnTo>
                    <a:pt x="293" y="864"/>
                  </a:lnTo>
                  <a:lnTo>
                    <a:pt x="278" y="864"/>
                  </a:lnTo>
                  <a:lnTo>
                    <a:pt x="263" y="856"/>
                  </a:lnTo>
                  <a:lnTo>
                    <a:pt x="249" y="856"/>
                  </a:lnTo>
                  <a:lnTo>
                    <a:pt x="234" y="856"/>
                  </a:lnTo>
                  <a:lnTo>
                    <a:pt x="219" y="856"/>
                  </a:lnTo>
                  <a:lnTo>
                    <a:pt x="205" y="856"/>
                  </a:lnTo>
                  <a:lnTo>
                    <a:pt x="190" y="849"/>
                  </a:lnTo>
                  <a:lnTo>
                    <a:pt x="176" y="849"/>
                  </a:lnTo>
                  <a:lnTo>
                    <a:pt x="161" y="849"/>
                  </a:lnTo>
                  <a:lnTo>
                    <a:pt x="146" y="842"/>
                  </a:lnTo>
                  <a:lnTo>
                    <a:pt x="132" y="842"/>
                  </a:lnTo>
                  <a:lnTo>
                    <a:pt x="117" y="834"/>
                  </a:lnTo>
                  <a:lnTo>
                    <a:pt x="102" y="834"/>
                  </a:lnTo>
                  <a:lnTo>
                    <a:pt x="88" y="827"/>
                  </a:lnTo>
                  <a:lnTo>
                    <a:pt x="73" y="827"/>
                  </a:lnTo>
                  <a:lnTo>
                    <a:pt x="58" y="820"/>
                  </a:lnTo>
                  <a:lnTo>
                    <a:pt x="44" y="813"/>
                  </a:lnTo>
                  <a:lnTo>
                    <a:pt x="29" y="813"/>
                  </a:lnTo>
                  <a:lnTo>
                    <a:pt x="15" y="805"/>
                  </a:lnTo>
                  <a:lnTo>
                    <a:pt x="0" y="798"/>
                  </a:lnTo>
                  <a:lnTo>
                    <a:pt x="32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5" name="Freeform 19"/>
            <p:cNvSpPr>
              <a:spLocks/>
            </p:cNvSpPr>
            <p:nvPr/>
          </p:nvSpPr>
          <p:spPr bwMode="auto">
            <a:xfrm>
              <a:off x="4502" y="1900"/>
              <a:ext cx="864" cy="1390"/>
            </a:xfrm>
            <a:custGeom>
              <a:avLst/>
              <a:gdLst>
                <a:gd name="T0" fmla="*/ 703 w 864"/>
                <a:gd name="T1" fmla="*/ 1368 h 1390"/>
                <a:gd name="T2" fmla="*/ 725 w 864"/>
                <a:gd name="T3" fmla="*/ 1332 h 1390"/>
                <a:gd name="T4" fmla="*/ 746 w 864"/>
                <a:gd name="T5" fmla="*/ 1295 h 1390"/>
                <a:gd name="T6" fmla="*/ 768 w 864"/>
                <a:gd name="T7" fmla="*/ 1251 h 1390"/>
                <a:gd name="T8" fmla="*/ 790 w 864"/>
                <a:gd name="T9" fmla="*/ 1215 h 1390"/>
                <a:gd name="T10" fmla="*/ 805 w 864"/>
                <a:gd name="T11" fmla="*/ 1171 h 1390"/>
                <a:gd name="T12" fmla="*/ 820 w 864"/>
                <a:gd name="T13" fmla="*/ 1127 h 1390"/>
                <a:gd name="T14" fmla="*/ 834 w 864"/>
                <a:gd name="T15" fmla="*/ 1083 h 1390"/>
                <a:gd name="T16" fmla="*/ 849 w 864"/>
                <a:gd name="T17" fmla="*/ 1039 h 1390"/>
                <a:gd name="T18" fmla="*/ 856 w 864"/>
                <a:gd name="T19" fmla="*/ 995 h 1390"/>
                <a:gd name="T20" fmla="*/ 864 w 864"/>
                <a:gd name="T21" fmla="*/ 951 h 1390"/>
                <a:gd name="T22" fmla="*/ 864 w 864"/>
                <a:gd name="T23" fmla="*/ 907 h 1390"/>
                <a:gd name="T24" fmla="*/ 864 w 864"/>
                <a:gd name="T25" fmla="*/ 863 h 1390"/>
                <a:gd name="T26" fmla="*/ 864 w 864"/>
                <a:gd name="T27" fmla="*/ 819 h 1390"/>
                <a:gd name="T28" fmla="*/ 864 w 864"/>
                <a:gd name="T29" fmla="*/ 768 h 1390"/>
                <a:gd name="T30" fmla="*/ 856 w 864"/>
                <a:gd name="T31" fmla="*/ 724 h 1390"/>
                <a:gd name="T32" fmla="*/ 849 w 864"/>
                <a:gd name="T33" fmla="*/ 680 h 1390"/>
                <a:gd name="T34" fmla="*/ 834 w 864"/>
                <a:gd name="T35" fmla="*/ 637 h 1390"/>
                <a:gd name="T36" fmla="*/ 820 w 864"/>
                <a:gd name="T37" fmla="*/ 593 h 1390"/>
                <a:gd name="T38" fmla="*/ 805 w 864"/>
                <a:gd name="T39" fmla="*/ 556 h 1390"/>
                <a:gd name="T40" fmla="*/ 790 w 864"/>
                <a:gd name="T41" fmla="*/ 512 h 1390"/>
                <a:gd name="T42" fmla="*/ 768 w 864"/>
                <a:gd name="T43" fmla="*/ 468 h 1390"/>
                <a:gd name="T44" fmla="*/ 746 w 864"/>
                <a:gd name="T45" fmla="*/ 432 h 1390"/>
                <a:gd name="T46" fmla="*/ 725 w 864"/>
                <a:gd name="T47" fmla="*/ 395 h 1390"/>
                <a:gd name="T48" fmla="*/ 703 w 864"/>
                <a:gd name="T49" fmla="*/ 351 h 1390"/>
                <a:gd name="T50" fmla="*/ 673 w 864"/>
                <a:gd name="T51" fmla="*/ 322 h 1390"/>
                <a:gd name="T52" fmla="*/ 644 w 864"/>
                <a:gd name="T53" fmla="*/ 285 h 1390"/>
                <a:gd name="T54" fmla="*/ 615 w 864"/>
                <a:gd name="T55" fmla="*/ 249 h 1390"/>
                <a:gd name="T56" fmla="*/ 578 w 864"/>
                <a:gd name="T57" fmla="*/ 219 h 1390"/>
                <a:gd name="T58" fmla="*/ 549 w 864"/>
                <a:gd name="T59" fmla="*/ 190 h 1390"/>
                <a:gd name="T60" fmla="*/ 512 w 864"/>
                <a:gd name="T61" fmla="*/ 161 h 1390"/>
                <a:gd name="T62" fmla="*/ 476 w 864"/>
                <a:gd name="T63" fmla="*/ 139 h 1390"/>
                <a:gd name="T64" fmla="*/ 432 w 864"/>
                <a:gd name="T65" fmla="*/ 117 h 1390"/>
                <a:gd name="T66" fmla="*/ 395 w 864"/>
                <a:gd name="T67" fmla="*/ 95 h 1390"/>
                <a:gd name="T68" fmla="*/ 351 w 864"/>
                <a:gd name="T69" fmla="*/ 73 h 1390"/>
                <a:gd name="T70" fmla="*/ 315 w 864"/>
                <a:gd name="T71" fmla="*/ 58 h 1390"/>
                <a:gd name="T72" fmla="*/ 271 w 864"/>
                <a:gd name="T73" fmla="*/ 44 h 1390"/>
                <a:gd name="T74" fmla="*/ 227 w 864"/>
                <a:gd name="T75" fmla="*/ 29 h 1390"/>
                <a:gd name="T76" fmla="*/ 183 w 864"/>
                <a:gd name="T77" fmla="*/ 15 h 1390"/>
                <a:gd name="T78" fmla="*/ 139 w 864"/>
                <a:gd name="T79" fmla="*/ 7 h 1390"/>
                <a:gd name="T80" fmla="*/ 95 w 864"/>
                <a:gd name="T81" fmla="*/ 0 h 1390"/>
                <a:gd name="T82" fmla="*/ 51 w 864"/>
                <a:gd name="T83" fmla="*/ 0 h 1390"/>
                <a:gd name="T84" fmla="*/ 7 w 864"/>
                <a:gd name="T85"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4" h="1390">
                  <a:moveTo>
                    <a:pt x="681" y="1390"/>
                  </a:moveTo>
                  <a:lnTo>
                    <a:pt x="688" y="1383"/>
                  </a:lnTo>
                  <a:lnTo>
                    <a:pt x="703" y="1368"/>
                  </a:lnTo>
                  <a:lnTo>
                    <a:pt x="710" y="1354"/>
                  </a:lnTo>
                  <a:lnTo>
                    <a:pt x="717" y="1346"/>
                  </a:lnTo>
                  <a:lnTo>
                    <a:pt x="725" y="1332"/>
                  </a:lnTo>
                  <a:lnTo>
                    <a:pt x="732" y="1317"/>
                  </a:lnTo>
                  <a:lnTo>
                    <a:pt x="739" y="1302"/>
                  </a:lnTo>
                  <a:lnTo>
                    <a:pt x="746" y="1295"/>
                  </a:lnTo>
                  <a:lnTo>
                    <a:pt x="754" y="1280"/>
                  </a:lnTo>
                  <a:lnTo>
                    <a:pt x="761" y="1266"/>
                  </a:lnTo>
                  <a:lnTo>
                    <a:pt x="768" y="1251"/>
                  </a:lnTo>
                  <a:lnTo>
                    <a:pt x="776" y="1237"/>
                  </a:lnTo>
                  <a:lnTo>
                    <a:pt x="783" y="1229"/>
                  </a:lnTo>
                  <a:lnTo>
                    <a:pt x="790" y="1215"/>
                  </a:lnTo>
                  <a:lnTo>
                    <a:pt x="798" y="1200"/>
                  </a:lnTo>
                  <a:lnTo>
                    <a:pt x="805" y="1185"/>
                  </a:lnTo>
                  <a:lnTo>
                    <a:pt x="805" y="1171"/>
                  </a:lnTo>
                  <a:lnTo>
                    <a:pt x="812" y="1156"/>
                  </a:lnTo>
                  <a:lnTo>
                    <a:pt x="820" y="1141"/>
                  </a:lnTo>
                  <a:lnTo>
                    <a:pt x="820" y="1127"/>
                  </a:lnTo>
                  <a:lnTo>
                    <a:pt x="827" y="1112"/>
                  </a:lnTo>
                  <a:lnTo>
                    <a:pt x="834" y="1097"/>
                  </a:lnTo>
                  <a:lnTo>
                    <a:pt x="834" y="1083"/>
                  </a:lnTo>
                  <a:lnTo>
                    <a:pt x="842" y="1068"/>
                  </a:lnTo>
                  <a:lnTo>
                    <a:pt x="842" y="1054"/>
                  </a:lnTo>
                  <a:lnTo>
                    <a:pt x="849" y="1039"/>
                  </a:lnTo>
                  <a:lnTo>
                    <a:pt x="849" y="1024"/>
                  </a:lnTo>
                  <a:lnTo>
                    <a:pt x="849" y="1010"/>
                  </a:lnTo>
                  <a:lnTo>
                    <a:pt x="856" y="995"/>
                  </a:lnTo>
                  <a:lnTo>
                    <a:pt x="856" y="980"/>
                  </a:lnTo>
                  <a:lnTo>
                    <a:pt x="856" y="966"/>
                  </a:lnTo>
                  <a:lnTo>
                    <a:pt x="864" y="951"/>
                  </a:lnTo>
                  <a:lnTo>
                    <a:pt x="864" y="937"/>
                  </a:lnTo>
                  <a:lnTo>
                    <a:pt x="864" y="922"/>
                  </a:lnTo>
                  <a:lnTo>
                    <a:pt x="864" y="907"/>
                  </a:lnTo>
                  <a:lnTo>
                    <a:pt x="864" y="893"/>
                  </a:lnTo>
                  <a:lnTo>
                    <a:pt x="864" y="878"/>
                  </a:lnTo>
                  <a:lnTo>
                    <a:pt x="864" y="863"/>
                  </a:lnTo>
                  <a:lnTo>
                    <a:pt x="864" y="849"/>
                  </a:lnTo>
                  <a:lnTo>
                    <a:pt x="864" y="834"/>
                  </a:lnTo>
                  <a:lnTo>
                    <a:pt x="864" y="819"/>
                  </a:lnTo>
                  <a:lnTo>
                    <a:pt x="864" y="805"/>
                  </a:lnTo>
                  <a:lnTo>
                    <a:pt x="864" y="783"/>
                  </a:lnTo>
                  <a:lnTo>
                    <a:pt x="864" y="768"/>
                  </a:lnTo>
                  <a:lnTo>
                    <a:pt x="856" y="754"/>
                  </a:lnTo>
                  <a:lnTo>
                    <a:pt x="856" y="739"/>
                  </a:lnTo>
                  <a:lnTo>
                    <a:pt x="856" y="724"/>
                  </a:lnTo>
                  <a:lnTo>
                    <a:pt x="849" y="710"/>
                  </a:lnTo>
                  <a:lnTo>
                    <a:pt x="849" y="695"/>
                  </a:lnTo>
                  <a:lnTo>
                    <a:pt x="849" y="680"/>
                  </a:lnTo>
                  <a:lnTo>
                    <a:pt x="842" y="666"/>
                  </a:lnTo>
                  <a:lnTo>
                    <a:pt x="842" y="651"/>
                  </a:lnTo>
                  <a:lnTo>
                    <a:pt x="834" y="637"/>
                  </a:lnTo>
                  <a:lnTo>
                    <a:pt x="834" y="622"/>
                  </a:lnTo>
                  <a:lnTo>
                    <a:pt x="827" y="607"/>
                  </a:lnTo>
                  <a:lnTo>
                    <a:pt x="820" y="593"/>
                  </a:lnTo>
                  <a:lnTo>
                    <a:pt x="820" y="578"/>
                  </a:lnTo>
                  <a:lnTo>
                    <a:pt x="812" y="563"/>
                  </a:lnTo>
                  <a:lnTo>
                    <a:pt x="805" y="556"/>
                  </a:lnTo>
                  <a:lnTo>
                    <a:pt x="805" y="541"/>
                  </a:lnTo>
                  <a:lnTo>
                    <a:pt x="798" y="527"/>
                  </a:lnTo>
                  <a:lnTo>
                    <a:pt x="790" y="512"/>
                  </a:lnTo>
                  <a:lnTo>
                    <a:pt x="783" y="497"/>
                  </a:lnTo>
                  <a:lnTo>
                    <a:pt x="776" y="483"/>
                  </a:lnTo>
                  <a:lnTo>
                    <a:pt x="768" y="468"/>
                  </a:lnTo>
                  <a:lnTo>
                    <a:pt x="761" y="454"/>
                  </a:lnTo>
                  <a:lnTo>
                    <a:pt x="754" y="446"/>
                  </a:lnTo>
                  <a:lnTo>
                    <a:pt x="746" y="432"/>
                  </a:lnTo>
                  <a:lnTo>
                    <a:pt x="739" y="417"/>
                  </a:lnTo>
                  <a:lnTo>
                    <a:pt x="732" y="402"/>
                  </a:lnTo>
                  <a:lnTo>
                    <a:pt x="725" y="395"/>
                  </a:lnTo>
                  <a:lnTo>
                    <a:pt x="717" y="380"/>
                  </a:lnTo>
                  <a:lnTo>
                    <a:pt x="710" y="366"/>
                  </a:lnTo>
                  <a:lnTo>
                    <a:pt x="703" y="351"/>
                  </a:lnTo>
                  <a:lnTo>
                    <a:pt x="688" y="344"/>
                  </a:lnTo>
                  <a:lnTo>
                    <a:pt x="681" y="329"/>
                  </a:lnTo>
                  <a:lnTo>
                    <a:pt x="673" y="322"/>
                  </a:lnTo>
                  <a:lnTo>
                    <a:pt x="666" y="307"/>
                  </a:lnTo>
                  <a:lnTo>
                    <a:pt x="651" y="293"/>
                  </a:lnTo>
                  <a:lnTo>
                    <a:pt x="644" y="285"/>
                  </a:lnTo>
                  <a:lnTo>
                    <a:pt x="637" y="271"/>
                  </a:lnTo>
                  <a:lnTo>
                    <a:pt x="622" y="263"/>
                  </a:lnTo>
                  <a:lnTo>
                    <a:pt x="615" y="249"/>
                  </a:lnTo>
                  <a:lnTo>
                    <a:pt x="600" y="241"/>
                  </a:lnTo>
                  <a:lnTo>
                    <a:pt x="593" y="234"/>
                  </a:lnTo>
                  <a:lnTo>
                    <a:pt x="578" y="219"/>
                  </a:lnTo>
                  <a:lnTo>
                    <a:pt x="571" y="212"/>
                  </a:lnTo>
                  <a:lnTo>
                    <a:pt x="556" y="197"/>
                  </a:lnTo>
                  <a:lnTo>
                    <a:pt x="549" y="190"/>
                  </a:lnTo>
                  <a:lnTo>
                    <a:pt x="534" y="183"/>
                  </a:lnTo>
                  <a:lnTo>
                    <a:pt x="520" y="176"/>
                  </a:lnTo>
                  <a:lnTo>
                    <a:pt x="512" y="161"/>
                  </a:lnTo>
                  <a:lnTo>
                    <a:pt x="498" y="154"/>
                  </a:lnTo>
                  <a:lnTo>
                    <a:pt x="483" y="146"/>
                  </a:lnTo>
                  <a:lnTo>
                    <a:pt x="476" y="139"/>
                  </a:lnTo>
                  <a:lnTo>
                    <a:pt x="461" y="132"/>
                  </a:lnTo>
                  <a:lnTo>
                    <a:pt x="446" y="124"/>
                  </a:lnTo>
                  <a:lnTo>
                    <a:pt x="432" y="117"/>
                  </a:lnTo>
                  <a:lnTo>
                    <a:pt x="424" y="110"/>
                  </a:lnTo>
                  <a:lnTo>
                    <a:pt x="410" y="102"/>
                  </a:lnTo>
                  <a:lnTo>
                    <a:pt x="395" y="95"/>
                  </a:lnTo>
                  <a:lnTo>
                    <a:pt x="381" y="88"/>
                  </a:lnTo>
                  <a:lnTo>
                    <a:pt x="366" y="80"/>
                  </a:lnTo>
                  <a:lnTo>
                    <a:pt x="351" y="73"/>
                  </a:lnTo>
                  <a:lnTo>
                    <a:pt x="337" y="66"/>
                  </a:lnTo>
                  <a:lnTo>
                    <a:pt x="329" y="58"/>
                  </a:lnTo>
                  <a:lnTo>
                    <a:pt x="315" y="58"/>
                  </a:lnTo>
                  <a:lnTo>
                    <a:pt x="300" y="51"/>
                  </a:lnTo>
                  <a:lnTo>
                    <a:pt x="285" y="44"/>
                  </a:lnTo>
                  <a:lnTo>
                    <a:pt x="271" y="44"/>
                  </a:lnTo>
                  <a:lnTo>
                    <a:pt x="256" y="37"/>
                  </a:lnTo>
                  <a:lnTo>
                    <a:pt x="241" y="29"/>
                  </a:lnTo>
                  <a:lnTo>
                    <a:pt x="227" y="29"/>
                  </a:lnTo>
                  <a:lnTo>
                    <a:pt x="212" y="22"/>
                  </a:lnTo>
                  <a:lnTo>
                    <a:pt x="198" y="22"/>
                  </a:lnTo>
                  <a:lnTo>
                    <a:pt x="183" y="15"/>
                  </a:lnTo>
                  <a:lnTo>
                    <a:pt x="168" y="15"/>
                  </a:lnTo>
                  <a:lnTo>
                    <a:pt x="154" y="15"/>
                  </a:lnTo>
                  <a:lnTo>
                    <a:pt x="139" y="7"/>
                  </a:lnTo>
                  <a:lnTo>
                    <a:pt x="124" y="7"/>
                  </a:lnTo>
                  <a:lnTo>
                    <a:pt x="110" y="7"/>
                  </a:lnTo>
                  <a:lnTo>
                    <a:pt x="95" y="0"/>
                  </a:lnTo>
                  <a:lnTo>
                    <a:pt x="80" y="0"/>
                  </a:lnTo>
                  <a:lnTo>
                    <a:pt x="66" y="0"/>
                  </a:lnTo>
                  <a:lnTo>
                    <a:pt x="51" y="0"/>
                  </a:lnTo>
                  <a:lnTo>
                    <a:pt x="37" y="0"/>
                  </a:lnTo>
                  <a:lnTo>
                    <a:pt x="22" y="0"/>
                  </a:lnTo>
                  <a:lnTo>
                    <a:pt x="7" y="0"/>
                  </a:lnTo>
                  <a:lnTo>
                    <a:pt x="0" y="863"/>
                  </a:lnTo>
                  <a:lnTo>
                    <a:pt x="681" y="1390"/>
                  </a:lnTo>
                  <a:close/>
                </a:path>
              </a:pathLst>
            </a:custGeom>
            <a:solidFill>
              <a:srgbClr val="FF0000"/>
            </a:solidFill>
            <a:ln w="11113">
              <a:solidFill>
                <a:srgbClr val="FF0000"/>
              </a:solidFill>
              <a:prstDash val="solid"/>
              <a:round/>
              <a:headEnd/>
              <a:tailEnd/>
            </a:ln>
          </p:spPr>
          <p:txBody>
            <a:bodyPr/>
            <a:lstStyle/>
            <a:p>
              <a:endParaRPr lang="en-GB"/>
            </a:p>
          </p:txBody>
        </p:sp>
        <p:sp>
          <p:nvSpPr>
            <p:cNvPr id="60436" name="Freeform 20"/>
            <p:cNvSpPr>
              <a:spLocks/>
            </p:cNvSpPr>
            <p:nvPr/>
          </p:nvSpPr>
          <p:spPr bwMode="auto">
            <a:xfrm>
              <a:off x="4502" y="1900"/>
              <a:ext cx="864" cy="1390"/>
            </a:xfrm>
            <a:custGeom>
              <a:avLst/>
              <a:gdLst>
                <a:gd name="T0" fmla="*/ 22 w 864"/>
                <a:gd name="T1" fmla="*/ 0 h 1390"/>
                <a:gd name="T2" fmla="*/ 66 w 864"/>
                <a:gd name="T3" fmla="*/ 0 h 1390"/>
                <a:gd name="T4" fmla="*/ 110 w 864"/>
                <a:gd name="T5" fmla="*/ 7 h 1390"/>
                <a:gd name="T6" fmla="*/ 154 w 864"/>
                <a:gd name="T7" fmla="*/ 15 h 1390"/>
                <a:gd name="T8" fmla="*/ 198 w 864"/>
                <a:gd name="T9" fmla="*/ 22 h 1390"/>
                <a:gd name="T10" fmla="*/ 241 w 864"/>
                <a:gd name="T11" fmla="*/ 29 h 1390"/>
                <a:gd name="T12" fmla="*/ 285 w 864"/>
                <a:gd name="T13" fmla="*/ 44 h 1390"/>
                <a:gd name="T14" fmla="*/ 329 w 864"/>
                <a:gd name="T15" fmla="*/ 58 h 1390"/>
                <a:gd name="T16" fmla="*/ 366 w 864"/>
                <a:gd name="T17" fmla="*/ 80 h 1390"/>
                <a:gd name="T18" fmla="*/ 410 w 864"/>
                <a:gd name="T19" fmla="*/ 102 h 1390"/>
                <a:gd name="T20" fmla="*/ 446 w 864"/>
                <a:gd name="T21" fmla="*/ 124 h 1390"/>
                <a:gd name="T22" fmla="*/ 483 w 864"/>
                <a:gd name="T23" fmla="*/ 146 h 1390"/>
                <a:gd name="T24" fmla="*/ 520 w 864"/>
                <a:gd name="T25" fmla="*/ 176 h 1390"/>
                <a:gd name="T26" fmla="*/ 556 w 864"/>
                <a:gd name="T27" fmla="*/ 197 h 1390"/>
                <a:gd name="T28" fmla="*/ 593 w 864"/>
                <a:gd name="T29" fmla="*/ 234 h 1390"/>
                <a:gd name="T30" fmla="*/ 622 w 864"/>
                <a:gd name="T31" fmla="*/ 263 h 1390"/>
                <a:gd name="T32" fmla="*/ 651 w 864"/>
                <a:gd name="T33" fmla="*/ 293 h 1390"/>
                <a:gd name="T34" fmla="*/ 681 w 864"/>
                <a:gd name="T35" fmla="*/ 329 h 1390"/>
                <a:gd name="T36" fmla="*/ 710 w 864"/>
                <a:gd name="T37" fmla="*/ 366 h 1390"/>
                <a:gd name="T38" fmla="*/ 732 w 864"/>
                <a:gd name="T39" fmla="*/ 402 h 1390"/>
                <a:gd name="T40" fmla="*/ 754 w 864"/>
                <a:gd name="T41" fmla="*/ 446 h 1390"/>
                <a:gd name="T42" fmla="*/ 776 w 864"/>
                <a:gd name="T43" fmla="*/ 483 h 1390"/>
                <a:gd name="T44" fmla="*/ 798 w 864"/>
                <a:gd name="T45" fmla="*/ 527 h 1390"/>
                <a:gd name="T46" fmla="*/ 812 w 864"/>
                <a:gd name="T47" fmla="*/ 563 h 1390"/>
                <a:gd name="T48" fmla="*/ 827 w 864"/>
                <a:gd name="T49" fmla="*/ 607 h 1390"/>
                <a:gd name="T50" fmla="*/ 842 w 864"/>
                <a:gd name="T51" fmla="*/ 651 h 1390"/>
                <a:gd name="T52" fmla="*/ 849 w 864"/>
                <a:gd name="T53" fmla="*/ 695 h 1390"/>
                <a:gd name="T54" fmla="*/ 856 w 864"/>
                <a:gd name="T55" fmla="*/ 739 h 1390"/>
                <a:gd name="T56" fmla="*/ 864 w 864"/>
                <a:gd name="T57" fmla="*/ 783 h 1390"/>
                <a:gd name="T58" fmla="*/ 864 w 864"/>
                <a:gd name="T59" fmla="*/ 834 h 1390"/>
                <a:gd name="T60" fmla="*/ 864 w 864"/>
                <a:gd name="T61" fmla="*/ 878 h 1390"/>
                <a:gd name="T62" fmla="*/ 864 w 864"/>
                <a:gd name="T63" fmla="*/ 922 h 1390"/>
                <a:gd name="T64" fmla="*/ 856 w 864"/>
                <a:gd name="T65" fmla="*/ 966 h 1390"/>
                <a:gd name="T66" fmla="*/ 849 w 864"/>
                <a:gd name="T67" fmla="*/ 1010 h 1390"/>
                <a:gd name="T68" fmla="*/ 842 w 864"/>
                <a:gd name="T69" fmla="*/ 1054 h 1390"/>
                <a:gd name="T70" fmla="*/ 834 w 864"/>
                <a:gd name="T71" fmla="*/ 1097 h 1390"/>
                <a:gd name="T72" fmla="*/ 820 w 864"/>
                <a:gd name="T73" fmla="*/ 1141 h 1390"/>
                <a:gd name="T74" fmla="*/ 805 w 864"/>
                <a:gd name="T75" fmla="*/ 1185 h 1390"/>
                <a:gd name="T76" fmla="*/ 783 w 864"/>
                <a:gd name="T77" fmla="*/ 1229 h 1390"/>
                <a:gd name="T78" fmla="*/ 761 w 864"/>
                <a:gd name="T79" fmla="*/ 1266 h 1390"/>
                <a:gd name="T80" fmla="*/ 739 w 864"/>
                <a:gd name="T81" fmla="*/ 1302 h 1390"/>
                <a:gd name="T82" fmla="*/ 717 w 864"/>
                <a:gd name="T83" fmla="*/ 1346 h 1390"/>
                <a:gd name="T84" fmla="*/ 688 w 864"/>
                <a:gd name="T85" fmla="*/ 1383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4" h="1390">
                  <a:moveTo>
                    <a:pt x="0" y="863"/>
                  </a:moveTo>
                  <a:lnTo>
                    <a:pt x="7" y="0"/>
                  </a:lnTo>
                  <a:lnTo>
                    <a:pt x="22" y="0"/>
                  </a:lnTo>
                  <a:lnTo>
                    <a:pt x="37" y="0"/>
                  </a:lnTo>
                  <a:lnTo>
                    <a:pt x="51" y="0"/>
                  </a:lnTo>
                  <a:lnTo>
                    <a:pt x="66" y="0"/>
                  </a:lnTo>
                  <a:lnTo>
                    <a:pt x="80" y="0"/>
                  </a:lnTo>
                  <a:lnTo>
                    <a:pt x="95" y="0"/>
                  </a:lnTo>
                  <a:lnTo>
                    <a:pt x="110" y="7"/>
                  </a:lnTo>
                  <a:lnTo>
                    <a:pt x="124" y="7"/>
                  </a:lnTo>
                  <a:lnTo>
                    <a:pt x="139" y="7"/>
                  </a:lnTo>
                  <a:lnTo>
                    <a:pt x="154" y="15"/>
                  </a:lnTo>
                  <a:lnTo>
                    <a:pt x="168" y="15"/>
                  </a:lnTo>
                  <a:lnTo>
                    <a:pt x="183" y="15"/>
                  </a:lnTo>
                  <a:lnTo>
                    <a:pt x="198" y="22"/>
                  </a:lnTo>
                  <a:lnTo>
                    <a:pt x="212" y="22"/>
                  </a:lnTo>
                  <a:lnTo>
                    <a:pt x="227" y="29"/>
                  </a:lnTo>
                  <a:lnTo>
                    <a:pt x="241" y="29"/>
                  </a:lnTo>
                  <a:lnTo>
                    <a:pt x="256" y="37"/>
                  </a:lnTo>
                  <a:lnTo>
                    <a:pt x="271" y="44"/>
                  </a:lnTo>
                  <a:lnTo>
                    <a:pt x="285" y="44"/>
                  </a:lnTo>
                  <a:lnTo>
                    <a:pt x="300" y="51"/>
                  </a:lnTo>
                  <a:lnTo>
                    <a:pt x="315" y="58"/>
                  </a:lnTo>
                  <a:lnTo>
                    <a:pt x="329" y="58"/>
                  </a:lnTo>
                  <a:lnTo>
                    <a:pt x="337" y="66"/>
                  </a:lnTo>
                  <a:lnTo>
                    <a:pt x="351" y="73"/>
                  </a:lnTo>
                  <a:lnTo>
                    <a:pt x="366" y="80"/>
                  </a:lnTo>
                  <a:lnTo>
                    <a:pt x="381" y="88"/>
                  </a:lnTo>
                  <a:lnTo>
                    <a:pt x="395" y="95"/>
                  </a:lnTo>
                  <a:lnTo>
                    <a:pt x="410" y="102"/>
                  </a:lnTo>
                  <a:lnTo>
                    <a:pt x="424" y="110"/>
                  </a:lnTo>
                  <a:lnTo>
                    <a:pt x="432" y="117"/>
                  </a:lnTo>
                  <a:lnTo>
                    <a:pt x="446" y="124"/>
                  </a:lnTo>
                  <a:lnTo>
                    <a:pt x="461" y="132"/>
                  </a:lnTo>
                  <a:lnTo>
                    <a:pt x="476" y="139"/>
                  </a:lnTo>
                  <a:lnTo>
                    <a:pt x="483" y="146"/>
                  </a:lnTo>
                  <a:lnTo>
                    <a:pt x="498" y="154"/>
                  </a:lnTo>
                  <a:lnTo>
                    <a:pt x="512" y="161"/>
                  </a:lnTo>
                  <a:lnTo>
                    <a:pt x="520" y="176"/>
                  </a:lnTo>
                  <a:lnTo>
                    <a:pt x="534" y="183"/>
                  </a:lnTo>
                  <a:lnTo>
                    <a:pt x="549" y="190"/>
                  </a:lnTo>
                  <a:lnTo>
                    <a:pt x="556" y="197"/>
                  </a:lnTo>
                  <a:lnTo>
                    <a:pt x="571" y="212"/>
                  </a:lnTo>
                  <a:lnTo>
                    <a:pt x="578" y="219"/>
                  </a:lnTo>
                  <a:lnTo>
                    <a:pt x="593" y="234"/>
                  </a:lnTo>
                  <a:lnTo>
                    <a:pt x="600" y="241"/>
                  </a:lnTo>
                  <a:lnTo>
                    <a:pt x="615" y="249"/>
                  </a:lnTo>
                  <a:lnTo>
                    <a:pt x="622" y="263"/>
                  </a:lnTo>
                  <a:lnTo>
                    <a:pt x="637" y="271"/>
                  </a:lnTo>
                  <a:lnTo>
                    <a:pt x="644" y="285"/>
                  </a:lnTo>
                  <a:lnTo>
                    <a:pt x="651" y="293"/>
                  </a:lnTo>
                  <a:lnTo>
                    <a:pt x="666" y="307"/>
                  </a:lnTo>
                  <a:lnTo>
                    <a:pt x="673" y="322"/>
                  </a:lnTo>
                  <a:lnTo>
                    <a:pt x="681" y="329"/>
                  </a:lnTo>
                  <a:lnTo>
                    <a:pt x="688" y="344"/>
                  </a:lnTo>
                  <a:lnTo>
                    <a:pt x="703" y="351"/>
                  </a:lnTo>
                  <a:lnTo>
                    <a:pt x="710" y="366"/>
                  </a:lnTo>
                  <a:lnTo>
                    <a:pt x="717" y="380"/>
                  </a:lnTo>
                  <a:lnTo>
                    <a:pt x="725" y="395"/>
                  </a:lnTo>
                  <a:lnTo>
                    <a:pt x="732" y="402"/>
                  </a:lnTo>
                  <a:lnTo>
                    <a:pt x="739" y="417"/>
                  </a:lnTo>
                  <a:lnTo>
                    <a:pt x="746" y="432"/>
                  </a:lnTo>
                  <a:lnTo>
                    <a:pt x="754" y="446"/>
                  </a:lnTo>
                  <a:lnTo>
                    <a:pt x="761" y="454"/>
                  </a:lnTo>
                  <a:lnTo>
                    <a:pt x="768" y="468"/>
                  </a:lnTo>
                  <a:lnTo>
                    <a:pt x="776" y="483"/>
                  </a:lnTo>
                  <a:lnTo>
                    <a:pt x="783" y="497"/>
                  </a:lnTo>
                  <a:lnTo>
                    <a:pt x="790" y="512"/>
                  </a:lnTo>
                  <a:lnTo>
                    <a:pt x="798" y="527"/>
                  </a:lnTo>
                  <a:lnTo>
                    <a:pt x="805" y="541"/>
                  </a:lnTo>
                  <a:lnTo>
                    <a:pt x="805" y="556"/>
                  </a:lnTo>
                  <a:lnTo>
                    <a:pt x="812" y="563"/>
                  </a:lnTo>
                  <a:lnTo>
                    <a:pt x="820" y="578"/>
                  </a:lnTo>
                  <a:lnTo>
                    <a:pt x="820" y="593"/>
                  </a:lnTo>
                  <a:lnTo>
                    <a:pt x="827" y="607"/>
                  </a:lnTo>
                  <a:lnTo>
                    <a:pt x="834" y="622"/>
                  </a:lnTo>
                  <a:lnTo>
                    <a:pt x="834" y="637"/>
                  </a:lnTo>
                  <a:lnTo>
                    <a:pt x="842" y="651"/>
                  </a:lnTo>
                  <a:lnTo>
                    <a:pt x="842" y="666"/>
                  </a:lnTo>
                  <a:lnTo>
                    <a:pt x="849" y="680"/>
                  </a:lnTo>
                  <a:lnTo>
                    <a:pt x="849" y="695"/>
                  </a:lnTo>
                  <a:lnTo>
                    <a:pt x="849" y="710"/>
                  </a:lnTo>
                  <a:lnTo>
                    <a:pt x="856" y="724"/>
                  </a:lnTo>
                  <a:lnTo>
                    <a:pt x="856" y="739"/>
                  </a:lnTo>
                  <a:lnTo>
                    <a:pt x="856" y="754"/>
                  </a:lnTo>
                  <a:lnTo>
                    <a:pt x="864" y="768"/>
                  </a:lnTo>
                  <a:lnTo>
                    <a:pt x="864" y="783"/>
                  </a:lnTo>
                  <a:lnTo>
                    <a:pt x="864" y="805"/>
                  </a:lnTo>
                  <a:lnTo>
                    <a:pt x="864" y="819"/>
                  </a:lnTo>
                  <a:lnTo>
                    <a:pt x="864" y="834"/>
                  </a:lnTo>
                  <a:lnTo>
                    <a:pt x="864" y="849"/>
                  </a:lnTo>
                  <a:lnTo>
                    <a:pt x="864" y="863"/>
                  </a:lnTo>
                  <a:lnTo>
                    <a:pt x="864" y="878"/>
                  </a:lnTo>
                  <a:lnTo>
                    <a:pt x="864" y="893"/>
                  </a:lnTo>
                  <a:lnTo>
                    <a:pt x="864" y="907"/>
                  </a:lnTo>
                  <a:lnTo>
                    <a:pt x="864" y="922"/>
                  </a:lnTo>
                  <a:lnTo>
                    <a:pt x="864" y="937"/>
                  </a:lnTo>
                  <a:lnTo>
                    <a:pt x="864" y="951"/>
                  </a:lnTo>
                  <a:lnTo>
                    <a:pt x="856" y="966"/>
                  </a:lnTo>
                  <a:lnTo>
                    <a:pt x="856" y="980"/>
                  </a:lnTo>
                  <a:lnTo>
                    <a:pt x="856" y="995"/>
                  </a:lnTo>
                  <a:lnTo>
                    <a:pt x="849" y="1010"/>
                  </a:lnTo>
                  <a:lnTo>
                    <a:pt x="849" y="1024"/>
                  </a:lnTo>
                  <a:lnTo>
                    <a:pt x="849" y="1039"/>
                  </a:lnTo>
                  <a:lnTo>
                    <a:pt x="842" y="1054"/>
                  </a:lnTo>
                  <a:lnTo>
                    <a:pt x="842" y="1068"/>
                  </a:lnTo>
                  <a:lnTo>
                    <a:pt x="834" y="1083"/>
                  </a:lnTo>
                  <a:lnTo>
                    <a:pt x="834" y="1097"/>
                  </a:lnTo>
                  <a:lnTo>
                    <a:pt x="827" y="1112"/>
                  </a:lnTo>
                  <a:lnTo>
                    <a:pt x="820" y="1127"/>
                  </a:lnTo>
                  <a:lnTo>
                    <a:pt x="820" y="1141"/>
                  </a:lnTo>
                  <a:lnTo>
                    <a:pt x="812" y="1156"/>
                  </a:lnTo>
                  <a:lnTo>
                    <a:pt x="805" y="1171"/>
                  </a:lnTo>
                  <a:lnTo>
                    <a:pt x="805" y="1185"/>
                  </a:lnTo>
                  <a:lnTo>
                    <a:pt x="798" y="1200"/>
                  </a:lnTo>
                  <a:lnTo>
                    <a:pt x="790" y="1215"/>
                  </a:lnTo>
                  <a:lnTo>
                    <a:pt x="783" y="1229"/>
                  </a:lnTo>
                  <a:lnTo>
                    <a:pt x="776" y="1237"/>
                  </a:lnTo>
                  <a:lnTo>
                    <a:pt x="768" y="1251"/>
                  </a:lnTo>
                  <a:lnTo>
                    <a:pt x="761" y="1266"/>
                  </a:lnTo>
                  <a:lnTo>
                    <a:pt x="754" y="1280"/>
                  </a:lnTo>
                  <a:lnTo>
                    <a:pt x="746" y="1295"/>
                  </a:lnTo>
                  <a:lnTo>
                    <a:pt x="739" y="1302"/>
                  </a:lnTo>
                  <a:lnTo>
                    <a:pt x="732" y="1317"/>
                  </a:lnTo>
                  <a:lnTo>
                    <a:pt x="725" y="1332"/>
                  </a:lnTo>
                  <a:lnTo>
                    <a:pt x="717" y="1346"/>
                  </a:lnTo>
                  <a:lnTo>
                    <a:pt x="710" y="1354"/>
                  </a:lnTo>
                  <a:lnTo>
                    <a:pt x="703" y="1368"/>
                  </a:lnTo>
                  <a:lnTo>
                    <a:pt x="688" y="1383"/>
                  </a:lnTo>
                  <a:lnTo>
                    <a:pt x="681" y="1390"/>
                  </a:lnTo>
                  <a:lnTo>
                    <a:pt x="0" y="86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7" name="Freeform 21"/>
            <p:cNvSpPr>
              <a:spLocks noEditPoints="1"/>
            </p:cNvSpPr>
            <p:nvPr/>
          </p:nvSpPr>
          <p:spPr bwMode="auto">
            <a:xfrm>
              <a:off x="3316" y="1951"/>
              <a:ext cx="2379" cy="1646"/>
            </a:xfrm>
            <a:custGeom>
              <a:avLst/>
              <a:gdLst>
                <a:gd name="T0" fmla="*/ 783 w 2379"/>
                <a:gd name="T1" fmla="*/ 51 h 1646"/>
                <a:gd name="T2" fmla="*/ 783 w 2379"/>
                <a:gd name="T3" fmla="*/ 0 h 1646"/>
                <a:gd name="T4" fmla="*/ 0 w 2379"/>
                <a:gd name="T5" fmla="*/ 0 h 1646"/>
                <a:gd name="T6" fmla="*/ 476 w 2379"/>
                <a:gd name="T7" fmla="*/ 329 h 1646"/>
                <a:gd name="T8" fmla="*/ 0 w 2379"/>
                <a:gd name="T9" fmla="*/ 329 h 1646"/>
                <a:gd name="T10" fmla="*/ 374 w 2379"/>
                <a:gd name="T11" fmla="*/ 1076 h 1646"/>
                <a:gd name="T12" fmla="*/ 0 w 2379"/>
                <a:gd name="T13" fmla="*/ 1076 h 1646"/>
                <a:gd name="T14" fmla="*/ 1413 w 2379"/>
                <a:gd name="T15" fmla="*/ 1646 h 1646"/>
                <a:gd name="T16" fmla="*/ 1413 w 2379"/>
                <a:gd name="T17" fmla="*/ 1646 h 1646"/>
                <a:gd name="T18" fmla="*/ 2379 w 2379"/>
                <a:gd name="T19" fmla="*/ 1646 h 1646"/>
                <a:gd name="T20" fmla="*/ 1962 w 2379"/>
                <a:gd name="T21" fmla="*/ 432 h 1646"/>
                <a:gd name="T22" fmla="*/ 2379 w 2379"/>
                <a:gd name="T23" fmla="*/ 43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9" h="1646">
                  <a:moveTo>
                    <a:pt x="783" y="51"/>
                  </a:moveTo>
                  <a:lnTo>
                    <a:pt x="783" y="0"/>
                  </a:lnTo>
                  <a:lnTo>
                    <a:pt x="0" y="0"/>
                  </a:lnTo>
                  <a:moveTo>
                    <a:pt x="476" y="329"/>
                  </a:moveTo>
                  <a:lnTo>
                    <a:pt x="0" y="329"/>
                  </a:lnTo>
                  <a:moveTo>
                    <a:pt x="374" y="1076"/>
                  </a:moveTo>
                  <a:lnTo>
                    <a:pt x="0" y="1076"/>
                  </a:lnTo>
                  <a:moveTo>
                    <a:pt x="1413" y="1646"/>
                  </a:moveTo>
                  <a:lnTo>
                    <a:pt x="1413" y="1646"/>
                  </a:lnTo>
                  <a:lnTo>
                    <a:pt x="2379" y="1646"/>
                  </a:lnTo>
                  <a:moveTo>
                    <a:pt x="1962" y="432"/>
                  </a:moveTo>
                  <a:lnTo>
                    <a:pt x="2379" y="43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8" name="Rectangle 22"/>
            <p:cNvSpPr>
              <a:spLocks noChangeArrowheads="1"/>
            </p:cNvSpPr>
            <p:nvPr/>
          </p:nvSpPr>
          <p:spPr bwMode="auto">
            <a:xfrm>
              <a:off x="3316" y="1841"/>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15,3%</a:t>
              </a:r>
              <a:endParaRPr lang="en-GB" sz="1200"/>
            </a:p>
          </p:txBody>
        </p:sp>
        <p:sp>
          <p:nvSpPr>
            <p:cNvPr id="60439" name="Rectangle 23"/>
            <p:cNvSpPr>
              <a:spLocks noChangeArrowheads="1"/>
            </p:cNvSpPr>
            <p:nvPr/>
          </p:nvSpPr>
          <p:spPr bwMode="auto">
            <a:xfrm>
              <a:off x="3316" y="2170"/>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0,7%</a:t>
              </a:r>
              <a:endParaRPr lang="en-GB" sz="1200"/>
            </a:p>
          </p:txBody>
        </p:sp>
        <p:sp>
          <p:nvSpPr>
            <p:cNvPr id="60440" name="Rectangle 24"/>
            <p:cNvSpPr>
              <a:spLocks noChangeArrowheads="1"/>
            </p:cNvSpPr>
            <p:nvPr/>
          </p:nvSpPr>
          <p:spPr bwMode="auto">
            <a:xfrm>
              <a:off x="3316" y="2917"/>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28,0%</a:t>
              </a:r>
              <a:endParaRPr lang="en-GB" sz="1200"/>
            </a:p>
          </p:txBody>
        </p:sp>
        <p:sp>
          <p:nvSpPr>
            <p:cNvPr id="60441" name="Rectangle 25"/>
            <p:cNvSpPr>
              <a:spLocks noChangeArrowheads="1"/>
            </p:cNvSpPr>
            <p:nvPr/>
          </p:nvSpPr>
          <p:spPr bwMode="auto">
            <a:xfrm>
              <a:off x="5461" y="3480"/>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20,5%</a:t>
              </a:r>
              <a:endParaRPr lang="en-GB" sz="1200"/>
            </a:p>
          </p:txBody>
        </p:sp>
        <p:sp>
          <p:nvSpPr>
            <p:cNvPr id="60442" name="Rectangle 26"/>
            <p:cNvSpPr>
              <a:spLocks noChangeArrowheads="1"/>
            </p:cNvSpPr>
            <p:nvPr/>
          </p:nvSpPr>
          <p:spPr bwMode="auto">
            <a:xfrm>
              <a:off x="5461" y="2273"/>
              <a:ext cx="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35,5%</a:t>
              </a:r>
              <a:endParaRPr lang="en-GB" sz="1200"/>
            </a:p>
          </p:txBody>
        </p:sp>
        <p:sp>
          <p:nvSpPr>
            <p:cNvPr id="60443" name="Rectangle 27"/>
            <p:cNvSpPr>
              <a:spLocks noChangeArrowheads="1"/>
            </p:cNvSpPr>
            <p:nvPr/>
          </p:nvSpPr>
          <p:spPr bwMode="auto">
            <a:xfrm>
              <a:off x="3316" y="1680"/>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No answer</a:t>
              </a:r>
              <a:endParaRPr lang="en-GB" sz="1200"/>
            </a:p>
          </p:txBody>
        </p:sp>
        <p:sp>
          <p:nvSpPr>
            <p:cNvPr id="60444" name="Rectangle 28"/>
            <p:cNvSpPr>
              <a:spLocks noChangeArrowheads="1"/>
            </p:cNvSpPr>
            <p:nvPr/>
          </p:nvSpPr>
          <p:spPr bwMode="auto">
            <a:xfrm>
              <a:off x="3316" y="2002"/>
              <a:ext cx="6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Not applicable</a:t>
              </a:r>
              <a:endParaRPr lang="en-GB" sz="1200"/>
            </a:p>
          </p:txBody>
        </p:sp>
        <p:sp>
          <p:nvSpPr>
            <p:cNvPr id="60445" name="Rectangle 29"/>
            <p:cNvSpPr>
              <a:spLocks noChangeArrowheads="1"/>
            </p:cNvSpPr>
            <p:nvPr/>
          </p:nvSpPr>
          <p:spPr bwMode="auto">
            <a:xfrm>
              <a:off x="3316" y="2756"/>
              <a:ext cx="7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Services or other</a:t>
              </a:r>
              <a:endParaRPr lang="en-GB" sz="1200"/>
            </a:p>
          </p:txBody>
        </p:sp>
        <p:sp>
          <p:nvSpPr>
            <p:cNvPr id="60446" name="Rectangle 30"/>
            <p:cNvSpPr>
              <a:spLocks noChangeArrowheads="1"/>
            </p:cNvSpPr>
            <p:nvPr/>
          </p:nvSpPr>
          <p:spPr bwMode="auto">
            <a:xfrm>
              <a:off x="5366" y="3319"/>
              <a:ext cx="3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Industry</a:t>
              </a:r>
              <a:endParaRPr lang="en-GB" sz="1200"/>
            </a:p>
          </p:txBody>
        </p:sp>
        <p:sp>
          <p:nvSpPr>
            <p:cNvPr id="60447" name="Rectangle 31"/>
            <p:cNvSpPr>
              <a:spLocks noChangeArrowheads="1"/>
            </p:cNvSpPr>
            <p:nvPr/>
          </p:nvSpPr>
          <p:spPr bwMode="auto">
            <a:xfrm>
              <a:off x="4467" y="2112"/>
              <a:ext cx="15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Electrical sector -  mostly utilities</a:t>
              </a:r>
              <a:endParaRPr lang="en-GB" sz="1200"/>
            </a:p>
          </p:txBody>
        </p:sp>
      </p:grpSp>
      <p:sp>
        <p:nvSpPr>
          <p:cNvPr id="60474" name="Rectangle 58"/>
          <p:cNvSpPr>
            <a:spLocks noChangeArrowheads="1"/>
          </p:cNvSpPr>
          <p:nvPr/>
        </p:nvSpPr>
        <p:spPr bwMode="auto">
          <a:xfrm>
            <a:off x="1049216" y="2060576"/>
            <a:ext cx="1454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000000"/>
                </a:solidFill>
              </a:rPr>
              <a:t>Occupation</a:t>
            </a:r>
          </a:p>
        </p:txBody>
      </p:sp>
    </p:spTree>
    <p:extLst>
      <p:ext uri="{BB962C8B-B14F-4D97-AF65-F5344CB8AC3E}">
        <p14:creationId xmlns:p14="http://schemas.microsoft.com/office/powerpoint/2010/main" val="166804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E_2006">
  <a:themeElements>
    <a:clrScheme name="LE_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_2006">
      <a:majorFont>
        <a:latin typeface="Arial"/>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_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_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_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_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_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_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_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_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_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_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_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_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LE_2006</Template>
  <TotalTime>0</TotalTime>
  <Words>2972</Words>
  <Application>Microsoft Macintosh PowerPoint</Application>
  <PresentationFormat>Bildschirmpräsentation (4:3)</PresentationFormat>
  <Paragraphs>559</Paragraphs>
  <Slides>53</Slides>
  <Notes>40</Notes>
  <HiddenSlides>26</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53</vt:i4>
      </vt:variant>
    </vt:vector>
  </HeadingPairs>
  <TitlesOfParts>
    <vt:vector size="57" baseType="lpstr">
      <vt:lpstr>LE_2006</vt:lpstr>
      <vt:lpstr>Projekt niestandardowy</vt:lpstr>
      <vt:lpstr>Chart</vt:lpstr>
      <vt:lpstr>Fotografia Photo Editor</vt:lpstr>
      <vt:lpstr>Collecting PQ Economic Data </vt:lpstr>
      <vt:lpstr>If around 1900 power failed for one minute</vt:lpstr>
      <vt:lpstr>If around 1950 power failed for one second</vt:lpstr>
      <vt:lpstr>If power fails today for only 50 ms</vt:lpstr>
      <vt:lpstr>Reliability / VQ damage functions</vt:lpstr>
      <vt:lpstr>Percieved reliability level</vt:lpstr>
      <vt:lpstr>Comparison of interruption costs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LPQI online survey Survey - pilot </vt:lpstr>
      <vt:lpstr>PowerPoint-Präsentation</vt:lpstr>
      <vt:lpstr>PowerPoint-Präsentation</vt:lpstr>
      <vt:lpstr>PowerPoint-Präsentation</vt:lpstr>
      <vt:lpstr>PowerPoint-Präsentation</vt:lpstr>
      <vt:lpstr>LPQI Survey PQ cost indices (industry)</vt:lpstr>
      <vt:lpstr>LPQI - Frequency of PQ events</vt:lpstr>
      <vt:lpstr>Technical conclusions from LPQI survey </vt:lpstr>
      <vt:lpstr>PQ cost summary</vt:lpstr>
      <vt:lpstr>PowerPoint-Präsentation</vt:lpstr>
      <vt:lpstr>PQ consequence / solution correlation</vt:lpstr>
      <vt:lpstr>PQ investment effectivenes</vt:lpstr>
      <vt:lpstr>Perceived presence of disturbances</vt:lpstr>
      <vt:lpstr>(Perceived) PQ problem source</vt:lpstr>
      <vt:lpstr>(Perceived) PQ consequences</vt:lpstr>
      <vt:lpstr>Equipment being affected</vt:lpstr>
      <vt:lpstr>PQ solutions (perceived)</vt:lpstr>
      <vt:lpstr>PQ measurement</vt:lpstr>
      <vt:lpstr>PQ blame</vt:lpstr>
      <vt:lpstr>PQ investment / PQ cost per turnover</vt:lpstr>
      <vt:lpstr>PQ solution load coverage </vt:lpstr>
      <vt:lpstr>Power Quality Solutions adopted</vt:lpstr>
      <vt:lpstr>Questionnaire - collecting economic data </vt:lpstr>
      <vt:lpstr>The questionnaire – pilot + attributes</vt:lpstr>
      <vt:lpstr>Scenarios</vt:lpstr>
      <vt:lpstr>The questionnaire – process</vt:lpstr>
      <vt:lpstr>The questionnaire – process 2</vt:lpstr>
      <vt:lpstr>The questionnaire – non process oriented</vt:lpstr>
      <vt:lpstr>CIGRE C4.107 Documents repository</vt:lpstr>
      <vt:lpstr>Documents – Search; „voltage” or „dips” </vt:lpstr>
      <vt:lpstr>Conclusion - The reasons for investigating the cost of PQ</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web events</dc:title>
  <dc:creator>Roman</dc:creator>
  <cp:lastModifiedBy>T</cp:lastModifiedBy>
  <cp:revision>111</cp:revision>
  <dcterms:created xsi:type="dcterms:W3CDTF">2006-09-28T19:19:03Z</dcterms:created>
  <dcterms:modified xsi:type="dcterms:W3CDTF">2011-07-14T17:53:22Z</dcterms:modified>
</cp:coreProperties>
</file>