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59" r:id="rId4"/>
    <p:sldId id="263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248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8A083-7C2E-44E3-8932-377EC75F75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8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DC73C-93F3-499C-9292-FF53F4692A53}" type="slidenum">
              <a:rPr lang="it-IT" smtClean="0">
                <a:solidFill>
                  <a:srgbClr val="000000"/>
                </a:solidFill>
                <a:latin typeface="Verdana" pitchFamily="34" charset="0"/>
                <a:ea typeface="ヒラギノ角ゴ Pro W3"/>
                <a:cs typeface="ヒラギノ角ゴ Pro W3"/>
                <a:sym typeface="Verdana" pitchFamily="34" charset="0"/>
              </a:rPr>
              <a:pPr/>
              <a:t>2</a:t>
            </a:fld>
            <a:endParaRPr lang="it-IT" smtClean="0">
              <a:solidFill>
                <a:srgbClr val="000000"/>
              </a:solidFill>
              <a:latin typeface="Verdana" pitchFamily="34" charset="0"/>
              <a:ea typeface="ヒラギノ角ゴ Pro W3"/>
              <a:cs typeface="ヒラギノ角ゴ Pro W3"/>
              <a:sym typeface="Verdana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127B3-75EE-4055-A114-2E238989B7FC}" type="slidenum">
              <a:rPr lang="it-IT" smtClean="0">
                <a:latin typeface="Arial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it-IT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3000" cy="3714750"/>
          </a:xfrm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803275" y="4565650"/>
            <a:ext cx="5189538" cy="4457700"/>
          </a:xfrm>
          <a:noFill/>
          <a:ln/>
        </p:spPr>
        <p:txBody>
          <a:bodyPr/>
          <a:lstStyle/>
          <a:p>
            <a:pPr eaLnBrk="1" hangingPunct="1"/>
            <a:endParaRPr lang="it-IT" sz="16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A8BEA-3554-4E4C-80C9-39CFE4A0CCA0}" type="slidenum">
              <a:rPr lang="it-IT" smtClean="0">
                <a:latin typeface="Arial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it-IT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3000" cy="3714750"/>
          </a:xfrm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803275" y="4565650"/>
            <a:ext cx="5189538" cy="4457700"/>
          </a:xfrm>
          <a:noFill/>
          <a:ln/>
        </p:spPr>
        <p:txBody>
          <a:bodyPr/>
          <a:lstStyle/>
          <a:p>
            <a:pPr eaLnBrk="1" hangingPunct="1"/>
            <a:endParaRPr lang="it-IT" sz="16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D7481A-0F45-4CC7-9B0C-FAB61F0ADED9}" type="datetime1">
              <a:rPr lang="it-IT" smtClean="0">
                <a:latin typeface="Arial" pitchFamily="34" charset="0"/>
                <a:cs typeface="Arial" pitchFamily="34" charset="0"/>
              </a:rPr>
              <a:pPr/>
              <a:t>14.07.11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2B33C-7BB1-4F56-B02E-854EDCBDA259}" type="slidenum">
              <a:rPr lang="it-IT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53000" cy="3714750"/>
          </a:xfrm>
          <a:ln/>
        </p:spPr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B914E-8E2A-452C-9A5C-52B51EC3714B}" type="slidenum">
              <a:rPr lang="it-IT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it-IT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3000" cy="3714750"/>
          </a:xfrm>
          <a:ln/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803275" y="4565650"/>
            <a:ext cx="5189538" cy="4457700"/>
          </a:xfrm>
          <a:noFill/>
          <a:ln/>
        </p:spPr>
        <p:txBody>
          <a:bodyPr/>
          <a:lstStyle/>
          <a:p>
            <a:pPr eaLnBrk="1" hangingPunct="1"/>
            <a:r>
              <a:rPr lang="it-IT" sz="1600" b="1" smtClean="0">
                <a:latin typeface="Arial" pitchFamily="34" charset="0"/>
                <a:cs typeface="Arial" pitchFamily="34" charset="0"/>
              </a:rPr>
              <a:t>E’ importante che:</a:t>
            </a:r>
          </a:p>
          <a:p>
            <a:pPr eaLnBrk="1" hangingPunct="1"/>
            <a:endParaRPr lang="it-IT" sz="1600" b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it-IT" sz="1600" b="1" smtClean="0">
                <a:latin typeface="Arial" pitchFamily="34" charset="0"/>
                <a:cs typeface="Arial" pitchFamily="34" charset="0"/>
              </a:rPr>
              <a:t> l’utente sia a suo agio con l’applicazione</a:t>
            </a:r>
          </a:p>
          <a:p>
            <a:pPr eaLnBrk="1" hangingPunct="1"/>
            <a:r>
              <a:rPr lang="it-IT" sz="1600" b="1" smtClean="0">
                <a:latin typeface="Arial" pitchFamily="34" charset="0"/>
                <a:cs typeface="Arial" pitchFamily="34" charset="0"/>
              </a:rPr>
              <a:t> Ne intraveda le opportunità</a:t>
            </a:r>
          </a:p>
          <a:p>
            <a:pPr eaLnBrk="1" hangingPunct="1"/>
            <a:r>
              <a:rPr lang="it-IT" sz="1600" b="1" smtClean="0">
                <a:latin typeface="Arial" pitchFamily="34" charset="0"/>
                <a:cs typeface="Arial" pitchFamily="34" charset="0"/>
              </a:rPr>
              <a:t> Stimoli l’ingordigia di volere nuove funzionalità</a:t>
            </a:r>
          </a:p>
          <a:p>
            <a:pPr eaLnBrk="1" hangingPunct="1"/>
            <a:r>
              <a:rPr lang="it-IT" sz="1600" b="1" smtClean="0">
                <a:latin typeface="Arial" pitchFamily="34" charset="0"/>
                <a:cs typeface="Arial" pitchFamily="34" charset="0"/>
              </a:rPr>
              <a:t> Semplifichi realmente il lavoro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A2A7F-FAE6-4181-875B-BC988C9A0A08}" type="slidenum">
              <a:rPr lang="it-IT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it-IT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3000" cy="3714750"/>
          </a:xfrm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803275" y="4565650"/>
            <a:ext cx="5189538" cy="4457700"/>
          </a:xfrm>
          <a:noFill/>
          <a:ln/>
        </p:spPr>
        <p:txBody>
          <a:bodyPr/>
          <a:lstStyle/>
          <a:p>
            <a:pPr eaLnBrk="1" hangingPunct="1"/>
            <a:endParaRPr lang="it-IT" sz="16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532F0-4227-4AAE-8F02-F0F770FCD37B}" type="slidenum">
              <a:rPr lang="it-IT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it-IT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53000" cy="3714750"/>
          </a:xfrm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xfrm>
            <a:off x="803275" y="4565650"/>
            <a:ext cx="5189538" cy="4457700"/>
          </a:xfrm>
          <a:noFill/>
          <a:ln/>
        </p:spPr>
        <p:txBody>
          <a:bodyPr/>
          <a:lstStyle/>
          <a:p>
            <a:pPr eaLnBrk="1" hangingPunct="1"/>
            <a:endParaRPr lang="it-IT" sz="16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Arial" charset="0"/>
              </a:endParaRP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FFA4-ED78-427F-AED1-B507EEB8C8F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A2DD-78CA-42A9-9229-2F0908B0E4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A89D-C4F0-4637-BB3F-0F2363ECD75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596" y="0"/>
            <a:ext cx="7772808" cy="97929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371192" y="1468947"/>
            <a:ext cx="6660075" cy="4336891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6691313" y="6523038"/>
            <a:ext cx="10795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917F-19F5-4368-B83F-7A1279C171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1ACA-AB56-4643-9F20-55C68062036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6A29-F822-441E-8DE4-BAABE6D35DD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731-ECA5-4808-9CC7-4BDE4CB6528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862BC-C04D-4290-9E67-B322295278D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FBDD-9C9D-4CF9-B92F-C0733BAA42B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708B-2C9A-497C-B388-2A72EEA809C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4253B-4402-455A-B2E1-BD30F82AB02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4FA5-0022-41C2-8A6B-3C0AAA455C6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pPr>
              <a:defRPr/>
            </a:pPr>
            <a:fld id="{F46DD077-E2E9-4C59-89F7-EB24D9E3B82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2057" name="Picture 9" descr="CIRED_2011_logo_sans_da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  <a:cs typeface="Arial" charset="0"/>
              </a:rPr>
              <a:t>Frankfurt (Germany), 6-9 June 2011</a:t>
            </a:r>
          </a:p>
        </p:txBody>
      </p:sp>
      <p:sp>
        <p:nvSpPr>
          <p:cNvPr id="206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Enel_world_production_sites.JPG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0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jpeg"/><Relationship Id="rId7" Type="http://schemas.openxmlformats.org/officeDocument/2006/relationships/image" Target="../media/image21.wmf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0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914400" y="2349500"/>
            <a:ext cx="6681788" cy="2303463"/>
          </a:xfrm>
          <a:solidFill>
            <a:srgbClr val="FFC000">
              <a:alpha val="61960"/>
            </a:srgbClr>
          </a:solidFill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SCHEDULING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	&amp; DISPATCHING </a:t>
            </a:r>
            <a:br>
              <a:rPr lang="en-US" smtClean="0">
                <a:solidFill>
                  <a:schemeClr val="tx2"/>
                </a:solidFill>
              </a:rPr>
            </a:br>
            <a:r>
              <a:rPr lang="en-US" smtClean="0">
                <a:solidFill>
                  <a:schemeClr val="tx2"/>
                </a:solidFill>
              </a:rPr>
              <a:t>		</a:t>
            </a:r>
            <a:r>
              <a:rPr lang="it-IT" smtClean="0">
                <a:solidFill>
                  <a:schemeClr val="tx2"/>
                </a:solidFill>
              </a:rPr>
              <a:t>OPTIMIZATION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5288" y="4941168"/>
            <a:ext cx="8280400" cy="53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The right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person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, in the right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place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at the right </a:t>
            </a:r>
            <a:r>
              <a:rPr lang="it-IT" sz="2400" dirty="0" err="1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time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5125" name="Immagine 5" descr="Enel ingl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684213" y="6453188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4339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5661025"/>
            <a:ext cx="19685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5757863" cy="930275"/>
          </a:xfrm>
        </p:spPr>
        <p:txBody>
          <a:bodyPr lIns="50666" tIns="50666" rIns="91197" bIns="50666"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1800" smtClean="0">
                <a:solidFill>
                  <a:srgbClr val="4EA857"/>
                </a:solidFill>
              </a:rPr>
              <a:t>Assisted Assignment: internals …</a:t>
            </a:r>
            <a:endParaRPr lang="en-US" smtClean="0">
              <a:solidFill>
                <a:srgbClr val="4EA857"/>
              </a:solidFill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991225" y="1312863"/>
            <a:ext cx="28813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2300"/>
              <a:t>Working folder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36600" y="1852613"/>
            <a:ext cx="30321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1: High Priority Tasks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727075" y="2130425"/>
            <a:ext cx="2817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2: Maintenance Tasks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727075" y="2408238"/>
            <a:ext cx="468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3: Automated Meter  Management Tasks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715963" y="2684463"/>
            <a:ext cx="50577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4: Potential (incoming) High Priority Tasks</a:t>
            </a: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706438" y="2971800"/>
            <a:ext cx="50784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marL="795338" indent="-795338"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5: Quantitative Non Time Related Tasks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714375" y="3271838"/>
            <a:ext cx="3857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Step 6: Occasional Low Priority Tasks 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5745163" y="4205288"/>
            <a:ext cx="3217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algn="ctr"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1400"/>
              <a:t>Recommended filling </a:t>
            </a:r>
            <a:br>
              <a:rPr lang="en-US" sz="1400"/>
            </a:br>
            <a:r>
              <a:rPr lang="en-US" sz="1400"/>
              <a:t>of crew capacity: 130%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561975" y="5081588"/>
            <a:ext cx="78359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algn="ctr">
              <a:lnSpc>
                <a:spcPct val="115000"/>
              </a:lnSpc>
              <a:spcBef>
                <a:spcPct val="40000"/>
              </a:spcBef>
              <a:buSzPct val="100000"/>
              <a:defRPr/>
            </a:pPr>
            <a:r>
              <a:rPr lang="en-US" sz="23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The system proposes the best choice for each step but the final decision is up to the user</a:t>
            </a:r>
          </a:p>
        </p:txBody>
      </p:sp>
      <p:sp>
        <p:nvSpPr>
          <p:cNvPr id="18" name="Operazione manuale 17"/>
          <p:cNvSpPr>
            <a:spLocks noChangeArrowheads="1"/>
          </p:cNvSpPr>
          <p:nvPr/>
        </p:nvSpPr>
        <p:spPr bwMode="auto">
          <a:xfrm>
            <a:off x="6299200" y="1909763"/>
            <a:ext cx="1974850" cy="1981200"/>
          </a:xfrm>
          <a:prstGeom prst="flowChartManualOperation">
            <a:avLst/>
          </a:prstGeom>
          <a:noFill/>
          <a:ln w="381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50796" tIns="50796" rIns="91433" bIns="50796" anchor="ctr"/>
          <a:lstStyle/>
          <a:p>
            <a:pPr defTabSz="766763" eaLnBrk="0" hangingPunct="0"/>
            <a:endParaRPr lang="it-IT"/>
          </a:p>
        </p:txBody>
      </p:sp>
      <p:sp>
        <p:nvSpPr>
          <p:cNvPr id="23" name="Trapezio 22"/>
          <p:cNvSpPr/>
          <p:nvPr/>
        </p:nvSpPr>
        <p:spPr bwMode="auto">
          <a:xfrm flipH="1" flipV="1">
            <a:off x="6588125" y="3230563"/>
            <a:ext cx="1419225" cy="650875"/>
          </a:xfrm>
          <a:prstGeom prst="trapezoid">
            <a:avLst>
              <a:gd name="adj" fmla="val 21145"/>
            </a:avLst>
          </a:prstGeom>
          <a:gradFill rotWithShape="1">
            <a:gsLst>
              <a:gs pos="0">
                <a:srgbClr val="EAEAEA"/>
              </a:gs>
              <a:gs pos="50000">
                <a:srgbClr val="DCD6F6"/>
              </a:gs>
              <a:gs pos="100000">
                <a:srgbClr val="EAEAEA"/>
              </a:gs>
            </a:gsLst>
            <a:lin ang="18900000" scaled="1"/>
          </a:gradFill>
          <a:ln w="127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50796" tIns="50796" rIns="91433" bIns="50796" anchor="ctr"/>
          <a:lstStyle/>
          <a:p>
            <a:pPr defTabSz="767296" eaLnBrk="0" hangingPunct="0">
              <a:defRPr/>
            </a:pPr>
            <a:endParaRPr lang="it-IT" dirty="0">
              <a:cs typeface="Arial" charset="0"/>
            </a:endParaRPr>
          </a:p>
        </p:txBody>
      </p:sp>
      <p:sp>
        <p:nvSpPr>
          <p:cNvPr id="24" name="Trapezio 23"/>
          <p:cNvSpPr/>
          <p:nvPr/>
        </p:nvSpPr>
        <p:spPr bwMode="auto">
          <a:xfrm flipH="1" flipV="1">
            <a:off x="6494463" y="2767013"/>
            <a:ext cx="1603375" cy="461962"/>
          </a:xfrm>
          <a:prstGeom prst="trapezoid">
            <a:avLst>
              <a:gd name="adj" fmla="val 21145"/>
            </a:avLst>
          </a:prstGeom>
          <a:gradFill rotWithShape="1">
            <a:gsLst>
              <a:gs pos="0">
                <a:srgbClr val="EAEAEA"/>
              </a:gs>
              <a:gs pos="50000">
                <a:schemeClr val="tx1">
                  <a:lumMod val="20000"/>
                  <a:lumOff val="80000"/>
                </a:schemeClr>
              </a:gs>
              <a:gs pos="100000">
                <a:srgbClr val="EAEAEA"/>
              </a:gs>
            </a:gsLst>
            <a:lin ang="18900000" scaled="1"/>
          </a:gradFill>
          <a:ln w="127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50796" tIns="50796" rIns="91433" bIns="50796" anchor="ctr"/>
          <a:lstStyle/>
          <a:p>
            <a:pPr defTabSz="767296" eaLnBrk="0" hangingPunct="0">
              <a:defRPr/>
            </a:pPr>
            <a:endParaRPr lang="it-IT" dirty="0">
              <a:cs typeface="Arial" charset="0"/>
            </a:endParaRPr>
          </a:p>
        </p:txBody>
      </p:sp>
      <p:sp>
        <p:nvSpPr>
          <p:cNvPr id="25" name="Trapezio 24"/>
          <p:cNvSpPr/>
          <p:nvPr/>
        </p:nvSpPr>
        <p:spPr bwMode="auto">
          <a:xfrm flipH="1" flipV="1">
            <a:off x="6330950" y="1941513"/>
            <a:ext cx="1912938" cy="825500"/>
          </a:xfrm>
          <a:prstGeom prst="trapezoid">
            <a:avLst>
              <a:gd name="adj" fmla="val 2114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127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50796" tIns="50796" rIns="91433" bIns="50796" anchor="ctr"/>
          <a:lstStyle/>
          <a:p>
            <a:pPr defTabSz="767296" eaLnBrk="0" hangingPunct="0">
              <a:defRPr/>
            </a:pPr>
            <a:endParaRPr lang="it-IT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2 0.00595 C 0.20342 -0.00085 0.26052 -0.00765 0.30558 0.02763 C 0.35063 0.06313 0.38989 0.18257 0.4168 0.21871 C 0.44372 0.25484 0.45338 0.24145 0.46662 0.24506 C 0.48 0.24846 0.49189 0.24124 0.49695 0.24039 " pathEditMode="relative" rAng="0" ptsTypes="aaa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11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-0.00234 C 0.20951 -0.00468 0.2855 -0.0068 0.33398 0.0085 C 0.38245 0.02402 0.40074 0.07418 0.42483 0.0899 C 0.44877 0.10585 0.46885 0.10159 0.47777 0.10393 " pathEditMode="relative" rAng="0" ptsTypes="aaaA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5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-0.00021 C 0.10677 0.00022 0.28893 -0.03039 0.47093 -0.0599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-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06 -0.00446 C 0.25739 -0.0357 0.31687 -0.06673 0.34067 -0.0790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0" presetClass="path" presetSubtype="0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39 0.0102 C 0.26557 -0.03656 0.32475 -0.08289 0.34855 -0.1013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0" presetClass="path" presetSubtype="0" accel="50000" decel="5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94 0.00467 C 0.24714 0.01211 0.31034 0.01955 0.33324 -0.00192 C 0.35614 -0.02338 0.30974 -0.09416 0.32089 -0.12392 C 0.3319 -0.15346 0.38647 -0.1711 0.3997 -0.18045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8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5" descr="Enel ingle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661025"/>
            <a:ext cx="19685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chan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25" y="2422525"/>
            <a:ext cx="304006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2"/>
          <p:cNvSpPr txBox="1">
            <a:spLocks noChangeArrowheads="1"/>
          </p:cNvSpPr>
          <p:nvPr/>
        </p:nvSpPr>
        <p:spPr bwMode="auto">
          <a:xfrm>
            <a:off x="1933575" y="1196975"/>
            <a:ext cx="7967663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252" tIns="50252" rIns="90423" bIns="50252" anchor="ctr"/>
          <a:lstStyle/>
          <a:p>
            <a:pPr algn="ctr" defTabSz="838200">
              <a:spcBef>
                <a:spcPct val="40000"/>
              </a:spcBef>
              <a:buSzPct val="100000"/>
            </a:pPr>
            <a:r>
              <a:rPr lang="en-US" sz="2000"/>
              <a:t>… and a lot of Change Management</a:t>
            </a:r>
          </a:p>
        </p:txBody>
      </p:sp>
      <p:sp>
        <p:nvSpPr>
          <p:cNvPr id="7" name="Fumetto 2 6"/>
          <p:cNvSpPr/>
          <p:nvPr/>
        </p:nvSpPr>
        <p:spPr>
          <a:xfrm>
            <a:off x="191102" y="3164593"/>
            <a:ext cx="2221406" cy="793220"/>
          </a:xfrm>
          <a:prstGeom prst="wedgeRoundRectCallout">
            <a:avLst>
              <a:gd name="adj1" fmla="val 91397"/>
              <a:gd name="adj2" fmla="val 32657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Positive climate amongst fields engineers</a:t>
            </a:r>
          </a:p>
        </p:txBody>
      </p:sp>
      <p:sp>
        <p:nvSpPr>
          <p:cNvPr id="8" name="Fumetto 2 7"/>
          <p:cNvSpPr/>
          <p:nvPr/>
        </p:nvSpPr>
        <p:spPr>
          <a:xfrm>
            <a:off x="683568" y="4013820"/>
            <a:ext cx="2221300" cy="1850847"/>
          </a:xfrm>
          <a:prstGeom prst="wedgeRoundRectCallout">
            <a:avLst>
              <a:gd name="adj1" fmla="val 64832"/>
              <a:gd name="adj2" fmla="val -41882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A direct involvement of the final users from the very  beginning , experimentation through  “pilot” Units, promotion </a:t>
            </a:r>
            <a:r>
              <a:rPr lang="en-US" sz="1200">
                <a:cs typeface="Arial" charset="0"/>
              </a:rPr>
              <a:t>of </a:t>
            </a:r>
            <a:r>
              <a:rPr lang="en-US" sz="1200" smtClean="0">
                <a:cs typeface="Arial" charset="0"/>
              </a:rPr>
              <a:t>workshops, </a:t>
            </a:r>
            <a:r>
              <a:rPr lang="en-US" sz="1200" dirty="0">
                <a:cs typeface="Arial" charset="0"/>
              </a:rPr>
              <a:t>suggestions and feedback</a:t>
            </a:r>
          </a:p>
        </p:txBody>
      </p:sp>
      <p:sp>
        <p:nvSpPr>
          <p:cNvPr id="9" name="Fumetto 2 8"/>
          <p:cNvSpPr/>
          <p:nvPr/>
        </p:nvSpPr>
        <p:spPr>
          <a:xfrm>
            <a:off x="5620799" y="1893791"/>
            <a:ext cx="1357610" cy="859322"/>
          </a:xfrm>
          <a:prstGeom prst="wedgeRoundRectCallout">
            <a:avLst>
              <a:gd name="adj1" fmla="val -60283"/>
              <a:gd name="adj2" fmla="val 109402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Involvement of the Unions </a:t>
            </a:r>
          </a:p>
        </p:txBody>
      </p:sp>
      <p:sp>
        <p:nvSpPr>
          <p:cNvPr id="10" name="Fumetto 2 9"/>
          <p:cNvSpPr/>
          <p:nvPr/>
        </p:nvSpPr>
        <p:spPr>
          <a:xfrm>
            <a:off x="5704032" y="4949924"/>
            <a:ext cx="1604272" cy="859322"/>
          </a:xfrm>
          <a:prstGeom prst="wedgeRoundRectCallout">
            <a:avLst>
              <a:gd name="adj1" fmla="val -71646"/>
              <a:gd name="adj2" fmla="val -98346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Communication and informative campaign</a:t>
            </a:r>
          </a:p>
        </p:txBody>
      </p:sp>
      <p:sp>
        <p:nvSpPr>
          <p:cNvPr id="11" name="Fumetto 2 10"/>
          <p:cNvSpPr/>
          <p:nvPr/>
        </p:nvSpPr>
        <p:spPr>
          <a:xfrm>
            <a:off x="3708161" y="5021932"/>
            <a:ext cx="1665975" cy="793220"/>
          </a:xfrm>
          <a:prstGeom prst="wedgeRoundRectCallout">
            <a:avLst>
              <a:gd name="adj1" fmla="val -11061"/>
              <a:gd name="adj2" fmla="val -112037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Specialist training</a:t>
            </a:r>
          </a:p>
        </p:txBody>
      </p:sp>
      <p:sp>
        <p:nvSpPr>
          <p:cNvPr id="12" name="Fumetto 2 11"/>
          <p:cNvSpPr/>
          <p:nvPr/>
        </p:nvSpPr>
        <p:spPr>
          <a:xfrm>
            <a:off x="6484786" y="3942944"/>
            <a:ext cx="1542569" cy="925424"/>
          </a:xfrm>
          <a:prstGeom prst="wedgeRoundRectCallout">
            <a:avLst>
              <a:gd name="adj1" fmla="val -99844"/>
              <a:gd name="adj2" fmla="val -36646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Personal involvement at all levels of organization</a:t>
            </a:r>
          </a:p>
        </p:txBody>
      </p:sp>
      <p:sp>
        <p:nvSpPr>
          <p:cNvPr id="13" name="Fumetto 2 12"/>
          <p:cNvSpPr/>
          <p:nvPr/>
        </p:nvSpPr>
        <p:spPr>
          <a:xfrm>
            <a:off x="6855002" y="2753114"/>
            <a:ext cx="1474872" cy="991525"/>
          </a:xfrm>
          <a:prstGeom prst="wedgeRoundRectCallout">
            <a:avLst>
              <a:gd name="adj1" fmla="val -130126"/>
              <a:gd name="adj2" fmla="val 29517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Performance related rewards</a:t>
            </a:r>
          </a:p>
        </p:txBody>
      </p:sp>
      <p:sp>
        <p:nvSpPr>
          <p:cNvPr id="14" name="Fumetto 2 13"/>
          <p:cNvSpPr/>
          <p:nvPr/>
        </p:nvSpPr>
        <p:spPr>
          <a:xfrm>
            <a:off x="3893269" y="1761588"/>
            <a:ext cx="1295758" cy="793220"/>
          </a:xfrm>
          <a:prstGeom prst="wedgeRoundRectCallout">
            <a:avLst>
              <a:gd name="adj1" fmla="val -20488"/>
              <a:gd name="adj2" fmla="val 89216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Key Performance Indicators (WFM KPI)</a:t>
            </a:r>
          </a:p>
        </p:txBody>
      </p:sp>
      <p:sp>
        <p:nvSpPr>
          <p:cNvPr id="15" name="Fumetto 2 14"/>
          <p:cNvSpPr/>
          <p:nvPr/>
        </p:nvSpPr>
        <p:spPr>
          <a:xfrm>
            <a:off x="1548563" y="1761588"/>
            <a:ext cx="1480867" cy="859322"/>
          </a:xfrm>
          <a:prstGeom prst="wedgeRoundRectCallout">
            <a:avLst>
              <a:gd name="adj1" fmla="val 77740"/>
              <a:gd name="adj2" fmla="val 88355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 w="114300" prst="relaxedInset"/>
          </a:sp3d>
        </p:spPr>
        <p:txBody>
          <a:bodyPr lIns="80644" tIns="40322" rIns="80644" bIns="40322" anchor="ctr" anchorCtr="1"/>
          <a:lstStyle/>
          <a:p>
            <a:pPr algn="ctr">
              <a:spcBef>
                <a:spcPts val="529"/>
              </a:spcBef>
              <a:spcAft>
                <a:spcPts val="0"/>
              </a:spcAft>
              <a:defRPr/>
            </a:pPr>
            <a:r>
              <a:rPr lang="en-US" sz="1200" dirty="0">
                <a:cs typeface="Arial" charset="0"/>
              </a:rPr>
              <a:t>Strong synergy  IT – Business</a:t>
            </a: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611188" y="5886450"/>
            <a:ext cx="74469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algn="ctr"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 sz="2300">
                <a:solidFill>
                  <a:schemeClr val="bg2"/>
                </a:solidFill>
              </a:rPr>
              <a:t>Real Goal</a:t>
            </a:r>
            <a:r>
              <a:rPr lang="en-US" sz="2300"/>
              <a:t>: </a:t>
            </a:r>
            <a:r>
              <a:rPr lang="en-US" sz="2300">
                <a:solidFill>
                  <a:srgbClr val="F67B00"/>
                </a:solidFill>
              </a:rPr>
              <a:t>users must trust the system</a:t>
            </a:r>
          </a:p>
        </p:txBody>
      </p:sp>
      <p:sp>
        <p:nvSpPr>
          <p:cNvPr id="15393" name="Rectangle 2"/>
          <p:cNvSpPr txBox="1">
            <a:spLocks noChangeArrowheads="1"/>
          </p:cNvSpPr>
          <p:nvPr/>
        </p:nvSpPr>
        <p:spPr bwMode="auto">
          <a:xfrm>
            <a:off x="323850" y="1125538"/>
            <a:ext cx="5757863" cy="496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666" tIns="50666" rIns="91197" bIns="50666" anchor="b"/>
          <a:lstStyle/>
          <a:p>
            <a:pPr marL="36513" defTabSz="912813"/>
            <a:r>
              <a:rPr lang="en-US">
                <a:solidFill>
                  <a:srgbClr val="4EA857"/>
                </a:solidFill>
                <a:ea typeface="ヒラギノ角ゴ Pro W6"/>
                <a:cs typeface="ヒラギノ角ゴ Pro W6"/>
              </a:rPr>
              <a:t>Critical Success Factor 2/2</a:t>
            </a:r>
            <a:endParaRPr lang="en-US" sz="2100">
              <a:solidFill>
                <a:srgbClr val="4EA857"/>
              </a:solidFill>
              <a:ea typeface="ヒラギノ角ゴ Pro W6"/>
              <a:cs typeface="ヒラギノ角ゴ Pro W6"/>
            </a:endParaRPr>
          </a:p>
        </p:txBody>
      </p:sp>
      <p:sp>
        <p:nvSpPr>
          <p:cNvPr id="15394" name="Text Box 6"/>
          <p:cNvSpPr txBox="1">
            <a:spLocks noChangeArrowheads="1"/>
          </p:cNvSpPr>
          <p:nvPr/>
        </p:nvSpPr>
        <p:spPr bwMode="auto">
          <a:xfrm>
            <a:off x="760413" y="648176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775" y="2565400"/>
            <a:ext cx="4032250" cy="2663825"/>
          </a:xfrm>
        </p:spPr>
        <p:txBody>
          <a:bodyPr/>
          <a:lstStyle/>
          <a:p>
            <a:pPr algn="ctr">
              <a:defRPr/>
            </a:pPr>
            <a:r>
              <a:rPr lang="it-IT" sz="3200" dirty="0" err="1" smtClean="0">
                <a:solidFill>
                  <a:schemeClr val="bg2"/>
                </a:solidFill>
              </a:rPr>
              <a:t>Thank</a:t>
            </a:r>
            <a:r>
              <a:rPr lang="it-IT" sz="3200" dirty="0" smtClean="0">
                <a:solidFill>
                  <a:schemeClr val="bg2"/>
                </a:solidFill>
              </a:rPr>
              <a:t> YOU </a:t>
            </a:r>
            <a:br>
              <a:rPr lang="it-IT" sz="3200" dirty="0" smtClean="0">
                <a:solidFill>
                  <a:schemeClr val="bg2"/>
                </a:solidFill>
              </a:rPr>
            </a:br>
            <a:r>
              <a:rPr lang="it-IT" sz="3200" dirty="0" err="1" smtClean="0">
                <a:solidFill>
                  <a:schemeClr val="bg2"/>
                </a:solidFill>
              </a:rPr>
              <a:t>for</a:t>
            </a:r>
            <a:r>
              <a:rPr lang="it-IT" sz="3200" dirty="0" smtClean="0">
                <a:solidFill>
                  <a:schemeClr val="bg2"/>
                </a:solidFill>
              </a:rPr>
              <a:t> </a:t>
            </a:r>
            <a:br>
              <a:rPr lang="it-IT" sz="3200" dirty="0" smtClean="0">
                <a:solidFill>
                  <a:schemeClr val="bg2"/>
                </a:solidFill>
              </a:rPr>
            </a:br>
            <a:r>
              <a:rPr lang="it-IT" sz="3200" dirty="0" smtClean="0">
                <a:solidFill>
                  <a:schemeClr val="bg2"/>
                </a:solidFill>
              </a:rPr>
              <a:t>the </a:t>
            </a:r>
            <a:r>
              <a:rPr lang="it-IT" sz="3200" dirty="0" err="1" smtClean="0">
                <a:solidFill>
                  <a:schemeClr val="bg2"/>
                </a:solidFill>
              </a:rPr>
              <a:t>attention</a:t>
            </a:r>
            <a:endParaRPr lang="it-IT" sz="3200" dirty="0">
              <a:solidFill>
                <a:schemeClr val="bg2"/>
              </a:solidFill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6388" name="Immagine 5" descr="Enel ingl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913" y="5487988"/>
            <a:ext cx="196850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http://upload.wikimedia.org/wikipedia/commons/thumb/e/e6/Enel_world_production_sites.JPG/400px-Enel_world_production_si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32000" contrast="-24000"/>
          </a:blip>
          <a:srcRect/>
          <a:stretch>
            <a:fillRect/>
          </a:stretch>
        </p:blipFill>
        <p:spPr bwMode="auto">
          <a:xfrm>
            <a:off x="487363" y="1341438"/>
            <a:ext cx="83327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68313" y="1349375"/>
            <a:ext cx="8320087" cy="200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252" tIns="50252" rIns="90423" bIns="50252"/>
          <a:lstStyle>
            <a:lvl1pPr marL="336550" indent="-336550" algn="l" defTabSz="950913" rtl="0" eaLnBrk="0" fontAlgn="base" hangingPunct="0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defRPr sz="1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339725" indent="-165100" algn="l" defTabSz="950913" rtl="0" eaLnBrk="0" fontAlgn="base" hangingPunct="0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87400" indent="-261938" algn="l" defTabSz="950913" rtl="0" eaLnBrk="0" fontAlgn="base" hangingPunct="0">
              <a:spcBef>
                <a:spcPct val="40000"/>
              </a:spcBef>
              <a:spcAft>
                <a:spcPct val="0"/>
              </a:spcAft>
              <a:buSzPct val="100000"/>
              <a:buFont typeface="Lucida Grande"/>
              <a:buChar char="»"/>
              <a:defRPr sz="15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223963" indent="-252413" algn="l" defTabSz="950913" rtl="0" eaLnBrk="0" fontAlgn="base" hangingPunct="0">
              <a:spcBef>
                <a:spcPct val="40000"/>
              </a:spcBef>
              <a:spcAft>
                <a:spcPct val="0"/>
              </a:spcAft>
              <a:buSzPct val="100000"/>
              <a:buFont typeface="Lucida Grande"/>
              <a:buChar char="–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68450" indent="-161925" algn="l" defTabSz="950913" rtl="0" eaLnBrk="0" fontAlgn="base" hangingPunct="0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95898" indent="-168520" algn="l" defTabSz="956918" rtl="0" fontAlgn="base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417938" indent="-168520" algn="l" defTabSz="956918" rtl="0" fontAlgn="base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839978" indent="-168520" algn="l" defTabSz="956918" rtl="0" fontAlgn="base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3262019" indent="-168520" algn="l" defTabSz="956918" rtl="0" fontAlgn="base">
              <a:spcBef>
                <a:spcPct val="40000"/>
              </a:spcBef>
              <a:spcAft>
                <a:spcPct val="0"/>
              </a:spcAft>
              <a:buSzPct val="100000"/>
              <a:buFont typeface="Times" pitchFamily="18" charset="0"/>
              <a:buChar char="•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defRPr/>
            </a:pPr>
            <a:r>
              <a:rPr lang="en-US" sz="1800" dirty="0" err="1">
                <a:solidFill>
                  <a:schemeClr val="accent4"/>
                </a:solidFill>
              </a:rPr>
              <a:t>Enel</a:t>
            </a:r>
            <a:r>
              <a:rPr lang="en-US" sz="1800" dirty="0">
                <a:solidFill>
                  <a:schemeClr val="accent4"/>
                </a:solidFill>
              </a:rPr>
              <a:t> is Italy’s largest power company, and Europe’s  second listed utility by installed </a:t>
            </a:r>
            <a:r>
              <a:rPr lang="en-US" sz="1800" dirty="0" smtClean="0">
                <a:solidFill>
                  <a:schemeClr val="accent4"/>
                </a:solidFill>
              </a:rPr>
              <a:t>capacity</a:t>
            </a:r>
            <a:r>
              <a:rPr lang="en-US" sz="1800" dirty="0">
                <a:solidFill>
                  <a:schemeClr val="accent4"/>
                </a:solidFill>
              </a:rPr>
              <a:t>. 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0" indent="0" eaLnBrk="1" hangingPunct="1">
              <a:defRPr/>
            </a:pPr>
            <a:endParaRPr lang="en-US" sz="1800" dirty="0" smtClean="0">
              <a:solidFill>
                <a:schemeClr val="accent4"/>
              </a:solidFill>
            </a:endParaRPr>
          </a:p>
          <a:p>
            <a:pPr marL="0" indent="0" eaLnBrk="1" hangingPunct="1">
              <a:defRPr/>
            </a:pPr>
            <a:r>
              <a:rPr lang="en-US" sz="1800" dirty="0" err="1" smtClean="0">
                <a:solidFill>
                  <a:schemeClr val="accent4"/>
                </a:solidFill>
              </a:rPr>
              <a:t>Enel</a:t>
            </a:r>
            <a:r>
              <a:rPr lang="en-US" sz="1800" dirty="0" smtClean="0">
                <a:solidFill>
                  <a:schemeClr val="accent4"/>
                </a:solidFill>
              </a:rPr>
              <a:t> operates  in 40 countries with 61 Ml customers and </a:t>
            </a:r>
            <a:r>
              <a:rPr lang="en-US" sz="180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~</a:t>
            </a:r>
            <a:r>
              <a:rPr lang="en-US" sz="1800" dirty="0" smtClean="0">
                <a:solidFill>
                  <a:schemeClr val="accent4"/>
                </a:solidFill>
              </a:rPr>
              <a:t>95,000 MW of net installed capacity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5950" y="65262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6151" name="Immagine 5" descr="Enel ingles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934075"/>
            <a:ext cx="14652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o 37"/>
          <p:cNvGrpSpPr/>
          <p:nvPr/>
        </p:nvGrpSpPr>
        <p:grpSpPr>
          <a:xfrm>
            <a:off x="251520" y="2996952"/>
            <a:ext cx="8772525" cy="3284538"/>
            <a:chOff x="251520" y="2996952"/>
            <a:chExt cx="8772525" cy="3284538"/>
          </a:xfrm>
        </p:grpSpPr>
        <p:grpSp>
          <p:nvGrpSpPr>
            <p:cNvPr id="37" name="Gruppo 36"/>
            <p:cNvGrpSpPr/>
            <p:nvPr/>
          </p:nvGrpSpPr>
          <p:grpSpPr>
            <a:xfrm>
              <a:off x="251520" y="2996952"/>
              <a:ext cx="8772525" cy="3284538"/>
              <a:chOff x="263525" y="3213100"/>
              <a:chExt cx="8772525" cy="3284538"/>
            </a:xfrm>
          </p:grpSpPr>
          <p:pic>
            <p:nvPicPr>
              <p:cNvPr id="6861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3525" y="3213100"/>
                <a:ext cx="8772525" cy="32845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36" name="CasellaDiTesto 35"/>
              <p:cNvSpPr txBox="1"/>
              <p:nvPr/>
            </p:nvSpPr>
            <p:spPr>
              <a:xfrm>
                <a:off x="2195735" y="5219908"/>
                <a:ext cx="8761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b="1" dirty="0" smtClean="0">
                    <a:solidFill>
                      <a:schemeClr val="bg2"/>
                    </a:solidFill>
                    <a:latin typeface="Calibri" pitchFamily="34" charset="0"/>
                  </a:rPr>
                  <a:t>32   Ml</a:t>
                </a:r>
                <a:endParaRPr lang="it-IT" b="1" dirty="0">
                  <a:solidFill>
                    <a:schemeClr val="bg2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995738" y="4149725"/>
              <a:ext cx="1152525" cy="1366838"/>
              <a:chOff x="2271" y="764"/>
              <a:chExt cx="2042" cy="2633"/>
            </a:xfrm>
          </p:grpSpPr>
          <p:sp>
            <p:nvSpPr>
              <p:cNvPr id="103431" name="Freeform 7"/>
              <p:cNvSpPr>
                <a:spLocks/>
              </p:cNvSpPr>
              <p:nvPr/>
            </p:nvSpPr>
            <p:spPr bwMode="auto">
              <a:xfrm>
                <a:off x="2440" y="2177"/>
                <a:ext cx="307" cy="609"/>
              </a:xfrm>
              <a:custGeom>
                <a:avLst/>
                <a:gdLst/>
                <a:ahLst/>
                <a:cxnLst>
                  <a:cxn ang="0">
                    <a:pos x="12" y="84"/>
                  </a:cxn>
                  <a:cxn ang="0">
                    <a:pos x="17" y="120"/>
                  </a:cxn>
                  <a:cxn ang="0">
                    <a:pos x="11" y="153"/>
                  </a:cxn>
                  <a:cxn ang="0">
                    <a:pos x="12" y="179"/>
                  </a:cxn>
                  <a:cxn ang="0">
                    <a:pos x="44" y="198"/>
                  </a:cxn>
                  <a:cxn ang="0">
                    <a:pos x="49" y="259"/>
                  </a:cxn>
                  <a:cxn ang="0">
                    <a:pos x="55" y="305"/>
                  </a:cxn>
                  <a:cxn ang="0">
                    <a:pos x="52" y="338"/>
                  </a:cxn>
                  <a:cxn ang="0">
                    <a:pos x="37" y="377"/>
                  </a:cxn>
                  <a:cxn ang="0">
                    <a:pos x="49" y="410"/>
                  </a:cxn>
                  <a:cxn ang="0">
                    <a:pos x="52" y="445"/>
                  </a:cxn>
                  <a:cxn ang="0">
                    <a:pos x="26" y="474"/>
                  </a:cxn>
                  <a:cxn ang="0">
                    <a:pos x="17" y="509"/>
                  </a:cxn>
                  <a:cxn ang="0">
                    <a:pos x="5" y="548"/>
                  </a:cxn>
                  <a:cxn ang="0">
                    <a:pos x="11" y="588"/>
                  </a:cxn>
                  <a:cxn ang="0">
                    <a:pos x="38" y="617"/>
                  </a:cxn>
                  <a:cxn ang="0">
                    <a:pos x="49" y="672"/>
                  </a:cxn>
                  <a:cxn ang="0">
                    <a:pos x="75" y="669"/>
                  </a:cxn>
                  <a:cxn ang="0">
                    <a:pos x="117" y="695"/>
                  </a:cxn>
                  <a:cxn ang="0">
                    <a:pos x="157" y="657"/>
                  </a:cxn>
                  <a:cxn ang="0">
                    <a:pos x="163" y="626"/>
                  </a:cxn>
                  <a:cxn ang="0">
                    <a:pos x="183" y="611"/>
                  </a:cxn>
                  <a:cxn ang="0">
                    <a:pos x="224" y="623"/>
                  </a:cxn>
                  <a:cxn ang="0">
                    <a:pos x="267" y="640"/>
                  </a:cxn>
                  <a:cxn ang="0">
                    <a:pos x="273" y="526"/>
                  </a:cxn>
                  <a:cxn ang="0">
                    <a:pos x="318" y="361"/>
                  </a:cxn>
                  <a:cxn ang="0">
                    <a:pos x="358" y="264"/>
                  </a:cxn>
                  <a:cxn ang="0">
                    <a:pos x="352" y="233"/>
                  </a:cxn>
                  <a:cxn ang="0">
                    <a:pos x="344" y="183"/>
                  </a:cxn>
                  <a:cxn ang="0">
                    <a:pos x="338" y="133"/>
                  </a:cxn>
                  <a:cxn ang="0">
                    <a:pos x="315" y="58"/>
                  </a:cxn>
                  <a:cxn ang="0">
                    <a:pos x="299" y="23"/>
                  </a:cxn>
                  <a:cxn ang="0">
                    <a:pos x="262" y="23"/>
                  </a:cxn>
                  <a:cxn ang="0">
                    <a:pos x="224" y="26"/>
                  </a:cxn>
                  <a:cxn ang="0">
                    <a:pos x="204" y="46"/>
                  </a:cxn>
                  <a:cxn ang="0">
                    <a:pos x="178" y="63"/>
                  </a:cxn>
                  <a:cxn ang="0">
                    <a:pos x="146" y="98"/>
                  </a:cxn>
                  <a:cxn ang="0">
                    <a:pos x="117" y="95"/>
                  </a:cxn>
                  <a:cxn ang="0">
                    <a:pos x="87" y="124"/>
                  </a:cxn>
                  <a:cxn ang="0">
                    <a:pos x="52" y="104"/>
                  </a:cxn>
                  <a:cxn ang="0">
                    <a:pos x="29" y="95"/>
                  </a:cxn>
                </a:cxnLst>
                <a:rect l="0" t="0" r="r" b="b"/>
                <a:pathLst>
                  <a:path w="364" h="695">
                    <a:moveTo>
                      <a:pt x="29" y="72"/>
                    </a:moveTo>
                    <a:lnTo>
                      <a:pt x="12" y="84"/>
                    </a:lnTo>
                    <a:lnTo>
                      <a:pt x="12" y="104"/>
                    </a:lnTo>
                    <a:lnTo>
                      <a:pt x="17" y="120"/>
                    </a:lnTo>
                    <a:lnTo>
                      <a:pt x="5" y="136"/>
                    </a:lnTo>
                    <a:lnTo>
                      <a:pt x="11" y="153"/>
                    </a:lnTo>
                    <a:lnTo>
                      <a:pt x="5" y="175"/>
                    </a:lnTo>
                    <a:lnTo>
                      <a:pt x="12" y="179"/>
                    </a:lnTo>
                    <a:lnTo>
                      <a:pt x="37" y="175"/>
                    </a:lnTo>
                    <a:lnTo>
                      <a:pt x="44" y="198"/>
                    </a:lnTo>
                    <a:lnTo>
                      <a:pt x="52" y="233"/>
                    </a:lnTo>
                    <a:lnTo>
                      <a:pt x="49" y="259"/>
                    </a:lnTo>
                    <a:lnTo>
                      <a:pt x="61" y="282"/>
                    </a:lnTo>
                    <a:lnTo>
                      <a:pt x="55" y="305"/>
                    </a:lnTo>
                    <a:lnTo>
                      <a:pt x="52" y="318"/>
                    </a:lnTo>
                    <a:lnTo>
                      <a:pt x="52" y="338"/>
                    </a:lnTo>
                    <a:lnTo>
                      <a:pt x="37" y="354"/>
                    </a:lnTo>
                    <a:lnTo>
                      <a:pt x="37" y="377"/>
                    </a:lnTo>
                    <a:lnTo>
                      <a:pt x="37" y="393"/>
                    </a:lnTo>
                    <a:lnTo>
                      <a:pt x="49" y="410"/>
                    </a:lnTo>
                    <a:lnTo>
                      <a:pt x="52" y="425"/>
                    </a:lnTo>
                    <a:lnTo>
                      <a:pt x="52" y="445"/>
                    </a:lnTo>
                    <a:lnTo>
                      <a:pt x="32" y="463"/>
                    </a:lnTo>
                    <a:lnTo>
                      <a:pt x="26" y="474"/>
                    </a:lnTo>
                    <a:lnTo>
                      <a:pt x="23" y="500"/>
                    </a:lnTo>
                    <a:lnTo>
                      <a:pt x="17" y="509"/>
                    </a:lnTo>
                    <a:lnTo>
                      <a:pt x="6" y="516"/>
                    </a:lnTo>
                    <a:lnTo>
                      <a:pt x="5" y="548"/>
                    </a:lnTo>
                    <a:lnTo>
                      <a:pt x="0" y="574"/>
                    </a:lnTo>
                    <a:lnTo>
                      <a:pt x="11" y="588"/>
                    </a:lnTo>
                    <a:lnTo>
                      <a:pt x="26" y="608"/>
                    </a:lnTo>
                    <a:lnTo>
                      <a:pt x="38" y="617"/>
                    </a:lnTo>
                    <a:lnTo>
                      <a:pt x="48" y="643"/>
                    </a:lnTo>
                    <a:lnTo>
                      <a:pt x="49" y="672"/>
                    </a:lnTo>
                    <a:lnTo>
                      <a:pt x="61" y="684"/>
                    </a:lnTo>
                    <a:lnTo>
                      <a:pt x="75" y="669"/>
                    </a:lnTo>
                    <a:lnTo>
                      <a:pt x="87" y="669"/>
                    </a:lnTo>
                    <a:lnTo>
                      <a:pt x="117" y="695"/>
                    </a:lnTo>
                    <a:lnTo>
                      <a:pt x="130" y="672"/>
                    </a:lnTo>
                    <a:lnTo>
                      <a:pt x="157" y="657"/>
                    </a:lnTo>
                    <a:lnTo>
                      <a:pt x="172" y="649"/>
                    </a:lnTo>
                    <a:lnTo>
                      <a:pt x="163" y="626"/>
                    </a:lnTo>
                    <a:lnTo>
                      <a:pt x="160" y="608"/>
                    </a:lnTo>
                    <a:lnTo>
                      <a:pt x="183" y="611"/>
                    </a:lnTo>
                    <a:lnTo>
                      <a:pt x="210" y="600"/>
                    </a:lnTo>
                    <a:lnTo>
                      <a:pt x="224" y="623"/>
                    </a:lnTo>
                    <a:lnTo>
                      <a:pt x="236" y="626"/>
                    </a:lnTo>
                    <a:lnTo>
                      <a:pt x="267" y="640"/>
                    </a:lnTo>
                    <a:lnTo>
                      <a:pt x="276" y="634"/>
                    </a:lnTo>
                    <a:lnTo>
                      <a:pt x="273" y="526"/>
                    </a:lnTo>
                    <a:lnTo>
                      <a:pt x="293" y="462"/>
                    </a:lnTo>
                    <a:lnTo>
                      <a:pt x="318" y="361"/>
                    </a:lnTo>
                    <a:lnTo>
                      <a:pt x="321" y="299"/>
                    </a:lnTo>
                    <a:lnTo>
                      <a:pt x="358" y="264"/>
                    </a:lnTo>
                    <a:lnTo>
                      <a:pt x="364" y="250"/>
                    </a:lnTo>
                    <a:lnTo>
                      <a:pt x="352" y="233"/>
                    </a:lnTo>
                    <a:lnTo>
                      <a:pt x="347" y="207"/>
                    </a:lnTo>
                    <a:lnTo>
                      <a:pt x="344" y="183"/>
                    </a:lnTo>
                    <a:lnTo>
                      <a:pt x="327" y="156"/>
                    </a:lnTo>
                    <a:lnTo>
                      <a:pt x="338" y="133"/>
                    </a:lnTo>
                    <a:lnTo>
                      <a:pt x="315" y="113"/>
                    </a:lnTo>
                    <a:lnTo>
                      <a:pt x="315" y="58"/>
                    </a:lnTo>
                    <a:lnTo>
                      <a:pt x="295" y="43"/>
                    </a:lnTo>
                    <a:lnTo>
                      <a:pt x="299" y="23"/>
                    </a:lnTo>
                    <a:lnTo>
                      <a:pt x="276" y="17"/>
                    </a:lnTo>
                    <a:lnTo>
                      <a:pt x="262" y="23"/>
                    </a:lnTo>
                    <a:lnTo>
                      <a:pt x="250" y="0"/>
                    </a:lnTo>
                    <a:lnTo>
                      <a:pt x="224" y="26"/>
                    </a:lnTo>
                    <a:lnTo>
                      <a:pt x="221" y="40"/>
                    </a:lnTo>
                    <a:lnTo>
                      <a:pt x="204" y="46"/>
                    </a:lnTo>
                    <a:lnTo>
                      <a:pt x="195" y="43"/>
                    </a:lnTo>
                    <a:lnTo>
                      <a:pt x="178" y="63"/>
                    </a:lnTo>
                    <a:lnTo>
                      <a:pt x="175" y="75"/>
                    </a:lnTo>
                    <a:lnTo>
                      <a:pt x="146" y="98"/>
                    </a:lnTo>
                    <a:lnTo>
                      <a:pt x="137" y="92"/>
                    </a:lnTo>
                    <a:lnTo>
                      <a:pt x="117" y="95"/>
                    </a:lnTo>
                    <a:lnTo>
                      <a:pt x="107" y="110"/>
                    </a:lnTo>
                    <a:lnTo>
                      <a:pt x="87" y="124"/>
                    </a:lnTo>
                    <a:lnTo>
                      <a:pt x="67" y="120"/>
                    </a:lnTo>
                    <a:lnTo>
                      <a:pt x="52" y="104"/>
                    </a:lnTo>
                    <a:lnTo>
                      <a:pt x="43" y="104"/>
                    </a:lnTo>
                    <a:lnTo>
                      <a:pt x="29" y="95"/>
                    </a:lnTo>
                    <a:lnTo>
                      <a:pt x="29" y="72"/>
                    </a:lnTo>
                    <a:close/>
                  </a:path>
                </a:pathLst>
              </a:custGeom>
              <a:solidFill>
                <a:srgbClr val="99CCFF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it-IT">
                  <a:cs typeface="Arial" charset="0"/>
                </a:endParaRPr>
              </a:p>
            </p:txBody>
          </p:sp>
          <p:grpSp>
            <p:nvGrpSpPr>
              <p:cNvPr id="6153" name="Group 8"/>
              <p:cNvGrpSpPr>
                <a:grpSpLocks/>
              </p:cNvGrpSpPr>
              <p:nvPr/>
            </p:nvGrpSpPr>
            <p:grpSpPr bwMode="auto">
              <a:xfrm>
                <a:off x="3479" y="2198"/>
                <a:ext cx="834" cy="1016"/>
                <a:chOff x="3463" y="2087"/>
                <a:chExt cx="834" cy="1016"/>
              </a:xfrm>
            </p:grpSpPr>
            <p:sp>
              <p:nvSpPr>
                <p:cNvPr id="103433" name="Freeform 9"/>
                <p:cNvSpPr>
                  <a:spLocks/>
                </p:cNvSpPr>
                <p:nvPr/>
              </p:nvSpPr>
              <p:spPr bwMode="auto">
                <a:xfrm>
                  <a:off x="3777" y="2540"/>
                  <a:ext cx="276" cy="560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6" y="46"/>
                    </a:cxn>
                    <a:cxn ang="0">
                      <a:pos x="12" y="69"/>
                    </a:cxn>
                    <a:cxn ang="0">
                      <a:pos x="19" y="90"/>
                    </a:cxn>
                    <a:cxn ang="0">
                      <a:pos x="45" y="140"/>
                    </a:cxn>
                    <a:cxn ang="0">
                      <a:pos x="71" y="186"/>
                    </a:cxn>
                    <a:cxn ang="0">
                      <a:pos x="77" y="204"/>
                    </a:cxn>
                    <a:cxn ang="0">
                      <a:pos x="77" y="250"/>
                    </a:cxn>
                    <a:cxn ang="0">
                      <a:pos x="83" y="273"/>
                    </a:cxn>
                    <a:cxn ang="0">
                      <a:pos x="106" y="312"/>
                    </a:cxn>
                    <a:cxn ang="0">
                      <a:pos x="114" y="324"/>
                    </a:cxn>
                    <a:cxn ang="0">
                      <a:pos x="115" y="356"/>
                    </a:cxn>
                    <a:cxn ang="0">
                      <a:pos x="114" y="376"/>
                    </a:cxn>
                    <a:cxn ang="0">
                      <a:pos x="83" y="390"/>
                    </a:cxn>
                    <a:cxn ang="0">
                      <a:pos x="74" y="396"/>
                    </a:cxn>
                    <a:cxn ang="0">
                      <a:pos x="74" y="408"/>
                    </a:cxn>
                    <a:cxn ang="0">
                      <a:pos x="68" y="408"/>
                    </a:cxn>
                    <a:cxn ang="0">
                      <a:pos x="42" y="413"/>
                    </a:cxn>
                    <a:cxn ang="0">
                      <a:pos x="35" y="431"/>
                    </a:cxn>
                    <a:cxn ang="0">
                      <a:pos x="42" y="460"/>
                    </a:cxn>
                    <a:cxn ang="0">
                      <a:pos x="31" y="493"/>
                    </a:cxn>
                    <a:cxn ang="0">
                      <a:pos x="22" y="519"/>
                    </a:cxn>
                    <a:cxn ang="0">
                      <a:pos x="3" y="536"/>
                    </a:cxn>
                    <a:cxn ang="0">
                      <a:pos x="0" y="556"/>
                    </a:cxn>
                    <a:cxn ang="0">
                      <a:pos x="6" y="585"/>
                    </a:cxn>
                    <a:cxn ang="0">
                      <a:pos x="0" y="614"/>
                    </a:cxn>
                    <a:cxn ang="0">
                      <a:pos x="22" y="643"/>
                    </a:cxn>
                    <a:cxn ang="0">
                      <a:pos x="51" y="629"/>
                    </a:cxn>
                    <a:cxn ang="0">
                      <a:pos x="80" y="629"/>
                    </a:cxn>
                    <a:cxn ang="0">
                      <a:pos x="103" y="603"/>
                    </a:cxn>
                    <a:cxn ang="0">
                      <a:pos x="106" y="559"/>
                    </a:cxn>
                    <a:cxn ang="0">
                      <a:pos x="141" y="529"/>
                    </a:cxn>
                    <a:cxn ang="0">
                      <a:pos x="177" y="497"/>
                    </a:cxn>
                    <a:cxn ang="0">
                      <a:pos x="200" y="457"/>
                    </a:cxn>
                    <a:cxn ang="0">
                      <a:pos x="200" y="408"/>
                    </a:cxn>
                    <a:cxn ang="0">
                      <a:pos x="272" y="356"/>
                    </a:cxn>
                    <a:cxn ang="0">
                      <a:pos x="300" y="350"/>
                    </a:cxn>
                    <a:cxn ang="0">
                      <a:pos x="320" y="331"/>
                    </a:cxn>
                    <a:cxn ang="0">
                      <a:pos x="323" y="285"/>
                    </a:cxn>
                    <a:cxn ang="0">
                      <a:pos x="313" y="262"/>
                    </a:cxn>
                    <a:cxn ang="0">
                      <a:pos x="326" y="221"/>
                    </a:cxn>
                    <a:cxn ang="0">
                      <a:pos x="326" y="195"/>
                    </a:cxn>
                    <a:cxn ang="0">
                      <a:pos x="316" y="181"/>
                    </a:cxn>
                    <a:cxn ang="0">
                      <a:pos x="287" y="172"/>
                    </a:cxn>
                    <a:cxn ang="0">
                      <a:pos x="238" y="129"/>
                    </a:cxn>
                    <a:cxn ang="0">
                      <a:pos x="203" y="129"/>
                    </a:cxn>
                    <a:cxn ang="0">
                      <a:pos x="191" y="95"/>
                    </a:cxn>
                    <a:cxn ang="0">
                      <a:pos x="203" y="81"/>
                    </a:cxn>
                    <a:cxn ang="0">
                      <a:pos x="217" y="64"/>
                    </a:cxn>
                    <a:cxn ang="0">
                      <a:pos x="217" y="35"/>
                    </a:cxn>
                    <a:cxn ang="0">
                      <a:pos x="209" y="3"/>
                    </a:cxn>
                    <a:cxn ang="0">
                      <a:pos x="177" y="0"/>
                    </a:cxn>
                    <a:cxn ang="0">
                      <a:pos x="164" y="46"/>
                    </a:cxn>
                    <a:cxn ang="0">
                      <a:pos x="138" y="52"/>
                    </a:cxn>
                    <a:cxn ang="0">
                      <a:pos x="120" y="52"/>
                    </a:cxn>
                    <a:cxn ang="0">
                      <a:pos x="109" y="61"/>
                    </a:cxn>
                    <a:cxn ang="0">
                      <a:pos x="71" y="32"/>
                    </a:cxn>
                    <a:cxn ang="0">
                      <a:pos x="51" y="43"/>
                    </a:cxn>
                    <a:cxn ang="0">
                      <a:pos x="32" y="43"/>
                    </a:cxn>
                    <a:cxn ang="0">
                      <a:pos x="16" y="20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26" h="643">
                      <a:moveTo>
                        <a:pt x="0" y="17"/>
                      </a:moveTo>
                      <a:lnTo>
                        <a:pt x="16" y="46"/>
                      </a:lnTo>
                      <a:lnTo>
                        <a:pt x="12" y="69"/>
                      </a:lnTo>
                      <a:lnTo>
                        <a:pt x="19" y="90"/>
                      </a:lnTo>
                      <a:lnTo>
                        <a:pt x="45" y="140"/>
                      </a:lnTo>
                      <a:lnTo>
                        <a:pt x="71" y="186"/>
                      </a:lnTo>
                      <a:lnTo>
                        <a:pt x="77" y="204"/>
                      </a:lnTo>
                      <a:lnTo>
                        <a:pt x="77" y="250"/>
                      </a:lnTo>
                      <a:lnTo>
                        <a:pt x="83" y="273"/>
                      </a:lnTo>
                      <a:lnTo>
                        <a:pt x="106" y="312"/>
                      </a:lnTo>
                      <a:lnTo>
                        <a:pt x="114" y="324"/>
                      </a:lnTo>
                      <a:lnTo>
                        <a:pt x="115" y="356"/>
                      </a:lnTo>
                      <a:lnTo>
                        <a:pt x="114" y="376"/>
                      </a:lnTo>
                      <a:lnTo>
                        <a:pt x="83" y="390"/>
                      </a:lnTo>
                      <a:lnTo>
                        <a:pt x="74" y="396"/>
                      </a:lnTo>
                      <a:lnTo>
                        <a:pt x="74" y="408"/>
                      </a:lnTo>
                      <a:lnTo>
                        <a:pt x="68" y="408"/>
                      </a:lnTo>
                      <a:lnTo>
                        <a:pt x="42" y="413"/>
                      </a:lnTo>
                      <a:lnTo>
                        <a:pt x="35" y="431"/>
                      </a:lnTo>
                      <a:lnTo>
                        <a:pt x="42" y="460"/>
                      </a:lnTo>
                      <a:lnTo>
                        <a:pt x="31" y="493"/>
                      </a:lnTo>
                      <a:lnTo>
                        <a:pt x="22" y="519"/>
                      </a:lnTo>
                      <a:lnTo>
                        <a:pt x="3" y="536"/>
                      </a:lnTo>
                      <a:lnTo>
                        <a:pt x="0" y="556"/>
                      </a:lnTo>
                      <a:lnTo>
                        <a:pt x="6" y="585"/>
                      </a:lnTo>
                      <a:lnTo>
                        <a:pt x="0" y="614"/>
                      </a:lnTo>
                      <a:lnTo>
                        <a:pt x="22" y="643"/>
                      </a:lnTo>
                      <a:lnTo>
                        <a:pt x="51" y="629"/>
                      </a:lnTo>
                      <a:lnTo>
                        <a:pt x="80" y="629"/>
                      </a:lnTo>
                      <a:lnTo>
                        <a:pt x="103" y="603"/>
                      </a:lnTo>
                      <a:lnTo>
                        <a:pt x="106" y="559"/>
                      </a:lnTo>
                      <a:lnTo>
                        <a:pt x="141" y="529"/>
                      </a:lnTo>
                      <a:lnTo>
                        <a:pt x="177" y="497"/>
                      </a:lnTo>
                      <a:lnTo>
                        <a:pt x="200" y="457"/>
                      </a:lnTo>
                      <a:lnTo>
                        <a:pt x="200" y="408"/>
                      </a:lnTo>
                      <a:lnTo>
                        <a:pt x="272" y="356"/>
                      </a:lnTo>
                      <a:lnTo>
                        <a:pt x="300" y="350"/>
                      </a:lnTo>
                      <a:lnTo>
                        <a:pt x="320" y="331"/>
                      </a:lnTo>
                      <a:lnTo>
                        <a:pt x="323" y="285"/>
                      </a:lnTo>
                      <a:lnTo>
                        <a:pt x="313" y="262"/>
                      </a:lnTo>
                      <a:lnTo>
                        <a:pt x="326" y="221"/>
                      </a:lnTo>
                      <a:lnTo>
                        <a:pt x="326" y="195"/>
                      </a:lnTo>
                      <a:lnTo>
                        <a:pt x="316" y="181"/>
                      </a:lnTo>
                      <a:lnTo>
                        <a:pt x="287" y="172"/>
                      </a:lnTo>
                      <a:lnTo>
                        <a:pt x="238" y="129"/>
                      </a:lnTo>
                      <a:lnTo>
                        <a:pt x="203" y="129"/>
                      </a:lnTo>
                      <a:lnTo>
                        <a:pt x="191" y="95"/>
                      </a:lnTo>
                      <a:lnTo>
                        <a:pt x="203" y="81"/>
                      </a:lnTo>
                      <a:lnTo>
                        <a:pt x="217" y="64"/>
                      </a:lnTo>
                      <a:lnTo>
                        <a:pt x="217" y="35"/>
                      </a:lnTo>
                      <a:lnTo>
                        <a:pt x="209" y="3"/>
                      </a:lnTo>
                      <a:lnTo>
                        <a:pt x="177" y="0"/>
                      </a:lnTo>
                      <a:lnTo>
                        <a:pt x="164" y="46"/>
                      </a:lnTo>
                      <a:lnTo>
                        <a:pt x="138" y="52"/>
                      </a:lnTo>
                      <a:lnTo>
                        <a:pt x="120" y="52"/>
                      </a:lnTo>
                      <a:lnTo>
                        <a:pt x="109" y="61"/>
                      </a:lnTo>
                      <a:lnTo>
                        <a:pt x="71" y="32"/>
                      </a:lnTo>
                      <a:lnTo>
                        <a:pt x="51" y="43"/>
                      </a:lnTo>
                      <a:lnTo>
                        <a:pt x="32" y="43"/>
                      </a:lnTo>
                      <a:lnTo>
                        <a:pt x="16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34" name="Freeform 10"/>
                <p:cNvSpPr>
                  <a:spLocks/>
                </p:cNvSpPr>
                <p:nvPr/>
              </p:nvSpPr>
              <p:spPr bwMode="auto">
                <a:xfrm>
                  <a:off x="3743" y="2289"/>
                  <a:ext cx="270" cy="303"/>
                </a:xfrm>
                <a:custGeom>
                  <a:avLst/>
                  <a:gdLst/>
                  <a:ahLst/>
                  <a:cxnLst>
                    <a:cxn ang="0">
                      <a:pos x="249" y="295"/>
                    </a:cxn>
                    <a:cxn ang="0">
                      <a:pos x="281" y="254"/>
                    </a:cxn>
                    <a:cxn ang="0">
                      <a:pos x="278" y="240"/>
                    </a:cxn>
                    <a:cxn ang="0">
                      <a:pos x="301" y="214"/>
                    </a:cxn>
                    <a:cxn ang="0">
                      <a:pos x="318" y="208"/>
                    </a:cxn>
                    <a:cxn ang="0">
                      <a:pos x="298" y="178"/>
                    </a:cxn>
                    <a:cxn ang="0">
                      <a:pos x="281" y="143"/>
                    </a:cxn>
                    <a:cxn ang="0">
                      <a:pos x="275" y="114"/>
                    </a:cxn>
                    <a:cxn ang="0">
                      <a:pos x="260" y="109"/>
                    </a:cxn>
                    <a:cxn ang="0">
                      <a:pos x="214" y="117"/>
                    </a:cxn>
                    <a:cxn ang="0">
                      <a:pos x="201" y="109"/>
                    </a:cxn>
                    <a:cxn ang="0">
                      <a:pos x="201" y="94"/>
                    </a:cxn>
                    <a:cxn ang="0">
                      <a:pos x="201" y="76"/>
                    </a:cxn>
                    <a:cxn ang="0">
                      <a:pos x="191" y="65"/>
                    </a:cxn>
                    <a:cxn ang="0">
                      <a:pos x="172" y="65"/>
                    </a:cxn>
                    <a:cxn ang="0">
                      <a:pos x="149" y="51"/>
                    </a:cxn>
                    <a:cxn ang="0">
                      <a:pos x="132" y="25"/>
                    </a:cxn>
                    <a:cxn ang="0">
                      <a:pos x="126" y="6"/>
                    </a:cxn>
                    <a:cxn ang="0">
                      <a:pos x="114" y="0"/>
                    </a:cxn>
                    <a:cxn ang="0">
                      <a:pos x="94" y="13"/>
                    </a:cxn>
                    <a:cxn ang="0">
                      <a:pos x="56" y="10"/>
                    </a:cxn>
                    <a:cxn ang="0">
                      <a:pos x="36" y="49"/>
                    </a:cxn>
                    <a:cxn ang="0">
                      <a:pos x="29" y="56"/>
                    </a:cxn>
                    <a:cxn ang="0">
                      <a:pos x="6" y="59"/>
                    </a:cxn>
                    <a:cxn ang="0">
                      <a:pos x="0" y="71"/>
                    </a:cxn>
                    <a:cxn ang="0">
                      <a:pos x="22" y="91"/>
                    </a:cxn>
                    <a:cxn ang="0">
                      <a:pos x="20" y="109"/>
                    </a:cxn>
                    <a:cxn ang="0">
                      <a:pos x="6" y="140"/>
                    </a:cxn>
                    <a:cxn ang="0">
                      <a:pos x="42" y="172"/>
                    </a:cxn>
                    <a:cxn ang="0">
                      <a:pos x="52" y="198"/>
                    </a:cxn>
                    <a:cxn ang="0">
                      <a:pos x="65" y="234"/>
                    </a:cxn>
                    <a:cxn ang="0">
                      <a:pos x="68" y="260"/>
                    </a:cxn>
                    <a:cxn ang="0">
                      <a:pos x="59" y="275"/>
                    </a:cxn>
                    <a:cxn ang="0">
                      <a:pos x="52" y="292"/>
                    </a:cxn>
                    <a:cxn ang="0">
                      <a:pos x="39" y="298"/>
                    </a:cxn>
                    <a:cxn ang="0">
                      <a:pos x="52" y="306"/>
                    </a:cxn>
                    <a:cxn ang="0">
                      <a:pos x="72" y="327"/>
                    </a:cxn>
                    <a:cxn ang="0">
                      <a:pos x="94" y="330"/>
                    </a:cxn>
                    <a:cxn ang="0">
                      <a:pos x="108" y="321"/>
                    </a:cxn>
                    <a:cxn ang="0">
                      <a:pos x="146" y="350"/>
                    </a:cxn>
                    <a:cxn ang="0">
                      <a:pos x="158" y="340"/>
                    </a:cxn>
                    <a:cxn ang="0">
                      <a:pos x="188" y="338"/>
                    </a:cxn>
                    <a:cxn ang="0">
                      <a:pos x="198" y="330"/>
                    </a:cxn>
                    <a:cxn ang="0">
                      <a:pos x="208" y="307"/>
                    </a:cxn>
                    <a:cxn ang="0">
                      <a:pos x="217" y="286"/>
                    </a:cxn>
                    <a:cxn ang="0">
                      <a:pos x="249" y="295"/>
                    </a:cxn>
                  </a:cxnLst>
                  <a:rect l="0" t="0" r="r" b="b"/>
                  <a:pathLst>
                    <a:path w="318" h="350">
                      <a:moveTo>
                        <a:pt x="249" y="295"/>
                      </a:moveTo>
                      <a:lnTo>
                        <a:pt x="281" y="254"/>
                      </a:lnTo>
                      <a:lnTo>
                        <a:pt x="278" y="240"/>
                      </a:lnTo>
                      <a:lnTo>
                        <a:pt x="301" y="214"/>
                      </a:lnTo>
                      <a:lnTo>
                        <a:pt x="318" y="208"/>
                      </a:lnTo>
                      <a:lnTo>
                        <a:pt x="298" y="178"/>
                      </a:lnTo>
                      <a:lnTo>
                        <a:pt x="281" y="143"/>
                      </a:lnTo>
                      <a:lnTo>
                        <a:pt x="275" y="114"/>
                      </a:lnTo>
                      <a:lnTo>
                        <a:pt x="260" y="109"/>
                      </a:lnTo>
                      <a:lnTo>
                        <a:pt x="214" y="117"/>
                      </a:lnTo>
                      <a:lnTo>
                        <a:pt x="201" y="109"/>
                      </a:lnTo>
                      <a:lnTo>
                        <a:pt x="201" y="94"/>
                      </a:lnTo>
                      <a:lnTo>
                        <a:pt x="201" y="76"/>
                      </a:lnTo>
                      <a:lnTo>
                        <a:pt x="191" y="65"/>
                      </a:lnTo>
                      <a:lnTo>
                        <a:pt x="172" y="65"/>
                      </a:lnTo>
                      <a:lnTo>
                        <a:pt x="149" y="51"/>
                      </a:lnTo>
                      <a:lnTo>
                        <a:pt x="132" y="25"/>
                      </a:lnTo>
                      <a:lnTo>
                        <a:pt x="126" y="6"/>
                      </a:lnTo>
                      <a:lnTo>
                        <a:pt x="114" y="0"/>
                      </a:lnTo>
                      <a:lnTo>
                        <a:pt x="94" y="13"/>
                      </a:lnTo>
                      <a:lnTo>
                        <a:pt x="56" y="10"/>
                      </a:lnTo>
                      <a:lnTo>
                        <a:pt x="36" y="49"/>
                      </a:lnTo>
                      <a:lnTo>
                        <a:pt x="29" y="56"/>
                      </a:lnTo>
                      <a:lnTo>
                        <a:pt x="6" y="59"/>
                      </a:lnTo>
                      <a:lnTo>
                        <a:pt x="0" y="71"/>
                      </a:lnTo>
                      <a:lnTo>
                        <a:pt x="22" y="91"/>
                      </a:lnTo>
                      <a:lnTo>
                        <a:pt x="20" y="109"/>
                      </a:lnTo>
                      <a:lnTo>
                        <a:pt x="6" y="140"/>
                      </a:lnTo>
                      <a:lnTo>
                        <a:pt x="42" y="172"/>
                      </a:lnTo>
                      <a:lnTo>
                        <a:pt x="52" y="198"/>
                      </a:lnTo>
                      <a:lnTo>
                        <a:pt x="65" y="234"/>
                      </a:lnTo>
                      <a:lnTo>
                        <a:pt x="68" y="260"/>
                      </a:lnTo>
                      <a:lnTo>
                        <a:pt x="59" y="275"/>
                      </a:lnTo>
                      <a:lnTo>
                        <a:pt x="52" y="292"/>
                      </a:lnTo>
                      <a:lnTo>
                        <a:pt x="39" y="298"/>
                      </a:lnTo>
                      <a:lnTo>
                        <a:pt x="52" y="306"/>
                      </a:lnTo>
                      <a:lnTo>
                        <a:pt x="72" y="327"/>
                      </a:lnTo>
                      <a:lnTo>
                        <a:pt x="94" y="330"/>
                      </a:lnTo>
                      <a:lnTo>
                        <a:pt x="108" y="321"/>
                      </a:lnTo>
                      <a:lnTo>
                        <a:pt x="146" y="350"/>
                      </a:lnTo>
                      <a:lnTo>
                        <a:pt x="158" y="340"/>
                      </a:lnTo>
                      <a:lnTo>
                        <a:pt x="188" y="338"/>
                      </a:lnTo>
                      <a:lnTo>
                        <a:pt x="198" y="330"/>
                      </a:lnTo>
                      <a:lnTo>
                        <a:pt x="208" y="307"/>
                      </a:lnTo>
                      <a:lnTo>
                        <a:pt x="217" y="286"/>
                      </a:lnTo>
                      <a:lnTo>
                        <a:pt x="249" y="29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35" name="Freeform 11"/>
                <p:cNvSpPr>
                  <a:spLocks/>
                </p:cNvSpPr>
                <p:nvPr/>
              </p:nvSpPr>
              <p:spPr bwMode="auto">
                <a:xfrm>
                  <a:off x="3664" y="2084"/>
                  <a:ext cx="633" cy="541"/>
                </a:xfrm>
                <a:custGeom>
                  <a:avLst/>
                  <a:gdLst/>
                  <a:ahLst/>
                  <a:cxnLst>
                    <a:cxn ang="0">
                      <a:pos x="52" y="48"/>
                    </a:cxn>
                    <a:cxn ang="0">
                      <a:pos x="38" y="97"/>
                    </a:cxn>
                    <a:cxn ang="0">
                      <a:pos x="6" y="94"/>
                    </a:cxn>
                    <a:cxn ang="0">
                      <a:pos x="6" y="120"/>
                    </a:cxn>
                    <a:cxn ang="0">
                      <a:pos x="26" y="129"/>
                    </a:cxn>
                    <a:cxn ang="0">
                      <a:pos x="58" y="187"/>
                    </a:cxn>
                    <a:cxn ang="0">
                      <a:pos x="86" y="178"/>
                    </a:cxn>
                    <a:cxn ang="0">
                      <a:pos x="96" y="218"/>
                    </a:cxn>
                    <a:cxn ang="0">
                      <a:pos x="128" y="236"/>
                    </a:cxn>
                    <a:cxn ang="0">
                      <a:pos x="152" y="244"/>
                    </a:cxn>
                    <a:cxn ang="0">
                      <a:pos x="178" y="244"/>
                    </a:cxn>
                    <a:cxn ang="0">
                      <a:pos x="210" y="230"/>
                    </a:cxn>
                    <a:cxn ang="0">
                      <a:pos x="230" y="259"/>
                    </a:cxn>
                    <a:cxn ang="0">
                      <a:pos x="262" y="292"/>
                    </a:cxn>
                    <a:cxn ang="0">
                      <a:pos x="290" y="301"/>
                    </a:cxn>
                    <a:cxn ang="0">
                      <a:pos x="297" y="338"/>
                    </a:cxn>
                    <a:cxn ang="0">
                      <a:pos x="320" y="344"/>
                    </a:cxn>
                    <a:cxn ang="0">
                      <a:pos x="356" y="338"/>
                    </a:cxn>
                    <a:cxn ang="0">
                      <a:pos x="374" y="365"/>
                    </a:cxn>
                    <a:cxn ang="0">
                      <a:pos x="394" y="408"/>
                    </a:cxn>
                    <a:cxn ang="0">
                      <a:pos x="408" y="431"/>
                    </a:cxn>
                    <a:cxn ang="0">
                      <a:pos x="429" y="444"/>
                    </a:cxn>
                    <a:cxn ang="0">
                      <a:pos x="505" y="458"/>
                    </a:cxn>
                    <a:cxn ang="0">
                      <a:pos x="558" y="484"/>
                    </a:cxn>
                    <a:cxn ang="0">
                      <a:pos x="621" y="487"/>
                    </a:cxn>
                    <a:cxn ang="0">
                      <a:pos x="640" y="519"/>
                    </a:cxn>
                    <a:cxn ang="0">
                      <a:pos x="651" y="574"/>
                    </a:cxn>
                    <a:cxn ang="0">
                      <a:pos x="666" y="594"/>
                    </a:cxn>
                    <a:cxn ang="0">
                      <a:pos x="709" y="620"/>
                    </a:cxn>
                    <a:cxn ang="0">
                      <a:pos x="730" y="583"/>
                    </a:cxn>
                    <a:cxn ang="0">
                      <a:pos x="756" y="522"/>
                    </a:cxn>
                    <a:cxn ang="0">
                      <a:pos x="741" y="481"/>
                    </a:cxn>
                    <a:cxn ang="0">
                      <a:pos x="718" y="464"/>
                    </a:cxn>
                    <a:cxn ang="0">
                      <a:pos x="624" y="347"/>
                    </a:cxn>
                    <a:cxn ang="0">
                      <a:pos x="558" y="324"/>
                    </a:cxn>
                    <a:cxn ang="0">
                      <a:pos x="502" y="295"/>
                    </a:cxn>
                    <a:cxn ang="0">
                      <a:pos x="482" y="263"/>
                    </a:cxn>
                    <a:cxn ang="0">
                      <a:pos x="436" y="256"/>
                    </a:cxn>
                    <a:cxn ang="0">
                      <a:pos x="339" y="210"/>
                    </a:cxn>
                    <a:cxn ang="0">
                      <a:pos x="274" y="172"/>
                    </a:cxn>
                    <a:cxn ang="0">
                      <a:pos x="219" y="123"/>
                    </a:cxn>
                    <a:cxn ang="0">
                      <a:pos x="242" y="104"/>
                    </a:cxn>
                    <a:cxn ang="0">
                      <a:pos x="262" y="71"/>
                    </a:cxn>
                    <a:cxn ang="0">
                      <a:pos x="288" y="42"/>
                    </a:cxn>
                    <a:cxn ang="0">
                      <a:pos x="262" y="12"/>
                    </a:cxn>
                    <a:cxn ang="0">
                      <a:pos x="230" y="0"/>
                    </a:cxn>
                    <a:cxn ang="0">
                      <a:pos x="198" y="12"/>
                    </a:cxn>
                    <a:cxn ang="0">
                      <a:pos x="135" y="6"/>
                    </a:cxn>
                    <a:cxn ang="0">
                      <a:pos x="93" y="0"/>
                    </a:cxn>
                    <a:cxn ang="0">
                      <a:pos x="44" y="20"/>
                    </a:cxn>
                  </a:cxnLst>
                  <a:rect l="0" t="0" r="r" b="b"/>
                  <a:pathLst>
                    <a:path w="756" h="620">
                      <a:moveTo>
                        <a:pt x="44" y="20"/>
                      </a:moveTo>
                      <a:lnTo>
                        <a:pt x="52" y="48"/>
                      </a:lnTo>
                      <a:lnTo>
                        <a:pt x="52" y="78"/>
                      </a:lnTo>
                      <a:lnTo>
                        <a:pt x="38" y="97"/>
                      </a:lnTo>
                      <a:lnTo>
                        <a:pt x="26" y="94"/>
                      </a:lnTo>
                      <a:lnTo>
                        <a:pt x="6" y="94"/>
                      </a:lnTo>
                      <a:lnTo>
                        <a:pt x="0" y="111"/>
                      </a:lnTo>
                      <a:lnTo>
                        <a:pt x="6" y="120"/>
                      </a:lnTo>
                      <a:lnTo>
                        <a:pt x="19" y="120"/>
                      </a:lnTo>
                      <a:lnTo>
                        <a:pt x="26" y="129"/>
                      </a:lnTo>
                      <a:lnTo>
                        <a:pt x="26" y="149"/>
                      </a:lnTo>
                      <a:lnTo>
                        <a:pt x="58" y="187"/>
                      </a:lnTo>
                      <a:lnTo>
                        <a:pt x="70" y="181"/>
                      </a:lnTo>
                      <a:lnTo>
                        <a:pt x="86" y="178"/>
                      </a:lnTo>
                      <a:lnTo>
                        <a:pt x="99" y="184"/>
                      </a:lnTo>
                      <a:lnTo>
                        <a:pt x="96" y="218"/>
                      </a:lnTo>
                      <a:lnTo>
                        <a:pt x="112" y="230"/>
                      </a:lnTo>
                      <a:lnTo>
                        <a:pt x="128" y="236"/>
                      </a:lnTo>
                      <a:lnTo>
                        <a:pt x="138" y="230"/>
                      </a:lnTo>
                      <a:lnTo>
                        <a:pt x="152" y="244"/>
                      </a:lnTo>
                      <a:lnTo>
                        <a:pt x="167" y="240"/>
                      </a:lnTo>
                      <a:lnTo>
                        <a:pt x="178" y="244"/>
                      </a:lnTo>
                      <a:lnTo>
                        <a:pt x="190" y="244"/>
                      </a:lnTo>
                      <a:lnTo>
                        <a:pt x="210" y="230"/>
                      </a:lnTo>
                      <a:lnTo>
                        <a:pt x="222" y="236"/>
                      </a:lnTo>
                      <a:lnTo>
                        <a:pt x="230" y="259"/>
                      </a:lnTo>
                      <a:lnTo>
                        <a:pt x="248" y="289"/>
                      </a:lnTo>
                      <a:lnTo>
                        <a:pt x="262" y="292"/>
                      </a:lnTo>
                      <a:lnTo>
                        <a:pt x="284" y="295"/>
                      </a:lnTo>
                      <a:lnTo>
                        <a:pt x="290" y="301"/>
                      </a:lnTo>
                      <a:lnTo>
                        <a:pt x="297" y="324"/>
                      </a:lnTo>
                      <a:lnTo>
                        <a:pt x="297" y="338"/>
                      </a:lnTo>
                      <a:lnTo>
                        <a:pt x="304" y="347"/>
                      </a:lnTo>
                      <a:lnTo>
                        <a:pt x="320" y="344"/>
                      </a:lnTo>
                      <a:lnTo>
                        <a:pt x="339" y="341"/>
                      </a:lnTo>
                      <a:lnTo>
                        <a:pt x="356" y="338"/>
                      </a:lnTo>
                      <a:lnTo>
                        <a:pt x="371" y="344"/>
                      </a:lnTo>
                      <a:lnTo>
                        <a:pt x="374" y="365"/>
                      </a:lnTo>
                      <a:lnTo>
                        <a:pt x="385" y="390"/>
                      </a:lnTo>
                      <a:lnTo>
                        <a:pt x="394" y="408"/>
                      </a:lnTo>
                      <a:lnTo>
                        <a:pt x="400" y="418"/>
                      </a:lnTo>
                      <a:lnTo>
                        <a:pt x="408" y="431"/>
                      </a:lnTo>
                      <a:lnTo>
                        <a:pt x="414" y="438"/>
                      </a:lnTo>
                      <a:lnTo>
                        <a:pt x="429" y="444"/>
                      </a:lnTo>
                      <a:lnTo>
                        <a:pt x="475" y="441"/>
                      </a:lnTo>
                      <a:lnTo>
                        <a:pt x="505" y="458"/>
                      </a:lnTo>
                      <a:lnTo>
                        <a:pt x="540" y="481"/>
                      </a:lnTo>
                      <a:lnTo>
                        <a:pt x="558" y="484"/>
                      </a:lnTo>
                      <a:lnTo>
                        <a:pt x="595" y="481"/>
                      </a:lnTo>
                      <a:lnTo>
                        <a:pt x="621" y="487"/>
                      </a:lnTo>
                      <a:lnTo>
                        <a:pt x="634" y="504"/>
                      </a:lnTo>
                      <a:lnTo>
                        <a:pt x="640" y="519"/>
                      </a:lnTo>
                      <a:lnTo>
                        <a:pt x="654" y="545"/>
                      </a:lnTo>
                      <a:lnTo>
                        <a:pt x="651" y="574"/>
                      </a:lnTo>
                      <a:lnTo>
                        <a:pt x="651" y="588"/>
                      </a:lnTo>
                      <a:lnTo>
                        <a:pt x="666" y="594"/>
                      </a:lnTo>
                      <a:lnTo>
                        <a:pt x="689" y="614"/>
                      </a:lnTo>
                      <a:lnTo>
                        <a:pt x="709" y="620"/>
                      </a:lnTo>
                      <a:lnTo>
                        <a:pt x="735" y="614"/>
                      </a:lnTo>
                      <a:lnTo>
                        <a:pt x="730" y="583"/>
                      </a:lnTo>
                      <a:lnTo>
                        <a:pt x="741" y="536"/>
                      </a:lnTo>
                      <a:lnTo>
                        <a:pt x="756" y="522"/>
                      </a:lnTo>
                      <a:lnTo>
                        <a:pt x="753" y="496"/>
                      </a:lnTo>
                      <a:lnTo>
                        <a:pt x="741" y="481"/>
                      </a:lnTo>
                      <a:lnTo>
                        <a:pt x="729" y="477"/>
                      </a:lnTo>
                      <a:lnTo>
                        <a:pt x="718" y="464"/>
                      </a:lnTo>
                      <a:lnTo>
                        <a:pt x="718" y="448"/>
                      </a:lnTo>
                      <a:lnTo>
                        <a:pt x="624" y="347"/>
                      </a:lnTo>
                      <a:lnTo>
                        <a:pt x="598" y="347"/>
                      </a:lnTo>
                      <a:lnTo>
                        <a:pt x="558" y="324"/>
                      </a:lnTo>
                      <a:lnTo>
                        <a:pt x="514" y="306"/>
                      </a:lnTo>
                      <a:lnTo>
                        <a:pt x="502" y="295"/>
                      </a:lnTo>
                      <a:lnTo>
                        <a:pt x="499" y="275"/>
                      </a:lnTo>
                      <a:lnTo>
                        <a:pt x="482" y="263"/>
                      </a:lnTo>
                      <a:lnTo>
                        <a:pt x="460" y="266"/>
                      </a:lnTo>
                      <a:lnTo>
                        <a:pt x="436" y="256"/>
                      </a:lnTo>
                      <a:lnTo>
                        <a:pt x="388" y="230"/>
                      </a:lnTo>
                      <a:lnTo>
                        <a:pt x="339" y="210"/>
                      </a:lnTo>
                      <a:lnTo>
                        <a:pt x="304" y="187"/>
                      </a:lnTo>
                      <a:lnTo>
                        <a:pt x="274" y="172"/>
                      </a:lnTo>
                      <a:lnTo>
                        <a:pt x="245" y="155"/>
                      </a:lnTo>
                      <a:lnTo>
                        <a:pt x="219" y="123"/>
                      </a:lnTo>
                      <a:lnTo>
                        <a:pt x="216" y="104"/>
                      </a:lnTo>
                      <a:lnTo>
                        <a:pt x="242" y="104"/>
                      </a:lnTo>
                      <a:lnTo>
                        <a:pt x="262" y="91"/>
                      </a:lnTo>
                      <a:lnTo>
                        <a:pt x="262" y="71"/>
                      </a:lnTo>
                      <a:lnTo>
                        <a:pt x="274" y="61"/>
                      </a:lnTo>
                      <a:lnTo>
                        <a:pt x="288" y="42"/>
                      </a:lnTo>
                      <a:lnTo>
                        <a:pt x="281" y="26"/>
                      </a:lnTo>
                      <a:lnTo>
                        <a:pt x="262" y="12"/>
                      </a:lnTo>
                      <a:lnTo>
                        <a:pt x="245" y="6"/>
                      </a:lnTo>
                      <a:lnTo>
                        <a:pt x="230" y="0"/>
                      </a:lnTo>
                      <a:lnTo>
                        <a:pt x="210" y="9"/>
                      </a:lnTo>
                      <a:lnTo>
                        <a:pt x="198" y="12"/>
                      </a:lnTo>
                      <a:lnTo>
                        <a:pt x="167" y="6"/>
                      </a:lnTo>
                      <a:lnTo>
                        <a:pt x="135" y="6"/>
                      </a:lnTo>
                      <a:lnTo>
                        <a:pt x="112" y="12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36" name="Freeform 12"/>
                <p:cNvSpPr>
                  <a:spLocks/>
                </p:cNvSpPr>
                <p:nvPr/>
              </p:nvSpPr>
              <p:spPr bwMode="auto">
                <a:xfrm>
                  <a:off x="3462" y="2188"/>
                  <a:ext cx="335" cy="373"/>
                </a:xfrm>
                <a:custGeom>
                  <a:avLst/>
                  <a:gdLst/>
                  <a:ahLst/>
                  <a:cxnLst>
                    <a:cxn ang="0">
                      <a:pos x="216" y="0"/>
                    </a:cxn>
                    <a:cxn ang="0">
                      <a:pos x="184" y="26"/>
                    </a:cxn>
                    <a:cxn ang="0">
                      <a:pos x="146" y="6"/>
                    </a:cxn>
                    <a:cxn ang="0">
                      <a:pos x="103" y="9"/>
                    </a:cxn>
                    <a:cxn ang="0">
                      <a:pos x="71" y="21"/>
                    </a:cxn>
                    <a:cxn ang="0">
                      <a:pos x="49" y="9"/>
                    </a:cxn>
                    <a:cxn ang="0">
                      <a:pos x="25" y="18"/>
                    </a:cxn>
                    <a:cxn ang="0">
                      <a:pos x="25" y="52"/>
                    </a:cxn>
                    <a:cxn ang="0">
                      <a:pos x="0" y="86"/>
                    </a:cxn>
                    <a:cxn ang="0">
                      <a:pos x="14" y="145"/>
                    </a:cxn>
                    <a:cxn ang="0">
                      <a:pos x="32" y="178"/>
                    </a:cxn>
                    <a:cxn ang="0">
                      <a:pos x="6" y="198"/>
                    </a:cxn>
                    <a:cxn ang="0">
                      <a:pos x="25" y="225"/>
                    </a:cxn>
                    <a:cxn ang="0">
                      <a:pos x="61" y="207"/>
                    </a:cxn>
                    <a:cxn ang="0">
                      <a:pos x="109" y="216"/>
                    </a:cxn>
                    <a:cxn ang="0">
                      <a:pos x="97" y="250"/>
                    </a:cxn>
                    <a:cxn ang="0">
                      <a:pos x="115" y="274"/>
                    </a:cxn>
                    <a:cxn ang="0">
                      <a:pos x="134" y="251"/>
                    </a:cxn>
                    <a:cxn ang="0">
                      <a:pos x="178" y="259"/>
                    </a:cxn>
                    <a:cxn ang="0">
                      <a:pos x="213" y="294"/>
                    </a:cxn>
                    <a:cxn ang="0">
                      <a:pos x="243" y="333"/>
                    </a:cxn>
                    <a:cxn ang="0">
                      <a:pos x="226" y="359"/>
                    </a:cxn>
                    <a:cxn ang="0">
                      <a:pos x="240" y="382"/>
                    </a:cxn>
                    <a:cxn ang="0">
                      <a:pos x="272" y="411"/>
                    </a:cxn>
                    <a:cxn ang="0">
                      <a:pos x="301" y="428"/>
                    </a:cxn>
                    <a:cxn ang="0">
                      <a:pos x="327" y="428"/>
                    </a:cxn>
                    <a:cxn ang="0">
                      <a:pos x="379" y="417"/>
                    </a:cxn>
                    <a:cxn ang="0">
                      <a:pos x="388" y="402"/>
                    </a:cxn>
                    <a:cxn ang="0">
                      <a:pos x="402" y="376"/>
                    </a:cxn>
                    <a:cxn ang="0">
                      <a:pos x="395" y="330"/>
                    </a:cxn>
                    <a:cxn ang="0">
                      <a:pos x="339" y="251"/>
                    </a:cxn>
                    <a:cxn ang="0">
                      <a:pos x="359" y="210"/>
                    </a:cxn>
                    <a:cxn ang="0">
                      <a:pos x="339" y="172"/>
                    </a:cxn>
                    <a:cxn ang="0">
                      <a:pos x="379" y="145"/>
                    </a:cxn>
                    <a:cxn ang="0">
                      <a:pos x="398" y="122"/>
                    </a:cxn>
                    <a:cxn ang="0">
                      <a:pos x="365" y="119"/>
                    </a:cxn>
                    <a:cxn ang="0">
                      <a:pos x="333" y="99"/>
                    </a:cxn>
                    <a:cxn ang="0">
                      <a:pos x="336" y="84"/>
                    </a:cxn>
                    <a:cxn ang="0">
                      <a:pos x="324" y="64"/>
                    </a:cxn>
                    <a:cxn ang="0">
                      <a:pos x="301" y="73"/>
                    </a:cxn>
                    <a:cxn ang="0">
                      <a:pos x="266" y="12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402" h="428">
                      <a:moveTo>
                        <a:pt x="236" y="0"/>
                      </a:moveTo>
                      <a:lnTo>
                        <a:pt x="216" y="0"/>
                      </a:lnTo>
                      <a:lnTo>
                        <a:pt x="204" y="18"/>
                      </a:lnTo>
                      <a:lnTo>
                        <a:pt x="184" y="26"/>
                      </a:lnTo>
                      <a:lnTo>
                        <a:pt x="161" y="21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3" y="9"/>
                      </a:lnTo>
                      <a:lnTo>
                        <a:pt x="83" y="15"/>
                      </a:lnTo>
                      <a:lnTo>
                        <a:pt x="71" y="21"/>
                      </a:lnTo>
                      <a:lnTo>
                        <a:pt x="61" y="9"/>
                      </a:lnTo>
                      <a:lnTo>
                        <a:pt x="49" y="9"/>
                      </a:lnTo>
                      <a:lnTo>
                        <a:pt x="38" y="15"/>
                      </a:lnTo>
                      <a:lnTo>
                        <a:pt x="25" y="18"/>
                      </a:lnTo>
                      <a:lnTo>
                        <a:pt x="18" y="32"/>
                      </a:lnTo>
                      <a:lnTo>
                        <a:pt x="25" y="52"/>
                      </a:lnTo>
                      <a:lnTo>
                        <a:pt x="12" y="67"/>
                      </a:lnTo>
                      <a:lnTo>
                        <a:pt x="0" y="86"/>
                      </a:lnTo>
                      <a:lnTo>
                        <a:pt x="3" y="116"/>
                      </a:lnTo>
                      <a:lnTo>
                        <a:pt x="14" y="145"/>
                      </a:lnTo>
                      <a:lnTo>
                        <a:pt x="32" y="165"/>
                      </a:lnTo>
                      <a:lnTo>
                        <a:pt x="32" y="178"/>
                      </a:lnTo>
                      <a:lnTo>
                        <a:pt x="17" y="187"/>
                      </a:lnTo>
                      <a:lnTo>
                        <a:pt x="6" y="198"/>
                      </a:lnTo>
                      <a:lnTo>
                        <a:pt x="6" y="213"/>
                      </a:lnTo>
                      <a:lnTo>
                        <a:pt x="25" y="225"/>
                      </a:lnTo>
                      <a:lnTo>
                        <a:pt x="35" y="225"/>
                      </a:lnTo>
                      <a:lnTo>
                        <a:pt x="61" y="207"/>
                      </a:lnTo>
                      <a:lnTo>
                        <a:pt x="81" y="210"/>
                      </a:lnTo>
                      <a:lnTo>
                        <a:pt x="109" y="216"/>
                      </a:lnTo>
                      <a:lnTo>
                        <a:pt x="109" y="236"/>
                      </a:lnTo>
                      <a:lnTo>
                        <a:pt x="97" y="250"/>
                      </a:lnTo>
                      <a:lnTo>
                        <a:pt x="103" y="262"/>
                      </a:lnTo>
                      <a:lnTo>
                        <a:pt x="115" y="274"/>
                      </a:lnTo>
                      <a:lnTo>
                        <a:pt x="129" y="256"/>
                      </a:lnTo>
                      <a:lnTo>
                        <a:pt x="134" y="251"/>
                      </a:lnTo>
                      <a:lnTo>
                        <a:pt x="155" y="268"/>
                      </a:lnTo>
                      <a:lnTo>
                        <a:pt x="178" y="259"/>
                      </a:lnTo>
                      <a:lnTo>
                        <a:pt x="198" y="262"/>
                      </a:lnTo>
                      <a:lnTo>
                        <a:pt x="213" y="294"/>
                      </a:lnTo>
                      <a:lnTo>
                        <a:pt x="230" y="314"/>
                      </a:lnTo>
                      <a:lnTo>
                        <a:pt x="243" y="333"/>
                      </a:lnTo>
                      <a:lnTo>
                        <a:pt x="240" y="344"/>
                      </a:lnTo>
                      <a:lnTo>
                        <a:pt x="226" y="359"/>
                      </a:lnTo>
                      <a:lnTo>
                        <a:pt x="230" y="376"/>
                      </a:lnTo>
                      <a:lnTo>
                        <a:pt x="240" y="382"/>
                      </a:lnTo>
                      <a:lnTo>
                        <a:pt x="256" y="391"/>
                      </a:lnTo>
                      <a:lnTo>
                        <a:pt x="272" y="411"/>
                      </a:lnTo>
                      <a:lnTo>
                        <a:pt x="286" y="423"/>
                      </a:lnTo>
                      <a:lnTo>
                        <a:pt x="301" y="428"/>
                      </a:lnTo>
                      <a:lnTo>
                        <a:pt x="310" y="417"/>
                      </a:lnTo>
                      <a:lnTo>
                        <a:pt x="327" y="428"/>
                      </a:lnTo>
                      <a:lnTo>
                        <a:pt x="356" y="428"/>
                      </a:lnTo>
                      <a:lnTo>
                        <a:pt x="379" y="417"/>
                      </a:lnTo>
                      <a:lnTo>
                        <a:pt x="376" y="422"/>
                      </a:lnTo>
                      <a:lnTo>
                        <a:pt x="388" y="402"/>
                      </a:lnTo>
                      <a:lnTo>
                        <a:pt x="395" y="390"/>
                      </a:lnTo>
                      <a:lnTo>
                        <a:pt x="402" y="376"/>
                      </a:lnTo>
                      <a:lnTo>
                        <a:pt x="402" y="353"/>
                      </a:lnTo>
                      <a:lnTo>
                        <a:pt x="395" y="330"/>
                      </a:lnTo>
                      <a:lnTo>
                        <a:pt x="379" y="291"/>
                      </a:lnTo>
                      <a:lnTo>
                        <a:pt x="339" y="251"/>
                      </a:lnTo>
                      <a:lnTo>
                        <a:pt x="347" y="230"/>
                      </a:lnTo>
                      <a:lnTo>
                        <a:pt x="359" y="210"/>
                      </a:lnTo>
                      <a:lnTo>
                        <a:pt x="333" y="184"/>
                      </a:lnTo>
                      <a:lnTo>
                        <a:pt x="339" y="172"/>
                      </a:lnTo>
                      <a:lnTo>
                        <a:pt x="362" y="172"/>
                      </a:lnTo>
                      <a:lnTo>
                        <a:pt x="379" y="145"/>
                      </a:lnTo>
                      <a:lnTo>
                        <a:pt x="385" y="136"/>
                      </a:lnTo>
                      <a:lnTo>
                        <a:pt x="398" y="122"/>
                      </a:lnTo>
                      <a:lnTo>
                        <a:pt x="379" y="112"/>
                      </a:lnTo>
                      <a:lnTo>
                        <a:pt x="365" y="119"/>
                      </a:lnTo>
                      <a:lnTo>
                        <a:pt x="339" y="106"/>
                      </a:lnTo>
                      <a:lnTo>
                        <a:pt x="333" y="99"/>
                      </a:lnTo>
                      <a:lnTo>
                        <a:pt x="336" y="90"/>
                      </a:lnTo>
                      <a:lnTo>
                        <a:pt x="336" y="84"/>
                      </a:lnTo>
                      <a:lnTo>
                        <a:pt x="339" y="73"/>
                      </a:lnTo>
                      <a:lnTo>
                        <a:pt x="324" y="64"/>
                      </a:lnTo>
                      <a:lnTo>
                        <a:pt x="310" y="70"/>
                      </a:lnTo>
                      <a:lnTo>
                        <a:pt x="301" y="73"/>
                      </a:lnTo>
                      <a:lnTo>
                        <a:pt x="263" y="32"/>
                      </a:lnTo>
                      <a:lnTo>
                        <a:pt x="266" y="12"/>
                      </a:lnTo>
                      <a:lnTo>
                        <a:pt x="256" y="3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</p:grpSp>
          <p:grpSp>
            <p:nvGrpSpPr>
              <p:cNvPr id="6154" name="Group 13"/>
              <p:cNvGrpSpPr>
                <a:grpSpLocks/>
              </p:cNvGrpSpPr>
              <p:nvPr/>
            </p:nvGrpSpPr>
            <p:grpSpPr bwMode="auto">
              <a:xfrm>
                <a:off x="2816" y="764"/>
                <a:ext cx="791" cy="1130"/>
                <a:chOff x="2750" y="719"/>
                <a:chExt cx="791" cy="1130"/>
              </a:xfrm>
            </p:grpSpPr>
            <p:sp>
              <p:nvSpPr>
                <p:cNvPr id="103438" name="Freeform 14"/>
                <p:cNvSpPr>
                  <a:spLocks/>
                </p:cNvSpPr>
                <p:nvPr/>
              </p:nvSpPr>
              <p:spPr bwMode="auto">
                <a:xfrm>
                  <a:off x="3226" y="1508"/>
                  <a:ext cx="284" cy="346"/>
                </a:xfrm>
                <a:custGeom>
                  <a:avLst/>
                  <a:gdLst/>
                  <a:ahLst/>
                  <a:cxnLst>
                    <a:cxn ang="0">
                      <a:pos x="343" y="333"/>
                    </a:cxn>
                    <a:cxn ang="0">
                      <a:pos x="336" y="313"/>
                    </a:cxn>
                    <a:cxn ang="0">
                      <a:pos x="332" y="265"/>
                    </a:cxn>
                    <a:cxn ang="0">
                      <a:pos x="327" y="225"/>
                    </a:cxn>
                    <a:cxn ang="0">
                      <a:pos x="313" y="178"/>
                    </a:cxn>
                    <a:cxn ang="0">
                      <a:pos x="301" y="158"/>
                    </a:cxn>
                    <a:cxn ang="0">
                      <a:pos x="278" y="128"/>
                    </a:cxn>
                    <a:cxn ang="0">
                      <a:pos x="252" y="116"/>
                    </a:cxn>
                    <a:cxn ang="0">
                      <a:pos x="223" y="90"/>
                    </a:cxn>
                    <a:cxn ang="0">
                      <a:pos x="194" y="64"/>
                    </a:cxn>
                    <a:cxn ang="0">
                      <a:pos x="164" y="35"/>
                    </a:cxn>
                    <a:cxn ang="0">
                      <a:pos x="143" y="12"/>
                    </a:cxn>
                    <a:cxn ang="0">
                      <a:pos x="126" y="0"/>
                    </a:cxn>
                    <a:cxn ang="0">
                      <a:pos x="129" y="19"/>
                    </a:cxn>
                    <a:cxn ang="0">
                      <a:pos x="118" y="35"/>
                    </a:cxn>
                    <a:cxn ang="0">
                      <a:pos x="106" y="41"/>
                    </a:cxn>
                    <a:cxn ang="0">
                      <a:pos x="94" y="35"/>
                    </a:cxn>
                    <a:cxn ang="0">
                      <a:pos x="78" y="21"/>
                    </a:cxn>
                    <a:cxn ang="0">
                      <a:pos x="71" y="19"/>
                    </a:cxn>
                    <a:cxn ang="0">
                      <a:pos x="54" y="19"/>
                    </a:cxn>
                    <a:cxn ang="0">
                      <a:pos x="39" y="26"/>
                    </a:cxn>
                    <a:cxn ang="0">
                      <a:pos x="22" y="19"/>
                    </a:cxn>
                    <a:cxn ang="0">
                      <a:pos x="16" y="32"/>
                    </a:cxn>
                    <a:cxn ang="0">
                      <a:pos x="16" y="52"/>
                    </a:cxn>
                    <a:cxn ang="0">
                      <a:pos x="0" y="55"/>
                    </a:cxn>
                    <a:cxn ang="0">
                      <a:pos x="0" y="64"/>
                    </a:cxn>
                    <a:cxn ang="0">
                      <a:pos x="12" y="76"/>
                    </a:cxn>
                    <a:cxn ang="0">
                      <a:pos x="26" y="70"/>
                    </a:cxn>
                    <a:cxn ang="0">
                      <a:pos x="42" y="73"/>
                    </a:cxn>
                    <a:cxn ang="0">
                      <a:pos x="45" y="84"/>
                    </a:cxn>
                    <a:cxn ang="0">
                      <a:pos x="42" y="93"/>
                    </a:cxn>
                    <a:cxn ang="0">
                      <a:pos x="28" y="96"/>
                    </a:cxn>
                    <a:cxn ang="0">
                      <a:pos x="26" y="105"/>
                    </a:cxn>
                    <a:cxn ang="0">
                      <a:pos x="26" y="116"/>
                    </a:cxn>
                    <a:cxn ang="0">
                      <a:pos x="28" y="122"/>
                    </a:cxn>
                    <a:cxn ang="0">
                      <a:pos x="28" y="135"/>
                    </a:cxn>
                    <a:cxn ang="0">
                      <a:pos x="48" y="139"/>
                    </a:cxn>
                    <a:cxn ang="0">
                      <a:pos x="54" y="139"/>
                    </a:cxn>
                    <a:cxn ang="0">
                      <a:pos x="78" y="167"/>
                    </a:cxn>
                    <a:cxn ang="0">
                      <a:pos x="86" y="181"/>
                    </a:cxn>
                    <a:cxn ang="0">
                      <a:pos x="100" y="178"/>
                    </a:cxn>
                    <a:cxn ang="0">
                      <a:pos x="126" y="198"/>
                    </a:cxn>
                    <a:cxn ang="0">
                      <a:pos x="145" y="213"/>
                    </a:cxn>
                    <a:cxn ang="0">
                      <a:pos x="145" y="245"/>
                    </a:cxn>
                    <a:cxn ang="0">
                      <a:pos x="149" y="268"/>
                    </a:cxn>
                    <a:cxn ang="0">
                      <a:pos x="152" y="300"/>
                    </a:cxn>
                    <a:cxn ang="0">
                      <a:pos x="155" y="317"/>
                    </a:cxn>
                    <a:cxn ang="0">
                      <a:pos x="164" y="326"/>
                    </a:cxn>
                    <a:cxn ang="0">
                      <a:pos x="181" y="333"/>
                    </a:cxn>
                    <a:cxn ang="0">
                      <a:pos x="207" y="353"/>
                    </a:cxn>
                    <a:cxn ang="0">
                      <a:pos x="220" y="362"/>
                    </a:cxn>
                    <a:cxn ang="0">
                      <a:pos x="227" y="374"/>
                    </a:cxn>
                    <a:cxn ang="0">
                      <a:pos x="229" y="388"/>
                    </a:cxn>
                    <a:cxn ang="0">
                      <a:pos x="237" y="394"/>
                    </a:cxn>
                    <a:cxn ang="0">
                      <a:pos x="240" y="385"/>
                    </a:cxn>
                    <a:cxn ang="0">
                      <a:pos x="260" y="362"/>
                    </a:cxn>
                    <a:cxn ang="0">
                      <a:pos x="281" y="368"/>
                    </a:cxn>
                    <a:cxn ang="0">
                      <a:pos x="295" y="353"/>
                    </a:cxn>
                    <a:cxn ang="0">
                      <a:pos x="313" y="356"/>
                    </a:cxn>
                    <a:cxn ang="0">
                      <a:pos x="343" y="333"/>
                    </a:cxn>
                  </a:cxnLst>
                  <a:rect l="0" t="0" r="r" b="b"/>
                  <a:pathLst>
                    <a:path w="343" h="394">
                      <a:moveTo>
                        <a:pt x="343" y="333"/>
                      </a:moveTo>
                      <a:lnTo>
                        <a:pt x="336" y="313"/>
                      </a:lnTo>
                      <a:lnTo>
                        <a:pt x="332" y="265"/>
                      </a:lnTo>
                      <a:lnTo>
                        <a:pt x="327" y="225"/>
                      </a:lnTo>
                      <a:lnTo>
                        <a:pt x="313" y="178"/>
                      </a:lnTo>
                      <a:lnTo>
                        <a:pt x="301" y="158"/>
                      </a:lnTo>
                      <a:lnTo>
                        <a:pt x="278" y="128"/>
                      </a:lnTo>
                      <a:lnTo>
                        <a:pt x="252" y="116"/>
                      </a:lnTo>
                      <a:lnTo>
                        <a:pt x="223" y="90"/>
                      </a:lnTo>
                      <a:lnTo>
                        <a:pt x="194" y="64"/>
                      </a:lnTo>
                      <a:lnTo>
                        <a:pt x="164" y="35"/>
                      </a:lnTo>
                      <a:lnTo>
                        <a:pt x="143" y="12"/>
                      </a:lnTo>
                      <a:lnTo>
                        <a:pt x="126" y="0"/>
                      </a:lnTo>
                      <a:lnTo>
                        <a:pt x="129" y="19"/>
                      </a:lnTo>
                      <a:lnTo>
                        <a:pt x="118" y="35"/>
                      </a:lnTo>
                      <a:lnTo>
                        <a:pt x="106" y="41"/>
                      </a:lnTo>
                      <a:lnTo>
                        <a:pt x="94" y="35"/>
                      </a:lnTo>
                      <a:lnTo>
                        <a:pt x="78" y="21"/>
                      </a:lnTo>
                      <a:lnTo>
                        <a:pt x="71" y="19"/>
                      </a:lnTo>
                      <a:lnTo>
                        <a:pt x="54" y="19"/>
                      </a:lnTo>
                      <a:lnTo>
                        <a:pt x="39" y="26"/>
                      </a:lnTo>
                      <a:lnTo>
                        <a:pt x="22" y="19"/>
                      </a:lnTo>
                      <a:lnTo>
                        <a:pt x="16" y="32"/>
                      </a:lnTo>
                      <a:lnTo>
                        <a:pt x="16" y="52"/>
                      </a:lnTo>
                      <a:lnTo>
                        <a:pt x="0" y="55"/>
                      </a:lnTo>
                      <a:lnTo>
                        <a:pt x="0" y="64"/>
                      </a:lnTo>
                      <a:lnTo>
                        <a:pt x="12" y="76"/>
                      </a:lnTo>
                      <a:lnTo>
                        <a:pt x="26" y="70"/>
                      </a:lnTo>
                      <a:lnTo>
                        <a:pt x="42" y="73"/>
                      </a:lnTo>
                      <a:lnTo>
                        <a:pt x="45" y="84"/>
                      </a:lnTo>
                      <a:lnTo>
                        <a:pt x="42" y="93"/>
                      </a:lnTo>
                      <a:lnTo>
                        <a:pt x="28" y="96"/>
                      </a:lnTo>
                      <a:lnTo>
                        <a:pt x="26" y="105"/>
                      </a:lnTo>
                      <a:lnTo>
                        <a:pt x="26" y="116"/>
                      </a:lnTo>
                      <a:lnTo>
                        <a:pt x="28" y="122"/>
                      </a:lnTo>
                      <a:lnTo>
                        <a:pt x="28" y="135"/>
                      </a:lnTo>
                      <a:lnTo>
                        <a:pt x="48" y="139"/>
                      </a:lnTo>
                      <a:lnTo>
                        <a:pt x="54" y="139"/>
                      </a:lnTo>
                      <a:lnTo>
                        <a:pt x="78" y="167"/>
                      </a:lnTo>
                      <a:lnTo>
                        <a:pt x="86" y="181"/>
                      </a:lnTo>
                      <a:lnTo>
                        <a:pt x="100" y="178"/>
                      </a:lnTo>
                      <a:lnTo>
                        <a:pt x="126" y="198"/>
                      </a:lnTo>
                      <a:lnTo>
                        <a:pt x="145" y="213"/>
                      </a:lnTo>
                      <a:lnTo>
                        <a:pt x="145" y="245"/>
                      </a:lnTo>
                      <a:lnTo>
                        <a:pt x="149" y="268"/>
                      </a:lnTo>
                      <a:lnTo>
                        <a:pt x="152" y="300"/>
                      </a:lnTo>
                      <a:lnTo>
                        <a:pt x="155" y="317"/>
                      </a:lnTo>
                      <a:lnTo>
                        <a:pt x="164" y="326"/>
                      </a:lnTo>
                      <a:lnTo>
                        <a:pt x="181" y="333"/>
                      </a:lnTo>
                      <a:lnTo>
                        <a:pt x="207" y="353"/>
                      </a:lnTo>
                      <a:lnTo>
                        <a:pt x="220" y="362"/>
                      </a:lnTo>
                      <a:lnTo>
                        <a:pt x="227" y="374"/>
                      </a:lnTo>
                      <a:lnTo>
                        <a:pt x="229" y="388"/>
                      </a:lnTo>
                      <a:lnTo>
                        <a:pt x="237" y="394"/>
                      </a:lnTo>
                      <a:lnTo>
                        <a:pt x="240" y="385"/>
                      </a:lnTo>
                      <a:lnTo>
                        <a:pt x="260" y="362"/>
                      </a:lnTo>
                      <a:lnTo>
                        <a:pt x="281" y="368"/>
                      </a:lnTo>
                      <a:lnTo>
                        <a:pt x="295" y="353"/>
                      </a:lnTo>
                      <a:lnTo>
                        <a:pt x="313" y="356"/>
                      </a:lnTo>
                      <a:lnTo>
                        <a:pt x="343" y="333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39" name="Freeform 15"/>
                <p:cNvSpPr>
                  <a:spLocks/>
                </p:cNvSpPr>
                <p:nvPr/>
              </p:nvSpPr>
              <p:spPr bwMode="auto">
                <a:xfrm>
                  <a:off x="2748" y="1193"/>
                  <a:ext cx="585" cy="367"/>
                </a:xfrm>
                <a:custGeom>
                  <a:avLst/>
                  <a:gdLst/>
                  <a:ahLst/>
                  <a:cxnLst>
                    <a:cxn ang="0">
                      <a:pos x="667" y="344"/>
                    </a:cxn>
                    <a:cxn ang="0">
                      <a:pos x="643" y="291"/>
                    </a:cxn>
                    <a:cxn ang="0">
                      <a:pos x="620" y="252"/>
                    </a:cxn>
                    <a:cxn ang="0">
                      <a:pos x="610" y="224"/>
                    </a:cxn>
                    <a:cxn ang="0">
                      <a:pos x="620" y="190"/>
                    </a:cxn>
                    <a:cxn ang="0">
                      <a:pos x="617" y="149"/>
                    </a:cxn>
                    <a:cxn ang="0">
                      <a:pos x="617" y="123"/>
                    </a:cxn>
                    <a:cxn ang="0">
                      <a:pos x="584" y="93"/>
                    </a:cxn>
                    <a:cxn ang="0">
                      <a:pos x="550" y="93"/>
                    </a:cxn>
                    <a:cxn ang="0">
                      <a:pos x="525" y="106"/>
                    </a:cxn>
                    <a:cxn ang="0">
                      <a:pos x="475" y="100"/>
                    </a:cxn>
                    <a:cxn ang="0">
                      <a:pos x="436" y="84"/>
                    </a:cxn>
                    <a:cxn ang="0">
                      <a:pos x="406" y="80"/>
                    </a:cxn>
                    <a:cxn ang="0">
                      <a:pos x="344" y="84"/>
                    </a:cxn>
                    <a:cxn ang="0">
                      <a:pos x="306" y="61"/>
                    </a:cxn>
                    <a:cxn ang="0">
                      <a:pos x="280" y="73"/>
                    </a:cxn>
                    <a:cxn ang="0">
                      <a:pos x="257" y="58"/>
                    </a:cxn>
                    <a:cxn ang="0">
                      <a:pos x="218" y="58"/>
                    </a:cxn>
                    <a:cxn ang="0">
                      <a:pos x="177" y="27"/>
                    </a:cxn>
                    <a:cxn ang="0">
                      <a:pos x="137" y="12"/>
                    </a:cxn>
                    <a:cxn ang="0">
                      <a:pos x="105" y="9"/>
                    </a:cxn>
                    <a:cxn ang="0">
                      <a:pos x="75" y="0"/>
                    </a:cxn>
                    <a:cxn ang="0">
                      <a:pos x="59" y="15"/>
                    </a:cxn>
                    <a:cxn ang="0">
                      <a:pos x="52" y="73"/>
                    </a:cxn>
                    <a:cxn ang="0">
                      <a:pos x="37" y="106"/>
                    </a:cxn>
                    <a:cxn ang="0">
                      <a:pos x="12" y="138"/>
                    </a:cxn>
                    <a:cxn ang="0">
                      <a:pos x="17" y="161"/>
                    </a:cxn>
                    <a:cxn ang="0">
                      <a:pos x="52" y="169"/>
                    </a:cxn>
                    <a:cxn ang="0">
                      <a:pos x="69" y="204"/>
                    </a:cxn>
                    <a:cxn ang="0">
                      <a:pos x="102" y="218"/>
                    </a:cxn>
                    <a:cxn ang="0">
                      <a:pos x="106" y="256"/>
                    </a:cxn>
                    <a:cxn ang="0">
                      <a:pos x="126" y="278"/>
                    </a:cxn>
                    <a:cxn ang="0">
                      <a:pos x="143" y="262"/>
                    </a:cxn>
                    <a:cxn ang="0">
                      <a:pos x="160" y="236"/>
                    </a:cxn>
                    <a:cxn ang="0">
                      <a:pos x="172" y="239"/>
                    </a:cxn>
                    <a:cxn ang="0">
                      <a:pos x="211" y="259"/>
                    </a:cxn>
                    <a:cxn ang="0">
                      <a:pos x="263" y="268"/>
                    </a:cxn>
                    <a:cxn ang="0">
                      <a:pos x="309" y="295"/>
                    </a:cxn>
                    <a:cxn ang="0">
                      <a:pos x="338" y="318"/>
                    </a:cxn>
                    <a:cxn ang="0">
                      <a:pos x="378" y="318"/>
                    </a:cxn>
                    <a:cxn ang="0">
                      <a:pos x="412" y="337"/>
                    </a:cxn>
                    <a:cxn ang="0">
                      <a:pos x="445" y="337"/>
                    </a:cxn>
                    <a:cxn ang="0">
                      <a:pos x="478" y="337"/>
                    </a:cxn>
                    <a:cxn ang="0">
                      <a:pos x="501" y="344"/>
                    </a:cxn>
                    <a:cxn ang="0">
                      <a:pos x="501" y="376"/>
                    </a:cxn>
                    <a:cxn ang="0">
                      <a:pos x="533" y="385"/>
                    </a:cxn>
                    <a:cxn ang="0">
                      <a:pos x="556" y="408"/>
                    </a:cxn>
                    <a:cxn ang="0">
                      <a:pos x="577" y="408"/>
                    </a:cxn>
                    <a:cxn ang="0">
                      <a:pos x="587" y="379"/>
                    </a:cxn>
                    <a:cxn ang="0">
                      <a:pos x="620" y="379"/>
                    </a:cxn>
                    <a:cxn ang="0">
                      <a:pos x="653" y="391"/>
                    </a:cxn>
                    <a:cxn ang="0">
                      <a:pos x="676" y="402"/>
                    </a:cxn>
                    <a:cxn ang="0">
                      <a:pos x="694" y="379"/>
                    </a:cxn>
                  </a:cxnLst>
                  <a:rect l="0" t="0" r="r" b="b"/>
                  <a:pathLst>
                    <a:path w="694" h="417">
                      <a:moveTo>
                        <a:pt x="688" y="359"/>
                      </a:moveTo>
                      <a:lnTo>
                        <a:pt x="667" y="344"/>
                      </a:lnTo>
                      <a:lnTo>
                        <a:pt x="656" y="327"/>
                      </a:lnTo>
                      <a:lnTo>
                        <a:pt x="643" y="291"/>
                      </a:lnTo>
                      <a:lnTo>
                        <a:pt x="636" y="278"/>
                      </a:lnTo>
                      <a:lnTo>
                        <a:pt x="620" y="252"/>
                      </a:lnTo>
                      <a:lnTo>
                        <a:pt x="610" y="239"/>
                      </a:lnTo>
                      <a:lnTo>
                        <a:pt x="610" y="224"/>
                      </a:lnTo>
                      <a:lnTo>
                        <a:pt x="624" y="210"/>
                      </a:lnTo>
                      <a:lnTo>
                        <a:pt x="620" y="190"/>
                      </a:lnTo>
                      <a:lnTo>
                        <a:pt x="620" y="164"/>
                      </a:lnTo>
                      <a:lnTo>
                        <a:pt x="617" y="149"/>
                      </a:lnTo>
                      <a:lnTo>
                        <a:pt x="627" y="136"/>
                      </a:lnTo>
                      <a:lnTo>
                        <a:pt x="617" y="123"/>
                      </a:lnTo>
                      <a:lnTo>
                        <a:pt x="601" y="97"/>
                      </a:lnTo>
                      <a:lnTo>
                        <a:pt x="584" y="93"/>
                      </a:lnTo>
                      <a:lnTo>
                        <a:pt x="562" y="86"/>
                      </a:lnTo>
                      <a:lnTo>
                        <a:pt x="550" y="93"/>
                      </a:lnTo>
                      <a:lnTo>
                        <a:pt x="539" y="103"/>
                      </a:lnTo>
                      <a:lnTo>
                        <a:pt x="525" y="106"/>
                      </a:lnTo>
                      <a:lnTo>
                        <a:pt x="513" y="100"/>
                      </a:lnTo>
                      <a:lnTo>
                        <a:pt x="475" y="100"/>
                      </a:lnTo>
                      <a:lnTo>
                        <a:pt x="452" y="90"/>
                      </a:lnTo>
                      <a:lnTo>
                        <a:pt x="436" y="84"/>
                      </a:lnTo>
                      <a:lnTo>
                        <a:pt x="422" y="70"/>
                      </a:lnTo>
                      <a:lnTo>
                        <a:pt x="406" y="80"/>
                      </a:lnTo>
                      <a:lnTo>
                        <a:pt x="378" y="80"/>
                      </a:lnTo>
                      <a:lnTo>
                        <a:pt x="344" y="84"/>
                      </a:lnTo>
                      <a:lnTo>
                        <a:pt x="326" y="80"/>
                      </a:lnTo>
                      <a:lnTo>
                        <a:pt x="306" y="61"/>
                      </a:lnTo>
                      <a:lnTo>
                        <a:pt x="293" y="70"/>
                      </a:lnTo>
                      <a:lnTo>
                        <a:pt x="280" y="73"/>
                      </a:lnTo>
                      <a:lnTo>
                        <a:pt x="263" y="64"/>
                      </a:lnTo>
                      <a:lnTo>
                        <a:pt x="257" y="58"/>
                      </a:lnTo>
                      <a:lnTo>
                        <a:pt x="237" y="61"/>
                      </a:lnTo>
                      <a:lnTo>
                        <a:pt x="218" y="58"/>
                      </a:lnTo>
                      <a:lnTo>
                        <a:pt x="203" y="47"/>
                      </a:lnTo>
                      <a:lnTo>
                        <a:pt x="177" y="27"/>
                      </a:lnTo>
                      <a:lnTo>
                        <a:pt x="152" y="9"/>
                      </a:lnTo>
                      <a:lnTo>
                        <a:pt x="137" y="12"/>
                      </a:lnTo>
                      <a:lnTo>
                        <a:pt x="118" y="18"/>
                      </a:lnTo>
                      <a:lnTo>
                        <a:pt x="105" y="9"/>
                      </a:lnTo>
                      <a:lnTo>
                        <a:pt x="91" y="0"/>
                      </a:lnTo>
                      <a:lnTo>
                        <a:pt x="75" y="0"/>
                      </a:lnTo>
                      <a:lnTo>
                        <a:pt x="63" y="9"/>
                      </a:lnTo>
                      <a:lnTo>
                        <a:pt x="59" y="15"/>
                      </a:lnTo>
                      <a:lnTo>
                        <a:pt x="59" y="44"/>
                      </a:lnTo>
                      <a:lnTo>
                        <a:pt x="52" y="73"/>
                      </a:lnTo>
                      <a:lnTo>
                        <a:pt x="46" y="93"/>
                      </a:lnTo>
                      <a:lnTo>
                        <a:pt x="37" y="106"/>
                      </a:lnTo>
                      <a:lnTo>
                        <a:pt x="26" y="126"/>
                      </a:lnTo>
                      <a:lnTo>
                        <a:pt x="12" y="138"/>
                      </a:lnTo>
                      <a:lnTo>
                        <a:pt x="0" y="149"/>
                      </a:lnTo>
                      <a:lnTo>
                        <a:pt x="17" y="161"/>
                      </a:lnTo>
                      <a:lnTo>
                        <a:pt x="32" y="164"/>
                      </a:lnTo>
                      <a:lnTo>
                        <a:pt x="52" y="169"/>
                      </a:lnTo>
                      <a:lnTo>
                        <a:pt x="49" y="193"/>
                      </a:lnTo>
                      <a:lnTo>
                        <a:pt x="69" y="204"/>
                      </a:lnTo>
                      <a:lnTo>
                        <a:pt x="95" y="213"/>
                      </a:lnTo>
                      <a:lnTo>
                        <a:pt x="102" y="218"/>
                      </a:lnTo>
                      <a:lnTo>
                        <a:pt x="105" y="230"/>
                      </a:lnTo>
                      <a:lnTo>
                        <a:pt x="106" y="256"/>
                      </a:lnTo>
                      <a:lnTo>
                        <a:pt x="111" y="271"/>
                      </a:lnTo>
                      <a:lnTo>
                        <a:pt x="126" y="278"/>
                      </a:lnTo>
                      <a:lnTo>
                        <a:pt x="140" y="275"/>
                      </a:lnTo>
                      <a:lnTo>
                        <a:pt x="143" y="262"/>
                      </a:lnTo>
                      <a:lnTo>
                        <a:pt x="143" y="248"/>
                      </a:lnTo>
                      <a:lnTo>
                        <a:pt x="160" y="236"/>
                      </a:lnTo>
                      <a:lnTo>
                        <a:pt x="166" y="230"/>
                      </a:lnTo>
                      <a:lnTo>
                        <a:pt x="172" y="239"/>
                      </a:lnTo>
                      <a:lnTo>
                        <a:pt x="189" y="252"/>
                      </a:lnTo>
                      <a:lnTo>
                        <a:pt x="211" y="259"/>
                      </a:lnTo>
                      <a:lnTo>
                        <a:pt x="241" y="265"/>
                      </a:lnTo>
                      <a:lnTo>
                        <a:pt x="263" y="268"/>
                      </a:lnTo>
                      <a:lnTo>
                        <a:pt x="293" y="281"/>
                      </a:lnTo>
                      <a:lnTo>
                        <a:pt x="309" y="295"/>
                      </a:lnTo>
                      <a:lnTo>
                        <a:pt x="327" y="314"/>
                      </a:lnTo>
                      <a:lnTo>
                        <a:pt x="338" y="318"/>
                      </a:lnTo>
                      <a:lnTo>
                        <a:pt x="364" y="318"/>
                      </a:lnTo>
                      <a:lnTo>
                        <a:pt x="378" y="318"/>
                      </a:lnTo>
                      <a:lnTo>
                        <a:pt x="396" y="333"/>
                      </a:lnTo>
                      <a:lnTo>
                        <a:pt x="412" y="337"/>
                      </a:lnTo>
                      <a:lnTo>
                        <a:pt x="432" y="333"/>
                      </a:lnTo>
                      <a:lnTo>
                        <a:pt x="445" y="337"/>
                      </a:lnTo>
                      <a:lnTo>
                        <a:pt x="455" y="337"/>
                      </a:lnTo>
                      <a:lnTo>
                        <a:pt x="478" y="337"/>
                      </a:lnTo>
                      <a:lnTo>
                        <a:pt x="484" y="330"/>
                      </a:lnTo>
                      <a:lnTo>
                        <a:pt x="501" y="344"/>
                      </a:lnTo>
                      <a:lnTo>
                        <a:pt x="501" y="356"/>
                      </a:lnTo>
                      <a:lnTo>
                        <a:pt x="501" y="376"/>
                      </a:lnTo>
                      <a:lnTo>
                        <a:pt x="510" y="382"/>
                      </a:lnTo>
                      <a:lnTo>
                        <a:pt x="533" y="385"/>
                      </a:lnTo>
                      <a:lnTo>
                        <a:pt x="545" y="397"/>
                      </a:lnTo>
                      <a:lnTo>
                        <a:pt x="556" y="408"/>
                      </a:lnTo>
                      <a:lnTo>
                        <a:pt x="565" y="417"/>
                      </a:lnTo>
                      <a:lnTo>
                        <a:pt x="577" y="408"/>
                      </a:lnTo>
                      <a:lnTo>
                        <a:pt x="582" y="391"/>
                      </a:lnTo>
                      <a:lnTo>
                        <a:pt x="587" y="379"/>
                      </a:lnTo>
                      <a:lnTo>
                        <a:pt x="602" y="384"/>
                      </a:lnTo>
                      <a:lnTo>
                        <a:pt x="620" y="379"/>
                      </a:lnTo>
                      <a:lnTo>
                        <a:pt x="633" y="379"/>
                      </a:lnTo>
                      <a:lnTo>
                        <a:pt x="653" y="391"/>
                      </a:lnTo>
                      <a:lnTo>
                        <a:pt x="667" y="402"/>
                      </a:lnTo>
                      <a:lnTo>
                        <a:pt x="676" y="402"/>
                      </a:lnTo>
                      <a:lnTo>
                        <a:pt x="688" y="390"/>
                      </a:lnTo>
                      <a:lnTo>
                        <a:pt x="694" y="379"/>
                      </a:lnTo>
                      <a:lnTo>
                        <a:pt x="688" y="359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40" name="Freeform 16"/>
                <p:cNvSpPr>
                  <a:spLocks/>
                </p:cNvSpPr>
                <p:nvPr/>
              </p:nvSpPr>
              <p:spPr bwMode="auto">
                <a:xfrm>
                  <a:off x="2973" y="719"/>
                  <a:ext cx="360" cy="339"/>
                </a:xfrm>
                <a:custGeom>
                  <a:avLst/>
                  <a:gdLst/>
                  <a:ahLst/>
                  <a:cxnLst>
                    <a:cxn ang="0">
                      <a:pos x="3" y="97"/>
                    </a:cxn>
                    <a:cxn ang="0">
                      <a:pos x="38" y="69"/>
                    </a:cxn>
                    <a:cxn ang="0">
                      <a:pos x="32" y="46"/>
                    </a:cxn>
                    <a:cxn ang="0">
                      <a:pos x="84" y="9"/>
                    </a:cxn>
                    <a:cxn ang="0">
                      <a:pos x="90" y="32"/>
                    </a:cxn>
                    <a:cxn ang="0">
                      <a:pos x="166" y="55"/>
                    </a:cxn>
                    <a:cxn ang="0">
                      <a:pos x="195" y="43"/>
                    </a:cxn>
                    <a:cxn ang="0">
                      <a:pos x="244" y="12"/>
                    </a:cxn>
                    <a:cxn ang="0">
                      <a:pos x="288" y="32"/>
                    </a:cxn>
                    <a:cxn ang="0">
                      <a:pos x="335" y="12"/>
                    </a:cxn>
                    <a:cxn ang="0">
                      <a:pos x="367" y="6"/>
                    </a:cxn>
                    <a:cxn ang="0">
                      <a:pos x="374" y="38"/>
                    </a:cxn>
                    <a:cxn ang="0">
                      <a:pos x="393" y="64"/>
                    </a:cxn>
                    <a:cxn ang="0">
                      <a:pos x="413" y="101"/>
                    </a:cxn>
                    <a:cxn ang="0">
                      <a:pos x="428" y="137"/>
                    </a:cxn>
                    <a:cxn ang="0">
                      <a:pos x="387" y="149"/>
                    </a:cxn>
                    <a:cxn ang="0">
                      <a:pos x="348" y="186"/>
                    </a:cxn>
                    <a:cxn ang="0">
                      <a:pos x="315" y="204"/>
                    </a:cxn>
                    <a:cxn ang="0">
                      <a:pos x="282" y="221"/>
                    </a:cxn>
                    <a:cxn ang="0">
                      <a:pos x="296" y="239"/>
                    </a:cxn>
                    <a:cxn ang="0">
                      <a:pos x="318" y="256"/>
                    </a:cxn>
                    <a:cxn ang="0">
                      <a:pos x="299" y="275"/>
                    </a:cxn>
                    <a:cxn ang="0">
                      <a:pos x="276" y="282"/>
                    </a:cxn>
                    <a:cxn ang="0">
                      <a:pos x="273" y="309"/>
                    </a:cxn>
                    <a:cxn ang="0">
                      <a:pos x="253" y="318"/>
                    </a:cxn>
                    <a:cxn ang="0">
                      <a:pos x="227" y="312"/>
                    </a:cxn>
                    <a:cxn ang="0">
                      <a:pos x="206" y="327"/>
                    </a:cxn>
                    <a:cxn ang="0">
                      <a:pos x="186" y="364"/>
                    </a:cxn>
                    <a:cxn ang="0">
                      <a:pos x="166" y="376"/>
                    </a:cxn>
                    <a:cxn ang="0">
                      <a:pos x="127" y="382"/>
                    </a:cxn>
                    <a:cxn ang="0">
                      <a:pos x="104" y="370"/>
                    </a:cxn>
                    <a:cxn ang="0">
                      <a:pos x="81" y="376"/>
                    </a:cxn>
                    <a:cxn ang="0">
                      <a:pos x="69" y="364"/>
                    </a:cxn>
                    <a:cxn ang="0">
                      <a:pos x="55" y="376"/>
                    </a:cxn>
                    <a:cxn ang="0">
                      <a:pos x="35" y="382"/>
                    </a:cxn>
                    <a:cxn ang="0">
                      <a:pos x="26" y="361"/>
                    </a:cxn>
                    <a:cxn ang="0">
                      <a:pos x="29" y="318"/>
                    </a:cxn>
                    <a:cxn ang="0">
                      <a:pos x="38" y="275"/>
                    </a:cxn>
                    <a:cxn ang="0">
                      <a:pos x="38" y="249"/>
                    </a:cxn>
                    <a:cxn ang="0">
                      <a:pos x="43" y="204"/>
                    </a:cxn>
                    <a:cxn ang="0">
                      <a:pos x="46" y="181"/>
                    </a:cxn>
                    <a:cxn ang="0">
                      <a:pos x="23" y="166"/>
                    </a:cxn>
                    <a:cxn ang="0">
                      <a:pos x="6" y="143"/>
                    </a:cxn>
                  </a:cxnLst>
                  <a:rect l="0" t="0" r="r" b="b"/>
                  <a:pathLst>
                    <a:path w="428" h="387">
                      <a:moveTo>
                        <a:pt x="0" y="123"/>
                      </a:moveTo>
                      <a:lnTo>
                        <a:pt x="3" y="97"/>
                      </a:lnTo>
                      <a:lnTo>
                        <a:pt x="17" y="87"/>
                      </a:lnTo>
                      <a:lnTo>
                        <a:pt x="38" y="69"/>
                      </a:lnTo>
                      <a:lnTo>
                        <a:pt x="43" y="58"/>
                      </a:lnTo>
                      <a:lnTo>
                        <a:pt x="32" y="46"/>
                      </a:lnTo>
                      <a:lnTo>
                        <a:pt x="75" y="0"/>
                      </a:lnTo>
                      <a:lnTo>
                        <a:pt x="84" y="9"/>
                      </a:lnTo>
                      <a:lnTo>
                        <a:pt x="90" y="23"/>
                      </a:lnTo>
                      <a:lnTo>
                        <a:pt x="90" y="32"/>
                      </a:lnTo>
                      <a:lnTo>
                        <a:pt x="113" y="38"/>
                      </a:lnTo>
                      <a:lnTo>
                        <a:pt x="166" y="55"/>
                      </a:lnTo>
                      <a:lnTo>
                        <a:pt x="169" y="58"/>
                      </a:lnTo>
                      <a:lnTo>
                        <a:pt x="195" y="43"/>
                      </a:lnTo>
                      <a:lnTo>
                        <a:pt x="227" y="12"/>
                      </a:lnTo>
                      <a:lnTo>
                        <a:pt x="244" y="12"/>
                      </a:lnTo>
                      <a:lnTo>
                        <a:pt x="264" y="26"/>
                      </a:lnTo>
                      <a:lnTo>
                        <a:pt x="288" y="32"/>
                      </a:lnTo>
                      <a:lnTo>
                        <a:pt x="322" y="23"/>
                      </a:lnTo>
                      <a:lnTo>
                        <a:pt x="335" y="12"/>
                      </a:lnTo>
                      <a:lnTo>
                        <a:pt x="351" y="12"/>
                      </a:lnTo>
                      <a:lnTo>
                        <a:pt x="367" y="6"/>
                      </a:lnTo>
                      <a:lnTo>
                        <a:pt x="377" y="23"/>
                      </a:lnTo>
                      <a:lnTo>
                        <a:pt x="374" y="38"/>
                      </a:lnTo>
                      <a:lnTo>
                        <a:pt x="377" y="58"/>
                      </a:lnTo>
                      <a:lnTo>
                        <a:pt x="393" y="64"/>
                      </a:lnTo>
                      <a:lnTo>
                        <a:pt x="407" y="81"/>
                      </a:lnTo>
                      <a:lnTo>
                        <a:pt x="413" y="101"/>
                      </a:lnTo>
                      <a:lnTo>
                        <a:pt x="428" y="123"/>
                      </a:lnTo>
                      <a:lnTo>
                        <a:pt x="428" y="137"/>
                      </a:lnTo>
                      <a:lnTo>
                        <a:pt x="407" y="140"/>
                      </a:lnTo>
                      <a:lnTo>
                        <a:pt x="387" y="149"/>
                      </a:lnTo>
                      <a:lnTo>
                        <a:pt x="367" y="169"/>
                      </a:lnTo>
                      <a:lnTo>
                        <a:pt x="348" y="186"/>
                      </a:lnTo>
                      <a:lnTo>
                        <a:pt x="331" y="198"/>
                      </a:lnTo>
                      <a:lnTo>
                        <a:pt x="315" y="204"/>
                      </a:lnTo>
                      <a:lnTo>
                        <a:pt x="288" y="207"/>
                      </a:lnTo>
                      <a:lnTo>
                        <a:pt x="282" y="221"/>
                      </a:lnTo>
                      <a:lnTo>
                        <a:pt x="285" y="233"/>
                      </a:lnTo>
                      <a:lnTo>
                        <a:pt x="296" y="239"/>
                      </a:lnTo>
                      <a:lnTo>
                        <a:pt x="308" y="247"/>
                      </a:lnTo>
                      <a:lnTo>
                        <a:pt x="318" y="256"/>
                      </a:lnTo>
                      <a:lnTo>
                        <a:pt x="311" y="262"/>
                      </a:lnTo>
                      <a:lnTo>
                        <a:pt x="299" y="275"/>
                      </a:lnTo>
                      <a:lnTo>
                        <a:pt x="285" y="279"/>
                      </a:lnTo>
                      <a:lnTo>
                        <a:pt x="276" y="282"/>
                      </a:lnTo>
                      <a:lnTo>
                        <a:pt x="279" y="295"/>
                      </a:lnTo>
                      <a:lnTo>
                        <a:pt x="273" y="309"/>
                      </a:lnTo>
                      <a:lnTo>
                        <a:pt x="267" y="318"/>
                      </a:lnTo>
                      <a:lnTo>
                        <a:pt x="253" y="318"/>
                      </a:lnTo>
                      <a:lnTo>
                        <a:pt x="241" y="315"/>
                      </a:lnTo>
                      <a:lnTo>
                        <a:pt x="227" y="312"/>
                      </a:lnTo>
                      <a:lnTo>
                        <a:pt x="212" y="312"/>
                      </a:lnTo>
                      <a:lnTo>
                        <a:pt x="206" y="327"/>
                      </a:lnTo>
                      <a:lnTo>
                        <a:pt x="198" y="344"/>
                      </a:lnTo>
                      <a:lnTo>
                        <a:pt x="186" y="364"/>
                      </a:lnTo>
                      <a:lnTo>
                        <a:pt x="175" y="373"/>
                      </a:lnTo>
                      <a:lnTo>
                        <a:pt x="166" y="376"/>
                      </a:lnTo>
                      <a:lnTo>
                        <a:pt x="146" y="382"/>
                      </a:lnTo>
                      <a:lnTo>
                        <a:pt x="127" y="382"/>
                      </a:lnTo>
                      <a:lnTo>
                        <a:pt x="113" y="376"/>
                      </a:lnTo>
                      <a:lnTo>
                        <a:pt x="104" y="370"/>
                      </a:lnTo>
                      <a:lnTo>
                        <a:pt x="90" y="373"/>
                      </a:lnTo>
                      <a:lnTo>
                        <a:pt x="81" y="376"/>
                      </a:lnTo>
                      <a:lnTo>
                        <a:pt x="78" y="370"/>
                      </a:lnTo>
                      <a:lnTo>
                        <a:pt x="69" y="364"/>
                      </a:lnTo>
                      <a:lnTo>
                        <a:pt x="61" y="370"/>
                      </a:lnTo>
                      <a:lnTo>
                        <a:pt x="55" y="376"/>
                      </a:lnTo>
                      <a:lnTo>
                        <a:pt x="46" y="387"/>
                      </a:lnTo>
                      <a:lnTo>
                        <a:pt x="35" y="382"/>
                      </a:lnTo>
                      <a:lnTo>
                        <a:pt x="29" y="370"/>
                      </a:lnTo>
                      <a:lnTo>
                        <a:pt x="26" y="361"/>
                      </a:lnTo>
                      <a:lnTo>
                        <a:pt x="29" y="341"/>
                      </a:lnTo>
                      <a:lnTo>
                        <a:pt x="29" y="318"/>
                      </a:lnTo>
                      <a:lnTo>
                        <a:pt x="32" y="299"/>
                      </a:lnTo>
                      <a:lnTo>
                        <a:pt x="38" y="275"/>
                      </a:lnTo>
                      <a:lnTo>
                        <a:pt x="38" y="262"/>
                      </a:lnTo>
                      <a:lnTo>
                        <a:pt x="38" y="249"/>
                      </a:lnTo>
                      <a:lnTo>
                        <a:pt x="38" y="233"/>
                      </a:lnTo>
                      <a:lnTo>
                        <a:pt x="43" y="204"/>
                      </a:lnTo>
                      <a:lnTo>
                        <a:pt x="49" y="192"/>
                      </a:lnTo>
                      <a:lnTo>
                        <a:pt x="46" y="181"/>
                      </a:lnTo>
                      <a:lnTo>
                        <a:pt x="35" y="172"/>
                      </a:lnTo>
                      <a:lnTo>
                        <a:pt x="23" y="166"/>
                      </a:lnTo>
                      <a:lnTo>
                        <a:pt x="11" y="149"/>
                      </a:lnTo>
                      <a:lnTo>
                        <a:pt x="6" y="14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426F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41" name="Freeform 17"/>
                <p:cNvSpPr>
                  <a:spLocks/>
                </p:cNvSpPr>
                <p:nvPr/>
              </p:nvSpPr>
              <p:spPr bwMode="auto">
                <a:xfrm>
                  <a:off x="3299" y="860"/>
                  <a:ext cx="242" cy="266"/>
                </a:xfrm>
                <a:custGeom>
                  <a:avLst/>
                  <a:gdLst/>
                  <a:ahLst/>
                  <a:cxnLst>
                    <a:cxn ang="0">
                      <a:pos x="93" y="9"/>
                    </a:cxn>
                    <a:cxn ang="0">
                      <a:pos x="104" y="0"/>
                    </a:cxn>
                    <a:cxn ang="0">
                      <a:pos x="149" y="12"/>
                    </a:cxn>
                    <a:cxn ang="0">
                      <a:pos x="201" y="27"/>
                    </a:cxn>
                    <a:cxn ang="0">
                      <a:pos x="276" y="64"/>
                    </a:cxn>
                    <a:cxn ang="0">
                      <a:pos x="278" y="84"/>
                    </a:cxn>
                    <a:cxn ang="0">
                      <a:pos x="256" y="92"/>
                    </a:cxn>
                    <a:cxn ang="0">
                      <a:pos x="245" y="115"/>
                    </a:cxn>
                    <a:cxn ang="0">
                      <a:pos x="276" y="155"/>
                    </a:cxn>
                    <a:cxn ang="0">
                      <a:pos x="259" y="196"/>
                    </a:cxn>
                    <a:cxn ang="0">
                      <a:pos x="265" y="233"/>
                    </a:cxn>
                    <a:cxn ang="0">
                      <a:pos x="284" y="265"/>
                    </a:cxn>
                    <a:cxn ang="0">
                      <a:pos x="288" y="304"/>
                    </a:cxn>
                    <a:cxn ang="0">
                      <a:pos x="262" y="307"/>
                    </a:cxn>
                    <a:cxn ang="0">
                      <a:pos x="250" y="279"/>
                    </a:cxn>
                    <a:cxn ang="0">
                      <a:pos x="236" y="265"/>
                    </a:cxn>
                    <a:cxn ang="0">
                      <a:pos x="213" y="285"/>
                    </a:cxn>
                    <a:cxn ang="0">
                      <a:pos x="187" y="287"/>
                    </a:cxn>
                    <a:cxn ang="0">
                      <a:pos x="158" y="281"/>
                    </a:cxn>
                    <a:cxn ang="0">
                      <a:pos x="143" y="281"/>
                    </a:cxn>
                    <a:cxn ang="0">
                      <a:pos x="120" y="262"/>
                    </a:cxn>
                    <a:cxn ang="0">
                      <a:pos x="100" y="245"/>
                    </a:cxn>
                    <a:cxn ang="0">
                      <a:pos x="67" y="259"/>
                    </a:cxn>
                    <a:cxn ang="0">
                      <a:pos x="46" y="248"/>
                    </a:cxn>
                    <a:cxn ang="0">
                      <a:pos x="38" y="227"/>
                    </a:cxn>
                    <a:cxn ang="0">
                      <a:pos x="29" y="204"/>
                    </a:cxn>
                    <a:cxn ang="0">
                      <a:pos x="12" y="184"/>
                    </a:cxn>
                    <a:cxn ang="0">
                      <a:pos x="9" y="172"/>
                    </a:cxn>
                    <a:cxn ang="0">
                      <a:pos x="3" y="145"/>
                    </a:cxn>
                    <a:cxn ang="0">
                      <a:pos x="9" y="119"/>
                    </a:cxn>
                    <a:cxn ang="0">
                      <a:pos x="47" y="70"/>
                    </a:cxn>
                    <a:cxn ang="0">
                      <a:pos x="54" y="53"/>
                    </a:cxn>
                    <a:cxn ang="0">
                      <a:pos x="78" y="35"/>
                    </a:cxn>
                    <a:cxn ang="0">
                      <a:pos x="87" y="26"/>
                    </a:cxn>
                  </a:cxnLst>
                  <a:rect l="0" t="0" r="r" b="b"/>
                  <a:pathLst>
                    <a:path w="288" h="307">
                      <a:moveTo>
                        <a:pt x="97" y="9"/>
                      </a:moveTo>
                      <a:lnTo>
                        <a:pt x="93" y="9"/>
                      </a:lnTo>
                      <a:lnTo>
                        <a:pt x="97" y="12"/>
                      </a:lnTo>
                      <a:lnTo>
                        <a:pt x="104" y="0"/>
                      </a:lnTo>
                      <a:lnTo>
                        <a:pt x="123" y="3"/>
                      </a:lnTo>
                      <a:lnTo>
                        <a:pt x="149" y="12"/>
                      </a:lnTo>
                      <a:lnTo>
                        <a:pt x="190" y="32"/>
                      </a:lnTo>
                      <a:lnTo>
                        <a:pt x="201" y="27"/>
                      </a:lnTo>
                      <a:lnTo>
                        <a:pt x="256" y="52"/>
                      </a:lnTo>
                      <a:lnTo>
                        <a:pt x="276" y="64"/>
                      </a:lnTo>
                      <a:lnTo>
                        <a:pt x="282" y="73"/>
                      </a:lnTo>
                      <a:lnTo>
                        <a:pt x="278" y="84"/>
                      </a:lnTo>
                      <a:lnTo>
                        <a:pt x="268" y="89"/>
                      </a:lnTo>
                      <a:lnTo>
                        <a:pt x="256" y="92"/>
                      </a:lnTo>
                      <a:lnTo>
                        <a:pt x="242" y="96"/>
                      </a:lnTo>
                      <a:lnTo>
                        <a:pt x="245" y="115"/>
                      </a:lnTo>
                      <a:lnTo>
                        <a:pt x="272" y="139"/>
                      </a:lnTo>
                      <a:lnTo>
                        <a:pt x="276" y="155"/>
                      </a:lnTo>
                      <a:lnTo>
                        <a:pt x="272" y="175"/>
                      </a:lnTo>
                      <a:lnTo>
                        <a:pt x="259" y="196"/>
                      </a:lnTo>
                      <a:lnTo>
                        <a:pt x="252" y="216"/>
                      </a:lnTo>
                      <a:lnTo>
                        <a:pt x="265" y="233"/>
                      </a:lnTo>
                      <a:lnTo>
                        <a:pt x="282" y="254"/>
                      </a:lnTo>
                      <a:lnTo>
                        <a:pt x="284" y="265"/>
                      </a:lnTo>
                      <a:lnTo>
                        <a:pt x="288" y="294"/>
                      </a:lnTo>
                      <a:lnTo>
                        <a:pt x="288" y="304"/>
                      </a:lnTo>
                      <a:lnTo>
                        <a:pt x="278" y="307"/>
                      </a:lnTo>
                      <a:lnTo>
                        <a:pt x="262" y="307"/>
                      </a:lnTo>
                      <a:lnTo>
                        <a:pt x="256" y="297"/>
                      </a:lnTo>
                      <a:lnTo>
                        <a:pt x="250" y="279"/>
                      </a:lnTo>
                      <a:lnTo>
                        <a:pt x="241" y="265"/>
                      </a:lnTo>
                      <a:lnTo>
                        <a:pt x="236" y="265"/>
                      </a:lnTo>
                      <a:lnTo>
                        <a:pt x="227" y="271"/>
                      </a:lnTo>
                      <a:lnTo>
                        <a:pt x="213" y="285"/>
                      </a:lnTo>
                      <a:lnTo>
                        <a:pt x="207" y="287"/>
                      </a:lnTo>
                      <a:lnTo>
                        <a:pt x="187" y="287"/>
                      </a:lnTo>
                      <a:lnTo>
                        <a:pt x="178" y="281"/>
                      </a:lnTo>
                      <a:lnTo>
                        <a:pt x="158" y="281"/>
                      </a:lnTo>
                      <a:lnTo>
                        <a:pt x="149" y="285"/>
                      </a:lnTo>
                      <a:lnTo>
                        <a:pt x="143" y="281"/>
                      </a:lnTo>
                      <a:lnTo>
                        <a:pt x="132" y="274"/>
                      </a:lnTo>
                      <a:lnTo>
                        <a:pt x="120" y="262"/>
                      </a:lnTo>
                      <a:lnTo>
                        <a:pt x="110" y="248"/>
                      </a:lnTo>
                      <a:lnTo>
                        <a:pt x="100" y="245"/>
                      </a:lnTo>
                      <a:lnTo>
                        <a:pt x="80" y="254"/>
                      </a:lnTo>
                      <a:lnTo>
                        <a:pt x="67" y="259"/>
                      </a:lnTo>
                      <a:lnTo>
                        <a:pt x="58" y="259"/>
                      </a:lnTo>
                      <a:lnTo>
                        <a:pt x="46" y="248"/>
                      </a:lnTo>
                      <a:lnTo>
                        <a:pt x="38" y="236"/>
                      </a:lnTo>
                      <a:lnTo>
                        <a:pt x="38" y="227"/>
                      </a:lnTo>
                      <a:lnTo>
                        <a:pt x="38" y="213"/>
                      </a:lnTo>
                      <a:lnTo>
                        <a:pt x="29" y="204"/>
                      </a:lnTo>
                      <a:lnTo>
                        <a:pt x="21" y="190"/>
                      </a:lnTo>
                      <a:lnTo>
                        <a:pt x="12" y="184"/>
                      </a:lnTo>
                      <a:lnTo>
                        <a:pt x="6" y="184"/>
                      </a:lnTo>
                      <a:lnTo>
                        <a:pt x="9" y="172"/>
                      </a:lnTo>
                      <a:lnTo>
                        <a:pt x="6" y="161"/>
                      </a:lnTo>
                      <a:lnTo>
                        <a:pt x="3" y="145"/>
                      </a:lnTo>
                      <a:lnTo>
                        <a:pt x="0" y="132"/>
                      </a:lnTo>
                      <a:lnTo>
                        <a:pt x="9" y="119"/>
                      </a:lnTo>
                      <a:lnTo>
                        <a:pt x="29" y="96"/>
                      </a:lnTo>
                      <a:lnTo>
                        <a:pt x="47" y="70"/>
                      </a:lnTo>
                      <a:lnTo>
                        <a:pt x="54" y="67"/>
                      </a:lnTo>
                      <a:lnTo>
                        <a:pt x="54" y="53"/>
                      </a:lnTo>
                      <a:lnTo>
                        <a:pt x="64" y="44"/>
                      </a:lnTo>
                      <a:lnTo>
                        <a:pt x="78" y="35"/>
                      </a:lnTo>
                      <a:lnTo>
                        <a:pt x="93" y="32"/>
                      </a:lnTo>
                      <a:lnTo>
                        <a:pt x="87" y="26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solidFill>
                  <a:srgbClr val="426F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42" name="Freeform 18"/>
                <p:cNvSpPr>
                  <a:spLocks/>
                </p:cNvSpPr>
                <p:nvPr/>
              </p:nvSpPr>
              <p:spPr bwMode="auto">
                <a:xfrm>
                  <a:off x="3012" y="832"/>
                  <a:ext cx="408" cy="477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447" y="29"/>
                    </a:cxn>
                    <a:cxn ang="0">
                      <a:pos x="430" y="58"/>
                    </a:cxn>
                    <a:cxn ang="0">
                      <a:pos x="395" y="84"/>
                    </a:cxn>
                    <a:cxn ang="0">
                      <a:pos x="385" y="101"/>
                    </a:cxn>
                    <a:cxn ang="0">
                      <a:pos x="356" y="137"/>
                    </a:cxn>
                    <a:cxn ang="0">
                      <a:pos x="342" y="176"/>
                    </a:cxn>
                    <a:cxn ang="0">
                      <a:pos x="342" y="212"/>
                    </a:cxn>
                    <a:cxn ang="0">
                      <a:pos x="376" y="241"/>
                    </a:cxn>
                    <a:cxn ang="0">
                      <a:pos x="382" y="273"/>
                    </a:cxn>
                    <a:cxn ang="0">
                      <a:pos x="414" y="285"/>
                    </a:cxn>
                    <a:cxn ang="0">
                      <a:pos x="450" y="279"/>
                    </a:cxn>
                    <a:cxn ang="0">
                      <a:pos x="482" y="318"/>
                    </a:cxn>
                    <a:cxn ang="0">
                      <a:pos x="421" y="335"/>
                    </a:cxn>
                    <a:cxn ang="0">
                      <a:pos x="327" y="370"/>
                    </a:cxn>
                    <a:cxn ang="0">
                      <a:pos x="316" y="416"/>
                    </a:cxn>
                    <a:cxn ang="0">
                      <a:pos x="321" y="483"/>
                    </a:cxn>
                    <a:cxn ang="0">
                      <a:pos x="342" y="533"/>
                    </a:cxn>
                    <a:cxn ang="0">
                      <a:pos x="309" y="542"/>
                    </a:cxn>
                    <a:cxn ang="0">
                      <a:pos x="284" y="507"/>
                    </a:cxn>
                    <a:cxn ang="0">
                      <a:pos x="230" y="503"/>
                    </a:cxn>
                    <a:cxn ang="0">
                      <a:pos x="198" y="507"/>
                    </a:cxn>
                    <a:cxn ang="0">
                      <a:pos x="158" y="507"/>
                    </a:cxn>
                    <a:cxn ang="0">
                      <a:pos x="134" y="497"/>
                    </a:cxn>
                    <a:cxn ang="0">
                      <a:pos x="104" y="477"/>
                    </a:cxn>
                    <a:cxn ang="0">
                      <a:pos x="64" y="436"/>
                    </a:cxn>
                    <a:cxn ang="0">
                      <a:pos x="38" y="410"/>
                    </a:cxn>
                    <a:cxn ang="0">
                      <a:pos x="37" y="384"/>
                    </a:cxn>
                    <a:cxn ang="0">
                      <a:pos x="11" y="378"/>
                    </a:cxn>
                    <a:cxn ang="0">
                      <a:pos x="5" y="338"/>
                    </a:cxn>
                    <a:cxn ang="0">
                      <a:pos x="26" y="310"/>
                    </a:cxn>
                    <a:cxn ang="0">
                      <a:pos x="32" y="279"/>
                    </a:cxn>
                    <a:cxn ang="0">
                      <a:pos x="37" y="250"/>
                    </a:cxn>
                    <a:cxn ang="0">
                      <a:pos x="72" y="253"/>
                    </a:cxn>
                    <a:cxn ang="0">
                      <a:pos x="126" y="241"/>
                    </a:cxn>
                    <a:cxn ang="0">
                      <a:pos x="157" y="198"/>
                    </a:cxn>
                    <a:cxn ang="0">
                      <a:pos x="187" y="186"/>
                    </a:cxn>
                    <a:cxn ang="0">
                      <a:pos x="218" y="189"/>
                    </a:cxn>
                    <a:cxn ang="0">
                      <a:pos x="230" y="150"/>
                    </a:cxn>
                    <a:cxn ang="0">
                      <a:pos x="269" y="127"/>
                    </a:cxn>
                    <a:cxn ang="0">
                      <a:pos x="246" y="110"/>
                    </a:cxn>
                    <a:cxn ang="0">
                      <a:pos x="236" y="95"/>
                    </a:cxn>
                    <a:cxn ang="0">
                      <a:pos x="236" y="78"/>
                    </a:cxn>
                    <a:cxn ang="0">
                      <a:pos x="269" y="72"/>
                    </a:cxn>
                    <a:cxn ang="0">
                      <a:pos x="298" y="55"/>
                    </a:cxn>
                    <a:cxn ang="0">
                      <a:pos x="330" y="26"/>
                    </a:cxn>
                    <a:cxn ang="0">
                      <a:pos x="359" y="14"/>
                    </a:cxn>
                  </a:cxnLst>
                  <a:rect l="0" t="0" r="r" b="b"/>
                  <a:pathLst>
                    <a:path w="482" h="546">
                      <a:moveTo>
                        <a:pt x="376" y="6"/>
                      </a:moveTo>
                      <a:lnTo>
                        <a:pt x="395" y="0"/>
                      </a:lnTo>
                      <a:lnTo>
                        <a:pt x="408" y="5"/>
                      </a:lnTo>
                      <a:lnTo>
                        <a:pt x="427" y="14"/>
                      </a:lnTo>
                      <a:lnTo>
                        <a:pt x="447" y="23"/>
                      </a:lnTo>
                      <a:lnTo>
                        <a:pt x="447" y="29"/>
                      </a:lnTo>
                      <a:lnTo>
                        <a:pt x="441" y="37"/>
                      </a:lnTo>
                      <a:lnTo>
                        <a:pt x="427" y="52"/>
                      </a:lnTo>
                      <a:lnTo>
                        <a:pt x="430" y="58"/>
                      </a:lnTo>
                      <a:lnTo>
                        <a:pt x="418" y="63"/>
                      </a:lnTo>
                      <a:lnTo>
                        <a:pt x="408" y="72"/>
                      </a:lnTo>
                      <a:lnTo>
                        <a:pt x="395" y="84"/>
                      </a:lnTo>
                      <a:lnTo>
                        <a:pt x="391" y="92"/>
                      </a:lnTo>
                      <a:lnTo>
                        <a:pt x="395" y="98"/>
                      </a:lnTo>
                      <a:lnTo>
                        <a:pt x="385" y="101"/>
                      </a:lnTo>
                      <a:lnTo>
                        <a:pt x="379" y="114"/>
                      </a:lnTo>
                      <a:lnTo>
                        <a:pt x="368" y="123"/>
                      </a:lnTo>
                      <a:lnTo>
                        <a:pt x="356" y="137"/>
                      </a:lnTo>
                      <a:lnTo>
                        <a:pt x="347" y="150"/>
                      </a:lnTo>
                      <a:lnTo>
                        <a:pt x="341" y="160"/>
                      </a:lnTo>
                      <a:lnTo>
                        <a:pt x="342" y="176"/>
                      </a:lnTo>
                      <a:lnTo>
                        <a:pt x="350" y="189"/>
                      </a:lnTo>
                      <a:lnTo>
                        <a:pt x="347" y="198"/>
                      </a:lnTo>
                      <a:lnTo>
                        <a:pt x="342" y="212"/>
                      </a:lnTo>
                      <a:lnTo>
                        <a:pt x="359" y="221"/>
                      </a:lnTo>
                      <a:lnTo>
                        <a:pt x="368" y="233"/>
                      </a:lnTo>
                      <a:lnTo>
                        <a:pt x="376" y="241"/>
                      </a:lnTo>
                      <a:lnTo>
                        <a:pt x="379" y="247"/>
                      </a:lnTo>
                      <a:lnTo>
                        <a:pt x="376" y="259"/>
                      </a:lnTo>
                      <a:lnTo>
                        <a:pt x="382" y="273"/>
                      </a:lnTo>
                      <a:lnTo>
                        <a:pt x="388" y="285"/>
                      </a:lnTo>
                      <a:lnTo>
                        <a:pt x="398" y="292"/>
                      </a:lnTo>
                      <a:lnTo>
                        <a:pt x="414" y="285"/>
                      </a:lnTo>
                      <a:lnTo>
                        <a:pt x="427" y="279"/>
                      </a:lnTo>
                      <a:lnTo>
                        <a:pt x="438" y="273"/>
                      </a:lnTo>
                      <a:lnTo>
                        <a:pt x="450" y="279"/>
                      </a:lnTo>
                      <a:lnTo>
                        <a:pt x="461" y="292"/>
                      </a:lnTo>
                      <a:lnTo>
                        <a:pt x="473" y="305"/>
                      </a:lnTo>
                      <a:lnTo>
                        <a:pt x="482" y="318"/>
                      </a:lnTo>
                      <a:lnTo>
                        <a:pt x="467" y="325"/>
                      </a:lnTo>
                      <a:lnTo>
                        <a:pt x="438" y="328"/>
                      </a:lnTo>
                      <a:lnTo>
                        <a:pt x="421" y="335"/>
                      </a:lnTo>
                      <a:lnTo>
                        <a:pt x="379" y="344"/>
                      </a:lnTo>
                      <a:lnTo>
                        <a:pt x="350" y="358"/>
                      </a:lnTo>
                      <a:lnTo>
                        <a:pt x="327" y="370"/>
                      </a:lnTo>
                      <a:lnTo>
                        <a:pt x="316" y="378"/>
                      </a:lnTo>
                      <a:lnTo>
                        <a:pt x="316" y="393"/>
                      </a:lnTo>
                      <a:lnTo>
                        <a:pt x="316" y="416"/>
                      </a:lnTo>
                      <a:lnTo>
                        <a:pt x="309" y="459"/>
                      </a:lnTo>
                      <a:lnTo>
                        <a:pt x="304" y="471"/>
                      </a:lnTo>
                      <a:lnTo>
                        <a:pt x="321" y="483"/>
                      </a:lnTo>
                      <a:lnTo>
                        <a:pt x="342" y="507"/>
                      </a:lnTo>
                      <a:lnTo>
                        <a:pt x="347" y="520"/>
                      </a:lnTo>
                      <a:lnTo>
                        <a:pt x="342" y="533"/>
                      </a:lnTo>
                      <a:lnTo>
                        <a:pt x="327" y="540"/>
                      </a:lnTo>
                      <a:lnTo>
                        <a:pt x="309" y="546"/>
                      </a:lnTo>
                      <a:lnTo>
                        <a:pt x="309" y="542"/>
                      </a:lnTo>
                      <a:lnTo>
                        <a:pt x="298" y="530"/>
                      </a:lnTo>
                      <a:lnTo>
                        <a:pt x="292" y="514"/>
                      </a:lnTo>
                      <a:lnTo>
                        <a:pt x="284" y="507"/>
                      </a:lnTo>
                      <a:lnTo>
                        <a:pt x="266" y="500"/>
                      </a:lnTo>
                      <a:lnTo>
                        <a:pt x="246" y="497"/>
                      </a:lnTo>
                      <a:lnTo>
                        <a:pt x="230" y="503"/>
                      </a:lnTo>
                      <a:lnTo>
                        <a:pt x="224" y="514"/>
                      </a:lnTo>
                      <a:lnTo>
                        <a:pt x="210" y="517"/>
                      </a:lnTo>
                      <a:lnTo>
                        <a:pt x="198" y="507"/>
                      </a:lnTo>
                      <a:lnTo>
                        <a:pt x="184" y="507"/>
                      </a:lnTo>
                      <a:lnTo>
                        <a:pt x="169" y="510"/>
                      </a:lnTo>
                      <a:lnTo>
                        <a:pt x="158" y="507"/>
                      </a:lnTo>
                      <a:lnTo>
                        <a:pt x="146" y="503"/>
                      </a:lnTo>
                      <a:lnTo>
                        <a:pt x="137" y="500"/>
                      </a:lnTo>
                      <a:lnTo>
                        <a:pt x="134" y="497"/>
                      </a:lnTo>
                      <a:lnTo>
                        <a:pt x="123" y="494"/>
                      </a:lnTo>
                      <a:lnTo>
                        <a:pt x="110" y="488"/>
                      </a:lnTo>
                      <a:lnTo>
                        <a:pt x="104" y="477"/>
                      </a:lnTo>
                      <a:lnTo>
                        <a:pt x="87" y="459"/>
                      </a:lnTo>
                      <a:lnTo>
                        <a:pt x="78" y="448"/>
                      </a:lnTo>
                      <a:lnTo>
                        <a:pt x="64" y="436"/>
                      </a:lnTo>
                      <a:lnTo>
                        <a:pt x="55" y="428"/>
                      </a:lnTo>
                      <a:lnTo>
                        <a:pt x="46" y="419"/>
                      </a:lnTo>
                      <a:lnTo>
                        <a:pt x="38" y="410"/>
                      </a:lnTo>
                      <a:lnTo>
                        <a:pt x="38" y="402"/>
                      </a:lnTo>
                      <a:lnTo>
                        <a:pt x="37" y="387"/>
                      </a:lnTo>
                      <a:lnTo>
                        <a:pt x="37" y="384"/>
                      </a:lnTo>
                      <a:lnTo>
                        <a:pt x="29" y="381"/>
                      </a:lnTo>
                      <a:lnTo>
                        <a:pt x="20" y="387"/>
                      </a:lnTo>
                      <a:lnTo>
                        <a:pt x="11" y="378"/>
                      </a:lnTo>
                      <a:lnTo>
                        <a:pt x="6" y="364"/>
                      </a:lnTo>
                      <a:lnTo>
                        <a:pt x="0" y="351"/>
                      </a:lnTo>
                      <a:lnTo>
                        <a:pt x="5" y="338"/>
                      </a:lnTo>
                      <a:lnTo>
                        <a:pt x="6" y="328"/>
                      </a:lnTo>
                      <a:lnTo>
                        <a:pt x="17" y="318"/>
                      </a:lnTo>
                      <a:lnTo>
                        <a:pt x="26" y="310"/>
                      </a:lnTo>
                      <a:lnTo>
                        <a:pt x="38" y="299"/>
                      </a:lnTo>
                      <a:lnTo>
                        <a:pt x="37" y="290"/>
                      </a:lnTo>
                      <a:lnTo>
                        <a:pt x="32" y="279"/>
                      </a:lnTo>
                      <a:lnTo>
                        <a:pt x="32" y="267"/>
                      </a:lnTo>
                      <a:lnTo>
                        <a:pt x="32" y="258"/>
                      </a:lnTo>
                      <a:lnTo>
                        <a:pt x="37" y="250"/>
                      </a:lnTo>
                      <a:lnTo>
                        <a:pt x="52" y="238"/>
                      </a:lnTo>
                      <a:lnTo>
                        <a:pt x="64" y="250"/>
                      </a:lnTo>
                      <a:lnTo>
                        <a:pt x="72" y="253"/>
                      </a:lnTo>
                      <a:lnTo>
                        <a:pt x="91" y="253"/>
                      </a:lnTo>
                      <a:lnTo>
                        <a:pt x="117" y="247"/>
                      </a:lnTo>
                      <a:lnTo>
                        <a:pt x="126" y="241"/>
                      </a:lnTo>
                      <a:lnTo>
                        <a:pt x="137" y="232"/>
                      </a:lnTo>
                      <a:lnTo>
                        <a:pt x="146" y="218"/>
                      </a:lnTo>
                      <a:lnTo>
                        <a:pt x="157" y="198"/>
                      </a:lnTo>
                      <a:lnTo>
                        <a:pt x="158" y="183"/>
                      </a:lnTo>
                      <a:lnTo>
                        <a:pt x="178" y="180"/>
                      </a:lnTo>
                      <a:lnTo>
                        <a:pt x="187" y="186"/>
                      </a:lnTo>
                      <a:lnTo>
                        <a:pt x="201" y="189"/>
                      </a:lnTo>
                      <a:lnTo>
                        <a:pt x="210" y="189"/>
                      </a:lnTo>
                      <a:lnTo>
                        <a:pt x="218" y="189"/>
                      </a:lnTo>
                      <a:lnTo>
                        <a:pt x="230" y="163"/>
                      </a:lnTo>
                      <a:lnTo>
                        <a:pt x="224" y="157"/>
                      </a:lnTo>
                      <a:lnTo>
                        <a:pt x="230" y="150"/>
                      </a:lnTo>
                      <a:lnTo>
                        <a:pt x="236" y="150"/>
                      </a:lnTo>
                      <a:lnTo>
                        <a:pt x="243" y="150"/>
                      </a:lnTo>
                      <a:lnTo>
                        <a:pt x="269" y="127"/>
                      </a:lnTo>
                      <a:lnTo>
                        <a:pt x="266" y="123"/>
                      </a:lnTo>
                      <a:lnTo>
                        <a:pt x="259" y="118"/>
                      </a:lnTo>
                      <a:lnTo>
                        <a:pt x="246" y="110"/>
                      </a:lnTo>
                      <a:lnTo>
                        <a:pt x="239" y="104"/>
                      </a:lnTo>
                      <a:lnTo>
                        <a:pt x="236" y="101"/>
                      </a:lnTo>
                      <a:lnTo>
                        <a:pt x="236" y="95"/>
                      </a:lnTo>
                      <a:lnTo>
                        <a:pt x="233" y="92"/>
                      </a:lnTo>
                      <a:lnTo>
                        <a:pt x="233" y="81"/>
                      </a:lnTo>
                      <a:lnTo>
                        <a:pt x="236" y="78"/>
                      </a:lnTo>
                      <a:lnTo>
                        <a:pt x="243" y="78"/>
                      </a:lnTo>
                      <a:lnTo>
                        <a:pt x="259" y="72"/>
                      </a:lnTo>
                      <a:lnTo>
                        <a:pt x="269" y="72"/>
                      </a:lnTo>
                      <a:lnTo>
                        <a:pt x="282" y="69"/>
                      </a:lnTo>
                      <a:lnTo>
                        <a:pt x="289" y="63"/>
                      </a:lnTo>
                      <a:lnTo>
                        <a:pt x="298" y="55"/>
                      </a:lnTo>
                      <a:lnTo>
                        <a:pt x="309" y="46"/>
                      </a:lnTo>
                      <a:lnTo>
                        <a:pt x="321" y="37"/>
                      </a:lnTo>
                      <a:lnTo>
                        <a:pt x="330" y="26"/>
                      </a:lnTo>
                      <a:lnTo>
                        <a:pt x="336" y="20"/>
                      </a:lnTo>
                      <a:lnTo>
                        <a:pt x="347" y="14"/>
                      </a:lnTo>
                      <a:lnTo>
                        <a:pt x="359" y="14"/>
                      </a:lnTo>
                      <a:lnTo>
                        <a:pt x="376" y="6"/>
                      </a:lnTo>
                      <a:close/>
                    </a:path>
                  </a:pathLst>
                </a:custGeom>
                <a:solidFill>
                  <a:srgbClr val="426F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</p:grpSp>
          <p:grpSp>
            <p:nvGrpSpPr>
              <p:cNvPr id="6155" name="Group 19"/>
              <p:cNvGrpSpPr>
                <a:grpSpLocks/>
              </p:cNvGrpSpPr>
              <p:nvPr/>
            </p:nvGrpSpPr>
            <p:grpSpPr bwMode="auto">
              <a:xfrm>
                <a:off x="2816" y="1490"/>
                <a:ext cx="884" cy="832"/>
                <a:chOff x="2796" y="1475"/>
                <a:chExt cx="884" cy="832"/>
              </a:xfrm>
            </p:grpSpPr>
            <p:sp>
              <p:nvSpPr>
                <p:cNvPr id="103444" name="Freeform 20"/>
                <p:cNvSpPr>
                  <a:spLocks/>
                </p:cNvSpPr>
                <p:nvPr/>
              </p:nvSpPr>
              <p:spPr bwMode="auto">
                <a:xfrm>
                  <a:off x="2816" y="1477"/>
                  <a:ext cx="391" cy="517"/>
                </a:xfrm>
                <a:custGeom>
                  <a:avLst/>
                  <a:gdLst/>
                  <a:ahLst/>
                  <a:cxnLst>
                    <a:cxn ang="0">
                      <a:pos x="25" y="116"/>
                    </a:cxn>
                    <a:cxn ang="0">
                      <a:pos x="55" y="161"/>
                    </a:cxn>
                    <a:cxn ang="0">
                      <a:pos x="44" y="207"/>
                    </a:cxn>
                    <a:cxn ang="0">
                      <a:pos x="61" y="256"/>
                    </a:cxn>
                    <a:cxn ang="0">
                      <a:pos x="89" y="326"/>
                    </a:cxn>
                    <a:cxn ang="0">
                      <a:pos x="89" y="368"/>
                    </a:cxn>
                    <a:cxn ang="0">
                      <a:pos x="83" y="405"/>
                    </a:cxn>
                    <a:cxn ang="0">
                      <a:pos x="112" y="428"/>
                    </a:cxn>
                    <a:cxn ang="0">
                      <a:pos x="120" y="454"/>
                    </a:cxn>
                    <a:cxn ang="0">
                      <a:pos x="155" y="482"/>
                    </a:cxn>
                    <a:cxn ang="0">
                      <a:pos x="170" y="511"/>
                    </a:cxn>
                    <a:cxn ang="0">
                      <a:pos x="193" y="544"/>
                    </a:cxn>
                    <a:cxn ang="0">
                      <a:pos x="210" y="577"/>
                    </a:cxn>
                    <a:cxn ang="0">
                      <a:pos x="243" y="580"/>
                    </a:cxn>
                    <a:cxn ang="0">
                      <a:pos x="275" y="589"/>
                    </a:cxn>
                    <a:cxn ang="0">
                      <a:pos x="292" y="571"/>
                    </a:cxn>
                    <a:cxn ang="0">
                      <a:pos x="312" y="535"/>
                    </a:cxn>
                    <a:cxn ang="0">
                      <a:pos x="325" y="515"/>
                    </a:cxn>
                    <a:cxn ang="0">
                      <a:pos x="345" y="491"/>
                    </a:cxn>
                    <a:cxn ang="0">
                      <a:pos x="348" y="463"/>
                    </a:cxn>
                    <a:cxn ang="0">
                      <a:pos x="375" y="466"/>
                    </a:cxn>
                    <a:cxn ang="0">
                      <a:pos x="387" y="437"/>
                    </a:cxn>
                    <a:cxn ang="0">
                      <a:pos x="401" y="405"/>
                    </a:cxn>
                    <a:cxn ang="0">
                      <a:pos x="405" y="388"/>
                    </a:cxn>
                    <a:cxn ang="0">
                      <a:pos x="398" y="360"/>
                    </a:cxn>
                    <a:cxn ang="0">
                      <a:pos x="418" y="340"/>
                    </a:cxn>
                    <a:cxn ang="0">
                      <a:pos x="444" y="330"/>
                    </a:cxn>
                    <a:cxn ang="0">
                      <a:pos x="444" y="308"/>
                    </a:cxn>
                    <a:cxn ang="0">
                      <a:pos x="433" y="259"/>
                    </a:cxn>
                    <a:cxn ang="0">
                      <a:pos x="459" y="265"/>
                    </a:cxn>
                    <a:cxn ang="0">
                      <a:pos x="450" y="236"/>
                    </a:cxn>
                    <a:cxn ang="0">
                      <a:pos x="465" y="219"/>
                    </a:cxn>
                    <a:cxn ang="0">
                      <a:pos x="465" y="204"/>
                    </a:cxn>
                    <a:cxn ang="0">
                      <a:pos x="450" y="204"/>
                    </a:cxn>
                    <a:cxn ang="0">
                      <a:pos x="427" y="193"/>
                    </a:cxn>
                    <a:cxn ang="0">
                      <a:pos x="418" y="175"/>
                    </a:cxn>
                    <a:cxn ang="0">
                      <a:pos x="381" y="151"/>
                    </a:cxn>
                    <a:cxn ang="0">
                      <a:pos x="359" y="142"/>
                    </a:cxn>
                    <a:cxn ang="0">
                      <a:pos x="359" y="116"/>
                    </a:cxn>
                    <a:cxn ang="0">
                      <a:pos x="336" y="105"/>
                    </a:cxn>
                    <a:cxn ang="0">
                      <a:pos x="293" y="99"/>
                    </a:cxn>
                    <a:cxn ang="0">
                      <a:pos x="281" y="105"/>
                    </a:cxn>
                    <a:cxn ang="0">
                      <a:pos x="258" y="102"/>
                    </a:cxn>
                    <a:cxn ang="0">
                      <a:pos x="196" y="84"/>
                    </a:cxn>
                    <a:cxn ang="0">
                      <a:pos x="173" y="64"/>
                    </a:cxn>
                    <a:cxn ang="0">
                      <a:pos x="135" y="38"/>
                    </a:cxn>
                    <a:cxn ang="0">
                      <a:pos x="89" y="32"/>
                    </a:cxn>
                    <a:cxn ang="0">
                      <a:pos x="48" y="19"/>
                    </a:cxn>
                    <a:cxn ang="0">
                      <a:pos x="35" y="6"/>
                    </a:cxn>
                    <a:cxn ang="0">
                      <a:pos x="6" y="15"/>
                    </a:cxn>
                    <a:cxn ang="0">
                      <a:pos x="15" y="62"/>
                    </a:cxn>
                    <a:cxn ang="0">
                      <a:pos x="43" y="93"/>
                    </a:cxn>
                  </a:cxnLst>
                  <a:rect l="0" t="0" r="r" b="b"/>
                  <a:pathLst>
                    <a:path w="471" h="589">
                      <a:moveTo>
                        <a:pt x="29" y="102"/>
                      </a:moveTo>
                      <a:lnTo>
                        <a:pt x="25" y="116"/>
                      </a:lnTo>
                      <a:lnTo>
                        <a:pt x="41" y="128"/>
                      </a:lnTo>
                      <a:lnTo>
                        <a:pt x="55" y="161"/>
                      </a:lnTo>
                      <a:lnTo>
                        <a:pt x="51" y="187"/>
                      </a:lnTo>
                      <a:lnTo>
                        <a:pt x="44" y="207"/>
                      </a:lnTo>
                      <a:lnTo>
                        <a:pt x="41" y="216"/>
                      </a:lnTo>
                      <a:lnTo>
                        <a:pt x="61" y="256"/>
                      </a:lnTo>
                      <a:lnTo>
                        <a:pt x="77" y="294"/>
                      </a:lnTo>
                      <a:lnTo>
                        <a:pt x="89" y="326"/>
                      </a:lnTo>
                      <a:lnTo>
                        <a:pt x="97" y="346"/>
                      </a:lnTo>
                      <a:lnTo>
                        <a:pt x="89" y="368"/>
                      </a:lnTo>
                      <a:lnTo>
                        <a:pt x="80" y="388"/>
                      </a:lnTo>
                      <a:lnTo>
                        <a:pt x="83" y="405"/>
                      </a:lnTo>
                      <a:lnTo>
                        <a:pt x="100" y="414"/>
                      </a:lnTo>
                      <a:lnTo>
                        <a:pt x="112" y="428"/>
                      </a:lnTo>
                      <a:lnTo>
                        <a:pt x="120" y="437"/>
                      </a:lnTo>
                      <a:lnTo>
                        <a:pt x="120" y="454"/>
                      </a:lnTo>
                      <a:lnTo>
                        <a:pt x="138" y="466"/>
                      </a:lnTo>
                      <a:lnTo>
                        <a:pt x="155" y="482"/>
                      </a:lnTo>
                      <a:lnTo>
                        <a:pt x="164" y="495"/>
                      </a:lnTo>
                      <a:lnTo>
                        <a:pt x="170" y="511"/>
                      </a:lnTo>
                      <a:lnTo>
                        <a:pt x="181" y="521"/>
                      </a:lnTo>
                      <a:lnTo>
                        <a:pt x="193" y="544"/>
                      </a:lnTo>
                      <a:lnTo>
                        <a:pt x="203" y="563"/>
                      </a:lnTo>
                      <a:lnTo>
                        <a:pt x="210" y="577"/>
                      </a:lnTo>
                      <a:lnTo>
                        <a:pt x="223" y="577"/>
                      </a:lnTo>
                      <a:lnTo>
                        <a:pt x="243" y="580"/>
                      </a:lnTo>
                      <a:lnTo>
                        <a:pt x="258" y="583"/>
                      </a:lnTo>
                      <a:lnTo>
                        <a:pt x="275" y="589"/>
                      </a:lnTo>
                      <a:lnTo>
                        <a:pt x="278" y="583"/>
                      </a:lnTo>
                      <a:lnTo>
                        <a:pt x="292" y="571"/>
                      </a:lnTo>
                      <a:lnTo>
                        <a:pt x="306" y="551"/>
                      </a:lnTo>
                      <a:lnTo>
                        <a:pt x="312" y="535"/>
                      </a:lnTo>
                      <a:lnTo>
                        <a:pt x="313" y="515"/>
                      </a:lnTo>
                      <a:lnTo>
                        <a:pt x="325" y="515"/>
                      </a:lnTo>
                      <a:lnTo>
                        <a:pt x="332" y="505"/>
                      </a:lnTo>
                      <a:lnTo>
                        <a:pt x="345" y="491"/>
                      </a:lnTo>
                      <a:lnTo>
                        <a:pt x="339" y="472"/>
                      </a:lnTo>
                      <a:lnTo>
                        <a:pt x="348" y="463"/>
                      </a:lnTo>
                      <a:lnTo>
                        <a:pt x="362" y="472"/>
                      </a:lnTo>
                      <a:lnTo>
                        <a:pt x="375" y="466"/>
                      </a:lnTo>
                      <a:lnTo>
                        <a:pt x="372" y="457"/>
                      </a:lnTo>
                      <a:lnTo>
                        <a:pt x="387" y="437"/>
                      </a:lnTo>
                      <a:lnTo>
                        <a:pt x="387" y="417"/>
                      </a:lnTo>
                      <a:lnTo>
                        <a:pt x="401" y="405"/>
                      </a:lnTo>
                      <a:lnTo>
                        <a:pt x="398" y="394"/>
                      </a:lnTo>
                      <a:lnTo>
                        <a:pt x="405" y="388"/>
                      </a:lnTo>
                      <a:lnTo>
                        <a:pt x="401" y="373"/>
                      </a:lnTo>
                      <a:lnTo>
                        <a:pt x="398" y="360"/>
                      </a:lnTo>
                      <a:lnTo>
                        <a:pt x="405" y="349"/>
                      </a:lnTo>
                      <a:lnTo>
                        <a:pt x="418" y="340"/>
                      </a:lnTo>
                      <a:lnTo>
                        <a:pt x="433" y="336"/>
                      </a:lnTo>
                      <a:lnTo>
                        <a:pt x="444" y="330"/>
                      </a:lnTo>
                      <a:lnTo>
                        <a:pt x="450" y="323"/>
                      </a:lnTo>
                      <a:lnTo>
                        <a:pt x="444" y="308"/>
                      </a:lnTo>
                      <a:lnTo>
                        <a:pt x="424" y="276"/>
                      </a:lnTo>
                      <a:lnTo>
                        <a:pt x="433" y="259"/>
                      </a:lnTo>
                      <a:lnTo>
                        <a:pt x="450" y="262"/>
                      </a:lnTo>
                      <a:lnTo>
                        <a:pt x="459" y="265"/>
                      </a:lnTo>
                      <a:lnTo>
                        <a:pt x="451" y="245"/>
                      </a:lnTo>
                      <a:lnTo>
                        <a:pt x="450" y="236"/>
                      </a:lnTo>
                      <a:lnTo>
                        <a:pt x="456" y="225"/>
                      </a:lnTo>
                      <a:lnTo>
                        <a:pt x="465" y="219"/>
                      </a:lnTo>
                      <a:lnTo>
                        <a:pt x="471" y="213"/>
                      </a:lnTo>
                      <a:lnTo>
                        <a:pt x="465" y="204"/>
                      </a:lnTo>
                      <a:lnTo>
                        <a:pt x="456" y="198"/>
                      </a:lnTo>
                      <a:lnTo>
                        <a:pt x="450" y="204"/>
                      </a:lnTo>
                      <a:lnTo>
                        <a:pt x="439" y="207"/>
                      </a:lnTo>
                      <a:lnTo>
                        <a:pt x="427" y="193"/>
                      </a:lnTo>
                      <a:lnTo>
                        <a:pt x="424" y="184"/>
                      </a:lnTo>
                      <a:lnTo>
                        <a:pt x="418" y="175"/>
                      </a:lnTo>
                      <a:lnTo>
                        <a:pt x="395" y="155"/>
                      </a:lnTo>
                      <a:lnTo>
                        <a:pt x="381" y="151"/>
                      </a:lnTo>
                      <a:lnTo>
                        <a:pt x="365" y="148"/>
                      </a:lnTo>
                      <a:lnTo>
                        <a:pt x="359" y="142"/>
                      </a:lnTo>
                      <a:lnTo>
                        <a:pt x="359" y="125"/>
                      </a:lnTo>
                      <a:lnTo>
                        <a:pt x="359" y="116"/>
                      </a:lnTo>
                      <a:lnTo>
                        <a:pt x="345" y="102"/>
                      </a:lnTo>
                      <a:lnTo>
                        <a:pt x="336" y="105"/>
                      </a:lnTo>
                      <a:lnTo>
                        <a:pt x="307" y="105"/>
                      </a:lnTo>
                      <a:lnTo>
                        <a:pt x="293" y="99"/>
                      </a:lnTo>
                      <a:lnTo>
                        <a:pt x="287" y="102"/>
                      </a:lnTo>
                      <a:lnTo>
                        <a:pt x="281" y="105"/>
                      </a:lnTo>
                      <a:lnTo>
                        <a:pt x="267" y="102"/>
                      </a:lnTo>
                      <a:lnTo>
                        <a:pt x="258" y="102"/>
                      </a:lnTo>
                      <a:lnTo>
                        <a:pt x="235" y="85"/>
                      </a:lnTo>
                      <a:lnTo>
                        <a:pt x="196" y="84"/>
                      </a:lnTo>
                      <a:lnTo>
                        <a:pt x="187" y="79"/>
                      </a:lnTo>
                      <a:lnTo>
                        <a:pt x="173" y="64"/>
                      </a:lnTo>
                      <a:lnTo>
                        <a:pt x="158" y="52"/>
                      </a:lnTo>
                      <a:lnTo>
                        <a:pt x="135" y="38"/>
                      </a:lnTo>
                      <a:lnTo>
                        <a:pt x="115" y="35"/>
                      </a:lnTo>
                      <a:lnTo>
                        <a:pt x="89" y="32"/>
                      </a:lnTo>
                      <a:lnTo>
                        <a:pt x="61" y="21"/>
                      </a:lnTo>
                      <a:lnTo>
                        <a:pt x="48" y="19"/>
                      </a:lnTo>
                      <a:lnTo>
                        <a:pt x="41" y="15"/>
                      </a:lnTo>
                      <a:lnTo>
                        <a:pt x="35" y="6"/>
                      </a:lnTo>
                      <a:lnTo>
                        <a:pt x="25" y="0"/>
                      </a:lnTo>
                      <a:lnTo>
                        <a:pt x="6" y="15"/>
                      </a:lnTo>
                      <a:lnTo>
                        <a:pt x="0" y="41"/>
                      </a:lnTo>
                      <a:lnTo>
                        <a:pt x="15" y="62"/>
                      </a:lnTo>
                      <a:lnTo>
                        <a:pt x="35" y="73"/>
                      </a:lnTo>
                      <a:lnTo>
                        <a:pt x="43" y="93"/>
                      </a:lnTo>
                      <a:lnTo>
                        <a:pt x="29" y="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45" name="Freeform 21"/>
                <p:cNvSpPr>
                  <a:spLocks/>
                </p:cNvSpPr>
                <p:nvPr/>
              </p:nvSpPr>
              <p:spPr bwMode="auto">
                <a:xfrm>
                  <a:off x="3449" y="2073"/>
                  <a:ext cx="228" cy="165"/>
                </a:xfrm>
                <a:custGeom>
                  <a:avLst/>
                  <a:gdLst/>
                  <a:ahLst/>
                  <a:cxnLst>
                    <a:cxn ang="0">
                      <a:pos x="263" y="67"/>
                    </a:cxn>
                    <a:cxn ang="0">
                      <a:pos x="234" y="37"/>
                    </a:cxn>
                    <a:cxn ang="0">
                      <a:pos x="215" y="26"/>
                    </a:cxn>
                    <a:cxn ang="0">
                      <a:pos x="182" y="17"/>
                    </a:cxn>
                    <a:cxn ang="0">
                      <a:pos x="175" y="0"/>
                    </a:cxn>
                    <a:cxn ang="0">
                      <a:pos x="163" y="17"/>
                    </a:cxn>
                    <a:cxn ang="0">
                      <a:pos x="163" y="29"/>
                    </a:cxn>
                    <a:cxn ang="0">
                      <a:pos x="157" y="32"/>
                    </a:cxn>
                    <a:cxn ang="0">
                      <a:pos x="143" y="37"/>
                    </a:cxn>
                    <a:cxn ang="0">
                      <a:pos x="128" y="43"/>
                    </a:cxn>
                    <a:cxn ang="0">
                      <a:pos x="117" y="52"/>
                    </a:cxn>
                    <a:cxn ang="0">
                      <a:pos x="105" y="61"/>
                    </a:cxn>
                    <a:cxn ang="0">
                      <a:pos x="97" y="46"/>
                    </a:cxn>
                    <a:cxn ang="0">
                      <a:pos x="85" y="37"/>
                    </a:cxn>
                    <a:cxn ang="0">
                      <a:pos x="76" y="29"/>
                    </a:cxn>
                    <a:cxn ang="0">
                      <a:pos x="63" y="37"/>
                    </a:cxn>
                    <a:cxn ang="0">
                      <a:pos x="59" y="46"/>
                    </a:cxn>
                    <a:cxn ang="0">
                      <a:pos x="71" y="61"/>
                    </a:cxn>
                    <a:cxn ang="0">
                      <a:pos x="65" y="72"/>
                    </a:cxn>
                    <a:cxn ang="0">
                      <a:pos x="53" y="72"/>
                    </a:cxn>
                    <a:cxn ang="0">
                      <a:pos x="46" y="75"/>
                    </a:cxn>
                    <a:cxn ang="0">
                      <a:pos x="43" y="87"/>
                    </a:cxn>
                    <a:cxn ang="0">
                      <a:pos x="37" y="94"/>
                    </a:cxn>
                    <a:cxn ang="0">
                      <a:pos x="20" y="100"/>
                    </a:cxn>
                    <a:cxn ang="0">
                      <a:pos x="0" y="98"/>
                    </a:cxn>
                    <a:cxn ang="0">
                      <a:pos x="27" y="117"/>
                    </a:cxn>
                    <a:cxn ang="0">
                      <a:pos x="30" y="136"/>
                    </a:cxn>
                    <a:cxn ang="0">
                      <a:pos x="33" y="152"/>
                    </a:cxn>
                    <a:cxn ang="0">
                      <a:pos x="30" y="169"/>
                    </a:cxn>
                    <a:cxn ang="0">
                      <a:pos x="27" y="178"/>
                    </a:cxn>
                    <a:cxn ang="0">
                      <a:pos x="39" y="172"/>
                    </a:cxn>
                    <a:cxn ang="0">
                      <a:pos x="56" y="187"/>
                    </a:cxn>
                    <a:cxn ang="0">
                      <a:pos x="82" y="172"/>
                    </a:cxn>
                    <a:cxn ang="0">
                      <a:pos x="102" y="169"/>
                    </a:cxn>
                    <a:cxn ang="0">
                      <a:pos x="114" y="169"/>
                    </a:cxn>
                    <a:cxn ang="0">
                      <a:pos x="131" y="178"/>
                    </a:cxn>
                    <a:cxn ang="0">
                      <a:pos x="146" y="187"/>
                    </a:cxn>
                    <a:cxn ang="0">
                      <a:pos x="166" y="192"/>
                    </a:cxn>
                    <a:cxn ang="0">
                      <a:pos x="182" y="184"/>
                    </a:cxn>
                    <a:cxn ang="0">
                      <a:pos x="198" y="163"/>
                    </a:cxn>
                    <a:cxn ang="0">
                      <a:pos x="218" y="166"/>
                    </a:cxn>
                    <a:cxn ang="0">
                      <a:pos x="225" y="146"/>
                    </a:cxn>
                    <a:cxn ang="0">
                      <a:pos x="245" y="143"/>
                    </a:cxn>
                    <a:cxn ang="0">
                      <a:pos x="254" y="146"/>
                    </a:cxn>
                    <a:cxn ang="0">
                      <a:pos x="263" y="140"/>
                    </a:cxn>
                    <a:cxn ang="0">
                      <a:pos x="269" y="130"/>
                    </a:cxn>
                    <a:cxn ang="0">
                      <a:pos x="274" y="117"/>
                    </a:cxn>
                    <a:cxn ang="0">
                      <a:pos x="274" y="92"/>
                    </a:cxn>
                    <a:cxn ang="0">
                      <a:pos x="263" y="67"/>
                    </a:cxn>
                  </a:cxnLst>
                  <a:rect l="0" t="0" r="r" b="b"/>
                  <a:pathLst>
                    <a:path w="274" h="192">
                      <a:moveTo>
                        <a:pt x="263" y="67"/>
                      </a:moveTo>
                      <a:lnTo>
                        <a:pt x="234" y="37"/>
                      </a:lnTo>
                      <a:lnTo>
                        <a:pt x="215" y="26"/>
                      </a:lnTo>
                      <a:lnTo>
                        <a:pt x="182" y="17"/>
                      </a:lnTo>
                      <a:lnTo>
                        <a:pt x="175" y="0"/>
                      </a:lnTo>
                      <a:lnTo>
                        <a:pt x="163" y="17"/>
                      </a:lnTo>
                      <a:lnTo>
                        <a:pt x="163" y="29"/>
                      </a:lnTo>
                      <a:lnTo>
                        <a:pt x="157" y="32"/>
                      </a:lnTo>
                      <a:lnTo>
                        <a:pt x="143" y="37"/>
                      </a:lnTo>
                      <a:lnTo>
                        <a:pt x="128" y="43"/>
                      </a:lnTo>
                      <a:lnTo>
                        <a:pt x="117" y="52"/>
                      </a:lnTo>
                      <a:lnTo>
                        <a:pt x="105" y="61"/>
                      </a:lnTo>
                      <a:lnTo>
                        <a:pt x="97" y="46"/>
                      </a:lnTo>
                      <a:lnTo>
                        <a:pt x="85" y="37"/>
                      </a:lnTo>
                      <a:lnTo>
                        <a:pt x="76" y="29"/>
                      </a:lnTo>
                      <a:lnTo>
                        <a:pt x="63" y="37"/>
                      </a:lnTo>
                      <a:lnTo>
                        <a:pt x="59" y="46"/>
                      </a:lnTo>
                      <a:lnTo>
                        <a:pt x="71" y="61"/>
                      </a:lnTo>
                      <a:lnTo>
                        <a:pt x="65" y="72"/>
                      </a:lnTo>
                      <a:lnTo>
                        <a:pt x="53" y="72"/>
                      </a:lnTo>
                      <a:lnTo>
                        <a:pt x="46" y="75"/>
                      </a:lnTo>
                      <a:lnTo>
                        <a:pt x="43" y="87"/>
                      </a:lnTo>
                      <a:lnTo>
                        <a:pt x="37" y="94"/>
                      </a:lnTo>
                      <a:lnTo>
                        <a:pt x="20" y="100"/>
                      </a:lnTo>
                      <a:lnTo>
                        <a:pt x="0" y="98"/>
                      </a:lnTo>
                      <a:lnTo>
                        <a:pt x="27" y="117"/>
                      </a:lnTo>
                      <a:lnTo>
                        <a:pt x="30" y="136"/>
                      </a:lnTo>
                      <a:lnTo>
                        <a:pt x="33" y="152"/>
                      </a:lnTo>
                      <a:lnTo>
                        <a:pt x="30" y="169"/>
                      </a:lnTo>
                      <a:lnTo>
                        <a:pt x="27" y="178"/>
                      </a:lnTo>
                      <a:lnTo>
                        <a:pt x="39" y="172"/>
                      </a:lnTo>
                      <a:lnTo>
                        <a:pt x="56" y="187"/>
                      </a:lnTo>
                      <a:lnTo>
                        <a:pt x="82" y="172"/>
                      </a:lnTo>
                      <a:lnTo>
                        <a:pt x="102" y="169"/>
                      </a:lnTo>
                      <a:lnTo>
                        <a:pt x="114" y="169"/>
                      </a:lnTo>
                      <a:lnTo>
                        <a:pt x="131" y="178"/>
                      </a:lnTo>
                      <a:lnTo>
                        <a:pt x="146" y="187"/>
                      </a:lnTo>
                      <a:lnTo>
                        <a:pt x="166" y="192"/>
                      </a:lnTo>
                      <a:lnTo>
                        <a:pt x="182" y="184"/>
                      </a:lnTo>
                      <a:lnTo>
                        <a:pt x="198" y="163"/>
                      </a:lnTo>
                      <a:lnTo>
                        <a:pt x="218" y="166"/>
                      </a:lnTo>
                      <a:lnTo>
                        <a:pt x="225" y="146"/>
                      </a:lnTo>
                      <a:lnTo>
                        <a:pt x="245" y="143"/>
                      </a:lnTo>
                      <a:lnTo>
                        <a:pt x="254" y="146"/>
                      </a:lnTo>
                      <a:lnTo>
                        <a:pt x="263" y="140"/>
                      </a:lnTo>
                      <a:lnTo>
                        <a:pt x="269" y="130"/>
                      </a:lnTo>
                      <a:lnTo>
                        <a:pt x="274" y="117"/>
                      </a:lnTo>
                      <a:lnTo>
                        <a:pt x="274" y="92"/>
                      </a:lnTo>
                      <a:lnTo>
                        <a:pt x="263" y="6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6167" name="Freeform 22"/>
                <p:cNvSpPr>
                  <a:spLocks/>
                </p:cNvSpPr>
                <p:nvPr/>
              </p:nvSpPr>
              <p:spPr bwMode="auto">
                <a:xfrm>
                  <a:off x="3294" y="1874"/>
                  <a:ext cx="291" cy="286"/>
                </a:xfrm>
                <a:custGeom>
                  <a:avLst/>
                  <a:gdLst>
                    <a:gd name="T0" fmla="*/ 18 w 347"/>
                    <a:gd name="T1" fmla="*/ 0 h 327"/>
                    <a:gd name="T2" fmla="*/ 20 w 347"/>
                    <a:gd name="T3" fmla="*/ 8 h 327"/>
                    <a:gd name="T4" fmla="*/ 21 w 347"/>
                    <a:gd name="T5" fmla="*/ 13 h 327"/>
                    <a:gd name="T6" fmla="*/ 22 w 347"/>
                    <a:gd name="T7" fmla="*/ 16 h 327"/>
                    <a:gd name="T8" fmla="*/ 23 w 347"/>
                    <a:gd name="T9" fmla="*/ 20 h 327"/>
                    <a:gd name="T10" fmla="*/ 24 w 347"/>
                    <a:gd name="T11" fmla="*/ 24 h 327"/>
                    <a:gd name="T12" fmla="*/ 28 w 347"/>
                    <a:gd name="T13" fmla="*/ 27 h 327"/>
                    <a:gd name="T14" fmla="*/ 30 w 347"/>
                    <a:gd name="T15" fmla="*/ 32 h 327"/>
                    <a:gd name="T16" fmla="*/ 34 w 347"/>
                    <a:gd name="T17" fmla="*/ 35 h 327"/>
                    <a:gd name="T18" fmla="*/ 35 w 347"/>
                    <a:gd name="T19" fmla="*/ 39 h 327"/>
                    <a:gd name="T20" fmla="*/ 34 w 347"/>
                    <a:gd name="T21" fmla="*/ 40 h 327"/>
                    <a:gd name="T22" fmla="*/ 34 w 347"/>
                    <a:gd name="T23" fmla="*/ 42 h 327"/>
                    <a:gd name="T24" fmla="*/ 33 w 347"/>
                    <a:gd name="T25" fmla="*/ 42 h 327"/>
                    <a:gd name="T26" fmla="*/ 34 w 347"/>
                    <a:gd name="T27" fmla="*/ 45 h 327"/>
                    <a:gd name="T28" fmla="*/ 33 w 347"/>
                    <a:gd name="T29" fmla="*/ 45 h 327"/>
                    <a:gd name="T30" fmla="*/ 31 w 347"/>
                    <a:gd name="T31" fmla="*/ 46 h 327"/>
                    <a:gd name="T32" fmla="*/ 30 w 347"/>
                    <a:gd name="T33" fmla="*/ 46 h 327"/>
                    <a:gd name="T34" fmla="*/ 28 w 347"/>
                    <a:gd name="T35" fmla="*/ 51 h 327"/>
                    <a:gd name="T36" fmla="*/ 28 w 347"/>
                    <a:gd name="T37" fmla="*/ 48 h 327"/>
                    <a:gd name="T38" fmla="*/ 26 w 347"/>
                    <a:gd name="T39" fmla="*/ 46 h 327"/>
                    <a:gd name="T40" fmla="*/ 24 w 347"/>
                    <a:gd name="T41" fmla="*/ 45 h 327"/>
                    <a:gd name="T42" fmla="*/ 24 w 347"/>
                    <a:gd name="T43" fmla="*/ 45 h 327"/>
                    <a:gd name="T44" fmla="*/ 23 w 347"/>
                    <a:gd name="T45" fmla="*/ 46 h 327"/>
                    <a:gd name="T46" fmla="*/ 23 w 347"/>
                    <a:gd name="T47" fmla="*/ 48 h 327"/>
                    <a:gd name="T48" fmla="*/ 24 w 347"/>
                    <a:gd name="T49" fmla="*/ 51 h 327"/>
                    <a:gd name="T50" fmla="*/ 24 w 347"/>
                    <a:gd name="T51" fmla="*/ 52 h 327"/>
                    <a:gd name="T52" fmla="*/ 22 w 347"/>
                    <a:gd name="T53" fmla="*/ 52 h 327"/>
                    <a:gd name="T54" fmla="*/ 21 w 347"/>
                    <a:gd name="T55" fmla="*/ 53 h 327"/>
                    <a:gd name="T56" fmla="*/ 20 w 347"/>
                    <a:gd name="T57" fmla="*/ 55 h 327"/>
                    <a:gd name="T58" fmla="*/ 20 w 347"/>
                    <a:gd name="T59" fmla="*/ 57 h 327"/>
                    <a:gd name="T60" fmla="*/ 19 w 347"/>
                    <a:gd name="T61" fmla="*/ 58 h 327"/>
                    <a:gd name="T62" fmla="*/ 17 w 347"/>
                    <a:gd name="T63" fmla="*/ 57 h 327"/>
                    <a:gd name="T64" fmla="*/ 14 w 347"/>
                    <a:gd name="T65" fmla="*/ 56 h 327"/>
                    <a:gd name="T66" fmla="*/ 12 w 347"/>
                    <a:gd name="T67" fmla="*/ 53 h 327"/>
                    <a:gd name="T68" fmla="*/ 11 w 347"/>
                    <a:gd name="T69" fmla="*/ 52 h 327"/>
                    <a:gd name="T70" fmla="*/ 8 w 347"/>
                    <a:gd name="T71" fmla="*/ 46 h 327"/>
                    <a:gd name="T72" fmla="*/ 7 w 347"/>
                    <a:gd name="T73" fmla="*/ 45 h 327"/>
                    <a:gd name="T74" fmla="*/ 6 w 347"/>
                    <a:gd name="T75" fmla="*/ 45 h 327"/>
                    <a:gd name="T76" fmla="*/ 3 w 347"/>
                    <a:gd name="T77" fmla="*/ 45 h 327"/>
                    <a:gd name="T78" fmla="*/ 3 w 347"/>
                    <a:gd name="T79" fmla="*/ 45 h 327"/>
                    <a:gd name="T80" fmla="*/ 3 w 347"/>
                    <a:gd name="T81" fmla="*/ 42 h 327"/>
                    <a:gd name="T82" fmla="*/ 3 w 347"/>
                    <a:gd name="T83" fmla="*/ 39 h 327"/>
                    <a:gd name="T84" fmla="*/ 3 w 347"/>
                    <a:gd name="T85" fmla="*/ 35 h 327"/>
                    <a:gd name="T86" fmla="*/ 3 w 347"/>
                    <a:gd name="T87" fmla="*/ 33 h 327"/>
                    <a:gd name="T88" fmla="*/ 3 w 347"/>
                    <a:gd name="T89" fmla="*/ 31 h 327"/>
                    <a:gd name="T90" fmla="*/ 3 w 347"/>
                    <a:gd name="T91" fmla="*/ 29 h 327"/>
                    <a:gd name="T92" fmla="*/ 0 w 347"/>
                    <a:gd name="T93" fmla="*/ 26 h 327"/>
                    <a:gd name="T94" fmla="*/ 0 w 347"/>
                    <a:gd name="T95" fmla="*/ 24 h 327"/>
                    <a:gd name="T96" fmla="*/ 3 w 347"/>
                    <a:gd name="T97" fmla="*/ 23 h 327"/>
                    <a:gd name="T98" fmla="*/ 3 w 347"/>
                    <a:gd name="T99" fmla="*/ 22 h 327"/>
                    <a:gd name="T100" fmla="*/ 3 w 347"/>
                    <a:gd name="T101" fmla="*/ 19 h 327"/>
                    <a:gd name="T102" fmla="*/ 3 w 347"/>
                    <a:gd name="T103" fmla="*/ 17 h 327"/>
                    <a:gd name="T104" fmla="*/ 3 w 347"/>
                    <a:gd name="T105" fmla="*/ 15 h 327"/>
                    <a:gd name="T106" fmla="*/ 5 w 347"/>
                    <a:gd name="T107" fmla="*/ 15 h 327"/>
                    <a:gd name="T108" fmla="*/ 7 w 347"/>
                    <a:gd name="T109" fmla="*/ 13 h 327"/>
                    <a:gd name="T110" fmla="*/ 7 w 347"/>
                    <a:gd name="T111" fmla="*/ 11 h 327"/>
                    <a:gd name="T112" fmla="*/ 7 w 347"/>
                    <a:gd name="T113" fmla="*/ 9 h 327"/>
                    <a:gd name="T114" fmla="*/ 9 w 347"/>
                    <a:gd name="T115" fmla="*/ 5 h 327"/>
                    <a:gd name="T116" fmla="*/ 12 w 347"/>
                    <a:gd name="T117" fmla="*/ 6 h 327"/>
                    <a:gd name="T118" fmla="*/ 13 w 347"/>
                    <a:gd name="T119" fmla="*/ 3 h 327"/>
                    <a:gd name="T120" fmla="*/ 15 w 347"/>
                    <a:gd name="T121" fmla="*/ 3 h 327"/>
                    <a:gd name="T122" fmla="*/ 17 w 347"/>
                    <a:gd name="T123" fmla="*/ 3 h 327"/>
                    <a:gd name="T124" fmla="*/ 18 w 347"/>
                    <a:gd name="T125" fmla="*/ 0 h 32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47"/>
                    <a:gd name="T190" fmla="*/ 0 h 327"/>
                    <a:gd name="T191" fmla="*/ 347 w 347"/>
                    <a:gd name="T192" fmla="*/ 327 h 32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47" h="327">
                      <a:moveTo>
                        <a:pt x="178" y="0"/>
                      </a:moveTo>
                      <a:lnTo>
                        <a:pt x="198" y="46"/>
                      </a:lnTo>
                      <a:lnTo>
                        <a:pt x="210" y="78"/>
                      </a:lnTo>
                      <a:lnTo>
                        <a:pt x="218" y="93"/>
                      </a:lnTo>
                      <a:lnTo>
                        <a:pt x="221" y="116"/>
                      </a:lnTo>
                      <a:lnTo>
                        <a:pt x="247" y="136"/>
                      </a:lnTo>
                      <a:lnTo>
                        <a:pt x="268" y="155"/>
                      </a:lnTo>
                      <a:lnTo>
                        <a:pt x="300" y="184"/>
                      </a:lnTo>
                      <a:lnTo>
                        <a:pt x="331" y="204"/>
                      </a:lnTo>
                      <a:lnTo>
                        <a:pt x="347" y="219"/>
                      </a:lnTo>
                      <a:lnTo>
                        <a:pt x="340" y="233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7" y="256"/>
                      </a:lnTo>
                      <a:lnTo>
                        <a:pt x="317" y="262"/>
                      </a:lnTo>
                      <a:lnTo>
                        <a:pt x="308" y="268"/>
                      </a:lnTo>
                      <a:lnTo>
                        <a:pt x="299" y="268"/>
                      </a:lnTo>
                      <a:lnTo>
                        <a:pt x="273" y="288"/>
                      </a:lnTo>
                      <a:lnTo>
                        <a:pt x="268" y="277"/>
                      </a:lnTo>
                      <a:lnTo>
                        <a:pt x="256" y="268"/>
                      </a:lnTo>
                      <a:lnTo>
                        <a:pt x="242" y="259"/>
                      </a:lnTo>
                      <a:lnTo>
                        <a:pt x="233" y="262"/>
                      </a:lnTo>
                      <a:lnTo>
                        <a:pt x="227" y="268"/>
                      </a:lnTo>
                      <a:lnTo>
                        <a:pt x="227" y="277"/>
                      </a:lnTo>
                      <a:lnTo>
                        <a:pt x="236" y="288"/>
                      </a:lnTo>
                      <a:lnTo>
                        <a:pt x="230" y="297"/>
                      </a:lnTo>
                      <a:lnTo>
                        <a:pt x="218" y="300"/>
                      </a:lnTo>
                      <a:lnTo>
                        <a:pt x="210" y="307"/>
                      </a:lnTo>
                      <a:lnTo>
                        <a:pt x="207" y="317"/>
                      </a:lnTo>
                      <a:lnTo>
                        <a:pt x="198" y="324"/>
                      </a:lnTo>
                      <a:lnTo>
                        <a:pt x="188" y="327"/>
                      </a:lnTo>
                      <a:lnTo>
                        <a:pt x="168" y="324"/>
                      </a:lnTo>
                      <a:lnTo>
                        <a:pt x="142" y="320"/>
                      </a:lnTo>
                      <a:lnTo>
                        <a:pt x="122" y="307"/>
                      </a:lnTo>
                      <a:lnTo>
                        <a:pt x="104" y="291"/>
                      </a:lnTo>
                      <a:lnTo>
                        <a:pt x="78" y="268"/>
                      </a:lnTo>
                      <a:lnTo>
                        <a:pt x="69" y="259"/>
                      </a:lnTo>
                      <a:lnTo>
                        <a:pt x="55" y="256"/>
                      </a:lnTo>
                      <a:lnTo>
                        <a:pt x="29" y="251"/>
                      </a:lnTo>
                      <a:lnTo>
                        <a:pt x="12" y="251"/>
                      </a:lnTo>
                      <a:lnTo>
                        <a:pt x="6" y="242"/>
                      </a:lnTo>
                      <a:lnTo>
                        <a:pt x="3" y="225"/>
                      </a:lnTo>
                      <a:lnTo>
                        <a:pt x="6" y="204"/>
                      </a:lnTo>
                      <a:lnTo>
                        <a:pt x="12" y="187"/>
                      </a:lnTo>
                      <a:lnTo>
                        <a:pt x="9" y="181"/>
                      </a:lnTo>
                      <a:lnTo>
                        <a:pt x="6" y="165"/>
                      </a:lnTo>
                      <a:lnTo>
                        <a:pt x="0" y="149"/>
                      </a:lnTo>
                      <a:lnTo>
                        <a:pt x="0" y="136"/>
                      </a:lnTo>
                      <a:lnTo>
                        <a:pt x="6" y="130"/>
                      </a:lnTo>
                      <a:lnTo>
                        <a:pt x="12" y="125"/>
                      </a:lnTo>
                      <a:lnTo>
                        <a:pt x="9" y="110"/>
                      </a:lnTo>
                      <a:lnTo>
                        <a:pt x="12" y="99"/>
                      </a:lnTo>
                      <a:lnTo>
                        <a:pt x="29" y="84"/>
                      </a:lnTo>
                      <a:lnTo>
                        <a:pt x="46" y="84"/>
                      </a:lnTo>
                      <a:lnTo>
                        <a:pt x="61" y="78"/>
                      </a:lnTo>
                      <a:lnTo>
                        <a:pt x="70" y="66"/>
                      </a:lnTo>
                      <a:lnTo>
                        <a:pt x="69" y="55"/>
                      </a:lnTo>
                      <a:lnTo>
                        <a:pt x="90" y="32"/>
                      </a:lnTo>
                      <a:lnTo>
                        <a:pt x="116" y="35"/>
                      </a:lnTo>
                      <a:lnTo>
                        <a:pt x="127" y="23"/>
                      </a:lnTo>
                      <a:lnTo>
                        <a:pt x="148" y="20"/>
                      </a:lnTo>
                      <a:lnTo>
                        <a:pt x="162" y="1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03447" name="Freeform 23"/>
                <p:cNvSpPr>
                  <a:spLocks/>
                </p:cNvSpPr>
                <p:nvPr/>
              </p:nvSpPr>
              <p:spPr bwMode="auto">
                <a:xfrm>
                  <a:off x="3120" y="1691"/>
                  <a:ext cx="242" cy="297"/>
                </a:xfrm>
                <a:custGeom>
                  <a:avLst/>
                  <a:gdLst/>
                  <a:ahLst/>
                  <a:cxnLst>
                    <a:cxn ang="0">
                      <a:pos x="281" y="243"/>
                    </a:cxn>
                    <a:cxn ang="0">
                      <a:pos x="242" y="211"/>
                    </a:cxn>
                    <a:cxn ang="0">
                      <a:pos x="209" y="192"/>
                    </a:cxn>
                    <a:cxn ang="0">
                      <a:pos x="207" y="140"/>
                    </a:cxn>
                    <a:cxn ang="0">
                      <a:pos x="203" y="88"/>
                    </a:cxn>
                    <a:cxn ang="0">
                      <a:pos x="161" y="59"/>
                    </a:cxn>
                    <a:cxn ang="0">
                      <a:pos x="126" y="36"/>
                    </a:cxn>
                    <a:cxn ang="0">
                      <a:pos x="100" y="17"/>
                    </a:cxn>
                    <a:cxn ang="0">
                      <a:pos x="86" y="0"/>
                    </a:cxn>
                    <a:cxn ang="0">
                      <a:pos x="64" y="6"/>
                    </a:cxn>
                    <a:cxn ang="0">
                      <a:pos x="67" y="43"/>
                    </a:cxn>
                    <a:cxn ang="0">
                      <a:pos x="80" y="77"/>
                    </a:cxn>
                    <a:cxn ang="0">
                      <a:pos x="54" y="88"/>
                    </a:cxn>
                    <a:cxn ang="0">
                      <a:pos x="27" y="111"/>
                    </a:cxn>
                    <a:cxn ang="0">
                      <a:pos x="35" y="143"/>
                    </a:cxn>
                    <a:cxn ang="0">
                      <a:pos x="32" y="152"/>
                    </a:cxn>
                    <a:cxn ang="0">
                      <a:pos x="21" y="178"/>
                    </a:cxn>
                    <a:cxn ang="0">
                      <a:pos x="3" y="201"/>
                    </a:cxn>
                    <a:cxn ang="0">
                      <a:pos x="0" y="221"/>
                    </a:cxn>
                    <a:cxn ang="0">
                      <a:pos x="15" y="237"/>
                    </a:cxn>
                    <a:cxn ang="0">
                      <a:pos x="0" y="257"/>
                    </a:cxn>
                    <a:cxn ang="0">
                      <a:pos x="26" y="266"/>
                    </a:cxn>
                    <a:cxn ang="0">
                      <a:pos x="58" y="272"/>
                    </a:cxn>
                    <a:cxn ang="0">
                      <a:pos x="67" y="304"/>
                    </a:cxn>
                    <a:cxn ang="0">
                      <a:pos x="84" y="318"/>
                    </a:cxn>
                    <a:cxn ang="0">
                      <a:pos x="103" y="336"/>
                    </a:cxn>
                    <a:cxn ang="0">
                      <a:pos x="138" y="341"/>
                    </a:cxn>
                    <a:cxn ang="0">
                      <a:pos x="155" y="324"/>
                    </a:cxn>
                    <a:cxn ang="0">
                      <a:pos x="181" y="312"/>
                    </a:cxn>
                    <a:cxn ang="0">
                      <a:pos x="209" y="298"/>
                    </a:cxn>
                    <a:cxn ang="0">
                      <a:pos x="222" y="280"/>
                    </a:cxn>
                    <a:cxn ang="0">
                      <a:pos x="252" y="280"/>
                    </a:cxn>
                    <a:cxn ang="0">
                      <a:pos x="287" y="260"/>
                    </a:cxn>
                  </a:cxnLst>
                  <a:rect l="0" t="0" r="r" b="b"/>
                  <a:pathLst>
                    <a:path w="287" h="341">
                      <a:moveTo>
                        <a:pt x="287" y="260"/>
                      </a:moveTo>
                      <a:lnTo>
                        <a:pt x="281" y="243"/>
                      </a:lnTo>
                      <a:lnTo>
                        <a:pt x="265" y="231"/>
                      </a:lnTo>
                      <a:lnTo>
                        <a:pt x="242" y="211"/>
                      </a:lnTo>
                      <a:lnTo>
                        <a:pt x="222" y="201"/>
                      </a:lnTo>
                      <a:lnTo>
                        <a:pt x="209" y="192"/>
                      </a:lnTo>
                      <a:lnTo>
                        <a:pt x="213" y="160"/>
                      </a:lnTo>
                      <a:lnTo>
                        <a:pt x="207" y="140"/>
                      </a:lnTo>
                      <a:lnTo>
                        <a:pt x="203" y="120"/>
                      </a:lnTo>
                      <a:lnTo>
                        <a:pt x="203" y="88"/>
                      </a:lnTo>
                      <a:lnTo>
                        <a:pt x="184" y="76"/>
                      </a:lnTo>
                      <a:lnTo>
                        <a:pt x="161" y="59"/>
                      </a:lnTo>
                      <a:lnTo>
                        <a:pt x="144" y="56"/>
                      </a:lnTo>
                      <a:lnTo>
                        <a:pt x="126" y="36"/>
                      </a:lnTo>
                      <a:lnTo>
                        <a:pt x="117" y="17"/>
                      </a:lnTo>
                      <a:lnTo>
                        <a:pt x="100" y="17"/>
                      </a:lnTo>
                      <a:lnTo>
                        <a:pt x="86" y="17"/>
                      </a:lnTo>
                      <a:lnTo>
                        <a:pt x="86" y="0"/>
                      </a:lnTo>
                      <a:lnTo>
                        <a:pt x="77" y="10"/>
                      </a:lnTo>
                      <a:lnTo>
                        <a:pt x="64" y="6"/>
                      </a:lnTo>
                      <a:lnTo>
                        <a:pt x="58" y="23"/>
                      </a:lnTo>
                      <a:lnTo>
                        <a:pt x="67" y="43"/>
                      </a:lnTo>
                      <a:lnTo>
                        <a:pt x="77" y="65"/>
                      </a:lnTo>
                      <a:lnTo>
                        <a:pt x="80" y="77"/>
                      </a:lnTo>
                      <a:lnTo>
                        <a:pt x="74" y="85"/>
                      </a:lnTo>
                      <a:lnTo>
                        <a:pt x="54" y="88"/>
                      </a:lnTo>
                      <a:lnTo>
                        <a:pt x="38" y="97"/>
                      </a:lnTo>
                      <a:lnTo>
                        <a:pt x="27" y="111"/>
                      </a:lnTo>
                      <a:lnTo>
                        <a:pt x="35" y="129"/>
                      </a:lnTo>
                      <a:lnTo>
                        <a:pt x="35" y="143"/>
                      </a:lnTo>
                      <a:lnTo>
                        <a:pt x="27" y="143"/>
                      </a:lnTo>
                      <a:lnTo>
                        <a:pt x="32" y="152"/>
                      </a:lnTo>
                      <a:lnTo>
                        <a:pt x="15" y="166"/>
                      </a:lnTo>
                      <a:lnTo>
                        <a:pt x="21" y="178"/>
                      </a:lnTo>
                      <a:lnTo>
                        <a:pt x="18" y="189"/>
                      </a:lnTo>
                      <a:lnTo>
                        <a:pt x="3" y="201"/>
                      </a:lnTo>
                      <a:lnTo>
                        <a:pt x="6" y="215"/>
                      </a:lnTo>
                      <a:lnTo>
                        <a:pt x="0" y="221"/>
                      </a:lnTo>
                      <a:lnTo>
                        <a:pt x="15" y="228"/>
                      </a:lnTo>
                      <a:lnTo>
                        <a:pt x="15" y="237"/>
                      </a:lnTo>
                      <a:lnTo>
                        <a:pt x="9" y="243"/>
                      </a:lnTo>
                      <a:lnTo>
                        <a:pt x="0" y="257"/>
                      </a:lnTo>
                      <a:lnTo>
                        <a:pt x="9" y="277"/>
                      </a:lnTo>
                      <a:lnTo>
                        <a:pt x="26" y="266"/>
                      </a:lnTo>
                      <a:lnTo>
                        <a:pt x="47" y="266"/>
                      </a:lnTo>
                      <a:lnTo>
                        <a:pt x="58" y="272"/>
                      </a:lnTo>
                      <a:lnTo>
                        <a:pt x="61" y="289"/>
                      </a:lnTo>
                      <a:lnTo>
                        <a:pt x="67" y="304"/>
                      </a:lnTo>
                      <a:lnTo>
                        <a:pt x="80" y="309"/>
                      </a:lnTo>
                      <a:lnTo>
                        <a:pt x="84" y="318"/>
                      </a:lnTo>
                      <a:lnTo>
                        <a:pt x="90" y="330"/>
                      </a:lnTo>
                      <a:lnTo>
                        <a:pt x="103" y="336"/>
                      </a:lnTo>
                      <a:lnTo>
                        <a:pt x="118" y="336"/>
                      </a:lnTo>
                      <a:lnTo>
                        <a:pt x="138" y="341"/>
                      </a:lnTo>
                      <a:lnTo>
                        <a:pt x="144" y="336"/>
                      </a:lnTo>
                      <a:lnTo>
                        <a:pt x="155" y="324"/>
                      </a:lnTo>
                      <a:lnTo>
                        <a:pt x="164" y="318"/>
                      </a:lnTo>
                      <a:lnTo>
                        <a:pt x="181" y="312"/>
                      </a:lnTo>
                      <a:lnTo>
                        <a:pt x="196" y="312"/>
                      </a:lnTo>
                      <a:lnTo>
                        <a:pt x="209" y="298"/>
                      </a:lnTo>
                      <a:lnTo>
                        <a:pt x="216" y="286"/>
                      </a:lnTo>
                      <a:lnTo>
                        <a:pt x="222" y="280"/>
                      </a:lnTo>
                      <a:lnTo>
                        <a:pt x="239" y="283"/>
                      </a:lnTo>
                      <a:lnTo>
                        <a:pt x="252" y="280"/>
                      </a:lnTo>
                      <a:lnTo>
                        <a:pt x="272" y="277"/>
                      </a:lnTo>
                      <a:lnTo>
                        <a:pt x="287" y="2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6169" name="Freeform 24"/>
                <p:cNvSpPr>
                  <a:spLocks/>
                </p:cNvSpPr>
                <p:nvPr/>
              </p:nvSpPr>
              <p:spPr bwMode="auto">
                <a:xfrm>
                  <a:off x="3041" y="1874"/>
                  <a:ext cx="438" cy="433"/>
                </a:xfrm>
                <a:custGeom>
                  <a:avLst/>
                  <a:gdLst>
                    <a:gd name="T0" fmla="*/ 11 w 522"/>
                    <a:gd name="T1" fmla="*/ 3 h 495"/>
                    <a:gd name="T2" fmla="*/ 9 w 522"/>
                    <a:gd name="T3" fmla="*/ 7 h 495"/>
                    <a:gd name="T4" fmla="*/ 12 w 522"/>
                    <a:gd name="T5" fmla="*/ 9 h 495"/>
                    <a:gd name="T6" fmla="*/ 14 w 522"/>
                    <a:gd name="T7" fmla="*/ 9 h 495"/>
                    <a:gd name="T8" fmla="*/ 16 w 522"/>
                    <a:gd name="T9" fmla="*/ 14 h 495"/>
                    <a:gd name="T10" fmla="*/ 17 w 522"/>
                    <a:gd name="T11" fmla="*/ 17 h 495"/>
                    <a:gd name="T12" fmla="*/ 19 w 522"/>
                    <a:gd name="T13" fmla="*/ 20 h 495"/>
                    <a:gd name="T14" fmla="*/ 20 w 522"/>
                    <a:gd name="T15" fmla="*/ 22 h 495"/>
                    <a:gd name="T16" fmla="*/ 23 w 522"/>
                    <a:gd name="T17" fmla="*/ 22 h 495"/>
                    <a:gd name="T18" fmla="*/ 25 w 522"/>
                    <a:gd name="T19" fmla="*/ 20 h 495"/>
                    <a:gd name="T20" fmla="*/ 28 w 522"/>
                    <a:gd name="T21" fmla="*/ 17 h 495"/>
                    <a:gd name="T22" fmla="*/ 30 w 522"/>
                    <a:gd name="T23" fmla="*/ 16 h 495"/>
                    <a:gd name="T24" fmla="*/ 33 w 522"/>
                    <a:gd name="T25" fmla="*/ 11 h 495"/>
                    <a:gd name="T26" fmla="*/ 35 w 522"/>
                    <a:gd name="T27" fmla="*/ 11 h 495"/>
                    <a:gd name="T28" fmla="*/ 38 w 522"/>
                    <a:gd name="T29" fmla="*/ 10 h 495"/>
                    <a:gd name="T30" fmla="*/ 40 w 522"/>
                    <a:gd name="T31" fmla="*/ 10 h 495"/>
                    <a:gd name="T32" fmla="*/ 39 w 522"/>
                    <a:gd name="T33" fmla="*/ 13 h 495"/>
                    <a:gd name="T34" fmla="*/ 35 w 522"/>
                    <a:gd name="T35" fmla="*/ 15 h 495"/>
                    <a:gd name="T36" fmla="*/ 34 w 522"/>
                    <a:gd name="T37" fmla="*/ 18 h 495"/>
                    <a:gd name="T38" fmla="*/ 34 w 522"/>
                    <a:gd name="T39" fmla="*/ 22 h 495"/>
                    <a:gd name="T40" fmla="*/ 33 w 522"/>
                    <a:gd name="T41" fmla="*/ 24 h 495"/>
                    <a:gd name="T42" fmla="*/ 34 w 522"/>
                    <a:gd name="T43" fmla="*/ 30 h 495"/>
                    <a:gd name="T44" fmla="*/ 34 w 522"/>
                    <a:gd name="T45" fmla="*/ 34 h 495"/>
                    <a:gd name="T46" fmla="*/ 33 w 522"/>
                    <a:gd name="T47" fmla="*/ 43 h 495"/>
                    <a:gd name="T48" fmla="*/ 35 w 522"/>
                    <a:gd name="T49" fmla="*/ 45 h 495"/>
                    <a:gd name="T50" fmla="*/ 41 w 522"/>
                    <a:gd name="T51" fmla="*/ 46 h 495"/>
                    <a:gd name="T52" fmla="*/ 46 w 522"/>
                    <a:gd name="T53" fmla="*/ 56 h 495"/>
                    <a:gd name="T54" fmla="*/ 50 w 522"/>
                    <a:gd name="T55" fmla="*/ 58 h 495"/>
                    <a:gd name="T56" fmla="*/ 54 w 522"/>
                    <a:gd name="T57" fmla="*/ 65 h 495"/>
                    <a:gd name="T58" fmla="*/ 54 w 522"/>
                    <a:gd name="T59" fmla="*/ 70 h 495"/>
                    <a:gd name="T60" fmla="*/ 52 w 522"/>
                    <a:gd name="T61" fmla="*/ 72 h 495"/>
                    <a:gd name="T62" fmla="*/ 50 w 522"/>
                    <a:gd name="T63" fmla="*/ 72 h 495"/>
                    <a:gd name="T64" fmla="*/ 50 w 522"/>
                    <a:gd name="T65" fmla="*/ 77 h 495"/>
                    <a:gd name="T66" fmla="*/ 49 w 522"/>
                    <a:gd name="T67" fmla="*/ 82 h 495"/>
                    <a:gd name="T68" fmla="*/ 48 w 522"/>
                    <a:gd name="T69" fmla="*/ 85 h 495"/>
                    <a:gd name="T70" fmla="*/ 45 w 522"/>
                    <a:gd name="T71" fmla="*/ 87 h 495"/>
                    <a:gd name="T72" fmla="*/ 42 w 522"/>
                    <a:gd name="T73" fmla="*/ 83 h 495"/>
                    <a:gd name="T74" fmla="*/ 38 w 522"/>
                    <a:gd name="T75" fmla="*/ 80 h 495"/>
                    <a:gd name="T76" fmla="*/ 32 w 522"/>
                    <a:gd name="T77" fmla="*/ 82 h 495"/>
                    <a:gd name="T78" fmla="*/ 29 w 522"/>
                    <a:gd name="T79" fmla="*/ 76 h 495"/>
                    <a:gd name="T80" fmla="*/ 24 w 522"/>
                    <a:gd name="T81" fmla="*/ 70 h 495"/>
                    <a:gd name="T82" fmla="*/ 19 w 522"/>
                    <a:gd name="T83" fmla="*/ 61 h 495"/>
                    <a:gd name="T84" fmla="*/ 13 w 522"/>
                    <a:gd name="T85" fmla="*/ 49 h 495"/>
                    <a:gd name="T86" fmla="*/ 10 w 522"/>
                    <a:gd name="T87" fmla="*/ 42 h 495"/>
                    <a:gd name="T88" fmla="*/ 6 w 522"/>
                    <a:gd name="T89" fmla="*/ 32 h 495"/>
                    <a:gd name="T90" fmla="*/ 0 w 522"/>
                    <a:gd name="T91" fmla="*/ 22 h 495"/>
                    <a:gd name="T92" fmla="*/ 3 w 522"/>
                    <a:gd name="T93" fmla="*/ 16 h 495"/>
                    <a:gd name="T94" fmla="*/ 4 w 522"/>
                    <a:gd name="T95" fmla="*/ 9 h 495"/>
                    <a:gd name="T96" fmla="*/ 7 w 522"/>
                    <a:gd name="T97" fmla="*/ 6 h 495"/>
                    <a:gd name="T98" fmla="*/ 7 w 522"/>
                    <a:gd name="T99" fmla="*/ 3 h 495"/>
                    <a:gd name="T100" fmla="*/ 9 w 522"/>
                    <a:gd name="T101" fmla="*/ 3 h 49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22"/>
                    <a:gd name="T154" fmla="*/ 0 h 495"/>
                    <a:gd name="T155" fmla="*/ 522 w 522"/>
                    <a:gd name="T156" fmla="*/ 495 h 49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22" h="495">
                      <a:moveTo>
                        <a:pt x="92" y="10"/>
                      </a:moveTo>
                      <a:lnTo>
                        <a:pt x="107" y="17"/>
                      </a:lnTo>
                      <a:lnTo>
                        <a:pt x="107" y="26"/>
                      </a:lnTo>
                      <a:lnTo>
                        <a:pt x="95" y="41"/>
                      </a:lnTo>
                      <a:lnTo>
                        <a:pt x="104" y="61"/>
                      </a:lnTo>
                      <a:lnTo>
                        <a:pt x="116" y="55"/>
                      </a:lnTo>
                      <a:lnTo>
                        <a:pt x="136" y="55"/>
                      </a:lnTo>
                      <a:lnTo>
                        <a:pt x="142" y="55"/>
                      </a:lnTo>
                      <a:lnTo>
                        <a:pt x="153" y="66"/>
                      </a:lnTo>
                      <a:lnTo>
                        <a:pt x="159" y="81"/>
                      </a:lnTo>
                      <a:lnTo>
                        <a:pt x="159" y="92"/>
                      </a:lnTo>
                      <a:lnTo>
                        <a:pt x="165" y="98"/>
                      </a:lnTo>
                      <a:lnTo>
                        <a:pt x="172" y="98"/>
                      </a:lnTo>
                      <a:lnTo>
                        <a:pt x="182" y="113"/>
                      </a:lnTo>
                      <a:lnTo>
                        <a:pt x="189" y="124"/>
                      </a:lnTo>
                      <a:lnTo>
                        <a:pt x="195" y="125"/>
                      </a:lnTo>
                      <a:lnTo>
                        <a:pt x="215" y="124"/>
                      </a:lnTo>
                      <a:lnTo>
                        <a:pt x="221" y="125"/>
                      </a:lnTo>
                      <a:lnTo>
                        <a:pt x="233" y="125"/>
                      </a:lnTo>
                      <a:lnTo>
                        <a:pt x="250" y="113"/>
                      </a:lnTo>
                      <a:lnTo>
                        <a:pt x="264" y="99"/>
                      </a:lnTo>
                      <a:lnTo>
                        <a:pt x="273" y="99"/>
                      </a:lnTo>
                      <a:lnTo>
                        <a:pt x="290" y="99"/>
                      </a:lnTo>
                      <a:lnTo>
                        <a:pt x="298" y="93"/>
                      </a:lnTo>
                      <a:lnTo>
                        <a:pt x="316" y="67"/>
                      </a:lnTo>
                      <a:lnTo>
                        <a:pt x="322" y="67"/>
                      </a:lnTo>
                      <a:lnTo>
                        <a:pt x="328" y="72"/>
                      </a:lnTo>
                      <a:lnTo>
                        <a:pt x="341" y="67"/>
                      </a:lnTo>
                      <a:lnTo>
                        <a:pt x="356" y="66"/>
                      </a:lnTo>
                      <a:lnTo>
                        <a:pt x="364" y="61"/>
                      </a:lnTo>
                      <a:lnTo>
                        <a:pt x="382" y="52"/>
                      </a:lnTo>
                      <a:lnTo>
                        <a:pt x="390" y="61"/>
                      </a:lnTo>
                      <a:lnTo>
                        <a:pt x="387" y="67"/>
                      </a:lnTo>
                      <a:lnTo>
                        <a:pt x="376" y="73"/>
                      </a:lnTo>
                      <a:lnTo>
                        <a:pt x="370" y="84"/>
                      </a:lnTo>
                      <a:lnTo>
                        <a:pt x="354" y="84"/>
                      </a:lnTo>
                      <a:lnTo>
                        <a:pt x="337" y="93"/>
                      </a:lnTo>
                      <a:lnTo>
                        <a:pt x="331" y="107"/>
                      </a:lnTo>
                      <a:lnTo>
                        <a:pt x="331" y="116"/>
                      </a:lnTo>
                      <a:lnTo>
                        <a:pt x="334" y="125"/>
                      </a:lnTo>
                      <a:lnTo>
                        <a:pt x="324" y="130"/>
                      </a:lnTo>
                      <a:lnTo>
                        <a:pt x="322" y="139"/>
                      </a:lnTo>
                      <a:lnTo>
                        <a:pt x="317" y="152"/>
                      </a:lnTo>
                      <a:lnTo>
                        <a:pt x="331" y="175"/>
                      </a:lnTo>
                      <a:lnTo>
                        <a:pt x="331" y="184"/>
                      </a:lnTo>
                      <a:lnTo>
                        <a:pt x="331" y="198"/>
                      </a:lnTo>
                      <a:lnTo>
                        <a:pt x="324" y="224"/>
                      </a:lnTo>
                      <a:lnTo>
                        <a:pt x="324" y="244"/>
                      </a:lnTo>
                      <a:lnTo>
                        <a:pt x="334" y="253"/>
                      </a:lnTo>
                      <a:lnTo>
                        <a:pt x="354" y="250"/>
                      </a:lnTo>
                      <a:lnTo>
                        <a:pt x="382" y="259"/>
                      </a:lnTo>
                      <a:lnTo>
                        <a:pt x="399" y="270"/>
                      </a:lnTo>
                      <a:lnTo>
                        <a:pt x="422" y="291"/>
                      </a:lnTo>
                      <a:lnTo>
                        <a:pt x="460" y="320"/>
                      </a:lnTo>
                      <a:lnTo>
                        <a:pt x="474" y="320"/>
                      </a:lnTo>
                      <a:lnTo>
                        <a:pt x="494" y="328"/>
                      </a:lnTo>
                      <a:lnTo>
                        <a:pt x="512" y="347"/>
                      </a:lnTo>
                      <a:lnTo>
                        <a:pt x="519" y="370"/>
                      </a:lnTo>
                      <a:lnTo>
                        <a:pt x="522" y="385"/>
                      </a:lnTo>
                      <a:lnTo>
                        <a:pt x="519" y="396"/>
                      </a:lnTo>
                      <a:lnTo>
                        <a:pt x="519" y="405"/>
                      </a:lnTo>
                      <a:lnTo>
                        <a:pt x="509" y="411"/>
                      </a:lnTo>
                      <a:lnTo>
                        <a:pt x="502" y="414"/>
                      </a:lnTo>
                      <a:lnTo>
                        <a:pt x="496" y="414"/>
                      </a:lnTo>
                      <a:lnTo>
                        <a:pt x="494" y="428"/>
                      </a:lnTo>
                      <a:lnTo>
                        <a:pt x="494" y="443"/>
                      </a:lnTo>
                      <a:lnTo>
                        <a:pt x="486" y="457"/>
                      </a:lnTo>
                      <a:lnTo>
                        <a:pt x="477" y="466"/>
                      </a:lnTo>
                      <a:lnTo>
                        <a:pt x="471" y="475"/>
                      </a:lnTo>
                      <a:lnTo>
                        <a:pt x="471" y="486"/>
                      </a:lnTo>
                      <a:lnTo>
                        <a:pt x="457" y="489"/>
                      </a:lnTo>
                      <a:lnTo>
                        <a:pt x="434" y="495"/>
                      </a:lnTo>
                      <a:lnTo>
                        <a:pt x="425" y="489"/>
                      </a:lnTo>
                      <a:lnTo>
                        <a:pt x="408" y="475"/>
                      </a:lnTo>
                      <a:lnTo>
                        <a:pt x="387" y="463"/>
                      </a:lnTo>
                      <a:lnTo>
                        <a:pt x="367" y="460"/>
                      </a:lnTo>
                      <a:lnTo>
                        <a:pt x="337" y="463"/>
                      </a:lnTo>
                      <a:lnTo>
                        <a:pt x="311" y="466"/>
                      </a:lnTo>
                      <a:lnTo>
                        <a:pt x="290" y="440"/>
                      </a:lnTo>
                      <a:lnTo>
                        <a:pt x="291" y="428"/>
                      </a:lnTo>
                      <a:lnTo>
                        <a:pt x="273" y="408"/>
                      </a:lnTo>
                      <a:lnTo>
                        <a:pt x="244" y="399"/>
                      </a:lnTo>
                      <a:lnTo>
                        <a:pt x="218" y="379"/>
                      </a:lnTo>
                      <a:lnTo>
                        <a:pt x="185" y="350"/>
                      </a:lnTo>
                      <a:lnTo>
                        <a:pt x="146" y="308"/>
                      </a:lnTo>
                      <a:lnTo>
                        <a:pt x="133" y="282"/>
                      </a:lnTo>
                      <a:lnTo>
                        <a:pt x="113" y="265"/>
                      </a:lnTo>
                      <a:lnTo>
                        <a:pt x="98" y="239"/>
                      </a:lnTo>
                      <a:lnTo>
                        <a:pt x="81" y="213"/>
                      </a:lnTo>
                      <a:lnTo>
                        <a:pt x="55" y="184"/>
                      </a:lnTo>
                      <a:lnTo>
                        <a:pt x="33" y="156"/>
                      </a:lnTo>
                      <a:lnTo>
                        <a:pt x="0" y="125"/>
                      </a:lnTo>
                      <a:lnTo>
                        <a:pt x="20" y="107"/>
                      </a:lnTo>
                      <a:lnTo>
                        <a:pt x="33" y="92"/>
                      </a:lnTo>
                      <a:lnTo>
                        <a:pt x="40" y="72"/>
                      </a:lnTo>
                      <a:lnTo>
                        <a:pt x="40" y="55"/>
                      </a:lnTo>
                      <a:lnTo>
                        <a:pt x="55" y="49"/>
                      </a:lnTo>
                      <a:lnTo>
                        <a:pt x="66" y="35"/>
                      </a:lnTo>
                      <a:lnTo>
                        <a:pt x="72" y="29"/>
                      </a:lnTo>
                      <a:lnTo>
                        <a:pt x="66" y="10"/>
                      </a:lnTo>
                      <a:lnTo>
                        <a:pt x="75" y="0"/>
                      </a:lnTo>
                      <a:lnTo>
                        <a:pt x="92" y="1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103449" name="Freeform 25"/>
                <p:cNvSpPr>
                  <a:spLocks/>
                </p:cNvSpPr>
                <p:nvPr/>
              </p:nvSpPr>
              <p:spPr bwMode="auto">
                <a:xfrm>
                  <a:off x="2794" y="1853"/>
                  <a:ext cx="65" cy="34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3" y="9"/>
                    </a:cxn>
                    <a:cxn ang="0">
                      <a:pos x="12" y="9"/>
                    </a:cxn>
                    <a:cxn ang="0">
                      <a:pos x="0" y="9"/>
                    </a:cxn>
                    <a:cxn ang="0">
                      <a:pos x="3" y="20"/>
                    </a:cxn>
                    <a:cxn ang="0">
                      <a:pos x="6" y="26"/>
                    </a:cxn>
                    <a:cxn ang="0">
                      <a:pos x="29" y="32"/>
                    </a:cxn>
                    <a:cxn ang="0">
                      <a:pos x="52" y="38"/>
                    </a:cxn>
                    <a:cxn ang="0">
                      <a:pos x="64" y="41"/>
                    </a:cxn>
                    <a:cxn ang="0">
                      <a:pos x="71" y="32"/>
                    </a:cxn>
                    <a:cxn ang="0">
                      <a:pos x="77" y="26"/>
                    </a:cxn>
                    <a:cxn ang="0">
                      <a:pos x="77" y="12"/>
                    </a:cxn>
                    <a:cxn ang="0">
                      <a:pos x="71" y="0"/>
                    </a:cxn>
                    <a:cxn ang="0">
                      <a:pos x="61" y="0"/>
                    </a:cxn>
                    <a:cxn ang="0">
                      <a:pos x="49" y="6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77" h="41">
                      <a:moveTo>
                        <a:pt x="32" y="0"/>
                      </a:moveTo>
                      <a:lnTo>
                        <a:pt x="23" y="9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3" y="20"/>
                      </a:lnTo>
                      <a:lnTo>
                        <a:pt x="6" y="26"/>
                      </a:lnTo>
                      <a:lnTo>
                        <a:pt x="29" y="32"/>
                      </a:lnTo>
                      <a:lnTo>
                        <a:pt x="52" y="38"/>
                      </a:lnTo>
                      <a:lnTo>
                        <a:pt x="64" y="41"/>
                      </a:lnTo>
                      <a:lnTo>
                        <a:pt x="71" y="32"/>
                      </a:lnTo>
                      <a:lnTo>
                        <a:pt x="77" y="26"/>
                      </a:lnTo>
                      <a:lnTo>
                        <a:pt x="77" y="12"/>
                      </a:lnTo>
                      <a:lnTo>
                        <a:pt x="71" y="0"/>
                      </a:lnTo>
                      <a:lnTo>
                        <a:pt x="61" y="0"/>
                      </a:lnTo>
                      <a:lnTo>
                        <a:pt x="49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</p:grpSp>
          <p:grpSp>
            <p:nvGrpSpPr>
              <p:cNvPr id="6156" name="Group 26"/>
              <p:cNvGrpSpPr>
                <a:grpSpLocks/>
              </p:cNvGrpSpPr>
              <p:nvPr/>
            </p:nvGrpSpPr>
            <p:grpSpPr bwMode="auto">
              <a:xfrm>
                <a:off x="3133" y="2896"/>
                <a:ext cx="593" cy="501"/>
                <a:chOff x="3170" y="2903"/>
                <a:chExt cx="593" cy="501"/>
              </a:xfrm>
            </p:grpSpPr>
            <p:sp>
              <p:nvSpPr>
                <p:cNvPr id="103451" name="Freeform 27"/>
                <p:cNvSpPr>
                  <a:spLocks/>
                </p:cNvSpPr>
                <p:nvPr/>
              </p:nvSpPr>
              <p:spPr bwMode="auto">
                <a:xfrm>
                  <a:off x="3169" y="2994"/>
                  <a:ext cx="593" cy="410"/>
                </a:xfrm>
                <a:custGeom>
                  <a:avLst/>
                  <a:gdLst/>
                  <a:ahLst/>
                  <a:cxnLst>
                    <a:cxn ang="0">
                      <a:pos x="709" y="14"/>
                    </a:cxn>
                    <a:cxn ang="0">
                      <a:pos x="671" y="92"/>
                    </a:cxn>
                    <a:cxn ang="0">
                      <a:pos x="631" y="166"/>
                    </a:cxn>
                    <a:cxn ang="0">
                      <a:pos x="625" y="210"/>
                    </a:cxn>
                    <a:cxn ang="0">
                      <a:pos x="593" y="256"/>
                    </a:cxn>
                    <a:cxn ang="0">
                      <a:pos x="616" y="302"/>
                    </a:cxn>
                    <a:cxn ang="0">
                      <a:pos x="628" y="344"/>
                    </a:cxn>
                    <a:cxn ang="0">
                      <a:pos x="639" y="370"/>
                    </a:cxn>
                    <a:cxn ang="0">
                      <a:pos x="599" y="422"/>
                    </a:cxn>
                    <a:cxn ang="0">
                      <a:pos x="596" y="460"/>
                    </a:cxn>
                    <a:cxn ang="0">
                      <a:pos x="570" y="469"/>
                    </a:cxn>
                    <a:cxn ang="0">
                      <a:pos x="543" y="448"/>
                    </a:cxn>
                    <a:cxn ang="0">
                      <a:pos x="496" y="442"/>
                    </a:cxn>
                    <a:cxn ang="0">
                      <a:pos x="473" y="431"/>
                    </a:cxn>
                    <a:cxn ang="0">
                      <a:pos x="447" y="417"/>
                    </a:cxn>
                    <a:cxn ang="0">
                      <a:pos x="438" y="396"/>
                    </a:cxn>
                    <a:cxn ang="0">
                      <a:pos x="421" y="367"/>
                    </a:cxn>
                    <a:cxn ang="0">
                      <a:pos x="365" y="321"/>
                    </a:cxn>
                    <a:cxn ang="0">
                      <a:pos x="324" y="321"/>
                    </a:cxn>
                    <a:cxn ang="0">
                      <a:pos x="281" y="298"/>
                    </a:cxn>
                    <a:cxn ang="0">
                      <a:pos x="249" y="279"/>
                    </a:cxn>
                    <a:cxn ang="0">
                      <a:pos x="210" y="276"/>
                    </a:cxn>
                    <a:cxn ang="0">
                      <a:pos x="184" y="245"/>
                    </a:cxn>
                    <a:cxn ang="0">
                      <a:pos x="169" y="233"/>
                    </a:cxn>
                    <a:cxn ang="0">
                      <a:pos x="138" y="210"/>
                    </a:cxn>
                    <a:cxn ang="0">
                      <a:pos x="110" y="184"/>
                    </a:cxn>
                    <a:cxn ang="0">
                      <a:pos x="91" y="182"/>
                    </a:cxn>
                    <a:cxn ang="0">
                      <a:pos x="58" y="189"/>
                    </a:cxn>
                    <a:cxn ang="0">
                      <a:pos x="44" y="166"/>
                    </a:cxn>
                    <a:cxn ang="0">
                      <a:pos x="21" y="156"/>
                    </a:cxn>
                    <a:cxn ang="0">
                      <a:pos x="21" y="144"/>
                    </a:cxn>
                    <a:cxn ang="0">
                      <a:pos x="0" y="113"/>
                    </a:cxn>
                    <a:cxn ang="0">
                      <a:pos x="15" y="93"/>
                    </a:cxn>
                    <a:cxn ang="0">
                      <a:pos x="6" y="75"/>
                    </a:cxn>
                    <a:cxn ang="0">
                      <a:pos x="18" y="49"/>
                    </a:cxn>
                    <a:cxn ang="0">
                      <a:pos x="80" y="20"/>
                    </a:cxn>
                    <a:cxn ang="0">
                      <a:pos x="112" y="43"/>
                    </a:cxn>
                    <a:cxn ang="0">
                      <a:pos x="135" y="14"/>
                    </a:cxn>
                    <a:cxn ang="0">
                      <a:pos x="216" y="26"/>
                    </a:cxn>
                    <a:cxn ang="0">
                      <a:pos x="249" y="52"/>
                    </a:cxn>
                    <a:cxn ang="0">
                      <a:pos x="269" y="52"/>
                    </a:cxn>
                    <a:cxn ang="0">
                      <a:pos x="318" y="75"/>
                    </a:cxn>
                    <a:cxn ang="0">
                      <a:pos x="359" y="55"/>
                    </a:cxn>
                    <a:cxn ang="0">
                      <a:pos x="401" y="69"/>
                    </a:cxn>
                    <a:cxn ang="0">
                      <a:pos x="439" y="66"/>
                    </a:cxn>
                    <a:cxn ang="0">
                      <a:pos x="482" y="61"/>
                    </a:cxn>
                    <a:cxn ang="0">
                      <a:pos x="525" y="40"/>
                    </a:cxn>
                    <a:cxn ang="0">
                      <a:pos x="573" y="29"/>
                    </a:cxn>
                    <a:cxn ang="0">
                      <a:pos x="616" y="29"/>
                    </a:cxn>
                    <a:cxn ang="0">
                      <a:pos x="645" y="6"/>
                    </a:cxn>
                    <a:cxn ang="0">
                      <a:pos x="683" y="10"/>
                    </a:cxn>
                  </a:cxnLst>
                  <a:rect l="0" t="0" r="r" b="b"/>
                  <a:pathLst>
                    <a:path w="709" h="469">
                      <a:moveTo>
                        <a:pt x="703" y="0"/>
                      </a:moveTo>
                      <a:lnTo>
                        <a:pt x="709" y="14"/>
                      </a:lnTo>
                      <a:lnTo>
                        <a:pt x="683" y="55"/>
                      </a:lnTo>
                      <a:lnTo>
                        <a:pt x="671" y="92"/>
                      </a:lnTo>
                      <a:lnTo>
                        <a:pt x="651" y="127"/>
                      </a:lnTo>
                      <a:lnTo>
                        <a:pt x="631" y="166"/>
                      </a:lnTo>
                      <a:lnTo>
                        <a:pt x="619" y="178"/>
                      </a:lnTo>
                      <a:lnTo>
                        <a:pt x="625" y="210"/>
                      </a:lnTo>
                      <a:lnTo>
                        <a:pt x="586" y="233"/>
                      </a:lnTo>
                      <a:lnTo>
                        <a:pt x="593" y="256"/>
                      </a:lnTo>
                      <a:lnTo>
                        <a:pt x="593" y="282"/>
                      </a:lnTo>
                      <a:lnTo>
                        <a:pt x="616" y="302"/>
                      </a:lnTo>
                      <a:lnTo>
                        <a:pt x="613" y="317"/>
                      </a:lnTo>
                      <a:lnTo>
                        <a:pt x="628" y="344"/>
                      </a:lnTo>
                      <a:lnTo>
                        <a:pt x="639" y="350"/>
                      </a:lnTo>
                      <a:lnTo>
                        <a:pt x="639" y="370"/>
                      </a:lnTo>
                      <a:lnTo>
                        <a:pt x="602" y="405"/>
                      </a:lnTo>
                      <a:lnTo>
                        <a:pt x="599" y="422"/>
                      </a:lnTo>
                      <a:lnTo>
                        <a:pt x="602" y="442"/>
                      </a:lnTo>
                      <a:lnTo>
                        <a:pt x="596" y="460"/>
                      </a:lnTo>
                      <a:lnTo>
                        <a:pt x="580" y="469"/>
                      </a:lnTo>
                      <a:lnTo>
                        <a:pt x="570" y="469"/>
                      </a:lnTo>
                      <a:lnTo>
                        <a:pt x="554" y="457"/>
                      </a:lnTo>
                      <a:lnTo>
                        <a:pt x="543" y="448"/>
                      </a:lnTo>
                      <a:lnTo>
                        <a:pt x="525" y="448"/>
                      </a:lnTo>
                      <a:lnTo>
                        <a:pt x="496" y="442"/>
                      </a:lnTo>
                      <a:lnTo>
                        <a:pt x="485" y="443"/>
                      </a:lnTo>
                      <a:lnTo>
                        <a:pt x="473" y="431"/>
                      </a:lnTo>
                      <a:lnTo>
                        <a:pt x="459" y="417"/>
                      </a:lnTo>
                      <a:lnTo>
                        <a:pt x="447" y="417"/>
                      </a:lnTo>
                      <a:lnTo>
                        <a:pt x="438" y="411"/>
                      </a:lnTo>
                      <a:lnTo>
                        <a:pt x="438" y="396"/>
                      </a:lnTo>
                      <a:lnTo>
                        <a:pt x="431" y="376"/>
                      </a:lnTo>
                      <a:lnTo>
                        <a:pt x="421" y="367"/>
                      </a:lnTo>
                      <a:lnTo>
                        <a:pt x="401" y="347"/>
                      </a:lnTo>
                      <a:lnTo>
                        <a:pt x="365" y="321"/>
                      </a:lnTo>
                      <a:lnTo>
                        <a:pt x="345" y="321"/>
                      </a:lnTo>
                      <a:lnTo>
                        <a:pt x="324" y="321"/>
                      </a:lnTo>
                      <a:lnTo>
                        <a:pt x="307" y="308"/>
                      </a:lnTo>
                      <a:lnTo>
                        <a:pt x="281" y="298"/>
                      </a:lnTo>
                      <a:lnTo>
                        <a:pt x="272" y="288"/>
                      </a:lnTo>
                      <a:lnTo>
                        <a:pt x="249" y="279"/>
                      </a:lnTo>
                      <a:lnTo>
                        <a:pt x="223" y="276"/>
                      </a:lnTo>
                      <a:lnTo>
                        <a:pt x="210" y="276"/>
                      </a:lnTo>
                      <a:lnTo>
                        <a:pt x="190" y="253"/>
                      </a:lnTo>
                      <a:lnTo>
                        <a:pt x="184" y="245"/>
                      </a:lnTo>
                      <a:lnTo>
                        <a:pt x="170" y="244"/>
                      </a:lnTo>
                      <a:lnTo>
                        <a:pt x="169" y="233"/>
                      </a:lnTo>
                      <a:lnTo>
                        <a:pt x="155" y="210"/>
                      </a:lnTo>
                      <a:lnTo>
                        <a:pt x="138" y="210"/>
                      </a:lnTo>
                      <a:lnTo>
                        <a:pt x="123" y="204"/>
                      </a:lnTo>
                      <a:lnTo>
                        <a:pt x="110" y="184"/>
                      </a:lnTo>
                      <a:lnTo>
                        <a:pt x="106" y="182"/>
                      </a:lnTo>
                      <a:lnTo>
                        <a:pt x="91" y="182"/>
                      </a:lnTo>
                      <a:lnTo>
                        <a:pt x="74" y="189"/>
                      </a:lnTo>
                      <a:lnTo>
                        <a:pt x="58" y="189"/>
                      </a:lnTo>
                      <a:lnTo>
                        <a:pt x="44" y="178"/>
                      </a:lnTo>
                      <a:lnTo>
                        <a:pt x="44" y="166"/>
                      </a:lnTo>
                      <a:lnTo>
                        <a:pt x="38" y="152"/>
                      </a:lnTo>
                      <a:lnTo>
                        <a:pt x="21" y="156"/>
                      </a:lnTo>
                      <a:lnTo>
                        <a:pt x="15" y="150"/>
                      </a:lnTo>
                      <a:lnTo>
                        <a:pt x="21" y="144"/>
                      </a:lnTo>
                      <a:lnTo>
                        <a:pt x="0" y="127"/>
                      </a:lnTo>
                      <a:lnTo>
                        <a:pt x="0" y="113"/>
                      </a:lnTo>
                      <a:lnTo>
                        <a:pt x="6" y="104"/>
                      </a:lnTo>
                      <a:lnTo>
                        <a:pt x="15" y="93"/>
                      </a:lnTo>
                      <a:lnTo>
                        <a:pt x="15" y="84"/>
                      </a:lnTo>
                      <a:lnTo>
                        <a:pt x="6" y="75"/>
                      </a:lnTo>
                      <a:lnTo>
                        <a:pt x="9" y="61"/>
                      </a:lnTo>
                      <a:lnTo>
                        <a:pt x="18" y="49"/>
                      </a:lnTo>
                      <a:lnTo>
                        <a:pt x="61" y="17"/>
                      </a:lnTo>
                      <a:lnTo>
                        <a:pt x="80" y="20"/>
                      </a:lnTo>
                      <a:lnTo>
                        <a:pt x="86" y="29"/>
                      </a:lnTo>
                      <a:lnTo>
                        <a:pt x="112" y="43"/>
                      </a:lnTo>
                      <a:lnTo>
                        <a:pt x="126" y="29"/>
                      </a:lnTo>
                      <a:lnTo>
                        <a:pt x="135" y="14"/>
                      </a:lnTo>
                      <a:lnTo>
                        <a:pt x="213" y="14"/>
                      </a:lnTo>
                      <a:lnTo>
                        <a:pt x="216" y="26"/>
                      </a:lnTo>
                      <a:lnTo>
                        <a:pt x="243" y="40"/>
                      </a:lnTo>
                      <a:lnTo>
                        <a:pt x="249" y="52"/>
                      </a:lnTo>
                      <a:lnTo>
                        <a:pt x="259" y="58"/>
                      </a:lnTo>
                      <a:lnTo>
                        <a:pt x="269" y="52"/>
                      </a:lnTo>
                      <a:lnTo>
                        <a:pt x="301" y="69"/>
                      </a:lnTo>
                      <a:lnTo>
                        <a:pt x="318" y="75"/>
                      </a:lnTo>
                      <a:lnTo>
                        <a:pt x="336" y="69"/>
                      </a:lnTo>
                      <a:lnTo>
                        <a:pt x="359" y="55"/>
                      </a:lnTo>
                      <a:lnTo>
                        <a:pt x="379" y="55"/>
                      </a:lnTo>
                      <a:lnTo>
                        <a:pt x="401" y="69"/>
                      </a:lnTo>
                      <a:lnTo>
                        <a:pt x="414" y="72"/>
                      </a:lnTo>
                      <a:lnTo>
                        <a:pt x="439" y="66"/>
                      </a:lnTo>
                      <a:lnTo>
                        <a:pt x="465" y="69"/>
                      </a:lnTo>
                      <a:lnTo>
                        <a:pt x="482" y="61"/>
                      </a:lnTo>
                      <a:lnTo>
                        <a:pt x="502" y="55"/>
                      </a:lnTo>
                      <a:lnTo>
                        <a:pt x="525" y="40"/>
                      </a:lnTo>
                      <a:lnTo>
                        <a:pt x="543" y="32"/>
                      </a:lnTo>
                      <a:lnTo>
                        <a:pt x="573" y="29"/>
                      </a:lnTo>
                      <a:lnTo>
                        <a:pt x="596" y="32"/>
                      </a:lnTo>
                      <a:lnTo>
                        <a:pt x="616" y="29"/>
                      </a:lnTo>
                      <a:lnTo>
                        <a:pt x="636" y="10"/>
                      </a:lnTo>
                      <a:lnTo>
                        <a:pt x="645" y="6"/>
                      </a:lnTo>
                      <a:lnTo>
                        <a:pt x="657" y="10"/>
                      </a:lnTo>
                      <a:lnTo>
                        <a:pt x="683" y="10"/>
                      </a:lnTo>
                      <a:lnTo>
                        <a:pt x="703" y="0"/>
                      </a:lnTo>
                      <a:close/>
                    </a:path>
                  </a:pathLst>
                </a:custGeom>
                <a:solidFill>
                  <a:srgbClr val="C676B9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52" name="Freeform 28"/>
                <p:cNvSpPr>
                  <a:spLocks/>
                </p:cNvSpPr>
                <p:nvPr/>
              </p:nvSpPr>
              <p:spPr bwMode="auto">
                <a:xfrm>
                  <a:off x="3605" y="2896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2"/>
                    </a:cxn>
                    <a:cxn ang="0">
                      <a:pos x="16" y="25"/>
                    </a:cxn>
                    <a:cxn ang="0">
                      <a:pos x="25" y="14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lnTo>
                        <a:pt x="0" y="2"/>
                      </a:lnTo>
                      <a:lnTo>
                        <a:pt x="16" y="25"/>
                      </a:lnTo>
                      <a:lnTo>
                        <a:pt x="25" y="1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8C3D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53" name="Freeform 29"/>
                <p:cNvSpPr>
                  <a:spLocks/>
                </p:cNvSpPr>
                <p:nvPr/>
              </p:nvSpPr>
              <p:spPr bwMode="auto">
                <a:xfrm>
                  <a:off x="3630" y="2945"/>
                  <a:ext cx="20" cy="18"/>
                </a:xfrm>
                <a:custGeom>
                  <a:avLst/>
                  <a:gdLst/>
                  <a:ahLst/>
                  <a:cxnLst>
                    <a:cxn ang="0">
                      <a:pos x="25" y="8"/>
                    </a:cxn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20" y="25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25" h="25">
                      <a:moveTo>
                        <a:pt x="25" y="8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20" y="25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FF8C3D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</p:grpSp>
          <p:grpSp>
            <p:nvGrpSpPr>
              <p:cNvPr id="6157" name="Group 30"/>
              <p:cNvGrpSpPr>
                <a:grpSpLocks/>
              </p:cNvGrpSpPr>
              <p:nvPr/>
            </p:nvGrpSpPr>
            <p:grpSpPr bwMode="auto">
              <a:xfrm>
                <a:off x="2271" y="764"/>
                <a:ext cx="760" cy="668"/>
                <a:chOff x="2226" y="760"/>
                <a:chExt cx="760" cy="668"/>
              </a:xfrm>
            </p:grpSpPr>
            <p:sp>
              <p:nvSpPr>
                <p:cNvPr id="6158" name="Freeform 31"/>
                <p:cNvSpPr>
                  <a:spLocks/>
                </p:cNvSpPr>
                <p:nvPr/>
              </p:nvSpPr>
              <p:spPr bwMode="auto">
                <a:xfrm>
                  <a:off x="2275" y="873"/>
                  <a:ext cx="180" cy="148"/>
                </a:xfrm>
                <a:custGeom>
                  <a:avLst/>
                  <a:gdLst>
                    <a:gd name="T0" fmla="*/ 19 w 215"/>
                    <a:gd name="T1" fmla="*/ 4 h 169"/>
                    <a:gd name="T2" fmla="*/ 16 w 215"/>
                    <a:gd name="T3" fmla="*/ 1 h 169"/>
                    <a:gd name="T4" fmla="*/ 15 w 215"/>
                    <a:gd name="T5" fmla="*/ 1 h 169"/>
                    <a:gd name="T6" fmla="*/ 13 w 215"/>
                    <a:gd name="T7" fmla="*/ 4 h 169"/>
                    <a:gd name="T8" fmla="*/ 13 w 215"/>
                    <a:gd name="T9" fmla="*/ 7 h 169"/>
                    <a:gd name="T10" fmla="*/ 11 w 215"/>
                    <a:gd name="T11" fmla="*/ 8 h 169"/>
                    <a:gd name="T12" fmla="*/ 9 w 215"/>
                    <a:gd name="T13" fmla="*/ 6 h 169"/>
                    <a:gd name="T14" fmla="*/ 8 w 215"/>
                    <a:gd name="T15" fmla="*/ 4 h 169"/>
                    <a:gd name="T16" fmla="*/ 6 w 215"/>
                    <a:gd name="T17" fmla="*/ 4 h 169"/>
                    <a:gd name="T18" fmla="*/ 5 w 215"/>
                    <a:gd name="T19" fmla="*/ 0 h 169"/>
                    <a:gd name="T20" fmla="*/ 3 w 215"/>
                    <a:gd name="T21" fmla="*/ 4 h 169"/>
                    <a:gd name="T22" fmla="*/ 3 w 215"/>
                    <a:gd name="T23" fmla="*/ 6 h 169"/>
                    <a:gd name="T24" fmla="*/ 0 w 215"/>
                    <a:gd name="T25" fmla="*/ 9 h 169"/>
                    <a:gd name="T26" fmla="*/ 3 w 215"/>
                    <a:gd name="T27" fmla="*/ 14 h 169"/>
                    <a:gd name="T28" fmla="*/ 3 w 215"/>
                    <a:gd name="T29" fmla="*/ 17 h 169"/>
                    <a:gd name="T30" fmla="*/ 3 w 215"/>
                    <a:gd name="T31" fmla="*/ 18 h 169"/>
                    <a:gd name="T32" fmla="*/ 3 w 215"/>
                    <a:gd name="T33" fmla="*/ 22 h 169"/>
                    <a:gd name="T34" fmla="*/ 3 w 215"/>
                    <a:gd name="T35" fmla="*/ 25 h 169"/>
                    <a:gd name="T36" fmla="*/ 3 w 215"/>
                    <a:gd name="T37" fmla="*/ 28 h 169"/>
                    <a:gd name="T38" fmla="*/ 3 w 215"/>
                    <a:gd name="T39" fmla="*/ 31 h 169"/>
                    <a:gd name="T40" fmla="*/ 5 w 215"/>
                    <a:gd name="T41" fmla="*/ 27 h 169"/>
                    <a:gd name="T42" fmla="*/ 7 w 215"/>
                    <a:gd name="T43" fmla="*/ 27 h 169"/>
                    <a:gd name="T44" fmla="*/ 8 w 215"/>
                    <a:gd name="T45" fmla="*/ 25 h 169"/>
                    <a:gd name="T46" fmla="*/ 9 w 215"/>
                    <a:gd name="T47" fmla="*/ 25 h 169"/>
                    <a:gd name="T48" fmla="*/ 11 w 215"/>
                    <a:gd name="T49" fmla="*/ 25 h 169"/>
                    <a:gd name="T50" fmla="*/ 13 w 215"/>
                    <a:gd name="T51" fmla="*/ 25 h 169"/>
                    <a:gd name="T52" fmla="*/ 13 w 215"/>
                    <a:gd name="T53" fmla="*/ 27 h 169"/>
                    <a:gd name="T54" fmla="*/ 16 w 215"/>
                    <a:gd name="T55" fmla="*/ 25 h 169"/>
                    <a:gd name="T56" fmla="*/ 18 w 215"/>
                    <a:gd name="T57" fmla="*/ 24 h 169"/>
                    <a:gd name="T58" fmla="*/ 19 w 215"/>
                    <a:gd name="T59" fmla="*/ 21 h 169"/>
                    <a:gd name="T60" fmla="*/ 19 w 215"/>
                    <a:gd name="T61" fmla="*/ 19 h 169"/>
                    <a:gd name="T62" fmla="*/ 19 w 215"/>
                    <a:gd name="T63" fmla="*/ 20 h 169"/>
                    <a:gd name="T64" fmla="*/ 22 w 215"/>
                    <a:gd name="T65" fmla="*/ 19 h 169"/>
                    <a:gd name="T66" fmla="*/ 21 w 215"/>
                    <a:gd name="T67" fmla="*/ 17 h 169"/>
                    <a:gd name="T68" fmla="*/ 21 w 215"/>
                    <a:gd name="T69" fmla="*/ 12 h 169"/>
                    <a:gd name="T70" fmla="*/ 19 w 215"/>
                    <a:gd name="T71" fmla="*/ 11 h 169"/>
                    <a:gd name="T72" fmla="*/ 19 w 215"/>
                    <a:gd name="T73" fmla="*/ 8 h 169"/>
                    <a:gd name="T74" fmla="*/ 19 w 215"/>
                    <a:gd name="T75" fmla="*/ 5 h 169"/>
                    <a:gd name="T76" fmla="*/ 19 w 215"/>
                    <a:gd name="T77" fmla="*/ 4 h 16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15"/>
                    <a:gd name="T118" fmla="*/ 0 h 169"/>
                    <a:gd name="T119" fmla="*/ 215 w 215"/>
                    <a:gd name="T120" fmla="*/ 169 h 16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15" h="169">
                      <a:moveTo>
                        <a:pt x="201" y="7"/>
                      </a:moveTo>
                      <a:lnTo>
                        <a:pt x="169" y="1"/>
                      </a:lnTo>
                      <a:lnTo>
                        <a:pt x="152" y="1"/>
                      </a:lnTo>
                      <a:lnTo>
                        <a:pt x="135" y="23"/>
                      </a:lnTo>
                      <a:lnTo>
                        <a:pt x="128" y="37"/>
                      </a:lnTo>
                      <a:lnTo>
                        <a:pt x="111" y="40"/>
                      </a:lnTo>
                      <a:lnTo>
                        <a:pt x="88" y="30"/>
                      </a:lnTo>
                      <a:lnTo>
                        <a:pt x="76" y="20"/>
                      </a:lnTo>
                      <a:lnTo>
                        <a:pt x="56" y="4"/>
                      </a:lnTo>
                      <a:lnTo>
                        <a:pt x="46" y="0"/>
                      </a:lnTo>
                      <a:lnTo>
                        <a:pt x="30" y="14"/>
                      </a:lnTo>
                      <a:lnTo>
                        <a:pt x="17" y="30"/>
                      </a:lnTo>
                      <a:lnTo>
                        <a:pt x="0" y="46"/>
                      </a:lnTo>
                      <a:lnTo>
                        <a:pt x="13" y="75"/>
                      </a:lnTo>
                      <a:lnTo>
                        <a:pt x="26" y="95"/>
                      </a:lnTo>
                      <a:lnTo>
                        <a:pt x="30" y="104"/>
                      </a:lnTo>
                      <a:lnTo>
                        <a:pt x="20" y="121"/>
                      </a:lnTo>
                      <a:lnTo>
                        <a:pt x="23" y="141"/>
                      </a:lnTo>
                      <a:lnTo>
                        <a:pt x="23" y="159"/>
                      </a:lnTo>
                      <a:lnTo>
                        <a:pt x="30" y="169"/>
                      </a:lnTo>
                      <a:lnTo>
                        <a:pt x="43" y="153"/>
                      </a:lnTo>
                      <a:lnTo>
                        <a:pt x="65" y="147"/>
                      </a:lnTo>
                      <a:lnTo>
                        <a:pt x="76" y="141"/>
                      </a:lnTo>
                      <a:lnTo>
                        <a:pt x="91" y="143"/>
                      </a:lnTo>
                      <a:lnTo>
                        <a:pt x="111" y="141"/>
                      </a:lnTo>
                      <a:lnTo>
                        <a:pt x="128" y="143"/>
                      </a:lnTo>
                      <a:lnTo>
                        <a:pt x="143" y="147"/>
                      </a:lnTo>
                      <a:lnTo>
                        <a:pt x="155" y="141"/>
                      </a:lnTo>
                      <a:lnTo>
                        <a:pt x="178" y="133"/>
                      </a:lnTo>
                      <a:lnTo>
                        <a:pt x="185" y="116"/>
                      </a:lnTo>
                      <a:lnTo>
                        <a:pt x="192" y="109"/>
                      </a:lnTo>
                      <a:lnTo>
                        <a:pt x="201" y="110"/>
                      </a:lnTo>
                      <a:lnTo>
                        <a:pt x="215" y="109"/>
                      </a:lnTo>
                      <a:lnTo>
                        <a:pt x="211" y="95"/>
                      </a:lnTo>
                      <a:lnTo>
                        <a:pt x="211" y="69"/>
                      </a:lnTo>
                      <a:lnTo>
                        <a:pt x="205" y="58"/>
                      </a:lnTo>
                      <a:lnTo>
                        <a:pt x="205" y="40"/>
                      </a:lnTo>
                      <a:lnTo>
                        <a:pt x="201" y="26"/>
                      </a:lnTo>
                      <a:lnTo>
                        <a:pt x="201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3456" name="Freeform 32"/>
                <p:cNvSpPr>
                  <a:spLocks/>
                </p:cNvSpPr>
                <p:nvPr/>
              </p:nvSpPr>
              <p:spPr bwMode="auto">
                <a:xfrm>
                  <a:off x="2527" y="760"/>
                  <a:ext cx="458" cy="474"/>
                </a:xfrm>
                <a:custGeom>
                  <a:avLst/>
                  <a:gdLst/>
                  <a:ahLst/>
                  <a:cxnLst>
                    <a:cxn ang="0">
                      <a:pos x="108" y="110"/>
                    </a:cxn>
                    <a:cxn ang="0">
                      <a:pos x="102" y="146"/>
                    </a:cxn>
                    <a:cxn ang="0">
                      <a:pos x="111" y="182"/>
                    </a:cxn>
                    <a:cxn ang="0">
                      <a:pos x="152" y="139"/>
                    </a:cxn>
                    <a:cxn ang="0">
                      <a:pos x="189" y="104"/>
                    </a:cxn>
                    <a:cxn ang="0">
                      <a:pos x="211" y="23"/>
                    </a:cxn>
                    <a:cxn ang="0">
                      <a:pos x="240" y="37"/>
                    </a:cxn>
                    <a:cxn ang="0">
                      <a:pos x="266" y="84"/>
                    </a:cxn>
                    <a:cxn ang="0">
                      <a:pos x="309" y="72"/>
                    </a:cxn>
                    <a:cxn ang="0">
                      <a:pos x="330" y="52"/>
                    </a:cxn>
                    <a:cxn ang="0">
                      <a:pos x="373" y="0"/>
                    </a:cxn>
                    <a:cxn ang="0">
                      <a:pos x="413" y="43"/>
                    </a:cxn>
                    <a:cxn ang="0">
                      <a:pos x="435" y="81"/>
                    </a:cxn>
                    <a:cxn ang="0">
                      <a:pos x="429" y="150"/>
                    </a:cxn>
                    <a:cxn ang="0">
                      <a:pos x="421" y="221"/>
                    </a:cxn>
                    <a:cxn ang="0">
                      <a:pos x="438" y="270"/>
                    </a:cxn>
                    <a:cxn ang="0">
                      <a:pos x="478" y="250"/>
                    </a:cxn>
                    <a:cxn ang="0">
                      <a:pos x="479" y="308"/>
                    </a:cxn>
                    <a:cxn ang="0">
                      <a:pos x="446" y="348"/>
                    </a:cxn>
                    <a:cxn ang="0">
                      <a:pos x="461" y="396"/>
                    </a:cxn>
                    <a:cxn ang="0">
                      <a:pos x="478" y="399"/>
                    </a:cxn>
                    <a:cxn ang="0">
                      <a:pos x="505" y="445"/>
                    </a:cxn>
                    <a:cxn ang="0">
                      <a:pos x="538" y="480"/>
                    </a:cxn>
                    <a:cxn ang="0">
                      <a:pos x="490" y="494"/>
                    </a:cxn>
                    <a:cxn ang="0">
                      <a:pos x="432" y="477"/>
                    </a:cxn>
                    <a:cxn ang="0">
                      <a:pos x="396" y="486"/>
                    </a:cxn>
                    <a:cxn ang="0">
                      <a:pos x="361" y="477"/>
                    </a:cxn>
                    <a:cxn ang="0">
                      <a:pos x="295" y="442"/>
                    </a:cxn>
                    <a:cxn ang="0">
                      <a:pos x="257" y="431"/>
                    </a:cxn>
                    <a:cxn ang="0">
                      <a:pos x="215" y="413"/>
                    </a:cxn>
                    <a:cxn ang="0">
                      <a:pos x="189" y="425"/>
                    </a:cxn>
                    <a:cxn ang="0">
                      <a:pos x="183" y="471"/>
                    </a:cxn>
                    <a:cxn ang="0">
                      <a:pos x="160" y="522"/>
                    </a:cxn>
                    <a:cxn ang="0">
                      <a:pos x="140" y="536"/>
                    </a:cxn>
                    <a:cxn ang="0">
                      <a:pos x="85" y="445"/>
                    </a:cxn>
                    <a:cxn ang="0">
                      <a:pos x="46" y="416"/>
                    </a:cxn>
                    <a:cxn ang="0">
                      <a:pos x="20" y="408"/>
                    </a:cxn>
                    <a:cxn ang="0">
                      <a:pos x="13" y="361"/>
                    </a:cxn>
                    <a:cxn ang="0">
                      <a:pos x="6" y="341"/>
                    </a:cxn>
                    <a:cxn ang="0">
                      <a:pos x="39" y="328"/>
                    </a:cxn>
                    <a:cxn ang="0">
                      <a:pos x="72" y="318"/>
                    </a:cxn>
                    <a:cxn ang="0">
                      <a:pos x="46" y="276"/>
                    </a:cxn>
                    <a:cxn ang="0">
                      <a:pos x="23" y="221"/>
                    </a:cxn>
                    <a:cxn ang="0">
                      <a:pos x="23" y="178"/>
                    </a:cxn>
                    <a:cxn ang="0">
                      <a:pos x="23" y="156"/>
                    </a:cxn>
                    <a:cxn ang="0">
                      <a:pos x="59" y="139"/>
                    </a:cxn>
                    <a:cxn ang="0">
                      <a:pos x="69" y="98"/>
                    </a:cxn>
                  </a:cxnLst>
                  <a:rect l="0" t="0" r="r" b="b"/>
                  <a:pathLst>
                    <a:path w="548" h="542">
                      <a:moveTo>
                        <a:pt x="69" y="98"/>
                      </a:moveTo>
                      <a:lnTo>
                        <a:pt x="91" y="98"/>
                      </a:lnTo>
                      <a:lnTo>
                        <a:pt x="108" y="110"/>
                      </a:lnTo>
                      <a:lnTo>
                        <a:pt x="108" y="120"/>
                      </a:lnTo>
                      <a:lnTo>
                        <a:pt x="108" y="133"/>
                      </a:lnTo>
                      <a:lnTo>
                        <a:pt x="102" y="146"/>
                      </a:lnTo>
                      <a:lnTo>
                        <a:pt x="91" y="150"/>
                      </a:lnTo>
                      <a:lnTo>
                        <a:pt x="99" y="169"/>
                      </a:lnTo>
                      <a:lnTo>
                        <a:pt x="111" y="182"/>
                      </a:lnTo>
                      <a:lnTo>
                        <a:pt x="128" y="166"/>
                      </a:lnTo>
                      <a:lnTo>
                        <a:pt x="137" y="156"/>
                      </a:lnTo>
                      <a:lnTo>
                        <a:pt x="152" y="139"/>
                      </a:lnTo>
                      <a:lnTo>
                        <a:pt x="152" y="124"/>
                      </a:lnTo>
                      <a:lnTo>
                        <a:pt x="166" y="116"/>
                      </a:lnTo>
                      <a:lnTo>
                        <a:pt x="189" y="104"/>
                      </a:lnTo>
                      <a:lnTo>
                        <a:pt x="204" y="81"/>
                      </a:lnTo>
                      <a:lnTo>
                        <a:pt x="209" y="72"/>
                      </a:lnTo>
                      <a:lnTo>
                        <a:pt x="211" y="23"/>
                      </a:lnTo>
                      <a:lnTo>
                        <a:pt x="224" y="17"/>
                      </a:lnTo>
                      <a:lnTo>
                        <a:pt x="240" y="20"/>
                      </a:lnTo>
                      <a:lnTo>
                        <a:pt x="240" y="37"/>
                      </a:lnTo>
                      <a:lnTo>
                        <a:pt x="237" y="63"/>
                      </a:lnTo>
                      <a:lnTo>
                        <a:pt x="254" y="75"/>
                      </a:lnTo>
                      <a:lnTo>
                        <a:pt x="266" y="84"/>
                      </a:lnTo>
                      <a:lnTo>
                        <a:pt x="269" y="95"/>
                      </a:lnTo>
                      <a:lnTo>
                        <a:pt x="283" y="101"/>
                      </a:lnTo>
                      <a:lnTo>
                        <a:pt x="309" y="72"/>
                      </a:lnTo>
                      <a:lnTo>
                        <a:pt x="324" y="78"/>
                      </a:lnTo>
                      <a:lnTo>
                        <a:pt x="335" y="64"/>
                      </a:lnTo>
                      <a:lnTo>
                        <a:pt x="330" y="52"/>
                      </a:lnTo>
                      <a:lnTo>
                        <a:pt x="347" y="20"/>
                      </a:lnTo>
                      <a:lnTo>
                        <a:pt x="356" y="4"/>
                      </a:lnTo>
                      <a:lnTo>
                        <a:pt x="373" y="0"/>
                      </a:lnTo>
                      <a:lnTo>
                        <a:pt x="389" y="4"/>
                      </a:lnTo>
                      <a:lnTo>
                        <a:pt x="399" y="26"/>
                      </a:lnTo>
                      <a:lnTo>
                        <a:pt x="413" y="43"/>
                      </a:lnTo>
                      <a:lnTo>
                        <a:pt x="432" y="55"/>
                      </a:lnTo>
                      <a:lnTo>
                        <a:pt x="438" y="64"/>
                      </a:lnTo>
                      <a:lnTo>
                        <a:pt x="435" y="81"/>
                      </a:lnTo>
                      <a:lnTo>
                        <a:pt x="435" y="113"/>
                      </a:lnTo>
                      <a:lnTo>
                        <a:pt x="435" y="130"/>
                      </a:lnTo>
                      <a:lnTo>
                        <a:pt x="429" y="150"/>
                      </a:lnTo>
                      <a:lnTo>
                        <a:pt x="429" y="169"/>
                      </a:lnTo>
                      <a:lnTo>
                        <a:pt x="421" y="189"/>
                      </a:lnTo>
                      <a:lnTo>
                        <a:pt x="421" y="221"/>
                      </a:lnTo>
                      <a:lnTo>
                        <a:pt x="421" y="241"/>
                      </a:lnTo>
                      <a:lnTo>
                        <a:pt x="429" y="264"/>
                      </a:lnTo>
                      <a:lnTo>
                        <a:pt x="438" y="270"/>
                      </a:lnTo>
                      <a:lnTo>
                        <a:pt x="453" y="256"/>
                      </a:lnTo>
                      <a:lnTo>
                        <a:pt x="464" y="241"/>
                      </a:lnTo>
                      <a:lnTo>
                        <a:pt x="478" y="250"/>
                      </a:lnTo>
                      <a:lnTo>
                        <a:pt x="473" y="265"/>
                      </a:lnTo>
                      <a:lnTo>
                        <a:pt x="478" y="296"/>
                      </a:lnTo>
                      <a:lnTo>
                        <a:pt x="479" y="308"/>
                      </a:lnTo>
                      <a:lnTo>
                        <a:pt x="470" y="316"/>
                      </a:lnTo>
                      <a:lnTo>
                        <a:pt x="453" y="331"/>
                      </a:lnTo>
                      <a:lnTo>
                        <a:pt x="446" y="348"/>
                      </a:lnTo>
                      <a:lnTo>
                        <a:pt x="441" y="364"/>
                      </a:lnTo>
                      <a:lnTo>
                        <a:pt x="447" y="387"/>
                      </a:lnTo>
                      <a:lnTo>
                        <a:pt x="461" y="396"/>
                      </a:lnTo>
                      <a:lnTo>
                        <a:pt x="470" y="387"/>
                      </a:lnTo>
                      <a:lnTo>
                        <a:pt x="484" y="390"/>
                      </a:lnTo>
                      <a:lnTo>
                        <a:pt x="478" y="399"/>
                      </a:lnTo>
                      <a:lnTo>
                        <a:pt x="484" y="422"/>
                      </a:lnTo>
                      <a:lnTo>
                        <a:pt x="490" y="431"/>
                      </a:lnTo>
                      <a:lnTo>
                        <a:pt x="505" y="445"/>
                      </a:lnTo>
                      <a:lnTo>
                        <a:pt x="516" y="454"/>
                      </a:lnTo>
                      <a:lnTo>
                        <a:pt x="528" y="468"/>
                      </a:lnTo>
                      <a:lnTo>
                        <a:pt x="538" y="480"/>
                      </a:lnTo>
                      <a:lnTo>
                        <a:pt x="548" y="486"/>
                      </a:lnTo>
                      <a:lnTo>
                        <a:pt x="536" y="494"/>
                      </a:lnTo>
                      <a:lnTo>
                        <a:pt x="490" y="494"/>
                      </a:lnTo>
                      <a:lnTo>
                        <a:pt x="478" y="500"/>
                      </a:lnTo>
                      <a:lnTo>
                        <a:pt x="458" y="497"/>
                      </a:lnTo>
                      <a:lnTo>
                        <a:pt x="432" y="477"/>
                      </a:lnTo>
                      <a:lnTo>
                        <a:pt x="419" y="483"/>
                      </a:lnTo>
                      <a:lnTo>
                        <a:pt x="406" y="489"/>
                      </a:lnTo>
                      <a:lnTo>
                        <a:pt x="396" y="486"/>
                      </a:lnTo>
                      <a:lnTo>
                        <a:pt x="380" y="471"/>
                      </a:lnTo>
                      <a:lnTo>
                        <a:pt x="373" y="474"/>
                      </a:lnTo>
                      <a:lnTo>
                        <a:pt x="361" y="477"/>
                      </a:lnTo>
                      <a:lnTo>
                        <a:pt x="344" y="471"/>
                      </a:lnTo>
                      <a:lnTo>
                        <a:pt x="318" y="457"/>
                      </a:lnTo>
                      <a:lnTo>
                        <a:pt x="295" y="442"/>
                      </a:lnTo>
                      <a:lnTo>
                        <a:pt x="277" y="422"/>
                      </a:lnTo>
                      <a:lnTo>
                        <a:pt x="266" y="425"/>
                      </a:lnTo>
                      <a:lnTo>
                        <a:pt x="257" y="431"/>
                      </a:lnTo>
                      <a:lnTo>
                        <a:pt x="244" y="431"/>
                      </a:lnTo>
                      <a:lnTo>
                        <a:pt x="228" y="419"/>
                      </a:lnTo>
                      <a:lnTo>
                        <a:pt x="215" y="413"/>
                      </a:lnTo>
                      <a:lnTo>
                        <a:pt x="204" y="416"/>
                      </a:lnTo>
                      <a:lnTo>
                        <a:pt x="195" y="419"/>
                      </a:lnTo>
                      <a:lnTo>
                        <a:pt x="189" y="425"/>
                      </a:lnTo>
                      <a:lnTo>
                        <a:pt x="183" y="434"/>
                      </a:lnTo>
                      <a:lnTo>
                        <a:pt x="186" y="454"/>
                      </a:lnTo>
                      <a:lnTo>
                        <a:pt x="183" y="471"/>
                      </a:lnTo>
                      <a:lnTo>
                        <a:pt x="175" y="497"/>
                      </a:lnTo>
                      <a:lnTo>
                        <a:pt x="169" y="506"/>
                      </a:lnTo>
                      <a:lnTo>
                        <a:pt x="160" y="522"/>
                      </a:lnTo>
                      <a:lnTo>
                        <a:pt x="157" y="529"/>
                      </a:lnTo>
                      <a:lnTo>
                        <a:pt x="143" y="542"/>
                      </a:lnTo>
                      <a:lnTo>
                        <a:pt x="140" y="536"/>
                      </a:lnTo>
                      <a:lnTo>
                        <a:pt x="134" y="529"/>
                      </a:lnTo>
                      <a:lnTo>
                        <a:pt x="134" y="500"/>
                      </a:lnTo>
                      <a:lnTo>
                        <a:pt x="85" y="445"/>
                      </a:lnTo>
                      <a:lnTo>
                        <a:pt x="76" y="416"/>
                      </a:lnTo>
                      <a:lnTo>
                        <a:pt x="59" y="416"/>
                      </a:lnTo>
                      <a:lnTo>
                        <a:pt x="46" y="416"/>
                      </a:lnTo>
                      <a:lnTo>
                        <a:pt x="39" y="419"/>
                      </a:lnTo>
                      <a:lnTo>
                        <a:pt x="29" y="419"/>
                      </a:lnTo>
                      <a:lnTo>
                        <a:pt x="20" y="408"/>
                      </a:lnTo>
                      <a:lnTo>
                        <a:pt x="13" y="402"/>
                      </a:lnTo>
                      <a:lnTo>
                        <a:pt x="13" y="387"/>
                      </a:lnTo>
                      <a:lnTo>
                        <a:pt x="13" y="361"/>
                      </a:lnTo>
                      <a:lnTo>
                        <a:pt x="5" y="354"/>
                      </a:lnTo>
                      <a:lnTo>
                        <a:pt x="0" y="348"/>
                      </a:lnTo>
                      <a:lnTo>
                        <a:pt x="6" y="341"/>
                      </a:lnTo>
                      <a:lnTo>
                        <a:pt x="17" y="328"/>
                      </a:lnTo>
                      <a:lnTo>
                        <a:pt x="23" y="324"/>
                      </a:lnTo>
                      <a:lnTo>
                        <a:pt x="39" y="328"/>
                      </a:lnTo>
                      <a:lnTo>
                        <a:pt x="56" y="338"/>
                      </a:lnTo>
                      <a:lnTo>
                        <a:pt x="65" y="328"/>
                      </a:lnTo>
                      <a:lnTo>
                        <a:pt x="72" y="318"/>
                      </a:lnTo>
                      <a:lnTo>
                        <a:pt x="72" y="311"/>
                      </a:lnTo>
                      <a:lnTo>
                        <a:pt x="63" y="296"/>
                      </a:lnTo>
                      <a:lnTo>
                        <a:pt x="46" y="276"/>
                      </a:lnTo>
                      <a:lnTo>
                        <a:pt x="43" y="259"/>
                      </a:lnTo>
                      <a:lnTo>
                        <a:pt x="39" y="238"/>
                      </a:lnTo>
                      <a:lnTo>
                        <a:pt x="23" y="221"/>
                      </a:lnTo>
                      <a:lnTo>
                        <a:pt x="23" y="204"/>
                      </a:lnTo>
                      <a:lnTo>
                        <a:pt x="26" y="192"/>
                      </a:lnTo>
                      <a:lnTo>
                        <a:pt x="23" y="178"/>
                      </a:lnTo>
                      <a:lnTo>
                        <a:pt x="17" y="172"/>
                      </a:lnTo>
                      <a:lnTo>
                        <a:pt x="20" y="163"/>
                      </a:lnTo>
                      <a:lnTo>
                        <a:pt x="23" y="156"/>
                      </a:lnTo>
                      <a:lnTo>
                        <a:pt x="29" y="156"/>
                      </a:lnTo>
                      <a:lnTo>
                        <a:pt x="43" y="156"/>
                      </a:lnTo>
                      <a:lnTo>
                        <a:pt x="59" y="139"/>
                      </a:lnTo>
                      <a:lnTo>
                        <a:pt x="65" y="126"/>
                      </a:lnTo>
                      <a:lnTo>
                        <a:pt x="65" y="120"/>
                      </a:lnTo>
                      <a:lnTo>
                        <a:pt x="69" y="98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57" name="Freeform 33"/>
                <p:cNvSpPr>
                  <a:spLocks/>
                </p:cNvSpPr>
                <p:nvPr/>
              </p:nvSpPr>
              <p:spPr bwMode="auto">
                <a:xfrm>
                  <a:off x="2336" y="1243"/>
                  <a:ext cx="453" cy="190"/>
                </a:xfrm>
                <a:custGeom>
                  <a:avLst/>
                  <a:gdLst/>
                  <a:ahLst/>
                  <a:cxnLst>
                    <a:cxn ang="0">
                      <a:pos x="304" y="0"/>
                    </a:cxn>
                    <a:cxn ang="0">
                      <a:pos x="274" y="27"/>
                    </a:cxn>
                    <a:cxn ang="0">
                      <a:pos x="242" y="17"/>
                    </a:cxn>
                    <a:cxn ang="0">
                      <a:pos x="210" y="27"/>
                    </a:cxn>
                    <a:cxn ang="0">
                      <a:pos x="184" y="11"/>
                    </a:cxn>
                    <a:cxn ang="0">
                      <a:pos x="141" y="11"/>
                    </a:cxn>
                    <a:cxn ang="0">
                      <a:pos x="147" y="27"/>
                    </a:cxn>
                    <a:cxn ang="0">
                      <a:pos x="135" y="43"/>
                    </a:cxn>
                    <a:cxn ang="0">
                      <a:pos x="122" y="65"/>
                    </a:cxn>
                    <a:cxn ang="0">
                      <a:pos x="122" y="88"/>
                    </a:cxn>
                    <a:cxn ang="0">
                      <a:pos x="87" y="100"/>
                    </a:cxn>
                    <a:cxn ang="0">
                      <a:pos x="38" y="117"/>
                    </a:cxn>
                    <a:cxn ang="0">
                      <a:pos x="9" y="143"/>
                    </a:cxn>
                    <a:cxn ang="0">
                      <a:pos x="0" y="186"/>
                    </a:cxn>
                    <a:cxn ang="0">
                      <a:pos x="27" y="201"/>
                    </a:cxn>
                    <a:cxn ang="0">
                      <a:pos x="67" y="212"/>
                    </a:cxn>
                    <a:cxn ang="0">
                      <a:pos x="115" y="192"/>
                    </a:cxn>
                    <a:cxn ang="0">
                      <a:pos x="135" y="151"/>
                    </a:cxn>
                    <a:cxn ang="0">
                      <a:pos x="152" y="120"/>
                    </a:cxn>
                    <a:cxn ang="0">
                      <a:pos x="187" y="105"/>
                    </a:cxn>
                    <a:cxn ang="0">
                      <a:pos x="236" y="63"/>
                    </a:cxn>
                    <a:cxn ang="0">
                      <a:pos x="297" y="69"/>
                    </a:cxn>
                    <a:cxn ang="0">
                      <a:pos x="339" y="93"/>
                    </a:cxn>
                    <a:cxn ang="0">
                      <a:pos x="391" y="111"/>
                    </a:cxn>
                    <a:cxn ang="0">
                      <a:pos x="453" y="160"/>
                    </a:cxn>
                    <a:cxn ang="0">
                      <a:pos x="520" y="208"/>
                    </a:cxn>
                    <a:cxn ang="0">
                      <a:pos x="538" y="188"/>
                    </a:cxn>
                    <a:cxn ang="0">
                      <a:pos x="497" y="149"/>
                    </a:cxn>
                    <a:cxn ang="0">
                      <a:pos x="465" y="131"/>
                    </a:cxn>
                    <a:cxn ang="0">
                      <a:pos x="457" y="108"/>
                    </a:cxn>
                    <a:cxn ang="0">
                      <a:pos x="448" y="80"/>
                    </a:cxn>
                    <a:cxn ang="0">
                      <a:pos x="423" y="63"/>
                    </a:cxn>
                    <a:cxn ang="0">
                      <a:pos x="397" y="43"/>
                    </a:cxn>
                    <a:cxn ang="0">
                      <a:pos x="397" y="23"/>
                    </a:cxn>
                    <a:cxn ang="0">
                      <a:pos x="377" y="17"/>
                    </a:cxn>
                    <a:cxn ang="0">
                      <a:pos x="351" y="7"/>
                    </a:cxn>
                  </a:cxnLst>
                  <a:rect l="0" t="0" r="r" b="b"/>
                  <a:pathLst>
                    <a:path w="538" h="212">
                      <a:moveTo>
                        <a:pt x="351" y="7"/>
                      </a:moveTo>
                      <a:lnTo>
                        <a:pt x="304" y="0"/>
                      </a:lnTo>
                      <a:lnTo>
                        <a:pt x="287" y="27"/>
                      </a:lnTo>
                      <a:lnTo>
                        <a:pt x="274" y="27"/>
                      </a:lnTo>
                      <a:lnTo>
                        <a:pt x="258" y="13"/>
                      </a:lnTo>
                      <a:lnTo>
                        <a:pt x="242" y="17"/>
                      </a:lnTo>
                      <a:lnTo>
                        <a:pt x="225" y="20"/>
                      </a:lnTo>
                      <a:lnTo>
                        <a:pt x="210" y="27"/>
                      </a:lnTo>
                      <a:lnTo>
                        <a:pt x="204" y="23"/>
                      </a:lnTo>
                      <a:lnTo>
                        <a:pt x="184" y="11"/>
                      </a:lnTo>
                      <a:lnTo>
                        <a:pt x="172" y="5"/>
                      </a:lnTo>
                      <a:lnTo>
                        <a:pt x="141" y="11"/>
                      </a:lnTo>
                      <a:lnTo>
                        <a:pt x="141" y="20"/>
                      </a:lnTo>
                      <a:lnTo>
                        <a:pt x="147" y="27"/>
                      </a:lnTo>
                      <a:lnTo>
                        <a:pt x="145" y="39"/>
                      </a:lnTo>
                      <a:lnTo>
                        <a:pt x="135" y="43"/>
                      </a:lnTo>
                      <a:lnTo>
                        <a:pt x="125" y="56"/>
                      </a:lnTo>
                      <a:lnTo>
                        <a:pt x="122" y="65"/>
                      </a:lnTo>
                      <a:lnTo>
                        <a:pt x="125" y="77"/>
                      </a:lnTo>
                      <a:lnTo>
                        <a:pt x="122" y="88"/>
                      </a:lnTo>
                      <a:lnTo>
                        <a:pt x="113" y="94"/>
                      </a:lnTo>
                      <a:lnTo>
                        <a:pt x="87" y="100"/>
                      </a:lnTo>
                      <a:lnTo>
                        <a:pt x="38" y="105"/>
                      </a:lnTo>
                      <a:lnTo>
                        <a:pt x="38" y="117"/>
                      </a:lnTo>
                      <a:lnTo>
                        <a:pt x="21" y="131"/>
                      </a:lnTo>
                      <a:lnTo>
                        <a:pt x="9" y="143"/>
                      </a:lnTo>
                      <a:lnTo>
                        <a:pt x="0" y="160"/>
                      </a:lnTo>
                      <a:lnTo>
                        <a:pt x="0" y="186"/>
                      </a:lnTo>
                      <a:lnTo>
                        <a:pt x="12" y="212"/>
                      </a:lnTo>
                      <a:lnTo>
                        <a:pt x="27" y="201"/>
                      </a:lnTo>
                      <a:lnTo>
                        <a:pt x="52" y="208"/>
                      </a:lnTo>
                      <a:lnTo>
                        <a:pt x="67" y="212"/>
                      </a:lnTo>
                      <a:lnTo>
                        <a:pt x="93" y="205"/>
                      </a:lnTo>
                      <a:lnTo>
                        <a:pt x="115" y="192"/>
                      </a:lnTo>
                      <a:lnTo>
                        <a:pt x="132" y="175"/>
                      </a:lnTo>
                      <a:lnTo>
                        <a:pt x="135" y="151"/>
                      </a:lnTo>
                      <a:lnTo>
                        <a:pt x="139" y="134"/>
                      </a:lnTo>
                      <a:lnTo>
                        <a:pt x="152" y="120"/>
                      </a:lnTo>
                      <a:lnTo>
                        <a:pt x="173" y="111"/>
                      </a:lnTo>
                      <a:lnTo>
                        <a:pt x="187" y="105"/>
                      </a:lnTo>
                      <a:lnTo>
                        <a:pt x="210" y="85"/>
                      </a:lnTo>
                      <a:lnTo>
                        <a:pt x="236" y="63"/>
                      </a:lnTo>
                      <a:lnTo>
                        <a:pt x="277" y="59"/>
                      </a:lnTo>
                      <a:lnTo>
                        <a:pt x="297" y="69"/>
                      </a:lnTo>
                      <a:lnTo>
                        <a:pt x="324" y="85"/>
                      </a:lnTo>
                      <a:lnTo>
                        <a:pt x="339" y="93"/>
                      </a:lnTo>
                      <a:lnTo>
                        <a:pt x="368" y="94"/>
                      </a:lnTo>
                      <a:lnTo>
                        <a:pt x="391" y="111"/>
                      </a:lnTo>
                      <a:lnTo>
                        <a:pt x="423" y="131"/>
                      </a:lnTo>
                      <a:lnTo>
                        <a:pt x="453" y="160"/>
                      </a:lnTo>
                      <a:lnTo>
                        <a:pt x="491" y="195"/>
                      </a:lnTo>
                      <a:lnTo>
                        <a:pt x="520" y="208"/>
                      </a:lnTo>
                      <a:lnTo>
                        <a:pt x="528" y="201"/>
                      </a:lnTo>
                      <a:lnTo>
                        <a:pt x="538" y="188"/>
                      </a:lnTo>
                      <a:lnTo>
                        <a:pt x="525" y="163"/>
                      </a:lnTo>
                      <a:lnTo>
                        <a:pt x="497" y="149"/>
                      </a:lnTo>
                      <a:lnTo>
                        <a:pt x="486" y="132"/>
                      </a:lnTo>
                      <a:lnTo>
                        <a:pt x="465" y="131"/>
                      </a:lnTo>
                      <a:lnTo>
                        <a:pt x="457" y="120"/>
                      </a:lnTo>
                      <a:lnTo>
                        <a:pt x="457" y="108"/>
                      </a:lnTo>
                      <a:lnTo>
                        <a:pt x="456" y="94"/>
                      </a:lnTo>
                      <a:lnTo>
                        <a:pt x="448" y="80"/>
                      </a:lnTo>
                      <a:lnTo>
                        <a:pt x="442" y="73"/>
                      </a:lnTo>
                      <a:lnTo>
                        <a:pt x="423" y="63"/>
                      </a:lnTo>
                      <a:lnTo>
                        <a:pt x="403" y="53"/>
                      </a:lnTo>
                      <a:lnTo>
                        <a:pt x="397" y="43"/>
                      </a:lnTo>
                      <a:lnTo>
                        <a:pt x="400" y="33"/>
                      </a:lnTo>
                      <a:lnTo>
                        <a:pt x="397" y="23"/>
                      </a:lnTo>
                      <a:lnTo>
                        <a:pt x="388" y="23"/>
                      </a:lnTo>
                      <a:lnTo>
                        <a:pt x="377" y="17"/>
                      </a:lnTo>
                      <a:lnTo>
                        <a:pt x="368" y="20"/>
                      </a:lnTo>
                      <a:lnTo>
                        <a:pt x="351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  <p:sp>
              <p:nvSpPr>
                <p:cNvPr id="103458" name="Freeform 34"/>
                <p:cNvSpPr>
                  <a:spLocks/>
                </p:cNvSpPr>
                <p:nvPr/>
              </p:nvSpPr>
              <p:spPr bwMode="auto">
                <a:xfrm>
                  <a:off x="2226" y="766"/>
                  <a:ext cx="422" cy="569"/>
                </a:xfrm>
                <a:custGeom>
                  <a:avLst/>
                  <a:gdLst/>
                  <a:ahLst/>
                  <a:cxnLst>
                    <a:cxn ang="0">
                      <a:pos x="278" y="117"/>
                    </a:cxn>
                    <a:cxn ang="0">
                      <a:pos x="307" y="85"/>
                    </a:cxn>
                    <a:cxn ang="0">
                      <a:pos x="304" y="42"/>
                    </a:cxn>
                    <a:cxn ang="0">
                      <a:pos x="356" y="22"/>
                    </a:cxn>
                    <a:cxn ang="0">
                      <a:pos x="388" y="0"/>
                    </a:cxn>
                    <a:cxn ang="0">
                      <a:pos x="395" y="42"/>
                    </a:cxn>
                    <a:cxn ang="0">
                      <a:pos x="427" y="94"/>
                    </a:cxn>
                    <a:cxn ang="0">
                      <a:pos x="421" y="135"/>
                    </a:cxn>
                    <a:cxn ang="0">
                      <a:pos x="395" y="152"/>
                    </a:cxn>
                    <a:cxn ang="0">
                      <a:pos x="379" y="162"/>
                    </a:cxn>
                    <a:cxn ang="0">
                      <a:pos x="382" y="217"/>
                    </a:cxn>
                    <a:cxn ang="0">
                      <a:pos x="401" y="255"/>
                    </a:cxn>
                    <a:cxn ang="0">
                      <a:pos x="421" y="301"/>
                    </a:cxn>
                    <a:cxn ang="0">
                      <a:pos x="427" y="324"/>
                    </a:cxn>
                    <a:cxn ang="0">
                      <a:pos x="415" y="338"/>
                    </a:cxn>
                    <a:cxn ang="0">
                      <a:pos x="379" y="324"/>
                    </a:cxn>
                    <a:cxn ang="0">
                      <a:pos x="359" y="346"/>
                    </a:cxn>
                    <a:cxn ang="0">
                      <a:pos x="372" y="403"/>
                    </a:cxn>
                    <a:cxn ang="0">
                      <a:pos x="392" y="418"/>
                    </a:cxn>
                    <a:cxn ang="0">
                      <a:pos x="433" y="412"/>
                    </a:cxn>
                    <a:cxn ang="0">
                      <a:pos x="470" y="470"/>
                    </a:cxn>
                    <a:cxn ang="0">
                      <a:pos x="491" y="499"/>
                    </a:cxn>
                    <a:cxn ang="0">
                      <a:pos x="502" y="538"/>
                    </a:cxn>
                    <a:cxn ang="0">
                      <a:pos x="490" y="561"/>
                    </a:cxn>
                    <a:cxn ang="0">
                      <a:pos x="431" y="558"/>
                    </a:cxn>
                    <a:cxn ang="0">
                      <a:pos x="405" y="581"/>
                    </a:cxn>
                    <a:cxn ang="0">
                      <a:pos x="382" y="570"/>
                    </a:cxn>
                    <a:cxn ang="0">
                      <a:pos x="359" y="576"/>
                    </a:cxn>
                    <a:cxn ang="0">
                      <a:pos x="327" y="567"/>
                    </a:cxn>
                    <a:cxn ang="0">
                      <a:pos x="298" y="555"/>
                    </a:cxn>
                    <a:cxn ang="0">
                      <a:pos x="275" y="567"/>
                    </a:cxn>
                    <a:cxn ang="0">
                      <a:pos x="281" y="581"/>
                    </a:cxn>
                    <a:cxn ang="0">
                      <a:pos x="261" y="601"/>
                    </a:cxn>
                    <a:cxn ang="0">
                      <a:pos x="255" y="625"/>
                    </a:cxn>
                    <a:cxn ang="0">
                      <a:pos x="249" y="645"/>
                    </a:cxn>
                    <a:cxn ang="0">
                      <a:pos x="197" y="654"/>
                    </a:cxn>
                    <a:cxn ang="0">
                      <a:pos x="161" y="642"/>
                    </a:cxn>
                    <a:cxn ang="0">
                      <a:pos x="129" y="619"/>
                    </a:cxn>
                    <a:cxn ang="0">
                      <a:pos x="109" y="631"/>
                    </a:cxn>
                    <a:cxn ang="0">
                      <a:pos x="94" y="648"/>
                    </a:cxn>
                    <a:cxn ang="0">
                      <a:pos x="68" y="625"/>
                    </a:cxn>
                    <a:cxn ang="0">
                      <a:pos x="38" y="596"/>
                    </a:cxn>
                    <a:cxn ang="0">
                      <a:pos x="26" y="555"/>
                    </a:cxn>
                    <a:cxn ang="0">
                      <a:pos x="20" y="532"/>
                    </a:cxn>
                    <a:cxn ang="0">
                      <a:pos x="45" y="502"/>
                    </a:cxn>
                    <a:cxn ang="0">
                      <a:pos x="58" y="467"/>
                    </a:cxn>
                    <a:cxn ang="0">
                      <a:pos x="61" y="438"/>
                    </a:cxn>
                    <a:cxn ang="0">
                      <a:pos x="23" y="398"/>
                    </a:cxn>
                    <a:cxn ang="0">
                      <a:pos x="0" y="372"/>
                    </a:cxn>
                    <a:cxn ang="0">
                      <a:pos x="32" y="353"/>
                    </a:cxn>
                    <a:cxn ang="0">
                      <a:pos x="49" y="334"/>
                    </a:cxn>
                    <a:cxn ang="0">
                      <a:pos x="77" y="314"/>
                    </a:cxn>
                    <a:cxn ang="0">
                      <a:pos x="88" y="292"/>
                    </a:cxn>
                    <a:cxn ang="0">
                      <a:pos x="123" y="272"/>
                    </a:cxn>
                    <a:cxn ang="0">
                      <a:pos x="152" y="266"/>
                    </a:cxn>
                    <a:cxn ang="0">
                      <a:pos x="197" y="272"/>
                    </a:cxn>
                    <a:cxn ang="0">
                      <a:pos x="236" y="255"/>
                    </a:cxn>
                    <a:cxn ang="0">
                      <a:pos x="240" y="243"/>
                    </a:cxn>
                    <a:cxn ang="0">
                      <a:pos x="259" y="237"/>
                    </a:cxn>
                    <a:cxn ang="0">
                      <a:pos x="266" y="188"/>
                    </a:cxn>
                    <a:cxn ang="0">
                      <a:pos x="259" y="155"/>
                    </a:cxn>
                  </a:cxnLst>
                  <a:rect l="0" t="0" r="r" b="b"/>
                  <a:pathLst>
                    <a:path w="502" h="657">
                      <a:moveTo>
                        <a:pt x="259" y="129"/>
                      </a:moveTo>
                      <a:lnTo>
                        <a:pt x="278" y="117"/>
                      </a:lnTo>
                      <a:lnTo>
                        <a:pt x="301" y="94"/>
                      </a:lnTo>
                      <a:lnTo>
                        <a:pt x="307" y="85"/>
                      </a:lnTo>
                      <a:lnTo>
                        <a:pt x="301" y="53"/>
                      </a:lnTo>
                      <a:lnTo>
                        <a:pt x="304" y="42"/>
                      </a:lnTo>
                      <a:lnTo>
                        <a:pt x="339" y="27"/>
                      </a:lnTo>
                      <a:lnTo>
                        <a:pt x="356" y="22"/>
                      </a:lnTo>
                      <a:lnTo>
                        <a:pt x="376" y="0"/>
                      </a:lnTo>
                      <a:lnTo>
                        <a:pt x="388" y="0"/>
                      </a:lnTo>
                      <a:lnTo>
                        <a:pt x="392" y="16"/>
                      </a:lnTo>
                      <a:lnTo>
                        <a:pt x="395" y="42"/>
                      </a:lnTo>
                      <a:lnTo>
                        <a:pt x="415" y="71"/>
                      </a:lnTo>
                      <a:lnTo>
                        <a:pt x="427" y="94"/>
                      </a:lnTo>
                      <a:lnTo>
                        <a:pt x="427" y="117"/>
                      </a:lnTo>
                      <a:lnTo>
                        <a:pt x="421" y="135"/>
                      </a:lnTo>
                      <a:lnTo>
                        <a:pt x="405" y="152"/>
                      </a:lnTo>
                      <a:lnTo>
                        <a:pt x="395" y="152"/>
                      </a:lnTo>
                      <a:lnTo>
                        <a:pt x="385" y="152"/>
                      </a:lnTo>
                      <a:lnTo>
                        <a:pt x="379" y="162"/>
                      </a:lnTo>
                      <a:lnTo>
                        <a:pt x="385" y="182"/>
                      </a:lnTo>
                      <a:lnTo>
                        <a:pt x="382" y="217"/>
                      </a:lnTo>
                      <a:lnTo>
                        <a:pt x="398" y="234"/>
                      </a:lnTo>
                      <a:lnTo>
                        <a:pt x="401" y="255"/>
                      </a:lnTo>
                      <a:lnTo>
                        <a:pt x="411" y="286"/>
                      </a:lnTo>
                      <a:lnTo>
                        <a:pt x="421" y="301"/>
                      </a:lnTo>
                      <a:lnTo>
                        <a:pt x="431" y="312"/>
                      </a:lnTo>
                      <a:lnTo>
                        <a:pt x="427" y="324"/>
                      </a:lnTo>
                      <a:lnTo>
                        <a:pt x="421" y="334"/>
                      </a:lnTo>
                      <a:lnTo>
                        <a:pt x="415" y="338"/>
                      </a:lnTo>
                      <a:lnTo>
                        <a:pt x="398" y="324"/>
                      </a:lnTo>
                      <a:lnTo>
                        <a:pt x="379" y="324"/>
                      </a:lnTo>
                      <a:lnTo>
                        <a:pt x="365" y="334"/>
                      </a:lnTo>
                      <a:lnTo>
                        <a:pt x="359" y="346"/>
                      </a:lnTo>
                      <a:lnTo>
                        <a:pt x="372" y="363"/>
                      </a:lnTo>
                      <a:lnTo>
                        <a:pt x="372" y="403"/>
                      </a:lnTo>
                      <a:lnTo>
                        <a:pt x="382" y="415"/>
                      </a:lnTo>
                      <a:lnTo>
                        <a:pt x="392" y="418"/>
                      </a:lnTo>
                      <a:lnTo>
                        <a:pt x="411" y="415"/>
                      </a:lnTo>
                      <a:lnTo>
                        <a:pt x="433" y="412"/>
                      </a:lnTo>
                      <a:lnTo>
                        <a:pt x="450" y="447"/>
                      </a:lnTo>
                      <a:lnTo>
                        <a:pt x="470" y="470"/>
                      </a:lnTo>
                      <a:lnTo>
                        <a:pt x="482" y="485"/>
                      </a:lnTo>
                      <a:lnTo>
                        <a:pt x="491" y="499"/>
                      </a:lnTo>
                      <a:lnTo>
                        <a:pt x="491" y="525"/>
                      </a:lnTo>
                      <a:lnTo>
                        <a:pt x="502" y="538"/>
                      </a:lnTo>
                      <a:lnTo>
                        <a:pt x="502" y="544"/>
                      </a:lnTo>
                      <a:lnTo>
                        <a:pt x="490" y="561"/>
                      </a:lnTo>
                      <a:lnTo>
                        <a:pt x="438" y="555"/>
                      </a:lnTo>
                      <a:lnTo>
                        <a:pt x="431" y="558"/>
                      </a:lnTo>
                      <a:lnTo>
                        <a:pt x="421" y="576"/>
                      </a:lnTo>
                      <a:lnTo>
                        <a:pt x="405" y="581"/>
                      </a:lnTo>
                      <a:lnTo>
                        <a:pt x="385" y="564"/>
                      </a:lnTo>
                      <a:lnTo>
                        <a:pt x="382" y="570"/>
                      </a:lnTo>
                      <a:lnTo>
                        <a:pt x="368" y="570"/>
                      </a:lnTo>
                      <a:lnTo>
                        <a:pt x="359" y="576"/>
                      </a:lnTo>
                      <a:lnTo>
                        <a:pt x="339" y="576"/>
                      </a:lnTo>
                      <a:lnTo>
                        <a:pt x="327" y="567"/>
                      </a:lnTo>
                      <a:lnTo>
                        <a:pt x="307" y="561"/>
                      </a:lnTo>
                      <a:lnTo>
                        <a:pt x="298" y="555"/>
                      </a:lnTo>
                      <a:lnTo>
                        <a:pt x="286" y="561"/>
                      </a:lnTo>
                      <a:lnTo>
                        <a:pt x="275" y="567"/>
                      </a:lnTo>
                      <a:lnTo>
                        <a:pt x="278" y="575"/>
                      </a:lnTo>
                      <a:lnTo>
                        <a:pt x="281" y="581"/>
                      </a:lnTo>
                      <a:lnTo>
                        <a:pt x="278" y="590"/>
                      </a:lnTo>
                      <a:lnTo>
                        <a:pt x="261" y="601"/>
                      </a:lnTo>
                      <a:lnTo>
                        <a:pt x="255" y="610"/>
                      </a:lnTo>
                      <a:lnTo>
                        <a:pt x="255" y="625"/>
                      </a:lnTo>
                      <a:lnTo>
                        <a:pt x="255" y="636"/>
                      </a:lnTo>
                      <a:lnTo>
                        <a:pt x="249" y="645"/>
                      </a:lnTo>
                      <a:lnTo>
                        <a:pt x="233" y="651"/>
                      </a:lnTo>
                      <a:lnTo>
                        <a:pt x="197" y="654"/>
                      </a:lnTo>
                      <a:lnTo>
                        <a:pt x="172" y="657"/>
                      </a:lnTo>
                      <a:lnTo>
                        <a:pt x="161" y="642"/>
                      </a:lnTo>
                      <a:lnTo>
                        <a:pt x="146" y="630"/>
                      </a:lnTo>
                      <a:lnTo>
                        <a:pt x="129" y="619"/>
                      </a:lnTo>
                      <a:lnTo>
                        <a:pt x="123" y="625"/>
                      </a:lnTo>
                      <a:lnTo>
                        <a:pt x="109" y="631"/>
                      </a:lnTo>
                      <a:lnTo>
                        <a:pt x="101" y="642"/>
                      </a:lnTo>
                      <a:lnTo>
                        <a:pt x="94" y="648"/>
                      </a:lnTo>
                      <a:lnTo>
                        <a:pt x="84" y="636"/>
                      </a:lnTo>
                      <a:lnTo>
                        <a:pt x="68" y="625"/>
                      </a:lnTo>
                      <a:lnTo>
                        <a:pt x="49" y="619"/>
                      </a:lnTo>
                      <a:lnTo>
                        <a:pt x="38" y="596"/>
                      </a:lnTo>
                      <a:lnTo>
                        <a:pt x="32" y="570"/>
                      </a:lnTo>
                      <a:lnTo>
                        <a:pt x="26" y="555"/>
                      </a:lnTo>
                      <a:lnTo>
                        <a:pt x="20" y="544"/>
                      </a:lnTo>
                      <a:lnTo>
                        <a:pt x="20" y="532"/>
                      </a:lnTo>
                      <a:lnTo>
                        <a:pt x="26" y="516"/>
                      </a:lnTo>
                      <a:lnTo>
                        <a:pt x="45" y="502"/>
                      </a:lnTo>
                      <a:lnTo>
                        <a:pt x="55" y="482"/>
                      </a:lnTo>
                      <a:lnTo>
                        <a:pt x="58" y="467"/>
                      </a:lnTo>
                      <a:lnTo>
                        <a:pt x="64" y="450"/>
                      </a:lnTo>
                      <a:lnTo>
                        <a:pt x="61" y="438"/>
                      </a:lnTo>
                      <a:lnTo>
                        <a:pt x="45" y="421"/>
                      </a:lnTo>
                      <a:lnTo>
                        <a:pt x="23" y="398"/>
                      </a:lnTo>
                      <a:lnTo>
                        <a:pt x="6" y="386"/>
                      </a:lnTo>
                      <a:lnTo>
                        <a:pt x="0" y="372"/>
                      </a:lnTo>
                      <a:lnTo>
                        <a:pt x="3" y="363"/>
                      </a:lnTo>
                      <a:lnTo>
                        <a:pt x="32" y="353"/>
                      </a:lnTo>
                      <a:lnTo>
                        <a:pt x="49" y="353"/>
                      </a:lnTo>
                      <a:lnTo>
                        <a:pt x="49" y="334"/>
                      </a:lnTo>
                      <a:lnTo>
                        <a:pt x="58" y="324"/>
                      </a:lnTo>
                      <a:lnTo>
                        <a:pt x="77" y="314"/>
                      </a:lnTo>
                      <a:lnTo>
                        <a:pt x="81" y="304"/>
                      </a:lnTo>
                      <a:lnTo>
                        <a:pt x="88" y="292"/>
                      </a:lnTo>
                      <a:lnTo>
                        <a:pt x="101" y="275"/>
                      </a:lnTo>
                      <a:lnTo>
                        <a:pt x="123" y="272"/>
                      </a:lnTo>
                      <a:lnTo>
                        <a:pt x="129" y="266"/>
                      </a:lnTo>
                      <a:lnTo>
                        <a:pt x="152" y="266"/>
                      </a:lnTo>
                      <a:lnTo>
                        <a:pt x="167" y="266"/>
                      </a:lnTo>
                      <a:lnTo>
                        <a:pt x="197" y="272"/>
                      </a:lnTo>
                      <a:lnTo>
                        <a:pt x="216" y="263"/>
                      </a:lnTo>
                      <a:lnTo>
                        <a:pt x="236" y="255"/>
                      </a:lnTo>
                      <a:lnTo>
                        <a:pt x="243" y="255"/>
                      </a:lnTo>
                      <a:lnTo>
                        <a:pt x="240" y="243"/>
                      </a:lnTo>
                      <a:lnTo>
                        <a:pt x="249" y="231"/>
                      </a:lnTo>
                      <a:lnTo>
                        <a:pt x="259" y="237"/>
                      </a:lnTo>
                      <a:lnTo>
                        <a:pt x="272" y="231"/>
                      </a:lnTo>
                      <a:lnTo>
                        <a:pt x="266" y="188"/>
                      </a:lnTo>
                      <a:lnTo>
                        <a:pt x="259" y="185"/>
                      </a:lnTo>
                      <a:lnTo>
                        <a:pt x="259" y="155"/>
                      </a:lnTo>
                      <a:lnTo>
                        <a:pt x="259" y="1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it-IT"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pib.it/cepib/images/stories/bersagl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4886325"/>
            <a:ext cx="2436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32756"/>
            <a:ext cx="6406480" cy="800100"/>
          </a:xfrm>
        </p:spPr>
        <p:txBody>
          <a:bodyPr lIns="50666" tIns="50666" rIns="91197" bIns="50666"/>
          <a:lstStyle/>
          <a:p>
            <a:pPr eaLnBrk="1" hangingPunct="1"/>
            <a:r>
              <a:rPr lang="en-US" sz="2400" dirty="0" smtClean="0"/>
              <a:t>… and on the field </a:t>
            </a:r>
            <a:r>
              <a:rPr lang="en-US" sz="2400" smtClean="0"/>
              <a:t>we started </a:t>
            </a:r>
            <a:r>
              <a:rPr lang="en-US" sz="2400" dirty="0" smtClean="0"/>
              <a:t>with the  Workforce Management Project in the 2005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4EA857"/>
                </a:solidFill>
              </a:rPr>
              <a:t>Work in progress ...</a:t>
            </a:r>
            <a:r>
              <a:rPr lang="en-US" sz="1800" dirty="0" smtClean="0"/>
              <a:t> </a:t>
            </a:r>
            <a:endParaRPr lang="en-US" sz="2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74713" y="5621338"/>
            <a:ext cx="5670550" cy="71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252" tIns="50252" rIns="90423" bIns="50252"/>
          <a:lstStyle/>
          <a:p>
            <a:pPr defTabSz="838200">
              <a:spcBef>
                <a:spcPct val="40000"/>
              </a:spcBef>
              <a:buSzPct val="100000"/>
            </a:pPr>
            <a:r>
              <a:rPr lang="en-US" sz="2500"/>
              <a:t>Optimized scheduling …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8475" y="5081588"/>
            <a:ext cx="4081463" cy="44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252" tIns="50252" rIns="90423" bIns="50252" anchor="ctr"/>
          <a:lstStyle/>
          <a:p>
            <a:pPr defTabSz="838200">
              <a:spcBef>
                <a:spcPct val="40000"/>
              </a:spcBef>
              <a:buSzPct val="100000"/>
            </a:pPr>
            <a:r>
              <a:rPr lang="en-US">
                <a:solidFill>
                  <a:srgbClr val="FF0000"/>
                </a:solidFill>
              </a:rPr>
              <a:t>What is left to do ?</a:t>
            </a:r>
          </a:p>
        </p:txBody>
      </p:sp>
      <p:grpSp>
        <p:nvGrpSpPr>
          <p:cNvPr id="3" name="Gruppo 30"/>
          <p:cNvGrpSpPr>
            <a:grpSpLocks/>
          </p:cNvGrpSpPr>
          <p:nvPr/>
        </p:nvGrpSpPr>
        <p:grpSpPr bwMode="auto">
          <a:xfrm>
            <a:off x="4448175" y="2606675"/>
            <a:ext cx="1727200" cy="1785938"/>
            <a:chOff x="5191670" y="1935187"/>
            <a:chExt cx="2016125" cy="1945184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5191670" y="1935187"/>
              <a:ext cx="1944687" cy="376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6975" tIns="56975" rIns="102520" bIns="56975"/>
            <a:lstStyle/>
            <a:p>
              <a:pPr defTabSz="838200">
                <a:spcBef>
                  <a:spcPct val="40000"/>
                </a:spcBef>
                <a:buSzPct val="100000"/>
              </a:pPr>
              <a:r>
                <a:rPr lang="en-US" sz="1600"/>
                <a:t>Tablet in place</a:t>
              </a:r>
            </a:p>
          </p:txBody>
        </p:sp>
        <p:pic>
          <p:nvPicPr>
            <p:cNvPr id="10" name="Picture 5" descr="Wfm-operaio enel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91670" y="2367484"/>
              <a:ext cx="2016125" cy="151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o 31"/>
          <p:cNvGrpSpPr>
            <a:grpSpLocks/>
          </p:cNvGrpSpPr>
          <p:nvPr/>
        </p:nvGrpSpPr>
        <p:grpSpPr bwMode="auto">
          <a:xfrm>
            <a:off x="6854825" y="1412776"/>
            <a:ext cx="1757363" cy="4343400"/>
            <a:chOff x="7999413" y="639763"/>
            <a:chExt cx="2051050" cy="4732758"/>
          </a:xfrm>
          <a:solidFill>
            <a:schemeClr val="tx2"/>
          </a:solidFill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7999413" y="1262483"/>
              <a:ext cx="2051050" cy="4110038"/>
              <a:chOff x="5290" y="675"/>
              <a:chExt cx="1292" cy="2589"/>
            </a:xfrm>
            <a:grpFill/>
          </p:grpSpPr>
          <p:sp>
            <p:nvSpPr>
              <p:cNvPr id="1044" name="AutoShape 41"/>
              <p:cNvSpPr>
                <a:spLocks noChangeArrowheads="1"/>
              </p:cNvSpPr>
              <p:nvPr/>
            </p:nvSpPr>
            <p:spPr bwMode="auto">
              <a:xfrm>
                <a:off x="5290" y="688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 dirty="0" err="1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Meters</a:t>
                </a:r>
                <a:r>
                  <a:rPr lang="it-IT" sz="800" dirty="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 and </a:t>
                </a:r>
                <a:r>
                  <a:rPr lang="it-IT" sz="800" dirty="0" err="1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concentrators</a:t>
                </a:r>
                <a:r>
                  <a:rPr lang="it-IT" sz="800" dirty="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 </a:t>
                </a:r>
                <a:r>
                  <a:rPr lang="it-IT" sz="800" dirty="0" err="1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installation</a:t>
                </a:r>
                <a:endParaRPr lang="it-IT" sz="800" dirty="0">
                  <a:solidFill>
                    <a:schemeClr val="bg1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1045" name="AutoShape 42"/>
              <p:cNvSpPr>
                <a:spLocks noChangeArrowheads="1"/>
              </p:cNvSpPr>
              <p:nvPr/>
            </p:nvSpPr>
            <p:spPr bwMode="auto">
              <a:xfrm>
                <a:off x="5290" y="1016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Work to Customers</a:t>
                </a:r>
              </a:p>
            </p:txBody>
          </p:sp>
          <p:sp>
            <p:nvSpPr>
              <p:cNvPr id="1046" name="AutoShape 43"/>
              <p:cNvSpPr>
                <a:spLocks noChangeArrowheads="1"/>
              </p:cNvSpPr>
              <p:nvPr/>
            </p:nvSpPr>
            <p:spPr bwMode="auto">
              <a:xfrm>
                <a:off x="5290" y="1344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Outage management</a:t>
                </a:r>
              </a:p>
            </p:txBody>
          </p:sp>
          <p:sp>
            <p:nvSpPr>
              <p:cNvPr id="1047" name="AutoShape 44"/>
              <p:cNvSpPr>
                <a:spLocks noChangeArrowheads="1"/>
              </p:cNvSpPr>
              <p:nvPr/>
            </p:nvSpPr>
            <p:spPr bwMode="auto">
              <a:xfrm>
                <a:off x="5290" y="1672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Inspections</a:t>
                </a:r>
              </a:p>
            </p:txBody>
          </p:sp>
          <p:sp>
            <p:nvSpPr>
              <p:cNvPr id="1048" name="AutoShape 45"/>
              <p:cNvSpPr>
                <a:spLocks noChangeArrowheads="1"/>
              </p:cNvSpPr>
              <p:nvPr/>
            </p:nvSpPr>
            <p:spPr bwMode="auto">
              <a:xfrm>
                <a:off x="5290" y="2000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work plans for network operation </a:t>
                </a:r>
              </a:p>
            </p:txBody>
          </p:sp>
          <p:sp>
            <p:nvSpPr>
              <p:cNvPr id="1049" name="AutoShape 46"/>
              <p:cNvSpPr>
                <a:spLocks noChangeArrowheads="1"/>
              </p:cNvSpPr>
              <p:nvPr/>
            </p:nvSpPr>
            <p:spPr bwMode="auto">
              <a:xfrm>
                <a:off x="5290" y="2320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Accounting activities</a:t>
                </a:r>
              </a:p>
            </p:txBody>
          </p:sp>
          <p:sp>
            <p:nvSpPr>
              <p:cNvPr id="1050" name="AutoShape 47"/>
              <p:cNvSpPr>
                <a:spLocks noChangeArrowheads="1"/>
              </p:cNvSpPr>
              <p:nvPr/>
            </p:nvSpPr>
            <p:spPr bwMode="auto">
              <a:xfrm>
                <a:off x="5290" y="2640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update maps and network</a:t>
                </a:r>
              </a:p>
            </p:txBody>
          </p:sp>
          <p:sp>
            <p:nvSpPr>
              <p:cNvPr id="1051" name="AutoShape 48"/>
              <p:cNvSpPr>
                <a:spLocks noChangeArrowheads="1"/>
              </p:cNvSpPr>
              <p:nvPr/>
            </p:nvSpPr>
            <p:spPr bwMode="auto">
              <a:xfrm>
                <a:off x="5290" y="2960"/>
                <a:ext cx="656" cy="304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4000" rIns="54000" anchor="ctr"/>
              <a:lstStyle/>
              <a:p>
                <a:pPr algn="ctr">
                  <a:defRPr/>
                </a:pPr>
                <a:r>
                  <a:rPr lang="it-IT" sz="80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Documentation, mail, various tools</a:t>
                </a:r>
              </a:p>
            </p:txBody>
          </p:sp>
          <p:sp>
            <p:nvSpPr>
              <p:cNvPr id="1052" name="AutoShape 49"/>
              <p:cNvSpPr>
                <a:spLocks noChangeArrowheads="1"/>
              </p:cNvSpPr>
              <p:nvPr/>
            </p:nvSpPr>
            <p:spPr bwMode="auto">
              <a:xfrm>
                <a:off x="5971" y="675"/>
                <a:ext cx="293" cy="258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lIns="54000" rIns="54000" anchor="ctr"/>
              <a:lstStyle/>
              <a:p>
                <a:pPr algn="ctr">
                  <a:defRPr/>
                </a:pPr>
                <a:r>
                  <a:rPr lang="it-IT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Enterprise Platform</a:t>
                </a:r>
              </a:p>
            </p:txBody>
          </p:sp>
          <p:sp>
            <p:nvSpPr>
              <p:cNvPr id="1053" name="AutoShape 50"/>
              <p:cNvSpPr>
                <a:spLocks noChangeArrowheads="1"/>
              </p:cNvSpPr>
              <p:nvPr/>
            </p:nvSpPr>
            <p:spPr bwMode="auto">
              <a:xfrm>
                <a:off x="6289" y="675"/>
                <a:ext cx="293" cy="2585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lIns="54000" rIns="54000" anchor="ctr"/>
              <a:lstStyle/>
              <a:p>
                <a:pPr algn="ctr">
                  <a:defRPr/>
                </a:pPr>
                <a:r>
                  <a:rPr lang="it-IT" dirty="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Common </a:t>
                </a:r>
                <a:r>
                  <a:rPr lang="it-IT" dirty="0" err="1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User</a:t>
                </a:r>
                <a:r>
                  <a:rPr lang="it-IT" dirty="0">
                    <a:solidFill>
                      <a:schemeClr val="bg1"/>
                    </a:solidFill>
                    <a:latin typeface="Arial" pitchFamily="34" charset="0"/>
                    <a:cs typeface="Arial" charset="0"/>
                  </a:rPr>
                  <a:t> Interface</a:t>
                </a:r>
              </a:p>
            </p:txBody>
          </p:sp>
        </p:grpSp>
        <p:sp>
          <p:nvSpPr>
            <p:cNvPr id="1043" name="Rectangle 2"/>
            <p:cNvSpPr txBox="1">
              <a:spLocks noChangeArrowheads="1"/>
            </p:cNvSpPr>
            <p:nvPr/>
          </p:nvSpPr>
          <p:spPr bwMode="auto">
            <a:xfrm>
              <a:off x="8020665" y="639763"/>
              <a:ext cx="1944390" cy="79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6975" tIns="56975" rIns="102520" bIns="56975"/>
            <a:lstStyle/>
            <a:p>
              <a:pPr algn="ctr" defTabSz="838200">
                <a:spcBef>
                  <a:spcPct val="40000"/>
                </a:spcBef>
                <a:buSzPct val="100000"/>
                <a:defRPr/>
              </a:pPr>
              <a:r>
                <a:rPr lang="en-US" sz="1400" dirty="0">
                  <a:cs typeface="Arial" charset="0"/>
                </a:rPr>
                <a:t>Suite of mobile applications</a:t>
              </a:r>
            </a:p>
          </p:txBody>
        </p:sp>
      </p:grpSp>
      <p:grpSp>
        <p:nvGrpSpPr>
          <p:cNvPr id="8" name="Gruppo 32"/>
          <p:cNvGrpSpPr>
            <a:grpSpLocks/>
          </p:cNvGrpSpPr>
          <p:nvPr/>
        </p:nvGrpSpPr>
        <p:grpSpPr bwMode="auto">
          <a:xfrm>
            <a:off x="312738" y="2503338"/>
            <a:ext cx="3132137" cy="2509838"/>
            <a:chOff x="366707" y="1575147"/>
            <a:chExt cx="3654629" cy="2734777"/>
          </a:xfrm>
        </p:grpSpPr>
        <p:pic>
          <p:nvPicPr>
            <p:cNvPr id="1036" name="Picture 5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9223" y="3999108"/>
              <a:ext cx="265113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Cloud"/>
            <p:cNvSpPr>
              <a:spLocks noChangeAspect="1" noEditPoints="1" noChangeArrowheads="1"/>
            </p:cNvSpPr>
            <p:nvPr/>
          </p:nvSpPr>
          <p:spPr bwMode="auto">
            <a:xfrm>
              <a:off x="2527498" y="2306833"/>
              <a:ext cx="1366838" cy="6572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AutoShape 50"/>
            <p:cNvSpPr>
              <a:spLocks noChangeArrowheads="1"/>
            </p:cNvSpPr>
            <p:nvPr/>
          </p:nvSpPr>
          <p:spPr bwMode="auto">
            <a:xfrm rot="-5400000">
              <a:off x="2875061" y="3159299"/>
              <a:ext cx="684000" cy="252000"/>
            </a:xfrm>
            <a:prstGeom prst="rightArrow">
              <a:avLst>
                <a:gd name="adj1" fmla="val 50000"/>
                <a:gd name="adj2" fmla="val 95101"/>
              </a:avLst>
            </a:prstGeom>
            <a:solidFill>
              <a:srgbClr val="FFFFCC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wrap="none" lIns="80678" tIns="40339" rIns="80678" bIns="40339" anchor="ctr"/>
            <a:lstStyle/>
            <a:p>
              <a:pPr defTabSz="711200" eaLnBrk="0" hangingPunct="0">
                <a:lnSpc>
                  <a:spcPct val="70000"/>
                </a:lnSpc>
              </a:pPr>
              <a:endParaRPr lang="it-IT">
                <a:solidFill>
                  <a:schemeClr val="accent1"/>
                </a:solidFill>
                <a:latin typeface="Frutiger 45 Light"/>
              </a:endParaRPr>
            </a:p>
          </p:txBody>
        </p:sp>
        <p:pic>
          <p:nvPicPr>
            <p:cNvPr id="1039" name="Picture 54" descr="coe_01a_bi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27275" y="1575147"/>
              <a:ext cx="1368152" cy="94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 descr="Velina blu"/>
            <p:cNvGraphicFramePr>
              <a:graphicFrameLocks noChangeAspect="1"/>
            </p:cNvGraphicFramePr>
            <p:nvPr/>
          </p:nvGraphicFramePr>
          <p:xfrm>
            <a:off x="2294136" y="3625711"/>
            <a:ext cx="1727200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Immagine" r:id="rId8" imgW="2362421" imgH="887012" progId="Word.Picture.8">
                    <p:embed/>
                  </p:oleObj>
                </mc:Choice>
                <mc:Fallback>
                  <p:oleObj name="Immagine" r:id="rId8" imgW="2362421" imgH="887012" progId="Word.Picture.8">
                    <p:embed/>
                    <p:pic>
                      <p:nvPicPr>
                        <p:cNvPr id="0" name="Picture 5" descr="Velina blu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136" y="3625711"/>
                          <a:ext cx="1727200" cy="684213"/>
                        </a:xfrm>
                        <a:prstGeom prst="rect">
                          <a:avLst/>
                        </a:prstGeom>
                        <a:blipFill dpi="0" rotWithShape="0">
                          <a:blip r:embed="rId10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40" name="Picture 13" descr="MCj0280536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17848" y="2738633"/>
              <a:ext cx="42545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H="1" flipV="1">
              <a:off x="1951236" y="3170433"/>
              <a:ext cx="750400" cy="5599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lIns="103605" tIns="51803" rIns="103605" bIns="51803"/>
            <a:lstStyle/>
            <a:p>
              <a:endParaRPr lang="it-IT"/>
            </a:p>
          </p:txBody>
        </p:sp>
        <p:sp>
          <p:nvSpPr>
            <p:cNvPr id="1042" name="Rectangle 2"/>
            <p:cNvSpPr txBox="1">
              <a:spLocks noChangeArrowheads="1"/>
            </p:cNvSpPr>
            <p:nvPr/>
          </p:nvSpPr>
          <p:spPr bwMode="auto">
            <a:xfrm>
              <a:off x="366707" y="3278310"/>
              <a:ext cx="1944687" cy="8080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6975" tIns="56975" rIns="102520" bIns="56975"/>
            <a:lstStyle/>
            <a:p>
              <a:pPr defTabSz="838200">
                <a:spcBef>
                  <a:spcPct val="40000"/>
                </a:spcBef>
                <a:buSzPct val="100000"/>
              </a:pPr>
              <a:r>
                <a:rPr lang="en-US" sz="1600"/>
                <a:t>Geo-localized field workers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868810" y="2522733"/>
              <a:ext cx="953400" cy="39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678" tIns="40339" rIns="80678" bIns="40339">
              <a:spAutoFit/>
            </a:bodyPr>
            <a:lstStyle/>
            <a:p>
              <a:pPr defTabSz="711200"/>
              <a:r>
                <a:rPr lang="it-IT">
                  <a:solidFill>
                    <a:srgbClr val="00CC00"/>
                  </a:solidFill>
                  <a:latin typeface="Arial" pitchFamily="34" charset="0"/>
                  <a:sym typeface="Verdana" pitchFamily="34" charset="0"/>
                </a:rPr>
                <a:t>GPRS</a:t>
              </a:r>
              <a:endParaRPr lang="en-US">
                <a:solidFill>
                  <a:srgbClr val="00CC00"/>
                </a:solidFill>
                <a:latin typeface="Arial" pitchFamily="34" charset="0"/>
                <a:sym typeface="Verdana" pitchFamily="34" charset="0"/>
              </a:endParaRPr>
            </a:p>
          </p:txBody>
        </p:sp>
      </p:grp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468313" y="648176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035" name="Immagine 5" descr="Enel inglese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851525"/>
            <a:ext cx="16525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epib.it/cepib/images/stories/bersag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388" y="1443038"/>
            <a:ext cx="1169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6538912" cy="431800"/>
          </a:xfrm>
        </p:spPr>
        <p:txBody>
          <a:bodyPr lIns="50666" tIns="50666" rIns="91197" bIns="50666"/>
          <a:lstStyle/>
          <a:p>
            <a:pPr eaLnBrk="1" hangingPunct="1"/>
            <a:r>
              <a:rPr lang="en-US" sz="2000" smtClean="0">
                <a:solidFill>
                  <a:srgbClr val="4EA857"/>
                </a:solidFill>
              </a:rPr>
              <a:t>Goals </a:t>
            </a:r>
            <a:endParaRPr lang="en-US" sz="1400" smtClean="0">
              <a:solidFill>
                <a:srgbClr val="4EA857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58888" y="1868488"/>
            <a:ext cx="6611937" cy="3460750"/>
          </a:xfrm>
          <a:prstGeom prst="rect">
            <a:avLst/>
          </a:prstGeom>
        </p:spPr>
        <p:txBody>
          <a:bodyPr lIns="87271" tIns="43636" rIns="87271" bIns="43636">
            <a:spAutoFit/>
          </a:bodyPr>
          <a:lstStyle/>
          <a:p>
            <a:pPr>
              <a:lnSpc>
                <a:spcPct val="115000"/>
              </a:lnSpc>
              <a:spcBef>
                <a:spcPct val="40000"/>
              </a:spcBef>
              <a:buSzPct val="100000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Optimized scheduling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Increase efficiency of business processes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Reduction of  travel time and fuel usage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Homogenization of processes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Full awareness on field operations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All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kind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of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tasks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(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from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HV 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to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 the </a:t>
            </a:r>
            <a:r>
              <a:rPr lang="it-IT" sz="1600" dirty="0" err="1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meter</a:t>
            </a:r>
            <a:r>
              <a:rPr lang="it-IT" sz="1600" dirty="0">
                <a:solidFill>
                  <a:schemeClr val="bg2">
                    <a:lumMod val="75000"/>
                  </a:schemeClr>
                </a:solidFill>
                <a:cs typeface="Arial" charset="0"/>
                <a:sym typeface="Wingdings" pitchFamily="2" charset="2"/>
              </a:rPr>
              <a:t>)</a:t>
            </a:r>
            <a:endParaRPr lang="en-US" sz="1600" dirty="0">
              <a:solidFill>
                <a:schemeClr val="bg2">
                  <a:lumMod val="75000"/>
                </a:schemeClr>
              </a:solidFill>
              <a:cs typeface="Arial" charset="0"/>
            </a:endParaRP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SLA compliance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Reduction of costs</a:t>
            </a:r>
          </a:p>
          <a:p>
            <a:pPr marL="327268" indent="-327268">
              <a:lnSpc>
                <a:spcPct val="11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Many more …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15950" y="65262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0246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5661025"/>
            <a:ext cx="19685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5" descr="Enel ingl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550" y="5994400"/>
            <a:ext cx="1441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BD8BD9-DDC2-4DC9-AB94-180C6BB6549A}" type="slidenum">
              <a:rPr lang="en-US" smtClean="0">
                <a:cs typeface="Arial" pitchFamily="34" charset="0"/>
              </a:rPr>
              <a:pPr/>
              <a:t>5</a:t>
            </a:fld>
            <a:endParaRPr lang="en-US" smtClean="0">
              <a:cs typeface="Arial" pitchFamily="34" charset="0"/>
            </a:endParaRPr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611188" y="2565400"/>
            <a:ext cx="2338387" cy="2921000"/>
            <a:chOff x="1572" y="1280"/>
            <a:chExt cx="2882" cy="3114"/>
          </a:xfrm>
        </p:grpSpPr>
        <p:sp>
          <p:nvSpPr>
            <p:cNvPr id="7214" name="Freeform 3"/>
            <p:cNvSpPr>
              <a:spLocks/>
            </p:cNvSpPr>
            <p:nvPr/>
          </p:nvSpPr>
          <p:spPr bwMode="auto">
            <a:xfrm>
              <a:off x="1772" y="2902"/>
              <a:ext cx="444" cy="698"/>
            </a:xfrm>
            <a:custGeom>
              <a:avLst/>
              <a:gdLst>
                <a:gd name="T0" fmla="*/ 6 w 593"/>
                <a:gd name="T1" fmla="*/ 20 h 1133"/>
                <a:gd name="T2" fmla="*/ 9 w 593"/>
                <a:gd name="T3" fmla="*/ 28 h 1133"/>
                <a:gd name="T4" fmla="*/ 5 w 593"/>
                <a:gd name="T5" fmla="*/ 36 h 1133"/>
                <a:gd name="T6" fmla="*/ 6 w 593"/>
                <a:gd name="T7" fmla="*/ 43 h 1133"/>
                <a:gd name="T8" fmla="*/ 23 w 593"/>
                <a:gd name="T9" fmla="*/ 47 h 1133"/>
                <a:gd name="T10" fmla="*/ 25 w 593"/>
                <a:gd name="T11" fmla="*/ 61 h 1133"/>
                <a:gd name="T12" fmla="*/ 28 w 593"/>
                <a:gd name="T13" fmla="*/ 71 h 1133"/>
                <a:gd name="T14" fmla="*/ 27 w 593"/>
                <a:gd name="T15" fmla="*/ 79 h 1133"/>
                <a:gd name="T16" fmla="*/ 19 w 593"/>
                <a:gd name="T17" fmla="*/ 89 h 1133"/>
                <a:gd name="T18" fmla="*/ 25 w 593"/>
                <a:gd name="T19" fmla="*/ 96 h 1133"/>
                <a:gd name="T20" fmla="*/ 27 w 593"/>
                <a:gd name="T21" fmla="*/ 104 h 1133"/>
                <a:gd name="T22" fmla="*/ 13 w 593"/>
                <a:gd name="T23" fmla="*/ 112 h 1133"/>
                <a:gd name="T24" fmla="*/ 9 w 593"/>
                <a:gd name="T25" fmla="*/ 120 h 1133"/>
                <a:gd name="T26" fmla="*/ 2 w 593"/>
                <a:gd name="T27" fmla="*/ 129 h 1133"/>
                <a:gd name="T28" fmla="*/ 5 w 593"/>
                <a:gd name="T29" fmla="*/ 138 h 1133"/>
                <a:gd name="T30" fmla="*/ 19 w 593"/>
                <a:gd name="T31" fmla="*/ 145 h 1133"/>
                <a:gd name="T32" fmla="*/ 25 w 593"/>
                <a:gd name="T33" fmla="*/ 158 h 1133"/>
                <a:gd name="T34" fmla="*/ 39 w 593"/>
                <a:gd name="T35" fmla="*/ 157 h 1133"/>
                <a:gd name="T36" fmla="*/ 59 w 593"/>
                <a:gd name="T37" fmla="*/ 163 h 1133"/>
                <a:gd name="T38" fmla="*/ 80 w 593"/>
                <a:gd name="T39" fmla="*/ 154 h 1133"/>
                <a:gd name="T40" fmla="*/ 83 w 593"/>
                <a:gd name="T41" fmla="*/ 147 h 1133"/>
                <a:gd name="T42" fmla="*/ 94 w 593"/>
                <a:gd name="T43" fmla="*/ 144 h 1133"/>
                <a:gd name="T44" fmla="*/ 115 w 593"/>
                <a:gd name="T45" fmla="*/ 146 h 1133"/>
                <a:gd name="T46" fmla="*/ 137 w 593"/>
                <a:gd name="T47" fmla="*/ 150 h 1133"/>
                <a:gd name="T48" fmla="*/ 139 w 593"/>
                <a:gd name="T49" fmla="*/ 124 h 1133"/>
                <a:gd name="T50" fmla="*/ 163 w 593"/>
                <a:gd name="T51" fmla="*/ 84 h 1133"/>
                <a:gd name="T52" fmla="*/ 183 w 593"/>
                <a:gd name="T53" fmla="*/ 62 h 1133"/>
                <a:gd name="T54" fmla="*/ 180 w 593"/>
                <a:gd name="T55" fmla="*/ 55 h 1133"/>
                <a:gd name="T56" fmla="*/ 176 w 593"/>
                <a:gd name="T57" fmla="*/ 43 h 1133"/>
                <a:gd name="T58" fmla="*/ 173 w 593"/>
                <a:gd name="T59" fmla="*/ 31 h 1133"/>
                <a:gd name="T60" fmla="*/ 162 w 593"/>
                <a:gd name="T61" fmla="*/ 14 h 1133"/>
                <a:gd name="T62" fmla="*/ 153 w 593"/>
                <a:gd name="T63" fmla="*/ 6 h 1133"/>
                <a:gd name="T64" fmla="*/ 135 w 593"/>
                <a:gd name="T65" fmla="*/ 6 h 1133"/>
                <a:gd name="T66" fmla="*/ 115 w 593"/>
                <a:gd name="T67" fmla="*/ 6 h 1133"/>
                <a:gd name="T68" fmla="*/ 104 w 593"/>
                <a:gd name="T69" fmla="*/ 10 h 1133"/>
                <a:gd name="T70" fmla="*/ 91 w 593"/>
                <a:gd name="T71" fmla="*/ 15 h 1133"/>
                <a:gd name="T72" fmla="*/ 75 w 593"/>
                <a:gd name="T73" fmla="*/ 23 h 1133"/>
                <a:gd name="T74" fmla="*/ 59 w 593"/>
                <a:gd name="T75" fmla="*/ 22 h 1133"/>
                <a:gd name="T76" fmla="*/ 45 w 593"/>
                <a:gd name="T77" fmla="*/ 29 h 1133"/>
                <a:gd name="T78" fmla="*/ 27 w 593"/>
                <a:gd name="T79" fmla="*/ 25 h 1133"/>
                <a:gd name="T80" fmla="*/ 15 w 593"/>
                <a:gd name="T81" fmla="*/ 22 h 1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3"/>
                <a:gd name="T124" fmla="*/ 0 h 1133"/>
                <a:gd name="T125" fmla="*/ 593 w 593"/>
                <a:gd name="T126" fmla="*/ 1133 h 1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3" h="1133">
                  <a:moveTo>
                    <a:pt x="48" y="118"/>
                  </a:moveTo>
                  <a:lnTo>
                    <a:pt x="20" y="138"/>
                  </a:lnTo>
                  <a:lnTo>
                    <a:pt x="20" y="170"/>
                  </a:lnTo>
                  <a:lnTo>
                    <a:pt x="28" y="195"/>
                  </a:lnTo>
                  <a:lnTo>
                    <a:pt x="8" y="223"/>
                  </a:lnTo>
                  <a:lnTo>
                    <a:pt x="18" y="250"/>
                  </a:lnTo>
                  <a:lnTo>
                    <a:pt x="8" y="285"/>
                  </a:lnTo>
                  <a:lnTo>
                    <a:pt x="20" y="293"/>
                  </a:lnTo>
                  <a:lnTo>
                    <a:pt x="60" y="285"/>
                  </a:lnTo>
                  <a:lnTo>
                    <a:pt x="73" y="323"/>
                  </a:lnTo>
                  <a:lnTo>
                    <a:pt x="85" y="380"/>
                  </a:lnTo>
                  <a:lnTo>
                    <a:pt x="80" y="423"/>
                  </a:lnTo>
                  <a:lnTo>
                    <a:pt x="100" y="460"/>
                  </a:lnTo>
                  <a:lnTo>
                    <a:pt x="90" y="498"/>
                  </a:lnTo>
                  <a:lnTo>
                    <a:pt x="85" y="518"/>
                  </a:lnTo>
                  <a:lnTo>
                    <a:pt x="85" y="550"/>
                  </a:lnTo>
                  <a:lnTo>
                    <a:pt x="60" y="578"/>
                  </a:lnTo>
                  <a:lnTo>
                    <a:pt x="60" y="615"/>
                  </a:lnTo>
                  <a:lnTo>
                    <a:pt x="60" y="640"/>
                  </a:lnTo>
                  <a:lnTo>
                    <a:pt x="80" y="668"/>
                  </a:lnTo>
                  <a:lnTo>
                    <a:pt x="85" y="693"/>
                  </a:lnTo>
                  <a:lnTo>
                    <a:pt x="85" y="725"/>
                  </a:lnTo>
                  <a:lnTo>
                    <a:pt x="53" y="755"/>
                  </a:lnTo>
                  <a:lnTo>
                    <a:pt x="43" y="773"/>
                  </a:lnTo>
                  <a:lnTo>
                    <a:pt x="38" y="815"/>
                  </a:lnTo>
                  <a:lnTo>
                    <a:pt x="28" y="830"/>
                  </a:lnTo>
                  <a:lnTo>
                    <a:pt x="10" y="840"/>
                  </a:lnTo>
                  <a:lnTo>
                    <a:pt x="8" y="893"/>
                  </a:lnTo>
                  <a:lnTo>
                    <a:pt x="0" y="935"/>
                  </a:lnTo>
                  <a:lnTo>
                    <a:pt x="18" y="958"/>
                  </a:lnTo>
                  <a:lnTo>
                    <a:pt x="43" y="990"/>
                  </a:lnTo>
                  <a:lnTo>
                    <a:pt x="63" y="1005"/>
                  </a:lnTo>
                  <a:lnTo>
                    <a:pt x="78" y="1048"/>
                  </a:lnTo>
                  <a:lnTo>
                    <a:pt x="80" y="1095"/>
                  </a:lnTo>
                  <a:lnTo>
                    <a:pt x="100" y="1115"/>
                  </a:lnTo>
                  <a:lnTo>
                    <a:pt x="123" y="1090"/>
                  </a:lnTo>
                  <a:lnTo>
                    <a:pt x="143" y="1090"/>
                  </a:lnTo>
                  <a:lnTo>
                    <a:pt x="190" y="1133"/>
                  </a:lnTo>
                  <a:lnTo>
                    <a:pt x="213" y="1095"/>
                  </a:lnTo>
                  <a:lnTo>
                    <a:pt x="255" y="1070"/>
                  </a:lnTo>
                  <a:lnTo>
                    <a:pt x="280" y="1058"/>
                  </a:lnTo>
                  <a:lnTo>
                    <a:pt x="265" y="1020"/>
                  </a:lnTo>
                  <a:lnTo>
                    <a:pt x="260" y="990"/>
                  </a:lnTo>
                  <a:lnTo>
                    <a:pt x="298" y="995"/>
                  </a:lnTo>
                  <a:lnTo>
                    <a:pt x="343" y="978"/>
                  </a:lnTo>
                  <a:lnTo>
                    <a:pt x="365" y="1015"/>
                  </a:lnTo>
                  <a:lnTo>
                    <a:pt x="385" y="1020"/>
                  </a:lnTo>
                  <a:lnTo>
                    <a:pt x="435" y="1043"/>
                  </a:lnTo>
                  <a:lnTo>
                    <a:pt x="450" y="1033"/>
                  </a:lnTo>
                  <a:lnTo>
                    <a:pt x="445" y="858"/>
                  </a:lnTo>
                  <a:lnTo>
                    <a:pt x="478" y="753"/>
                  </a:lnTo>
                  <a:lnTo>
                    <a:pt x="518" y="588"/>
                  </a:lnTo>
                  <a:lnTo>
                    <a:pt x="523" y="488"/>
                  </a:lnTo>
                  <a:lnTo>
                    <a:pt x="583" y="430"/>
                  </a:lnTo>
                  <a:lnTo>
                    <a:pt x="593" y="408"/>
                  </a:lnTo>
                  <a:lnTo>
                    <a:pt x="573" y="380"/>
                  </a:lnTo>
                  <a:lnTo>
                    <a:pt x="565" y="338"/>
                  </a:lnTo>
                  <a:lnTo>
                    <a:pt x="560" y="298"/>
                  </a:lnTo>
                  <a:lnTo>
                    <a:pt x="533" y="255"/>
                  </a:lnTo>
                  <a:lnTo>
                    <a:pt x="550" y="218"/>
                  </a:lnTo>
                  <a:lnTo>
                    <a:pt x="513" y="185"/>
                  </a:lnTo>
                  <a:lnTo>
                    <a:pt x="513" y="95"/>
                  </a:lnTo>
                  <a:lnTo>
                    <a:pt x="480" y="70"/>
                  </a:lnTo>
                  <a:lnTo>
                    <a:pt x="488" y="38"/>
                  </a:lnTo>
                  <a:lnTo>
                    <a:pt x="450" y="28"/>
                  </a:lnTo>
                  <a:lnTo>
                    <a:pt x="428" y="38"/>
                  </a:lnTo>
                  <a:lnTo>
                    <a:pt x="408" y="0"/>
                  </a:lnTo>
                  <a:lnTo>
                    <a:pt x="365" y="43"/>
                  </a:lnTo>
                  <a:lnTo>
                    <a:pt x="360" y="65"/>
                  </a:lnTo>
                  <a:lnTo>
                    <a:pt x="333" y="75"/>
                  </a:lnTo>
                  <a:lnTo>
                    <a:pt x="318" y="70"/>
                  </a:lnTo>
                  <a:lnTo>
                    <a:pt x="290" y="103"/>
                  </a:lnTo>
                  <a:lnTo>
                    <a:pt x="285" y="123"/>
                  </a:lnTo>
                  <a:lnTo>
                    <a:pt x="238" y="160"/>
                  </a:lnTo>
                  <a:lnTo>
                    <a:pt x="223" y="150"/>
                  </a:lnTo>
                  <a:lnTo>
                    <a:pt x="190" y="155"/>
                  </a:lnTo>
                  <a:lnTo>
                    <a:pt x="175" y="180"/>
                  </a:lnTo>
                  <a:lnTo>
                    <a:pt x="143" y="203"/>
                  </a:lnTo>
                  <a:lnTo>
                    <a:pt x="110" y="195"/>
                  </a:lnTo>
                  <a:lnTo>
                    <a:pt x="85" y="170"/>
                  </a:lnTo>
                  <a:lnTo>
                    <a:pt x="70" y="170"/>
                  </a:lnTo>
                  <a:lnTo>
                    <a:pt x="48" y="155"/>
                  </a:lnTo>
                  <a:lnTo>
                    <a:pt x="48" y="118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Freeform 4"/>
            <p:cNvSpPr>
              <a:spLocks/>
            </p:cNvSpPr>
            <p:nvPr/>
          </p:nvSpPr>
          <p:spPr bwMode="auto">
            <a:xfrm>
              <a:off x="3671" y="3330"/>
              <a:ext cx="397" cy="646"/>
            </a:xfrm>
            <a:custGeom>
              <a:avLst/>
              <a:gdLst>
                <a:gd name="T0" fmla="*/ 0 w 530"/>
                <a:gd name="T1" fmla="*/ 4 h 1047"/>
                <a:gd name="T2" fmla="*/ 7 w 530"/>
                <a:gd name="T3" fmla="*/ 10 h 1047"/>
                <a:gd name="T4" fmla="*/ 6 w 530"/>
                <a:gd name="T5" fmla="*/ 17 h 1047"/>
                <a:gd name="T6" fmla="*/ 9 w 530"/>
                <a:gd name="T7" fmla="*/ 22 h 1047"/>
                <a:gd name="T8" fmla="*/ 22 w 530"/>
                <a:gd name="T9" fmla="*/ 33 h 1047"/>
                <a:gd name="T10" fmla="*/ 36 w 530"/>
                <a:gd name="T11" fmla="*/ 44 h 1047"/>
                <a:gd name="T12" fmla="*/ 39 w 530"/>
                <a:gd name="T13" fmla="*/ 48 h 1047"/>
                <a:gd name="T14" fmla="*/ 39 w 530"/>
                <a:gd name="T15" fmla="*/ 59 h 1047"/>
                <a:gd name="T16" fmla="*/ 43 w 530"/>
                <a:gd name="T17" fmla="*/ 65 h 1047"/>
                <a:gd name="T18" fmla="*/ 55 w 530"/>
                <a:gd name="T19" fmla="*/ 73 h 1047"/>
                <a:gd name="T20" fmla="*/ 58 w 530"/>
                <a:gd name="T21" fmla="*/ 77 h 1047"/>
                <a:gd name="T22" fmla="*/ 59 w 530"/>
                <a:gd name="T23" fmla="*/ 84 h 1047"/>
                <a:gd name="T24" fmla="*/ 58 w 530"/>
                <a:gd name="T25" fmla="*/ 89 h 1047"/>
                <a:gd name="T26" fmla="*/ 43 w 530"/>
                <a:gd name="T27" fmla="*/ 92 h 1047"/>
                <a:gd name="T28" fmla="*/ 37 w 530"/>
                <a:gd name="T29" fmla="*/ 94 h 1047"/>
                <a:gd name="T30" fmla="*/ 37 w 530"/>
                <a:gd name="T31" fmla="*/ 96 h 1047"/>
                <a:gd name="T32" fmla="*/ 34 w 530"/>
                <a:gd name="T33" fmla="*/ 96 h 1047"/>
                <a:gd name="T34" fmla="*/ 21 w 530"/>
                <a:gd name="T35" fmla="*/ 97 h 1047"/>
                <a:gd name="T36" fmla="*/ 18 w 530"/>
                <a:gd name="T37" fmla="*/ 102 h 1047"/>
                <a:gd name="T38" fmla="*/ 21 w 530"/>
                <a:gd name="T39" fmla="*/ 109 h 1047"/>
                <a:gd name="T40" fmla="*/ 16 w 530"/>
                <a:gd name="T41" fmla="*/ 116 h 1047"/>
                <a:gd name="T42" fmla="*/ 10 w 530"/>
                <a:gd name="T43" fmla="*/ 122 h 1047"/>
                <a:gd name="T44" fmla="*/ 1 w 530"/>
                <a:gd name="T45" fmla="*/ 126 h 1047"/>
                <a:gd name="T46" fmla="*/ 0 w 530"/>
                <a:gd name="T47" fmla="*/ 131 h 1047"/>
                <a:gd name="T48" fmla="*/ 3 w 530"/>
                <a:gd name="T49" fmla="*/ 138 h 1047"/>
                <a:gd name="T50" fmla="*/ 0 w 530"/>
                <a:gd name="T51" fmla="*/ 145 h 1047"/>
                <a:gd name="T52" fmla="*/ 10 w 530"/>
                <a:gd name="T53" fmla="*/ 152 h 1047"/>
                <a:gd name="T54" fmla="*/ 25 w 530"/>
                <a:gd name="T55" fmla="*/ 149 h 1047"/>
                <a:gd name="T56" fmla="*/ 41 w 530"/>
                <a:gd name="T57" fmla="*/ 149 h 1047"/>
                <a:gd name="T58" fmla="*/ 52 w 530"/>
                <a:gd name="T59" fmla="*/ 143 h 1047"/>
                <a:gd name="T60" fmla="*/ 55 w 530"/>
                <a:gd name="T61" fmla="*/ 131 h 1047"/>
                <a:gd name="T62" fmla="*/ 73 w 530"/>
                <a:gd name="T63" fmla="*/ 125 h 1047"/>
                <a:gd name="T64" fmla="*/ 91 w 530"/>
                <a:gd name="T65" fmla="*/ 118 h 1047"/>
                <a:gd name="T66" fmla="*/ 102 w 530"/>
                <a:gd name="T67" fmla="*/ 108 h 1047"/>
                <a:gd name="T68" fmla="*/ 102 w 530"/>
                <a:gd name="T69" fmla="*/ 96 h 1047"/>
                <a:gd name="T70" fmla="*/ 139 w 530"/>
                <a:gd name="T71" fmla="*/ 84 h 1047"/>
                <a:gd name="T72" fmla="*/ 153 w 530"/>
                <a:gd name="T73" fmla="*/ 83 h 1047"/>
                <a:gd name="T74" fmla="*/ 164 w 530"/>
                <a:gd name="T75" fmla="*/ 78 h 1047"/>
                <a:gd name="T76" fmla="*/ 165 w 530"/>
                <a:gd name="T77" fmla="*/ 67 h 1047"/>
                <a:gd name="T78" fmla="*/ 160 w 530"/>
                <a:gd name="T79" fmla="*/ 62 h 1047"/>
                <a:gd name="T80" fmla="*/ 166 w 530"/>
                <a:gd name="T81" fmla="*/ 52 h 1047"/>
                <a:gd name="T82" fmla="*/ 166 w 530"/>
                <a:gd name="T83" fmla="*/ 46 h 1047"/>
                <a:gd name="T84" fmla="*/ 162 w 530"/>
                <a:gd name="T85" fmla="*/ 43 h 1047"/>
                <a:gd name="T86" fmla="*/ 147 w 530"/>
                <a:gd name="T87" fmla="*/ 41 h 1047"/>
                <a:gd name="T88" fmla="*/ 122 w 530"/>
                <a:gd name="T89" fmla="*/ 30 h 1047"/>
                <a:gd name="T90" fmla="*/ 104 w 530"/>
                <a:gd name="T91" fmla="*/ 30 h 1047"/>
                <a:gd name="T92" fmla="*/ 97 w 530"/>
                <a:gd name="T93" fmla="*/ 22 h 1047"/>
                <a:gd name="T94" fmla="*/ 104 w 530"/>
                <a:gd name="T95" fmla="*/ 19 h 1047"/>
                <a:gd name="T96" fmla="*/ 111 w 530"/>
                <a:gd name="T97" fmla="*/ 15 h 1047"/>
                <a:gd name="T98" fmla="*/ 111 w 530"/>
                <a:gd name="T99" fmla="*/ 9 h 1047"/>
                <a:gd name="T100" fmla="*/ 107 w 530"/>
                <a:gd name="T101" fmla="*/ 1 h 1047"/>
                <a:gd name="T102" fmla="*/ 91 w 530"/>
                <a:gd name="T103" fmla="*/ 0 h 1047"/>
                <a:gd name="T104" fmla="*/ 84 w 530"/>
                <a:gd name="T105" fmla="*/ 10 h 1047"/>
                <a:gd name="T106" fmla="*/ 71 w 530"/>
                <a:gd name="T107" fmla="*/ 12 h 1047"/>
                <a:gd name="T108" fmla="*/ 61 w 530"/>
                <a:gd name="T109" fmla="*/ 12 h 1047"/>
                <a:gd name="T110" fmla="*/ 56 w 530"/>
                <a:gd name="T111" fmla="*/ 14 h 1047"/>
                <a:gd name="T112" fmla="*/ 36 w 530"/>
                <a:gd name="T113" fmla="*/ 7 h 1047"/>
                <a:gd name="T114" fmla="*/ 25 w 530"/>
                <a:gd name="T115" fmla="*/ 10 h 1047"/>
                <a:gd name="T116" fmla="*/ 16 w 530"/>
                <a:gd name="T117" fmla="*/ 10 h 1047"/>
                <a:gd name="T118" fmla="*/ 7 w 530"/>
                <a:gd name="T119" fmla="*/ 4 h 1047"/>
                <a:gd name="T120" fmla="*/ 0 w 530"/>
                <a:gd name="T121" fmla="*/ 4 h 10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0"/>
                <a:gd name="T184" fmla="*/ 0 h 1047"/>
                <a:gd name="T185" fmla="*/ 530 w 530"/>
                <a:gd name="T186" fmla="*/ 1047 h 10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0" h="1047">
                  <a:moveTo>
                    <a:pt x="0" y="27"/>
                  </a:moveTo>
                  <a:lnTo>
                    <a:pt x="25" y="75"/>
                  </a:lnTo>
                  <a:lnTo>
                    <a:pt x="20" y="112"/>
                  </a:lnTo>
                  <a:lnTo>
                    <a:pt x="30" y="147"/>
                  </a:lnTo>
                  <a:lnTo>
                    <a:pt x="72" y="227"/>
                  </a:lnTo>
                  <a:lnTo>
                    <a:pt x="115" y="302"/>
                  </a:lnTo>
                  <a:lnTo>
                    <a:pt x="125" y="332"/>
                  </a:lnTo>
                  <a:lnTo>
                    <a:pt x="125" y="407"/>
                  </a:lnTo>
                  <a:lnTo>
                    <a:pt x="135" y="445"/>
                  </a:lnTo>
                  <a:lnTo>
                    <a:pt x="172" y="507"/>
                  </a:lnTo>
                  <a:lnTo>
                    <a:pt x="185" y="527"/>
                  </a:lnTo>
                  <a:lnTo>
                    <a:pt x="187" y="580"/>
                  </a:lnTo>
                  <a:lnTo>
                    <a:pt x="185" y="612"/>
                  </a:lnTo>
                  <a:lnTo>
                    <a:pt x="135" y="635"/>
                  </a:lnTo>
                  <a:lnTo>
                    <a:pt x="120" y="645"/>
                  </a:lnTo>
                  <a:lnTo>
                    <a:pt x="120" y="665"/>
                  </a:lnTo>
                  <a:lnTo>
                    <a:pt x="110" y="665"/>
                  </a:lnTo>
                  <a:lnTo>
                    <a:pt x="67" y="672"/>
                  </a:lnTo>
                  <a:lnTo>
                    <a:pt x="57" y="702"/>
                  </a:lnTo>
                  <a:lnTo>
                    <a:pt x="67" y="750"/>
                  </a:lnTo>
                  <a:lnTo>
                    <a:pt x="50" y="802"/>
                  </a:lnTo>
                  <a:lnTo>
                    <a:pt x="35" y="845"/>
                  </a:lnTo>
                  <a:lnTo>
                    <a:pt x="5" y="872"/>
                  </a:lnTo>
                  <a:lnTo>
                    <a:pt x="0" y="905"/>
                  </a:lnTo>
                  <a:lnTo>
                    <a:pt x="10" y="952"/>
                  </a:lnTo>
                  <a:lnTo>
                    <a:pt x="0" y="1000"/>
                  </a:lnTo>
                  <a:lnTo>
                    <a:pt x="35" y="1047"/>
                  </a:lnTo>
                  <a:lnTo>
                    <a:pt x="82" y="1025"/>
                  </a:lnTo>
                  <a:lnTo>
                    <a:pt x="130" y="1025"/>
                  </a:lnTo>
                  <a:lnTo>
                    <a:pt x="167" y="982"/>
                  </a:lnTo>
                  <a:lnTo>
                    <a:pt x="172" y="910"/>
                  </a:lnTo>
                  <a:lnTo>
                    <a:pt x="230" y="862"/>
                  </a:lnTo>
                  <a:lnTo>
                    <a:pt x="287" y="810"/>
                  </a:lnTo>
                  <a:lnTo>
                    <a:pt x="325" y="745"/>
                  </a:lnTo>
                  <a:lnTo>
                    <a:pt x="325" y="665"/>
                  </a:lnTo>
                  <a:lnTo>
                    <a:pt x="442" y="580"/>
                  </a:lnTo>
                  <a:lnTo>
                    <a:pt x="487" y="570"/>
                  </a:lnTo>
                  <a:lnTo>
                    <a:pt x="520" y="540"/>
                  </a:lnTo>
                  <a:lnTo>
                    <a:pt x="525" y="465"/>
                  </a:lnTo>
                  <a:lnTo>
                    <a:pt x="510" y="427"/>
                  </a:lnTo>
                  <a:lnTo>
                    <a:pt x="530" y="360"/>
                  </a:lnTo>
                  <a:lnTo>
                    <a:pt x="530" y="317"/>
                  </a:lnTo>
                  <a:lnTo>
                    <a:pt x="515" y="295"/>
                  </a:lnTo>
                  <a:lnTo>
                    <a:pt x="467" y="280"/>
                  </a:lnTo>
                  <a:lnTo>
                    <a:pt x="387" y="210"/>
                  </a:lnTo>
                  <a:lnTo>
                    <a:pt x="330" y="210"/>
                  </a:lnTo>
                  <a:lnTo>
                    <a:pt x="310" y="155"/>
                  </a:lnTo>
                  <a:lnTo>
                    <a:pt x="330" y="132"/>
                  </a:lnTo>
                  <a:lnTo>
                    <a:pt x="352" y="105"/>
                  </a:lnTo>
                  <a:lnTo>
                    <a:pt x="352" y="57"/>
                  </a:lnTo>
                  <a:lnTo>
                    <a:pt x="340" y="5"/>
                  </a:lnTo>
                  <a:lnTo>
                    <a:pt x="287" y="0"/>
                  </a:lnTo>
                  <a:lnTo>
                    <a:pt x="267" y="75"/>
                  </a:lnTo>
                  <a:lnTo>
                    <a:pt x="225" y="85"/>
                  </a:lnTo>
                  <a:lnTo>
                    <a:pt x="195" y="85"/>
                  </a:lnTo>
                  <a:lnTo>
                    <a:pt x="177" y="100"/>
                  </a:lnTo>
                  <a:lnTo>
                    <a:pt x="115" y="52"/>
                  </a:lnTo>
                  <a:lnTo>
                    <a:pt x="82" y="70"/>
                  </a:lnTo>
                  <a:lnTo>
                    <a:pt x="52" y="70"/>
                  </a:lnTo>
                  <a:lnTo>
                    <a:pt x="25" y="3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808080">
                <a:alpha val="16862"/>
              </a:srgb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6" name="Freeform 5"/>
            <p:cNvSpPr>
              <a:spLocks/>
            </p:cNvSpPr>
            <p:nvPr/>
          </p:nvSpPr>
          <p:spPr bwMode="auto">
            <a:xfrm>
              <a:off x="3642" y="3032"/>
              <a:ext cx="387" cy="352"/>
            </a:xfrm>
            <a:custGeom>
              <a:avLst/>
              <a:gdLst>
                <a:gd name="T0" fmla="*/ 127 w 517"/>
                <a:gd name="T1" fmla="*/ 70 h 570"/>
                <a:gd name="T2" fmla="*/ 144 w 517"/>
                <a:gd name="T3" fmla="*/ 60 h 570"/>
                <a:gd name="T4" fmla="*/ 141 w 517"/>
                <a:gd name="T5" fmla="*/ 57 h 570"/>
                <a:gd name="T6" fmla="*/ 154 w 517"/>
                <a:gd name="T7" fmla="*/ 51 h 570"/>
                <a:gd name="T8" fmla="*/ 162 w 517"/>
                <a:gd name="T9" fmla="*/ 49 h 570"/>
                <a:gd name="T10" fmla="*/ 153 w 517"/>
                <a:gd name="T11" fmla="*/ 43 h 570"/>
                <a:gd name="T12" fmla="*/ 144 w 517"/>
                <a:gd name="T13" fmla="*/ 33 h 570"/>
                <a:gd name="T14" fmla="*/ 141 w 517"/>
                <a:gd name="T15" fmla="*/ 27 h 570"/>
                <a:gd name="T16" fmla="*/ 132 w 517"/>
                <a:gd name="T17" fmla="*/ 25 h 570"/>
                <a:gd name="T18" fmla="*/ 109 w 517"/>
                <a:gd name="T19" fmla="*/ 27 h 570"/>
                <a:gd name="T20" fmla="*/ 103 w 517"/>
                <a:gd name="T21" fmla="*/ 25 h 570"/>
                <a:gd name="T22" fmla="*/ 103 w 517"/>
                <a:gd name="T23" fmla="*/ 22 h 570"/>
                <a:gd name="T24" fmla="*/ 103 w 517"/>
                <a:gd name="T25" fmla="*/ 17 h 570"/>
                <a:gd name="T26" fmla="*/ 97 w 517"/>
                <a:gd name="T27" fmla="*/ 15 h 570"/>
                <a:gd name="T28" fmla="*/ 88 w 517"/>
                <a:gd name="T29" fmla="*/ 15 h 570"/>
                <a:gd name="T30" fmla="*/ 76 w 517"/>
                <a:gd name="T31" fmla="*/ 12 h 570"/>
                <a:gd name="T32" fmla="*/ 68 w 517"/>
                <a:gd name="T33" fmla="*/ 6 h 570"/>
                <a:gd name="T34" fmla="*/ 64 w 517"/>
                <a:gd name="T35" fmla="*/ 1 h 570"/>
                <a:gd name="T36" fmla="*/ 58 w 517"/>
                <a:gd name="T37" fmla="*/ 0 h 570"/>
                <a:gd name="T38" fmla="*/ 48 w 517"/>
                <a:gd name="T39" fmla="*/ 2 h 570"/>
                <a:gd name="T40" fmla="*/ 28 w 517"/>
                <a:gd name="T41" fmla="*/ 2 h 570"/>
                <a:gd name="T42" fmla="*/ 18 w 517"/>
                <a:gd name="T43" fmla="*/ 12 h 570"/>
                <a:gd name="T44" fmla="*/ 14 w 517"/>
                <a:gd name="T45" fmla="*/ 14 h 570"/>
                <a:gd name="T46" fmla="*/ 3 w 517"/>
                <a:gd name="T47" fmla="*/ 14 h 570"/>
                <a:gd name="T48" fmla="*/ 0 w 517"/>
                <a:gd name="T49" fmla="*/ 17 h 570"/>
                <a:gd name="T50" fmla="*/ 10 w 517"/>
                <a:gd name="T51" fmla="*/ 22 h 570"/>
                <a:gd name="T52" fmla="*/ 10 w 517"/>
                <a:gd name="T53" fmla="*/ 25 h 570"/>
                <a:gd name="T54" fmla="*/ 3 w 517"/>
                <a:gd name="T55" fmla="*/ 33 h 570"/>
                <a:gd name="T56" fmla="*/ 21 w 517"/>
                <a:gd name="T57" fmla="*/ 41 h 570"/>
                <a:gd name="T58" fmla="*/ 27 w 517"/>
                <a:gd name="T59" fmla="*/ 47 h 570"/>
                <a:gd name="T60" fmla="*/ 33 w 517"/>
                <a:gd name="T61" fmla="*/ 56 h 570"/>
                <a:gd name="T62" fmla="*/ 34 w 517"/>
                <a:gd name="T63" fmla="*/ 61 h 570"/>
                <a:gd name="T64" fmla="*/ 30 w 517"/>
                <a:gd name="T65" fmla="*/ 65 h 570"/>
                <a:gd name="T66" fmla="*/ 27 w 517"/>
                <a:gd name="T67" fmla="*/ 69 h 570"/>
                <a:gd name="T68" fmla="*/ 19 w 517"/>
                <a:gd name="T69" fmla="*/ 70 h 570"/>
                <a:gd name="T70" fmla="*/ 27 w 517"/>
                <a:gd name="T71" fmla="*/ 72 h 570"/>
                <a:gd name="T72" fmla="*/ 37 w 517"/>
                <a:gd name="T73" fmla="*/ 77 h 570"/>
                <a:gd name="T74" fmla="*/ 48 w 517"/>
                <a:gd name="T75" fmla="*/ 78 h 570"/>
                <a:gd name="T76" fmla="*/ 55 w 517"/>
                <a:gd name="T77" fmla="*/ 76 h 570"/>
                <a:gd name="T78" fmla="*/ 74 w 517"/>
                <a:gd name="T79" fmla="*/ 83 h 570"/>
                <a:gd name="T80" fmla="*/ 81 w 517"/>
                <a:gd name="T81" fmla="*/ 80 h 570"/>
                <a:gd name="T82" fmla="*/ 96 w 517"/>
                <a:gd name="T83" fmla="*/ 80 h 570"/>
                <a:gd name="T84" fmla="*/ 101 w 517"/>
                <a:gd name="T85" fmla="*/ 78 h 570"/>
                <a:gd name="T86" fmla="*/ 106 w 517"/>
                <a:gd name="T87" fmla="*/ 73 h 570"/>
                <a:gd name="T88" fmla="*/ 110 w 517"/>
                <a:gd name="T89" fmla="*/ 67 h 570"/>
                <a:gd name="T90" fmla="*/ 127 w 517"/>
                <a:gd name="T91" fmla="*/ 70 h 5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7"/>
                <a:gd name="T139" fmla="*/ 0 h 570"/>
                <a:gd name="T140" fmla="*/ 517 w 517"/>
                <a:gd name="T141" fmla="*/ 570 h 5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7" h="570">
                  <a:moveTo>
                    <a:pt x="405" y="480"/>
                  </a:moveTo>
                  <a:lnTo>
                    <a:pt x="457" y="412"/>
                  </a:lnTo>
                  <a:lnTo>
                    <a:pt x="452" y="390"/>
                  </a:lnTo>
                  <a:lnTo>
                    <a:pt x="490" y="347"/>
                  </a:lnTo>
                  <a:lnTo>
                    <a:pt x="517" y="337"/>
                  </a:lnTo>
                  <a:lnTo>
                    <a:pt x="485" y="290"/>
                  </a:lnTo>
                  <a:lnTo>
                    <a:pt x="457" y="232"/>
                  </a:lnTo>
                  <a:lnTo>
                    <a:pt x="447" y="185"/>
                  </a:lnTo>
                  <a:lnTo>
                    <a:pt x="422" y="177"/>
                  </a:lnTo>
                  <a:lnTo>
                    <a:pt x="347" y="190"/>
                  </a:lnTo>
                  <a:lnTo>
                    <a:pt x="327" y="177"/>
                  </a:lnTo>
                  <a:lnTo>
                    <a:pt x="327" y="152"/>
                  </a:lnTo>
                  <a:lnTo>
                    <a:pt x="327" y="122"/>
                  </a:lnTo>
                  <a:lnTo>
                    <a:pt x="310" y="105"/>
                  </a:lnTo>
                  <a:lnTo>
                    <a:pt x="280" y="105"/>
                  </a:lnTo>
                  <a:lnTo>
                    <a:pt x="242" y="82"/>
                  </a:lnTo>
                  <a:lnTo>
                    <a:pt x="215" y="40"/>
                  </a:lnTo>
                  <a:lnTo>
                    <a:pt x="205" y="10"/>
                  </a:lnTo>
                  <a:lnTo>
                    <a:pt x="185" y="0"/>
                  </a:lnTo>
                  <a:lnTo>
                    <a:pt x="152" y="20"/>
                  </a:lnTo>
                  <a:lnTo>
                    <a:pt x="90" y="15"/>
                  </a:lnTo>
                  <a:lnTo>
                    <a:pt x="57" y="80"/>
                  </a:lnTo>
                  <a:lnTo>
                    <a:pt x="47" y="90"/>
                  </a:lnTo>
                  <a:lnTo>
                    <a:pt x="10" y="95"/>
                  </a:lnTo>
                  <a:lnTo>
                    <a:pt x="0" y="115"/>
                  </a:lnTo>
                  <a:lnTo>
                    <a:pt x="35" y="147"/>
                  </a:lnTo>
                  <a:lnTo>
                    <a:pt x="32" y="177"/>
                  </a:lnTo>
                  <a:lnTo>
                    <a:pt x="10" y="227"/>
                  </a:lnTo>
                  <a:lnTo>
                    <a:pt x="67" y="280"/>
                  </a:lnTo>
                  <a:lnTo>
                    <a:pt x="85" y="322"/>
                  </a:lnTo>
                  <a:lnTo>
                    <a:pt x="105" y="380"/>
                  </a:lnTo>
                  <a:lnTo>
                    <a:pt x="110" y="422"/>
                  </a:lnTo>
                  <a:lnTo>
                    <a:pt x="95" y="447"/>
                  </a:lnTo>
                  <a:lnTo>
                    <a:pt x="85" y="475"/>
                  </a:lnTo>
                  <a:lnTo>
                    <a:pt x="62" y="485"/>
                  </a:lnTo>
                  <a:lnTo>
                    <a:pt x="85" y="497"/>
                  </a:lnTo>
                  <a:lnTo>
                    <a:pt x="117" y="532"/>
                  </a:lnTo>
                  <a:lnTo>
                    <a:pt x="152" y="537"/>
                  </a:lnTo>
                  <a:lnTo>
                    <a:pt x="175" y="522"/>
                  </a:lnTo>
                  <a:lnTo>
                    <a:pt x="237" y="570"/>
                  </a:lnTo>
                  <a:lnTo>
                    <a:pt x="257" y="552"/>
                  </a:lnTo>
                  <a:lnTo>
                    <a:pt x="305" y="550"/>
                  </a:lnTo>
                  <a:lnTo>
                    <a:pt x="322" y="537"/>
                  </a:lnTo>
                  <a:lnTo>
                    <a:pt x="337" y="500"/>
                  </a:lnTo>
                  <a:lnTo>
                    <a:pt x="352" y="465"/>
                  </a:lnTo>
                  <a:lnTo>
                    <a:pt x="405" y="480"/>
                  </a:lnTo>
                  <a:close/>
                </a:path>
              </a:pathLst>
            </a:custGeom>
            <a:solidFill>
              <a:srgbClr val="FF6600">
                <a:alpha val="58038"/>
              </a:srgb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7" name="Freeform 6"/>
            <p:cNvSpPr>
              <a:spLocks/>
            </p:cNvSpPr>
            <p:nvPr/>
          </p:nvSpPr>
          <p:spPr bwMode="auto">
            <a:xfrm>
              <a:off x="3530" y="2801"/>
              <a:ext cx="924" cy="621"/>
            </a:xfrm>
            <a:custGeom>
              <a:avLst/>
              <a:gdLst>
                <a:gd name="T0" fmla="*/ 27 w 1233"/>
                <a:gd name="T1" fmla="*/ 11 h 1010"/>
                <a:gd name="T2" fmla="*/ 19 w 1233"/>
                <a:gd name="T3" fmla="*/ 23 h 1010"/>
                <a:gd name="T4" fmla="*/ 3 w 1233"/>
                <a:gd name="T5" fmla="*/ 22 h 1010"/>
                <a:gd name="T6" fmla="*/ 3 w 1233"/>
                <a:gd name="T7" fmla="*/ 28 h 1010"/>
                <a:gd name="T8" fmla="*/ 13 w 1233"/>
                <a:gd name="T9" fmla="*/ 30 h 1010"/>
                <a:gd name="T10" fmla="*/ 30 w 1233"/>
                <a:gd name="T11" fmla="*/ 44 h 1010"/>
                <a:gd name="T12" fmla="*/ 44 w 1233"/>
                <a:gd name="T13" fmla="*/ 41 h 1010"/>
                <a:gd name="T14" fmla="*/ 49 w 1233"/>
                <a:gd name="T15" fmla="*/ 50 h 1010"/>
                <a:gd name="T16" fmla="*/ 66 w 1233"/>
                <a:gd name="T17" fmla="*/ 55 h 1010"/>
                <a:gd name="T18" fmla="*/ 78 w 1233"/>
                <a:gd name="T19" fmla="*/ 57 h 1010"/>
                <a:gd name="T20" fmla="*/ 91 w 1233"/>
                <a:gd name="T21" fmla="*/ 57 h 1010"/>
                <a:gd name="T22" fmla="*/ 109 w 1233"/>
                <a:gd name="T23" fmla="*/ 53 h 1010"/>
                <a:gd name="T24" fmla="*/ 118 w 1233"/>
                <a:gd name="T25" fmla="*/ 60 h 1010"/>
                <a:gd name="T26" fmla="*/ 136 w 1233"/>
                <a:gd name="T27" fmla="*/ 68 h 1010"/>
                <a:gd name="T28" fmla="*/ 149 w 1233"/>
                <a:gd name="T29" fmla="*/ 70 h 1010"/>
                <a:gd name="T30" fmla="*/ 153 w 1233"/>
                <a:gd name="T31" fmla="*/ 79 h 1010"/>
                <a:gd name="T32" fmla="*/ 165 w 1233"/>
                <a:gd name="T33" fmla="*/ 80 h 1010"/>
                <a:gd name="T34" fmla="*/ 183 w 1233"/>
                <a:gd name="T35" fmla="*/ 79 h 1010"/>
                <a:gd name="T36" fmla="*/ 192 w 1233"/>
                <a:gd name="T37" fmla="*/ 85 h 1010"/>
                <a:gd name="T38" fmla="*/ 203 w 1233"/>
                <a:gd name="T39" fmla="*/ 95 h 1010"/>
                <a:gd name="T40" fmla="*/ 210 w 1233"/>
                <a:gd name="T41" fmla="*/ 101 h 1010"/>
                <a:gd name="T42" fmla="*/ 221 w 1233"/>
                <a:gd name="T43" fmla="*/ 103 h 1010"/>
                <a:gd name="T44" fmla="*/ 259 w 1233"/>
                <a:gd name="T45" fmla="*/ 106 h 1010"/>
                <a:gd name="T46" fmla="*/ 287 w 1233"/>
                <a:gd name="T47" fmla="*/ 113 h 1010"/>
                <a:gd name="T48" fmla="*/ 319 w 1233"/>
                <a:gd name="T49" fmla="*/ 113 h 1010"/>
                <a:gd name="T50" fmla="*/ 329 w 1233"/>
                <a:gd name="T51" fmla="*/ 121 h 1010"/>
                <a:gd name="T52" fmla="*/ 334 w 1233"/>
                <a:gd name="T53" fmla="*/ 134 h 1010"/>
                <a:gd name="T54" fmla="*/ 342 w 1233"/>
                <a:gd name="T55" fmla="*/ 138 h 1010"/>
                <a:gd name="T56" fmla="*/ 364 w 1233"/>
                <a:gd name="T57" fmla="*/ 144 h 1010"/>
                <a:gd name="T58" fmla="*/ 375 w 1233"/>
                <a:gd name="T59" fmla="*/ 136 h 1010"/>
                <a:gd name="T60" fmla="*/ 389 w 1233"/>
                <a:gd name="T61" fmla="*/ 122 h 1010"/>
                <a:gd name="T62" fmla="*/ 381 w 1233"/>
                <a:gd name="T63" fmla="*/ 112 h 1010"/>
                <a:gd name="T64" fmla="*/ 369 w 1233"/>
                <a:gd name="T65" fmla="*/ 108 h 1010"/>
                <a:gd name="T66" fmla="*/ 321 w 1233"/>
                <a:gd name="T67" fmla="*/ 81 h 1010"/>
                <a:gd name="T68" fmla="*/ 287 w 1233"/>
                <a:gd name="T69" fmla="*/ 75 h 1010"/>
                <a:gd name="T70" fmla="*/ 258 w 1233"/>
                <a:gd name="T71" fmla="*/ 68 h 1010"/>
                <a:gd name="T72" fmla="*/ 247 w 1233"/>
                <a:gd name="T73" fmla="*/ 61 h 1010"/>
                <a:gd name="T74" fmla="*/ 224 w 1233"/>
                <a:gd name="T75" fmla="*/ 60 h 1010"/>
                <a:gd name="T76" fmla="*/ 174 w 1233"/>
                <a:gd name="T77" fmla="*/ 49 h 1010"/>
                <a:gd name="T78" fmla="*/ 142 w 1233"/>
                <a:gd name="T79" fmla="*/ 40 h 1010"/>
                <a:gd name="T80" fmla="*/ 113 w 1233"/>
                <a:gd name="T81" fmla="*/ 29 h 1010"/>
                <a:gd name="T82" fmla="*/ 124 w 1233"/>
                <a:gd name="T83" fmla="*/ 25 h 1010"/>
                <a:gd name="T84" fmla="*/ 136 w 1233"/>
                <a:gd name="T85" fmla="*/ 17 h 1010"/>
                <a:gd name="T86" fmla="*/ 148 w 1233"/>
                <a:gd name="T87" fmla="*/ 9 h 1010"/>
                <a:gd name="T88" fmla="*/ 136 w 1233"/>
                <a:gd name="T89" fmla="*/ 2 h 1010"/>
                <a:gd name="T90" fmla="*/ 118 w 1233"/>
                <a:gd name="T91" fmla="*/ 0 h 1010"/>
                <a:gd name="T92" fmla="*/ 102 w 1233"/>
                <a:gd name="T93" fmla="*/ 2 h 1010"/>
                <a:gd name="T94" fmla="*/ 70 w 1233"/>
                <a:gd name="T95" fmla="*/ 1 h 1010"/>
                <a:gd name="T96" fmla="*/ 48 w 1233"/>
                <a:gd name="T97" fmla="*/ 0 h 1010"/>
                <a:gd name="T98" fmla="*/ 23 w 1233"/>
                <a:gd name="T99" fmla="*/ 4 h 10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33"/>
                <a:gd name="T151" fmla="*/ 0 h 1010"/>
                <a:gd name="T152" fmla="*/ 1233 w 1233"/>
                <a:gd name="T153" fmla="*/ 1010 h 10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33" h="1010">
                  <a:moveTo>
                    <a:pt x="73" y="32"/>
                  </a:moveTo>
                  <a:lnTo>
                    <a:pt x="85" y="77"/>
                  </a:lnTo>
                  <a:lnTo>
                    <a:pt x="85" y="127"/>
                  </a:lnTo>
                  <a:lnTo>
                    <a:pt x="63" y="157"/>
                  </a:lnTo>
                  <a:lnTo>
                    <a:pt x="43" y="152"/>
                  </a:lnTo>
                  <a:lnTo>
                    <a:pt x="10" y="152"/>
                  </a:lnTo>
                  <a:lnTo>
                    <a:pt x="0" y="180"/>
                  </a:lnTo>
                  <a:lnTo>
                    <a:pt x="10" y="195"/>
                  </a:lnTo>
                  <a:lnTo>
                    <a:pt x="33" y="195"/>
                  </a:lnTo>
                  <a:lnTo>
                    <a:pt x="43" y="210"/>
                  </a:lnTo>
                  <a:lnTo>
                    <a:pt x="43" y="242"/>
                  </a:lnTo>
                  <a:lnTo>
                    <a:pt x="95" y="305"/>
                  </a:lnTo>
                  <a:lnTo>
                    <a:pt x="115" y="295"/>
                  </a:lnTo>
                  <a:lnTo>
                    <a:pt x="140" y="290"/>
                  </a:lnTo>
                  <a:lnTo>
                    <a:pt x="163" y="300"/>
                  </a:lnTo>
                  <a:lnTo>
                    <a:pt x="158" y="355"/>
                  </a:lnTo>
                  <a:lnTo>
                    <a:pt x="183" y="375"/>
                  </a:lnTo>
                  <a:lnTo>
                    <a:pt x="210" y="385"/>
                  </a:lnTo>
                  <a:lnTo>
                    <a:pt x="225" y="375"/>
                  </a:lnTo>
                  <a:lnTo>
                    <a:pt x="248" y="397"/>
                  </a:lnTo>
                  <a:lnTo>
                    <a:pt x="273" y="390"/>
                  </a:lnTo>
                  <a:lnTo>
                    <a:pt x="290" y="397"/>
                  </a:lnTo>
                  <a:lnTo>
                    <a:pt x="310" y="397"/>
                  </a:lnTo>
                  <a:lnTo>
                    <a:pt x="343" y="375"/>
                  </a:lnTo>
                  <a:lnTo>
                    <a:pt x="363" y="385"/>
                  </a:lnTo>
                  <a:lnTo>
                    <a:pt x="375" y="422"/>
                  </a:lnTo>
                  <a:lnTo>
                    <a:pt x="405" y="470"/>
                  </a:lnTo>
                  <a:lnTo>
                    <a:pt x="428" y="475"/>
                  </a:lnTo>
                  <a:lnTo>
                    <a:pt x="463" y="480"/>
                  </a:lnTo>
                  <a:lnTo>
                    <a:pt x="473" y="490"/>
                  </a:lnTo>
                  <a:lnTo>
                    <a:pt x="485" y="527"/>
                  </a:lnTo>
                  <a:lnTo>
                    <a:pt x="485" y="550"/>
                  </a:lnTo>
                  <a:lnTo>
                    <a:pt x="495" y="565"/>
                  </a:lnTo>
                  <a:lnTo>
                    <a:pt x="523" y="560"/>
                  </a:lnTo>
                  <a:lnTo>
                    <a:pt x="553" y="555"/>
                  </a:lnTo>
                  <a:lnTo>
                    <a:pt x="580" y="550"/>
                  </a:lnTo>
                  <a:lnTo>
                    <a:pt x="605" y="560"/>
                  </a:lnTo>
                  <a:lnTo>
                    <a:pt x="610" y="595"/>
                  </a:lnTo>
                  <a:lnTo>
                    <a:pt x="628" y="635"/>
                  </a:lnTo>
                  <a:lnTo>
                    <a:pt x="643" y="665"/>
                  </a:lnTo>
                  <a:lnTo>
                    <a:pt x="653" y="680"/>
                  </a:lnTo>
                  <a:lnTo>
                    <a:pt x="665" y="702"/>
                  </a:lnTo>
                  <a:lnTo>
                    <a:pt x="675" y="712"/>
                  </a:lnTo>
                  <a:lnTo>
                    <a:pt x="700" y="722"/>
                  </a:lnTo>
                  <a:lnTo>
                    <a:pt x="775" y="717"/>
                  </a:lnTo>
                  <a:lnTo>
                    <a:pt x="823" y="745"/>
                  </a:lnTo>
                  <a:lnTo>
                    <a:pt x="880" y="782"/>
                  </a:lnTo>
                  <a:lnTo>
                    <a:pt x="910" y="787"/>
                  </a:lnTo>
                  <a:lnTo>
                    <a:pt x="970" y="782"/>
                  </a:lnTo>
                  <a:lnTo>
                    <a:pt x="1013" y="792"/>
                  </a:lnTo>
                  <a:lnTo>
                    <a:pt x="1033" y="820"/>
                  </a:lnTo>
                  <a:lnTo>
                    <a:pt x="1043" y="845"/>
                  </a:lnTo>
                  <a:lnTo>
                    <a:pt x="1065" y="887"/>
                  </a:lnTo>
                  <a:lnTo>
                    <a:pt x="1060" y="935"/>
                  </a:lnTo>
                  <a:lnTo>
                    <a:pt x="1060" y="957"/>
                  </a:lnTo>
                  <a:lnTo>
                    <a:pt x="1085" y="967"/>
                  </a:lnTo>
                  <a:lnTo>
                    <a:pt x="1123" y="1000"/>
                  </a:lnTo>
                  <a:lnTo>
                    <a:pt x="1155" y="1010"/>
                  </a:lnTo>
                  <a:lnTo>
                    <a:pt x="1198" y="1000"/>
                  </a:lnTo>
                  <a:lnTo>
                    <a:pt x="1190" y="950"/>
                  </a:lnTo>
                  <a:lnTo>
                    <a:pt x="1208" y="872"/>
                  </a:lnTo>
                  <a:lnTo>
                    <a:pt x="1233" y="850"/>
                  </a:lnTo>
                  <a:lnTo>
                    <a:pt x="1228" y="807"/>
                  </a:lnTo>
                  <a:lnTo>
                    <a:pt x="1208" y="782"/>
                  </a:lnTo>
                  <a:lnTo>
                    <a:pt x="1188" y="777"/>
                  </a:lnTo>
                  <a:lnTo>
                    <a:pt x="1170" y="755"/>
                  </a:lnTo>
                  <a:lnTo>
                    <a:pt x="1170" y="730"/>
                  </a:lnTo>
                  <a:lnTo>
                    <a:pt x="1018" y="565"/>
                  </a:lnTo>
                  <a:lnTo>
                    <a:pt x="975" y="565"/>
                  </a:lnTo>
                  <a:lnTo>
                    <a:pt x="910" y="527"/>
                  </a:lnTo>
                  <a:lnTo>
                    <a:pt x="838" y="497"/>
                  </a:lnTo>
                  <a:lnTo>
                    <a:pt x="818" y="480"/>
                  </a:lnTo>
                  <a:lnTo>
                    <a:pt x="813" y="447"/>
                  </a:lnTo>
                  <a:lnTo>
                    <a:pt x="785" y="427"/>
                  </a:lnTo>
                  <a:lnTo>
                    <a:pt x="750" y="432"/>
                  </a:lnTo>
                  <a:lnTo>
                    <a:pt x="710" y="417"/>
                  </a:lnTo>
                  <a:lnTo>
                    <a:pt x="633" y="375"/>
                  </a:lnTo>
                  <a:lnTo>
                    <a:pt x="553" y="342"/>
                  </a:lnTo>
                  <a:lnTo>
                    <a:pt x="495" y="305"/>
                  </a:lnTo>
                  <a:lnTo>
                    <a:pt x="448" y="280"/>
                  </a:lnTo>
                  <a:lnTo>
                    <a:pt x="400" y="252"/>
                  </a:lnTo>
                  <a:lnTo>
                    <a:pt x="358" y="200"/>
                  </a:lnTo>
                  <a:lnTo>
                    <a:pt x="353" y="170"/>
                  </a:lnTo>
                  <a:lnTo>
                    <a:pt x="395" y="170"/>
                  </a:lnTo>
                  <a:lnTo>
                    <a:pt x="428" y="147"/>
                  </a:lnTo>
                  <a:lnTo>
                    <a:pt x="428" y="115"/>
                  </a:lnTo>
                  <a:lnTo>
                    <a:pt x="448" y="100"/>
                  </a:lnTo>
                  <a:lnTo>
                    <a:pt x="470" y="67"/>
                  </a:lnTo>
                  <a:lnTo>
                    <a:pt x="458" y="42"/>
                  </a:lnTo>
                  <a:lnTo>
                    <a:pt x="428" y="20"/>
                  </a:lnTo>
                  <a:lnTo>
                    <a:pt x="400" y="10"/>
                  </a:lnTo>
                  <a:lnTo>
                    <a:pt x="375" y="0"/>
                  </a:lnTo>
                  <a:lnTo>
                    <a:pt x="343" y="15"/>
                  </a:lnTo>
                  <a:lnTo>
                    <a:pt x="323" y="20"/>
                  </a:lnTo>
                  <a:lnTo>
                    <a:pt x="273" y="10"/>
                  </a:lnTo>
                  <a:lnTo>
                    <a:pt x="220" y="10"/>
                  </a:lnTo>
                  <a:lnTo>
                    <a:pt x="183" y="20"/>
                  </a:lnTo>
                  <a:lnTo>
                    <a:pt x="153" y="0"/>
                  </a:lnTo>
                  <a:lnTo>
                    <a:pt x="130" y="0"/>
                  </a:lnTo>
                  <a:lnTo>
                    <a:pt x="73" y="32"/>
                  </a:lnTo>
                  <a:close/>
                </a:path>
              </a:pathLst>
            </a:custGeom>
            <a:solidFill>
              <a:srgbClr val="FF6600">
                <a:alpha val="58038"/>
              </a:srgb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8" name="Freeform 7"/>
            <p:cNvSpPr>
              <a:spLocks/>
            </p:cNvSpPr>
            <p:nvPr/>
          </p:nvSpPr>
          <p:spPr bwMode="auto">
            <a:xfrm>
              <a:off x="3235" y="2922"/>
              <a:ext cx="491" cy="431"/>
            </a:xfrm>
            <a:custGeom>
              <a:avLst/>
              <a:gdLst>
                <a:gd name="T0" fmla="*/ 112 w 655"/>
                <a:gd name="T1" fmla="*/ 0 h 697"/>
                <a:gd name="T2" fmla="*/ 95 w 655"/>
                <a:gd name="T3" fmla="*/ 6 h 697"/>
                <a:gd name="T4" fmla="*/ 75 w 655"/>
                <a:gd name="T5" fmla="*/ 1 h 697"/>
                <a:gd name="T6" fmla="*/ 52 w 655"/>
                <a:gd name="T7" fmla="*/ 2 h 697"/>
                <a:gd name="T8" fmla="*/ 36 w 655"/>
                <a:gd name="T9" fmla="*/ 6 h 697"/>
                <a:gd name="T10" fmla="*/ 25 w 655"/>
                <a:gd name="T11" fmla="*/ 2 h 697"/>
                <a:gd name="T12" fmla="*/ 12 w 655"/>
                <a:gd name="T13" fmla="*/ 4 h 697"/>
                <a:gd name="T14" fmla="*/ 12 w 655"/>
                <a:gd name="T15" fmla="*/ 12 h 697"/>
                <a:gd name="T16" fmla="*/ 0 w 655"/>
                <a:gd name="T17" fmla="*/ 20 h 697"/>
                <a:gd name="T18" fmla="*/ 7 w 655"/>
                <a:gd name="T19" fmla="*/ 35 h 697"/>
                <a:gd name="T20" fmla="*/ 16 w 655"/>
                <a:gd name="T21" fmla="*/ 43 h 697"/>
                <a:gd name="T22" fmla="*/ 3 w 655"/>
                <a:gd name="T23" fmla="*/ 47 h 697"/>
                <a:gd name="T24" fmla="*/ 12 w 655"/>
                <a:gd name="T25" fmla="*/ 54 h 697"/>
                <a:gd name="T26" fmla="*/ 31 w 655"/>
                <a:gd name="T27" fmla="*/ 49 h 697"/>
                <a:gd name="T28" fmla="*/ 56 w 655"/>
                <a:gd name="T29" fmla="*/ 51 h 697"/>
                <a:gd name="T30" fmla="*/ 49 w 655"/>
                <a:gd name="T31" fmla="*/ 59 h 697"/>
                <a:gd name="T32" fmla="*/ 59 w 655"/>
                <a:gd name="T33" fmla="*/ 66 h 697"/>
                <a:gd name="T34" fmla="*/ 68 w 655"/>
                <a:gd name="T35" fmla="*/ 60 h 697"/>
                <a:gd name="T36" fmla="*/ 91 w 655"/>
                <a:gd name="T37" fmla="*/ 62 h 697"/>
                <a:gd name="T38" fmla="*/ 110 w 655"/>
                <a:gd name="T39" fmla="*/ 70 h 697"/>
                <a:gd name="T40" fmla="*/ 124 w 655"/>
                <a:gd name="T41" fmla="*/ 79 h 697"/>
                <a:gd name="T42" fmla="*/ 116 w 655"/>
                <a:gd name="T43" fmla="*/ 86 h 697"/>
                <a:gd name="T44" fmla="*/ 123 w 655"/>
                <a:gd name="T45" fmla="*/ 91 h 697"/>
                <a:gd name="T46" fmla="*/ 140 w 655"/>
                <a:gd name="T47" fmla="*/ 98 h 697"/>
                <a:gd name="T48" fmla="*/ 154 w 655"/>
                <a:gd name="T49" fmla="*/ 102 h 697"/>
                <a:gd name="T50" fmla="*/ 169 w 655"/>
                <a:gd name="T51" fmla="*/ 102 h 697"/>
                <a:gd name="T52" fmla="*/ 195 w 655"/>
                <a:gd name="T53" fmla="*/ 100 h 697"/>
                <a:gd name="T54" fmla="*/ 200 w 655"/>
                <a:gd name="T55" fmla="*/ 96 h 697"/>
                <a:gd name="T56" fmla="*/ 207 w 655"/>
                <a:gd name="T57" fmla="*/ 90 h 697"/>
                <a:gd name="T58" fmla="*/ 203 w 655"/>
                <a:gd name="T59" fmla="*/ 79 h 697"/>
                <a:gd name="T60" fmla="*/ 175 w 655"/>
                <a:gd name="T61" fmla="*/ 60 h 697"/>
                <a:gd name="T62" fmla="*/ 185 w 655"/>
                <a:gd name="T63" fmla="*/ 49 h 697"/>
                <a:gd name="T64" fmla="*/ 175 w 655"/>
                <a:gd name="T65" fmla="*/ 41 h 697"/>
                <a:gd name="T66" fmla="*/ 195 w 655"/>
                <a:gd name="T67" fmla="*/ 35 h 697"/>
                <a:gd name="T68" fmla="*/ 205 w 655"/>
                <a:gd name="T69" fmla="*/ 30 h 697"/>
                <a:gd name="T70" fmla="*/ 187 w 655"/>
                <a:gd name="T71" fmla="*/ 28 h 697"/>
                <a:gd name="T72" fmla="*/ 172 w 655"/>
                <a:gd name="T73" fmla="*/ 23 h 697"/>
                <a:gd name="T74" fmla="*/ 173 w 655"/>
                <a:gd name="T75" fmla="*/ 20 h 697"/>
                <a:gd name="T76" fmla="*/ 167 w 655"/>
                <a:gd name="T77" fmla="*/ 15 h 697"/>
                <a:gd name="T78" fmla="*/ 154 w 655"/>
                <a:gd name="T79" fmla="*/ 17 h 697"/>
                <a:gd name="T80" fmla="*/ 137 w 655"/>
                <a:gd name="T81" fmla="*/ 2 h 697"/>
                <a:gd name="T82" fmla="*/ 122 w 655"/>
                <a:gd name="T83" fmla="*/ 0 h 6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5"/>
                <a:gd name="T127" fmla="*/ 0 h 697"/>
                <a:gd name="T128" fmla="*/ 655 w 655"/>
                <a:gd name="T129" fmla="*/ 697 h 6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5" h="697">
                  <a:moveTo>
                    <a:pt x="385" y="0"/>
                  </a:moveTo>
                  <a:lnTo>
                    <a:pt x="353" y="0"/>
                  </a:lnTo>
                  <a:lnTo>
                    <a:pt x="333" y="30"/>
                  </a:lnTo>
                  <a:lnTo>
                    <a:pt x="300" y="42"/>
                  </a:lnTo>
                  <a:lnTo>
                    <a:pt x="263" y="35"/>
                  </a:lnTo>
                  <a:lnTo>
                    <a:pt x="238" y="10"/>
                  </a:lnTo>
                  <a:lnTo>
                    <a:pt x="205" y="5"/>
                  </a:lnTo>
                  <a:lnTo>
                    <a:pt x="168" y="15"/>
                  </a:lnTo>
                  <a:lnTo>
                    <a:pt x="135" y="25"/>
                  </a:lnTo>
                  <a:lnTo>
                    <a:pt x="115" y="35"/>
                  </a:lnTo>
                  <a:lnTo>
                    <a:pt x="100" y="15"/>
                  </a:lnTo>
                  <a:lnTo>
                    <a:pt x="80" y="15"/>
                  </a:lnTo>
                  <a:lnTo>
                    <a:pt x="63" y="25"/>
                  </a:lnTo>
                  <a:lnTo>
                    <a:pt x="40" y="30"/>
                  </a:lnTo>
                  <a:lnTo>
                    <a:pt x="30" y="52"/>
                  </a:lnTo>
                  <a:lnTo>
                    <a:pt x="40" y="85"/>
                  </a:lnTo>
                  <a:lnTo>
                    <a:pt x="20" y="110"/>
                  </a:lnTo>
                  <a:lnTo>
                    <a:pt x="0" y="140"/>
                  </a:lnTo>
                  <a:lnTo>
                    <a:pt x="5" y="190"/>
                  </a:lnTo>
                  <a:lnTo>
                    <a:pt x="23" y="237"/>
                  </a:lnTo>
                  <a:lnTo>
                    <a:pt x="53" y="270"/>
                  </a:lnTo>
                  <a:lnTo>
                    <a:pt x="53" y="290"/>
                  </a:lnTo>
                  <a:lnTo>
                    <a:pt x="28" y="305"/>
                  </a:lnTo>
                  <a:lnTo>
                    <a:pt x="10" y="322"/>
                  </a:lnTo>
                  <a:lnTo>
                    <a:pt x="10" y="347"/>
                  </a:lnTo>
                  <a:lnTo>
                    <a:pt x="40" y="367"/>
                  </a:lnTo>
                  <a:lnTo>
                    <a:pt x="58" y="367"/>
                  </a:lnTo>
                  <a:lnTo>
                    <a:pt x="100" y="337"/>
                  </a:lnTo>
                  <a:lnTo>
                    <a:pt x="133" y="342"/>
                  </a:lnTo>
                  <a:lnTo>
                    <a:pt x="178" y="352"/>
                  </a:lnTo>
                  <a:lnTo>
                    <a:pt x="178" y="385"/>
                  </a:lnTo>
                  <a:lnTo>
                    <a:pt x="158" y="407"/>
                  </a:lnTo>
                  <a:lnTo>
                    <a:pt x="168" y="427"/>
                  </a:lnTo>
                  <a:lnTo>
                    <a:pt x="188" y="447"/>
                  </a:lnTo>
                  <a:lnTo>
                    <a:pt x="210" y="417"/>
                  </a:lnTo>
                  <a:lnTo>
                    <a:pt x="218" y="410"/>
                  </a:lnTo>
                  <a:lnTo>
                    <a:pt x="253" y="437"/>
                  </a:lnTo>
                  <a:lnTo>
                    <a:pt x="290" y="422"/>
                  </a:lnTo>
                  <a:lnTo>
                    <a:pt x="323" y="427"/>
                  </a:lnTo>
                  <a:lnTo>
                    <a:pt x="348" y="480"/>
                  </a:lnTo>
                  <a:lnTo>
                    <a:pt x="375" y="512"/>
                  </a:lnTo>
                  <a:lnTo>
                    <a:pt x="395" y="542"/>
                  </a:lnTo>
                  <a:lnTo>
                    <a:pt x="390" y="560"/>
                  </a:lnTo>
                  <a:lnTo>
                    <a:pt x="368" y="585"/>
                  </a:lnTo>
                  <a:lnTo>
                    <a:pt x="375" y="612"/>
                  </a:lnTo>
                  <a:lnTo>
                    <a:pt x="390" y="622"/>
                  </a:lnTo>
                  <a:lnTo>
                    <a:pt x="418" y="637"/>
                  </a:lnTo>
                  <a:lnTo>
                    <a:pt x="443" y="670"/>
                  </a:lnTo>
                  <a:lnTo>
                    <a:pt x="465" y="690"/>
                  </a:lnTo>
                  <a:lnTo>
                    <a:pt x="490" y="697"/>
                  </a:lnTo>
                  <a:lnTo>
                    <a:pt x="505" y="680"/>
                  </a:lnTo>
                  <a:lnTo>
                    <a:pt x="533" y="697"/>
                  </a:lnTo>
                  <a:lnTo>
                    <a:pt x="580" y="697"/>
                  </a:lnTo>
                  <a:lnTo>
                    <a:pt x="618" y="680"/>
                  </a:lnTo>
                  <a:lnTo>
                    <a:pt x="613" y="687"/>
                  </a:lnTo>
                  <a:lnTo>
                    <a:pt x="633" y="655"/>
                  </a:lnTo>
                  <a:lnTo>
                    <a:pt x="643" y="635"/>
                  </a:lnTo>
                  <a:lnTo>
                    <a:pt x="655" y="612"/>
                  </a:lnTo>
                  <a:lnTo>
                    <a:pt x="655" y="575"/>
                  </a:lnTo>
                  <a:lnTo>
                    <a:pt x="643" y="537"/>
                  </a:lnTo>
                  <a:lnTo>
                    <a:pt x="618" y="475"/>
                  </a:lnTo>
                  <a:lnTo>
                    <a:pt x="553" y="410"/>
                  </a:lnTo>
                  <a:lnTo>
                    <a:pt x="565" y="375"/>
                  </a:lnTo>
                  <a:lnTo>
                    <a:pt x="585" y="342"/>
                  </a:lnTo>
                  <a:lnTo>
                    <a:pt x="543" y="300"/>
                  </a:lnTo>
                  <a:lnTo>
                    <a:pt x="553" y="280"/>
                  </a:lnTo>
                  <a:lnTo>
                    <a:pt x="590" y="280"/>
                  </a:lnTo>
                  <a:lnTo>
                    <a:pt x="618" y="237"/>
                  </a:lnTo>
                  <a:lnTo>
                    <a:pt x="628" y="222"/>
                  </a:lnTo>
                  <a:lnTo>
                    <a:pt x="648" y="200"/>
                  </a:lnTo>
                  <a:lnTo>
                    <a:pt x="618" y="182"/>
                  </a:lnTo>
                  <a:lnTo>
                    <a:pt x="595" y="195"/>
                  </a:lnTo>
                  <a:lnTo>
                    <a:pt x="553" y="172"/>
                  </a:lnTo>
                  <a:lnTo>
                    <a:pt x="543" y="162"/>
                  </a:lnTo>
                  <a:lnTo>
                    <a:pt x="548" y="147"/>
                  </a:lnTo>
                  <a:lnTo>
                    <a:pt x="548" y="137"/>
                  </a:lnTo>
                  <a:lnTo>
                    <a:pt x="553" y="120"/>
                  </a:lnTo>
                  <a:lnTo>
                    <a:pt x="528" y="105"/>
                  </a:lnTo>
                  <a:lnTo>
                    <a:pt x="505" y="115"/>
                  </a:lnTo>
                  <a:lnTo>
                    <a:pt x="490" y="120"/>
                  </a:lnTo>
                  <a:lnTo>
                    <a:pt x="428" y="52"/>
                  </a:lnTo>
                  <a:lnTo>
                    <a:pt x="433" y="20"/>
                  </a:lnTo>
                  <a:lnTo>
                    <a:pt x="418" y="5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99CC00">
                <a:alpha val="32156"/>
              </a:srgb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19" name="Freeform 8"/>
            <p:cNvSpPr>
              <a:spLocks/>
            </p:cNvSpPr>
            <p:nvPr/>
          </p:nvSpPr>
          <p:spPr bwMode="auto">
            <a:xfrm>
              <a:off x="3259" y="2750"/>
              <a:ext cx="334" cy="191"/>
            </a:xfrm>
            <a:custGeom>
              <a:avLst/>
              <a:gdLst>
                <a:gd name="T0" fmla="*/ 136 w 445"/>
                <a:gd name="T1" fmla="*/ 15 h 312"/>
                <a:gd name="T2" fmla="*/ 121 w 445"/>
                <a:gd name="T3" fmla="*/ 9 h 312"/>
                <a:gd name="T4" fmla="*/ 111 w 445"/>
                <a:gd name="T5" fmla="*/ 6 h 312"/>
                <a:gd name="T6" fmla="*/ 94 w 445"/>
                <a:gd name="T7" fmla="*/ 4 h 312"/>
                <a:gd name="T8" fmla="*/ 91 w 445"/>
                <a:gd name="T9" fmla="*/ 0 h 312"/>
                <a:gd name="T10" fmla="*/ 84 w 445"/>
                <a:gd name="T11" fmla="*/ 4 h 312"/>
                <a:gd name="T12" fmla="*/ 84 w 445"/>
                <a:gd name="T13" fmla="*/ 7 h 312"/>
                <a:gd name="T14" fmla="*/ 80 w 445"/>
                <a:gd name="T15" fmla="*/ 7 h 312"/>
                <a:gd name="T16" fmla="*/ 74 w 445"/>
                <a:gd name="T17" fmla="*/ 9 h 312"/>
                <a:gd name="T18" fmla="*/ 66 w 445"/>
                <a:gd name="T19" fmla="*/ 10 h 312"/>
                <a:gd name="T20" fmla="*/ 60 w 445"/>
                <a:gd name="T21" fmla="*/ 12 h 312"/>
                <a:gd name="T22" fmla="*/ 54 w 445"/>
                <a:gd name="T23" fmla="*/ 14 h 312"/>
                <a:gd name="T24" fmla="*/ 50 w 445"/>
                <a:gd name="T25" fmla="*/ 10 h 312"/>
                <a:gd name="T26" fmla="*/ 44 w 445"/>
                <a:gd name="T27" fmla="*/ 9 h 312"/>
                <a:gd name="T28" fmla="*/ 39 w 445"/>
                <a:gd name="T29" fmla="*/ 7 h 312"/>
                <a:gd name="T30" fmla="*/ 33 w 445"/>
                <a:gd name="T31" fmla="*/ 9 h 312"/>
                <a:gd name="T32" fmla="*/ 30 w 445"/>
                <a:gd name="T33" fmla="*/ 10 h 312"/>
                <a:gd name="T34" fmla="*/ 37 w 445"/>
                <a:gd name="T35" fmla="*/ 14 h 312"/>
                <a:gd name="T36" fmla="*/ 33 w 445"/>
                <a:gd name="T37" fmla="*/ 17 h 312"/>
                <a:gd name="T38" fmla="*/ 27 w 445"/>
                <a:gd name="T39" fmla="*/ 17 h 312"/>
                <a:gd name="T40" fmla="*/ 24 w 445"/>
                <a:gd name="T41" fmla="*/ 17 h 312"/>
                <a:gd name="T42" fmla="*/ 23 w 445"/>
                <a:gd name="T43" fmla="*/ 20 h 312"/>
                <a:gd name="T44" fmla="*/ 20 w 445"/>
                <a:gd name="T45" fmla="*/ 21 h 312"/>
                <a:gd name="T46" fmla="*/ 11 w 445"/>
                <a:gd name="T47" fmla="*/ 23 h 312"/>
                <a:gd name="T48" fmla="*/ 0 w 445"/>
                <a:gd name="T49" fmla="*/ 23 h 312"/>
                <a:gd name="T50" fmla="*/ 14 w 445"/>
                <a:gd name="T51" fmla="*/ 26 h 312"/>
                <a:gd name="T52" fmla="*/ 15 w 445"/>
                <a:gd name="T53" fmla="*/ 31 h 312"/>
                <a:gd name="T54" fmla="*/ 17 w 445"/>
                <a:gd name="T55" fmla="*/ 34 h 312"/>
                <a:gd name="T56" fmla="*/ 15 w 445"/>
                <a:gd name="T57" fmla="*/ 39 h 312"/>
                <a:gd name="T58" fmla="*/ 14 w 445"/>
                <a:gd name="T59" fmla="*/ 41 h 312"/>
                <a:gd name="T60" fmla="*/ 20 w 445"/>
                <a:gd name="T61" fmla="*/ 39 h 312"/>
                <a:gd name="T62" fmla="*/ 29 w 445"/>
                <a:gd name="T63" fmla="*/ 43 h 312"/>
                <a:gd name="T64" fmla="*/ 42 w 445"/>
                <a:gd name="T65" fmla="*/ 39 h 312"/>
                <a:gd name="T66" fmla="*/ 53 w 445"/>
                <a:gd name="T67" fmla="*/ 39 h 312"/>
                <a:gd name="T68" fmla="*/ 59 w 445"/>
                <a:gd name="T69" fmla="*/ 39 h 312"/>
                <a:gd name="T70" fmla="*/ 68 w 445"/>
                <a:gd name="T71" fmla="*/ 41 h 312"/>
                <a:gd name="T72" fmla="*/ 76 w 445"/>
                <a:gd name="T73" fmla="*/ 43 h 312"/>
                <a:gd name="T74" fmla="*/ 86 w 445"/>
                <a:gd name="T75" fmla="*/ 44 h 312"/>
                <a:gd name="T76" fmla="*/ 94 w 445"/>
                <a:gd name="T77" fmla="*/ 42 h 312"/>
                <a:gd name="T78" fmla="*/ 103 w 445"/>
                <a:gd name="T79" fmla="*/ 37 h 312"/>
                <a:gd name="T80" fmla="*/ 113 w 445"/>
                <a:gd name="T81" fmla="*/ 38 h 312"/>
                <a:gd name="T82" fmla="*/ 116 w 445"/>
                <a:gd name="T83" fmla="*/ 33 h 312"/>
                <a:gd name="T84" fmla="*/ 126 w 445"/>
                <a:gd name="T85" fmla="*/ 32 h 312"/>
                <a:gd name="T86" fmla="*/ 131 w 445"/>
                <a:gd name="T87" fmla="*/ 33 h 312"/>
                <a:gd name="T88" fmla="*/ 136 w 445"/>
                <a:gd name="T89" fmla="*/ 32 h 312"/>
                <a:gd name="T90" fmla="*/ 139 w 445"/>
                <a:gd name="T91" fmla="*/ 30 h 312"/>
                <a:gd name="T92" fmla="*/ 141 w 445"/>
                <a:gd name="T93" fmla="*/ 26 h 312"/>
                <a:gd name="T94" fmla="*/ 141 w 445"/>
                <a:gd name="T95" fmla="*/ 21 h 312"/>
                <a:gd name="T96" fmla="*/ 136 w 445"/>
                <a:gd name="T97" fmla="*/ 15 h 3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5"/>
                <a:gd name="T148" fmla="*/ 0 h 312"/>
                <a:gd name="T149" fmla="*/ 445 w 445"/>
                <a:gd name="T150" fmla="*/ 312 h 3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5" h="312">
                  <a:moveTo>
                    <a:pt x="428" y="110"/>
                  </a:moveTo>
                  <a:lnTo>
                    <a:pt x="380" y="60"/>
                  </a:lnTo>
                  <a:lnTo>
                    <a:pt x="350" y="42"/>
                  </a:lnTo>
                  <a:lnTo>
                    <a:pt x="295" y="27"/>
                  </a:lnTo>
                  <a:lnTo>
                    <a:pt x="285" y="0"/>
                  </a:lnTo>
                  <a:lnTo>
                    <a:pt x="265" y="27"/>
                  </a:lnTo>
                  <a:lnTo>
                    <a:pt x="265" y="47"/>
                  </a:lnTo>
                  <a:lnTo>
                    <a:pt x="255" y="52"/>
                  </a:lnTo>
                  <a:lnTo>
                    <a:pt x="233" y="60"/>
                  </a:lnTo>
                  <a:lnTo>
                    <a:pt x="208" y="70"/>
                  </a:lnTo>
                  <a:lnTo>
                    <a:pt x="190" y="85"/>
                  </a:lnTo>
                  <a:lnTo>
                    <a:pt x="170" y="100"/>
                  </a:lnTo>
                  <a:lnTo>
                    <a:pt x="158" y="75"/>
                  </a:lnTo>
                  <a:lnTo>
                    <a:pt x="138" y="60"/>
                  </a:lnTo>
                  <a:lnTo>
                    <a:pt x="123" y="47"/>
                  </a:lnTo>
                  <a:lnTo>
                    <a:pt x="103" y="60"/>
                  </a:lnTo>
                  <a:lnTo>
                    <a:pt x="95" y="75"/>
                  </a:lnTo>
                  <a:lnTo>
                    <a:pt x="115" y="100"/>
                  </a:lnTo>
                  <a:lnTo>
                    <a:pt x="105" y="117"/>
                  </a:lnTo>
                  <a:lnTo>
                    <a:pt x="85" y="117"/>
                  </a:lnTo>
                  <a:lnTo>
                    <a:pt x="75" y="122"/>
                  </a:lnTo>
                  <a:lnTo>
                    <a:pt x="70" y="142"/>
                  </a:lnTo>
                  <a:lnTo>
                    <a:pt x="60" y="152"/>
                  </a:lnTo>
                  <a:lnTo>
                    <a:pt x="33" y="162"/>
                  </a:lnTo>
                  <a:lnTo>
                    <a:pt x="0" y="160"/>
                  </a:lnTo>
                  <a:lnTo>
                    <a:pt x="43" y="190"/>
                  </a:lnTo>
                  <a:lnTo>
                    <a:pt x="48" y="222"/>
                  </a:lnTo>
                  <a:lnTo>
                    <a:pt x="53" y="247"/>
                  </a:lnTo>
                  <a:lnTo>
                    <a:pt x="48" y="275"/>
                  </a:lnTo>
                  <a:lnTo>
                    <a:pt x="43" y="290"/>
                  </a:lnTo>
                  <a:lnTo>
                    <a:pt x="63" y="280"/>
                  </a:lnTo>
                  <a:lnTo>
                    <a:pt x="90" y="305"/>
                  </a:lnTo>
                  <a:lnTo>
                    <a:pt x="133" y="280"/>
                  </a:lnTo>
                  <a:lnTo>
                    <a:pt x="165" y="275"/>
                  </a:lnTo>
                  <a:lnTo>
                    <a:pt x="185" y="275"/>
                  </a:lnTo>
                  <a:lnTo>
                    <a:pt x="213" y="290"/>
                  </a:lnTo>
                  <a:lnTo>
                    <a:pt x="238" y="305"/>
                  </a:lnTo>
                  <a:lnTo>
                    <a:pt x="270" y="312"/>
                  </a:lnTo>
                  <a:lnTo>
                    <a:pt x="295" y="300"/>
                  </a:lnTo>
                  <a:lnTo>
                    <a:pt x="323" y="265"/>
                  </a:lnTo>
                  <a:lnTo>
                    <a:pt x="355" y="270"/>
                  </a:lnTo>
                  <a:lnTo>
                    <a:pt x="365" y="237"/>
                  </a:lnTo>
                  <a:lnTo>
                    <a:pt x="398" y="232"/>
                  </a:lnTo>
                  <a:lnTo>
                    <a:pt x="413" y="237"/>
                  </a:lnTo>
                  <a:lnTo>
                    <a:pt x="428" y="227"/>
                  </a:lnTo>
                  <a:lnTo>
                    <a:pt x="438" y="212"/>
                  </a:lnTo>
                  <a:lnTo>
                    <a:pt x="445" y="190"/>
                  </a:lnTo>
                  <a:lnTo>
                    <a:pt x="445" y="150"/>
                  </a:lnTo>
                  <a:lnTo>
                    <a:pt x="428" y="110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0" name="Freeform 9"/>
            <p:cNvSpPr>
              <a:spLocks/>
            </p:cNvSpPr>
            <p:nvPr/>
          </p:nvSpPr>
          <p:spPr bwMode="auto">
            <a:xfrm>
              <a:off x="3053" y="2517"/>
              <a:ext cx="424" cy="328"/>
            </a:xfrm>
            <a:custGeom>
              <a:avLst/>
              <a:gdLst>
                <a:gd name="T0" fmla="*/ 92 w 565"/>
                <a:gd name="T1" fmla="*/ 0 h 532"/>
                <a:gd name="T2" fmla="*/ 103 w 565"/>
                <a:gd name="T3" fmla="*/ 10 h 532"/>
                <a:gd name="T4" fmla="*/ 109 w 565"/>
                <a:gd name="T5" fmla="*/ 18 h 532"/>
                <a:gd name="T6" fmla="*/ 113 w 565"/>
                <a:gd name="T7" fmla="*/ 22 h 532"/>
                <a:gd name="T8" fmla="*/ 114 w 565"/>
                <a:gd name="T9" fmla="*/ 27 h 532"/>
                <a:gd name="T10" fmla="*/ 128 w 565"/>
                <a:gd name="T11" fmla="*/ 32 h 532"/>
                <a:gd name="T12" fmla="*/ 139 w 565"/>
                <a:gd name="T13" fmla="*/ 36 h 532"/>
                <a:gd name="T14" fmla="*/ 155 w 565"/>
                <a:gd name="T15" fmla="*/ 43 h 532"/>
                <a:gd name="T16" fmla="*/ 171 w 565"/>
                <a:gd name="T17" fmla="*/ 48 h 532"/>
                <a:gd name="T18" fmla="*/ 179 w 565"/>
                <a:gd name="T19" fmla="*/ 52 h 532"/>
                <a:gd name="T20" fmla="*/ 176 w 565"/>
                <a:gd name="T21" fmla="*/ 55 h 532"/>
                <a:gd name="T22" fmla="*/ 171 w 565"/>
                <a:gd name="T23" fmla="*/ 56 h 532"/>
                <a:gd name="T24" fmla="*/ 168 w 565"/>
                <a:gd name="T25" fmla="*/ 57 h 532"/>
                <a:gd name="T26" fmla="*/ 169 w 565"/>
                <a:gd name="T27" fmla="*/ 60 h 532"/>
                <a:gd name="T28" fmla="*/ 164 w 565"/>
                <a:gd name="T29" fmla="*/ 62 h 532"/>
                <a:gd name="T30" fmla="*/ 159 w 565"/>
                <a:gd name="T31" fmla="*/ 63 h 532"/>
                <a:gd name="T32" fmla="*/ 155 w 565"/>
                <a:gd name="T33" fmla="*/ 63 h 532"/>
                <a:gd name="T34" fmla="*/ 141 w 565"/>
                <a:gd name="T35" fmla="*/ 68 h 532"/>
                <a:gd name="T36" fmla="*/ 139 w 565"/>
                <a:gd name="T37" fmla="*/ 65 h 532"/>
                <a:gd name="T38" fmla="*/ 133 w 565"/>
                <a:gd name="T39" fmla="*/ 63 h 532"/>
                <a:gd name="T40" fmla="*/ 125 w 565"/>
                <a:gd name="T41" fmla="*/ 61 h 532"/>
                <a:gd name="T42" fmla="*/ 121 w 565"/>
                <a:gd name="T43" fmla="*/ 62 h 532"/>
                <a:gd name="T44" fmla="*/ 118 w 565"/>
                <a:gd name="T45" fmla="*/ 63 h 532"/>
                <a:gd name="T46" fmla="*/ 118 w 565"/>
                <a:gd name="T47" fmla="*/ 65 h 532"/>
                <a:gd name="T48" fmla="*/ 122 w 565"/>
                <a:gd name="T49" fmla="*/ 68 h 532"/>
                <a:gd name="T50" fmla="*/ 119 w 565"/>
                <a:gd name="T51" fmla="*/ 70 h 532"/>
                <a:gd name="T52" fmla="*/ 113 w 565"/>
                <a:gd name="T53" fmla="*/ 71 h 532"/>
                <a:gd name="T54" fmla="*/ 109 w 565"/>
                <a:gd name="T55" fmla="*/ 72 h 532"/>
                <a:gd name="T56" fmla="*/ 107 w 565"/>
                <a:gd name="T57" fmla="*/ 75 h 532"/>
                <a:gd name="T58" fmla="*/ 103 w 565"/>
                <a:gd name="T59" fmla="*/ 76 h 532"/>
                <a:gd name="T60" fmla="*/ 98 w 565"/>
                <a:gd name="T61" fmla="*/ 77 h 532"/>
                <a:gd name="T62" fmla="*/ 87 w 565"/>
                <a:gd name="T63" fmla="*/ 76 h 532"/>
                <a:gd name="T64" fmla="*/ 74 w 565"/>
                <a:gd name="T65" fmla="*/ 76 h 532"/>
                <a:gd name="T66" fmla="*/ 64 w 565"/>
                <a:gd name="T67" fmla="*/ 72 h 532"/>
                <a:gd name="T68" fmla="*/ 54 w 565"/>
                <a:gd name="T69" fmla="*/ 69 h 532"/>
                <a:gd name="T70" fmla="*/ 41 w 565"/>
                <a:gd name="T71" fmla="*/ 63 h 532"/>
                <a:gd name="T72" fmla="*/ 36 w 565"/>
                <a:gd name="T73" fmla="*/ 61 h 532"/>
                <a:gd name="T74" fmla="*/ 29 w 565"/>
                <a:gd name="T75" fmla="*/ 60 h 532"/>
                <a:gd name="T76" fmla="*/ 15 w 565"/>
                <a:gd name="T77" fmla="*/ 59 h 532"/>
                <a:gd name="T78" fmla="*/ 6 w 565"/>
                <a:gd name="T79" fmla="*/ 59 h 532"/>
                <a:gd name="T80" fmla="*/ 4 w 565"/>
                <a:gd name="T81" fmla="*/ 57 h 532"/>
                <a:gd name="T82" fmla="*/ 2 w 565"/>
                <a:gd name="T83" fmla="*/ 53 h 532"/>
                <a:gd name="T84" fmla="*/ 4 w 565"/>
                <a:gd name="T85" fmla="*/ 48 h 532"/>
                <a:gd name="T86" fmla="*/ 6 w 565"/>
                <a:gd name="T87" fmla="*/ 44 h 532"/>
                <a:gd name="T88" fmla="*/ 5 w 565"/>
                <a:gd name="T89" fmla="*/ 43 h 532"/>
                <a:gd name="T90" fmla="*/ 4 w 565"/>
                <a:gd name="T91" fmla="*/ 39 h 532"/>
                <a:gd name="T92" fmla="*/ 0 w 565"/>
                <a:gd name="T93" fmla="*/ 35 h 532"/>
                <a:gd name="T94" fmla="*/ 0 w 565"/>
                <a:gd name="T95" fmla="*/ 32 h 532"/>
                <a:gd name="T96" fmla="*/ 4 w 565"/>
                <a:gd name="T97" fmla="*/ 31 h 532"/>
                <a:gd name="T98" fmla="*/ 6 w 565"/>
                <a:gd name="T99" fmla="*/ 30 h 532"/>
                <a:gd name="T100" fmla="*/ 5 w 565"/>
                <a:gd name="T101" fmla="*/ 26 h 532"/>
                <a:gd name="T102" fmla="*/ 6 w 565"/>
                <a:gd name="T103" fmla="*/ 23 h 532"/>
                <a:gd name="T104" fmla="*/ 15 w 565"/>
                <a:gd name="T105" fmla="*/ 20 h 532"/>
                <a:gd name="T106" fmla="*/ 24 w 565"/>
                <a:gd name="T107" fmla="*/ 20 h 532"/>
                <a:gd name="T108" fmla="*/ 32 w 565"/>
                <a:gd name="T109" fmla="*/ 18 h 532"/>
                <a:gd name="T110" fmla="*/ 37 w 565"/>
                <a:gd name="T111" fmla="*/ 15 h 532"/>
                <a:gd name="T112" fmla="*/ 36 w 565"/>
                <a:gd name="T113" fmla="*/ 13 h 532"/>
                <a:gd name="T114" fmla="*/ 47 w 565"/>
                <a:gd name="T115" fmla="*/ 7 h 532"/>
                <a:gd name="T116" fmla="*/ 60 w 565"/>
                <a:gd name="T117" fmla="*/ 9 h 532"/>
                <a:gd name="T118" fmla="*/ 66 w 565"/>
                <a:gd name="T119" fmla="*/ 6 h 532"/>
                <a:gd name="T120" fmla="*/ 77 w 565"/>
                <a:gd name="T121" fmla="*/ 4 h 532"/>
                <a:gd name="T122" fmla="*/ 84 w 565"/>
                <a:gd name="T123" fmla="*/ 2 h 532"/>
                <a:gd name="T124" fmla="*/ 92 w 565"/>
                <a:gd name="T125" fmla="*/ 0 h 5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65"/>
                <a:gd name="T190" fmla="*/ 0 h 532"/>
                <a:gd name="T191" fmla="*/ 565 w 565"/>
                <a:gd name="T192" fmla="*/ 532 h 5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65" h="532">
                  <a:moveTo>
                    <a:pt x="290" y="0"/>
                  </a:moveTo>
                  <a:lnTo>
                    <a:pt x="323" y="75"/>
                  </a:lnTo>
                  <a:lnTo>
                    <a:pt x="343" y="127"/>
                  </a:lnTo>
                  <a:lnTo>
                    <a:pt x="355" y="152"/>
                  </a:lnTo>
                  <a:lnTo>
                    <a:pt x="360" y="190"/>
                  </a:lnTo>
                  <a:lnTo>
                    <a:pt x="403" y="222"/>
                  </a:lnTo>
                  <a:lnTo>
                    <a:pt x="438" y="252"/>
                  </a:lnTo>
                  <a:lnTo>
                    <a:pt x="490" y="300"/>
                  </a:lnTo>
                  <a:lnTo>
                    <a:pt x="540" y="332"/>
                  </a:lnTo>
                  <a:lnTo>
                    <a:pt x="565" y="357"/>
                  </a:lnTo>
                  <a:lnTo>
                    <a:pt x="555" y="380"/>
                  </a:lnTo>
                  <a:lnTo>
                    <a:pt x="540" y="390"/>
                  </a:lnTo>
                  <a:lnTo>
                    <a:pt x="530" y="395"/>
                  </a:lnTo>
                  <a:lnTo>
                    <a:pt x="533" y="417"/>
                  </a:lnTo>
                  <a:lnTo>
                    <a:pt x="518" y="427"/>
                  </a:lnTo>
                  <a:lnTo>
                    <a:pt x="503" y="437"/>
                  </a:lnTo>
                  <a:lnTo>
                    <a:pt x="488" y="437"/>
                  </a:lnTo>
                  <a:lnTo>
                    <a:pt x="445" y="470"/>
                  </a:lnTo>
                  <a:lnTo>
                    <a:pt x="438" y="452"/>
                  </a:lnTo>
                  <a:lnTo>
                    <a:pt x="418" y="437"/>
                  </a:lnTo>
                  <a:lnTo>
                    <a:pt x="395" y="422"/>
                  </a:lnTo>
                  <a:lnTo>
                    <a:pt x="380" y="427"/>
                  </a:lnTo>
                  <a:lnTo>
                    <a:pt x="370" y="437"/>
                  </a:lnTo>
                  <a:lnTo>
                    <a:pt x="370" y="452"/>
                  </a:lnTo>
                  <a:lnTo>
                    <a:pt x="385" y="470"/>
                  </a:lnTo>
                  <a:lnTo>
                    <a:pt x="375" y="485"/>
                  </a:lnTo>
                  <a:lnTo>
                    <a:pt x="355" y="490"/>
                  </a:lnTo>
                  <a:lnTo>
                    <a:pt x="343" y="500"/>
                  </a:lnTo>
                  <a:lnTo>
                    <a:pt x="338" y="517"/>
                  </a:lnTo>
                  <a:lnTo>
                    <a:pt x="323" y="527"/>
                  </a:lnTo>
                  <a:lnTo>
                    <a:pt x="308" y="532"/>
                  </a:lnTo>
                  <a:lnTo>
                    <a:pt x="275" y="527"/>
                  </a:lnTo>
                  <a:lnTo>
                    <a:pt x="233" y="522"/>
                  </a:lnTo>
                  <a:lnTo>
                    <a:pt x="200" y="500"/>
                  </a:lnTo>
                  <a:lnTo>
                    <a:pt x="170" y="475"/>
                  </a:lnTo>
                  <a:lnTo>
                    <a:pt x="128" y="437"/>
                  </a:lnTo>
                  <a:lnTo>
                    <a:pt x="113" y="422"/>
                  </a:lnTo>
                  <a:lnTo>
                    <a:pt x="90" y="417"/>
                  </a:lnTo>
                  <a:lnTo>
                    <a:pt x="48" y="410"/>
                  </a:lnTo>
                  <a:lnTo>
                    <a:pt x="20" y="410"/>
                  </a:lnTo>
                  <a:lnTo>
                    <a:pt x="10" y="395"/>
                  </a:lnTo>
                  <a:lnTo>
                    <a:pt x="5" y="367"/>
                  </a:lnTo>
                  <a:lnTo>
                    <a:pt x="10" y="332"/>
                  </a:lnTo>
                  <a:lnTo>
                    <a:pt x="20" y="305"/>
                  </a:lnTo>
                  <a:lnTo>
                    <a:pt x="15" y="295"/>
                  </a:lnTo>
                  <a:lnTo>
                    <a:pt x="10" y="270"/>
                  </a:lnTo>
                  <a:lnTo>
                    <a:pt x="0" y="242"/>
                  </a:lnTo>
                  <a:lnTo>
                    <a:pt x="0" y="222"/>
                  </a:lnTo>
                  <a:lnTo>
                    <a:pt x="10" y="212"/>
                  </a:lnTo>
                  <a:lnTo>
                    <a:pt x="20" y="205"/>
                  </a:lnTo>
                  <a:lnTo>
                    <a:pt x="15" y="180"/>
                  </a:lnTo>
                  <a:lnTo>
                    <a:pt x="20" y="162"/>
                  </a:lnTo>
                  <a:lnTo>
                    <a:pt x="48" y="137"/>
                  </a:lnTo>
                  <a:lnTo>
                    <a:pt x="75" y="137"/>
                  </a:lnTo>
                  <a:lnTo>
                    <a:pt x="100" y="127"/>
                  </a:lnTo>
                  <a:lnTo>
                    <a:pt x="115" y="107"/>
                  </a:lnTo>
                  <a:lnTo>
                    <a:pt x="113" y="90"/>
                  </a:lnTo>
                  <a:lnTo>
                    <a:pt x="148" y="52"/>
                  </a:lnTo>
                  <a:lnTo>
                    <a:pt x="190" y="57"/>
                  </a:lnTo>
                  <a:lnTo>
                    <a:pt x="208" y="37"/>
                  </a:lnTo>
                  <a:lnTo>
                    <a:pt x="243" y="32"/>
                  </a:lnTo>
                  <a:lnTo>
                    <a:pt x="265" y="1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1" name="Freeform 10"/>
            <p:cNvSpPr>
              <a:spLocks/>
            </p:cNvSpPr>
            <p:nvPr/>
          </p:nvSpPr>
          <p:spPr bwMode="auto">
            <a:xfrm>
              <a:off x="2780" y="2306"/>
              <a:ext cx="350" cy="342"/>
            </a:xfrm>
            <a:custGeom>
              <a:avLst/>
              <a:gdLst>
                <a:gd name="T0" fmla="*/ 145 w 467"/>
                <a:gd name="T1" fmla="*/ 57 h 555"/>
                <a:gd name="T2" fmla="*/ 124 w 467"/>
                <a:gd name="T3" fmla="*/ 49 h 555"/>
                <a:gd name="T4" fmla="*/ 107 w 467"/>
                <a:gd name="T5" fmla="*/ 45 h 555"/>
                <a:gd name="T6" fmla="*/ 106 w 467"/>
                <a:gd name="T7" fmla="*/ 33 h 555"/>
                <a:gd name="T8" fmla="*/ 104 w 467"/>
                <a:gd name="T9" fmla="*/ 20 h 555"/>
                <a:gd name="T10" fmla="*/ 82 w 467"/>
                <a:gd name="T11" fmla="*/ 14 h 555"/>
                <a:gd name="T12" fmla="*/ 64 w 467"/>
                <a:gd name="T13" fmla="*/ 9 h 555"/>
                <a:gd name="T14" fmla="*/ 51 w 467"/>
                <a:gd name="T15" fmla="*/ 4 h 555"/>
                <a:gd name="T16" fmla="*/ 44 w 467"/>
                <a:gd name="T17" fmla="*/ 0 h 555"/>
                <a:gd name="T18" fmla="*/ 33 w 467"/>
                <a:gd name="T19" fmla="*/ 1 h 555"/>
                <a:gd name="T20" fmla="*/ 34 w 467"/>
                <a:gd name="T21" fmla="*/ 10 h 555"/>
                <a:gd name="T22" fmla="*/ 41 w 467"/>
                <a:gd name="T23" fmla="*/ 18 h 555"/>
                <a:gd name="T24" fmla="*/ 28 w 467"/>
                <a:gd name="T25" fmla="*/ 20 h 555"/>
                <a:gd name="T26" fmla="*/ 14 w 467"/>
                <a:gd name="T27" fmla="*/ 26 h 555"/>
                <a:gd name="T28" fmla="*/ 18 w 467"/>
                <a:gd name="T29" fmla="*/ 34 h 555"/>
                <a:gd name="T30" fmla="*/ 16 w 467"/>
                <a:gd name="T31" fmla="*/ 36 h 555"/>
                <a:gd name="T32" fmla="*/ 10 w 467"/>
                <a:gd name="T33" fmla="*/ 42 h 555"/>
                <a:gd name="T34" fmla="*/ 1 w 467"/>
                <a:gd name="T35" fmla="*/ 47 h 555"/>
                <a:gd name="T36" fmla="*/ 0 w 467"/>
                <a:gd name="T37" fmla="*/ 52 h 555"/>
                <a:gd name="T38" fmla="*/ 7 w 467"/>
                <a:gd name="T39" fmla="*/ 55 h 555"/>
                <a:gd name="T40" fmla="*/ 0 w 467"/>
                <a:gd name="T41" fmla="*/ 60 h 555"/>
                <a:gd name="T42" fmla="*/ 13 w 467"/>
                <a:gd name="T43" fmla="*/ 63 h 555"/>
                <a:gd name="T44" fmla="*/ 30 w 467"/>
                <a:gd name="T45" fmla="*/ 64 h 555"/>
                <a:gd name="T46" fmla="*/ 34 w 467"/>
                <a:gd name="T47" fmla="*/ 71 h 555"/>
                <a:gd name="T48" fmla="*/ 43 w 467"/>
                <a:gd name="T49" fmla="*/ 75 h 555"/>
                <a:gd name="T50" fmla="*/ 52 w 467"/>
                <a:gd name="T51" fmla="*/ 79 h 555"/>
                <a:gd name="T52" fmla="*/ 71 w 467"/>
                <a:gd name="T53" fmla="*/ 80 h 555"/>
                <a:gd name="T54" fmla="*/ 79 w 467"/>
                <a:gd name="T55" fmla="*/ 76 h 555"/>
                <a:gd name="T56" fmla="*/ 93 w 467"/>
                <a:gd name="T57" fmla="*/ 73 h 555"/>
                <a:gd name="T58" fmla="*/ 107 w 467"/>
                <a:gd name="T59" fmla="*/ 70 h 555"/>
                <a:gd name="T60" fmla="*/ 114 w 467"/>
                <a:gd name="T61" fmla="*/ 66 h 555"/>
                <a:gd name="T62" fmla="*/ 129 w 467"/>
                <a:gd name="T63" fmla="*/ 66 h 555"/>
                <a:gd name="T64" fmla="*/ 147 w 467"/>
                <a:gd name="T65" fmla="*/ 61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7"/>
                <a:gd name="T100" fmla="*/ 0 h 555"/>
                <a:gd name="T101" fmla="*/ 467 w 467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7" h="555">
                  <a:moveTo>
                    <a:pt x="467" y="423"/>
                  </a:moveTo>
                  <a:lnTo>
                    <a:pt x="457" y="395"/>
                  </a:lnTo>
                  <a:lnTo>
                    <a:pt x="432" y="375"/>
                  </a:lnTo>
                  <a:lnTo>
                    <a:pt x="395" y="343"/>
                  </a:lnTo>
                  <a:lnTo>
                    <a:pt x="362" y="328"/>
                  </a:lnTo>
                  <a:lnTo>
                    <a:pt x="340" y="313"/>
                  </a:lnTo>
                  <a:lnTo>
                    <a:pt x="347" y="260"/>
                  </a:lnTo>
                  <a:lnTo>
                    <a:pt x="337" y="228"/>
                  </a:lnTo>
                  <a:lnTo>
                    <a:pt x="330" y="195"/>
                  </a:lnTo>
                  <a:lnTo>
                    <a:pt x="330" y="143"/>
                  </a:lnTo>
                  <a:lnTo>
                    <a:pt x="300" y="123"/>
                  </a:lnTo>
                  <a:lnTo>
                    <a:pt x="262" y="95"/>
                  </a:lnTo>
                  <a:lnTo>
                    <a:pt x="235" y="90"/>
                  </a:lnTo>
                  <a:lnTo>
                    <a:pt x="205" y="58"/>
                  </a:lnTo>
                  <a:lnTo>
                    <a:pt x="190" y="28"/>
                  </a:lnTo>
                  <a:lnTo>
                    <a:pt x="162" y="28"/>
                  </a:lnTo>
                  <a:lnTo>
                    <a:pt x="140" y="28"/>
                  </a:lnTo>
                  <a:lnTo>
                    <a:pt x="140" y="0"/>
                  </a:lnTo>
                  <a:lnTo>
                    <a:pt x="125" y="15"/>
                  </a:lnTo>
                  <a:lnTo>
                    <a:pt x="105" y="10"/>
                  </a:lnTo>
                  <a:lnTo>
                    <a:pt x="95" y="38"/>
                  </a:lnTo>
                  <a:lnTo>
                    <a:pt x="110" y="70"/>
                  </a:lnTo>
                  <a:lnTo>
                    <a:pt x="125" y="105"/>
                  </a:lnTo>
                  <a:lnTo>
                    <a:pt x="130" y="125"/>
                  </a:lnTo>
                  <a:lnTo>
                    <a:pt x="120" y="138"/>
                  </a:lnTo>
                  <a:lnTo>
                    <a:pt x="87" y="143"/>
                  </a:lnTo>
                  <a:lnTo>
                    <a:pt x="62" y="158"/>
                  </a:lnTo>
                  <a:lnTo>
                    <a:pt x="45" y="180"/>
                  </a:lnTo>
                  <a:lnTo>
                    <a:pt x="57" y="210"/>
                  </a:lnTo>
                  <a:lnTo>
                    <a:pt x="57" y="233"/>
                  </a:lnTo>
                  <a:lnTo>
                    <a:pt x="45" y="233"/>
                  </a:lnTo>
                  <a:lnTo>
                    <a:pt x="52" y="248"/>
                  </a:lnTo>
                  <a:lnTo>
                    <a:pt x="25" y="270"/>
                  </a:lnTo>
                  <a:lnTo>
                    <a:pt x="35" y="290"/>
                  </a:lnTo>
                  <a:lnTo>
                    <a:pt x="30" y="308"/>
                  </a:lnTo>
                  <a:lnTo>
                    <a:pt x="5" y="328"/>
                  </a:lnTo>
                  <a:lnTo>
                    <a:pt x="10" y="350"/>
                  </a:lnTo>
                  <a:lnTo>
                    <a:pt x="0" y="360"/>
                  </a:lnTo>
                  <a:lnTo>
                    <a:pt x="25" y="370"/>
                  </a:lnTo>
                  <a:lnTo>
                    <a:pt x="25" y="385"/>
                  </a:lnTo>
                  <a:lnTo>
                    <a:pt x="15" y="395"/>
                  </a:lnTo>
                  <a:lnTo>
                    <a:pt x="0" y="418"/>
                  </a:lnTo>
                  <a:lnTo>
                    <a:pt x="15" y="450"/>
                  </a:lnTo>
                  <a:lnTo>
                    <a:pt x="42" y="433"/>
                  </a:lnTo>
                  <a:lnTo>
                    <a:pt x="77" y="433"/>
                  </a:lnTo>
                  <a:lnTo>
                    <a:pt x="95" y="443"/>
                  </a:lnTo>
                  <a:lnTo>
                    <a:pt x="100" y="470"/>
                  </a:lnTo>
                  <a:lnTo>
                    <a:pt x="110" y="495"/>
                  </a:lnTo>
                  <a:lnTo>
                    <a:pt x="130" y="503"/>
                  </a:lnTo>
                  <a:lnTo>
                    <a:pt x="137" y="518"/>
                  </a:lnTo>
                  <a:lnTo>
                    <a:pt x="147" y="538"/>
                  </a:lnTo>
                  <a:lnTo>
                    <a:pt x="167" y="548"/>
                  </a:lnTo>
                  <a:lnTo>
                    <a:pt x="192" y="548"/>
                  </a:lnTo>
                  <a:lnTo>
                    <a:pt x="225" y="555"/>
                  </a:lnTo>
                  <a:lnTo>
                    <a:pt x="235" y="548"/>
                  </a:lnTo>
                  <a:lnTo>
                    <a:pt x="252" y="528"/>
                  </a:lnTo>
                  <a:lnTo>
                    <a:pt x="267" y="518"/>
                  </a:lnTo>
                  <a:lnTo>
                    <a:pt x="295" y="508"/>
                  </a:lnTo>
                  <a:lnTo>
                    <a:pt x="320" y="508"/>
                  </a:lnTo>
                  <a:lnTo>
                    <a:pt x="340" y="485"/>
                  </a:lnTo>
                  <a:lnTo>
                    <a:pt x="352" y="465"/>
                  </a:lnTo>
                  <a:lnTo>
                    <a:pt x="362" y="455"/>
                  </a:lnTo>
                  <a:lnTo>
                    <a:pt x="390" y="460"/>
                  </a:lnTo>
                  <a:lnTo>
                    <a:pt x="410" y="455"/>
                  </a:lnTo>
                  <a:lnTo>
                    <a:pt x="442" y="450"/>
                  </a:lnTo>
                  <a:lnTo>
                    <a:pt x="467" y="423"/>
                  </a:lnTo>
                  <a:close/>
                </a:path>
              </a:pathLst>
            </a:custGeom>
            <a:solidFill>
              <a:srgbClr val="008000">
                <a:alpha val="27843"/>
              </a:srgb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2" name="Freeform 11"/>
            <p:cNvSpPr>
              <a:spLocks/>
            </p:cNvSpPr>
            <p:nvPr/>
          </p:nvSpPr>
          <p:spPr bwMode="auto">
            <a:xfrm>
              <a:off x="2852" y="2184"/>
              <a:ext cx="416" cy="394"/>
            </a:xfrm>
            <a:custGeom>
              <a:avLst/>
              <a:gdLst>
                <a:gd name="T0" fmla="*/ 173 w 557"/>
                <a:gd name="T1" fmla="*/ 77 h 643"/>
                <a:gd name="T2" fmla="*/ 170 w 557"/>
                <a:gd name="T3" fmla="*/ 72 h 643"/>
                <a:gd name="T4" fmla="*/ 168 w 557"/>
                <a:gd name="T5" fmla="*/ 61 h 643"/>
                <a:gd name="T6" fmla="*/ 166 w 557"/>
                <a:gd name="T7" fmla="*/ 52 h 643"/>
                <a:gd name="T8" fmla="*/ 159 w 557"/>
                <a:gd name="T9" fmla="*/ 41 h 643"/>
                <a:gd name="T10" fmla="*/ 152 w 557"/>
                <a:gd name="T11" fmla="*/ 36 h 643"/>
                <a:gd name="T12" fmla="*/ 140 w 557"/>
                <a:gd name="T13" fmla="*/ 29 h 643"/>
                <a:gd name="T14" fmla="*/ 128 w 557"/>
                <a:gd name="T15" fmla="*/ 27 h 643"/>
                <a:gd name="T16" fmla="*/ 113 w 557"/>
                <a:gd name="T17" fmla="*/ 21 h 643"/>
                <a:gd name="T18" fmla="*/ 98 w 557"/>
                <a:gd name="T19" fmla="*/ 15 h 643"/>
                <a:gd name="T20" fmla="*/ 83 w 557"/>
                <a:gd name="T21" fmla="*/ 8 h 643"/>
                <a:gd name="T22" fmla="*/ 72 w 557"/>
                <a:gd name="T23" fmla="*/ 2 h 643"/>
                <a:gd name="T24" fmla="*/ 63 w 557"/>
                <a:gd name="T25" fmla="*/ 0 h 643"/>
                <a:gd name="T26" fmla="*/ 65 w 557"/>
                <a:gd name="T27" fmla="*/ 4 h 643"/>
                <a:gd name="T28" fmla="*/ 60 w 557"/>
                <a:gd name="T29" fmla="*/ 8 h 643"/>
                <a:gd name="T30" fmla="*/ 54 w 557"/>
                <a:gd name="T31" fmla="*/ 10 h 643"/>
                <a:gd name="T32" fmla="*/ 47 w 557"/>
                <a:gd name="T33" fmla="*/ 8 h 643"/>
                <a:gd name="T34" fmla="*/ 40 w 557"/>
                <a:gd name="T35" fmla="*/ 5 h 643"/>
                <a:gd name="T36" fmla="*/ 36 w 557"/>
                <a:gd name="T37" fmla="*/ 4 h 643"/>
                <a:gd name="T38" fmla="*/ 28 w 557"/>
                <a:gd name="T39" fmla="*/ 4 h 643"/>
                <a:gd name="T40" fmla="*/ 19 w 557"/>
                <a:gd name="T41" fmla="*/ 6 h 643"/>
                <a:gd name="T42" fmla="*/ 10 w 557"/>
                <a:gd name="T43" fmla="*/ 4 h 643"/>
                <a:gd name="T44" fmla="*/ 7 w 557"/>
                <a:gd name="T45" fmla="*/ 7 h 643"/>
                <a:gd name="T46" fmla="*/ 7 w 557"/>
                <a:gd name="T47" fmla="*/ 12 h 643"/>
                <a:gd name="T48" fmla="*/ 0 w 557"/>
                <a:gd name="T49" fmla="*/ 13 h 643"/>
                <a:gd name="T50" fmla="*/ 0 w 557"/>
                <a:gd name="T51" fmla="*/ 15 h 643"/>
                <a:gd name="T52" fmla="*/ 6 w 557"/>
                <a:gd name="T53" fmla="*/ 18 h 643"/>
                <a:gd name="T54" fmla="*/ 13 w 557"/>
                <a:gd name="T55" fmla="*/ 16 h 643"/>
                <a:gd name="T56" fmla="*/ 21 w 557"/>
                <a:gd name="T57" fmla="*/ 17 h 643"/>
                <a:gd name="T58" fmla="*/ 22 w 557"/>
                <a:gd name="T59" fmla="*/ 20 h 643"/>
                <a:gd name="T60" fmla="*/ 21 w 557"/>
                <a:gd name="T61" fmla="*/ 22 h 643"/>
                <a:gd name="T62" fmla="*/ 14 w 557"/>
                <a:gd name="T63" fmla="*/ 22 h 643"/>
                <a:gd name="T64" fmla="*/ 13 w 557"/>
                <a:gd name="T65" fmla="*/ 25 h 643"/>
                <a:gd name="T66" fmla="*/ 13 w 557"/>
                <a:gd name="T67" fmla="*/ 27 h 643"/>
                <a:gd name="T68" fmla="*/ 14 w 557"/>
                <a:gd name="T69" fmla="*/ 28 h 643"/>
                <a:gd name="T70" fmla="*/ 14 w 557"/>
                <a:gd name="T71" fmla="*/ 31 h 643"/>
                <a:gd name="T72" fmla="*/ 24 w 557"/>
                <a:gd name="T73" fmla="*/ 32 h 643"/>
                <a:gd name="T74" fmla="*/ 28 w 557"/>
                <a:gd name="T75" fmla="*/ 32 h 643"/>
                <a:gd name="T76" fmla="*/ 40 w 557"/>
                <a:gd name="T77" fmla="*/ 39 h 643"/>
                <a:gd name="T78" fmla="*/ 43 w 557"/>
                <a:gd name="T79" fmla="*/ 42 h 643"/>
                <a:gd name="T80" fmla="*/ 50 w 557"/>
                <a:gd name="T81" fmla="*/ 41 h 643"/>
                <a:gd name="T82" fmla="*/ 63 w 557"/>
                <a:gd name="T83" fmla="*/ 45 h 643"/>
                <a:gd name="T84" fmla="*/ 73 w 557"/>
                <a:gd name="T85" fmla="*/ 49 h 643"/>
                <a:gd name="T86" fmla="*/ 73 w 557"/>
                <a:gd name="T87" fmla="*/ 56 h 643"/>
                <a:gd name="T88" fmla="*/ 75 w 557"/>
                <a:gd name="T89" fmla="*/ 61 h 643"/>
                <a:gd name="T90" fmla="*/ 76 w 557"/>
                <a:gd name="T91" fmla="*/ 69 h 643"/>
                <a:gd name="T92" fmla="*/ 78 w 557"/>
                <a:gd name="T93" fmla="*/ 73 h 643"/>
                <a:gd name="T94" fmla="*/ 83 w 557"/>
                <a:gd name="T95" fmla="*/ 75 h 643"/>
                <a:gd name="T96" fmla="*/ 91 w 557"/>
                <a:gd name="T97" fmla="*/ 77 h 643"/>
                <a:gd name="T98" fmla="*/ 105 w 557"/>
                <a:gd name="T99" fmla="*/ 81 h 643"/>
                <a:gd name="T100" fmla="*/ 111 w 557"/>
                <a:gd name="T101" fmla="*/ 83 h 643"/>
                <a:gd name="T102" fmla="*/ 115 w 557"/>
                <a:gd name="T103" fmla="*/ 86 h 643"/>
                <a:gd name="T104" fmla="*/ 116 w 557"/>
                <a:gd name="T105" fmla="*/ 89 h 643"/>
                <a:gd name="T106" fmla="*/ 120 w 557"/>
                <a:gd name="T107" fmla="*/ 91 h 643"/>
                <a:gd name="T108" fmla="*/ 121 w 557"/>
                <a:gd name="T109" fmla="*/ 89 h 643"/>
                <a:gd name="T110" fmla="*/ 131 w 557"/>
                <a:gd name="T111" fmla="*/ 83 h 643"/>
                <a:gd name="T112" fmla="*/ 142 w 557"/>
                <a:gd name="T113" fmla="*/ 85 h 643"/>
                <a:gd name="T114" fmla="*/ 149 w 557"/>
                <a:gd name="T115" fmla="*/ 81 h 643"/>
                <a:gd name="T116" fmla="*/ 159 w 557"/>
                <a:gd name="T117" fmla="*/ 82 h 643"/>
                <a:gd name="T118" fmla="*/ 173 w 557"/>
                <a:gd name="T119" fmla="*/ 77 h 6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643"/>
                <a:gd name="T182" fmla="*/ 557 w 557"/>
                <a:gd name="T183" fmla="*/ 643 h 6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643">
                  <a:moveTo>
                    <a:pt x="557" y="543"/>
                  </a:moveTo>
                  <a:lnTo>
                    <a:pt x="547" y="510"/>
                  </a:lnTo>
                  <a:lnTo>
                    <a:pt x="540" y="433"/>
                  </a:lnTo>
                  <a:lnTo>
                    <a:pt x="532" y="368"/>
                  </a:lnTo>
                  <a:lnTo>
                    <a:pt x="510" y="290"/>
                  </a:lnTo>
                  <a:lnTo>
                    <a:pt x="490" y="258"/>
                  </a:lnTo>
                  <a:lnTo>
                    <a:pt x="452" y="210"/>
                  </a:lnTo>
                  <a:lnTo>
                    <a:pt x="410" y="190"/>
                  </a:lnTo>
                  <a:lnTo>
                    <a:pt x="362" y="148"/>
                  </a:lnTo>
                  <a:lnTo>
                    <a:pt x="315" y="105"/>
                  </a:lnTo>
                  <a:lnTo>
                    <a:pt x="267" y="58"/>
                  </a:lnTo>
                  <a:lnTo>
                    <a:pt x="232" y="20"/>
                  </a:lnTo>
                  <a:lnTo>
                    <a:pt x="205" y="0"/>
                  </a:lnTo>
                  <a:lnTo>
                    <a:pt x="210" y="33"/>
                  </a:lnTo>
                  <a:lnTo>
                    <a:pt x="192" y="58"/>
                  </a:lnTo>
                  <a:lnTo>
                    <a:pt x="172" y="68"/>
                  </a:lnTo>
                  <a:lnTo>
                    <a:pt x="152" y="58"/>
                  </a:lnTo>
                  <a:lnTo>
                    <a:pt x="127" y="35"/>
                  </a:lnTo>
                  <a:lnTo>
                    <a:pt x="115" y="33"/>
                  </a:lnTo>
                  <a:lnTo>
                    <a:pt x="87" y="33"/>
                  </a:lnTo>
                  <a:lnTo>
                    <a:pt x="62" y="43"/>
                  </a:lnTo>
                  <a:lnTo>
                    <a:pt x="35" y="33"/>
                  </a:lnTo>
                  <a:lnTo>
                    <a:pt x="25" y="53"/>
                  </a:lnTo>
                  <a:lnTo>
                    <a:pt x="25" y="85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20" y="125"/>
                  </a:lnTo>
                  <a:lnTo>
                    <a:pt x="42" y="115"/>
                  </a:lnTo>
                  <a:lnTo>
                    <a:pt x="67" y="120"/>
                  </a:lnTo>
                  <a:lnTo>
                    <a:pt x="72" y="138"/>
                  </a:lnTo>
                  <a:lnTo>
                    <a:pt x="67" y="153"/>
                  </a:lnTo>
                  <a:lnTo>
                    <a:pt x="45" y="158"/>
                  </a:lnTo>
                  <a:lnTo>
                    <a:pt x="42" y="173"/>
                  </a:lnTo>
                  <a:lnTo>
                    <a:pt x="42" y="190"/>
                  </a:lnTo>
                  <a:lnTo>
                    <a:pt x="45" y="200"/>
                  </a:lnTo>
                  <a:lnTo>
                    <a:pt x="45" y="220"/>
                  </a:lnTo>
                  <a:lnTo>
                    <a:pt x="77" y="228"/>
                  </a:lnTo>
                  <a:lnTo>
                    <a:pt x="87" y="228"/>
                  </a:lnTo>
                  <a:lnTo>
                    <a:pt x="127" y="273"/>
                  </a:lnTo>
                  <a:lnTo>
                    <a:pt x="140" y="295"/>
                  </a:lnTo>
                  <a:lnTo>
                    <a:pt x="162" y="290"/>
                  </a:lnTo>
                  <a:lnTo>
                    <a:pt x="205" y="323"/>
                  </a:lnTo>
                  <a:lnTo>
                    <a:pt x="235" y="348"/>
                  </a:lnTo>
                  <a:lnTo>
                    <a:pt x="235" y="400"/>
                  </a:lnTo>
                  <a:lnTo>
                    <a:pt x="242" y="438"/>
                  </a:lnTo>
                  <a:lnTo>
                    <a:pt x="247" y="490"/>
                  </a:lnTo>
                  <a:lnTo>
                    <a:pt x="252" y="518"/>
                  </a:lnTo>
                  <a:lnTo>
                    <a:pt x="267" y="533"/>
                  </a:lnTo>
                  <a:lnTo>
                    <a:pt x="295" y="543"/>
                  </a:lnTo>
                  <a:lnTo>
                    <a:pt x="337" y="575"/>
                  </a:lnTo>
                  <a:lnTo>
                    <a:pt x="357" y="590"/>
                  </a:lnTo>
                  <a:lnTo>
                    <a:pt x="370" y="610"/>
                  </a:lnTo>
                  <a:lnTo>
                    <a:pt x="372" y="633"/>
                  </a:lnTo>
                  <a:lnTo>
                    <a:pt x="385" y="643"/>
                  </a:lnTo>
                  <a:lnTo>
                    <a:pt x="390" y="628"/>
                  </a:lnTo>
                  <a:lnTo>
                    <a:pt x="422" y="590"/>
                  </a:lnTo>
                  <a:lnTo>
                    <a:pt x="457" y="600"/>
                  </a:lnTo>
                  <a:lnTo>
                    <a:pt x="480" y="575"/>
                  </a:lnTo>
                  <a:lnTo>
                    <a:pt x="510" y="580"/>
                  </a:lnTo>
                  <a:lnTo>
                    <a:pt x="557" y="543"/>
                  </a:lnTo>
                  <a:close/>
                </a:path>
              </a:pathLst>
            </a:custGeom>
            <a:solidFill>
              <a:schemeClr val="tx2">
                <a:alpha val="3098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Freeform 12"/>
            <p:cNvSpPr>
              <a:spLocks/>
            </p:cNvSpPr>
            <p:nvPr/>
          </p:nvSpPr>
          <p:spPr bwMode="auto">
            <a:xfrm>
              <a:off x="2665" y="2517"/>
              <a:ext cx="636" cy="498"/>
            </a:xfrm>
            <a:custGeom>
              <a:avLst/>
              <a:gdLst>
                <a:gd name="T0" fmla="*/ 55 w 850"/>
                <a:gd name="T1" fmla="*/ 4 h 807"/>
                <a:gd name="T2" fmla="*/ 49 w 850"/>
                <a:gd name="T3" fmla="*/ 9 h 807"/>
                <a:gd name="T4" fmla="*/ 59 w 850"/>
                <a:gd name="T5" fmla="*/ 14 h 807"/>
                <a:gd name="T6" fmla="*/ 73 w 850"/>
                <a:gd name="T7" fmla="*/ 14 h 807"/>
                <a:gd name="T8" fmla="*/ 82 w 850"/>
                <a:gd name="T9" fmla="*/ 19 h 807"/>
                <a:gd name="T10" fmla="*/ 85 w 850"/>
                <a:gd name="T11" fmla="*/ 23 h 807"/>
                <a:gd name="T12" fmla="*/ 93 w 850"/>
                <a:gd name="T13" fmla="*/ 27 h 807"/>
                <a:gd name="T14" fmla="*/ 99 w 850"/>
                <a:gd name="T15" fmla="*/ 30 h 807"/>
                <a:gd name="T16" fmla="*/ 112 w 850"/>
                <a:gd name="T17" fmla="*/ 30 h 807"/>
                <a:gd name="T18" fmla="*/ 128 w 850"/>
                <a:gd name="T19" fmla="*/ 27 h 807"/>
                <a:gd name="T20" fmla="*/ 139 w 850"/>
                <a:gd name="T21" fmla="*/ 23 h 807"/>
                <a:gd name="T22" fmla="*/ 153 w 850"/>
                <a:gd name="T23" fmla="*/ 22 h 807"/>
                <a:gd name="T24" fmla="*/ 165 w 850"/>
                <a:gd name="T25" fmla="*/ 16 h 807"/>
                <a:gd name="T26" fmla="*/ 174 w 850"/>
                <a:gd name="T27" fmla="*/ 16 h 807"/>
                <a:gd name="T28" fmla="*/ 186 w 850"/>
                <a:gd name="T29" fmla="*/ 14 h 807"/>
                <a:gd name="T30" fmla="*/ 199 w 850"/>
                <a:gd name="T31" fmla="*/ 14 h 807"/>
                <a:gd name="T32" fmla="*/ 192 w 850"/>
                <a:gd name="T33" fmla="*/ 17 h 807"/>
                <a:gd name="T34" fmla="*/ 181 w 850"/>
                <a:gd name="T35" fmla="*/ 20 h 807"/>
                <a:gd name="T36" fmla="*/ 169 w 850"/>
                <a:gd name="T37" fmla="*/ 25 h 807"/>
                <a:gd name="T38" fmla="*/ 171 w 850"/>
                <a:gd name="T39" fmla="*/ 30 h 807"/>
                <a:gd name="T40" fmla="*/ 165 w 850"/>
                <a:gd name="T41" fmla="*/ 33 h 807"/>
                <a:gd name="T42" fmla="*/ 169 w 850"/>
                <a:gd name="T43" fmla="*/ 41 h 807"/>
                <a:gd name="T44" fmla="*/ 169 w 850"/>
                <a:gd name="T45" fmla="*/ 47 h 807"/>
                <a:gd name="T46" fmla="*/ 165 w 850"/>
                <a:gd name="T47" fmla="*/ 57 h 807"/>
                <a:gd name="T48" fmla="*/ 181 w 850"/>
                <a:gd name="T49" fmla="*/ 59 h 807"/>
                <a:gd name="T50" fmla="*/ 204 w 850"/>
                <a:gd name="T51" fmla="*/ 64 h 807"/>
                <a:gd name="T52" fmla="*/ 235 w 850"/>
                <a:gd name="T53" fmla="*/ 76 h 807"/>
                <a:gd name="T54" fmla="*/ 252 w 850"/>
                <a:gd name="T55" fmla="*/ 78 h 807"/>
                <a:gd name="T56" fmla="*/ 265 w 850"/>
                <a:gd name="T57" fmla="*/ 87 h 807"/>
                <a:gd name="T58" fmla="*/ 265 w 850"/>
                <a:gd name="T59" fmla="*/ 94 h 807"/>
                <a:gd name="T60" fmla="*/ 260 w 850"/>
                <a:gd name="T61" fmla="*/ 97 h 807"/>
                <a:gd name="T62" fmla="*/ 253 w 850"/>
                <a:gd name="T63" fmla="*/ 98 h 807"/>
                <a:gd name="T64" fmla="*/ 252 w 850"/>
                <a:gd name="T65" fmla="*/ 105 h 807"/>
                <a:gd name="T66" fmla="*/ 243 w 850"/>
                <a:gd name="T67" fmla="*/ 110 h 807"/>
                <a:gd name="T68" fmla="*/ 240 w 850"/>
                <a:gd name="T69" fmla="*/ 115 h 807"/>
                <a:gd name="T70" fmla="*/ 221 w 850"/>
                <a:gd name="T71" fmla="*/ 117 h 807"/>
                <a:gd name="T72" fmla="*/ 209 w 850"/>
                <a:gd name="T73" fmla="*/ 112 h 807"/>
                <a:gd name="T74" fmla="*/ 187 w 850"/>
                <a:gd name="T75" fmla="*/ 109 h 807"/>
                <a:gd name="T76" fmla="*/ 159 w 850"/>
                <a:gd name="T77" fmla="*/ 110 h 807"/>
                <a:gd name="T78" fmla="*/ 149 w 850"/>
                <a:gd name="T79" fmla="*/ 101 h 807"/>
                <a:gd name="T80" fmla="*/ 124 w 850"/>
                <a:gd name="T81" fmla="*/ 94 h 807"/>
                <a:gd name="T82" fmla="*/ 94 w 850"/>
                <a:gd name="T83" fmla="*/ 83 h 807"/>
                <a:gd name="T84" fmla="*/ 68 w 850"/>
                <a:gd name="T85" fmla="*/ 67 h 807"/>
                <a:gd name="T86" fmla="*/ 50 w 850"/>
                <a:gd name="T87" fmla="*/ 57 h 807"/>
                <a:gd name="T88" fmla="*/ 28 w 850"/>
                <a:gd name="T89" fmla="*/ 43 h 807"/>
                <a:gd name="T90" fmla="*/ 0 w 850"/>
                <a:gd name="T91" fmla="*/ 30 h 807"/>
                <a:gd name="T92" fmla="*/ 17 w 850"/>
                <a:gd name="T93" fmla="*/ 22 h 807"/>
                <a:gd name="T94" fmla="*/ 21 w 850"/>
                <a:gd name="T95" fmla="*/ 14 h 807"/>
                <a:gd name="T96" fmla="*/ 34 w 850"/>
                <a:gd name="T97" fmla="*/ 9 h 807"/>
                <a:gd name="T98" fmla="*/ 34 w 850"/>
                <a:gd name="T99" fmla="*/ 2 h 807"/>
                <a:gd name="T100" fmla="*/ 47 w 850"/>
                <a:gd name="T101" fmla="*/ 2 h 8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0"/>
                <a:gd name="T154" fmla="*/ 0 h 807"/>
                <a:gd name="T155" fmla="*/ 850 w 850"/>
                <a:gd name="T156" fmla="*/ 807 h 8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0" h="807">
                  <a:moveTo>
                    <a:pt x="150" y="17"/>
                  </a:moveTo>
                  <a:lnTo>
                    <a:pt x="175" y="27"/>
                  </a:lnTo>
                  <a:lnTo>
                    <a:pt x="175" y="42"/>
                  </a:lnTo>
                  <a:lnTo>
                    <a:pt x="155" y="67"/>
                  </a:lnTo>
                  <a:lnTo>
                    <a:pt x="170" y="100"/>
                  </a:lnTo>
                  <a:lnTo>
                    <a:pt x="190" y="90"/>
                  </a:lnTo>
                  <a:lnTo>
                    <a:pt x="222" y="90"/>
                  </a:lnTo>
                  <a:lnTo>
                    <a:pt x="232" y="90"/>
                  </a:lnTo>
                  <a:lnTo>
                    <a:pt x="250" y="107"/>
                  </a:lnTo>
                  <a:lnTo>
                    <a:pt x="260" y="132"/>
                  </a:lnTo>
                  <a:lnTo>
                    <a:pt x="260" y="150"/>
                  </a:lnTo>
                  <a:lnTo>
                    <a:pt x="270" y="160"/>
                  </a:lnTo>
                  <a:lnTo>
                    <a:pt x="280" y="160"/>
                  </a:lnTo>
                  <a:lnTo>
                    <a:pt x="297" y="185"/>
                  </a:lnTo>
                  <a:lnTo>
                    <a:pt x="307" y="202"/>
                  </a:lnTo>
                  <a:lnTo>
                    <a:pt x="317" y="205"/>
                  </a:lnTo>
                  <a:lnTo>
                    <a:pt x="350" y="202"/>
                  </a:lnTo>
                  <a:lnTo>
                    <a:pt x="360" y="205"/>
                  </a:lnTo>
                  <a:lnTo>
                    <a:pt x="380" y="205"/>
                  </a:lnTo>
                  <a:lnTo>
                    <a:pt x="407" y="185"/>
                  </a:lnTo>
                  <a:lnTo>
                    <a:pt x="430" y="162"/>
                  </a:lnTo>
                  <a:lnTo>
                    <a:pt x="445" y="162"/>
                  </a:lnTo>
                  <a:lnTo>
                    <a:pt x="472" y="162"/>
                  </a:lnTo>
                  <a:lnTo>
                    <a:pt x="485" y="152"/>
                  </a:lnTo>
                  <a:lnTo>
                    <a:pt x="515" y="110"/>
                  </a:lnTo>
                  <a:lnTo>
                    <a:pt x="525" y="110"/>
                  </a:lnTo>
                  <a:lnTo>
                    <a:pt x="535" y="117"/>
                  </a:lnTo>
                  <a:lnTo>
                    <a:pt x="555" y="110"/>
                  </a:lnTo>
                  <a:lnTo>
                    <a:pt x="580" y="107"/>
                  </a:lnTo>
                  <a:lnTo>
                    <a:pt x="592" y="100"/>
                  </a:lnTo>
                  <a:lnTo>
                    <a:pt x="622" y="85"/>
                  </a:lnTo>
                  <a:lnTo>
                    <a:pt x="635" y="100"/>
                  </a:lnTo>
                  <a:lnTo>
                    <a:pt x="630" y="110"/>
                  </a:lnTo>
                  <a:lnTo>
                    <a:pt x="612" y="120"/>
                  </a:lnTo>
                  <a:lnTo>
                    <a:pt x="602" y="137"/>
                  </a:lnTo>
                  <a:lnTo>
                    <a:pt x="577" y="137"/>
                  </a:lnTo>
                  <a:lnTo>
                    <a:pt x="550" y="152"/>
                  </a:lnTo>
                  <a:lnTo>
                    <a:pt x="540" y="175"/>
                  </a:lnTo>
                  <a:lnTo>
                    <a:pt x="540" y="190"/>
                  </a:lnTo>
                  <a:lnTo>
                    <a:pt x="545" y="205"/>
                  </a:lnTo>
                  <a:lnTo>
                    <a:pt x="527" y="212"/>
                  </a:lnTo>
                  <a:lnTo>
                    <a:pt x="525" y="227"/>
                  </a:lnTo>
                  <a:lnTo>
                    <a:pt x="517" y="247"/>
                  </a:lnTo>
                  <a:lnTo>
                    <a:pt x="540" y="285"/>
                  </a:lnTo>
                  <a:lnTo>
                    <a:pt x="540" y="300"/>
                  </a:lnTo>
                  <a:lnTo>
                    <a:pt x="540" y="322"/>
                  </a:lnTo>
                  <a:lnTo>
                    <a:pt x="527" y="365"/>
                  </a:lnTo>
                  <a:lnTo>
                    <a:pt x="527" y="397"/>
                  </a:lnTo>
                  <a:lnTo>
                    <a:pt x="545" y="412"/>
                  </a:lnTo>
                  <a:lnTo>
                    <a:pt x="577" y="407"/>
                  </a:lnTo>
                  <a:lnTo>
                    <a:pt x="622" y="422"/>
                  </a:lnTo>
                  <a:lnTo>
                    <a:pt x="650" y="440"/>
                  </a:lnTo>
                  <a:lnTo>
                    <a:pt x="687" y="475"/>
                  </a:lnTo>
                  <a:lnTo>
                    <a:pt x="750" y="522"/>
                  </a:lnTo>
                  <a:lnTo>
                    <a:pt x="772" y="522"/>
                  </a:lnTo>
                  <a:lnTo>
                    <a:pt x="805" y="535"/>
                  </a:lnTo>
                  <a:lnTo>
                    <a:pt x="835" y="565"/>
                  </a:lnTo>
                  <a:lnTo>
                    <a:pt x="845" y="602"/>
                  </a:lnTo>
                  <a:lnTo>
                    <a:pt x="850" y="627"/>
                  </a:lnTo>
                  <a:lnTo>
                    <a:pt x="845" y="645"/>
                  </a:lnTo>
                  <a:lnTo>
                    <a:pt x="845" y="660"/>
                  </a:lnTo>
                  <a:lnTo>
                    <a:pt x="830" y="670"/>
                  </a:lnTo>
                  <a:lnTo>
                    <a:pt x="817" y="675"/>
                  </a:lnTo>
                  <a:lnTo>
                    <a:pt x="807" y="675"/>
                  </a:lnTo>
                  <a:lnTo>
                    <a:pt x="805" y="697"/>
                  </a:lnTo>
                  <a:lnTo>
                    <a:pt x="805" y="722"/>
                  </a:lnTo>
                  <a:lnTo>
                    <a:pt x="792" y="745"/>
                  </a:lnTo>
                  <a:lnTo>
                    <a:pt x="777" y="760"/>
                  </a:lnTo>
                  <a:lnTo>
                    <a:pt x="767" y="775"/>
                  </a:lnTo>
                  <a:lnTo>
                    <a:pt x="767" y="792"/>
                  </a:lnTo>
                  <a:lnTo>
                    <a:pt x="745" y="797"/>
                  </a:lnTo>
                  <a:lnTo>
                    <a:pt x="707" y="807"/>
                  </a:lnTo>
                  <a:lnTo>
                    <a:pt x="692" y="797"/>
                  </a:lnTo>
                  <a:lnTo>
                    <a:pt x="665" y="775"/>
                  </a:lnTo>
                  <a:lnTo>
                    <a:pt x="630" y="755"/>
                  </a:lnTo>
                  <a:lnTo>
                    <a:pt x="597" y="750"/>
                  </a:lnTo>
                  <a:lnTo>
                    <a:pt x="550" y="755"/>
                  </a:lnTo>
                  <a:lnTo>
                    <a:pt x="507" y="760"/>
                  </a:lnTo>
                  <a:lnTo>
                    <a:pt x="472" y="717"/>
                  </a:lnTo>
                  <a:lnTo>
                    <a:pt x="475" y="697"/>
                  </a:lnTo>
                  <a:lnTo>
                    <a:pt x="445" y="665"/>
                  </a:lnTo>
                  <a:lnTo>
                    <a:pt x="397" y="650"/>
                  </a:lnTo>
                  <a:lnTo>
                    <a:pt x="355" y="617"/>
                  </a:lnTo>
                  <a:lnTo>
                    <a:pt x="302" y="570"/>
                  </a:lnTo>
                  <a:lnTo>
                    <a:pt x="237" y="502"/>
                  </a:lnTo>
                  <a:lnTo>
                    <a:pt x="217" y="460"/>
                  </a:lnTo>
                  <a:lnTo>
                    <a:pt x="185" y="432"/>
                  </a:lnTo>
                  <a:lnTo>
                    <a:pt x="160" y="390"/>
                  </a:lnTo>
                  <a:lnTo>
                    <a:pt x="132" y="347"/>
                  </a:lnTo>
                  <a:lnTo>
                    <a:pt x="90" y="300"/>
                  </a:lnTo>
                  <a:lnTo>
                    <a:pt x="55" y="255"/>
                  </a:lnTo>
                  <a:lnTo>
                    <a:pt x="0" y="205"/>
                  </a:lnTo>
                  <a:lnTo>
                    <a:pt x="32" y="175"/>
                  </a:lnTo>
                  <a:lnTo>
                    <a:pt x="55" y="150"/>
                  </a:lnTo>
                  <a:lnTo>
                    <a:pt x="65" y="117"/>
                  </a:lnTo>
                  <a:lnTo>
                    <a:pt x="65" y="90"/>
                  </a:lnTo>
                  <a:lnTo>
                    <a:pt x="90" y="80"/>
                  </a:lnTo>
                  <a:lnTo>
                    <a:pt x="107" y="57"/>
                  </a:lnTo>
                  <a:lnTo>
                    <a:pt x="117" y="47"/>
                  </a:lnTo>
                  <a:lnTo>
                    <a:pt x="107" y="17"/>
                  </a:lnTo>
                  <a:lnTo>
                    <a:pt x="122" y="0"/>
                  </a:lnTo>
                  <a:lnTo>
                    <a:pt x="150" y="17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4" name="Freeform 13"/>
            <p:cNvSpPr>
              <a:spLocks/>
            </p:cNvSpPr>
            <p:nvPr/>
          </p:nvSpPr>
          <p:spPr bwMode="auto">
            <a:xfrm>
              <a:off x="2165" y="1820"/>
              <a:ext cx="844" cy="421"/>
            </a:xfrm>
            <a:custGeom>
              <a:avLst/>
              <a:gdLst>
                <a:gd name="T0" fmla="*/ 338 w 1130"/>
                <a:gd name="T1" fmla="*/ 82 h 680"/>
                <a:gd name="T2" fmla="*/ 326 w 1130"/>
                <a:gd name="T3" fmla="*/ 70 h 680"/>
                <a:gd name="T4" fmla="*/ 314 w 1130"/>
                <a:gd name="T5" fmla="*/ 60 h 680"/>
                <a:gd name="T6" fmla="*/ 308 w 1130"/>
                <a:gd name="T7" fmla="*/ 54 h 680"/>
                <a:gd name="T8" fmla="*/ 314 w 1130"/>
                <a:gd name="T9" fmla="*/ 46 h 680"/>
                <a:gd name="T10" fmla="*/ 313 w 1130"/>
                <a:gd name="T11" fmla="*/ 36 h 680"/>
                <a:gd name="T12" fmla="*/ 313 w 1130"/>
                <a:gd name="T13" fmla="*/ 30 h 680"/>
                <a:gd name="T14" fmla="*/ 296 w 1130"/>
                <a:gd name="T15" fmla="*/ 22 h 680"/>
                <a:gd name="T16" fmla="*/ 279 w 1130"/>
                <a:gd name="T17" fmla="*/ 22 h 680"/>
                <a:gd name="T18" fmla="*/ 266 w 1130"/>
                <a:gd name="T19" fmla="*/ 25 h 680"/>
                <a:gd name="T20" fmla="*/ 241 w 1130"/>
                <a:gd name="T21" fmla="*/ 24 h 680"/>
                <a:gd name="T22" fmla="*/ 221 w 1130"/>
                <a:gd name="T23" fmla="*/ 20 h 680"/>
                <a:gd name="T24" fmla="*/ 205 w 1130"/>
                <a:gd name="T25" fmla="*/ 19 h 680"/>
                <a:gd name="T26" fmla="*/ 174 w 1130"/>
                <a:gd name="T27" fmla="*/ 20 h 680"/>
                <a:gd name="T28" fmla="*/ 155 w 1130"/>
                <a:gd name="T29" fmla="*/ 15 h 680"/>
                <a:gd name="T30" fmla="*/ 142 w 1130"/>
                <a:gd name="T31" fmla="*/ 17 h 680"/>
                <a:gd name="T32" fmla="*/ 129 w 1130"/>
                <a:gd name="T33" fmla="*/ 14 h 680"/>
                <a:gd name="T34" fmla="*/ 111 w 1130"/>
                <a:gd name="T35" fmla="*/ 14 h 680"/>
                <a:gd name="T36" fmla="*/ 90 w 1130"/>
                <a:gd name="T37" fmla="*/ 7 h 680"/>
                <a:gd name="T38" fmla="*/ 69 w 1130"/>
                <a:gd name="T39" fmla="*/ 2 h 680"/>
                <a:gd name="T40" fmla="*/ 53 w 1130"/>
                <a:gd name="T41" fmla="*/ 2 h 680"/>
                <a:gd name="T42" fmla="*/ 38 w 1130"/>
                <a:gd name="T43" fmla="*/ 0 h 680"/>
                <a:gd name="T44" fmla="*/ 30 w 1130"/>
                <a:gd name="T45" fmla="*/ 4 h 680"/>
                <a:gd name="T46" fmla="*/ 26 w 1130"/>
                <a:gd name="T47" fmla="*/ 17 h 680"/>
                <a:gd name="T48" fmla="*/ 19 w 1130"/>
                <a:gd name="T49" fmla="*/ 25 h 680"/>
                <a:gd name="T50" fmla="*/ 6 w 1130"/>
                <a:gd name="T51" fmla="*/ 33 h 680"/>
                <a:gd name="T52" fmla="*/ 8 w 1130"/>
                <a:gd name="T53" fmla="*/ 38 h 680"/>
                <a:gd name="T54" fmla="*/ 26 w 1130"/>
                <a:gd name="T55" fmla="*/ 40 h 680"/>
                <a:gd name="T56" fmla="*/ 35 w 1130"/>
                <a:gd name="T57" fmla="*/ 49 h 680"/>
                <a:gd name="T58" fmla="*/ 52 w 1130"/>
                <a:gd name="T59" fmla="*/ 52 h 680"/>
                <a:gd name="T60" fmla="*/ 54 w 1130"/>
                <a:gd name="T61" fmla="*/ 61 h 680"/>
                <a:gd name="T62" fmla="*/ 63 w 1130"/>
                <a:gd name="T63" fmla="*/ 66 h 680"/>
                <a:gd name="T64" fmla="*/ 72 w 1130"/>
                <a:gd name="T65" fmla="*/ 63 h 680"/>
                <a:gd name="T66" fmla="*/ 81 w 1130"/>
                <a:gd name="T67" fmla="*/ 56 h 680"/>
                <a:gd name="T68" fmla="*/ 87 w 1130"/>
                <a:gd name="T69" fmla="*/ 57 h 680"/>
                <a:gd name="T70" fmla="*/ 106 w 1130"/>
                <a:gd name="T71" fmla="*/ 62 h 680"/>
                <a:gd name="T72" fmla="*/ 133 w 1130"/>
                <a:gd name="T73" fmla="*/ 64 h 680"/>
                <a:gd name="T74" fmla="*/ 156 w 1130"/>
                <a:gd name="T75" fmla="*/ 71 h 680"/>
                <a:gd name="T76" fmla="*/ 171 w 1130"/>
                <a:gd name="T77" fmla="*/ 76 h 680"/>
                <a:gd name="T78" fmla="*/ 191 w 1130"/>
                <a:gd name="T79" fmla="*/ 76 h 680"/>
                <a:gd name="T80" fmla="*/ 208 w 1130"/>
                <a:gd name="T81" fmla="*/ 81 h 680"/>
                <a:gd name="T82" fmla="*/ 226 w 1130"/>
                <a:gd name="T83" fmla="*/ 81 h 680"/>
                <a:gd name="T84" fmla="*/ 241 w 1130"/>
                <a:gd name="T85" fmla="*/ 81 h 680"/>
                <a:gd name="T86" fmla="*/ 254 w 1130"/>
                <a:gd name="T87" fmla="*/ 82 h 680"/>
                <a:gd name="T88" fmla="*/ 254 w 1130"/>
                <a:gd name="T89" fmla="*/ 90 h 680"/>
                <a:gd name="T90" fmla="*/ 270 w 1130"/>
                <a:gd name="T91" fmla="*/ 92 h 680"/>
                <a:gd name="T92" fmla="*/ 282 w 1130"/>
                <a:gd name="T93" fmla="*/ 98 h 680"/>
                <a:gd name="T94" fmla="*/ 292 w 1130"/>
                <a:gd name="T95" fmla="*/ 98 h 680"/>
                <a:gd name="T96" fmla="*/ 297 w 1130"/>
                <a:gd name="T97" fmla="*/ 91 h 680"/>
                <a:gd name="T98" fmla="*/ 314 w 1130"/>
                <a:gd name="T99" fmla="*/ 91 h 680"/>
                <a:gd name="T100" fmla="*/ 330 w 1130"/>
                <a:gd name="T101" fmla="*/ 93 h 680"/>
                <a:gd name="T102" fmla="*/ 343 w 1130"/>
                <a:gd name="T103" fmla="*/ 96 h 680"/>
                <a:gd name="T104" fmla="*/ 352 w 1130"/>
                <a:gd name="T105" fmla="*/ 91 h 6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30"/>
                <a:gd name="T160" fmla="*/ 0 h 680"/>
                <a:gd name="T161" fmla="*/ 1130 w 1130"/>
                <a:gd name="T162" fmla="*/ 680 h 6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30" h="680">
                  <a:moveTo>
                    <a:pt x="1120" y="585"/>
                  </a:moveTo>
                  <a:lnTo>
                    <a:pt x="1085" y="560"/>
                  </a:lnTo>
                  <a:lnTo>
                    <a:pt x="1067" y="532"/>
                  </a:lnTo>
                  <a:lnTo>
                    <a:pt x="1047" y="475"/>
                  </a:lnTo>
                  <a:lnTo>
                    <a:pt x="1035" y="452"/>
                  </a:lnTo>
                  <a:lnTo>
                    <a:pt x="1010" y="410"/>
                  </a:lnTo>
                  <a:lnTo>
                    <a:pt x="992" y="390"/>
                  </a:lnTo>
                  <a:lnTo>
                    <a:pt x="992" y="365"/>
                  </a:lnTo>
                  <a:lnTo>
                    <a:pt x="1015" y="342"/>
                  </a:lnTo>
                  <a:lnTo>
                    <a:pt x="1010" y="310"/>
                  </a:lnTo>
                  <a:lnTo>
                    <a:pt x="1010" y="267"/>
                  </a:lnTo>
                  <a:lnTo>
                    <a:pt x="1005" y="242"/>
                  </a:lnTo>
                  <a:lnTo>
                    <a:pt x="1020" y="222"/>
                  </a:lnTo>
                  <a:lnTo>
                    <a:pt x="1005" y="200"/>
                  </a:lnTo>
                  <a:lnTo>
                    <a:pt x="977" y="157"/>
                  </a:lnTo>
                  <a:lnTo>
                    <a:pt x="950" y="152"/>
                  </a:lnTo>
                  <a:lnTo>
                    <a:pt x="915" y="140"/>
                  </a:lnTo>
                  <a:lnTo>
                    <a:pt x="895" y="152"/>
                  </a:lnTo>
                  <a:lnTo>
                    <a:pt x="877" y="167"/>
                  </a:lnTo>
                  <a:lnTo>
                    <a:pt x="855" y="172"/>
                  </a:lnTo>
                  <a:lnTo>
                    <a:pt x="835" y="162"/>
                  </a:lnTo>
                  <a:lnTo>
                    <a:pt x="772" y="162"/>
                  </a:lnTo>
                  <a:lnTo>
                    <a:pt x="735" y="147"/>
                  </a:lnTo>
                  <a:lnTo>
                    <a:pt x="710" y="137"/>
                  </a:lnTo>
                  <a:lnTo>
                    <a:pt x="687" y="115"/>
                  </a:lnTo>
                  <a:lnTo>
                    <a:pt x="660" y="130"/>
                  </a:lnTo>
                  <a:lnTo>
                    <a:pt x="615" y="130"/>
                  </a:lnTo>
                  <a:lnTo>
                    <a:pt x="560" y="137"/>
                  </a:lnTo>
                  <a:lnTo>
                    <a:pt x="530" y="130"/>
                  </a:lnTo>
                  <a:lnTo>
                    <a:pt x="497" y="100"/>
                  </a:lnTo>
                  <a:lnTo>
                    <a:pt x="477" y="115"/>
                  </a:lnTo>
                  <a:lnTo>
                    <a:pt x="455" y="120"/>
                  </a:lnTo>
                  <a:lnTo>
                    <a:pt x="427" y="105"/>
                  </a:lnTo>
                  <a:lnTo>
                    <a:pt x="417" y="95"/>
                  </a:lnTo>
                  <a:lnTo>
                    <a:pt x="385" y="100"/>
                  </a:lnTo>
                  <a:lnTo>
                    <a:pt x="355" y="95"/>
                  </a:lnTo>
                  <a:lnTo>
                    <a:pt x="330" y="77"/>
                  </a:lnTo>
                  <a:lnTo>
                    <a:pt x="287" y="45"/>
                  </a:lnTo>
                  <a:lnTo>
                    <a:pt x="247" y="15"/>
                  </a:lnTo>
                  <a:lnTo>
                    <a:pt x="222" y="20"/>
                  </a:lnTo>
                  <a:lnTo>
                    <a:pt x="192" y="30"/>
                  </a:lnTo>
                  <a:lnTo>
                    <a:pt x="170" y="15"/>
                  </a:lnTo>
                  <a:lnTo>
                    <a:pt x="147" y="0"/>
                  </a:lnTo>
                  <a:lnTo>
                    <a:pt x="122" y="0"/>
                  </a:lnTo>
                  <a:lnTo>
                    <a:pt x="102" y="15"/>
                  </a:lnTo>
                  <a:lnTo>
                    <a:pt x="95" y="25"/>
                  </a:lnTo>
                  <a:lnTo>
                    <a:pt x="95" y="72"/>
                  </a:lnTo>
                  <a:lnTo>
                    <a:pt x="85" y="120"/>
                  </a:lnTo>
                  <a:lnTo>
                    <a:pt x="75" y="152"/>
                  </a:lnTo>
                  <a:lnTo>
                    <a:pt x="60" y="172"/>
                  </a:lnTo>
                  <a:lnTo>
                    <a:pt x="42" y="205"/>
                  </a:lnTo>
                  <a:lnTo>
                    <a:pt x="20" y="225"/>
                  </a:lnTo>
                  <a:lnTo>
                    <a:pt x="0" y="242"/>
                  </a:lnTo>
                  <a:lnTo>
                    <a:pt x="27" y="262"/>
                  </a:lnTo>
                  <a:lnTo>
                    <a:pt x="52" y="267"/>
                  </a:lnTo>
                  <a:lnTo>
                    <a:pt x="85" y="275"/>
                  </a:lnTo>
                  <a:lnTo>
                    <a:pt x="80" y="315"/>
                  </a:lnTo>
                  <a:lnTo>
                    <a:pt x="112" y="332"/>
                  </a:lnTo>
                  <a:lnTo>
                    <a:pt x="155" y="347"/>
                  </a:lnTo>
                  <a:lnTo>
                    <a:pt x="165" y="355"/>
                  </a:lnTo>
                  <a:lnTo>
                    <a:pt x="170" y="375"/>
                  </a:lnTo>
                  <a:lnTo>
                    <a:pt x="172" y="417"/>
                  </a:lnTo>
                  <a:lnTo>
                    <a:pt x="180" y="442"/>
                  </a:lnTo>
                  <a:lnTo>
                    <a:pt x="205" y="452"/>
                  </a:lnTo>
                  <a:lnTo>
                    <a:pt x="227" y="447"/>
                  </a:lnTo>
                  <a:lnTo>
                    <a:pt x="232" y="427"/>
                  </a:lnTo>
                  <a:lnTo>
                    <a:pt x="232" y="405"/>
                  </a:lnTo>
                  <a:lnTo>
                    <a:pt x="260" y="385"/>
                  </a:lnTo>
                  <a:lnTo>
                    <a:pt x="270" y="375"/>
                  </a:lnTo>
                  <a:lnTo>
                    <a:pt x="280" y="390"/>
                  </a:lnTo>
                  <a:lnTo>
                    <a:pt x="307" y="410"/>
                  </a:lnTo>
                  <a:lnTo>
                    <a:pt x="342" y="422"/>
                  </a:lnTo>
                  <a:lnTo>
                    <a:pt x="392" y="432"/>
                  </a:lnTo>
                  <a:lnTo>
                    <a:pt x="427" y="437"/>
                  </a:lnTo>
                  <a:lnTo>
                    <a:pt x="477" y="457"/>
                  </a:lnTo>
                  <a:lnTo>
                    <a:pt x="502" y="480"/>
                  </a:lnTo>
                  <a:lnTo>
                    <a:pt x="532" y="512"/>
                  </a:lnTo>
                  <a:lnTo>
                    <a:pt x="550" y="517"/>
                  </a:lnTo>
                  <a:lnTo>
                    <a:pt x="592" y="517"/>
                  </a:lnTo>
                  <a:lnTo>
                    <a:pt x="615" y="517"/>
                  </a:lnTo>
                  <a:lnTo>
                    <a:pt x="645" y="542"/>
                  </a:lnTo>
                  <a:lnTo>
                    <a:pt x="670" y="550"/>
                  </a:lnTo>
                  <a:lnTo>
                    <a:pt x="702" y="542"/>
                  </a:lnTo>
                  <a:lnTo>
                    <a:pt x="725" y="550"/>
                  </a:lnTo>
                  <a:lnTo>
                    <a:pt x="740" y="550"/>
                  </a:lnTo>
                  <a:lnTo>
                    <a:pt x="777" y="550"/>
                  </a:lnTo>
                  <a:lnTo>
                    <a:pt x="787" y="537"/>
                  </a:lnTo>
                  <a:lnTo>
                    <a:pt x="815" y="560"/>
                  </a:lnTo>
                  <a:lnTo>
                    <a:pt x="815" y="580"/>
                  </a:lnTo>
                  <a:lnTo>
                    <a:pt x="815" y="612"/>
                  </a:lnTo>
                  <a:lnTo>
                    <a:pt x="830" y="622"/>
                  </a:lnTo>
                  <a:lnTo>
                    <a:pt x="867" y="627"/>
                  </a:lnTo>
                  <a:lnTo>
                    <a:pt x="887" y="647"/>
                  </a:lnTo>
                  <a:lnTo>
                    <a:pt x="905" y="665"/>
                  </a:lnTo>
                  <a:lnTo>
                    <a:pt x="920" y="680"/>
                  </a:lnTo>
                  <a:lnTo>
                    <a:pt x="940" y="665"/>
                  </a:lnTo>
                  <a:lnTo>
                    <a:pt x="947" y="637"/>
                  </a:lnTo>
                  <a:lnTo>
                    <a:pt x="955" y="617"/>
                  </a:lnTo>
                  <a:lnTo>
                    <a:pt x="980" y="625"/>
                  </a:lnTo>
                  <a:lnTo>
                    <a:pt x="1010" y="617"/>
                  </a:lnTo>
                  <a:lnTo>
                    <a:pt x="1030" y="617"/>
                  </a:lnTo>
                  <a:lnTo>
                    <a:pt x="1062" y="637"/>
                  </a:lnTo>
                  <a:lnTo>
                    <a:pt x="1085" y="655"/>
                  </a:lnTo>
                  <a:lnTo>
                    <a:pt x="1100" y="655"/>
                  </a:lnTo>
                  <a:lnTo>
                    <a:pt x="1120" y="635"/>
                  </a:lnTo>
                  <a:lnTo>
                    <a:pt x="1130" y="617"/>
                  </a:lnTo>
                  <a:lnTo>
                    <a:pt x="1120" y="585"/>
                  </a:lnTo>
                  <a:close/>
                </a:path>
              </a:pathLst>
            </a:custGeom>
            <a:solidFill>
              <a:schemeClr val="tx2">
                <a:alpha val="3098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5" name="Freeform 14"/>
            <p:cNvSpPr>
              <a:spLocks/>
            </p:cNvSpPr>
            <p:nvPr/>
          </p:nvSpPr>
          <p:spPr bwMode="auto">
            <a:xfrm>
              <a:off x="1732" y="1958"/>
              <a:ext cx="662" cy="212"/>
            </a:xfrm>
            <a:custGeom>
              <a:avLst/>
              <a:gdLst>
                <a:gd name="T0" fmla="*/ 160 w 878"/>
                <a:gd name="T1" fmla="*/ 0 h 345"/>
                <a:gd name="T2" fmla="*/ 145 w 878"/>
                <a:gd name="T3" fmla="*/ 6 h 345"/>
                <a:gd name="T4" fmla="*/ 128 w 878"/>
                <a:gd name="T5" fmla="*/ 4 h 345"/>
                <a:gd name="T6" fmla="*/ 111 w 878"/>
                <a:gd name="T7" fmla="*/ 6 h 345"/>
                <a:gd name="T8" fmla="*/ 97 w 878"/>
                <a:gd name="T9" fmla="*/ 2 h 345"/>
                <a:gd name="T10" fmla="*/ 74 w 878"/>
                <a:gd name="T11" fmla="*/ 2 h 345"/>
                <a:gd name="T12" fmla="*/ 78 w 878"/>
                <a:gd name="T13" fmla="*/ 6 h 345"/>
                <a:gd name="T14" fmla="*/ 71 w 878"/>
                <a:gd name="T15" fmla="*/ 10 h 345"/>
                <a:gd name="T16" fmla="*/ 65 w 878"/>
                <a:gd name="T17" fmla="*/ 15 h 345"/>
                <a:gd name="T18" fmla="*/ 65 w 878"/>
                <a:gd name="T19" fmla="*/ 20 h 345"/>
                <a:gd name="T20" fmla="*/ 46 w 878"/>
                <a:gd name="T21" fmla="*/ 23 h 345"/>
                <a:gd name="T22" fmla="*/ 20 w 878"/>
                <a:gd name="T23" fmla="*/ 27 h 345"/>
                <a:gd name="T24" fmla="*/ 5 w 878"/>
                <a:gd name="T25" fmla="*/ 33 h 345"/>
                <a:gd name="T26" fmla="*/ 0 w 878"/>
                <a:gd name="T27" fmla="*/ 43 h 345"/>
                <a:gd name="T28" fmla="*/ 15 w 878"/>
                <a:gd name="T29" fmla="*/ 47 h 345"/>
                <a:gd name="T30" fmla="*/ 36 w 878"/>
                <a:gd name="T31" fmla="*/ 49 h 345"/>
                <a:gd name="T32" fmla="*/ 61 w 878"/>
                <a:gd name="T33" fmla="*/ 45 h 345"/>
                <a:gd name="T34" fmla="*/ 71 w 878"/>
                <a:gd name="T35" fmla="*/ 35 h 345"/>
                <a:gd name="T36" fmla="*/ 80 w 878"/>
                <a:gd name="T37" fmla="*/ 28 h 345"/>
                <a:gd name="T38" fmla="*/ 98 w 878"/>
                <a:gd name="T39" fmla="*/ 24 h 345"/>
                <a:gd name="T40" fmla="*/ 124 w 878"/>
                <a:gd name="T41" fmla="*/ 15 h 345"/>
                <a:gd name="T42" fmla="*/ 157 w 878"/>
                <a:gd name="T43" fmla="*/ 16 h 345"/>
                <a:gd name="T44" fmla="*/ 179 w 878"/>
                <a:gd name="T45" fmla="*/ 22 h 345"/>
                <a:gd name="T46" fmla="*/ 207 w 878"/>
                <a:gd name="T47" fmla="*/ 26 h 345"/>
                <a:gd name="T48" fmla="*/ 238 w 878"/>
                <a:gd name="T49" fmla="*/ 37 h 345"/>
                <a:gd name="T50" fmla="*/ 274 w 878"/>
                <a:gd name="T51" fmla="*/ 49 h 345"/>
                <a:gd name="T52" fmla="*/ 283 w 878"/>
                <a:gd name="T53" fmla="*/ 44 h 345"/>
                <a:gd name="T54" fmla="*/ 262 w 878"/>
                <a:gd name="T55" fmla="*/ 35 h 345"/>
                <a:gd name="T56" fmla="*/ 245 w 878"/>
                <a:gd name="T57" fmla="*/ 30 h 345"/>
                <a:gd name="T58" fmla="*/ 241 w 878"/>
                <a:gd name="T59" fmla="*/ 25 h 345"/>
                <a:gd name="T60" fmla="*/ 236 w 878"/>
                <a:gd name="T61" fmla="*/ 18 h 345"/>
                <a:gd name="T62" fmla="*/ 223 w 878"/>
                <a:gd name="T63" fmla="*/ 15 h 345"/>
                <a:gd name="T64" fmla="*/ 210 w 878"/>
                <a:gd name="T65" fmla="*/ 10 h 345"/>
                <a:gd name="T66" fmla="*/ 210 w 878"/>
                <a:gd name="T67" fmla="*/ 6 h 345"/>
                <a:gd name="T68" fmla="*/ 199 w 878"/>
                <a:gd name="T69" fmla="*/ 4 h 345"/>
                <a:gd name="T70" fmla="*/ 185 w 878"/>
                <a:gd name="T71" fmla="*/ 1 h 3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78"/>
                <a:gd name="T109" fmla="*/ 0 h 345"/>
                <a:gd name="T110" fmla="*/ 878 w 878"/>
                <a:gd name="T111" fmla="*/ 345 h 3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78" h="345">
                  <a:moveTo>
                    <a:pt x="573" y="10"/>
                  </a:moveTo>
                  <a:lnTo>
                    <a:pt x="495" y="0"/>
                  </a:lnTo>
                  <a:lnTo>
                    <a:pt x="468" y="43"/>
                  </a:lnTo>
                  <a:lnTo>
                    <a:pt x="448" y="43"/>
                  </a:lnTo>
                  <a:lnTo>
                    <a:pt x="420" y="20"/>
                  </a:lnTo>
                  <a:lnTo>
                    <a:pt x="395" y="28"/>
                  </a:lnTo>
                  <a:lnTo>
                    <a:pt x="368" y="33"/>
                  </a:lnTo>
                  <a:lnTo>
                    <a:pt x="343" y="43"/>
                  </a:lnTo>
                  <a:lnTo>
                    <a:pt x="333" y="38"/>
                  </a:lnTo>
                  <a:lnTo>
                    <a:pt x="300" y="18"/>
                  </a:lnTo>
                  <a:lnTo>
                    <a:pt x="280" y="8"/>
                  </a:lnTo>
                  <a:lnTo>
                    <a:pt x="230" y="18"/>
                  </a:lnTo>
                  <a:lnTo>
                    <a:pt x="230" y="33"/>
                  </a:lnTo>
                  <a:lnTo>
                    <a:pt x="240" y="43"/>
                  </a:lnTo>
                  <a:lnTo>
                    <a:pt x="238" y="63"/>
                  </a:lnTo>
                  <a:lnTo>
                    <a:pt x="220" y="70"/>
                  </a:lnTo>
                  <a:lnTo>
                    <a:pt x="205" y="90"/>
                  </a:lnTo>
                  <a:lnTo>
                    <a:pt x="200" y="105"/>
                  </a:lnTo>
                  <a:lnTo>
                    <a:pt x="205" y="125"/>
                  </a:lnTo>
                  <a:lnTo>
                    <a:pt x="200" y="143"/>
                  </a:lnTo>
                  <a:lnTo>
                    <a:pt x="185" y="153"/>
                  </a:lnTo>
                  <a:lnTo>
                    <a:pt x="143" y="163"/>
                  </a:lnTo>
                  <a:lnTo>
                    <a:pt x="63" y="170"/>
                  </a:lnTo>
                  <a:lnTo>
                    <a:pt x="63" y="190"/>
                  </a:lnTo>
                  <a:lnTo>
                    <a:pt x="35" y="213"/>
                  </a:lnTo>
                  <a:lnTo>
                    <a:pt x="15" y="233"/>
                  </a:lnTo>
                  <a:lnTo>
                    <a:pt x="0" y="260"/>
                  </a:lnTo>
                  <a:lnTo>
                    <a:pt x="0" y="303"/>
                  </a:lnTo>
                  <a:lnTo>
                    <a:pt x="20" y="345"/>
                  </a:lnTo>
                  <a:lnTo>
                    <a:pt x="45" y="328"/>
                  </a:lnTo>
                  <a:lnTo>
                    <a:pt x="85" y="338"/>
                  </a:lnTo>
                  <a:lnTo>
                    <a:pt x="110" y="345"/>
                  </a:lnTo>
                  <a:lnTo>
                    <a:pt x="153" y="333"/>
                  </a:lnTo>
                  <a:lnTo>
                    <a:pt x="188" y="313"/>
                  </a:lnTo>
                  <a:lnTo>
                    <a:pt x="215" y="285"/>
                  </a:lnTo>
                  <a:lnTo>
                    <a:pt x="220" y="245"/>
                  </a:lnTo>
                  <a:lnTo>
                    <a:pt x="228" y="218"/>
                  </a:lnTo>
                  <a:lnTo>
                    <a:pt x="248" y="195"/>
                  </a:lnTo>
                  <a:lnTo>
                    <a:pt x="283" y="180"/>
                  </a:lnTo>
                  <a:lnTo>
                    <a:pt x="305" y="170"/>
                  </a:lnTo>
                  <a:lnTo>
                    <a:pt x="343" y="138"/>
                  </a:lnTo>
                  <a:lnTo>
                    <a:pt x="385" y="103"/>
                  </a:lnTo>
                  <a:lnTo>
                    <a:pt x="453" y="95"/>
                  </a:lnTo>
                  <a:lnTo>
                    <a:pt x="485" y="113"/>
                  </a:lnTo>
                  <a:lnTo>
                    <a:pt x="528" y="138"/>
                  </a:lnTo>
                  <a:lnTo>
                    <a:pt x="553" y="150"/>
                  </a:lnTo>
                  <a:lnTo>
                    <a:pt x="600" y="153"/>
                  </a:lnTo>
                  <a:lnTo>
                    <a:pt x="638" y="180"/>
                  </a:lnTo>
                  <a:lnTo>
                    <a:pt x="690" y="213"/>
                  </a:lnTo>
                  <a:lnTo>
                    <a:pt x="738" y="260"/>
                  </a:lnTo>
                  <a:lnTo>
                    <a:pt x="800" y="318"/>
                  </a:lnTo>
                  <a:lnTo>
                    <a:pt x="848" y="338"/>
                  </a:lnTo>
                  <a:lnTo>
                    <a:pt x="860" y="328"/>
                  </a:lnTo>
                  <a:lnTo>
                    <a:pt x="878" y="305"/>
                  </a:lnTo>
                  <a:lnTo>
                    <a:pt x="855" y="265"/>
                  </a:lnTo>
                  <a:lnTo>
                    <a:pt x="810" y="243"/>
                  </a:lnTo>
                  <a:lnTo>
                    <a:pt x="793" y="215"/>
                  </a:lnTo>
                  <a:lnTo>
                    <a:pt x="758" y="213"/>
                  </a:lnTo>
                  <a:lnTo>
                    <a:pt x="745" y="195"/>
                  </a:lnTo>
                  <a:lnTo>
                    <a:pt x="745" y="175"/>
                  </a:lnTo>
                  <a:lnTo>
                    <a:pt x="743" y="153"/>
                  </a:lnTo>
                  <a:lnTo>
                    <a:pt x="730" y="130"/>
                  </a:lnTo>
                  <a:lnTo>
                    <a:pt x="720" y="118"/>
                  </a:lnTo>
                  <a:lnTo>
                    <a:pt x="690" y="103"/>
                  </a:lnTo>
                  <a:lnTo>
                    <a:pt x="658" y="85"/>
                  </a:lnTo>
                  <a:lnTo>
                    <a:pt x="648" y="70"/>
                  </a:lnTo>
                  <a:lnTo>
                    <a:pt x="653" y="53"/>
                  </a:lnTo>
                  <a:lnTo>
                    <a:pt x="648" y="38"/>
                  </a:lnTo>
                  <a:lnTo>
                    <a:pt x="633" y="38"/>
                  </a:lnTo>
                  <a:lnTo>
                    <a:pt x="615" y="28"/>
                  </a:lnTo>
                  <a:lnTo>
                    <a:pt x="600" y="33"/>
                  </a:lnTo>
                  <a:lnTo>
                    <a:pt x="573" y="10"/>
                  </a:lnTo>
                  <a:close/>
                </a:path>
              </a:pathLst>
            </a:custGeom>
            <a:solidFill>
              <a:schemeClr val="folHlink">
                <a:alpha val="16862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6" name="Freeform 15"/>
            <p:cNvSpPr>
              <a:spLocks/>
            </p:cNvSpPr>
            <p:nvPr/>
          </p:nvSpPr>
          <p:spPr bwMode="auto">
            <a:xfrm>
              <a:off x="1643" y="1532"/>
              <a:ext cx="262" cy="171"/>
            </a:xfrm>
            <a:custGeom>
              <a:avLst/>
              <a:gdLst>
                <a:gd name="T0" fmla="*/ 103 w 350"/>
                <a:gd name="T1" fmla="*/ 2 h 275"/>
                <a:gd name="T2" fmla="*/ 86 w 350"/>
                <a:gd name="T3" fmla="*/ 1 h 275"/>
                <a:gd name="T4" fmla="*/ 77 w 350"/>
                <a:gd name="T5" fmla="*/ 1 h 275"/>
                <a:gd name="T6" fmla="*/ 70 w 350"/>
                <a:gd name="T7" fmla="*/ 6 h 275"/>
                <a:gd name="T8" fmla="*/ 65 w 350"/>
                <a:gd name="T9" fmla="*/ 9 h 275"/>
                <a:gd name="T10" fmla="*/ 57 w 350"/>
                <a:gd name="T11" fmla="*/ 10 h 275"/>
                <a:gd name="T12" fmla="*/ 44 w 350"/>
                <a:gd name="T13" fmla="*/ 7 h 275"/>
                <a:gd name="T14" fmla="*/ 38 w 350"/>
                <a:gd name="T15" fmla="*/ 5 h 275"/>
                <a:gd name="T16" fmla="*/ 28 w 350"/>
                <a:gd name="T17" fmla="*/ 1 h 275"/>
                <a:gd name="T18" fmla="*/ 23 w 350"/>
                <a:gd name="T19" fmla="*/ 0 h 275"/>
                <a:gd name="T20" fmla="*/ 14 w 350"/>
                <a:gd name="T21" fmla="*/ 4 h 275"/>
                <a:gd name="T22" fmla="*/ 8 w 350"/>
                <a:gd name="T23" fmla="*/ 7 h 275"/>
                <a:gd name="T24" fmla="*/ 0 w 350"/>
                <a:gd name="T25" fmla="*/ 11 h 275"/>
                <a:gd name="T26" fmla="*/ 6 w 350"/>
                <a:gd name="T27" fmla="*/ 18 h 275"/>
                <a:gd name="T28" fmla="*/ 13 w 350"/>
                <a:gd name="T29" fmla="*/ 23 h 275"/>
                <a:gd name="T30" fmla="*/ 14 w 350"/>
                <a:gd name="T31" fmla="*/ 25 h 275"/>
                <a:gd name="T32" fmla="*/ 10 w 350"/>
                <a:gd name="T33" fmla="*/ 29 h 275"/>
                <a:gd name="T34" fmla="*/ 12 w 350"/>
                <a:gd name="T35" fmla="*/ 34 h 275"/>
                <a:gd name="T36" fmla="*/ 12 w 350"/>
                <a:gd name="T37" fmla="*/ 39 h 275"/>
                <a:gd name="T38" fmla="*/ 14 w 350"/>
                <a:gd name="T39" fmla="*/ 41 h 275"/>
                <a:gd name="T40" fmla="*/ 22 w 350"/>
                <a:gd name="T41" fmla="*/ 37 h 275"/>
                <a:gd name="T42" fmla="*/ 33 w 350"/>
                <a:gd name="T43" fmla="*/ 36 h 275"/>
                <a:gd name="T44" fmla="*/ 38 w 350"/>
                <a:gd name="T45" fmla="*/ 34 h 275"/>
                <a:gd name="T46" fmla="*/ 46 w 350"/>
                <a:gd name="T47" fmla="*/ 35 h 275"/>
                <a:gd name="T48" fmla="*/ 57 w 350"/>
                <a:gd name="T49" fmla="*/ 34 h 275"/>
                <a:gd name="T50" fmla="*/ 65 w 350"/>
                <a:gd name="T51" fmla="*/ 35 h 275"/>
                <a:gd name="T52" fmla="*/ 73 w 350"/>
                <a:gd name="T53" fmla="*/ 36 h 275"/>
                <a:gd name="T54" fmla="*/ 79 w 350"/>
                <a:gd name="T55" fmla="*/ 34 h 275"/>
                <a:gd name="T56" fmla="*/ 91 w 350"/>
                <a:gd name="T57" fmla="*/ 33 h 275"/>
                <a:gd name="T58" fmla="*/ 94 w 350"/>
                <a:gd name="T59" fmla="*/ 28 h 275"/>
                <a:gd name="T60" fmla="*/ 98 w 350"/>
                <a:gd name="T61" fmla="*/ 27 h 275"/>
                <a:gd name="T62" fmla="*/ 103 w 350"/>
                <a:gd name="T63" fmla="*/ 27 h 275"/>
                <a:gd name="T64" fmla="*/ 110 w 350"/>
                <a:gd name="T65" fmla="*/ 27 h 275"/>
                <a:gd name="T66" fmla="*/ 108 w 350"/>
                <a:gd name="T67" fmla="*/ 23 h 275"/>
                <a:gd name="T68" fmla="*/ 108 w 350"/>
                <a:gd name="T69" fmla="*/ 17 h 275"/>
                <a:gd name="T70" fmla="*/ 104 w 350"/>
                <a:gd name="T71" fmla="*/ 14 h 275"/>
                <a:gd name="T72" fmla="*/ 104 w 350"/>
                <a:gd name="T73" fmla="*/ 10 h 275"/>
                <a:gd name="T74" fmla="*/ 103 w 350"/>
                <a:gd name="T75" fmla="*/ 7 h 275"/>
                <a:gd name="T76" fmla="*/ 103 w 350"/>
                <a:gd name="T77" fmla="*/ 2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0"/>
                <a:gd name="T118" fmla="*/ 0 h 275"/>
                <a:gd name="T119" fmla="*/ 350 w 350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0" h="275">
                  <a:moveTo>
                    <a:pt x="327" y="13"/>
                  </a:moveTo>
                  <a:lnTo>
                    <a:pt x="275" y="3"/>
                  </a:lnTo>
                  <a:lnTo>
                    <a:pt x="247" y="3"/>
                  </a:lnTo>
                  <a:lnTo>
                    <a:pt x="220" y="38"/>
                  </a:lnTo>
                  <a:lnTo>
                    <a:pt x="207" y="60"/>
                  </a:lnTo>
                  <a:lnTo>
                    <a:pt x="180" y="65"/>
                  </a:lnTo>
                  <a:lnTo>
                    <a:pt x="142" y="50"/>
                  </a:lnTo>
                  <a:lnTo>
                    <a:pt x="122" y="33"/>
                  </a:lnTo>
                  <a:lnTo>
                    <a:pt x="90" y="8"/>
                  </a:lnTo>
                  <a:lnTo>
                    <a:pt x="75" y="0"/>
                  </a:lnTo>
                  <a:lnTo>
                    <a:pt x="47" y="23"/>
                  </a:lnTo>
                  <a:lnTo>
                    <a:pt x="27" y="50"/>
                  </a:lnTo>
                  <a:lnTo>
                    <a:pt x="0" y="75"/>
                  </a:lnTo>
                  <a:lnTo>
                    <a:pt x="20" y="123"/>
                  </a:lnTo>
                  <a:lnTo>
                    <a:pt x="42" y="155"/>
                  </a:lnTo>
                  <a:lnTo>
                    <a:pt x="47" y="170"/>
                  </a:lnTo>
                  <a:lnTo>
                    <a:pt x="32" y="198"/>
                  </a:lnTo>
                  <a:lnTo>
                    <a:pt x="37" y="230"/>
                  </a:lnTo>
                  <a:lnTo>
                    <a:pt x="37" y="260"/>
                  </a:lnTo>
                  <a:lnTo>
                    <a:pt x="47" y="275"/>
                  </a:lnTo>
                  <a:lnTo>
                    <a:pt x="70" y="250"/>
                  </a:lnTo>
                  <a:lnTo>
                    <a:pt x="105" y="240"/>
                  </a:lnTo>
                  <a:lnTo>
                    <a:pt x="122" y="230"/>
                  </a:lnTo>
                  <a:lnTo>
                    <a:pt x="147" y="233"/>
                  </a:lnTo>
                  <a:lnTo>
                    <a:pt x="180" y="230"/>
                  </a:lnTo>
                  <a:lnTo>
                    <a:pt x="207" y="233"/>
                  </a:lnTo>
                  <a:lnTo>
                    <a:pt x="232" y="240"/>
                  </a:lnTo>
                  <a:lnTo>
                    <a:pt x="252" y="230"/>
                  </a:lnTo>
                  <a:lnTo>
                    <a:pt x="290" y="218"/>
                  </a:lnTo>
                  <a:lnTo>
                    <a:pt x="300" y="190"/>
                  </a:lnTo>
                  <a:lnTo>
                    <a:pt x="312" y="178"/>
                  </a:lnTo>
                  <a:lnTo>
                    <a:pt x="327" y="180"/>
                  </a:lnTo>
                  <a:lnTo>
                    <a:pt x="350" y="178"/>
                  </a:lnTo>
                  <a:lnTo>
                    <a:pt x="342" y="155"/>
                  </a:lnTo>
                  <a:lnTo>
                    <a:pt x="342" y="113"/>
                  </a:lnTo>
                  <a:lnTo>
                    <a:pt x="332" y="95"/>
                  </a:lnTo>
                  <a:lnTo>
                    <a:pt x="332" y="65"/>
                  </a:lnTo>
                  <a:lnTo>
                    <a:pt x="327" y="43"/>
                  </a:lnTo>
                  <a:lnTo>
                    <a:pt x="327" y="13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7" name="Freeform 16"/>
            <p:cNvSpPr>
              <a:spLocks/>
            </p:cNvSpPr>
            <p:nvPr/>
          </p:nvSpPr>
          <p:spPr bwMode="auto">
            <a:xfrm>
              <a:off x="1572" y="1407"/>
              <a:ext cx="609" cy="661"/>
            </a:xfrm>
            <a:custGeom>
              <a:avLst/>
              <a:gdLst>
                <a:gd name="T0" fmla="*/ 139 w 817"/>
                <a:gd name="T1" fmla="*/ 27 h 1070"/>
                <a:gd name="T2" fmla="*/ 154 w 817"/>
                <a:gd name="T3" fmla="*/ 20 h 1070"/>
                <a:gd name="T4" fmla="*/ 153 w 817"/>
                <a:gd name="T5" fmla="*/ 9 h 1070"/>
                <a:gd name="T6" fmla="*/ 179 w 817"/>
                <a:gd name="T7" fmla="*/ 6 h 1070"/>
                <a:gd name="T8" fmla="*/ 195 w 817"/>
                <a:gd name="T9" fmla="*/ 0 h 1070"/>
                <a:gd name="T10" fmla="*/ 198 w 817"/>
                <a:gd name="T11" fmla="*/ 9 h 1070"/>
                <a:gd name="T12" fmla="*/ 215 w 817"/>
                <a:gd name="T13" fmla="*/ 22 h 1070"/>
                <a:gd name="T14" fmla="*/ 212 w 817"/>
                <a:gd name="T15" fmla="*/ 32 h 1070"/>
                <a:gd name="T16" fmla="*/ 198 w 817"/>
                <a:gd name="T17" fmla="*/ 36 h 1070"/>
                <a:gd name="T18" fmla="*/ 191 w 817"/>
                <a:gd name="T19" fmla="*/ 38 h 1070"/>
                <a:gd name="T20" fmla="*/ 192 w 817"/>
                <a:gd name="T21" fmla="*/ 51 h 1070"/>
                <a:gd name="T22" fmla="*/ 201 w 817"/>
                <a:gd name="T23" fmla="*/ 61 h 1070"/>
                <a:gd name="T24" fmla="*/ 212 w 817"/>
                <a:gd name="T25" fmla="*/ 72 h 1070"/>
                <a:gd name="T26" fmla="*/ 215 w 817"/>
                <a:gd name="T27" fmla="*/ 77 h 1070"/>
                <a:gd name="T28" fmla="*/ 209 w 817"/>
                <a:gd name="T29" fmla="*/ 80 h 1070"/>
                <a:gd name="T30" fmla="*/ 191 w 817"/>
                <a:gd name="T31" fmla="*/ 77 h 1070"/>
                <a:gd name="T32" fmla="*/ 180 w 817"/>
                <a:gd name="T33" fmla="*/ 82 h 1070"/>
                <a:gd name="T34" fmla="*/ 186 w 817"/>
                <a:gd name="T35" fmla="*/ 95 h 1070"/>
                <a:gd name="T36" fmla="*/ 197 w 817"/>
                <a:gd name="T37" fmla="*/ 99 h 1070"/>
                <a:gd name="T38" fmla="*/ 218 w 817"/>
                <a:gd name="T39" fmla="*/ 98 h 1070"/>
                <a:gd name="T40" fmla="*/ 236 w 817"/>
                <a:gd name="T41" fmla="*/ 111 h 1070"/>
                <a:gd name="T42" fmla="*/ 247 w 817"/>
                <a:gd name="T43" fmla="*/ 119 h 1070"/>
                <a:gd name="T44" fmla="*/ 252 w 817"/>
                <a:gd name="T45" fmla="*/ 127 h 1070"/>
                <a:gd name="T46" fmla="*/ 246 w 817"/>
                <a:gd name="T47" fmla="*/ 133 h 1070"/>
                <a:gd name="T48" fmla="*/ 217 w 817"/>
                <a:gd name="T49" fmla="*/ 132 h 1070"/>
                <a:gd name="T50" fmla="*/ 204 w 817"/>
                <a:gd name="T51" fmla="*/ 138 h 1070"/>
                <a:gd name="T52" fmla="*/ 192 w 817"/>
                <a:gd name="T53" fmla="*/ 135 h 1070"/>
                <a:gd name="T54" fmla="*/ 180 w 817"/>
                <a:gd name="T55" fmla="*/ 137 h 1070"/>
                <a:gd name="T56" fmla="*/ 165 w 817"/>
                <a:gd name="T57" fmla="*/ 134 h 1070"/>
                <a:gd name="T58" fmla="*/ 150 w 817"/>
                <a:gd name="T59" fmla="*/ 132 h 1070"/>
                <a:gd name="T60" fmla="*/ 138 w 817"/>
                <a:gd name="T61" fmla="*/ 134 h 1070"/>
                <a:gd name="T62" fmla="*/ 141 w 817"/>
                <a:gd name="T63" fmla="*/ 138 h 1070"/>
                <a:gd name="T64" fmla="*/ 131 w 817"/>
                <a:gd name="T65" fmla="*/ 142 h 1070"/>
                <a:gd name="T66" fmla="*/ 127 w 817"/>
                <a:gd name="T67" fmla="*/ 148 h 1070"/>
                <a:gd name="T68" fmla="*/ 125 w 817"/>
                <a:gd name="T69" fmla="*/ 153 h 1070"/>
                <a:gd name="T70" fmla="*/ 99 w 817"/>
                <a:gd name="T71" fmla="*/ 155 h 1070"/>
                <a:gd name="T72" fmla="*/ 81 w 817"/>
                <a:gd name="T73" fmla="*/ 152 h 1070"/>
                <a:gd name="T74" fmla="*/ 65 w 817"/>
                <a:gd name="T75" fmla="*/ 146 h 1070"/>
                <a:gd name="T76" fmla="*/ 54 w 817"/>
                <a:gd name="T77" fmla="*/ 149 h 1070"/>
                <a:gd name="T78" fmla="*/ 47 w 817"/>
                <a:gd name="T79" fmla="*/ 154 h 1070"/>
                <a:gd name="T80" fmla="*/ 34 w 817"/>
                <a:gd name="T81" fmla="*/ 148 h 1070"/>
                <a:gd name="T82" fmla="*/ 19 w 817"/>
                <a:gd name="T83" fmla="*/ 141 h 1070"/>
                <a:gd name="T84" fmla="*/ 13 w 817"/>
                <a:gd name="T85" fmla="*/ 132 h 1070"/>
                <a:gd name="T86" fmla="*/ 10 w 817"/>
                <a:gd name="T87" fmla="*/ 126 h 1070"/>
                <a:gd name="T88" fmla="*/ 22 w 817"/>
                <a:gd name="T89" fmla="*/ 119 h 1070"/>
                <a:gd name="T90" fmla="*/ 30 w 817"/>
                <a:gd name="T91" fmla="*/ 111 h 1070"/>
                <a:gd name="T92" fmla="*/ 31 w 817"/>
                <a:gd name="T93" fmla="*/ 104 h 1070"/>
                <a:gd name="T94" fmla="*/ 12 w 817"/>
                <a:gd name="T95" fmla="*/ 95 h 1070"/>
                <a:gd name="T96" fmla="*/ 0 w 817"/>
                <a:gd name="T97" fmla="*/ 88 h 1070"/>
                <a:gd name="T98" fmla="*/ 16 w 817"/>
                <a:gd name="T99" fmla="*/ 83 h 1070"/>
                <a:gd name="T100" fmla="*/ 25 w 817"/>
                <a:gd name="T101" fmla="*/ 79 h 1070"/>
                <a:gd name="T102" fmla="*/ 38 w 817"/>
                <a:gd name="T103" fmla="*/ 74 h 1070"/>
                <a:gd name="T104" fmla="*/ 44 w 817"/>
                <a:gd name="T105" fmla="*/ 69 h 1070"/>
                <a:gd name="T106" fmla="*/ 62 w 817"/>
                <a:gd name="T107" fmla="*/ 64 h 1070"/>
                <a:gd name="T108" fmla="*/ 76 w 817"/>
                <a:gd name="T109" fmla="*/ 63 h 1070"/>
                <a:gd name="T110" fmla="*/ 99 w 817"/>
                <a:gd name="T111" fmla="*/ 64 h 1070"/>
                <a:gd name="T112" fmla="*/ 119 w 817"/>
                <a:gd name="T113" fmla="*/ 61 h 1070"/>
                <a:gd name="T114" fmla="*/ 121 w 817"/>
                <a:gd name="T115" fmla="*/ 57 h 1070"/>
                <a:gd name="T116" fmla="*/ 130 w 817"/>
                <a:gd name="T117" fmla="*/ 56 h 1070"/>
                <a:gd name="T118" fmla="*/ 133 w 817"/>
                <a:gd name="T119" fmla="*/ 44 h 1070"/>
                <a:gd name="T120" fmla="*/ 130 w 817"/>
                <a:gd name="T121" fmla="*/ 36 h 10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7"/>
                <a:gd name="T184" fmla="*/ 0 h 1070"/>
                <a:gd name="T185" fmla="*/ 817 w 817"/>
                <a:gd name="T186" fmla="*/ 1070 h 10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7" h="1070">
                  <a:moveTo>
                    <a:pt x="422" y="210"/>
                  </a:moveTo>
                  <a:lnTo>
                    <a:pt x="452" y="190"/>
                  </a:lnTo>
                  <a:lnTo>
                    <a:pt x="490" y="152"/>
                  </a:lnTo>
                  <a:lnTo>
                    <a:pt x="500" y="137"/>
                  </a:lnTo>
                  <a:lnTo>
                    <a:pt x="490" y="85"/>
                  </a:lnTo>
                  <a:lnTo>
                    <a:pt x="495" y="67"/>
                  </a:lnTo>
                  <a:lnTo>
                    <a:pt x="552" y="42"/>
                  </a:lnTo>
                  <a:lnTo>
                    <a:pt x="580" y="35"/>
                  </a:lnTo>
                  <a:lnTo>
                    <a:pt x="612" y="0"/>
                  </a:lnTo>
                  <a:lnTo>
                    <a:pt x="632" y="0"/>
                  </a:lnTo>
                  <a:lnTo>
                    <a:pt x="637" y="25"/>
                  </a:lnTo>
                  <a:lnTo>
                    <a:pt x="642" y="67"/>
                  </a:lnTo>
                  <a:lnTo>
                    <a:pt x="675" y="115"/>
                  </a:lnTo>
                  <a:lnTo>
                    <a:pt x="695" y="152"/>
                  </a:lnTo>
                  <a:lnTo>
                    <a:pt x="695" y="190"/>
                  </a:lnTo>
                  <a:lnTo>
                    <a:pt x="685" y="220"/>
                  </a:lnTo>
                  <a:lnTo>
                    <a:pt x="660" y="247"/>
                  </a:lnTo>
                  <a:lnTo>
                    <a:pt x="642" y="247"/>
                  </a:lnTo>
                  <a:lnTo>
                    <a:pt x="627" y="247"/>
                  </a:lnTo>
                  <a:lnTo>
                    <a:pt x="617" y="262"/>
                  </a:lnTo>
                  <a:lnTo>
                    <a:pt x="627" y="295"/>
                  </a:lnTo>
                  <a:lnTo>
                    <a:pt x="622" y="352"/>
                  </a:lnTo>
                  <a:lnTo>
                    <a:pt x="647" y="380"/>
                  </a:lnTo>
                  <a:lnTo>
                    <a:pt x="652" y="415"/>
                  </a:lnTo>
                  <a:lnTo>
                    <a:pt x="670" y="465"/>
                  </a:lnTo>
                  <a:lnTo>
                    <a:pt x="685" y="490"/>
                  </a:lnTo>
                  <a:lnTo>
                    <a:pt x="702" y="507"/>
                  </a:lnTo>
                  <a:lnTo>
                    <a:pt x="695" y="527"/>
                  </a:lnTo>
                  <a:lnTo>
                    <a:pt x="685" y="542"/>
                  </a:lnTo>
                  <a:lnTo>
                    <a:pt x="675" y="550"/>
                  </a:lnTo>
                  <a:lnTo>
                    <a:pt x="647" y="527"/>
                  </a:lnTo>
                  <a:lnTo>
                    <a:pt x="617" y="527"/>
                  </a:lnTo>
                  <a:lnTo>
                    <a:pt x="595" y="542"/>
                  </a:lnTo>
                  <a:lnTo>
                    <a:pt x="585" y="562"/>
                  </a:lnTo>
                  <a:lnTo>
                    <a:pt x="605" y="590"/>
                  </a:lnTo>
                  <a:lnTo>
                    <a:pt x="605" y="655"/>
                  </a:lnTo>
                  <a:lnTo>
                    <a:pt x="622" y="675"/>
                  </a:lnTo>
                  <a:lnTo>
                    <a:pt x="637" y="680"/>
                  </a:lnTo>
                  <a:lnTo>
                    <a:pt x="670" y="675"/>
                  </a:lnTo>
                  <a:lnTo>
                    <a:pt x="705" y="670"/>
                  </a:lnTo>
                  <a:lnTo>
                    <a:pt x="732" y="727"/>
                  </a:lnTo>
                  <a:lnTo>
                    <a:pt x="765" y="765"/>
                  </a:lnTo>
                  <a:lnTo>
                    <a:pt x="785" y="790"/>
                  </a:lnTo>
                  <a:lnTo>
                    <a:pt x="800" y="812"/>
                  </a:lnTo>
                  <a:lnTo>
                    <a:pt x="800" y="855"/>
                  </a:lnTo>
                  <a:lnTo>
                    <a:pt x="817" y="875"/>
                  </a:lnTo>
                  <a:lnTo>
                    <a:pt x="817" y="885"/>
                  </a:lnTo>
                  <a:lnTo>
                    <a:pt x="797" y="912"/>
                  </a:lnTo>
                  <a:lnTo>
                    <a:pt x="712" y="902"/>
                  </a:lnTo>
                  <a:lnTo>
                    <a:pt x="702" y="907"/>
                  </a:lnTo>
                  <a:lnTo>
                    <a:pt x="685" y="937"/>
                  </a:lnTo>
                  <a:lnTo>
                    <a:pt x="660" y="945"/>
                  </a:lnTo>
                  <a:lnTo>
                    <a:pt x="627" y="917"/>
                  </a:lnTo>
                  <a:lnTo>
                    <a:pt x="622" y="927"/>
                  </a:lnTo>
                  <a:lnTo>
                    <a:pt x="600" y="927"/>
                  </a:lnTo>
                  <a:lnTo>
                    <a:pt x="585" y="937"/>
                  </a:lnTo>
                  <a:lnTo>
                    <a:pt x="552" y="937"/>
                  </a:lnTo>
                  <a:lnTo>
                    <a:pt x="532" y="922"/>
                  </a:lnTo>
                  <a:lnTo>
                    <a:pt x="500" y="912"/>
                  </a:lnTo>
                  <a:lnTo>
                    <a:pt x="485" y="902"/>
                  </a:lnTo>
                  <a:lnTo>
                    <a:pt x="465" y="912"/>
                  </a:lnTo>
                  <a:lnTo>
                    <a:pt x="447" y="922"/>
                  </a:lnTo>
                  <a:lnTo>
                    <a:pt x="452" y="935"/>
                  </a:lnTo>
                  <a:lnTo>
                    <a:pt x="457" y="945"/>
                  </a:lnTo>
                  <a:lnTo>
                    <a:pt x="452" y="960"/>
                  </a:lnTo>
                  <a:lnTo>
                    <a:pt x="425" y="977"/>
                  </a:lnTo>
                  <a:lnTo>
                    <a:pt x="415" y="992"/>
                  </a:lnTo>
                  <a:lnTo>
                    <a:pt x="415" y="1017"/>
                  </a:lnTo>
                  <a:lnTo>
                    <a:pt x="415" y="1035"/>
                  </a:lnTo>
                  <a:lnTo>
                    <a:pt x="405" y="1050"/>
                  </a:lnTo>
                  <a:lnTo>
                    <a:pt x="380" y="1060"/>
                  </a:lnTo>
                  <a:lnTo>
                    <a:pt x="320" y="1065"/>
                  </a:lnTo>
                  <a:lnTo>
                    <a:pt x="280" y="1070"/>
                  </a:lnTo>
                  <a:lnTo>
                    <a:pt x="262" y="1045"/>
                  </a:lnTo>
                  <a:lnTo>
                    <a:pt x="237" y="1025"/>
                  </a:lnTo>
                  <a:lnTo>
                    <a:pt x="210" y="1007"/>
                  </a:lnTo>
                  <a:lnTo>
                    <a:pt x="200" y="1017"/>
                  </a:lnTo>
                  <a:lnTo>
                    <a:pt x="177" y="1027"/>
                  </a:lnTo>
                  <a:lnTo>
                    <a:pt x="165" y="1045"/>
                  </a:lnTo>
                  <a:lnTo>
                    <a:pt x="152" y="1055"/>
                  </a:lnTo>
                  <a:lnTo>
                    <a:pt x="137" y="1035"/>
                  </a:lnTo>
                  <a:lnTo>
                    <a:pt x="110" y="1017"/>
                  </a:lnTo>
                  <a:lnTo>
                    <a:pt x="80" y="1007"/>
                  </a:lnTo>
                  <a:lnTo>
                    <a:pt x="62" y="970"/>
                  </a:lnTo>
                  <a:lnTo>
                    <a:pt x="52" y="927"/>
                  </a:lnTo>
                  <a:lnTo>
                    <a:pt x="42" y="902"/>
                  </a:lnTo>
                  <a:lnTo>
                    <a:pt x="32" y="885"/>
                  </a:lnTo>
                  <a:lnTo>
                    <a:pt x="32" y="865"/>
                  </a:lnTo>
                  <a:lnTo>
                    <a:pt x="42" y="840"/>
                  </a:lnTo>
                  <a:lnTo>
                    <a:pt x="72" y="817"/>
                  </a:lnTo>
                  <a:lnTo>
                    <a:pt x="90" y="785"/>
                  </a:lnTo>
                  <a:lnTo>
                    <a:pt x="95" y="760"/>
                  </a:lnTo>
                  <a:lnTo>
                    <a:pt x="105" y="732"/>
                  </a:lnTo>
                  <a:lnTo>
                    <a:pt x="100" y="712"/>
                  </a:lnTo>
                  <a:lnTo>
                    <a:pt x="72" y="685"/>
                  </a:lnTo>
                  <a:lnTo>
                    <a:pt x="37" y="647"/>
                  </a:lnTo>
                  <a:lnTo>
                    <a:pt x="10" y="627"/>
                  </a:lnTo>
                  <a:lnTo>
                    <a:pt x="0" y="605"/>
                  </a:lnTo>
                  <a:lnTo>
                    <a:pt x="5" y="590"/>
                  </a:lnTo>
                  <a:lnTo>
                    <a:pt x="52" y="575"/>
                  </a:lnTo>
                  <a:lnTo>
                    <a:pt x="80" y="575"/>
                  </a:lnTo>
                  <a:lnTo>
                    <a:pt x="80" y="542"/>
                  </a:lnTo>
                  <a:lnTo>
                    <a:pt x="95" y="527"/>
                  </a:lnTo>
                  <a:lnTo>
                    <a:pt x="125" y="510"/>
                  </a:lnTo>
                  <a:lnTo>
                    <a:pt x="132" y="495"/>
                  </a:lnTo>
                  <a:lnTo>
                    <a:pt x="142" y="475"/>
                  </a:lnTo>
                  <a:lnTo>
                    <a:pt x="165" y="447"/>
                  </a:lnTo>
                  <a:lnTo>
                    <a:pt x="200" y="442"/>
                  </a:lnTo>
                  <a:lnTo>
                    <a:pt x="210" y="432"/>
                  </a:lnTo>
                  <a:lnTo>
                    <a:pt x="247" y="432"/>
                  </a:lnTo>
                  <a:lnTo>
                    <a:pt x="272" y="432"/>
                  </a:lnTo>
                  <a:lnTo>
                    <a:pt x="320" y="442"/>
                  </a:lnTo>
                  <a:lnTo>
                    <a:pt x="352" y="427"/>
                  </a:lnTo>
                  <a:lnTo>
                    <a:pt x="385" y="415"/>
                  </a:lnTo>
                  <a:lnTo>
                    <a:pt x="395" y="415"/>
                  </a:lnTo>
                  <a:lnTo>
                    <a:pt x="390" y="395"/>
                  </a:lnTo>
                  <a:lnTo>
                    <a:pt x="405" y="375"/>
                  </a:lnTo>
                  <a:lnTo>
                    <a:pt x="422" y="385"/>
                  </a:lnTo>
                  <a:lnTo>
                    <a:pt x="442" y="375"/>
                  </a:lnTo>
                  <a:lnTo>
                    <a:pt x="432" y="305"/>
                  </a:lnTo>
                  <a:lnTo>
                    <a:pt x="422" y="300"/>
                  </a:lnTo>
                  <a:lnTo>
                    <a:pt x="422" y="252"/>
                  </a:lnTo>
                  <a:lnTo>
                    <a:pt x="422" y="210"/>
                  </a:lnTo>
                  <a:close/>
                </a:path>
              </a:pathLst>
            </a:custGeom>
            <a:solidFill>
              <a:schemeClr val="folHlink">
                <a:alpha val="16862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8" name="Freeform 17"/>
            <p:cNvSpPr>
              <a:spLocks/>
            </p:cNvSpPr>
            <p:nvPr/>
          </p:nvSpPr>
          <p:spPr bwMode="auto">
            <a:xfrm>
              <a:off x="2011" y="1402"/>
              <a:ext cx="666" cy="545"/>
            </a:xfrm>
            <a:custGeom>
              <a:avLst/>
              <a:gdLst>
                <a:gd name="T0" fmla="*/ 55 w 892"/>
                <a:gd name="T1" fmla="*/ 27 h 883"/>
                <a:gd name="T2" fmla="*/ 52 w 892"/>
                <a:gd name="T3" fmla="*/ 35 h 883"/>
                <a:gd name="T4" fmla="*/ 56 w 892"/>
                <a:gd name="T5" fmla="*/ 43 h 883"/>
                <a:gd name="T6" fmla="*/ 76 w 892"/>
                <a:gd name="T7" fmla="*/ 33 h 883"/>
                <a:gd name="T8" fmla="*/ 96 w 892"/>
                <a:gd name="T9" fmla="*/ 25 h 883"/>
                <a:gd name="T10" fmla="*/ 106 w 892"/>
                <a:gd name="T11" fmla="*/ 6 h 883"/>
                <a:gd name="T12" fmla="*/ 121 w 892"/>
                <a:gd name="T13" fmla="*/ 9 h 883"/>
                <a:gd name="T14" fmla="*/ 134 w 892"/>
                <a:gd name="T15" fmla="*/ 20 h 883"/>
                <a:gd name="T16" fmla="*/ 156 w 892"/>
                <a:gd name="T17" fmla="*/ 17 h 883"/>
                <a:gd name="T18" fmla="*/ 167 w 892"/>
                <a:gd name="T19" fmla="*/ 12 h 883"/>
                <a:gd name="T20" fmla="*/ 188 w 892"/>
                <a:gd name="T21" fmla="*/ 0 h 883"/>
                <a:gd name="T22" fmla="*/ 209 w 892"/>
                <a:gd name="T23" fmla="*/ 10 h 883"/>
                <a:gd name="T24" fmla="*/ 220 w 892"/>
                <a:gd name="T25" fmla="*/ 19 h 883"/>
                <a:gd name="T26" fmla="*/ 217 w 892"/>
                <a:gd name="T27" fmla="*/ 35 h 883"/>
                <a:gd name="T28" fmla="*/ 213 w 892"/>
                <a:gd name="T29" fmla="*/ 52 h 883"/>
                <a:gd name="T30" fmla="*/ 221 w 892"/>
                <a:gd name="T31" fmla="*/ 64 h 883"/>
                <a:gd name="T32" fmla="*/ 241 w 892"/>
                <a:gd name="T33" fmla="*/ 59 h 883"/>
                <a:gd name="T34" fmla="*/ 243 w 892"/>
                <a:gd name="T35" fmla="*/ 73 h 883"/>
                <a:gd name="T36" fmla="*/ 225 w 892"/>
                <a:gd name="T37" fmla="*/ 83 h 883"/>
                <a:gd name="T38" fmla="*/ 233 w 892"/>
                <a:gd name="T39" fmla="*/ 94 h 883"/>
                <a:gd name="T40" fmla="*/ 241 w 892"/>
                <a:gd name="T41" fmla="*/ 94 h 883"/>
                <a:gd name="T42" fmla="*/ 255 w 892"/>
                <a:gd name="T43" fmla="*/ 105 h 883"/>
                <a:gd name="T44" fmla="*/ 272 w 892"/>
                <a:gd name="T45" fmla="*/ 114 h 883"/>
                <a:gd name="T46" fmla="*/ 248 w 892"/>
                <a:gd name="T47" fmla="*/ 117 h 883"/>
                <a:gd name="T48" fmla="*/ 218 w 892"/>
                <a:gd name="T49" fmla="*/ 113 h 883"/>
                <a:gd name="T50" fmla="*/ 201 w 892"/>
                <a:gd name="T51" fmla="*/ 115 h 883"/>
                <a:gd name="T52" fmla="*/ 182 w 892"/>
                <a:gd name="T53" fmla="*/ 113 h 883"/>
                <a:gd name="T54" fmla="*/ 149 w 892"/>
                <a:gd name="T55" fmla="*/ 104 h 883"/>
                <a:gd name="T56" fmla="*/ 129 w 892"/>
                <a:gd name="T57" fmla="*/ 102 h 883"/>
                <a:gd name="T58" fmla="*/ 109 w 892"/>
                <a:gd name="T59" fmla="*/ 98 h 883"/>
                <a:gd name="T60" fmla="*/ 96 w 892"/>
                <a:gd name="T61" fmla="*/ 101 h 883"/>
                <a:gd name="T62" fmla="*/ 93 w 892"/>
                <a:gd name="T63" fmla="*/ 112 h 883"/>
                <a:gd name="T64" fmla="*/ 81 w 892"/>
                <a:gd name="T65" fmla="*/ 123 h 883"/>
                <a:gd name="T66" fmla="*/ 70 w 892"/>
                <a:gd name="T67" fmla="*/ 127 h 883"/>
                <a:gd name="T68" fmla="*/ 43 w 892"/>
                <a:gd name="T69" fmla="*/ 105 h 883"/>
                <a:gd name="T70" fmla="*/ 23 w 892"/>
                <a:gd name="T71" fmla="*/ 98 h 883"/>
                <a:gd name="T72" fmla="*/ 10 w 892"/>
                <a:gd name="T73" fmla="*/ 96 h 883"/>
                <a:gd name="T74" fmla="*/ 6 w 892"/>
                <a:gd name="T75" fmla="*/ 85 h 883"/>
                <a:gd name="T76" fmla="*/ 3 w 892"/>
                <a:gd name="T77" fmla="*/ 81 h 883"/>
                <a:gd name="T78" fmla="*/ 19 w 892"/>
                <a:gd name="T79" fmla="*/ 78 h 883"/>
                <a:gd name="T80" fmla="*/ 37 w 892"/>
                <a:gd name="T81" fmla="*/ 75 h 883"/>
                <a:gd name="T82" fmla="*/ 23 w 892"/>
                <a:gd name="T83" fmla="*/ 65 h 883"/>
                <a:gd name="T84" fmla="*/ 12 w 892"/>
                <a:gd name="T85" fmla="*/ 52 h 883"/>
                <a:gd name="T86" fmla="*/ 12 w 892"/>
                <a:gd name="T87" fmla="*/ 42 h 883"/>
                <a:gd name="T88" fmla="*/ 12 w 892"/>
                <a:gd name="T89" fmla="*/ 37 h 883"/>
                <a:gd name="T90" fmla="*/ 30 w 892"/>
                <a:gd name="T91" fmla="*/ 33 h 883"/>
                <a:gd name="T92" fmla="*/ 35 w 892"/>
                <a:gd name="T93" fmla="*/ 23 h 8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2"/>
                <a:gd name="T142" fmla="*/ 0 h 883"/>
                <a:gd name="T143" fmla="*/ 892 w 892"/>
                <a:gd name="T144" fmla="*/ 883 h 8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2" h="883">
                  <a:moveTo>
                    <a:pt x="112" y="160"/>
                  </a:moveTo>
                  <a:lnTo>
                    <a:pt x="147" y="160"/>
                  </a:lnTo>
                  <a:lnTo>
                    <a:pt x="175" y="180"/>
                  </a:lnTo>
                  <a:lnTo>
                    <a:pt x="175" y="195"/>
                  </a:lnTo>
                  <a:lnTo>
                    <a:pt x="175" y="218"/>
                  </a:lnTo>
                  <a:lnTo>
                    <a:pt x="165" y="238"/>
                  </a:lnTo>
                  <a:lnTo>
                    <a:pt x="147" y="245"/>
                  </a:lnTo>
                  <a:lnTo>
                    <a:pt x="160" y="275"/>
                  </a:lnTo>
                  <a:lnTo>
                    <a:pt x="180" y="298"/>
                  </a:lnTo>
                  <a:lnTo>
                    <a:pt x="207" y="270"/>
                  </a:lnTo>
                  <a:lnTo>
                    <a:pt x="222" y="255"/>
                  </a:lnTo>
                  <a:lnTo>
                    <a:pt x="247" y="228"/>
                  </a:lnTo>
                  <a:lnTo>
                    <a:pt x="247" y="203"/>
                  </a:lnTo>
                  <a:lnTo>
                    <a:pt x="270" y="190"/>
                  </a:lnTo>
                  <a:lnTo>
                    <a:pt x="307" y="170"/>
                  </a:lnTo>
                  <a:lnTo>
                    <a:pt x="332" y="133"/>
                  </a:lnTo>
                  <a:lnTo>
                    <a:pt x="340" y="118"/>
                  </a:lnTo>
                  <a:lnTo>
                    <a:pt x="342" y="38"/>
                  </a:lnTo>
                  <a:lnTo>
                    <a:pt x="365" y="28"/>
                  </a:lnTo>
                  <a:lnTo>
                    <a:pt x="390" y="33"/>
                  </a:lnTo>
                  <a:lnTo>
                    <a:pt x="390" y="60"/>
                  </a:lnTo>
                  <a:lnTo>
                    <a:pt x="385" y="103"/>
                  </a:lnTo>
                  <a:lnTo>
                    <a:pt x="412" y="123"/>
                  </a:lnTo>
                  <a:lnTo>
                    <a:pt x="432" y="138"/>
                  </a:lnTo>
                  <a:lnTo>
                    <a:pt x="437" y="155"/>
                  </a:lnTo>
                  <a:lnTo>
                    <a:pt x="460" y="165"/>
                  </a:lnTo>
                  <a:lnTo>
                    <a:pt x="502" y="118"/>
                  </a:lnTo>
                  <a:lnTo>
                    <a:pt x="527" y="128"/>
                  </a:lnTo>
                  <a:lnTo>
                    <a:pt x="545" y="105"/>
                  </a:lnTo>
                  <a:lnTo>
                    <a:pt x="537" y="85"/>
                  </a:lnTo>
                  <a:lnTo>
                    <a:pt x="565" y="33"/>
                  </a:lnTo>
                  <a:lnTo>
                    <a:pt x="580" y="8"/>
                  </a:lnTo>
                  <a:lnTo>
                    <a:pt x="607" y="0"/>
                  </a:lnTo>
                  <a:lnTo>
                    <a:pt x="632" y="8"/>
                  </a:lnTo>
                  <a:lnTo>
                    <a:pt x="650" y="43"/>
                  </a:lnTo>
                  <a:lnTo>
                    <a:pt x="672" y="70"/>
                  </a:lnTo>
                  <a:lnTo>
                    <a:pt x="702" y="90"/>
                  </a:lnTo>
                  <a:lnTo>
                    <a:pt x="712" y="105"/>
                  </a:lnTo>
                  <a:lnTo>
                    <a:pt x="707" y="133"/>
                  </a:lnTo>
                  <a:lnTo>
                    <a:pt x="707" y="185"/>
                  </a:lnTo>
                  <a:lnTo>
                    <a:pt x="707" y="213"/>
                  </a:lnTo>
                  <a:lnTo>
                    <a:pt x="697" y="245"/>
                  </a:lnTo>
                  <a:lnTo>
                    <a:pt x="697" y="275"/>
                  </a:lnTo>
                  <a:lnTo>
                    <a:pt x="685" y="308"/>
                  </a:lnTo>
                  <a:lnTo>
                    <a:pt x="685" y="360"/>
                  </a:lnTo>
                  <a:lnTo>
                    <a:pt x="685" y="393"/>
                  </a:lnTo>
                  <a:lnTo>
                    <a:pt x="697" y="430"/>
                  </a:lnTo>
                  <a:lnTo>
                    <a:pt x="712" y="440"/>
                  </a:lnTo>
                  <a:lnTo>
                    <a:pt x="737" y="418"/>
                  </a:lnTo>
                  <a:lnTo>
                    <a:pt x="755" y="393"/>
                  </a:lnTo>
                  <a:lnTo>
                    <a:pt x="777" y="408"/>
                  </a:lnTo>
                  <a:lnTo>
                    <a:pt x="770" y="433"/>
                  </a:lnTo>
                  <a:lnTo>
                    <a:pt x="777" y="483"/>
                  </a:lnTo>
                  <a:lnTo>
                    <a:pt x="780" y="503"/>
                  </a:lnTo>
                  <a:lnTo>
                    <a:pt x="765" y="515"/>
                  </a:lnTo>
                  <a:lnTo>
                    <a:pt x="737" y="540"/>
                  </a:lnTo>
                  <a:lnTo>
                    <a:pt x="725" y="568"/>
                  </a:lnTo>
                  <a:lnTo>
                    <a:pt x="717" y="593"/>
                  </a:lnTo>
                  <a:lnTo>
                    <a:pt x="727" y="630"/>
                  </a:lnTo>
                  <a:lnTo>
                    <a:pt x="750" y="645"/>
                  </a:lnTo>
                  <a:lnTo>
                    <a:pt x="765" y="630"/>
                  </a:lnTo>
                  <a:lnTo>
                    <a:pt x="787" y="635"/>
                  </a:lnTo>
                  <a:lnTo>
                    <a:pt x="777" y="650"/>
                  </a:lnTo>
                  <a:lnTo>
                    <a:pt x="787" y="688"/>
                  </a:lnTo>
                  <a:lnTo>
                    <a:pt x="797" y="703"/>
                  </a:lnTo>
                  <a:lnTo>
                    <a:pt x="822" y="725"/>
                  </a:lnTo>
                  <a:lnTo>
                    <a:pt x="840" y="740"/>
                  </a:lnTo>
                  <a:lnTo>
                    <a:pt x="860" y="763"/>
                  </a:lnTo>
                  <a:lnTo>
                    <a:pt x="875" y="783"/>
                  </a:lnTo>
                  <a:lnTo>
                    <a:pt x="892" y="793"/>
                  </a:lnTo>
                  <a:lnTo>
                    <a:pt x="872" y="805"/>
                  </a:lnTo>
                  <a:lnTo>
                    <a:pt x="797" y="805"/>
                  </a:lnTo>
                  <a:lnTo>
                    <a:pt x="777" y="815"/>
                  </a:lnTo>
                  <a:lnTo>
                    <a:pt x="745" y="810"/>
                  </a:lnTo>
                  <a:lnTo>
                    <a:pt x="702" y="778"/>
                  </a:lnTo>
                  <a:lnTo>
                    <a:pt x="682" y="788"/>
                  </a:lnTo>
                  <a:lnTo>
                    <a:pt x="660" y="798"/>
                  </a:lnTo>
                  <a:lnTo>
                    <a:pt x="645" y="793"/>
                  </a:lnTo>
                  <a:lnTo>
                    <a:pt x="617" y="768"/>
                  </a:lnTo>
                  <a:lnTo>
                    <a:pt x="607" y="773"/>
                  </a:lnTo>
                  <a:lnTo>
                    <a:pt x="587" y="778"/>
                  </a:lnTo>
                  <a:lnTo>
                    <a:pt x="560" y="768"/>
                  </a:lnTo>
                  <a:lnTo>
                    <a:pt x="517" y="745"/>
                  </a:lnTo>
                  <a:lnTo>
                    <a:pt x="480" y="720"/>
                  </a:lnTo>
                  <a:lnTo>
                    <a:pt x="450" y="688"/>
                  </a:lnTo>
                  <a:lnTo>
                    <a:pt x="432" y="693"/>
                  </a:lnTo>
                  <a:lnTo>
                    <a:pt x="417" y="703"/>
                  </a:lnTo>
                  <a:lnTo>
                    <a:pt x="397" y="703"/>
                  </a:lnTo>
                  <a:lnTo>
                    <a:pt x="370" y="683"/>
                  </a:lnTo>
                  <a:lnTo>
                    <a:pt x="350" y="673"/>
                  </a:lnTo>
                  <a:lnTo>
                    <a:pt x="332" y="678"/>
                  </a:lnTo>
                  <a:lnTo>
                    <a:pt x="317" y="683"/>
                  </a:lnTo>
                  <a:lnTo>
                    <a:pt x="307" y="693"/>
                  </a:lnTo>
                  <a:lnTo>
                    <a:pt x="297" y="708"/>
                  </a:lnTo>
                  <a:lnTo>
                    <a:pt x="302" y="740"/>
                  </a:lnTo>
                  <a:lnTo>
                    <a:pt x="297" y="768"/>
                  </a:lnTo>
                  <a:lnTo>
                    <a:pt x="285" y="810"/>
                  </a:lnTo>
                  <a:lnTo>
                    <a:pt x="275" y="825"/>
                  </a:lnTo>
                  <a:lnTo>
                    <a:pt x="260" y="850"/>
                  </a:lnTo>
                  <a:lnTo>
                    <a:pt x="255" y="863"/>
                  </a:lnTo>
                  <a:lnTo>
                    <a:pt x="232" y="883"/>
                  </a:lnTo>
                  <a:lnTo>
                    <a:pt x="227" y="873"/>
                  </a:lnTo>
                  <a:lnTo>
                    <a:pt x="217" y="863"/>
                  </a:lnTo>
                  <a:lnTo>
                    <a:pt x="217" y="815"/>
                  </a:lnTo>
                  <a:lnTo>
                    <a:pt x="137" y="725"/>
                  </a:lnTo>
                  <a:lnTo>
                    <a:pt x="122" y="678"/>
                  </a:lnTo>
                  <a:lnTo>
                    <a:pt x="95" y="678"/>
                  </a:lnTo>
                  <a:lnTo>
                    <a:pt x="75" y="678"/>
                  </a:lnTo>
                  <a:lnTo>
                    <a:pt x="62" y="683"/>
                  </a:lnTo>
                  <a:lnTo>
                    <a:pt x="47" y="683"/>
                  </a:lnTo>
                  <a:lnTo>
                    <a:pt x="32" y="665"/>
                  </a:lnTo>
                  <a:lnTo>
                    <a:pt x="20" y="655"/>
                  </a:lnTo>
                  <a:lnTo>
                    <a:pt x="20" y="630"/>
                  </a:lnTo>
                  <a:lnTo>
                    <a:pt x="20" y="588"/>
                  </a:lnTo>
                  <a:lnTo>
                    <a:pt x="7" y="578"/>
                  </a:lnTo>
                  <a:lnTo>
                    <a:pt x="0" y="568"/>
                  </a:lnTo>
                  <a:lnTo>
                    <a:pt x="10" y="555"/>
                  </a:lnTo>
                  <a:lnTo>
                    <a:pt x="27" y="535"/>
                  </a:lnTo>
                  <a:lnTo>
                    <a:pt x="37" y="528"/>
                  </a:lnTo>
                  <a:lnTo>
                    <a:pt x="62" y="535"/>
                  </a:lnTo>
                  <a:lnTo>
                    <a:pt x="90" y="550"/>
                  </a:lnTo>
                  <a:lnTo>
                    <a:pt x="105" y="535"/>
                  </a:lnTo>
                  <a:lnTo>
                    <a:pt x="117" y="518"/>
                  </a:lnTo>
                  <a:lnTo>
                    <a:pt x="117" y="508"/>
                  </a:lnTo>
                  <a:lnTo>
                    <a:pt x="102" y="483"/>
                  </a:lnTo>
                  <a:lnTo>
                    <a:pt x="75" y="450"/>
                  </a:lnTo>
                  <a:lnTo>
                    <a:pt x="70" y="423"/>
                  </a:lnTo>
                  <a:lnTo>
                    <a:pt x="62" y="388"/>
                  </a:lnTo>
                  <a:lnTo>
                    <a:pt x="37" y="360"/>
                  </a:lnTo>
                  <a:lnTo>
                    <a:pt x="37" y="333"/>
                  </a:lnTo>
                  <a:lnTo>
                    <a:pt x="42" y="313"/>
                  </a:lnTo>
                  <a:lnTo>
                    <a:pt x="37" y="290"/>
                  </a:lnTo>
                  <a:lnTo>
                    <a:pt x="27" y="280"/>
                  </a:lnTo>
                  <a:lnTo>
                    <a:pt x="32" y="265"/>
                  </a:lnTo>
                  <a:lnTo>
                    <a:pt x="37" y="255"/>
                  </a:lnTo>
                  <a:lnTo>
                    <a:pt x="47" y="255"/>
                  </a:lnTo>
                  <a:lnTo>
                    <a:pt x="70" y="255"/>
                  </a:lnTo>
                  <a:lnTo>
                    <a:pt x="95" y="228"/>
                  </a:lnTo>
                  <a:lnTo>
                    <a:pt x="105" y="205"/>
                  </a:lnTo>
                  <a:lnTo>
                    <a:pt x="105" y="195"/>
                  </a:lnTo>
                  <a:lnTo>
                    <a:pt x="112" y="160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29" name="Freeform 18"/>
            <p:cNvSpPr>
              <a:spLocks/>
            </p:cNvSpPr>
            <p:nvPr/>
          </p:nvSpPr>
          <p:spPr bwMode="auto">
            <a:xfrm>
              <a:off x="2486" y="1280"/>
              <a:ext cx="523" cy="388"/>
            </a:xfrm>
            <a:custGeom>
              <a:avLst/>
              <a:gdLst>
                <a:gd name="T0" fmla="*/ 1 w 698"/>
                <a:gd name="T1" fmla="*/ 23 h 630"/>
                <a:gd name="T2" fmla="*/ 19 w 698"/>
                <a:gd name="T3" fmla="*/ 16 h 630"/>
                <a:gd name="T4" fmla="*/ 16 w 698"/>
                <a:gd name="T5" fmla="*/ 10 h 630"/>
                <a:gd name="T6" fmla="*/ 43 w 698"/>
                <a:gd name="T7" fmla="*/ 2 h 630"/>
                <a:gd name="T8" fmla="*/ 46 w 698"/>
                <a:gd name="T9" fmla="*/ 7 h 630"/>
                <a:gd name="T10" fmla="*/ 85 w 698"/>
                <a:gd name="T11" fmla="*/ 13 h 630"/>
                <a:gd name="T12" fmla="*/ 100 w 698"/>
                <a:gd name="T13" fmla="*/ 10 h 630"/>
                <a:gd name="T14" fmla="*/ 125 w 698"/>
                <a:gd name="T15" fmla="*/ 2 h 630"/>
                <a:gd name="T16" fmla="*/ 148 w 698"/>
                <a:gd name="T17" fmla="*/ 7 h 630"/>
                <a:gd name="T18" fmla="*/ 172 w 698"/>
                <a:gd name="T19" fmla="*/ 2 h 630"/>
                <a:gd name="T20" fmla="*/ 189 w 698"/>
                <a:gd name="T21" fmla="*/ 1 h 630"/>
                <a:gd name="T22" fmla="*/ 192 w 698"/>
                <a:gd name="T23" fmla="*/ 9 h 630"/>
                <a:gd name="T24" fmla="*/ 202 w 698"/>
                <a:gd name="T25" fmla="*/ 15 h 630"/>
                <a:gd name="T26" fmla="*/ 212 w 698"/>
                <a:gd name="T27" fmla="*/ 24 h 630"/>
                <a:gd name="T28" fmla="*/ 220 w 698"/>
                <a:gd name="T29" fmla="*/ 32 h 630"/>
                <a:gd name="T30" fmla="*/ 199 w 698"/>
                <a:gd name="T31" fmla="*/ 35 h 630"/>
                <a:gd name="T32" fmla="*/ 179 w 698"/>
                <a:gd name="T33" fmla="*/ 44 h 630"/>
                <a:gd name="T34" fmla="*/ 162 w 698"/>
                <a:gd name="T35" fmla="*/ 48 h 630"/>
                <a:gd name="T36" fmla="*/ 145 w 698"/>
                <a:gd name="T37" fmla="*/ 52 h 630"/>
                <a:gd name="T38" fmla="*/ 152 w 698"/>
                <a:gd name="T39" fmla="*/ 56 h 630"/>
                <a:gd name="T40" fmla="*/ 163 w 698"/>
                <a:gd name="T41" fmla="*/ 60 h 630"/>
                <a:gd name="T42" fmla="*/ 154 w 698"/>
                <a:gd name="T43" fmla="*/ 65 h 630"/>
                <a:gd name="T44" fmla="*/ 142 w 698"/>
                <a:gd name="T45" fmla="*/ 66 h 630"/>
                <a:gd name="T46" fmla="*/ 140 w 698"/>
                <a:gd name="T47" fmla="*/ 73 h 630"/>
                <a:gd name="T48" fmla="*/ 130 w 698"/>
                <a:gd name="T49" fmla="*/ 75 h 630"/>
                <a:gd name="T50" fmla="*/ 117 w 698"/>
                <a:gd name="T51" fmla="*/ 73 h 630"/>
                <a:gd name="T52" fmla="*/ 106 w 698"/>
                <a:gd name="T53" fmla="*/ 76 h 630"/>
                <a:gd name="T54" fmla="*/ 95 w 698"/>
                <a:gd name="T55" fmla="*/ 86 h 630"/>
                <a:gd name="T56" fmla="*/ 85 w 698"/>
                <a:gd name="T57" fmla="*/ 88 h 630"/>
                <a:gd name="T58" fmla="*/ 66 w 698"/>
                <a:gd name="T59" fmla="*/ 89 h 630"/>
                <a:gd name="T60" fmla="*/ 53 w 698"/>
                <a:gd name="T61" fmla="*/ 86 h 630"/>
                <a:gd name="T62" fmla="*/ 42 w 698"/>
                <a:gd name="T63" fmla="*/ 88 h 630"/>
                <a:gd name="T64" fmla="*/ 36 w 698"/>
                <a:gd name="T65" fmla="*/ 86 h 630"/>
                <a:gd name="T66" fmla="*/ 28 w 698"/>
                <a:gd name="T67" fmla="*/ 88 h 630"/>
                <a:gd name="T68" fmla="*/ 18 w 698"/>
                <a:gd name="T69" fmla="*/ 89 h 630"/>
                <a:gd name="T70" fmla="*/ 13 w 698"/>
                <a:gd name="T71" fmla="*/ 84 h 630"/>
                <a:gd name="T72" fmla="*/ 15 w 698"/>
                <a:gd name="T73" fmla="*/ 75 h 630"/>
                <a:gd name="T74" fmla="*/ 19 w 698"/>
                <a:gd name="T75" fmla="*/ 65 h 630"/>
                <a:gd name="T76" fmla="*/ 19 w 698"/>
                <a:gd name="T77" fmla="*/ 58 h 630"/>
                <a:gd name="T78" fmla="*/ 22 w 698"/>
                <a:gd name="T79" fmla="*/ 48 h 630"/>
                <a:gd name="T80" fmla="*/ 23 w 698"/>
                <a:gd name="T81" fmla="*/ 42 h 630"/>
                <a:gd name="T82" fmla="*/ 12 w 698"/>
                <a:gd name="T83" fmla="*/ 39 h 630"/>
                <a:gd name="T84" fmla="*/ 3 w 698"/>
                <a:gd name="T85" fmla="*/ 33 h 6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8"/>
                <a:gd name="T130" fmla="*/ 0 h 630"/>
                <a:gd name="T131" fmla="*/ 698 w 698"/>
                <a:gd name="T132" fmla="*/ 630 h 6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8" h="630">
                  <a:moveTo>
                    <a:pt x="0" y="200"/>
                  </a:moveTo>
                  <a:lnTo>
                    <a:pt x="5" y="158"/>
                  </a:lnTo>
                  <a:lnTo>
                    <a:pt x="28" y="143"/>
                  </a:lnTo>
                  <a:lnTo>
                    <a:pt x="63" y="113"/>
                  </a:lnTo>
                  <a:lnTo>
                    <a:pt x="70" y="95"/>
                  </a:lnTo>
                  <a:lnTo>
                    <a:pt x="53" y="75"/>
                  </a:lnTo>
                  <a:lnTo>
                    <a:pt x="123" y="0"/>
                  </a:lnTo>
                  <a:lnTo>
                    <a:pt x="138" y="15"/>
                  </a:lnTo>
                  <a:lnTo>
                    <a:pt x="148" y="38"/>
                  </a:lnTo>
                  <a:lnTo>
                    <a:pt x="148" y="53"/>
                  </a:lnTo>
                  <a:lnTo>
                    <a:pt x="185" y="63"/>
                  </a:lnTo>
                  <a:lnTo>
                    <a:pt x="270" y="90"/>
                  </a:lnTo>
                  <a:lnTo>
                    <a:pt x="275" y="95"/>
                  </a:lnTo>
                  <a:lnTo>
                    <a:pt x="318" y="70"/>
                  </a:lnTo>
                  <a:lnTo>
                    <a:pt x="370" y="20"/>
                  </a:lnTo>
                  <a:lnTo>
                    <a:pt x="398" y="20"/>
                  </a:lnTo>
                  <a:lnTo>
                    <a:pt x="430" y="43"/>
                  </a:lnTo>
                  <a:lnTo>
                    <a:pt x="470" y="53"/>
                  </a:lnTo>
                  <a:lnTo>
                    <a:pt x="525" y="38"/>
                  </a:lnTo>
                  <a:lnTo>
                    <a:pt x="545" y="20"/>
                  </a:lnTo>
                  <a:lnTo>
                    <a:pt x="573" y="20"/>
                  </a:lnTo>
                  <a:lnTo>
                    <a:pt x="598" y="10"/>
                  </a:lnTo>
                  <a:lnTo>
                    <a:pt x="615" y="38"/>
                  </a:lnTo>
                  <a:lnTo>
                    <a:pt x="610" y="63"/>
                  </a:lnTo>
                  <a:lnTo>
                    <a:pt x="615" y="95"/>
                  </a:lnTo>
                  <a:lnTo>
                    <a:pt x="640" y="105"/>
                  </a:lnTo>
                  <a:lnTo>
                    <a:pt x="663" y="133"/>
                  </a:lnTo>
                  <a:lnTo>
                    <a:pt x="673" y="165"/>
                  </a:lnTo>
                  <a:lnTo>
                    <a:pt x="698" y="200"/>
                  </a:lnTo>
                  <a:lnTo>
                    <a:pt x="698" y="223"/>
                  </a:lnTo>
                  <a:lnTo>
                    <a:pt x="663" y="228"/>
                  </a:lnTo>
                  <a:lnTo>
                    <a:pt x="630" y="243"/>
                  </a:lnTo>
                  <a:lnTo>
                    <a:pt x="598" y="275"/>
                  </a:lnTo>
                  <a:lnTo>
                    <a:pt x="568" y="303"/>
                  </a:lnTo>
                  <a:lnTo>
                    <a:pt x="540" y="323"/>
                  </a:lnTo>
                  <a:lnTo>
                    <a:pt x="513" y="333"/>
                  </a:lnTo>
                  <a:lnTo>
                    <a:pt x="470" y="338"/>
                  </a:lnTo>
                  <a:lnTo>
                    <a:pt x="460" y="360"/>
                  </a:lnTo>
                  <a:lnTo>
                    <a:pt x="465" y="380"/>
                  </a:lnTo>
                  <a:lnTo>
                    <a:pt x="483" y="390"/>
                  </a:lnTo>
                  <a:lnTo>
                    <a:pt x="503" y="403"/>
                  </a:lnTo>
                  <a:lnTo>
                    <a:pt x="518" y="418"/>
                  </a:lnTo>
                  <a:lnTo>
                    <a:pt x="508" y="428"/>
                  </a:lnTo>
                  <a:lnTo>
                    <a:pt x="488" y="448"/>
                  </a:lnTo>
                  <a:lnTo>
                    <a:pt x="465" y="455"/>
                  </a:lnTo>
                  <a:lnTo>
                    <a:pt x="450" y="460"/>
                  </a:lnTo>
                  <a:lnTo>
                    <a:pt x="455" y="480"/>
                  </a:lnTo>
                  <a:lnTo>
                    <a:pt x="445" y="503"/>
                  </a:lnTo>
                  <a:lnTo>
                    <a:pt x="435" y="518"/>
                  </a:lnTo>
                  <a:lnTo>
                    <a:pt x="413" y="518"/>
                  </a:lnTo>
                  <a:lnTo>
                    <a:pt x="393" y="513"/>
                  </a:lnTo>
                  <a:lnTo>
                    <a:pt x="370" y="508"/>
                  </a:lnTo>
                  <a:lnTo>
                    <a:pt x="345" y="508"/>
                  </a:lnTo>
                  <a:lnTo>
                    <a:pt x="335" y="533"/>
                  </a:lnTo>
                  <a:lnTo>
                    <a:pt x="323" y="560"/>
                  </a:lnTo>
                  <a:lnTo>
                    <a:pt x="303" y="593"/>
                  </a:lnTo>
                  <a:lnTo>
                    <a:pt x="285" y="608"/>
                  </a:lnTo>
                  <a:lnTo>
                    <a:pt x="270" y="613"/>
                  </a:lnTo>
                  <a:lnTo>
                    <a:pt x="238" y="623"/>
                  </a:lnTo>
                  <a:lnTo>
                    <a:pt x="208" y="623"/>
                  </a:lnTo>
                  <a:lnTo>
                    <a:pt x="185" y="613"/>
                  </a:lnTo>
                  <a:lnTo>
                    <a:pt x="170" y="603"/>
                  </a:lnTo>
                  <a:lnTo>
                    <a:pt x="148" y="608"/>
                  </a:lnTo>
                  <a:lnTo>
                    <a:pt x="133" y="613"/>
                  </a:lnTo>
                  <a:lnTo>
                    <a:pt x="128" y="603"/>
                  </a:lnTo>
                  <a:lnTo>
                    <a:pt x="113" y="593"/>
                  </a:lnTo>
                  <a:lnTo>
                    <a:pt x="100" y="603"/>
                  </a:lnTo>
                  <a:lnTo>
                    <a:pt x="90" y="613"/>
                  </a:lnTo>
                  <a:lnTo>
                    <a:pt x="75" y="630"/>
                  </a:lnTo>
                  <a:lnTo>
                    <a:pt x="58" y="623"/>
                  </a:lnTo>
                  <a:lnTo>
                    <a:pt x="48" y="603"/>
                  </a:lnTo>
                  <a:lnTo>
                    <a:pt x="43" y="588"/>
                  </a:lnTo>
                  <a:lnTo>
                    <a:pt x="48" y="555"/>
                  </a:lnTo>
                  <a:lnTo>
                    <a:pt x="48" y="518"/>
                  </a:lnTo>
                  <a:lnTo>
                    <a:pt x="53" y="488"/>
                  </a:lnTo>
                  <a:lnTo>
                    <a:pt x="63" y="448"/>
                  </a:lnTo>
                  <a:lnTo>
                    <a:pt x="63" y="428"/>
                  </a:lnTo>
                  <a:lnTo>
                    <a:pt x="63" y="405"/>
                  </a:lnTo>
                  <a:lnTo>
                    <a:pt x="63" y="380"/>
                  </a:lnTo>
                  <a:lnTo>
                    <a:pt x="70" y="333"/>
                  </a:lnTo>
                  <a:lnTo>
                    <a:pt x="80" y="313"/>
                  </a:lnTo>
                  <a:lnTo>
                    <a:pt x="75" y="295"/>
                  </a:lnTo>
                  <a:lnTo>
                    <a:pt x="58" y="280"/>
                  </a:lnTo>
                  <a:lnTo>
                    <a:pt x="38" y="270"/>
                  </a:lnTo>
                  <a:lnTo>
                    <a:pt x="18" y="243"/>
                  </a:lnTo>
                  <a:lnTo>
                    <a:pt x="10" y="233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F0000">
                <a:alpha val="16862"/>
              </a:srgb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0" name="Freeform 19"/>
            <p:cNvSpPr>
              <a:spLocks/>
            </p:cNvSpPr>
            <p:nvPr/>
          </p:nvSpPr>
          <p:spPr bwMode="auto">
            <a:xfrm>
              <a:off x="2960" y="1439"/>
              <a:ext cx="353" cy="310"/>
            </a:xfrm>
            <a:custGeom>
              <a:avLst/>
              <a:gdLst>
                <a:gd name="T0" fmla="*/ 49 w 470"/>
                <a:gd name="T1" fmla="*/ 2 h 500"/>
                <a:gd name="T2" fmla="*/ 54 w 470"/>
                <a:gd name="T3" fmla="*/ 0 h 500"/>
                <a:gd name="T4" fmla="*/ 77 w 470"/>
                <a:gd name="T5" fmla="*/ 2 h 500"/>
                <a:gd name="T6" fmla="*/ 104 w 470"/>
                <a:gd name="T7" fmla="*/ 7 h 500"/>
                <a:gd name="T8" fmla="*/ 143 w 470"/>
                <a:gd name="T9" fmla="*/ 16 h 500"/>
                <a:gd name="T10" fmla="*/ 144 w 470"/>
                <a:gd name="T11" fmla="*/ 20 h 500"/>
                <a:gd name="T12" fmla="*/ 133 w 470"/>
                <a:gd name="T13" fmla="*/ 22 h 500"/>
                <a:gd name="T14" fmla="*/ 127 w 470"/>
                <a:gd name="T15" fmla="*/ 28 h 500"/>
                <a:gd name="T16" fmla="*/ 143 w 470"/>
                <a:gd name="T17" fmla="*/ 37 h 500"/>
                <a:gd name="T18" fmla="*/ 135 w 470"/>
                <a:gd name="T19" fmla="*/ 47 h 500"/>
                <a:gd name="T20" fmla="*/ 137 w 470"/>
                <a:gd name="T21" fmla="*/ 56 h 500"/>
                <a:gd name="T22" fmla="*/ 147 w 470"/>
                <a:gd name="T23" fmla="*/ 64 h 500"/>
                <a:gd name="T24" fmla="*/ 149 w 470"/>
                <a:gd name="T25" fmla="*/ 73 h 500"/>
                <a:gd name="T26" fmla="*/ 136 w 470"/>
                <a:gd name="T27" fmla="*/ 74 h 500"/>
                <a:gd name="T28" fmla="*/ 130 w 470"/>
                <a:gd name="T29" fmla="*/ 68 h 500"/>
                <a:gd name="T30" fmla="*/ 122 w 470"/>
                <a:gd name="T31" fmla="*/ 64 h 500"/>
                <a:gd name="T32" fmla="*/ 110 w 470"/>
                <a:gd name="T33" fmla="*/ 69 h 500"/>
                <a:gd name="T34" fmla="*/ 97 w 470"/>
                <a:gd name="T35" fmla="*/ 69 h 500"/>
                <a:gd name="T36" fmla="*/ 83 w 470"/>
                <a:gd name="T37" fmla="*/ 68 h 500"/>
                <a:gd name="T38" fmla="*/ 74 w 470"/>
                <a:gd name="T39" fmla="*/ 68 h 500"/>
                <a:gd name="T40" fmla="*/ 62 w 470"/>
                <a:gd name="T41" fmla="*/ 63 h 500"/>
                <a:gd name="T42" fmla="*/ 52 w 470"/>
                <a:gd name="T43" fmla="*/ 59 h 500"/>
                <a:gd name="T44" fmla="*/ 35 w 470"/>
                <a:gd name="T45" fmla="*/ 62 h 500"/>
                <a:gd name="T46" fmla="*/ 24 w 470"/>
                <a:gd name="T47" fmla="*/ 60 h 500"/>
                <a:gd name="T48" fmla="*/ 20 w 470"/>
                <a:gd name="T49" fmla="*/ 55 h 500"/>
                <a:gd name="T50" fmla="*/ 15 w 470"/>
                <a:gd name="T51" fmla="*/ 49 h 500"/>
                <a:gd name="T52" fmla="*/ 6 w 470"/>
                <a:gd name="T53" fmla="*/ 44 h 500"/>
                <a:gd name="T54" fmla="*/ 5 w 470"/>
                <a:gd name="T55" fmla="*/ 42 h 500"/>
                <a:gd name="T56" fmla="*/ 2 w 470"/>
                <a:gd name="T57" fmla="*/ 35 h 500"/>
                <a:gd name="T58" fmla="*/ 5 w 470"/>
                <a:gd name="T59" fmla="*/ 29 h 500"/>
                <a:gd name="T60" fmla="*/ 25 w 470"/>
                <a:gd name="T61" fmla="*/ 17 h 500"/>
                <a:gd name="T62" fmla="*/ 29 w 470"/>
                <a:gd name="T63" fmla="*/ 13 h 500"/>
                <a:gd name="T64" fmla="*/ 41 w 470"/>
                <a:gd name="T65" fmla="*/ 9 h 500"/>
                <a:gd name="T66" fmla="*/ 45 w 470"/>
                <a:gd name="T67" fmla="*/ 7 h 5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0"/>
                <a:gd name="T103" fmla="*/ 0 h 500"/>
                <a:gd name="T104" fmla="*/ 470 w 470"/>
                <a:gd name="T105" fmla="*/ 500 h 5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0" h="500">
                  <a:moveTo>
                    <a:pt x="158" y="15"/>
                  </a:moveTo>
                  <a:lnTo>
                    <a:pt x="153" y="15"/>
                  </a:lnTo>
                  <a:lnTo>
                    <a:pt x="158" y="20"/>
                  </a:lnTo>
                  <a:lnTo>
                    <a:pt x="170" y="0"/>
                  </a:lnTo>
                  <a:lnTo>
                    <a:pt x="200" y="5"/>
                  </a:lnTo>
                  <a:lnTo>
                    <a:pt x="243" y="20"/>
                  </a:lnTo>
                  <a:lnTo>
                    <a:pt x="310" y="53"/>
                  </a:lnTo>
                  <a:lnTo>
                    <a:pt x="328" y="45"/>
                  </a:lnTo>
                  <a:lnTo>
                    <a:pt x="418" y="85"/>
                  </a:lnTo>
                  <a:lnTo>
                    <a:pt x="450" y="105"/>
                  </a:lnTo>
                  <a:lnTo>
                    <a:pt x="460" y="120"/>
                  </a:lnTo>
                  <a:lnTo>
                    <a:pt x="453" y="138"/>
                  </a:lnTo>
                  <a:lnTo>
                    <a:pt x="438" y="145"/>
                  </a:lnTo>
                  <a:lnTo>
                    <a:pt x="418" y="150"/>
                  </a:lnTo>
                  <a:lnTo>
                    <a:pt x="395" y="158"/>
                  </a:lnTo>
                  <a:lnTo>
                    <a:pt x="400" y="188"/>
                  </a:lnTo>
                  <a:lnTo>
                    <a:pt x="443" y="228"/>
                  </a:lnTo>
                  <a:lnTo>
                    <a:pt x="450" y="253"/>
                  </a:lnTo>
                  <a:lnTo>
                    <a:pt x="443" y="285"/>
                  </a:lnTo>
                  <a:lnTo>
                    <a:pt x="423" y="320"/>
                  </a:lnTo>
                  <a:lnTo>
                    <a:pt x="410" y="353"/>
                  </a:lnTo>
                  <a:lnTo>
                    <a:pt x="433" y="380"/>
                  </a:lnTo>
                  <a:lnTo>
                    <a:pt x="460" y="415"/>
                  </a:lnTo>
                  <a:lnTo>
                    <a:pt x="463" y="433"/>
                  </a:lnTo>
                  <a:lnTo>
                    <a:pt x="470" y="480"/>
                  </a:lnTo>
                  <a:lnTo>
                    <a:pt x="470" y="495"/>
                  </a:lnTo>
                  <a:lnTo>
                    <a:pt x="453" y="500"/>
                  </a:lnTo>
                  <a:lnTo>
                    <a:pt x="428" y="500"/>
                  </a:lnTo>
                  <a:lnTo>
                    <a:pt x="418" y="485"/>
                  </a:lnTo>
                  <a:lnTo>
                    <a:pt x="408" y="455"/>
                  </a:lnTo>
                  <a:lnTo>
                    <a:pt x="393" y="433"/>
                  </a:lnTo>
                  <a:lnTo>
                    <a:pt x="385" y="433"/>
                  </a:lnTo>
                  <a:lnTo>
                    <a:pt x="370" y="443"/>
                  </a:lnTo>
                  <a:lnTo>
                    <a:pt x="348" y="465"/>
                  </a:lnTo>
                  <a:lnTo>
                    <a:pt x="338" y="468"/>
                  </a:lnTo>
                  <a:lnTo>
                    <a:pt x="305" y="468"/>
                  </a:lnTo>
                  <a:lnTo>
                    <a:pt x="290" y="458"/>
                  </a:lnTo>
                  <a:lnTo>
                    <a:pt x="258" y="458"/>
                  </a:lnTo>
                  <a:lnTo>
                    <a:pt x="243" y="465"/>
                  </a:lnTo>
                  <a:lnTo>
                    <a:pt x="233" y="458"/>
                  </a:lnTo>
                  <a:lnTo>
                    <a:pt x="215" y="448"/>
                  </a:lnTo>
                  <a:lnTo>
                    <a:pt x="195" y="428"/>
                  </a:lnTo>
                  <a:lnTo>
                    <a:pt x="180" y="405"/>
                  </a:lnTo>
                  <a:lnTo>
                    <a:pt x="163" y="400"/>
                  </a:lnTo>
                  <a:lnTo>
                    <a:pt x="130" y="415"/>
                  </a:lnTo>
                  <a:lnTo>
                    <a:pt x="110" y="423"/>
                  </a:lnTo>
                  <a:lnTo>
                    <a:pt x="95" y="423"/>
                  </a:lnTo>
                  <a:lnTo>
                    <a:pt x="75" y="405"/>
                  </a:lnTo>
                  <a:lnTo>
                    <a:pt x="63" y="385"/>
                  </a:lnTo>
                  <a:lnTo>
                    <a:pt x="63" y="370"/>
                  </a:lnTo>
                  <a:lnTo>
                    <a:pt x="63" y="348"/>
                  </a:lnTo>
                  <a:lnTo>
                    <a:pt x="48" y="333"/>
                  </a:lnTo>
                  <a:lnTo>
                    <a:pt x="35" y="310"/>
                  </a:lnTo>
                  <a:lnTo>
                    <a:pt x="20" y="300"/>
                  </a:lnTo>
                  <a:lnTo>
                    <a:pt x="10" y="300"/>
                  </a:lnTo>
                  <a:lnTo>
                    <a:pt x="15" y="280"/>
                  </a:lnTo>
                  <a:lnTo>
                    <a:pt x="10" y="263"/>
                  </a:lnTo>
                  <a:lnTo>
                    <a:pt x="5" y="238"/>
                  </a:lnTo>
                  <a:lnTo>
                    <a:pt x="0" y="215"/>
                  </a:lnTo>
                  <a:lnTo>
                    <a:pt x="15" y="195"/>
                  </a:lnTo>
                  <a:lnTo>
                    <a:pt x="48" y="158"/>
                  </a:lnTo>
                  <a:lnTo>
                    <a:pt x="78" y="115"/>
                  </a:lnTo>
                  <a:lnTo>
                    <a:pt x="88" y="110"/>
                  </a:lnTo>
                  <a:lnTo>
                    <a:pt x="88" y="88"/>
                  </a:lnTo>
                  <a:lnTo>
                    <a:pt x="105" y="73"/>
                  </a:lnTo>
                  <a:lnTo>
                    <a:pt x="128" y="58"/>
                  </a:lnTo>
                  <a:lnTo>
                    <a:pt x="153" y="53"/>
                  </a:lnTo>
                  <a:lnTo>
                    <a:pt x="143" y="43"/>
                  </a:lnTo>
                  <a:lnTo>
                    <a:pt x="158" y="15"/>
                  </a:lnTo>
                  <a:close/>
                </a:path>
              </a:pathLst>
            </a:custGeom>
            <a:solidFill>
              <a:srgbClr val="FF0000">
                <a:alpha val="16862"/>
              </a:srgb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1" name="Freeform 20"/>
            <p:cNvSpPr>
              <a:spLocks/>
            </p:cNvSpPr>
            <p:nvPr/>
          </p:nvSpPr>
          <p:spPr bwMode="auto">
            <a:xfrm>
              <a:off x="2545" y="1409"/>
              <a:ext cx="588" cy="549"/>
            </a:xfrm>
            <a:custGeom>
              <a:avLst/>
              <a:gdLst>
                <a:gd name="T0" fmla="*/ 209 w 785"/>
                <a:gd name="T1" fmla="*/ 1 h 890"/>
                <a:gd name="T2" fmla="*/ 229 w 785"/>
                <a:gd name="T3" fmla="*/ 7 h 890"/>
                <a:gd name="T4" fmla="*/ 220 w 785"/>
                <a:gd name="T5" fmla="*/ 14 h 890"/>
                <a:gd name="T6" fmla="*/ 202 w 785"/>
                <a:gd name="T7" fmla="*/ 20 h 890"/>
                <a:gd name="T8" fmla="*/ 198 w 785"/>
                <a:gd name="T9" fmla="*/ 24 h 890"/>
                <a:gd name="T10" fmla="*/ 182 w 785"/>
                <a:gd name="T11" fmla="*/ 32 h 890"/>
                <a:gd name="T12" fmla="*/ 175 w 785"/>
                <a:gd name="T13" fmla="*/ 42 h 890"/>
                <a:gd name="T14" fmla="*/ 175 w 785"/>
                <a:gd name="T15" fmla="*/ 50 h 890"/>
                <a:gd name="T16" fmla="*/ 193 w 785"/>
                <a:gd name="T17" fmla="*/ 57 h 890"/>
                <a:gd name="T18" fmla="*/ 196 w 785"/>
                <a:gd name="T19" fmla="*/ 65 h 890"/>
                <a:gd name="T20" fmla="*/ 213 w 785"/>
                <a:gd name="T21" fmla="*/ 67 h 890"/>
                <a:gd name="T22" fmla="*/ 231 w 785"/>
                <a:gd name="T23" fmla="*/ 66 h 890"/>
                <a:gd name="T24" fmla="*/ 247 w 785"/>
                <a:gd name="T25" fmla="*/ 75 h 890"/>
                <a:gd name="T26" fmla="*/ 216 w 785"/>
                <a:gd name="T27" fmla="*/ 79 h 890"/>
                <a:gd name="T28" fmla="*/ 168 w 785"/>
                <a:gd name="T29" fmla="*/ 87 h 890"/>
                <a:gd name="T30" fmla="*/ 162 w 785"/>
                <a:gd name="T31" fmla="*/ 98 h 890"/>
                <a:gd name="T32" fmla="*/ 165 w 785"/>
                <a:gd name="T33" fmla="*/ 114 h 890"/>
                <a:gd name="T34" fmla="*/ 175 w 785"/>
                <a:gd name="T35" fmla="*/ 126 h 890"/>
                <a:gd name="T36" fmla="*/ 158 w 785"/>
                <a:gd name="T37" fmla="*/ 128 h 890"/>
                <a:gd name="T38" fmla="*/ 146 w 785"/>
                <a:gd name="T39" fmla="*/ 120 h 890"/>
                <a:gd name="T40" fmla="*/ 118 w 785"/>
                <a:gd name="T41" fmla="*/ 118 h 890"/>
                <a:gd name="T42" fmla="*/ 102 w 785"/>
                <a:gd name="T43" fmla="*/ 120 h 890"/>
                <a:gd name="T44" fmla="*/ 82 w 785"/>
                <a:gd name="T45" fmla="*/ 120 h 890"/>
                <a:gd name="T46" fmla="*/ 68 w 785"/>
                <a:gd name="T47" fmla="*/ 117 h 890"/>
                <a:gd name="T48" fmla="*/ 53 w 785"/>
                <a:gd name="T49" fmla="*/ 113 h 890"/>
                <a:gd name="T50" fmla="*/ 33 w 785"/>
                <a:gd name="T51" fmla="*/ 103 h 890"/>
                <a:gd name="T52" fmla="*/ 19 w 785"/>
                <a:gd name="T53" fmla="*/ 97 h 890"/>
                <a:gd name="T54" fmla="*/ 19 w 785"/>
                <a:gd name="T55" fmla="*/ 91 h 890"/>
                <a:gd name="T56" fmla="*/ 5 w 785"/>
                <a:gd name="T57" fmla="*/ 89 h 890"/>
                <a:gd name="T58" fmla="*/ 2 w 785"/>
                <a:gd name="T59" fmla="*/ 80 h 890"/>
                <a:gd name="T60" fmla="*/ 13 w 785"/>
                <a:gd name="T61" fmla="*/ 73 h 890"/>
                <a:gd name="T62" fmla="*/ 16 w 785"/>
                <a:gd name="T63" fmla="*/ 66 h 890"/>
                <a:gd name="T64" fmla="*/ 19 w 785"/>
                <a:gd name="T65" fmla="*/ 59 h 890"/>
                <a:gd name="T66" fmla="*/ 37 w 785"/>
                <a:gd name="T67" fmla="*/ 60 h 890"/>
                <a:gd name="T68" fmla="*/ 64 w 785"/>
                <a:gd name="T69" fmla="*/ 57 h 890"/>
                <a:gd name="T70" fmla="*/ 80 w 785"/>
                <a:gd name="T71" fmla="*/ 47 h 890"/>
                <a:gd name="T72" fmla="*/ 96 w 785"/>
                <a:gd name="T73" fmla="*/ 44 h 890"/>
                <a:gd name="T74" fmla="*/ 112 w 785"/>
                <a:gd name="T75" fmla="*/ 44 h 890"/>
                <a:gd name="T76" fmla="*/ 118 w 785"/>
                <a:gd name="T77" fmla="*/ 35 h 890"/>
                <a:gd name="T78" fmla="*/ 138 w 785"/>
                <a:gd name="T79" fmla="*/ 30 h 890"/>
                <a:gd name="T80" fmla="*/ 127 w 785"/>
                <a:gd name="T81" fmla="*/ 26 h 890"/>
                <a:gd name="T82" fmla="*/ 121 w 785"/>
                <a:gd name="T83" fmla="*/ 22 h 890"/>
                <a:gd name="T84" fmla="*/ 121 w 785"/>
                <a:gd name="T85" fmla="*/ 19 h 890"/>
                <a:gd name="T86" fmla="*/ 138 w 785"/>
                <a:gd name="T87" fmla="*/ 17 h 890"/>
                <a:gd name="T88" fmla="*/ 153 w 785"/>
                <a:gd name="T89" fmla="*/ 14 h 890"/>
                <a:gd name="T90" fmla="*/ 169 w 785"/>
                <a:gd name="T91" fmla="*/ 6 h 890"/>
                <a:gd name="T92" fmla="*/ 184 w 785"/>
                <a:gd name="T93" fmla="*/ 4 h 8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890"/>
                <a:gd name="T143" fmla="*/ 785 w 785"/>
                <a:gd name="T144" fmla="*/ 890 h 8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890">
                  <a:moveTo>
                    <a:pt x="613" y="10"/>
                  </a:moveTo>
                  <a:lnTo>
                    <a:pt x="643" y="0"/>
                  </a:lnTo>
                  <a:lnTo>
                    <a:pt x="665" y="8"/>
                  </a:lnTo>
                  <a:lnTo>
                    <a:pt x="695" y="23"/>
                  </a:lnTo>
                  <a:lnTo>
                    <a:pt x="728" y="38"/>
                  </a:lnTo>
                  <a:lnTo>
                    <a:pt x="728" y="48"/>
                  </a:lnTo>
                  <a:lnTo>
                    <a:pt x="718" y="60"/>
                  </a:lnTo>
                  <a:lnTo>
                    <a:pt x="695" y="85"/>
                  </a:lnTo>
                  <a:lnTo>
                    <a:pt x="700" y="95"/>
                  </a:lnTo>
                  <a:lnTo>
                    <a:pt x="680" y="103"/>
                  </a:lnTo>
                  <a:lnTo>
                    <a:pt x="665" y="118"/>
                  </a:lnTo>
                  <a:lnTo>
                    <a:pt x="643" y="138"/>
                  </a:lnTo>
                  <a:lnTo>
                    <a:pt x="638" y="150"/>
                  </a:lnTo>
                  <a:lnTo>
                    <a:pt x="643" y="160"/>
                  </a:lnTo>
                  <a:lnTo>
                    <a:pt x="628" y="165"/>
                  </a:lnTo>
                  <a:lnTo>
                    <a:pt x="618" y="185"/>
                  </a:lnTo>
                  <a:lnTo>
                    <a:pt x="600" y="200"/>
                  </a:lnTo>
                  <a:lnTo>
                    <a:pt x="580" y="223"/>
                  </a:lnTo>
                  <a:lnTo>
                    <a:pt x="565" y="245"/>
                  </a:lnTo>
                  <a:lnTo>
                    <a:pt x="555" y="260"/>
                  </a:lnTo>
                  <a:lnTo>
                    <a:pt x="558" y="288"/>
                  </a:lnTo>
                  <a:lnTo>
                    <a:pt x="570" y="308"/>
                  </a:lnTo>
                  <a:lnTo>
                    <a:pt x="565" y="323"/>
                  </a:lnTo>
                  <a:lnTo>
                    <a:pt x="558" y="345"/>
                  </a:lnTo>
                  <a:lnTo>
                    <a:pt x="585" y="360"/>
                  </a:lnTo>
                  <a:lnTo>
                    <a:pt x="600" y="380"/>
                  </a:lnTo>
                  <a:lnTo>
                    <a:pt x="613" y="393"/>
                  </a:lnTo>
                  <a:lnTo>
                    <a:pt x="618" y="403"/>
                  </a:lnTo>
                  <a:lnTo>
                    <a:pt x="613" y="423"/>
                  </a:lnTo>
                  <a:lnTo>
                    <a:pt x="623" y="445"/>
                  </a:lnTo>
                  <a:lnTo>
                    <a:pt x="633" y="465"/>
                  </a:lnTo>
                  <a:lnTo>
                    <a:pt x="648" y="475"/>
                  </a:lnTo>
                  <a:lnTo>
                    <a:pt x="675" y="465"/>
                  </a:lnTo>
                  <a:lnTo>
                    <a:pt x="695" y="455"/>
                  </a:lnTo>
                  <a:lnTo>
                    <a:pt x="713" y="445"/>
                  </a:lnTo>
                  <a:lnTo>
                    <a:pt x="733" y="455"/>
                  </a:lnTo>
                  <a:lnTo>
                    <a:pt x="750" y="475"/>
                  </a:lnTo>
                  <a:lnTo>
                    <a:pt x="770" y="498"/>
                  </a:lnTo>
                  <a:lnTo>
                    <a:pt x="785" y="518"/>
                  </a:lnTo>
                  <a:lnTo>
                    <a:pt x="760" y="530"/>
                  </a:lnTo>
                  <a:lnTo>
                    <a:pt x="713" y="535"/>
                  </a:lnTo>
                  <a:lnTo>
                    <a:pt x="685" y="545"/>
                  </a:lnTo>
                  <a:lnTo>
                    <a:pt x="618" y="560"/>
                  </a:lnTo>
                  <a:lnTo>
                    <a:pt x="570" y="583"/>
                  </a:lnTo>
                  <a:lnTo>
                    <a:pt x="533" y="603"/>
                  </a:lnTo>
                  <a:lnTo>
                    <a:pt x="515" y="615"/>
                  </a:lnTo>
                  <a:lnTo>
                    <a:pt x="515" y="640"/>
                  </a:lnTo>
                  <a:lnTo>
                    <a:pt x="515" y="678"/>
                  </a:lnTo>
                  <a:lnTo>
                    <a:pt x="503" y="748"/>
                  </a:lnTo>
                  <a:lnTo>
                    <a:pt x="495" y="768"/>
                  </a:lnTo>
                  <a:lnTo>
                    <a:pt x="523" y="788"/>
                  </a:lnTo>
                  <a:lnTo>
                    <a:pt x="558" y="825"/>
                  </a:lnTo>
                  <a:lnTo>
                    <a:pt x="565" y="848"/>
                  </a:lnTo>
                  <a:lnTo>
                    <a:pt x="558" y="868"/>
                  </a:lnTo>
                  <a:lnTo>
                    <a:pt x="533" y="880"/>
                  </a:lnTo>
                  <a:lnTo>
                    <a:pt x="503" y="890"/>
                  </a:lnTo>
                  <a:lnTo>
                    <a:pt x="503" y="883"/>
                  </a:lnTo>
                  <a:lnTo>
                    <a:pt x="485" y="863"/>
                  </a:lnTo>
                  <a:lnTo>
                    <a:pt x="475" y="838"/>
                  </a:lnTo>
                  <a:lnTo>
                    <a:pt x="463" y="825"/>
                  </a:lnTo>
                  <a:lnTo>
                    <a:pt x="433" y="815"/>
                  </a:lnTo>
                  <a:lnTo>
                    <a:pt x="400" y="810"/>
                  </a:lnTo>
                  <a:lnTo>
                    <a:pt x="375" y="820"/>
                  </a:lnTo>
                  <a:lnTo>
                    <a:pt x="365" y="838"/>
                  </a:lnTo>
                  <a:lnTo>
                    <a:pt x="343" y="843"/>
                  </a:lnTo>
                  <a:lnTo>
                    <a:pt x="323" y="825"/>
                  </a:lnTo>
                  <a:lnTo>
                    <a:pt x="300" y="825"/>
                  </a:lnTo>
                  <a:lnTo>
                    <a:pt x="275" y="830"/>
                  </a:lnTo>
                  <a:lnTo>
                    <a:pt x="258" y="825"/>
                  </a:lnTo>
                  <a:lnTo>
                    <a:pt x="238" y="820"/>
                  </a:lnTo>
                  <a:lnTo>
                    <a:pt x="223" y="815"/>
                  </a:lnTo>
                  <a:lnTo>
                    <a:pt x="218" y="810"/>
                  </a:lnTo>
                  <a:lnTo>
                    <a:pt x="200" y="805"/>
                  </a:lnTo>
                  <a:lnTo>
                    <a:pt x="180" y="795"/>
                  </a:lnTo>
                  <a:lnTo>
                    <a:pt x="170" y="778"/>
                  </a:lnTo>
                  <a:lnTo>
                    <a:pt x="143" y="748"/>
                  </a:lnTo>
                  <a:lnTo>
                    <a:pt x="128" y="730"/>
                  </a:lnTo>
                  <a:lnTo>
                    <a:pt x="105" y="710"/>
                  </a:lnTo>
                  <a:lnTo>
                    <a:pt x="90" y="698"/>
                  </a:lnTo>
                  <a:lnTo>
                    <a:pt x="75" y="683"/>
                  </a:lnTo>
                  <a:lnTo>
                    <a:pt x="63" y="668"/>
                  </a:lnTo>
                  <a:lnTo>
                    <a:pt x="63" y="655"/>
                  </a:lnTo>
                  <a:lnTo>
                    <a:pt x="60" y="630"/>
                  </a:lnTo>
                  <a:lnTo>
                    <a:pt x="60" y="625"/>
                  </a:lnTo>
                  <a:lnTo>
                    <a:pt x="48" y="620"/>
                  </a:lnTo>
                  <a:lnTo>
                    <a:pt x="33" y="630"/>
                  </a:lnTo>
                  <a:lnTo>
                    <a:pt x="18" y="615"/>
                  </a:lnTo>
                  <a:lnTo>
                    <a:pt x="10" y="593"/>
                  </a:lnTo>
                  <a:lnTo>
                    <a:pt x="0" y="573"/>
                  </a:lnTo>
                  <a:lnTo>
                    <a:pt x="8" y="550"/>
                  </a:lnTo>
                  <a:lnTo>
                    <a:pt x="10" y="535"/>
                  </a:lnTo>
                  <a:lnTo>
                    <a:pt x="28" y="518"/>
                  </a:lnTo>
                  <a:lnTo>
                    <a:pt x="43" y="505"/>
                  </a:lnTo>
                  <a:lnTo>
                    <a:pt x="63" y="488"/>
                  </a:lnTo>
                  <a:lnTo>
                    <a:pt x="60" y="473"/>
                  </a:lnTo>
                  <a:lnTo>
                    <a:pt x="53" y="455"/>
                  </a:lnTo>
                  <a:lnTo>
                    <a:pt x="53" y="435"/>
                  </a:lnTo>
                  <a:lnTo>
                    <a:pt x="53" y="420"/>
                  </a:lnTo>
                  <a:lnTo>
                    <a:pt x="60" y="408"/>
                  </a:lnTo>
                  <a:lnTo>
                    <a:pt x="85" y="388"/>
                  </a:lnTo>
                  <a:lnTo>
                    <a:pt x="105" y="408"/>
                  </a:lnTo>
                  <a:lnTo>
                    <a:pt x="118" y="413"/>
                  </a:lnTo>
                  <a:lnTo>
                    <a:pt x="148" y="413"/>
                  </a:lnTo>
                  <a:lnTo>
                    <a:pt x="190" y="403"/>
                  </a:lnTo>
                  <a:lnTo>
                    <a:pt x="205" y="393"/>
                  </a:lnTo>
                  <a:lnTo>
                    <a:pt x="223" y="378"/>
                  </a:lnTo>
                  <a:lnTo>
                    <a:pt x="238" y="355"/>
                  </a:lnTo>
                  <a:lnTo>
                    <a:pt x="255" y="323"/>
                  </a:lnTo>
                  <a:lnTo>
                    <a:pt x="258" y="298"/>
                  </a:lnTo>
                  <a:lnTo>
                    <a:pt x="290" y="293"/>
                  </a:lnTo>
                  <a:lnTo>
                    <a:pt x="305" y="303"/>
                  </a:lnTo>
                  <a:lnTo>
                    <a:pt x="328" y="308"/>
                  </a:lnTo>
                  <a:lnTo>
                    <a:pt x="343" y="308"/>
                  </a:lnTo>
                  <a:lnTo>
                    <a:pt x="355" y="308"/>
                  </a:lnTo>
                  <a:lnTo>
                    <a:pt x="375" y="265"/>
                  </a:lnTo>
                  <a:lnTo>
                    <a:pt x="365" y="255"/>
                  </a:lnTo>
                  <a:lnTo>
                    <a:pt x="375" y="245"/>
                  </a:lnTo>
                  <a:lnTo>
                    <a:pt x="385" y="245"/>
                  </a:lnTo>
                  <a:lnTo>
                    <a:pt x="395" y="245"/>
                  </a:lnTo>
                  <a:lnTo>
                    <a:pt x="438" y="208"/>
                  </a:lnTo>
                  <a:lnTo>
                    <a:pt x="433" y="200"/>
                  </a:lnTo>
                  <a:lnTo>
                    <a:pt x="423" y="193"/>
                  </a:lnTo>
                  <a:lnTo>
                    <a:pt x="400" y="180"/>
                  </a:lnTo>
                  <a:lnTo>
                    <a:pt x="390" y="170"/>
                  </a:lnTo>
                  <a:lnTo>
                    <a:pt x="385" y="165"/>
                  </a:lnTo>
                  <a:lnTo>
                    <a:pt x="385" y="155"/>
                  </a:lnTo>
                  <a:lnTo>
                    <a:pt x="380" y="150"/>
                  </a:lnTo>
                  <a:lnTo>
                    <a:pt x="380" y="133"/>
                  </a:lnTo>
                  <a:lnTo>
                    <a:pt x="385" y="128"/>
                  </a:lnTo>
                  <a:lnTo>
                    <a:pt x="395" y="128"/>
                  </a:lnTo>
                  <a:lnTo>
                    <a:pt x="423" y="118"/>
                  </a:lnTo>
                  <a:lnTo>
                    <a:pt x="438" y="118"/>
                  </a:lnTo>
                  <a:lnTo>
                    <a:pt x="460" y="113"/>
                  </a:lnTo>
                  <a:lnTo>
                    <a:pt x="470" y="103"/>
                  </a:lnTo>
                  <a:lnTo>
                    <a:pt x="485" y="90"/>
                  </a:lnTo>
                  <a:lnTo>
                    <a:pt x="503" y="75"/>
                  </a:lnTo>
                  <a:lnTo>
                    <a:pt x="523" y="60"/>
                  </a:lnTo>
                  <a:lnTo>
                    <a:pt x="538" y="43"/>
                  </a:lnTo>
                  <a:lnTo>
                    <a:pt x="548" y="33"/>
                  </a:lnTo>
                  <a:lnTo>
                    <a:pt x="565" y="23"/>
                  </a:lnTo>
                  <a:lnTo>
                    <a:pt x="585" y="23"/>
                  </a:lnTo>
                  <a:lnTo>
                    <a:pt x="613" y="10"/>
                  </a:lnTo>
                  <a:close/>
                </a:path>
              </a:pathLst>
            </a:custGeom>
            <a:solidFill>
              <a:srgbClr val="FF0000">
                <a:alpha val="16862"/>
              </a:srgb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2" name="Freeform 21"/>
            <p:cNvSpPr>
              <a:spLocks/>
            </p:cNvSpPr>
            <p:nvPr/>
          </p:nvSpPr>
          <p:spPr bwMode="auto">
            <a:xfrm>
              <a:off x="2332" y="2487"/>
              <a:ext cx="93" cy="40"/>
            </a:xfrm>
            <a:custGeom>
              <a:avLst/>
              <a:gdLst>
                <a:gd name="T0" fmla="*/ 16 w 125"/>
                <a:gd name="T1" fmla="*/ 0 h 67"/>
                <a:gd name="T2" fmla="*/ 12 w 125"/>
                <a:gd name="T3" fmla="*/ 2 h 67"/>
                <a:gd name="T4" fmla="*/ 6 w 125"/>
                <a:gd name="T5" fmla="*/ 2 h 67"/>
                <a:gd name="T6" fmla="*/ 0 w 125"/>
                <a:gd name="T7" fmla="*/ 2 h 67"/>
                <a:gd name="T8" fmla="*/ 1 w 125"/>
                <a:gd name="T9" fmla="*/ 4 h 67"/>
                <a:gd name="T10" fmla="*/ 3 w 125"/>
                <a:gd name="T11" fmla="*/ 5 h 67"/>
                <a:gd name="T12" fmla="*/ 15 w 125"/>
                <a:gd name="T13" fmla="*/ 7 h 67"/>
                <a:gd name="T14" fmla="*/ 26 w 125"/>
                <a:gd name="T15" fmla="*/ 8 h 67"/>
                <a:gd name="T16" fmla="*/ 32 w 125"/>
                <a:gd name="T17" fmla="*/ 8 h 67"/>
                <a:gd name="T18" fmla="*/ 36 w 125"/>
                <a:gd name="T19" fmla="*/ 7 h 67"/>
                <a:gd name="T20" fmla="*/ 38 w 125"/>
                <a:gd name="T21" fmla="*/ 5 h 67"/>
                <a:gd name="T22" fmla="*/ 38 w 125"/>
                <a:gd name="T23" fmla="*/ 2 h 67"/>
                <a:gd name="T24" fmla="*/ 36 w 125"/>
                <a:gd name="T25" fmla="*/ 0 h 67"/>
                <a:gd name="T26" fmla="*/ 31 w 125"/>
                <a:gd name="T27" fmla="*/ 0 h 67"/>
                <a:gd name="T28" fmla="*/ 25 w 125"/>
                <a:gd name="T29" fmla="*/ 1 h 67"/>
                <a:gd name="T30" fmla="*/ 16 w 125"/>
                <a:gd name="T31" fmla="*/ 0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"/>
                <a:gd name="T49" fmla="*/ 0 h 67"/>
                <a:gd name="T50" fmla="*/ 125 w 125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" h="67">
                  <a:moveTo>
                    <a:pt x="53" y="0"/>
                  </a:moveTo>
                  <a:lnTo>
                    <a:pt x="38" y="15"/>
                  </a:lnTo>
                  <a:lnTo>
                    <a:pt x="20" y="15"/>
                  </a:lnTo>
                  <a:lnTo>
                    <a:pt x="0" y="15"/>
                  </a:lnTo>
                  <a:lnTo>
                    <a:pt x="5" y="32"/>
                  </a:lnTo>
                  <a:lnTo>
                    <a:pt x="10" y="42"/>
                  </a:lnTo>
                  <a:lnTo>
                    <a:pt x="48" y="52"/>
                  </a:lnTo>
                  <a:lnTo>
                    <a:pt x="85" y="62"/>
                  </a:lnTo>
                  <a:lnTo>
                    <a:pt x="105" y="67"/>
                  </a:lnTo>
                  <a:lnTo>
                    <a:pt x="115" y="52"/>
                  </a:lnTo>
                  <a:lnTo>
                    <a:pt x="125" y="42"/>
                  </a:lnTo>
                  <a:lnTo>
                    <a:pt x="125" y="20"/>
                  </a:lnTo>
                  <a:lnTo>
                    <a:pt x="115" y="0"/>
                  </a:lnTo>
                  <a:lnTo>
                    <a:pt x="100" y="0"/>
                  </a:lnTo>
                  <a:lnTo>
                    <a:pt x="80" y="1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>
                <a:alpha val="16862"/>
              </a:scheme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3" name="Freeform 22"/>
            <p:cNvSpPr>
              <a:spLocks/>
            </p:cNvSpPr>
            <p:nvPr/>
          </p:nvSpPr>
          <p:spPr bwMode="auto">
            <a:xfrm>
              <a:off x="2338" y="2051"/>
              <a:ext cx="574" cy="591"/>
            </a:xfrm>
            <a:custGeom>
              <a:avLst/>
              <a:gdLst>
                <a:gd name="T0" fmla="*/ 12 w 768"/>
                <a:gd name="T1" fmla="*/ 27 h 960"/>
                <a:gd name="T2" fmla="*/ 28 w 768"/>
                <a:gd name="T3" fmla="*/ 38 h 960"/>
                <a:gd name="T4" fmla="*/ 23 w 768"/>
                <a:gd name="T5" fmla="*/ 49 h 960"/>
                <a:gd name="T6" fmla="*/ 31 w 768"/>
                <a:gd name="T7" fmla="*/ 60 h 960"/>
                <a:gd name="T8" fmla="*/ 46 w 768"/>
                <a:gd name="T9" fmla="*/ 76 h 960"/>
                <a:gd name="T10" fmla="*/ 46 w 768"/>
                <a:gd name="T11" fmla="*/ 86 h 960"/>
                <a:gd name="T12" fmla="*/ 42 w 768"/>
                <a:gd name="T13" fmla="*/ 95 h 960"/>
                <a:gd name="T14" fmla="*/ 57 w 768"/>
                <a:gd name="T15" fmla="*/ 100 h 960"/>
                <a:gd name="T16" fmla="*/ 61 w 768"/>
                <a:gd name="T17" fmla="*/ 107 h 960"/>
                <a:gd name="T18" fmla="*/ 78 w 768"/>
                <a:gd name="T19" fmla="*/ 113 h 960"/>
                <a:gd name="T20" fmla="*/ 87 w 768"/>
                <a:gd name="T21" fmla="*/ 120 h 960"/>
                <a:gd name="T22" fmla="*/ 99 w 768"/>
                <a:gd name="T23" fmla="*/ 127 h 960"/>
                <a:gd name="T24" fmla="*/ 107 w 768"/>
                <a:gd name="T25" fmla="*/ 135 h 960"/>
                <a:gd name="T26" fmla="*/ 123 w 768"/>
                <a:gd name="T27" fmla="*/ 135 h 960"/>
                <a:gd name="T28" fmla="*/ 140 w 768"/>
                <a:gd name="T29" fmla="*/ 138 h 960"/>
                <a:gd name="T30" fmla="*/ 148 w 768"/>
                <a:gd name="T31" fmla="*/ 134 h 960"/>
                <a:gd name="T32" fmla="*/ 158 w 768"/>
                <a:gd name="T33" fmla="*/ 126 h 960"/>
                <a:gd name="T34" fmla="*/ 165 w 768"/>
                <a:gd name="T35" fmla="*/ 121 h 960"/>
                <a:gd name="T36" fmla="*/ 176 w 768"/>
                <a:gd name="T37" fmla="*/ 115 h 960"/>
                <a:gd name="T38" fmla="*/ 178 w 768"/>
                <a:gd name="T39" fmla="*/ 108 h 960"/>
                <a:gd name="T40" fmla="*/ 191 w 768"/>
                <a:gd name="T41" fmla="*/ 109 h 960"/>
                <a:gd name="T42" fmla="*/ 197 w 768"/>
                <a:gd name="T43" fmla="*/ 102 h 960"/>
                <a:gd name="T44" fmla="*/ 204 w 768"/>
                <a:gd name="T45" fmla="*/ 95 h 960"/>
                <a:gd name="T46" fmla="*/ 206 w 768"/>
                <a:gd name="T47" fmla="*/ 91 h 960"/>
                <a:gd name="T48" fmla="*/ 203 w 768"/>
                <a:gd name="T49" fmla="*/ 84 h 960"/>
                <a:gd name="T50" fmla="*/ 212 w 768"/>
                <a:gd name="T51" fmla="*/ 80 h 960"/>
                <a:gd name="T52" fmla="*/ 226 w 768"/>
                <a:gd name="T53" fmla="*/ 78 h 960"/>
                <a:gd name="T54" fmla="*/ 226 w 768"/>
                <a:gd name="T55" fmla="*/ 73 h 960"/>
                <a:gd name="T56" fmla="*/ 220 w 768"/>
                <a:gd name="T57" fmla="*/ 61 h 960"/>
                <a:gd name="T58" fmla="*/ 233 w 768"/>
                <a:gd name="T59" fmla="*/ 62 h 960"/>
                <a:gd name="T60" fmla="*/ 229 w 768"/>
                <a:gd name="T61" fmla="*/ 55 h 960"/>
                <a:gd name="T62" fmla="*/ 237 w 768"/>
                <a:gd name="T63" fmla="*/ 51 h 960"/>
                <a:gd name="T64" fmla="*/ 237 w 768"/>
                <a:gd name="T65" fmla="*/ 48 h 960"/>
                <a:gd name="T66" fmla="*/ 229 w 768"/>
                <a:gd name="T67" fmla="*/ 48 h 960"/>
                <a:gd name="T68" fmla="*/ 217 w 768"/>
                <a:gd name="T69" fmla="*/ 45 h 960"/>
                <a:gd name="T70" fmla="*/ 212 w 768"/>
                <a:gd name="T71" fmla="*/ 41 h 960"/>
                <a:gd name="T72" fmla="*/ 194 w 768"/>
                <a:gd name="T73" fmla="*/ 36 h 960"/>
                <a:gd name="T74" fmla="*/ 182 w 768"/>
                <a:gd name="T75" fmla="*/ 33 h 960"/>
                <a:gd name="T76" fmla="*/ 182 w 768"/>
                <a:gd name="T77" fmla="*/ 27 h 960"/>
                <a:gd name="T78" fmla="*/ 171 w 768"/>
                <a:gd name="T79" fmla="*/ 25 h 960"/>
                <a:gd name="T80" fmla="*/ 149 w 768"/>
                <a:gd name="T81" fmla="*/ 23 h 960"/>
                <a:gd name="T82" fmla="*/ 143 w 768"/>
                <a:gd name="T83" fmla="*/ 25 h 960"/>
                <a:gd name="T84" fmla="*/ 132 w 768"/>
                <a:gd name="T85" fmla="*/ 24 h 960"/>
                <a:gd name="T86" fmla="*/ 100 w 768"/>
                <a:gd name="T87" fmla="*/ 20 h 960"/>
                <a:gd name="T88" fmla="*/ 88 w 768"/>
                <a:gd name="T89" fmla="*/ 15 h 960"/>
                <a:gd name="T90" fmla="*/ 69 w 768"/>
                <a:gd name="T91" fmla="*/ 9 h 960"/>
                <a:gd name="T92" fmla="*/ 46 w 768"/>
                <a:gd name="T93" fmla="*/ 7 h 960"/>
                <a:gd name="T94" fmla="*/ 24 w 768"/>
                <a:gd name="T95" fmla="*/ 4 h 960"/>
                <a:gd name="T96" fmla="*/ 18 w 768"/>
                <a:gd name="T97" fmla="*/ 1 h 960"/>
                <a:gd name="T98" fmla="*/ 3 w 768"/>
                <a:gd name="T99" fmla="*/ 4 h 960"/>
                <a:gd name="T100" fmla="*/ 7 w 768"/>
                <a:gd name="T101" fmla="*/ 15 h 960"/>
                <a:gd name="T102" fmla="*/ 22 w 768"/>
                <a:gd name="T103" fmla="*/ 22 h 9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960"/>
                <a:gd name="T158" fmla="*/ 768 w 768"/>
                <a:gd name="T159" fmla="*/ 960 h 9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960">
                  <a:moveTo>
                    <a:pt x="48" y="168"/>
                  </a:moveTo>
                  <a:lnTo>
                    <a:pt x="40" y="190"/>
                  </a:lnTo>
                  <a:lnTo>
                    <a:pt x="68" y="210"/>
                  </a:lnTo>
                  <a:lnTo>
                    <a:pt x="90" y="263"/>
                  </a:lnTo>
                  <a:lnTo>
                    <a:pt x="83" y="305"/>
                  </a:lnTo>
                  <a:lnTo>
                    <a:pt x="73" y="338"/>
                  </a:lnTo>
                  <a:lnTo>
                    <a:pt x="68" y="353"/>
                  </a:lnTo>
                  <a:lnTo>
                    <a:pt x="100" y="418"/>
                  </a:lnTo>
                  <a:lnTo>
                    <a:pt x="125" y="480"/>
                  </a:lnTo>
                  <a:lnTo>
                    <a:pt x="145" y="533"/>
                  </a:lnTo>
                  <a:lnTo>
                    <a:pt x="158" y="565"/>
                  </a:lnTo>
                  <a:lnTo>
                    <a:pt x="145" y="600"/>
                  </a:lnTo>
                  <a:lnTo>
                    <a:pt x="130" y="633"/>
                  </a:lnTo>
                  <a:lnTo>
                    <a:pt x="135" y="660"/>
                  </a:lnTo>
                  <a:lnTo>
                    <a:pt x="163" y="675"/>
                  </a:lnTo>
                  <a:lnTo>
                    <a:pt x="183" y="698"/>
                  </a:lnTo>
                  <a:lnTo>
                    <a:pt x="195" y="713"/>
                  </a:lnTo>
                  <a:lnTo>
                    <a:pt x="195" y="740"/>
                  </a:lnTo>
                  <a:lnTo>
                    <a:pt x="225" y="760"/>
                  </a:lnTo>
                  <a:lnTo>
                    <a:pt x="253" y="785"/>
                  </a:lnTo>
                  <a:lnTo>
                    <a:pt x="268" y="808"/>
                  </a:lnTo>
                  <a:lnTo>
                    <a:pt x="278" y="833"/>
                  </a:lnTo>
                  <a:lnTo>
                    <a:pt x="295" y="850"/>
                  </a:lnTo>
                  <a:lnTo>
                    <a:pt x="315" y="888"/>
                  </a:lnTo>
                  <a:lnTo>
                    <a:pt x="330" y="918"/>
                  </a:lnTo>
                  <a:lnTo>
                    <a:pt x="343" y="940"/>
                  </a:lnTo>
                  <a:lnTo>
                    <a:pt x="363" y="940"/>
                  </a:lnTo>
                  <a:lnTo>
                    <a:pt x="395" y="945"/>
                  </a:lnTo>
                  <a:lnTo>
                    <a:pt x="420" y="950"/>
                  </a:lnTo>
                  <a:lnTo>
                    <a:pt x="448" y="960"/>
                  </a:lnTo>
                  <a:lnTo>
                    <a:pt x="453" y="950"/>
                  </a:lnTo>
                  <a:lnTo>
                    <a:pt x="475" y="930"/>
                  </a:lnTo>
                  <a:lnTo>
                    <a:pt x="498" y="898"/>
                  </a:lnTo>
                  <a:lnTo>
                    <a:pt x="508" y="873"/>
                  </a:lnTo>
                  <a:lnTo>
                    <a:pt x="510" y="840"/>
                  </a:lnTo>
                  <a:lnTo>
                    <a:pt x="530" y="840"/>
                  </a:lnTo>
                  <a:lnTo>
                    <a:pt x="540" y="823"/>
                  </a:lnTo>
                  <a:lnTo>
                    <a:pt x="563" y="800"/>
                  </a:lnTo>
                  <a:lnTo>
                    <a:pt x="553" y="770"/>
                  </a:lnTo>
                  <a:lnTo>
                    <a:pt x="568" y="755"/>
                  </a:lnTo>
                  <a:lnTo>
                    <a:pt x="590" y="770"/>
                  </a:lnTo>
                  <a:lnTo>
                    <a:pt x="610" y="760"/>
                  </a:lnTo>
                  <a:lnTo>
                    <a:pt x="605" y="745"/>
                  </a:lnTo>
                  <a:lnTo>
                    <a:pt x="630" y="713"/>
                  </a:lnTo>
                  <a:lnTo>
                    <a:pt x="630" y="680"/>
                  </a:lnTo>
                  <a:lnTo>
                    <a:pt x="653" y="660"/>
                  </a:lnTo>
                  <a:lnTo>
                    <a:pt x="648" y="643"/>
                  </a:lnTo>
                  <a:lnTo>
                    <a:pt x="660" y="633"/>
                  </a:lnTo>
                  <a:lnTo>
                    <a:pt x="653" y="608"/>
                  </a:lnTo>
                  <a:lnTo>
                    <a:pt x="648" y="588"/>
                  </a:lnTo>
                  <a:lnTo>
                    <a:pt x="660" y="570"/>
                  </a:lnTo>
                  <a:lnTo>
                    <a:pt x="680" y="555"/>
                  </a:lnTo>
                  <a:lnTo>
                    <a:pt x="705" y="548"/>
                  </a:lnTo>
                  <a:lnTo>
                    <a:pt x="723" y="538"/>
                  </a:lnTo>
                  <a:lnTo>
                    <a:pt x="733" y="528"/>
                  </a:lnTo>
                  <a:lnTo>
                    <a:pt x="723" y="503"/>
                  </a:lnTo>
                  <a:lnTo>
                    <a:pt x="690" y="450"/>
                  </a:lnTo>
                  <a:lnTo>
                    <a:pt x="705" y="423"/>
                  </a:lnTo>
                  <a:lnTo>
                    <a:pt x="733" y="428"/>
                  </a:lnTo>
                  <a:lnTo>
                    <a:pt x="748" y="433"/>
                  </a:lnTo>
                  <a:lnTo>
                    <a:pt x="735" y="400"/>
                  </a:lnTo>
                  <a:lnTo>
                    <a:pt x="733" y="385"/>
                  </a:lnTo>
                  <a:lnTo>
                    <a:pt x="743" y="368"/>
                  </a:lnTo>
                  <a:lnTo>
                    <a:pt x="758" y="358"/>
                  </a:lnTo>
                  <a:lnTo>
                    <a:pt x="768" y="348"/>
                  </a:lnTo>
                  <a:lnTo>
                    <a:pt x="758" y="333"/>
                  </a:lnTo>
                  <a:lnTo>
                    <a:pt x="743" y="323"/>
                  </a:lnTo>
                  <a:lnTo>
                    <a:pt x="733" y="333"/>
                  </a:lnTo>
                  <a:lnTo>
                    <a:pt x="715" y="338"/>
                  </a:lnTo>
                  <a:lnTo>
                    <a:pt x="695" y="315"/>
                  </a:lnTo>
                  <a:lnTo>
                    <a:pt x="690" y="300"/>
                  </a:lnTo>
                  <a:lnTo>
                    <a:pt x="680" y="285"/>
                  </a:lnTo>
                  <a:lnTo>
                    <a:pt x="643" y="253"/>
                  </a:lnTo>
                  <a:lnTo>
                    <a:pt x="620" y="248"/>
                  </a:lnTo>
                  <a:lnTo>
                    <a:pt x="595" y="243"/>
                  </a:lnTo>
                  <a:lnTo>
                    <a:pt x="585" y="233"/>
                  </a:lnTo>
                  <a:lnTo>
                    <a:pt x="585" y="205"/>
                  </a:lnTo>
                  <a:lnTo>
                    <a:pt x="585" y="190"/>
                  </a:lnTo>
                  <a:lnTo>
                    <a:pt x="563" y="168"/>
                  </a:lnTo>
                  <a:lnTo>
                    <a:pt x="548" y="173"/>
                  </a:lnTo>
                  <a:lnTo>
                    <a:pt x="500" y="173"/>
                  </a:lnTo>
                  <a:lnTo>
                    <a:pt x="478" y="163"/>
                  </a:lnTo>
                  <a:lnTo>
                    <a:pt x="468" y="168"/>
                  </a:lnTo>
                  <a:lnTo>
                    <a:pt x="458" y="173"/>
                  </a:lnTo>
                  <a:lnTo>
                    <a:pt x="435" y="168"/>
                  </a:lnTo>
                  <a:lnTo>
                    <a:pt x="420" y="168"/>
                  </a:lnTo>
                  <a:lnTo>
                    <a:pt x="383" y="140"/>
                  </a:lnTo>
                  <a:lnTo>
                    <a:pt x="320" y="138"/>
                  </a:lnTo>
                  <a:lnTo>
                    <a:pt x="305" y="130"/>
                  </a:lnTo>
                  <a:lnTo>
                    <a:pt x="283" y="105"/>
                  </a:lnTo>
                  <a:lnTo>
                    <a:pt x="258" y="85"/>
                  </a:lnTo>
                  <a:lnTo>
                    <a:pt x="220" y="63"/>
                  </a:lnTo>
                  <a:lnTo>
                    <a:pt x="188" y="58"/>
                  </a:lnTo>
                  <a:lnTo>
                    <a:pt x="145" y="53"/>
                  </a:lnTo>
                  <a:lnTo>
                    <a:pt x="100" y="35"/>
                  </a:lnTo>
                  <a:lnTo>
                    <a:pt x="78" y="33"/>
                  </a:lnTo>
                  <a:lnTo>
                    <a:pt x="68" y="25"/>
                  </a:lnTo>
                  <a:lnTo>
                    <a:pt x="58" y="10"/>
                  </a:lnTo>
                  <a:lnTo>
                    <a:pt x="40" y="0"/>
                  </a:lnTo>
                  <a:lnTo>
                    <a:pt x="10" y="25"/>
                  </a:lnTo>
                  <a:lnTo>
                    <a:pt x="0" y="68"/>
                  </a:lnTo>
                  <a:lnTo>
                    <a:pt x="25" y="103"/>
                  </a:lnTo>
                  <a:lnTo>
                    <a:pt x="58" y="120"/>
                  </a:lnTo>
                  <a:lnTo>
                    <a:pt x="70" y="153"/>
                  </a:lnTo>
                  <a:lnTo>
                    <a:pt x="48" y="168"/>
                  </a:lnTo>
                  <a:close/>
                </a:path>
              </a:pathLst>
            </a:custGeom>
            <a:solidFill>
              <a:srgbClr val="008000">
                <a:alpha val="27843"/>
              </a:srgbClr>
            </a:solidFill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34" name="Freeform 23"/>
            <p:cNvSpPr>
              <a:spLocks/>
            </p:cNvSpPr>
            <p:nvPr/>
          </p:nvSpPr>
          <p:spPr bwMode="auto">
            <a:xfrm>
              <a:off x="2784" y="3924"/>
              <a:ext cx="863" cy="470"/>
            </a:xfrm>
            <a:custGeom>
              <a:avLst/>
              <a:gdLst>
                <a:gd name="T0" fmla="*/ 360 w 1155"/>
                <a:gd name="T1" fmla="*/ 4 h 765"/>
                <a:gd name="T2" fmla="*/ 341 w 1155"/>
                <a:gd name="T3" fmla="*/ 22 h 765"/>
                <a:gd name="T4" fmla="*/ 321 w 1155"/>
                <a:gd name="T5" fmla="*/ 39 h 765"/>
                <a:gd name="T6" fmla="*/ 318 w 1155"/>
                <a:gd name="T7" fmla="*/ 49 h 765"/>
                <a:gd name="T8" fmla="*/ 301 w 1155"/>
                <a:gd name="T9" fmla="*/ 59 h 765"/>
                <a:gd name="T10" fmla="*/ 312 w 1155"/>
                <a:gd name="T11" fmla="*/ 70 h 765"/>
                <a:gd name="T12" fmla="*/ 319 w 1155"/>
                <a:gd name="T13" fmla="*/ 80 h 765"/>
                <a:gd name="T14" fmla="*/ 324 w 1155"/>
                <a:gd name="T15" fmla="*/ 85 h 765"/>
                <a:gd name="T16" fmla="*/ 304 w 1155"/>
                <a:gd name="T17" fmla="*/ 98 h 765"/>
                <a:gd name="T18" fmla="*/ 303 w 1155"/>
                <a:gd name="T19" fmla="*/ 107 h 765"/>
                <a:gd name="T20" fmla="*/ 289 w 1155"/>
                <a:gd name="T21" fmla="*/ 109 h 765"/>
                <a:gd name="T22" fmla="*/ 276 w 1155"/>
                <a:gd name="T23" fmla="*/ 104 h 765"/>
                <a:gd name="T24" fmla="*/ 252 w 1155"/>
                <a:gd name="T25" fmla="*/ 103 h 765"/>
                <a:gd name="T26" fmla="*/ 240 w 1155"/>
                <a:gd name="T27" fmla="*/ 100 h 765"/>
                <a:gd name="T28" fmla="*/ 226 w 1155"/>
                <a:gd name="T29" fmla="*/ 97 h 765"/>
                <a:gd name="T30" fmla="*/ 222 w 1155"/>
                <a:gd name="T31" fmla="*/ 92 h 765"/>
                <a:gd name="T32" fmla="*/ 214 w 1155"/>
                <a:gd name="T33" fmla="*/ 85 h 765"/>
                <a:gd name="T34" fmla="*/ 185 w 1155"/>
                <a:gd name="T35" fmla="*/ 74 h 765"/>
                <a:gd name="T36" fmla="*/ 164 w 1155"/>
                <a:gd name="T37" fmla="*/ 74 h 765"/>
                <a:gd name="T38" fmla="*/ 143 w 1155"/>
                <a:gd name="T39" fmla="*/ 69 h 765"/>
                <a:gd name="T40" fmla="*/ 126 w 1155"/>
                <a:gd name="T41" fmla="*/ 65 h 765"/>
                <a:gd name="T42" fmla="*/ 107 w 1155"/>
                <a:gd name="T43" fmla="*/ 64 h 765"/>
                <a:gd name="T44" fmla="*/ 93 w 1155"/>
                <a:gd name="T45" fmla="*/ 57 h 765"/>
                <a:gd name="T46" fmla="*/ 85 w 1155"/>
                <a:gd name="T47" fmla="*/ 54 h 765"/>
                <a:gd name="T48" fmla="*/ 70 w 1155"/>
                <a:gd name="T49" fmla="*/ 49 h 765"/>
                <a:gd name="T50" fmla="*/ 56 w 1155"/>
                <a:gd name="T51" fmla="*/ 42 h 765"/>
                <a:gd name="T52" fmla="*/ 46 w 1155"/>
                <a:gd name="T53" fmla="*/ 42 h 765"/>
                <a:gd name="T54" fmla="*/ 30 w 1155"/>
                <a:gd name="T55" fmla="*/ 44 h 765"/>
                <a:gd name="T56" fmla="*/ 23 w 1155"/>
                <a:gd name="T57" fmla="*/ 39 h 765"/>
                <a:gd name="T58" fmla="*/ 10 w 1155"/>
                <a:gd name="T59" fmla="*/ 36 h 765"/>
                <a:gd name="T60" fmla="*/ 10 w 1155"/>
                <a:gd name="T61" fmla="*/ 33 h 765"/>
                <a:gd name="T62" fmla="*/ 0 w 1155"/>
                <a:gd name="T63" fmla="*/ 26 h 765"/>
                <a:gd name="T64" fmla="*/ 7 w 1155"/>
                <a:gd name="T65" fmla="*/ 22 h 765"/>
                <a:gd name="T66" fmla="*/ 3 w 1155"/>
                <a:gd name="T67" fmla="*/ 17 h 765"/>
                <a:gd name="T68" fmla="*/ 9 w 1155"/>
                <a:gd name="T69" fmla="*/ 11 h 765"/>
                <a:gd name="T70" fmla="*/ 40 w 1155"/>
                <a:gd name="T71" fmla="*/ 4 h 765"/>
                <a:gd name="T72" fmla="*/ 57 w 1155"/>
                <a:gd name="T73" fmla="*/ 10 h 765"/>
                <a:gd name="T74" fmla="*/ 69 w 1155"/>
                <a:gd name="T75" fmla="*/ 4 h 765"/>
                <a:gd name="T76" fmla="*/ 110 w 1155"/>
                <a:gd name="T77" fmla="*/ 6 h 765"/>
                <a:gd name="T78" fmla="*/ 126 w 1155"/>
                <a:gd name="T79" fmla="*/ 12 h 765"/>
                <a:gd name="T80" fmla="*/ 136 w 1155"/>
                <a:gd name="T81" fmla="*/ 12 h 765"/>
                <a:gd name="T82" fmla="*/ 161 w 1155"/>
                <a:gd name="T83" fmla="*/ 17 h 765"/>
                <a:gd name="T84" fmla="*/ 182 w 1155"/>
                <a:gd name="T85" fmla="*/ 13 h 765"/>
                <a:gd name="T86" fmla="*/ 204 w 1155"/>
                <a:gd name="T87" fmla="*/ 16 h 765"/>
                <a:gd name="T88" fmla="*/ 223 w 1155"/>
                <a:gd name="T89" fmla="*/ 15 h 765"/>
                <a:gd name="T90" fmla="*/ 245 w 1155"/>
                <a:gd name="T91" fmla="*/ 14 h 765"/>
                <a:gd name="T92" fmla="*/ 266 w 1155"/>
                <a:gd name="T93" fmla="*/ 9 h 765"/>
                <a:gd name="T94" fmla="*/ 291 w 1155"/>
                <a:gd name="T95" fmla="*/ 7 h 765"/>
                <a:gd name="T96" fmla="*/ 312 w 1155"/>
                <a:gd name="T97" fmla="*/ 7 h 765"/>
                <a:gd name="T98" fmla="*/ 328 w 1155"/>
                <a:gd name="T99" fmla="*/ 1 h 765"/>
                <a:gd name="T100" fmla="*/ 347 w 1155"/>
                <a:gd name="T101" fmla="*/ 2 h 7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5"/>
                <a:gd name="T154" fmla="*/ 0 h 765"/>
                <a:gd name="T155" fmla="*/ 1155 w 1155"/>
                <a:gd name="T156" fmla="*/ 765 h 7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5" h="765">
                  <a:moveTo>
                    <a:pt x="1145" y="0"/>
                  </a:moveTo>
                  <a:lnTo>
                    <a:pt x="1155" y="22"/>
                  </a:lnTo>
                  <a:lnTo>
                    <a:pt x="1113" y="90"/>
                  </a:lnTo>
                  <a:lnTo>
                    <a:pt x="1093" y="150"/>
                  </a:lnTo>
                  <a:lnTo>
                    <a:pt x="1060" y="207"/>
                  </a:lnTo>
                  <a:lnTo>
                    <a:pt x="1028" y="270"/>
                  </a:lnTo>
                  <a:lnTo>
                    <a:pt x="1008" y="290"/>
                  </a:lnTo>
                  <a:lnTo>
                    <a:pt x="1018" y="342"/>
                  </a:lnTo>
                  <a:lnTo>
                    <a:pt x="955" y="380"/>
                  </a:lnTo>
                  <a:lnTo>
                    <a:pt x="965" y="417"/>
                  </a:lnTo>
                  <a:lnTo>
                    <a:pt x="965" y="460"/>
                  </a:lnTo>
                  <a:lnTo>
                    <a:pt x="1003" y="492"/>
                  </a:lnTo>
                  <a:lnTo>
                    <a:pt x="998" y="517"/>
                  </a:lnTo>
                  <a:lnTo>
                    <a:pt x="1023" y="560"/>
                  </a:lnTo>
                  <a:lnTo>
                    <a:pt x="1040" y="570"/>
                  </a:lnTo>
                  <a:lnTo>
                    <a:pt x="1040" y="602"/>
                  </a:lnTo>
                  <a:lnTo>
                    <a:pt x="980" y="660"/>
                  </a:lnTo>
                  <a:lnTo>
                    <a:pt x="975" y="687"/>
                  </a:lnTo>
                  <a:lnTo>
                    <a:pt x="980" y="720"/>
                  </a:lnTo>
                  <a:lnTo>
                    <a:pt x="970" y="750"/>
                  </a:lnTo>
                  <a:lnTo>
                    <a:pt x="945" y="765"/>
                  </a:lnTo>
                  <a:lnTo>
                    <a:pt x="928" y="765"/>
                  </a:lnTo>
                  <a:lnTo>
                    <a:pt x="903" y="745"/>
                  </a:lnTo>
                  <a:lnTo>
                    <a:pt x="885" y="730"/>
                  </a:lnTo>
                  <a:lnTo>
                    <a:pt x="855" y="730"/>
                  </a:lnTo>
                  <a:lnTo>
                    <a:pt x="808" y="720"/>
                  </a:lnTo>
                  <a:lnTo>
                    <a:pt x="790" y="722"/>
                  </a:lnTo>
                  <a:lnTo>
                    <a:pt x="770" y="702"/>
                  </a:lnTo>
                  <a:lnTo>
                    <a:pt x="748" y="680"/>
                  </a:lnTo>
                  <a:lnTo>
                    <a:pt x="728" y="680"/>
                  </a:lnTo>
                  <a:lnTo>
                    <a:pt x="713" y="670"/>
                  </a:lnTo>
                  <a:lnTo>
                    <a:pt x="713" y="645"/>
                  </a:lnTo>
                  <a:lnTo>
                    <a:pt x="703" y="612"/>
                  </a:lnTo>
                  <a:lnTo>
                    <a:pt x="685" y="597"/>
                  </a:lnTo>
                  <a:lnTo>
                    <a:pt x="653" y="565"/>
                  </a:lnTo>
                  <a:lnTo>
                    <a:pt x="595" y="522"/>
                  </a:lnTo>
                  <a:lnTo>
                    <a:pt x="563" y="522"/>
                  </a:lnTo>
                  <a:lnTo>
                    <a:pt x="528" y="522"/>
                  </a:lnTo>
                  <a:lnTo>
                    <a:pt x="500" y="502"/>
                  </a:lnTo>
                  <a:lnTo>
                    <a:pt x="458" y="485"/>
                  </a:lnTo>
                  <a:lnTo>
                    <a:pt x="443" y="470"/>
                  </a:lnTo>
                  <a:lnTo>
                    <a:pt x="405" y="455"/>
                  </a:lnTo>
                  <a:lnTo>
                    <a:pt x="363" y="450"/>
                  </a:lnTo>
                  <a:lnTo>
                    <a:pt x="343" y="450"/>
                  </a:lnTo>
                  <a:lnTo>
                    <a:pt x="310" y="412"/>
                  </a:lnTo>
                  <a:lnTo>
                    <a:pt x="300" y="400"/>
                  </a:lnTo>
                  <a:lnTo>
                    <a:pt x="278" y="397"/>
                  </a:lnTo>
                  <a:lnTo>
                    <a:pt x="275" y="380"/>
                  </a:lnTo>
                  <a:lnTo>
                    <a:pt x="253" y="342"/>
                  </a:lnTo>
                  <a:lnTo>
                    <a:pt x="225" y="342"/>
                  </a:lnTo>
                  <a:lnTo>
                    <a:pt x="200" y="332"/>
                  </a:lnTo>
                  <a:lnTo>
                    <a:pt x="180" y="300"/>
                  </a:lnTo>
                  <a:lnTo>
                    <a:pt x="173" y="297"/>
                  </a:lnTo>
                  <a:lnTo>
                    <a:pt x="148" y="297"/>
                  </a:lnTo>
                  <a:lnTo>
                    <a:pt x="120" y="307"/>
                  </a:lnTo>
                  <a:lnTo>
                    <a:pt x="95" y="307"/>
                  </a:lnTo>
                  <a:lnTo>
                    <a:pt x="73" y="290"/>
                  </a:lnTo>
                  <a:lnTo>
                    <a:pt x="73" y="270"/>
                  </a:lnTo>
                  <a:lnTo>
                    <a:pt x="63" y="247"/>
                  </a:lnTo>
                  <a:lnTo>
                    <a:pt x="35" y="255"/>
                  </a:lnTo>
                  <a:lnTo>
                    <a:pt x="25" y="245"/>
                  </a:lnTo>
                  <a:lnTo>
                    <a:pt x="35" y="235"/>
                  </a:lnTo>
                  <a:lnTo>
                    <a:pt x="0" y="207"/>
                  </a:lnTo>
                  <a:lnTo>
                    <a:pt x="0" y="185"/>
                  </a:lnTo>
                  <a:lnTo>
                    <a:pt x="10" y="170"/>
                  </a:lnTo>
                  <a:lnTo>
                    <a:pt x="25" y="152"/>
                  </a:lnTo>
                  <a:lnTo>
                    <a:pt x="25" y="137"/>
                  </a:lnTo>
                  <a:lnTo>
                    <a:pt x="10" y="122"/>
                  </a:lnTo>
                  <a:lnTo>
                    <a:pt x="15" y="100"/>
                  </a:lnTo>
                  <a:lnTo>
                    <a:pt x="30" y="80"/>
                  </a:lnTo>
                  <a:lnTo>
                    <a:pt x="100" y="27"/>
                  </a:lnTo>
                  <a:lnTo>
                    <a:pt x="130" y="32"/>
                  </a:lnTo>
                  <a:lnTo>
                    <a:pt x="140" y="47"/>
                  </a:lnTo>
                  <a:lnTo>
                    <a:pt x="183" y="70"/>
                  </a:lnTo>
                  <a:lnTo>
                    <a:pt x="205" y="47"/>
                  </a:lnTo>
                  <a:lnTo>
                    <a:pt x="220" y="22"/>
                  </a:lnTo>
                  <a:lnTo>
                    <a:pt x="348" y="22"/>
                  </a:lnTo>
                  <a:lnTo>
                    <a:pt x="353" y="42"/>
                  </a:lnTo>
                  <a:lnTo>
                    <a:pt x="395" y="65"/>
                  </a:lnTo>
                  <a:lnTo>
                    <a:pt x="405" y="85"/>
                  </a:lnTo>
                  <a:lnTo>
                    <a:pt x="423" y="95"/>
                  </a:lnTo>
                  <a:lnTo>
                    <a:pt x="438" y="85"/>
                  </a:lnTo>
                  <a:lnTo>
                    <a:pt x="490" y="112"/>
                  </a:lnTo>
                  <a:lnTo>
                    <a:pt x="518" y="122"/>
                  </a:lnTo>
                  <a:lnTo>
                    <a:pt x="548" y="112"/>
                  </a:lnTo>
                  <a:lnTo>
                    <a:pt x="585" y="90"/>
                  </a:lnTo>
                  <a:lnTo>
                    <a:pt x="618" y="90"/>
                  </a:lnTo>
                  <a:lnTo>
                    <a:pt x="653" y="112"/>
                  </a:lnTo>
                  <a:lnTo>
                    <a:pt x="675" y="117"/>
                  </a:lnTo>
                  <a:lnTo>
                    <a:pt x="715" y="107"/>
                  </a:lnTo>
                  <a:lnTo>
                    <a:pt x="758" y="112"/>
                  </a:lnTo>
                  <a:lnTo>
                    <a:pt x="785" y="100"/>
                  </a:lnTo>
                  <a:lnTo>
                    <a:pt x="818" y="90"/>
                  </a:lnTo>
                  <a:lnTo>
                    <a:pt x="855" y="65"/>
                  </a:lnTo>
                  <a:lnTo>
                    <a:pt x="885" y="52"/>
                  </a:lnTo>
                  <a:lnTo>
                    <a:pt x="933" y="47"/>
                  </a:lnTo>
                  <a:lnTo>
                    <a:pt x="970" y="52"/>
                  </a:lnTo>
                  <a:lnTo>
                    <a:pt x="1003" y="47"/>
                  </a:lnTo>
                  <a:lnTo>
                    <a:pt x="1035" y="17"/>
                  </a:lnTo>
                  <a:lnTo>
                    <a:pt x="1050" y="10"/>
                  </a:lnTo>
                  <a:lnTo>
                    <a:pt x="1070" y="17"/>
                  </a:lnTo>
                  <a:lnTo>
                    <a:pt x="1113" y="17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FF0000">
                <a:alpha val="41176"/>
              </a:srgbClr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7235" name="Group 24" descr="Griglia larga"/>
            <p:cNvGrpSpPr>
              <a:grpSpLocks/>
            </p:cNvGrpSpPr>
            <p:nvPr/>
          </p:nvGrpSpPr>
          <p:grpSpPr bwMode="auto">
            <a:xfrm>
              <a:off x="3437" y="3738"/>
              <a:ext cx="68" cy="76"/>
              <a:chOff x="3639" y="5405"/>
              <a:chExt cx="90" cy="122"/>
            </a:xfrm>
          </p:grpSpPr>
          <p:sp>
            <p:nvSpPr>
              <p:cNvPr id="7236" name="Freeform 25"/>
              <p:cNvSpPr>
                <a:spLocks/>
              </p:cNvSpPr>
              <p:nvPr/>
            </p:nvSpPr>
            <p:spPr bwMode="auto">
              <a:xfrm>
                <a:off x="3674" y="5432"/>
                <a:ext cx="40" cy="45"/>
              </a:xfrm>
              <a:custGeom>
                <a:avLst/>
                <a:gdLst>
                  <a:gd name="T0" fmla="*/ 40 w 40"/>
                  <a:gd name="T1" fmla="*/ 8 h 45"/>
                  <a:gd name="T2" fmla="*/ 17 w 40"/>
                  <a:gd name="T3" fmla="*/ 0 h 45"/>
                  <a:gd name="T4" fmla="*/ 0 w 40"/>
                  <a:gd name="T5" fmla="*/ 3 h 45"/>
                  <a:gd name="T6" fmla="*/ 2 w 40"/>
                  <a:gd name="T7" fmla="*/ 28 h 45"/>
                  <a:gd name="T8" fmla="*/ 25 w 40"/>
                  <a:gd name="T9" fmla="*/ 45 h 45"/>
                  <a:gd name="T10" fmla="*/ 40 w 40"/>
                  <a:gd name="T11" fmla="*/ 8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45"/>
                  <a:gd name="T20" fmla="*/ 40 w 4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45">
                    <a:moveTo>
                      <a:pt x="40" y="8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2" y="28"/>
                    </a:lnTo>
                    <a:lnTo>
                      <a:pt x="25" y="45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chemeClr val="accent1">
                  <a:alpha val="16862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Freeform 26"/>
              <p:cNvSpPr>
                <a:spLocks/>
              </p:cNvSpPr>
              <p:nvPr/>
            </p:nvSpPr>
            <p:spPr bwMode="auto">
              <a:xfrm>
                <a:off x="3639" y="5405"/>
                <a:ext cx="40" cy="40"/>
              </a:xfrm>
              <a:custGeom>
                <a:avLst/>
                <a:gdLst>
                  <a:gd name="T0" fmla="*/ 37 w 40"/>
                  <a:gd name="T1" fmla="*/ 0 h 40"/>
                  <a:gd name="T2" fmla="*/ 0 w 40"/>
                  <a:gd name="T3" fmla="*/ 2 h 40"/>
                  <a:gd name="T4" fmla="*/ 25 w 40"/>
                  <a:gd name="T5" fmla="*/ 40 h 40"/>
                  <a:gd name="T6" fmla="*/ 40 w 40"/>
                  <a:gd name="T7" fmla="*/ 22 h 40"/>
                  <a:gd name="T8" fmla="*/ 37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37" y="0"/>
                    </a:moveTo>
                    <a:lnTo>
                      <a:pt x="0" y="2"/>
                    </a:lnTo>
                    <a:lnTo>
                      <a:pt x="25" y="40"/>
                    </a:lnTo>
                    <a:lnTo>
                      <a:pt x="40" y="2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1">
                  <a:alpha val="16862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Freeform 27"/>
              <p:cNvSpPr>
                <a:spLocks/>
              </p:cNvSpPr>
              <p:nvPr/>
            </p:nvSpPr>
            <p:spPr bwMode="auto">
              <a:xfrm>
                <a:off x="3689" y="5487"/>
                <a:ext cx="40" cy="40"/>
              </a:xfrm>
              <a:custGeom>
                <a:avLst/>
                <a:gdLst>
                  <a:gd name="T0" fmla="*/ 40 w 40"/>
                  <a:gd name="T1" fmla="*/ 13 h 40"/>
                  <a:gd name="T2" fmla="*/ 12 w 40"/>
                  <a:gd name="T3" fmla="*/ 0 h 40"/>
                  <a:gd name="T4" fmla="*/ 0 w 40"/>
                  <a:gd name="T5" fmla="*/ 13 h 40"/>
                  <a:gd name="T6" fmla="*/ 32 w 40"/>
                  <a:gd name="T7" fmla="*/ 40 h 40"/>
                  <a:gd name="T8" fmla="*/ 40 w 40"/>
                  <a:gd name="T9" fmla="*/ 1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40" y="13"/>
                    </a:moveTo>
                    <a:lnTo>
                      <a:pt x="12" y="0"/>
                    </a:lnTo>
                    <a:lnTo>
                      <a:pt x="0" y="13"/>
                    </a:lnTo>
                    <a:lnTo>
                      <a:pt x="32" y="4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chemeClr val="accent1">
                  <a:alpha val="16862"/>
                </a:schemeClr>
              </a:solidFill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770122" name="Rectangle 74"/>
          <p:cNvSpPr>
            <a:spLocks noChangeArrowheads="1"/>
          </p:cNvSpPr>
          <p:nvPr/>
        </p:nvSpPr>
        <p:spPr bwMode="auto">
          <a:xfrm>
            <a:off x="395288" y="1125538"/>
            <a:ext cx="2724150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6" tIns="50796" rIns="91433" bIns="50796" anchor="b"/>
          <a:lstStyle/>
          <a:p>
            <a:pPr marL="38100" defTabSz="912813"/>
            <a:r>
              <a:rPr lang="it-IT" sz="2500" b="1">
                <a:solidFill>
                  <a:schemeClr val="bg2"/>
                </a:solidFill>
                <a:ea typeface="ヒラギノ角ゴ Pro W6"/>
                <a:cs typeface="ヒラギノ角ゴ Pro W6"/>
              </a:rPr>
              <a:t>As Is</a:t>
            </a:r>
          </a:p>
        </p:txBody>
      </p:sp>
      <p:sp>
        <p:nvSpPr>
          <p:cNvPr id="770123" name="Text Box 75"/>
          <p:cNvSpPr txBox="1">
            <a:spLocks noChangeArrowheads="1"/>
          </p:cNvSpPr>
          <p:nvPr/>
        </p:nvSpPr>
        <p:spPr bwMode="auto">
          <a:xfrm>
            <a:off x="2381250" y="1271588"/>
            <a:ext cx="6294438" cy="61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defTabSz="912813">
              <a:lnSpc>
                <a:spcPct val="110000"/>
              </a:lnSpc>
              <a:spcBef>
                <a:spcPct val="40000"/>
              </a:spcBef>
            </a:pPr>
            <a:r>
              <a:rPr lang="it-IT" sz="1600">
                <a:solidFill>
                  <a:schemeClr val="bg2"/>
                </a:solidFill>
              </a:rPr>
              <a:t>ENEL Distribution is present in Italy with 114 Zone and 388 Territorial Units with almost 800 teams. </a:t>
            </a:r>
          </a:p>
        </p:txBody>
      </p:sp>
      <p:pic>
        <p:nvPicPr>
          <p:cNvPr id="770124" name="Picture 76" descr="j04342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3700" y="1916113"/>
            <a:ext cx="14017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125" name="Rectangle 77"/>
          <p:cNvSpPr>
            <a:spLocks noChangeArrowheads="1"/>
          </p:cNvSpPr>
          <p:nvPr/>
        </p:nvSpPr>
        <p:spPr bwMode="auto">
          <a:xfrm>
            <a:off x="5076825" y="3243263"/>
            <a:ext cx="1711325" cy="546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lvl="1" algn="ctr" defTabSz="912813">
              <a:spcBef>
                <a:spcPct val="40000"/>
              </a:spcBef>
            </a:pPr>
            <a:r>
              <a:rPr lang="it-IT" sz="1200">
                <a:solidFill>
                  <a:schemeClr val="bg2"/>
                </a:solidFill>
              </a:rPr>
              <a:t>Maintenance </a:t>
            </a:r>
          </a:p>
          <a:p>
            <a:pPr lvl="1" algn="ctr" defTabSz="912813">
              <a:spcBef>
                <a:spcPct val="40000"/>
              </a:spcBef>
            </a:pPr>
            <a:r>
              <a:rPr lang="it-IT" sz="1200">
                <a:solidFill>
                  <a:schemeClr val="bg2"/>
                </a:solidFill>
              </a:rPr>
              <a:t>MV - HV</a:t>
            </a:r>
          </a:p>
        </p:txBody>
      </p:sp>
      <p:sp>
        <p:nvSpPr>
          <p:cNvPr id="770126" name="Rectangle 78"/>
          <p:cNvSpPr>
            <a:spLocks noChangeArrowheads="1"/>
          </p:cNvSpPr>
          <p:nvPr/>
        </p:nvSpPr>
        <p:spPr bwMode="auto">
          <a:xfrm>
            <a:off x="3444875" y="3213100"/>
            <a:ext cx="1198563" cy="8588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8750" lvl="1" algn="ctr" defTabSz="912813">
              <a:spcBef>
                <a:spcPct val="40000"/>
              </a:spcBef>
              <a:tabLst>
                <a:tab pos="76200" algn="l"/>
              </a:tabLst>
            </a:pPr>
            <a:r>
              <a:rPr lang="it-IT" sz="1200">
                <a:solidFill>
                  <a:schemeClr val="bg2"/>
                </a:solidFill>
              </a:rPr>
              <a:t>Customers &amp; Quality</a:t>
            </a:r>
          </a:p>
          <a:p>
            <a:pPr marL="158750" lvl="1" algn="ctr" defTabSz="912813">
              <a:spcBef>
                <a:spcPct val="40000"/>
              </a:spcBef>
              <a:tabLst>
                <a:tab pos="76200" algn="l"/>
              </a:tabLst>
            </a:pPr>
            <a:endParaRPr lang="it-IT">
              <a:solidFill>
                <a:schemeClr val="bg2"/>
              </a:solidFill>
            </a:endParaRPr>
          </a:p>
        </p:txBody>
      </p:sp>
      <p:sp>
        <p:nvSpPr>
          <p:cNvPr id="770127" name="Rectangle 79"/>
          <p:cNvSpPr>
            <a:spLocks noChangeArrowheads="1"/>
          </p:cNvSpPr>
          <p:nvPr/>
        </p:nvSpPr>
        <p:spPr bwMode="auto">
          <a:xfrm>
            <a:off x="7256463" y="3243263"/>
            <a:ext cx="1708150" cy="546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50796" tIns="50796" rIns="91433" bIns="50796">
            <a:spAutoFit/>
          </a:bodyPr>
          <a:lstStyle/>
          <a:p>
            <a:pPr lvl="1" algn="ctr" defTabSz="912813">
              <a:spcBef>
                <a:spcPct val="40000"/>
              </a:spcBef>
            </a:pPr>
            <a:r>
              <a:rPr lang="it-IT" sz="1200">
                <a:solidFill>
                  <a:schemeClr val="bg2"/>
                </a:solidFill>
              </a:rPr>
              <a:t>Smart Meters </a:t>
            </a:r>
          </a:p>
          <a:p>
            <a:pPr lvl="1" algn="ctr" defTabSz="912813">
              <a:spcBef>
                <a:spcPct val="40000"/>
              </a:spcBef>
            </a:pPr>
            <a:r>
              <a:rPr lang="it-IT" sz="1200">
                <a:solidFill>
                  <a:schemeClr val="bg2"/>
                </a:solidFill>
              </a:rPr>
              <a:t>Ticketing</a:t>
            </a:r>
          </a:p>
        </p:txBody>
      </p:sp>
      <p:pic>
        <p:nvPicPr>
          <p:cNvPr id="770128" name="Picture 80" descr="j044154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413" y="3568700"/>
            <a:ext cx="7524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129" name="Picture 81" descr="j044153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1025" y="3608388"/>
            <a:ext cx="7826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0130" name="Picture 82" descr="j0441537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0025" y="3573463"/>
            <a:ext cx="7842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131" name="AutoShape 83"/>
          <p:cNvSpPr>
            <a:spLocks noChangeArrowheads="1"/>
          </p:cNvSpPr>
          <p:nvPr/>
        </p:nvSpPr>
        <p:spPr bwMode="auto">
          <a:xfrm>
            <a:off x="3830638" y="4237038"/>
            <a:ext cx="249237" cy="280987"/>
          </a:xfrm>
          <a:prstGeom prst="downArrow">
            <a:avLst>
              <a:gd name="adj1" fmla="val 50000"/>
              <a:gd name="adj2" fmla="val 26311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sp>
        <p:nvSpPr>
          <p:cNvPr id="770132" name="AutoShape 84"/>
          <p:cNvSpPr>
            <a:spLocks noChangeArrowheads="1"/>
          </p:cNvSpPr>
          <p:nvPr/>
        </p:nvSpPr>
        <p:spPr bwMode="auto">
          <a:xfrm>
            <a:off x="5932488" y="4251325"/>
            <a:ext cx="249237" cy="279400"/>
          </a:xfrm>
          <a:prstGeom prst="downArrow">
            <a:avLst>
              <a:gd name="adj1" fmla="val 50000"/>
              <a:gd name="adj2" fmla="val 26162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sp>
        <p:nvSpPr>
          <p:cNvPr id="770133" name="AutoShape 85"/>
          <p:cNvSpPr>
            <a:spLocks noChangeArrowheads="1"/>
          </p:cNvSpPr>
          <p:nvPr/>
        </p:nvSpPr>
        <p:spPr bwMode="auto">
          <a:xfrm>
            <a:off x="8118475" y="4237038"/>
            <a:ext cx="249238" cy="279400"/>
          </a:xfrm>
          <a:prstGeom prst="downArrow">
            <a:avLst>
              <a:gd name="adj1" fmla="val 50000"/>
              <a:gd name="adj2" fmla="val 26162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sp>
        <p:nvSpPr>
          <p:cNvPr id="770134" name="Text Box 86"/>
          <p:cNvSpPr txBox="1">
            <a:spLocks noChangeArrowheads="1"/>
          </p:cNvSpPr>
          <p:nvPr/>
        </p:nvSpPr>
        <p:spPr bwMode="auto">
          <a:xfrm>
            <a:off x="3440113" y="2833688"/>
            <a:ext cx="5453062" cy="379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algn="ctr" defTabSz="912813"/>
            <a:r>
              <a:rPr lang="it-IT" b="1">
                <a:solidFill>
                  <a:schemeClr val="bg2"/>
                </a:solidFill>
              </a:rPr>
              <a:t>Scheduling &amp; Dispatching</a:t>
            </a:r>
          </a:p>
        </p:txBody>
      </p:sp>
      <p:sp>
        <p:nvSpPr>
          <p:cNvPr id="770135" name="Text Box 87"/>
          <p:cNvSpPr txBox="1">
            <a:spLocks noChangeArrowheads="1"/>
          </p:cNvSpPr>
          <p:nvPr/>
        </p:nvSpPr>
        <p:spPr bwMode="auto">
          <a:xfrm>
            <a:off x="3382963" y="4586288"/>
            <a:ext cx="5451475" cy="3794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algn="ctr" defTabSz="912813"/>
            <a:r>
              <a:rPr lang="it-IT"/>
              <a:t>Team</a:t>
            </a: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3379788" y="5059363"/>
            <a:ext cx="1111250" cy="1190625"/>
            <a:chOff x="518" y="3434"/>
            <a:chExt cx="817" cy="817"/>
          </a:xfrm>
        </p:grpSpPr>
        <p:pic>
          <p:nvPicPr>
            <p:cNvPr id="7210" name="Picture 89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" y="3434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1" name="Picture 90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" y="3525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2" name="Picture 91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0" y="3616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3" name="Picture 92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1" y="3707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0141" name="Rectangle 93"/>
          <p:cNvSpPr>
            <a:spLocks noChangeArrowheads="1"/>
          </p:cNvSpPr>
          <p:nvPr/>
        </p:nvSpPr>
        <p:spPr bwMode="auto">
          <a:xfrm>
            <a:off x="5453063" y="4554538"/>
            <a:ext cx="1422400" cy="471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8750" lvl="1" algn="ctr" defTabSz="912813">
              <a:spcBef>
                <a:spcPct val="40000"/>
              </a:spcBef>
              <a:tabLst>
                <a:tab pos="76200" algn="l"/>
              </a:tabLst>
            </a:pPr>
            <a:r>
              <a:rPr lang="it-IT" sz="1200">
                <a:solidFill>
                  <a:schemeClr val="bg2"/>
                </a:solidFill>
              </a:rPr>
              <a:t>Maintenance Pool</a:t>
            </a:r>
            <a:endParaRPr lang="it-IT">
              <a:solidFill>
                <a:schemeClr val="bg2"/>
              </a:solidFill>
            </a:endParaRPr>
          </a:p>
        </p:txBody>
      </p:sp>
      <p:pic>
        <p:nvPicPr>
          <p:cNvPr id="770142" name="Picture 94" descr="j042461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5214938"/>
            <a:ext cx="12922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561013" y="5149850"/>
            <a:ext cx="1111250" cy="1181100"/>
            <a:chOff x="858" y="3597"/>
            <a:chExt cx="817" cy="810"/>
          </a:xfrm>
        </p:grpSpPr>
        <p:pic>
          <p:nvPicPr>
            <p:cNvPr id="7207" name="Picture 96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8" y="3597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8" name="Picture 97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4" y="3735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9" name="Picture 98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1" y="3863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7889875" y="5187950"/>
            <a:ext cx="863600" cy="925513"/>
            <a:chOff x="5683" y="3660"/>
            <a:chExt cx="635" cy="635"/>
          </a:xfrm>
        </p:grpSpPr>
        <p:pic>
          <p:nvPicPr>
            <p:cNvPr id="7205" name="Picture 100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83" y="366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6" name="Picture 101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4" y="3751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0150" name="Rectangle 102"/>
          <p:cNvSpPr>
            <a:spLocks noChangeArrowheads="1"/>
          </p:cNvSpPr>
          <p:nvPr/>
        </p:nvSpPr>
        <p:spPr bwMode="auto">
          <a:xfrm>
            <a:off x="7499350" y="4622800"/>
            <a:ext cx="1423988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8750" lvl="1" defTabSz="912813">
              <a:spcBef>
                <a:spcPct val="40000"/>
              </a:spcBef>
              <a:tabLst>
                <a:tab pos="76200" algn="l"/>
              </a:tabLst>
            </a:pPr>
            <a:r>
              <a:rPr lang="it-IT" sz="1200">
                <a:solidFill>
                  <a:schemeClr val="bg2"/>
                </a:solidFill>
              </a:rPr>
              <a:t>Expert Crew</a:t>
            </a:r>
          </a:p>
        </p:txBody>
      </p:sp>
      <p:sp>
        <p:nvSpPr>
          <p:cNvPr id="770151" name="Rectangle 103"/>
          <p:cNvSpPr>
            <a:spLocks noChangeArrowheads="1"/>
          </p:cNvSpPr>
          <p:nvPr/>
        </p:nvSpPr>
        <p:spPr bwMode="auto">
          <a:xfrm>
            <a:off x="3348038" y="4594225"/>
            <a:ext cx="1425575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8750" lvl="1" defTabSz="912813">
              <a:spcBef>
                <a:spcPct val="40000"/>
              </a:spcBef>
              <a:tabLst>
                <a:tab pos="76200" algn="l"/>
              </a:tabLst>
            </a:pPr>
            <a:r>
              <a:rPr lang="it-IT" sz="1200">
                <a:solidFill>
                  <a:schemeClr val="bg2"/>
                </a:solidFill>
              </a:rPr>
              <a:t>Customers </a:t>
            </a:r>
            <a:endParaRPr lang="it-IT">
              <a:solidFill>
                <a:schemeClr val="bg2"/>
              </a:solidFill>
            </a:endParaRPr>
          </a:p>
        </p:txBody>
      </p: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5651500" y="4941888"/>
            <a:ext cx="1584325" cy="1692275"/>
            <a:chOff x="4989" y="2029"/>
            <a:chExt cx="1272" cy="1272"/>
          </a:xfrm>
        </p:grpSpPr>
        <p:pic>
          <p:nvPicPr>
            <p:cNvPr id="7196" name="Picture 105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89" y="2029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Picture 106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80" y="212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107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71" y="2211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9" name="Picture 108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62" y="2302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0" name="Picture 109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3" y="2393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1" name="Picture 110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44" y="2484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2" name="Picture 111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35" y="2575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3" name="Picture 112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26" y="2666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4" name="Picture 113" descr="j0433932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7" y="2757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95" name="Text Box 6"/>
          <p:cNvSpPr txBox="1">
            <a:spLocks noChangeArrowheads="1"/>
          </p:cNvSpPr>
          <p:nvPr/>
        </p:nvSpPr>
        <p:spPr bwMode="auto">
          <a:xfrm>
            <a:off x="615950" y="65246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7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7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7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7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7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7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7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7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7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7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7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77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77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770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770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7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0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122" grpId="0"/>
      <p:bldP spid="770123" grpId="0"/>
      <p:bldP spid="770125" grpId="0"/>
      <p:bldP spid="770126" grpId="0"/>
      <p:bldP spid="770127" grpId="0"/>
      <p:bldP spid="770131" grpId="0" animBg="1"/>
      <p:bldP spid="770132" grpId="0" animBg="1"/>
      <p:bldP spid="770133" grpId="0" animBg="1"/>
      <p:bldP spid="770134" grpId="0"/>
      <p:bldP spid="770135" grpId="0"/>
      <p:bldP spid="770135" grpId="1"/>
      <p:bldP spid="770141" grpId="0"/>
      <p:bldP spid="770150" grpId="0"/>
      <p:bldP spid="770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5" descr="Enel ingl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300" y="6092825"/>
            <a:ext cx="12477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15963" y="6500813"/>
            <a:ext cx="2133600" cy="457200"/>
          </a:xfrm>
          <a:noFill/>
        </p:spPr>
        <p:txBody>
          <a:bodyPr/>
          <a:lstStyle/>
          <a:p>
            <a:pPr algn="l"/>
            <a:fld id="{D3C2019F-5824-4AFF-B516-89C32092A73E}" type="slidenum">
              <a:rPr lang="en-US" smtClean="0">
                <a:cs typeface="Arial" pitchFamily="34" charset="0"/>
              </a:rPr>
              <a:pPr algn="l"/>
              <a:t>6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761858" name="Picture 2" descr="j044153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90638"/>
            <a:ext cx="86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59" name="AutoShape 3"/>
          <p:cNvSpPr>
            <a:spLocks noChangeArrowheads="1"/>
          </p:cNvSpPr>
          <p:nvPr/>
        </p:nvSpPr>
        <p:spPr bwMode="auto">
          <a:xfrm>
            <a:off x="5580063" y="1597025"/>
            <a:ext cx="561975" cy="392113"/>
          </a:xfrm>
          <a:prstGeom prst="rightArrow">
            <a:avLst>
              <a:gd name="adj1" fmla="val 50000"/>
              <a:gd name="adj2" fmla="val 38384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pic>
        <p:nvPicPr>
          <p:cNvPr id="761860" name="Picture 4" descr="j018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425" y="3206750"/>
            <a:ext cx="6540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1" name="Line 5"/>
          <p:cNvSpPr>
            <a:spLocks noChangeShapeType="1"/>
          </p:cNvSpPr>
          <p:nvPr/>
        </p:nvSpPr>
        <p:spPr bwMode="auto">
          <a:xfrm>
            <a:off x="2147888" y="3916363"/>
            <a:ext cx="1587" cy="50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 rot="10800000" flipV="1">
            <a:off x="554038" y="4400550"/>
            <a:ext cx="1973262" cy="533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Time for getting  the car ready</a:t>
            </a:r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2573338" y="5122863"/>
            <a:ext cx="1878012" cy="317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Driving time  </a:t>
            </a:r>
          </a:p>
        </p:txBody>
      </p:sp>
      <p:sp>
        <p:nvSpPr>
          <p:cNvPr id="761864" name="Line 8"/>
          <p:cNvSpPr>
            <a:spLocks noChangeShapeType="1"/>
          </p:cNvSpPr>
          <p:nvPr/>
        </p:nvSpPr>
        <p:spPr bwMode="auto">
          <a:xfrm>
            <a:off x="4757738" y="5014913"/>
            <a:ext cx="1587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5622925" y="6200775"/>
            <a:ext cx="2189163" cy="620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lvl="1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Time for </a:t>
            </a:r>
          </a:p>
          <a:p>
            <a:pPr lvl="1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activity</a:t>
            </a:r>
          </a:p>
        </p:txBody>
      </p:sp>
      <p:sp>
        <p:nvSpPr>
          <p:cNvPr id="761867" name="Line 11"/>
          <p:cNvSpPr>
            <a:spLocks noChangeShapeType="1"/>
          </p:cNvSpPr>
          <p:nvPr/>
        </p:nvSpPr>
        <p:spPr bwMode="auto">
          <a:xfrm>
            <a:off x="1655763" y="3548063"/>
            <a:ext cx="6148387" cy="287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68" name="Line 12"/>
          <p:cNvSpPr>
            <a:spLocks noChangeShapeType="1"/>
          </p:cNvSpPr>
          <p:nvPr/>
        </p:nvSpPr>
        <p:spPr bwMode="auto">
          <a:xfrm>
            <a:off x="5667375" y="4987925"/>
            <a:ext cx="7938" cy="1012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69" name="Line 13"/>
          <p:cNvSpPr>
            <a:spLocks noChangeShapeType="1"/>
          </p:cNvSpPr>
          <p:nvPr/>
        </p:nvSpPr>
        <p:spPr bwMode="auto">
          <a:xfrm>
            <a:off x="1817688" y="3854450"/>
            <a:ext cx="319087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70" name="Line 14"/>
          <p:cNvSpPr>
            <a:spLocks noChangeShapeType="1"/>
          </p:cNvSpPr>
          <p:nvPr/>
        </p:nvSpPr>
        <p:spPr bwMode="auto">
          <a:xfrm>
            <a:off x="2235200" y="4132263"/>
            <a:ext cx="2424113" cy="111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71" name="Line 15"/>
          <p:cNvSpPr>
            <a:spLocks noChangeShapeType="1"/>
          </p:cNvSpPr>
          <p:nvPr/>
        </p:nvSpPr>
        <p:spPr bwMode="auto">
          <a:xfrm>
            <a:off x="4808538" y="5324475"/>
            <a:ext cx="823912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72" name="Line 16"/>
          <p:cNvSpPr>
            <a:spLocks noChangeShapeType="1"/>
          </p:cNvSpPr>
          <p:nvPr/>
        </p:nvSpPr>
        <p:spPr bwMode="auto">
          <a:xfrm>
            <a:off x="5740400" y="5713413"/>
            <a:ext cx="2071688" cy="966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1873" name="Line 17"/>
          <p:cNvSpPr>
            <a:spLocks noChangeShapeType="1"/>
          </p:cNvSpPr>
          <p:nvPr/>
        </p:nvSpPr>
        <p:spPr bwMode="auto">
          <a:xfrm>
            <a:off x="7781925" y="5926138"/>
            <a:ext cx="9525" cy="1011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78013" y="3321050"/>
            <a:ext cx="1422400" cy="557213"/>
            <a:chOff x="775" y="1139"/>
            <a:chExt cx="1461" cy="544"/>
          </a:xfrm>
        </p:grpSpPr>
        <p:pic>
          <p:nvPicPr>
            <p:cNvPr id="11298" name="Picture 19" descr="punto_Ene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75" y="1139"/>
              <a:ext cx="146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9" name="Rectangle 20"/>
            <p:cNvSpPr>
              <a:spLocks noChangeArrowheads="1"/>
            </p:cNvSpPr>
            <p:nvPr/>
          </p:nvSpPr>
          <p:spPr bwMode="auto">
            <a:xfrm>
              <a:off x="1432" y="1376"/>
              <a:ext cx="144" cy="5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</p:grpSp>
      <p:pic>
        <p:nvPicPr>
          <p:cNvPr id="761877" name="Picture 21" descr="cimg1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3525" y="5064125"/>
            <a:ext cx="101758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78" name="Text Box 22"/>
          <p:cNvSpPr txBox="1">
            <a:spLocks noChangeArrowheads="1"/>
          </p:cNvSpPr>
          <p:nvPr/>
        </p:nvSpPr>
        <p:spPr bwMode="auto">
          <a:xfrm>
            <a:off x="179388" y="2159000"/>
            <a:ext cx="3206750" cy="83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>
              <a:spcBef>
                <a:spcPts val="525"/>
              </a:spcBef>
            </a:pPr>
            <a:r>
              <a:rPr lang="it-IT" sz="1400">
                <a:solidFill>
                  <a:schemeClr val="bg2"/>
                </a:solidFill>
              </a:rPr>
              <a:t>The dispacher defines the working day, considering:</a:t>
            </a:r>
          </a:p>
          <a:p>
            <a:pPr marL="155575" lvl="1" indent="-71438" defTabSz="912813">
              <a:spcBef>
                <a:spcPts val="525"/>
              </a:spcBef>
              <a:buFont typeface="Times" pitchFamily="18" charset="0"/>
              <a:buChar char="•"/>
            </a:pPr>
            <a:r>
              <a:rPr lang="it-IT" sz="1400">
                <a:solidFill>
                  <a:schemeClr val="bg2"/>
                </a:solidFill>
              </a:rPr>
              <a:t> Priority &amp; Position of the task </a:t>
            </a:r>
          </a:p>
        </p:txBody>
      </p:sp>
      <p:pic>
        <p:nvPicPr>
          <p:cNvPr id="761879" name="Picture 23" descr="j042461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1412875"/>
            <a:ext cx="10096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80" name="Text Box 24"/>
          <p:cNvSpPr txBox="1">
            <a:spLocks noChangeArrowheads="1"/>
          </p:cNvSpPr>
          <p:nvPr/>
        </p:nvSpPr>
        <p:spPr bwMode="auto">
          <a:xfrm>
            <a:off x="3276600" y="2205038"/>
            <a:ext cx="2387600" cy="61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76200" indent="-76200" defTabSz="912813">
              <a:spcBef>
                <a:spcPct val="40000"/>
              </a:spcBef>
              <a:tabLst>
                <a:tab pos="234950" algn="l"/>
              </a:tabLst>
            </a:pPr>
            <a:r>
              <a:rPr lang="it-IT" sz="1400">
                <a:solidFill>
                  <a:schemeClr val="bg2"/>
                </a:solidFill>
              </a:rPr>
              <a:t>Supervisor of the crews</a:t>
            </a:r>
          </a:p>
          <a:p>
            <a:pPr marL="76200" indent="-76200" defTabSz="912813">
              <a:spcBef>
                <a:spcPct val="40000"/>
              </a:spcBef>
              <a:tabLst>
                <a:tab pos="234950" algn="l"/>
              </a:tabLst>
            </a:pPr>
            <a:r>
              <a:rPr lang="it-IT" sz="1400">
                <a:solidFill>
                  <a:schemeClr val="bg2"/>
                </a:solidFill>
              </a:rPr>
              <a:t>confirms the assignment</a:t>
            </a:r>
          </a:p>
        </p:txBody>
      </p:sp>
      <p:sp>
        <p:nvSpPr>
          <p:cNvPr id="761881" name="AutoShape 25"/>
          <p:cNvSpPr>
            <a:spLocks noChangeArrowheads="1"/>
          </p:cNvSpPr>
          <p:nvPr/>
        </p:nvSpPr>
        <p:spPr bwMode="auto">
          <a:xfrm>
            <a:off x="2700338" y="1557338"/>
            <a:ext cx="563562" cy="392112"/>
          </a:xfrm>
          <a:prstGeom prst="rightArrow">
            <a:avLst>
              <a:gd name="adj1" fmla="val 50000"/>
              <a:gd name="adj2" fmla="val 38493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sp>
        <p:nvSpPr>
          <p:cNvPr id="27672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1125538"/>
            <a:ext cx="1458913" cy="579437"/>
          </a:xfrm>
        </p:spPr>
        <p:txBody>
          <a:bodyPr/>
          <a:lstStyle/>
          <a:p>
            <a:pPr>
              <a:defRPr/>
            </a:pPr>
            <a:r>
              <a:rPr lang="it-IT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To</a:t>
            </a:r>
            <a:r>
              <a:rPr lang="it-IT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Be</a:t>
            </a:r>
          </a:p>
        </p:txBody>
      </p:sp>
      <p:sp>
        <p:nvSpPr>
          <p:cNvPr id="761886" name="Rectangle 30"/>
          <p:cNvSpPr>
            <a:spLocks noChangeArrowheads="1"/>
          </p:cNvSpPr>
          <p:nvPr/>
        </p:nvSpPr>
        <p:spPr bwMode="auto">
          <a:xfrm>
            <a:off x="6175375" y="2244725"/>
            <a:ext cx="2968625" cy="10715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lang="it-IT" sz="1400">
                <a:solidFill>
                  <a:schemeClr val="bg2"/>
                </a:solidFill>
              </a:rPr>
              <a:t>Working day tasks are sent just to the laptop of the Safety Responsible of the crew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4327525" y="5738813"/>
            <a:ext cx="1270000" cy="619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Preparing</a:t>
            </a:r>
          </a:p>
          <a:p>
            <a:pPr marL="157163" defTabSz="912813">
              <a:spcBef>
                <a:spcPct val="40000"/>
              </a:spcBef>
            </a:pPr>
            <a:r>
              <a:rPr lang="it-IT" sz="1400">
                <a:solidFill>
                  <a:schemeClr val="bg2"/>
                </a:solidFill>
              </a:rPr>
              <a:t>time  </a:t>
            </a:r>
          </a:p>
        </p:txBody>
      </p:sp>
      <p:grpSp>
        <p:nvGrpSpPr>
          <p:cNvPr id="3" name="Gruppo 35"/>
          <p:cNvGrpSpPr>
            <a:grpSpLocks/>
          </p:cNvGrpSpPr>
          <p:nvPr/>
        </p:nvGrpSpPr>
        <p:grpSpPr bwMode="auto">
          <a:xfrm>
            <a:off x="6875463" y="1341438"/>
            <a:ext cx="1296987" cy="792162"/>
            <a:chOff x="6876256" y="1340768"/>
            <a:chExt cx="1296144" cy="792088"/>
          </a:xfrm>
        </p:grpSpPr>
        <p:grpSp>
          <p:nvGrpSpPr>
            <p:cNvPr id="11294" name="Group 27"/>
            <p:cNvGrpSpPr>
              <a:grpSpLocks/>
            </p:cNvGrpSpPr>
            <p:nvPr/>
          </p:nvGrpSpPr>
          <p:grpSpPr bwMode="auto">
            <a:xfrm>
              <a:off x="6876256" y="1340768"/>
              <a:ext cx="1152128" cy="792088"/>
              <a:chOff x="4153" y="551"/>
              <a:chExt cx="707" cy="468"/>
            </a:xfrm>
          </p:grpSpPr>
          <p:pic>
            <p:nvPicPr>
              <p:cNvPr id="11296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53" y="551"/>
                <a:ext cx="707" cy="46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sp>
            <p:nvSpPr>
              <p:cNvPr id="11297" name="Rectangle 29"/>
              <p:cNvSpPr>
                <a:spLocks noChangeArrowheads="1"/>
              </p:cNvSpPr>
              <p:nvPr/>
            </p:nvSpPr>
            <p:spPr bwMode="auto">
              <a:xfrm>
                <a:off x="4544" y="615"/>
                <a:ext cx="120" cy="27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1295" name="Rettangolo 34"/>
            <p:cNvSpPr>
              <a:spLocks noChangeArrowheads="1"/>
            </p:cNvSpPr>
            <p:nvPr/>
          </p:nvSpPr>
          <p:spPr bwMode="auto">
            <a:xfrm>
              <a:off x="7668344" y="1484784"/>
              <a:ext cx="504056" cy="432048"/>
            </a:xfrm>
            <a:prstGeom prst="rect">
              <a:avLst/>
            </a:prstGeom>
            <a:solidFill>
              <a:schemeClr val="bg1"/>
            </a:solidFill>
            <a:ln w="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11293" name="Text Box 6"/>
          <p:cNvSpPr txBox="1">
            <a:spLocks noChangeArrowheads="1"/>
          </p:cNvSpPr>
          <p:nvPr/>
        </p:nvSpPr>
        <p:spPr bwMode="auto">
          <a:xfrm>
            <a:off x="395288" y="65262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6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6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76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6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6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76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6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7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76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76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76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57 0.0034 L 0.28928 0.2142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0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6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76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76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7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76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1000"/>
                                        <p:tgtEl>
                                          <p:spTgt spid="76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76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76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76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animBg="1"/>
      <p:bldP spid="761861" grpId="0" animBg="1"/>
      <p:bldP spid="761862" grpId="0"/>
      <p:bldP spid="761863" grpId="0"/>
      <p:bldP spid="761864" grpId="0" animBg="1"/>
      <p:bldP spid="761866" grpId="0"/>
      <p:bldP spid="761867" grpId="0" animBg="1"/>
      <p:bldP spid="761868" grpId="0" animBg="1"/>
      <p:bldP spid="761869" grpId="0" animBg="1"/>
      <p:bldP spid="761870" grpId="0" animBg="1"/>
      <p:bldP spid="761871" grpId="0" animBg="1"/>
      <p:bldP spid="761872" grpId="0" animBg="1"/>
      <p:bldP spid="761873" grpId="0" animBg="1"/>
      <p:bldP spid="761878" grpId="0"/>
      <p:bldP spid="761880" grpId="0"/>
      <p:bldP spid="761881" grpId="0" animBg="1"/>
      <p:bldP spid="76188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5" descr="Enel ingl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6021388"/>
            <a:ext cx="13223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87363" y="5961063"/>
            <a:ext cx="2133600" cy="457200"/>
          </a:xfrm>
          <a:noFill/>
        </p:spPr>
        <p:txBody>
          <a:bodyPr/>
          <a:lstStyle/>
          <a:p>
            <a:pPr algn="l"/>
            <a:fld id="{5B0DF97E-09AB-476B-9EC0-C3D6EB532EA9}" type="slidenum">
              <a:rPr lang="en-US" smtClean="0">
                <a:cs typeface="Arial" pitchFamily="34" charset="0"/>
              </a:rPr>
              <a:pPr algn="l"/>
              <a:t>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762882" name="Oval 2"/>
          <p:cNvSpPr>
            <a:spLocks noChangeArrowheads="1"/>
          </p:cNvSpPr>
          <p:nvPr/>
        </p:nvSpPr>
        <p:spPr bwMode="auto">
          <a:xfrm>
            <a:off x="3563938" y="1196975"/>
            <a:ext cx="2901950" cy="1300163"/>
          </a:xfrm>
          <a:prstGeom prst="ellipse">
            <a:avLst/>
          </a:prstGeom>
          <a:gradFill rotWithShape="1">
            <a:gsLst>
              <a:gs pos="0">
                <a:schemeClr val="folHlink">
                  <a:alpha val="39998"/>
                </a:schemeClr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sp>
        <p:nvSpPr>
          <p:cNvPr id="762883" name="Oval 3"/>
          <p:cNvSpPr>
            <a:spLocks noChangeArrowheads="1"/>
          </p:cNvSpPr>
          <p:nvPr/>
        </p:nvSpPr>
        <p:spPr bwMode="auto">
          <a:xfrm>
            <a:off x="1403350" y="1268413"/>
            <a:ext cx="2160588" cy="2676525"/>
          </a:xfrm>
          <a:prstGeom prst="ellipse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50000">
                <a:srgbClr val="FFFFFF">
                  <a:alpha val="39999"/>
                </a:srgbClr>
              </a:gs>
              <a:gs pos="100000">
                <a:schemeClr val="accent1">
                  <a:alpha val="39999"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50796" tIns="50796" rIns="91433" bIns="50796" anchor="ctr"/>
          <a:lstStyle/>
          <a:p>
            <a:pPr>
              <a:defRPr/>
            </a:pPr>
            <a:endParaRPr lang="it-IT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6375" y="1412875"/>
            <a:ext cx="3024188" cy="3024188"/>
            <a:chOff x="976" y="1190"/>
            <a:chExt cx="2476" cy="2445"/>
          </a:xfrm>
        </p:grpSpPr>
        <p:grpSp>
          <p:nvGrpSpPr>
            <p:cNvPr id="12344" name="Group 5"/>
            <p:cNvGrpSpPr>
              <a:grpSpLocks/>
            </p:cNvGrpSpPr>
            <p:nvPr/>
          </p:nvGrpSpPr>
          <p:grpSpPr bwMode="auto">
            <a:xfrm>
              <a:off x="1703" y="3355"/>
              <a:ext cx="589" cy="280"/>
              <a:chOff x="775" y="1139"/>
              <a:chExt cx="1461" cy="544"/>
            </a:xfrm>
          </p:grpSpPr>
          <p:pic>
            <p:nvPicPr>
              <p:cNvPr id="12356" name="Picture 6" descr="punto_Ene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75" y="1139"/>
                <a:ext cx="1461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57" name="Rectangle 7"/>
              <p:cNvSpPr>
                <a:spLocks noChangeArrowheads="1"/>
              </p:cNvSpPr>
              <p:nvPr/>
            </p:nvSpPr>
            <p:spPr bwMode="auto">
              <a:xfrm>
                <a:off x="1432" y="1376"/>
                <a:ext cx="144" cy="5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</p:grpSp>
        <p:cxnSp>
          <p:nvCxnSpPr>
            <p:cNvPr id="12345" name="AutoShape 8"/>
            <p:cNvCxnSpPr>
              <a:cxnSpLocks noChangeShapeType="1"/>
            </p:cNvCxnSpPr>
            <p:nvPr/>
          </p:nvCxnSpPr>
          <p:spPr bwMode="auto">
            <a:xfrm rot="10800000">
              <a:off x="1016" y="2440"/>
              <a:ext cx="688" cy="1055"/>
            </a:xfrm>
            <a:prstGeom prst="curvedConnector2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2346" name="AutoShape 9"/>
            <p:cNvCxnSpPr>
              <a:cxnSpLocks noChangeShapeType="1"/>
            </p:cNvCxnSpPr>
            <p:nvPr/>
          </p:nvCxnSpPr>
          <p:spPr bwMode="auto">
            <a:xfrm rot="-5400000">
              <a:off x="972" y="1644"/>
              <a:ext cx="872" cy="76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2347" name="AutoShape 10"/>
            <p:cNvCxnSpPr>
              <a:cxnSpLocks noChangeShapeType="1"/>
            </p:cNvCxnSpPr>
            <p:nvPr/>
          </p:nvCxnSpPr>
          <p:spPr bwMode="auto">
            <a:xfrm rot="-5400000">
              <a:off x="1731" y="1299"/>
              <a:ext cx="392" cy="2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2348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2377" y="906"/>
              <a:ext cx="301" cy="875"/>
            </a:xfrm>
            <a:prstGeom prst="curvedConnector5">
              <a:avLst>
                <a:gd name="adj1" fmla="val -51495"/>
                <a:gd name="adj2" fmla="val 49944"/>
                <a:gd name="adj3" fmla="val 151495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2349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2505" y="1985"/>
              <a:ext cx="1430" cy="44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2350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2293" y="2992"/>
              <a:ext cx="1107" cy="503"/>
            </a:xfrm>
            <a:prstGeom prst="curvedConnector3">
              <a:avLst>
                <a:gd name="adj1" fmla="val 50046"/>
              </a:avLst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12351" name="Oval 14"/>
            <p:cNvSpPr>
              <a:spLocks noChangeArrowheads="1"/>
            </p:cNvSpPr>
            <p:nvPr/>
          </p:nvSpPr>
          <p:spPr bwMode="auto">
            <a:xfrm>
              <a:off x="976" y="2440"/>
              <a:ext cx="80" cy="7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sp>
          <p:nvSpPr>
            <p:cNvPr id="12352" name="Oval 15"/>
            <p:cNvSpPr>
              <a:spLocks noChangeArrowheads="1"/>
            </p:cNvSpPr>
            <p:nvPr/>
          </p:nvSpPr>
          <p:spPr bwMode="auto">
            <a:xfrm>
              <a:off x="1731" y="1595"/>
              <a:ext cx="80" cy="7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sp>
          <p:nvSpPr>
            <p:cNvPr id="12353" name="Oval 16"/>
            <p:cNvSpPr>
              <a:spLocks noChangeArrowheads="1"/>
            </p:cNvSpPr>
            <p:nvPr/>
          </p:nvSpPr>
          <p:spPr bwMode="auto">
            <a:xfrm>
              <a:off x="2022" y="1190"/>
              <a:ext cx="80" cy="7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sp>
          <p:nvSpPr>
            <p:cNvPr id="12354" name="Oval 17"/>
            <p:cNvSpPr>
              <a:spLocks noChangeArrowheads="1"/>
            </p:cNvSpPr>
            <p:nvPr/>
          </p:nvSpPr>
          <p:spPr bwMode="auto">
            <a:xfrm>
              <a:off x="2953" y="1441"/>
              <a:ext cx="80" cy="7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sp>
          <p:nvSpPr>
            <p:cNvPr id="12355" name="Oval 18"/>
            <p:cNvSpPr>
              <a:spLocks noChangeArrowheads="1"/>
            </p:cNvSpPr>
            <p:nvPr/>
          </p:nvSpPr>
          <p:spPr bwMode="auto">
            <a:xfrm>
              <a:off x="3372" y="2924"/>
              <a:ext cx="80" cy="72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</p:grpSp>
      <p:sp>
        <p:nvSpPr>
          <p:cNvPr id="762899" name="Oval 19"/>
          <p:cNvSpPr>
            <a:spLocks noChangeArrowheads="1"/>
          </p:cNvSpPr>
          <p:nvPr/>
        </p:nvSpPr>
        <p:spPr bwMode="auto">
          <a:xfrm>
            <a:off x="3851275" y="2636838"/>
            <a:ext cx="2943225" cy="1512887"/>
          </a:xfrm>
          <a:prstGeom prst="ellipse">
            <a:avLst/>
          </a:prstGeom>
          <a:gradFill rotWithShape="1">
            <a:gsLst>
              <a:gs pos="0">
                <a:srgbClr val="FF3300">
                  <a:alpha val="39998"/>
                </a:srgbClr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lIns="50796" tIns="50796" rIns="91433" bIns="50796" anchor="ctr"/>
          <a:lstStyle/>
          <a:p>
            <a:endParaRPr lang="it-IT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125788" y="1425575"/>
            <a:ext cx="3311525" cy="3049588"/>
            <a:chOff x="2287" y="919"/>
            <a:chExt cx="2605" cy="2465"/>
          </a:xfrm>
        </p:grpSpPr>
        <p:cxnSp>
          <p:nvCxnSpPr>
            <p:cNvPr id="12327" name="AutoShape 21"/>
            <p:cNvCxnSpPr>
              <a:cxnSpLocks noChangeShapeType="1"/>
              <a:endCxn id="12339" idx="3"/>
            </p:cNvCxnSpPr>
            <p:nvPr/>
          </p:nvCxnSpPr>
          <p:spPr bwMode="auto">
            <a:xfrm rot="16200000" flipV="1">
              <a:off x="2213" y="2517"/>
              <a:ext cx="788" cy="483"/>
            </a:xfrm>
            <a:prstGeom prst="curvedConnector5">
              <a:avLst>
                <a:gd name="adj1" fmla="val -25000"/>
                <a:gd name="adj2" fmla="val 36435"/>
                <a:gd name="adj3" fmla="val 124875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</p:spPr>
        </p:cxnSp>
        <p:grpSp>
          <p:nvGrpSpPr>
            <p:cNvPr id="12328" name="Group 22"/>
            <p:cNvGrpSpPr>
              <a:grpSpLocks/>
            </p:cNvGrpSpPr>
            <p:nvPr/>
          </p:nvGrpSpPr>
          <p:grpSpPr bwMode="auto">
            <a:xfrm>
              <a:off x="2287" y="919"/>
              <a:ext cx="2605" cy="2465"/>
              <a:chOff x="2271" y="839"/>
              <a:chExt cx="2605" cy="2465"/>
            </a:xfrm>
          </p:grpSpPr>
          <p:cxnSp>
            <p:nvCxnSpPr>
              <p:cNvPr id="12329" name="AutoShape 23"/>
              <p:cNvCxnSpPr>
                <a:cxnSpLocks noChangeShapeType="1"/>
              </p:cNvCxnSpPr>
              <p:nvPr/>
            </p:nvCxnSpPr>
            <p:spPr bwMode="auto">
              <a:xfrm rot="7765668">
                <a:off x="2904" y="2865"/>
                <a:ext cx="392" cy="248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2330" name="Group 24"/>
              <p:cNvGrpSpPr>
                <a:grpSpLocks/>
              </p:cNvGrpSpPr>
              <p:nvPr/>
            </p:nvGrpSpPr>
            <p:grpSpPr bwMode="auto">
              <a:xfrm>
                <a:off x="2271" y="839"/>
                <a:ext cx="2605" cy="2465"/>
                <a:chOff x="2271" y="823"/>
                <a:chExt cx="2605" cy="2465"/>
              </a:xfrm>
            </p:grpSpPr>
            <p:sp>
              <p:nvSpPr>
                <p:cNvPr id="12331" name="Oval 25"/>
                <p:cNvSpPr>
                  <a:spLocks noChangeArrowheads="1"/>
                </p:cNvSpPr>
                <p:nvPr/>
              </p:nvSpPr>
              <p:spPr bwMode="auto">
                <a:xfrm rot="-8434332">
                  <a:off x="4433" y="2719"/>
                  <a:ext cx="80" cy="72"/>
                </a:xfrm>
                <a:prstGeom prst="ellipse">
                  <a:avLst/>
                </a:prstGeom>
                <a:solidFill>
                  <a:schemeClr val="folHlink"/>
                </a:solidFill>
                <a:ln w="12700" algn="ctr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grpSp>
              <p:nvGrpSpPr>
                <p:cNvPr id="12332" name="Group 26"/>
                <p:cNvGrpSpPr>
                  <a:grpSpLocks/>
                </p:cNvGrpSpPr>
                <p:nvPr/>
              </p:nvGrpSpPr>
              <p:grpSpPr bwMode="auto">
                <a:xfrm>
                  <a:off x="2271" y="823"/>
                  <a:ext cx="2605" cy="2465"/>
                  <a:chOff x="2271" y="823"/>
                  <a:chExt cx="2605" cy="2465"/>
                </a:xfrm>
              </p:grpSpPr>
              <p:grpSp>
                <p:nvGrpSpPr>
                  <p:cNvPr id="1233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483" y="2916"/>
                    <a:ext cx="589" cy="280"/>
                    <a:chOff x="775" y="1139"/>
                    <a:chExt cx="1461" cy="544"/>
                  </a:xfrm>
                </p:grpSpPr>
                <p:pic>
                  <p:nvPicPr>
                    <p:cNvPr id="12342" name="Picture 28" descr="punto_Enel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775" y="1139"/>
                      <a:ext cx="1461" cy="54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34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2" y="1376"/>
                      <a:ext cx="144" cy="56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 algn="ctr">
                      <a:solidFill>
                        <a:schemeClr val="folHlink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57592" tIns="57592" rIns="103666" bIns="57592" anchor="ctr"/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12334" name="AutoShape 30"/>
                  <p:cNvCxnSpPr>
                    <a:cxnSpLocks noChangeShapeType="1"/>
                  </p:cNvCxnSpPr>
                  <p:nvPr/>
                </p:nvCxnSpPr>
                <p:spPr bwMode="auto">
                  <a:xfrm rot="2365668">
                    <a:off x="4188" y="1560"/>
                    <a:ext cx="688" cy="1055"/>
                  </a:xfrm>
                  <a:prstGeom prst="curvedConnector2">
                    <a:avLst/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2335" name="AutoShape 31"/>
                  <p:cNvCxnSpPr>
                    <a:cxnSpLocks noChangeShapeType="1"/>
                  </p:cNvCxnSpPr>
                  <p:nvPr/>
                </p:nvCxnSpPr>
                <p:spPr bwMode="auto">
                  <a:xfrm rot="7765668">
                    <a:off x="3450" y="2468"/>
                    <a:ext cx="872" cy="76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2336" name="AutoShape 32"/>
                  <p:cNvCxnSpPr>
                    <a:cxnSpLocks noChangeShapeType="1"/>
                  </p:cNvCxnSpPr>
                  <p:nvPr/>
                </p:nvCxnSpPr>
                <p:spPr bwMode="auto">
                  <a:xfrm rot="7765668" flipH="1">
                    <a:off x="1886" y="1337"/>
                    <a:ext cx="1430" cy="44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2337" name="AutoShape 33"/>
                  <p:cNvCxnSpPr>
                    <a:cxnSpLocks noChangeShapeType="1"/>
                    <a:endCxn id="12341" idx="0"/>
                  </p:cNvCxnSpPr>
                  <p:nvPr/>
                </p:nvCxnSpPr>
                <p:spPr bwMode="auto">
                  <a:xfrm>
                    <a:off x="2939" y="854"/>
                    <a:ext cx="1627" cy="619"/>
                  </a:xfrm>
                  <a:prstGeom prst="curvedConnector4">
                    <a:avLst>
                      <a:gd name="adj1" fmla="val 49046"/>
                      <a:gd name="adj2" fmla="val 127463"/>
                    </a:avLst>
                  </a:prstGeom>
                  <a:noFill/>
                  <a:ln w="12700">
                    <a:solidFill>
                      <a:schemeClr val="folHlink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2338" name="Oval 34"/>
                  <p:cNvSpPr>
                    <a:spLocks noChangeArrowheads="1"/>
                  </p:cNvSpPr>
                  <p:nvPr/>
                </p:nvSpPr>
                <p:spPr bwMode="auto">
                  <a:xfrm rot="-8434332">
                    <a:off x="3313" y="2892"/>
                    <a:ext cx="80" cy="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 algn="ctr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lIns="57592" tIns="57592" rIns="103666" bIns="57592" anchor="ctr"/>
                  <a:lstStyle/>
                  <a:p>
                    <a:endParaRPr lang="it-IT"/>
                  </a:p>
                </p:txBody>
              </p:sp>
              <p:sp>
                <p:nvSpPr>
                  <p:cNvPr id="12339" name="Oval 35"/>
                  <p:cNvSpPr>
                    <a:spLocks noChangeArrowheads="1"/>
                  </p:cNvSpPr>
                  <p:nvPr/>
                </p:nvSpPr>
                <p:spPr bwMode="auto">
                  <a:xfrm rot="-8434332">
                    <a:off x="2271" y="2235"/>
                    <a:ext cx="80" cy="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 algn="ctr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lIns="57592" tIns="57592" rIns="103666" bIns="57592" anchor="ctr"/>
                  <a:lstStyle/>
                  <a:p>
                    <a:endParaRPr lang="it-IT"/>
                  </a:p>
                </p:txBody>
              </p:sp>
              <p:sp>
                <p:nvSpPr>
                  <p:cNvPr id="12340" name="Oval 36"/>
                  <p:cNvSpPr>
                    <a:spLocks noChangeArrowheads="1"/>
                  </p:cNvSpPr>
                  <p:nvPr/>
                </p:nvSpPr>
                <p:spPr bwMode="auto">
                  <a:xfrm rot="-8434332">
                    <a:off x="2890" y="823"/>
                    <a:ext cx="80" cy="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 algn="ctr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lIns="57592" tIns="57592" rIns="103666" bIns="57592" anchor="ctr"/>
                  <a:lstStyle/>
                  <a:p>
                    <a:endParaRPr lang="it-IT"/>
                  </a:p>
                </p:txBody>
              </p:sp>
              <p:sp>
                <p:nvSpPr>
                  <p:cNvPr id="12341" name="Oval 37"/>
                  <p:cNvSpPr>
                    <a:spLocks noChangeArrowheads="1"/>
                  </p:cNvSpPr>
                  <p:nvPr/>
                </p:nvSpPr>
                <p:spPr bwMode="auto">
                  <a:xfrm rot="-8434332">
                    <a:off x="4549" y="1410"/>
                    <a:ext cx="80" cy="72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 algn="ctr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lIns="57592" tIns="57592" rIns="103666" bIns="57592" anchor="ctr"/>
                  <a:lstStyle/>
                  <a:p>
                    <a:endParaRPr lang="it-IT"/>
                  </a:p>
                </p:txBody>
              </p:sp>
            </p:grpSp>
          </p:grpSp>
        </p:grp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224213" y="1557338"/>
            <a:ext cx="3148012" cy="3024187"/>
            <a:chOff x="1963" y="1257"/>
            <a:chExt cx="2476" cy="2445"/>
          </a:xfrm>
        </p:grpSpPr>
        <p:grpSp>
          <p:nvGrpSpPr>
            <p:cNvPr id="12311" name="Group 39"/>
            <p:cNvGrpSpPr>
              <a:grpSpLocks/>
            </p:cNvGrpSpPr>
            <p:nvPr/>
          </p:nvGrpSpPr>
          <p:grpSpPr bwMode="auto">
            <a:xfrm>
              <a:off x="1963" y="1257"/>
              <a:ext cx="2476" cy="2445"/>
              <a:chOff x="2179" y="1281"/>
              <a:chExt cx="2476" cy="2445"/>
            </a:xfrm>
          </p:grpSpPr>
          <p:grpSp>
            <p:nvGrpSpPr>
              <p:cNvPr id="12313" name="Group 40"/>
              <p:cNvGrpSpPr>
                <a:grpSpLocks/>
              </p:cNvGrpSpPr>
              <p:nvPr/>
            </p:nvGrpSpPr>
            <p:grpSpPr bwMode="auto">
              <a:xfrm>
                <a:off x="2906" y="3446"/>
                <a:ext cx="589" cy="280"/>
                <a:chOff x="775" y="1139"/>
                <a:chExt cx="1461" cy="544"/>
              </a:xfrm>
            </p:grpSpPr>
            <p:pic>
              <p:nvPicPr>
                <p:cNvPr id="12325" name="Picture 41" descr="punto_Enel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775" y="1139"/>
                  <a:ext cx="1461" cy="5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2326" name="Rectangle 42"/>
                <p:cNvSpPr>
                  <a:spLocks noChangeArrowheads="1"/>
                </p:cNvSpPr>
                <p:nvPr/>
              </p:nvSpPr>
              <p:spPr bwMode="auto">
                <a:xfrm>
                  <a:off x="1432" y="1376"/>
                  <a:ext cx="144" cy="56"/>
                </a:xfrm>
                <a:prstGeom prst="rect">
                  <a:avLst/>
                </a:prstGeom>
                <a:solidFill>
                  <a:srgbClr val="FF0000"/>
                </a:solidFill>
                <a:ln w="12700" algn="ctr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</p:grpSp>
          <p:cxnSp>
            <p:nvCxnSpPr>
              <p:cNvPr id="12314" name="AutoShape 43"/>
              <p:cNvCxnSpPr>
                <a:cxnSpLocks noChangeShapeType="1"/>
              </p:cNvCxnSpPr>
              <p:nvPr/>
            </p:nvCxnSpPr>
            <p:spPr bwMode="auto">
              <a:xfrm rot="10800000">
                <a:off x="2219" y="2531"/>
                <a:ext cx="688" cy="1055"/>
              </a:xfrm>
              <a:prstGeom prst="curvedConnector2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15" name="AutoShape 44"/>
              <p:cNvCxnSpPr>
                <a:cxnSpLocks noChangeShapeType="1"/>
              </p:cNvCxnSpPr>
              <p:nvPr/>
            </p:nvCxnSpPr>
            <p:spPr bwMode="auto">
              <a:xfrm rot="-5400000">
                <a:off x="2175" y="1735"/>
                <a:ext cx="872" cy="768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16" name="AutoShape 45"/>
              <p:cNvCxnSpPr>
                <a:cxnSpLocks noChangeShapeType="1"/>
              </p:cNvCxnSpPr>
              <p:nvPr/>
            </p:nvCxnSpPr>
            <p:spPr bwMode="auto">
              <a:xfrm rot="-5400000">
                <a:off x="2934" y="1390"/>
                <a:ext cx="392" cy="248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17" name="AutoShape 46"/>
              <p:cNvCxnSpPr>
                <a:cxnSpLocks noChangeShapeType="1"/>
                <a:stCxn id="12322" idx="7"/>
                <a:endCxn id="12323" idx="3"/>
              </p:cNvCxnSpPr>
              <p:nvPr/>
            </p:nvCxnSpPr>
            <p:spPr bwMode="auto">
              <a:xfrm rot="5400000" flipV="1">
                <a:off x="3580" y="1005"/>
                <a:ext cx="301" cy="875"/>
              </a:xfrm>
              <a:prstGeom prst="curvedConnector5">
                <a:avLst>
                  <a:gd name="adj1" fmla="val -51495"/>
                  <a:gd name="adj2" fmla="val 49944"/>
                  <a:gd name="adj3" fmla="val 151495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18" name="AutoShape 47"/>
              <p:cNvCxnSpPr>
                <a:cxnSpLocks noChangeShapeType="1"/>
              </p:cNvCxnSpPr>
              <p:nvPr/>
            </p:nvCxnSpPr>
            <p:spPr bwMode="auto">
              <a:xfrm rot="16200000" flipH="1">
                <a:off x="3708" y="2076"/>
                <a:ext cx="1430" cy="448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19" name="AutoShape 48"/>
              <p:cNvCxnSpPr>
                <a:cxnSpLocks noChangeShapeType="1"/>
              </p:cNvCxnSpPr>
              <p:nvPr/>
            </p:nvCxnSpPr>
            <p:spPr bwMode="auto">
              <a:xfrm rot="10800000" flipV="1">
                <a:off x="3496" y="3083"/>
                <a:ext cx="1107" cy="503"/>
              </a:xfrm>
              <a:prstGeom prst="curvedConnector3">
                <a:avLst>
                  <a:gd name="adj1" fmla="val 50046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320" name="Oval 49"/>
              <p:cNvSpPr>
                <a:spLocks noChangeArrowheads="1"/>
              </p:cNvSpPr>
              <p:nvPr/>
            </p:nvSpPr>
            <p:spPr bwMode="auto">
              <a:xfrm>
                <a:off x="2179" y="2531"/>
                <a:ext cx="80" cy="72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2321" name="Oval 50"/>
              <p:cNvSpPr>
                <a:spLocks noChangeArrowheads="1"/>
              </p:cNvSpPr>
              <p:nvPr/>
            </p:nvSpPr>
            <p:spPr bwMode="auto">
              <a:xfrm>
                <a:off x="2934" y="1686"/>
                <a:ext cx="80" cy="72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2322" name="Oval 51"/>
              <p:cNvSpPr>
                <a:spLocks noChangeArrowheads="1"/>
              </p:cNvSpPr>
              <p:nvPr/>
            </p:nvSpPr>
            <p:spPr bwMode="auto">
              <a:xfrm>
                <a:off x="3225" y="1281"/>
                <a:ext cx="80" cy="72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2323" name="Oval 52"/>
              <p:cNvSpPr>
                <a:spLocks noChangeArrowheads="1"/>
              </p:cNvSpPr>
              <p:nvPr/>
            </p:nvSpPr>
            <p:spPr bwMode="auto">
              <a:xfrm>
                <a:off x="4156" y="1532"/>
                <a:ext cx="80" cy="72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12324" name="Oval 53"/>
              <p:cNvSpPr>
                <a:spLocks noChangeArrowheads="1"/>
              </p:cNvSpPr>
              <p:nvPr/>
            </p:nvSpPr>
            <p:spPr bwMode="auto">
              <a:xfrm>
                <a:off x="4575" y="3015"/>
                <a:ext cx="80" cy="72"/>
              </a:xfrm>
              <a:prstGeom prst="ellipse">
                <a:avLst/>
              </a:prstGeom>
              <a:solidFill>
                <a:srgbClr val="FF0000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</p:grpSp>
        <p:sp>
          <p:nvSpPr>
            <p:cNvPr id="12312" name="Oval 54"/>
            <p:cNvSpPr>
              <a:spLocks noChangeArrowheads="1"/>
            </p:cNvSpPr>
            <p:nvPr/>
          </p:nvSpPr>
          <p:spPr bwMode="auto">
            <a:xfrm>
              <a:off x="4067" y="2187"/>
              <a:ext cx="80" cy="72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569913" y="4508500"/>
            <a:ext cx="7747000" cy="1946275"/>
            <a:chOff x="444" y="3365"/>
            <a:chExt cx="5953" cy="1459"/>
          </a:xfrm>
        </p:grpSpPr>
        <p:sp>
          <p:nvSpPr>
            <p:cNvPr id="12301" name="AutoShape 56"/>
            <p:cNvSpPr>
              <a:spLocks noChangeArrowheads="1"/>
            </p:cNvSpPr>
            <p:nvPr/>
          </p:nvSpPr>
          <p:spPr bwMode="auto">
            <a:xfrm>
              <a:off x="4428" y="4075"/>
              <a:ext cx="1821" cy="640"/>
            </a:xfrm>
            <a:prstGeom prst="foldedCorner">
              <a:avLst>
                <a:gd name="adj" fmla="val 12500"/>
              </a:avLst>
            </a:prstGeom>
            <a:solidFill>
              <a:srgbClr val="FF9900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pPr marL="157163" defTabSz="912813">
                <a:spcBef>
                  <a:spcPct val="40000"/>
                </a:spcBef>
              </a:pPr>
              <a:endParaRPr lang="it-IT"/>
            </a:p>
          </p:txBody>
        </p:sp>
        <p:grpSp>
          <p:nvGrpSpPr>
            <p:cNvPr id="12302" name="Group 57"/>
            <p:cNvGrpSpPr>
              <a:grpSpLocks/>
            </p:cNvGrpSpPr>
            <p:nvPr/>
          </p:nvGrpSpPr>
          <p:grpSpPr bwMode="auto">
            <a:xfrm>
              <a:off x="444" y="3365"/>
              <a:ext cx="5953" cy="1459"/>
              <a:chOff x="444" y="3365"/>
              <a:chExt cx="5953" cy="1459"/>
            </a:xfrm>
          </p:grpSpPr>
          <p:pic>
            <p:nvPicPr>
              <p:cNvPr id="12303" name="Picture 58" descr="j0433932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4" y="3566"/>
                <a:ext cx="656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4" name="Picture 5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30" y="3589"/>
                <a:ext cx="764" cy="50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sp>
            <p:nvSpPr>
              <p:cNvPr id="12305" name="Rectangle 60"/>
              <p:cNvSpPr>
                <a:spLocks noChangeArrowheads="1"/>
              </p:cNvSpPr>
              <p:nvPr/>
            </p:nvSpPr>
            <p:spPr bwMode="auto">
              <a:xfrm>
                <a:off x="4484" y="4074"/>
                <a:ext cx="1764" cy="64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57592" tIns="57592" rIns="103666" bIns="57592">
                <a:spAutoFit/>
              </a:bodyPr>
              <a:lstStyle/>
              <a:p>
                <a:pPr defTabSz="912813">
                  <a:spcBef>
                    <a:spcPct val="40000"/>
                  </a:spcBef>
                </a:pPr>
                <a:r>
                  <a:rPr lang="it-IT" sz="1600"/>
                  <a:t>Automatic updating of the performed tasks on the System</a:t>
                </a:r>
              </a:p>
            </p:txBody>
          </p:sp>
          <p:sp>
            <p:nvSpPr>
              <p:cNvPr id="762941" name="Text Box 61"/>
              <p:cNvSpPr txBox="1">
                <a:spLocks noChangeArrowheads="1"/>
              </p:cNvSpPr>
              <p:nvPr/>
            </p:nvSpPr>
            <p:spPr bwMode="auto">
              <a:xfrm>
                <a:off x="1940" y="3851"/>
                <a:ext cx="2435" cy="97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57592" tIns="57592" rIns="103666" bIns="57592">
                <a:spAutoFit/>
              </a:bodyPr>
              <a:lstStyle/>
              <a:p>
                <a:pPr marL="156820" indent="1401" defTabSz="914315">
                  <a:spcBef>
                    <a:spcPct val="40000"/>
                  </a:spcBef>
                  <a:defRPr/>
                </a:pPr>
                <a:r>
                  <a:rPr lang="it-IT" sz="1600" dirty="0" err="1">
                    <a:cs typeface="Arial" charset="0"/>
                  </a:rPr>
                  <a:t>During</a:t>
                </a:r>
                <a:r>
                  <a:rPr lang="it-IT" sz="1600" dirty="0">
                    <a:cs typeface="Arial" charset="0"/>
                  </a:rPr>
                  <a:t> or at the end </a:t>
                </a:r>
                <a:r>
                  <a:rPr lang="it-IT" sz="1600" dirty="0" err="1">
                    <a:cs typeface="Arial" charset="0"/>
                  </a:rPr>
                  <a:t>of</a:t>
                </a:r>
                <a:r>
                  <a:rPr lang="it-IT" sz="1600" dirty="0">
                    <a:cs typeface="Arial" charset="0"/>
                  </a:rPr>
                  <a:t> the </a:t>
                </a:r>
                <a:r>
                  <a:rPr lang="it-IT" sz="1600" dirty="0" err="1">
                    <a:cs typeface="Arial" charset="0"/>
                  </a:rPr>
                  <a:t>working</a:t>
                </a:r>
                <a:r>
                  <a:rPr lang="it-IT" sz="1600" dirty="0">
                    <a:cs typeface="Arial" charset="0"/>
                  </a:rPr>
                  <a:t> </a:t>
                </a:r>
                <a:r>
                  <a:rPr lang="it-IT" sz="1600" dirty="0" err="1">
                    <a:cs typeface="Arial" charset="0"/>
                  </a:rPr>
                  <a:t>day</a:t>
                </a:r>
                <a:r>
                  <a:rPr lang="it-IT" sz="1600" dirty="0">
                    <a:cs typeface="Arial" charset="0"/>
                  </a:rPr>
                  <a:t>:</a:t>
                </a:r>
              </a:p>
              <a:p>
                <a:pPr marL="709889" indent="-155420" defTabSz="914315">
                  <a:spcBef>
                    <a:spcPct val="40000"/>
                  </a:spcBef>
                  <a:buFont typeface="Times" pitchFamily="18" charset="0"/>
                  <a:buChar char="•"/>
                  <a:defRPr/>
                </a:pPr>
                <a:r>
                  <a:rPr lang="it-IT" sz="1600" dirty="0" err="1">
                    <a:cs typeface="Arial" charset="0"/>
                  </a:rPr>
                  <a:t>Tasks</a:t>
                </a:r>
                <a:r>
                  <a:rPr lang="it-IT" sz="1600" dirty="0">
                    <a:cs typeface="Arial" charset="0"/>
                  </a:rPr>
                  <a:t> </a:t>
                </a:r>
                <a:r>
                  <a:rPr lang="it-IT" sz="1600" dirty="0" err="1">
                    <a:cs typeface="Arial" charset="0"/>
                  </a:rPr>
                  <a:t>perfomed</a:t>
                </a:r>
                <a:endParaRPr lang="it-IT" sz="1600" dirty="0">
                  <a:cs typeface="Arial" charset="0"/>
                </a:endParaRPr>
              </a:p>
              <a:p>
                <a:pPr marL="709889" indent="-155420" defTabSz="914315">
                  <a:spcBef>
                    <a:spcPct val="40000"/>
                  </a:spcBef>
                  <a:buFont typeface="Times" pitchFamily="18" charset="0"/>
                  <a:buChar char="•"/>
                  <a:defRPr/>
                </a:pPr>
                <a:r>
                  <a:rPr lang="it-IT" sz="1600" dirty="0">
                    <a:cs typeface="Arial" charset="0"/>
                  </a:rPr>
                  <a:t>Total </a:t>
                </a:r>
                <a:r>
                  <a:rPr lang="it-IT" sz="1600" dirty="0" err="1">
                    <a:cs typeface="Arial" charset="0"/>
                  </a:rPr>
                  <a:t>miles</a:t>
                </a:r>
                <a:r>
                  <a:rPr lang="it-IT" sz="1600" dirty="0">
                    <a:cs typeface="Arial" charset="0"/>
                  </a:rPr>
                  <a:t> </a:t>
                </a:r>
                <a:r>
                  <a:rPr lang="it-IT" sz="1600" dirty="0" err="1">
                    <a:cs typeface="Arial" charset="0"/>
                  </a:rPr>
                  <a:t>driven</a:t>
                </a:r>
                <a:endParaRPr lang="it-IT" sz="1600" dirty="0">
                  <a:cs typeface="Arial" charset="0"/>
                </a:endParaRPr>
              </a:p>
            </p:txBody>
          </p:sp>
          <p:sp>
            <p:nvSpPr>
              <p:cNvPr id="12307" name="AutoShape 62"/>
              <p:cNvSpPr>
                <a:spLocks noChangeArrowheads="1"/>
              </p:cNvSpPr>
              <p:nvPr/>
            </p:nvSpPr>
            <p:spPr bwMode="auto">
              <a:xfrm>
                <a:off x="2935" y="3512"/>
                <a:ext cx="432" cy="32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chemeClr val="accent1"/>
              </a:solidFill>
              <a:ln w="12700" algn="ctr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pic>
            <p:nvPicPr>
              <p:cNvPr id="12308" name="Picture 63" descr="j0441535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46" y="3365"/>
                <a:ext cx="751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09" name="Picture 64" descr="j0424616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63" y="3390"/>
                <a:ext cx="83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10" name="Text Box 65"/>
              <p:cNvSpPr txBox="1">
                <a:spLocks noChangeArrowheads="1"/>
              </p:cNvSpPr>
              <p:nvPr/>
            </p:nvSpPr>
            <p:spPr bwMode="auto">
              <a:xfrm>
                <a:off x="556" y="3869"/>
                <a:ext cx="125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>
                <a:spAutoFit/>
              </a:bodyPr>
              <a:lstStyle/>
              <a:p>
                <a:pPr defTabSz="912813">
                  <a:spcBef>
                    <a:spcPct val="40000"/>
                  </a:spcBef>
                </a:pPr>
                <a:endParaRPr lang="it-IT"/>
              </a:p>
            </p:txBody>
          </p:sp>
        </p:grpSp>
      </p:grpSp>
      <p:sp>
        <p:nvSpPr>
          <p:cNvPr id="28682" name="Rectangle 66"/>
          <p:cNvSpPr>
            <a:spLocks noChangeArrowheads="1"/>
          </p:cNvSpPr>
          <p:nvPr/>
        </p:nvSpPr>
        <p:spPr bwMode="auto">
          <a:xfrm>
            <a:off x="468313" y="1468438"/>
            <a:ext cx="1181100" cy="37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6" tIns="50796" rIns="91433" bIns="50796" anchor="b"/>
          <a:lstStyle/>
          <a:p>
            <a:pPr marL="38100" defTabSz="912813">
              <a:defRPr/>
            </a:pPr>
            <a:r>
              <a:rPr lang="it-IT" sz="2400" b="1" dirty="0" err="1">
                <a:solidFill>
                  <a:schemeClr val="bg2">
                    <a:lumMod val="60000"/>
                    <a:lumOff val="40000"/>
                  </a:schemeClr>
                </a:solidFill>
                <a:ea typeface="ヒラギノ角ゴ Pro W6"/>
                <a:cs typeface="ヒラギノ角ゴ Pro W6"/>
              </a:rPr>
              <a:t>To</a:t>
            </a:r>
            <a:r>
              <a:rPr lang="it-IT" sz="2400" b="1" dirty="0">
                <a:solidFill>
                  <a:schemeClr val="bg2">
                    <a:lumMod val="60000"/>
                    <a:lumOff val="40000"/>
                  </a:schemeClr>
                </a:solidFill>
                <a:ea typeface="ヒラギノ角ゴ Pro W6"/>
                <a:cs typeface="ヒラギノ角ゴ Pro W6"/>
              </a:rPr>
              <a:t> Be</a:t>
            </a:r>
          </a:p>
        </p:txBody>
      </p:sp>
      <p:sp>
        <p:nvSpPr>
          <p:cNvPr id="12300" name="Text Box 6"/>
          <p:cNvSpPr txBox="1">
            <a:spLocks noChangeArrowheads="1"/>
          </p:cNvSpPr>
          <p:nvPr/>
        </p:nvSpPr>
        <p:spPr bwMode="auto">
          <a:xfrm>
            <a:off x="688975" y="65262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7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7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 animBg="1"/>
      <p:bldP spid="762883" grpId="0" animBg="1"/>
      <p:bldP spid="7628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fld id="{7B7814D2-AFF3-45F2-83F4-13EA4DFB66BC}" type="slidenum">
              <a:rPr lang="en-US" smtClean="0">
                <a:cs typeface="Arial" pitchFamily="34" charset="0"/>
              </a:rPr>
              <a:pPr algn="l"/>
              <a:t>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4751387" cy="547687"/>
          </a:xfrm>
        </p:spPr>
        <p:txBody>
          <a:bodyPr/>
          <a:lstStyle/>
          <a:p>
            <a:r>
              <a:rPr lang="it-IT" sz="2400" smtClean="0">
                <a:solidFill>
                  <a:schemeClr val="bg2"/>
                </a:solidFill>
              </a:rPr>
              <a:t>DEVELOPMENT STRATEGY </a:t>
            </a:r>
          </a:p>
        </p:txBody>
      </p:sp>
      <p:sp>
        <p:nvSpPr>
          <p:cNvPr id="765964" name="Line 12"/>
          <p:cNvSpPr>
            <a:spLocks noChangeShapeType="1"/>
          </p:cNvSpPr>
          <p:nvPr/>
        </p:nvSpPr>
        <p:spPr bwMode="auto">
          <a:xfrm>
            <a:off x="1547813" y="1773238"/>
            <a:ext cx="7937" cy="39528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765965" name="Line 13"/>
          <p:cNvSpPr>
            <a:spLocks noChangeShapeType="1"/>
          </p:cNvSpPr>
          <p:nvPr/>
        </p:nvSpPr>
        <p:spPr bwMode="auto">
          <a:xfrm>
            <a:off x="323850" y="1773238"/>
            <a:ext cx="7938" cy="4030662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765966" name="AutoShape 14"/>
          <p:cNvSpPr>
            <a:spLocks noChangeArrowheads="1"/>
          </p:cNvSpPr>
          <p:nvPr/>
        </p:nvSpPr>
        <p:spPr bwMode="auto">
          <a:xfrm>
            <a:off x="1547813" y="2054225"/>
            <a:ext cx="6537325" cy="582613"/>
          </a:xfrm>
          <a:prstGeom prst="homePlate">
            <a:avLst>
              <a:gd name="adj" fmla="val 75015"/>
            </a:avLst>
          </a:prstGeom>
          <a:solidFill>
            <a:schemeClr val="tx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 marL="78410" algn="ctr">
              <a:defRPr/>
            </a:pPr>
            <a:r>
              <a:rPr lang="it-IT" sz="2400" b="1" dirty="0">
                <a:solidFill>
                  <a:schemeClr val="bg1"/>
                </a:solidFill>
                <a:cs typeface="Arial" charset="0"/>
              </a:rPr>
              <a:t>ASSISTED</a:t>
            </a:r>
            <a:endParaRPr lang="it-IT" sz="2400" b="1" u="sng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65967" name="AutoShape 15"/>
          <p:cNvSpPr>
            <a:spLocks noChangeArrowheads="1"/>
          </p:cNvSpPr>
          <p:nvPr/>
        </p:nvSpPr>
        <p:spPr bwMode="auto">
          <a:xfrm>
            <a:off x="5543550" y="2597150"/>
            <a:ext cx="3600450" cy="615950"/>
          </a:xfrm>
          <a:prstGeom prst="chevron">
            <a:avLst>
              <a:gd name="adj" fmla="val 70691"/>
            </a:avLst>
          </a:prstGeom>
          <a:solidFill>
            <a:srgbClr val="FF9900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 marL="78410" algn="ctr">
              <a:defRPr/>
            </a:pPr>
            <a:r>
              <a:rPr lang="it-IT" sz="2000" b="1" dirty="0">
                <a:solidFill>
                  <a:schemeClr val="bg1"/>
                </a:solidFill>
                <a:cs typeface="Arial" charset="0"/>
              </a:rPr>
              <a:t>DINAMIC</a:t>
            </a:r>
            <a:endParaRPr lang="it-IT" sz="2000" b="1" u="sng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65968" name="Line 16"/>
          <p:cNvSpPr>
            <a:spLocks noChangeShapeType="1"/>
          </p:cNvSpPr>
          <p:nvPr/>
        </p:nvSpPr>
        <p:spPr bwMode="auto">
          <a:xfrm flipV="1">
            <a:off x="331788" y="5672138"/>
            <a:ext cx="84470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50796" tIns="50796" rIns="91433" bIns="50796"/>
          <a:lstStyle/>
          <a:p>
            <a:endParaRPr lang="it-IT"/>
          </a:p>
        </p:txBody>
      </p:sp>
      <p:sp>
        <p:nvSpPr>
          <p:cNvPr id="765973" name="Line 21"/>
          <p:cNvSpPr>
            <a:spLocks noChangeShapeType="1"/>
          </p:cNvSpPr>
          <p:nvPr/>
        </p:nvSpPr>
        <p:spPr bwMode="auto">
          <a:xfrm flipH="1">
            <a:off x="6215063" y="5387975"/>
            <a:ext cx="6350" cy="388938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765975" name="Text Box 23"/>
          <p:cNvSpPr txBox="1">
            <a:spLocks noChangeArrowheads="1"/>
          </p:cNvSpPr>
          <p:nvPr/>
        </p:nvSpPr>
        <p:spPr bwMode="auto">
          <a:xfrm>
            <a:off x="0" y="5778500"/>
            <a:ext cx="925513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 sz="1200"/>
              <a:t>Feb ‘09</a:t>
            </a:r>
          </a:p>
        </p:txBody>
      </p:sp>
      <p:sp>
        <p:nvSpPr>
          <p:cNvPr id="765976" name="Text Box 24"/>
          <p:cNvSpPr txBox="1">
            <a:spLocks noChangeArrowheads="1"/>
          </p:cNvSpPr>
          <p:nvPr/>
        </p:nvSpPr>
        <p:spPr bwMode="auto">
          <a:xfrm>
            <a:off x="987425" y="5754688"/>
            <a:ext cx="982663" cy="285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 sz="1200"/>
              <a:t>May ‘09</a:t>
            </a:r>
          </a:p>
        </p:txBody>
      </p:sp>
      <p:sp>
        <p:nvSpPr>
          <p:cNvPr id="765985" name="AutoShape 33"/>
          <p:cNvSpPr>
            <a:spLocks noChangeArrowheads="1"/>
          </p:cNvSpPr>
          <p:nvPr/>
        </p:nvSpPr>
        <p:spPr bwMode="auto">
          <a:xfrm>
            <a:off x="1590675" y="3044825"/>
            <a:ext cx="1941513" cy="788988"/>
          </a:xfrm>
          <a:prstGeom prst="homePlate">
            <a:avLst>
              <a:gd name="adj" fmla="val 83642"/>
            </a:avLst>
          </a:prstGeom>
          <a:solidFill>
            <a:schemeClr val="tx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>
              <a:buFont typeface="Wingdings" pitchFamily="2" charset="2"/>
              <a:buNone/>
              <a:defRPr/>
            </a:pPr>
            <a:r>
              <a:rPr lang="it-IT" b="1" dirty="0" err="1">
                <a:solidFill>
                  <a:schemeClr val="bg1"/>
                </a:solidFill>
                <a:cs typeface="Arial" charset="0"/>
              </a:rPr>
              <a:t>Pilot</a:t>
            </a:r>
            <a:r>
              <a:rPr lang="it-IT" b="1" dirty="0">
                <a:solidFill>
                  <a:schemeClr val="bg1"/>
                </a:solidFill>
                <a:cs typeface="Arial" charset="0"/>
              </a:rPr>
              <a:t> &amp; </a:t>
            </a:r>
            <a:r>
              <a:rPr lang="it-IT" b="1" dirty="0" err="1">
                <a:solidFill>
                  <a:schemeClr val="bg1"/>
                </a:solidFill>
                <a:cs typeface="Arial" charset="0"/>
              </a:rPr>
              <a:t>Lab</a:t>
            </a:r>
            <a:r>
              <a:rPr lang="it-IT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cs typeface="Arial" charset="0"/>
              </a:rPr>
              <a:t>Units</a:t>
            </a:r>
            <a:endParaRPr lang="it-IT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65987" name="AutoShape 35"/>
          <p:cNvSpPr>
            <a:spLocks noChangeArrowheads="1"/>
          </p:cNvSpPr>
          <p:nvPr/>
        </p:nvSpPr>
        <p:spPr bwMode="auto">
          <a:xfrm>
            <a:off x="6256338" y="4960938"/>
            <a:ext cx="2105025" cy="528637"/>
          </a:xfrm>
          <a:prstGeom prst="chevron">
            <a:avLst>
              <a:gd name="adj" fmla="val 35513"/>
            </a:avLst>
          </a:prstGeom>
          <a:solidFill>
            <a:schemeClr val="tx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 marL="231029">
              <a:spcBef>
                <a:spcPts val="397"/>
              </a:spcBef>
              <a:defRPr/>
            </a:pPr>
            <a:r>
              <a:rPr lang="it-IT" b="1" dirty="0">
                <a:solidFill>
                  <a:schemeClr val="bg1"/>
                </a:solidFill>
                <a:cs typeface="Arial" charset="0"/>
              </a:rPr>
              <a:t>ROLL OUT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50988" y="3870325"/>
            <a:ext cx="1955800" cy="1381125"/>
            <a:chOff x="600" y="1440"/>
            <a:chExt cx="1923" cy="1275"/>
          </a:xfrm>
        </p:grpSpPr>
        <p:grpSp>
          <p:nvGrpSpPr>
            <p:cNvPr id="9285" name="Group 38"/>
            <p:cNvGrpSpPr>
              <a:grpSpLocks/>
            </p:cNvGrpSpPr>
            <p:nvPr/>
          </p:nvGrpSpPr>
          <p:grpSpPr bwMode="auto">
            <a:xfrm rot="10800000">
              <a:off x="1331" y="2219"/>
              <a:ext cx="1192" cy="496"/>
              <a:chOff x="664" y="3920"/>
              <a:chExt cx="1192" cy="496"/>
            </a:xfrm>
          </p:grpSpPr>
          <p:sp>
            <p:nvSpPr>
              <p:cNvPr id="9291" name="AutoShape 39"/>
              <p:cNvSpPr>
                <a:spLocks noChangeArrowheads="1"/>
              </p:cNvSpPr>
              <p:nvPr/>
            </p:nvSpPr>
            <p:spPr bwMode="auto">
              <a:xfrm>
                <a:off x="872" y="3944"/>
                <a:ext cx="984" cy="472"/>
              </a:xfrm>
              <a:prstGeom prst="rightArrow">
                <a:avLst>
                  <a:gd name="adj1" fmla="val 50000"/>
                  <a:gd name="adj2" fmla="val 52119"/>
                </a:avLst>
              </a:prstGeom>
              <a:solidFill>
                <a:schemeClr val="accent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9292" name="Rectangle 40"/>
              <p:cNvSpPr>
                <a:spLocks noChangeArrowheads="1"/>
              </p:cNvSpPr>
              <p:nvPr/>
            </p:nvSpPr>
            <p:spPr bwMode="auto">
              <a:xfrm>
                <a:off x="664" y="3920"/>
                <a:ext cx="912" cy="47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</p:grpSp>
        <p:grpSp>
          <p:nvGrpSpPr>
            <p:cNvPr id="9286" name="Group 41"/>
            <p:cNvGrpSpPr>
              <a:grpSpLocks/>
            </p:cNvGrpSpPr>
            <p:nvPr/>
          </p:nvGrpSpPr>
          <p:grpSpPr bwMode="auto">
            <a:xfrm>
              <a:off x="600" y="1440"/>
              <a:ext cx="1192" cy="496"/>
              <a:chOff x="664" y="3920"/>
              <a:chExt cx="1192" cy="496"/>
            </a:xfrm>
          </p:grpSpPr>
          <p:sp>
            <p:nvSpPr>
              <p:cNvPr id="9289" name="AutoShape 42"/>
              <p:cNvSpPr>
                <a:spLocks noChangeArrowheads="1"/>
              </p:cNvSpPr>
              <p:nvPr/>
            </p:nvSpPr>
            <p:spPr bwMode="auto">
              <a:xfrm>
                <a:off x="872" y="3944"/>
                <a:ext cx="984" cy="472"/>
              </a:xfrm>
              <a:prstGeom prst="rightArrow">
                <a:avLst>
                  <a:gd name="adj1" fmla="val 50000"/>
                  <a:gd name="adj2" fmla="val 52119"/>
                </a:avLst>
              </a:prstGeom>
              <a:solidFill>
                <a:schemeClr val="accent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  <p:sp>
            <p:nvSpPr>
              <p:cNvPr id="9290" name="Rectangle 43"/>
              <p:cNvSpPr>
                <a:spLocks noChangeArrowheads="1"/>
              </p:cNvSpPr>
              <p:nvPr/>
            </p:nvSpPr>
            <p:spPr bwMode="auto">
              <a:xfrm>
                <a:off x="664" y="3920"/>
                <a:ext cx="912" cy="47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57592" tIns="57592" rIns="103666" bIns="57592" anchor="ctr"/>
              <a:lstStyle/>
              <a:p>
                <a:endParaRPr lang="it-IT"/>
              </a:p>
            </p:txBody>
          </p:sp>
        </p:grpSp>
        <p:sp>
          <p:nvSpPr>
            <p:cNvPr id="9287" name="AutoShape 44"/>
            <p:cNvSpPr>
              <a:spLocks noChangeArrowheads="1"/>
            </p:cNvSpPr>
            <p:nvPr/>
          </p:nvSpPr>
          <p:spPr bwMode="auto">
            <a:xfrm>
              <a:off x="1002" y="1536"/>
              <a:ext cx="1102" cy="1080"/>
            </a:xfrm>
            <a:custGeom>
              <a:avLst/>
              <a:gdLst>
                <a:gd name="T0" fmla="*/ 28 w 21600"/>
                <a:gd name="T1" fmla="*/ 0 h 21600"/>
                <a:gd name="T2" fmla="*/ 7 w 21600"/>
                <a:gd name="T3" fmla="*/ 27 h 21600"/>
                <a:gd name="T4" fmla="*/ 28 w 21600"/>
                <a:gd name="T5" fmla="*/ 14 h 21600"/>
                <a:gd name="T6" fmla="*/ 63 w 21600"/>
                <a:gd name="T7" fmla="*/ 27 h 21600"/>
                <a:gd name="T8" fmla="*/ 49 w 21600"/>
                <a:gd name="T9" fmla="*/ 40 h 21600"/>
                <a:gd name="T10" fmla="*/ 35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6 w 21600"/>
                <a:gd name="T19" fmla="*/ 3160 h 21600"/>
                <a:gd name="T20" fmla="*/ 18444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  <p:sp>
          <p:nvSpPr>
            <p:cNvPr id="9288" name="AutoShape 45"/>
            <p:cNvSpPr>
              <a:spLocks noChangeArrowheads="1"/>
            </p:cNvSpPr>
            <p:nvPr/>
          </p:nvSpPr>
          <p:spPr bwMode="auto">
            <a:xfrm rot="10800000">
              <a:off x="1001" y="1521"/>
              <a:ext cx="1120" cy="1080"/>
            </a:xfrm>
            <a:custGeom>
              <a:avLst/>
              <a:gdLst>
                <a:gd name="T0" fmla="*/ 29 w 21600"/>
                <a:gd name="T1" fmla="*/ 0 h 21600"/>
                <a:gd name="T2" fmla="*/ 7 w 21600"/>
                <a:gd name="T3" fmla="*/ 27 h 21600"/>
                <a:gd name="T4" fmla="*/ 29 w 21600"/>
                <a:gd name="T5" fmla="*/ 14 h 21600"/>
                <a:gd name="T6" fmla="*/ 65 w 21600"/>
                <a:gd name="T7" fmla="*/ 27 h 21600"/>
                <a:gd name="T8" fmla="*/ 51 w 21600"/>
                <a:gd name="T9" fmla="*/ 40 h 21600"/>
                <a:gd name="T10" fmla="*/ 36 w 21600"/>
                <a:gd name="T11" fmla="*/ 2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0 h 21600"/>
                <a:gd name="T20" fmla="*/ 18437 w 21600"/>
                <a:gd name="T21" fmla="*/ 1844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</p:grpSp>
      <p:sp>
        <p:nvSpPr>
          <p:cNvPr id="765998" name="Text Box 46"/>
          <p:cNvSpPr txBox="1">
            <a:spLocks noChangeArrowheads="1"/>
          </p:cNvSpPr>
          <p:nvPr/>
        </p:nvSpPr>
        <p:spPr bwMode="auto">
          <a:xfrm>
            <a:off x="1452563" y="5232400"/>
            <a:ext cx="2219325" cy="379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>
                <a:solidFill>
                  <a:schemeClr val="accent2"/>
                </a:solidFill>
              </a:rPr>
              <a:t>Building on site</a:t>
            </a:r>
          </a:p>
        </p:txBody>
      </p:sp>
      <p:sp>
        <p:nvSpPr>
          <p:cNvPr id="765999" name="Text Box 47"/>
          <p:cNvSpPr txBox="1">
            <a:spLocks noChangeArrowheads="1"/>
          </p:cNvSpPr>
          <p:nvPr/>
        </p:nvSpPr>
        <p:spPr bwMode="auto">
          <a:xfrm>
            <a:off x="5743575" y="5762625"/>
            <a:ext cx="957263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 sz="1200"/>
              <a:t>Jun ‘11</a:t>
            </a:r>
          </a:p>
        </p:txBody>
      </p:sp>
      <p:sp>
        <p:nvSpPr>
          <p:cNvPr id="766001" name="AutoShape 49"/>
          <p:cNvSpPr>
            <a:spLocks noChangeArrowheads="1"/>
          </p:cNvSpPr>
          <p:nvPr/>
        </p:nvSpPr>
        <p:spPr bwMode="auto">
          <a:xfrm>
            <a:off x="341313" y="1989138"/>
            <a:ext cx="1206500" cy="576262"/>
          </a:xfrm>
          <a:prstGeom prst="homePlate">
            <a:avLst>
              <a:gd name="adj" fmla="val 34483"/>
            </a:avLst>
          </a:prstGeom>
          <a:solidFill>
            <a:schemeClr val="tx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>
              <a:spcBef>
                <a:spcPts val="2646"/>
              </a:spcBef>
              <a:defRPr/>
            </a:pPr>
            <a:r>
              <a:rPr lang="it-IT" sz="1600" b="1" dirty="0" err="1">
                <a:solidFill>
                  <a:schemeClr val="bg1"/>
                </a:solidFill>
                <a:cs typeface="Arial" charset="0"/>
              </a:rPr>
              <a:t>Define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rial" charset="0"/>
              </a:rPr>
              <a:t>Requir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.</a:t>
            </a:r>
            <a:endParaRPr lang="it-IT" sz="1600" dirty="0">
              <a:cs typeface="Arial" charset="0"/>
            </a:endParaRPr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4972050" y="3883025"/>
            <a:ext cx="1976438" cy="690563"/>
          </a:xfrm>
          <a:prstGeom prst="chevron">
            <a:avLst>
              <a:gd name="adj" fmla="val 44904"/>
            </a:avLst>
          </a:prstGeom>
          <a:solidFill>
            <a:schemeClr val="tx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81210" tIns="40606" rIns="81210" bIns="40606" anchor="ctr"/>
          <a:lstStyle/>
          <a:p>
            <a:pPr>
              <a:spcBef>
                <a:spcPts val="397"/>
              </a:spcBef>
              <a:tabLst>
                <a:tab pos="0" algn="l"/>
              </a:tabLst>
              <a:defRPr/>
            </a:pPr>
            <a:r>
              <a:rPr lang="it-IT" sz="1600" b="1" dirty="0" err="1">
                <a:solidFill>
                  <a:schemeClr val="bg1"/>
                </a:solidFill>
                <a:cs typeface="Arial" charset="0"/>
              </a:rPr>
              <a:t>From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rial" charset="0"/>
              </a:rPr>
              <a:t>Unit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rial" charset="0"/>
              </a:rPr>
              <a:t>to</a:t>
            </a:r>
            <a:r>
              <a:rPr lang="it-IT" sz="1600" b="1" dirty="0">
                <a:solidFill>
                  <a:schemeClr val="bg1"/>
                </a:solidFill>
                <a:cs typeface="Arial" charset="0"/>
              </a:rPr>
              <a:t> Zone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65650" y="5762625"/>
            <a:ext cx="954088" cy="2873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 sz="1200"/>
              <a:t>Apr ‘11</a:t>
            </a: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flipH="1">
            <a:off x="4989513" y="5324475"/>
            <a:ext cx="4762" cy="404813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flipH="1">
            <a:off x="8451850" y="1928813"/>
            <a:ext cx="3175" cy="3851275"/>
          </a:xfrm>
          <a:prstGeom prst="line">
            <a:avLst/>
          </a:prstGeom>
          <a:noFill/>
          <a:ln w="12700">
            <a:solidFill>
              <a:srgbClr val="B2B2B2"/>
            </a:solidFill>
            <a:prstDash val="dash"/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7943850" y="5776913"/>
            <a:ext cx="1038225" cy="287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/>
          <a:p>
            <a:pPr marL="157163" defTabSz="912813"/>
            <a:r>
              <a:rPr lang="it-IT" sz="1200"/>
              <a:t>Dec ‘11</a:t>
            </a:r>
          </a:p>
        </p:txBody>
      </p:sp>
      <p:grpSp>
        <p:nvGrpSpPr>
          <p:cNvPr id="5" name="Gruppo 103"/>
          <p:cNvGrpSpPr>
            <a:grpSpLocks/>
          </p:cNvGrpSpPr>
          <p:nvPr/>
        </p:nvGrpSpPr>
        <p:grpSpPr bwMode="auto">
          <a:xfrm>
            <a:off x="3275013" y="2693988"/>
            <a:ext cx="1882775" cy="2228850"/>
            <a:chOff x="4913192" y="2879666"/>
            <a:chExt cx="1733265" cy="2074471"/>
          </a:xfrm>
        </p:grpSpPr>
        <p:grpSp>
          <p:nvGrpSpPr>
            <p:cNvPr id="9243" name="Gruppo 60"/>
            <p:cNvGrpSpPr>
              <a:grpSpLocks/>
            </p:cNvGrpSpPr>
            <p:nvPr/>
          </p:nvGrpSpPr>
          <p:grpSpPr bwMode="auto">
            <a:xfrm>
              <a:off x="4913192" y="2879666"/>
              <a:ext cx="1733265" cy="2074471"/>
              <a:chOff x="2289886" y="1416714"/>
              <a:chExt cx="4970723" cy="5052325"/>
            </a:xfrm>
          </p:grpSpPr>
          <p:grpSp>
            <p:nvGrpSpPr>
              <p:cNvPr id="9245" name="Group 2"/>
              <p:cNvGrpSpPr>
                <a:grpSpLocks/>
              </p:cNvGrpSpPr>
              <p:nvPr/>
            </p:nvGrpSpPr>
            <p:grpSpPr bwMode="auto">
              <a:xfrm>
                <a:off x="2289887" y="1416715"/>
                <a:ext cx="4970724" cy="5052326"/>
                <a:chOff x="1572" y="1280"/>
                <a:chExt cx="2882" cy="3114"/>
              </a:xfrm>
            </p:grpSpPr>
            <p:sp>
              <p:nvSpPr>
                <p:cNvPr id="9260" name="Freeform 3"/>
                <p:cNvSpPr>
                  <a:spLocks/>
                </p:cNvSpPr>
                <p:nvPr/>
              </p:nvSpPr>
              <p:spPr bwMode="auto">
                <a:xfrm>
                  <a:off x="1772" y="2902"/>
                  <a:ext cx="444" cy="698"/>
                </a:xfrm>
                <a:custGeom>
                  <a:avLst/>
                  <a:gdLst>
                    <a:gd name="T0" fmla="*/ 15 w 593"/>
                    <a:gd name="T1" fmla="*/ 85 h 1133"/>
                    <a:gd name="T2" fmla="*/ 21 w 593"/>
                    <a:gd name="T3" fmla="*/ 120 h 1133"/>
                    <a:gd name="T4" fmla="*/ 13 w 593"/>
                    <a:gd name="T5" fmla="*/ 154 h 1133"/>
                    <a:gd name="T6" fmla="*/ 15 w 593"/>
                    <a:gd name="T7" fmla="*/ 181 h 1133"/>
                    <a:gd name="T8" fmla="*/ 55 w 593"/>
                    <a:gd name="T9" fmla="*/ 199 h 1133"/>
                    <a:gd name="T10" fmla="*/ 60 w 593"/>
                    <a:gd name="T11" fmla="*/ 261 h 1133"/>
                    <a:gd name="T12" fmla="*/ 67 w 593"/>
                    <a:gd name="T13" fmla="*/ 307 h 1133"/>
                    <a:gd name="T14" fmla="*/ 64 w 593"/>
                    <a:gd name="T15" fmla="*/ 339 h 1133"/>
                    <a:gd name="T16" fmla="*/ 45 w 593"/>
                    <a:gd name="T17" fmla="*/ 379 h 1133"/>
                    <a:gd name="T18" fmla="*/ 60 w 593"/>
                    <a:gd name="T19" fmla="*/ 412 h 1133"/>
                    <a:gd name="T20" fmla="*/ 64 w 593"/>
                    <a:gd name="T21" fmla="*/ 447 h 1133"/>
                    <a:gd name="T22" fmla="*/ 32 w 593"/>
                    <a:gd name="T23" fmla="*/ 476 h 1133"/>
                    <a:gd name="T24" fmla="*/ 21 w 593"/>
                    <a:gd name="T25" fmla="*/ 511 h 1133"/>
                    <a:gd name="T26" fmla="*/ 6 w 593"/>
                    <a:gd name="T27" fmla="*/ 550 h 1133"/>
                    <a:gd name="T28" fmla="*/ 13 w 593"/>
                    <a:gd name="T29" fmla="*/ 590 h 1133"/>
                    <a:gd name="T30" fmla="*/ 47 w 593"/>
                    <a:gd name="T31" fmla="*/ 619 h 1133"/>
                    <a:gd name="T32" fmla="*/ 60 w 593"/>
                    <a:gd name="T33" fmla="*/ 675 h 1133"/>
                    <a:gd name="T34" fmla="*/ 92 w 593"/>
                    <a:gd name="T35" fmla="*/ 672 h 1133"/>
                    <a:gd name="T36" fmla="*/ 142 w 593"/>
                    <a:gd name="T37" fmla="*/ 698 h 1133"/>
                    <a:gd name="T38" fmla="*/ 191 w 593"/>
                    <a:gd name="T39" fmla="*/ 659 h 1133"/>
                    <a:gd name="T40" fmla="*/ 198 w 593"/>
                    <a:gd name="T41" fmla="*/ 628 h 1133"/>
                    <a:gd name="T42" fmla="*/ 223 w 593"/>
                    <a:gd name="T43" fmla="*/ 613 h 1133"/>
                    <a:gd name="T44" fmla="*/ 273 w 593"/>
                    <a:gd name="T45" fmla="*/ 625 h 1133"/>
                    <a:gd name="T46" fmla="*/ 326 w 593"/>
                    <a:gd name="T47" fmla="*/ 643 h 1133"/>
                    <a:gd name="T48" fmla="*/ 333 w 593"/>
                    <a:gd name="T49" fmla="*/ 529 h 1133"/>
                    <a:gd name="T50" fmla="*/ 388 w 593"/>
                    <a:gd name="T51" fmla="*/ 362 h 1133"/>
                    <a:gd name="T52" fmla="*/ 437 w 593"/>
                    <a:gd name="T53" fmla="*/ 265 h 1133"/>
                    <a:gd name="T54" fmla="*/ 429 w 593"/>
                    <a:gd name="T55" fmla="*/ 234 h 1133"/>
                    <a:gd name="T56" fmla="*/ 419 w 593"/>
                    <a:gd name="T57" fmla="*/ 184 h 1133"/>
                    <a:gd name="T58" fmla="*/ 412 w 593"/>
                    <a:gd name="T59" fmla="*/ 134 h 1133"/>
                    <a:gd name="T60" fmla="*/ 384 w 593"/>
                    <a:gd name="T61" fmla="*/ 59 h 1133"/>
                    <a:gd name="T62" fmla="*/ 365 w 593"/>
                    <a:gd name="T63" fmla="*/ 23 h 1133"/>
                    <a:gd name="T64" fmla="*/ 320 w 593"/>
                    <a:gd name="T65" fmla="*/ 23 h 1133"/>
                    <a:gd name="T66" fmla="*/ 273 w 593"/>
                    <a:gd name="T67" fmla="*/ 26 h 1133"/>
                    <a:gd name="T68" fmla="*/ 249 w 593"/>
                    <a:gd name="T69" fmla="*/ 46 h 1133"/>
                    <a:gd name="T70" fmla="*/ 217 w 593"/>
                    <a:gd name="T71" fmla="*/ 63 h 1133"/>
                    <a:gd name="T72" fmla="*/ 178 w 593"/>
                    <a:gd name="T73" fmla="*/ 99 h 1133"/>
                    <a:gd name="T74" fmla="*/ 142 w 593"/>
                    <a:gd name="T75" fmla="*/ 95 h 1133"/>
                    <a:gd name="T76" fmla="*/ 107 w 593"/>
                    <a:gd name="T77" fmla="*/ 125 h 1133"/>
                    <a:gd name="T78" fmla="*/ 64 w 593"/>
                    <a:gd name="T79" fmla="*/ 105 h 1133"/>
                    <a:gd name="T80" fmla="*/ 36 w 593"/>
                    <a:gd name="T81" fmla="*/ 95 h 113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93"/>
                    <a:gd name="T124" fmla="*/ 0 h 1133"/>
                    <a:gd name="T125" fmla="*/ 593 w 593"/>
                    <a:gd name="T126" fmla="*/ 1133 h 113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93" h="1133">
                      <a:moveTo>
                        <a:pt x="48" y="118"/>
                      </a:moveTo>
                      <a:lnTo>
                        <a:pt x="20" y="138"/>
                      </a:lnTo>
                      <a:lnTo>
                        <a:pt x="20" y="170"/>
                      </a:lnTo>
                      <a:lnTo>
                        <a:pt x="28" y="195"/>
                      </a:lnTo>
                      <a:lnTo>
                        <a:pt x="8" y="223"/>
                      </a:lnTo>
                      <a:lnTo>
                        <a:pt x="18" y="250"/>
                      </a:lnTo>
                      <a:lnTo>
                        <a:pt x="8" y="285"/>
                      </a:lnTo>
                      <a:lnTo>
                        <a:pt x="20" y="293"/>
                      </a:lnTo>
                      <a:lnTo>
                        <a:pt x="60" y="285"/>
                      </a:lnTo>
                      <a:lnTo>
                        <a:pt x="73" y="323"/>
                      </a:lnTo>
                      <a:lnTo>
                        <a:pt x="85" y="380"/>
                      </a:lnTo>
                      <a:lnTo>
                        <a:pt x="80" y="423"/>
                      </a:lnTo>
                      <a:lnTo>
                        <a:pt x="100" y="460"/>
                      </a:lnTo>
                      <a:lnTo>
                        <a:pt x="90" y="498"/>
                      </a:lnTo>
                      <a:lnTo>
                        <a:pt x="85" y="518"/>
                      </a:lnTo>
                      <a:lnTo>
                        <a:pt x="85" y="550"/>
                      </a:lnTo>
                      <a:lnTo>
                        <a:pt x="60" y="578"/>
                      </a:lnTo>
                      <a:lnTo>
                        <a:pt x="60" y="615"/>
                      </a:lnTo>
                      <a:lnTo>
                        <a:pt x="60" y="640"/>
                      </a:lnTo>
                      <a:lnTo>
                        <a:pt x="80" y="668"/>
                      </a:lnTo>
                      <a:lnTo>
                        <a:pt x="85" y="693"/>
                      </a:lnTo>
                      <a:lnTo>
                        <a:pt x="85" y="725"/>
                      </a:lnTo>
                      <a:lnTo>
                        <a:pt x="53" y="755"/>
                      </a:lnTo>
                      <a:lnTo>
                        <a:pt x="43" y="773"/>
                      </a:lnTo>
                      <a:lnTo>
                        <a:pt x="38" y="815"/>
                      </a:lnTo>
                      <a:lnTo>
                        <a:pt x="28" y="830"/>
                      </a:lnTo>
                      <a:lnTo>
                        <a:pt x="10" y="840"/>
                      </a:lnTo>
                      <a:lnTo>
                        <a:pt x="8" y="893"/>
                      </a:lnTo>
                      <a:lnTo>
                        <a:pt x="0" y="935"/>
                      </a:lnTo>
                      <a:lnTo>
                        <a:pt x="18" y="958"/>
                      </a:lnTo>
                      <a:lnTo>
                        <a:pt x="43" y="990"/>
                      </a:lnTo>
                      <a:lnTo>
                        <a:pt x="63" y="1005"/>
                      </a:lnTo>
                      <a:lnTo>
                        <a:pt x="78" y="1048"/>
                      </a:lnTo>
                      <a:lnTo>
                        <a:pt x="80" y="1095"/>
                      </a:lnTo>
                      <a:lnTo>
                        <a:pt x="100" y="1115"/>
                      </a:lnTo>
                      <a:lnTo>
                        <a:pt x="123" y="1090"/>
                      </a:lnTo>
                      <a:lnTo>
                        <a:pt x="143" y="1090"/>
                      </a:lnTo>
                      <a:lnTo>
                        <a:pt x="190" y="1133"/>
                      </a:lnTo>
                      <a:lnTo>
                        <a:pt x="213" y="1095"/>
                      </a:lnTo>
                      <a:lnTo>
                        <a:pt x="255" y="1070"/>
                      </a:lnTo>
                      <a:lnTo>
                        <a:pt x="280" y="1058"/>
                      </a:lnTo>
                      <a:lnTo>
                        <a:pt x="265" y="1020"/>
                      </a:lnTo>
                      <a:lnTo>
                        <a:pt x="260" y="990"/>
                      </a:lnTo>
                      <a:lnTo>
                        <a:pt x="298" y="995"/>
                      </a:lnTo>
                      <a:lnTo>
                        <a:pt x="343" y="978"/>
                      </a:lnTo>
                      <a:lnTo>
                        <a:pt x="365" y="1015"/>
                      </a:lnTo>
                      <a:lnTo>
                        <a:pt x="385" y="1020"/>
                      </a:lnTo>
                      <a:lnTo>
                        <a:pt x="435" y="1043"/>
                      </a:lnTo>
                      <a:lnTo>
                        <a:pt x="450" y="1033"/>
                      </a:lnTo>
                      <a:lnTo>
                        <a:pt x="445" y="858"/>
                      </a:lnTo>
                      <a:lnTo>
                        <a:pt x="478" y="753"/>
                      </a:lnTo>
                      <a:lnTo>
                        <a:pt x="518" y="588"/>
                      </a:lnTo>
                      <a:lnTo>
                        <a:pt x="523" y="488"/>
                      </a:lnTo>
                      <a:lnTo>
                        <a:pt x="583" y="430"/>
                      </a:lnTo>
                      <a:lnTo>
                        <a:pt x="593" y="408"/>
                      </a:lnTo>
                      <a:lnTo>
                        <a:pt x="573" y="380"/>
                      </a:lnTo>
                      <a:lnTo>
                        <a:pt x="565" y="338"/>
                      </a:lnTo>
                      <a:lnTo>
                        <a:pt x="560" y="298"/>
                      </a:lnTo>
                      <a:lnTo>
                        <a:pt x="533" y="255"/>
                      </a:lnTo>
                      <a:lnTo>
                        <a:pt x="550" y="218"/>
                      </a:lnTo>
                      <a:lnTo>
                        <a:pt x="513" y="185"/>
                      </a:lnTo>
                      <a:lnTo>
                        <a:pt x="513" y="95"/>
                      </a:lnTo>
                      <a:lnTo>
                        <a:pt x="480" y="70"/>
                      </a:lnTo>
                      <a:lnTo>
                        <a:pt x="488" y="38"/>
                      </a:lnTo>
                      <a:lnTo>
                        <a:pt x="450" y="28"/>
                      </a:lnTo>
                      <a:lnTo>
                        <a:pt x="428" y="38"/>
                      </a:lnTo>
                      <a:lnTo>
                        <a:pt x="408" y="0"/>
                      </a:lnTo>
                      <a:lnTo>
                        <a:pt x="365" y="43"/>
                      </a:lnTo>
                      <a:lnTo>
                        <a:pt x="360" y="65"/>
                      </a:lnTo>
                      <a:lnTo>
                        <a:pt x="333" y="75"/>
                      </a:lnTo>
                      <a:lnTo>
                        <a:pt x="318" y="70"/>
                      </a:lnTo>
                      <a:lnTo>
                        <a:pt x="290" y="103"/>
                      </a:lnTo>
                      <a:lnTo>
                        <a:pt x="285" y="123"/>
                      </a:lnTo>
                      <a:lnTo>
                        <a:pt x="238" y="160"/>
                      </a:lnTo>
                      <a:lnTo>
                        <a:pt x="223" y="150"/>
                      </a:lnTo>
                      <a:lnTo>
                        <a:pt x="190" y="155"/>
                      </a:lnTo>
                      <a:lnTo>
                        <a:pt x="175" y="180"/>
                      </a:lnTo>
                      <a:lnTo>
                        <a:pt x="143" y="203"/>
                      </a:lnTo>
                      <a:lnTo>
                        <a:pt x="110" y="195"/>
                      </a:lnTo>
                      <a:lnTo>
                        <a:pt x="85" y="170"/>
                      </a:lnTo>
                      <a:lnTo>
                        <a:pt x="70" y="170"/>
                      </a:lnTo>
                      <a:lnTo>
                        <a:pt x="48" y="155"/>
                      </a:lnTo>
                      <a:lnTo>
                        <a:pt x="48" y="118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1" name="Freeform 4"/>
                <p:cNvSpPr>
                  <a:spLocks/>
                </p:cNvSpPr>
                <p:nvPr/>
              </p:nvSpPr>
              <p:spPr bwMode="auto">
                <a:xfrm>
                  <a:off x="3671" y="3330"/>
                  <a:ext cx="397" cy="646"/>
                </a:xfrm>
                <a:custGeom>
                  <a:avLst/>
                  <a:gdLst>
                    <a:gd name="T0" fmla="*/ 0 w 530"/>
                    <a:gd name="T1" fmla="*/ 17 h 1047"/>
                    <a:gd name="T2" fmla="*/ 19 w 530"/>
                    <a:gd name="T3" fmla="*/ 46 h 1047"/>
                    <a:gd name="T4" fmla="*/ 15 w 530"/>
                    <a:gd name="T5" fmla="*/ 69 h 1047"/>
                    <a:gd name="T6" fmla="*/ 22 w 530"/>
                    <a:gd name="T7" fmla="*/ 91 h 1047"/>
                    <a:gd name="T8" fmla="*/ 54 w 530"/>
                    <a:gd name="T9" fmla="*/ 140 h 1047"/>
                    <a:gd name="T10" fmla="*/ 86 w 530"/>
                    <a:gd name="T11" fmla="*/ 186 h 1047"/>
                    <a:gd name="T12" fmla="*/ 94 w 530"/>
                    <a:gd name="T13" fmla="*/ 205 h 1047"/>
                    <a:gd name="T14" fmla="*/ 94 w 530"/>
                    <a:gd name="T15" fmla="*/ 251 h 1047"/>
                    <a:gd name="T16" fmla="*/ 101 w 530"/>
                    <a:gd name="T17" fmla="*/ 275 h 1047"/>
                    <a:gd name="T18" fmla="*/ 129 w 530"/>
                    <a:gd name="T19" fmla="*/ 313 h 1047"/>
                    <a:gd name="T20" fmla="*/ 139 w 530"/>
                    <a:gd name="T21" fmla="*/ 325 h 1047"/>
                    <a:gd name="T22" fmla="*/ 140 w 530"/>
                    <a:gd name="T23" fmla="*/ 358 h 1047"/>
                    <a:gd name="T24" fmla="*/ 139 w 530"/>
                    <a:gd name="T25" fmla="*/ 378 h 1047"/>
                    <a:gd name="T26" fmla="*/ 101 w 530"/>
                    <a:gd name="T27" fmla="*/ 392 h 1047"/>
                    <a:gd name="T28" fmla="*/ 90 w 530"/>
                    <a:gd name="T29" fmla="*/ 398 h 1047"/>
                    <a:gd name="T30" fmla="*/ 90 w 530"/>
                    <a:gd name="T31" fmla="*/ 410 h 1047"/>
                    <a:gd name="T32" fmla="*/ 82 w 530"/>
                    <a:gd name="T33" fmla="*/ 410 h 1047"/>
                    <a:gd name="T34" fmla="*/ 50 w 530"/>
                    <a:gd name="T35" fmla="*/ 415 h 1047"/>
                    <a:gd name="T36" fmla="*/ 43 w 530"/>
                    <a:gd name="T37" fmla="*/ 433 h 1047"/>
                    <a:gd name="T38" fmla="*/ 50 w 530"/>
                    <a:gd name="T39" fmla="*/ 463 h 1047"/>
                    <a:gd name="T40" fmla="*/ 37 w 530"/>
                    <a:gd name="T41" fmla="*/ 495 h 1047"/>
                    <a:gd name="T42" fmla="*/ 26 w 530"/>
                    <a:gd name="T43" fmla="*/ 521 h 1047"/>
                    <a:gd name="T44" fmla="*/ 4 w 530"/>
                    <a:gd name="T45" fmla="*/ 538 h 1047"/>
                    <a:gd name="T46" fmla="*/ 0 w 530"/>
                    <a:gd name="T47" fmla="*/ 558 h 1047"/>
                    <a:gd name="T48" fmla="*/ 7 w 530"/>
                    <a:gd name="T49" fmla="*/ 587 h 1047"/>
                    <a:gd name="T50" fmla="*/ 0 w 530"/>
                    <a:gd name="T51" fmla="*/ 617 h 1047"/>
                    <a:gd name="T52" fmla="*/ 26 w 530"/>
                    <a:gd name="T53" fmla="*/ 646 h 1047"/>
                    <a:gd name="T54" fmla="*/ 61 w 530"/>
                    <a:gd name="T55" fmla="*/ 632 h 1047"/>
                    <a:gd name="T56" fmla="*/ 97 w 530"/>
                    <a:gd name="T57" fmla="*/ 632 h 1047"/>
                    <a:gd name="T58" fmla="*/ 125 w 530"/>
                    <a:gd name="T59" fmla="*/ 606 h 1047"/>
                    <a:gd name="T60" fmla="*/ 129 w 530"/>
                    <a:gd name="T61" fmla="*/ 561 h 1047"/>
                    <a:gd name="T62" fmla="*/ 172 w 530"/>
                    <a:gd name="T63" fmla="*/ 532 h 1047"/>
                    <a:gd name="T64" fmla="*/ 215 w 530"/>
                    <a:gd name="T65" fmla="*/ 500 h 1047"/>
                    <a:gd name="T66" fmla="*/ 243 w 530"/>
                    <a:gd name="T67" fmla="*/ 460 h 1047"/>
                    <a:gd name="T68" fmla="*/ 243 w 530"/>
                    <a:gd name="T69" fmla="*/ 410 h 1047"/>
                    <a:gd name="T70" fmla="*/ 331 w 530"/>
                    <a:gd name="T71" fmla="*/ 358 h 1047"/>
                    <a:gd name="T72" fmla="*/ 365 w 530"/>
                    <a:gd name="T73" fmla="*/ 352 h 1047"/>
                    <a:gd name="T74" fmla="*/ 390 w 530"/>
                    <a:gd name="T75" fmla="*/ 333 h 1047"/>
                    <a:gd name="T76" fmla="*/ 393 w 530"/>
                    <a:gd name="T77" fmla="*/ 287 h 1047"/>
                    <a:gd name="T78" fmla="*/ 382 w 530"/>
                    <a:gd name="T79" fmla="*/ 263 h 1047"/>
                    <a:gd name="T80" fmla="*/ 397 w 530"/>
                    <a:gd name="T81" fmla="*/ 222 h 1047"/>
                    <a:gd name="T82" fmla="*/ 397 w 530"/>
                    <a:gd name="T83" fmla="*/ 196 h 1047"/>
                    <a:gd name="T84" fmla="*/ 386 w 530"/>
                    <a:gd name="T85" fmla="*/ 182 h 1047"/>
                    <a:gd name="T86" fmla="*/ 350 w 530"/>
                    <a:gd name="T87" fmla="*/ 173 h 1047"/>
                    <a:gd name="T88" fmla="*/ 290 w 530"/>
                    <a:gd name="T89" fmla="*/ 130 h 1047"/>
                    <a:gd name="T90" fmla="*/ 247 w 530"/>
                    <a:gd name="T91" fmla="*/ 130 h 1047"/>
                    <a:gd name="T92" fmla="*/ 232 w 530"/>
                    <a:gd name="T93" fmla="*/ 96 h 1047"/>
                    <a:gd name="T94" fmla="*/ 247 w 530"/>
                    <a:gd name="T95" fmla="*/ 81 h 1047"/>
                    <a:gd name="T96" fmla="*/ 264 w 530"/>
                    <a:gd name="T97" fmla="*/ 65 h 1047"/>
                    <a:gd name="T98" fmla="*/ 264 w 530"/>
                    <a:gd name="T99" fmla="*/ 35 h 1047"/>
                    <a:gd name="T100" fmla="*/ 255 w 530"/>
                    <a:gd name="T101" fmla="*/ 3 h 1047"/>
                    <a:gd name="T102" fmla="*/ 215 w 530"/>
                    <a:gd name="T103" fmla="*/ 0 h 1047"/>
                    <a:gd name="T104" fmla="*/ 200 w 530"/>
                    <a:gd name="T105" fmla="*/ 46 h 1047"/>
                    <a:gd name="T106" fmla="*/ 169 w 530"/>
                    <a:gd name="T107" fmla="*/ 52 h 1047"/>
                    <a:gd name="T108" fmla="*/ 146 w 530"/>
                    <a:gd name="T109" fmla="*/ 52 h 1047"/>
                    <a:gd name="T110" fmla="*/ 133 w 530"/>
                    <a:gd name="T111" fmla="*/ 62 h 1047"/>
                    <a:gd name="T112" fmla="*/ 86 w 530"/>
                    <a:gd name="T113" fmla="*/ 32 h 1047"/>
                    <a:gd name="T114" fmla="*/ 61 w 530"/>
                    <a:gd name="T115" fmla="*/ 43 h 1047"/>
                    <a:gd name="T116" fmla="*/ 39 w 530"/>
                    <a:gd name="T117" fmla="*/ 43 h 1047"/>
                    <a:gd name="T118" fmla="*/ 19 w 530"/>
                    <a:gd name="T119" fmla="*/ 20 h 1047"/>
                    <a:gd name="T120" fmla="*/ 0 w 530"/>
                    <a:gd name="T121" fmla="*/ 17 h 10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0"/>
                    <a:gd name="T184" fmla="*/ 0 h 1047"/>
                    <a:gd name="T185" fmla="*/ 530 w 530"/>
                    <a:gd name="T186" fmla="*/ 1047 h 10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0" h="1047">
                      <a:moveTo>
                        <a:pt x="0" y="27"/>
                      </a:moveTo>
                      <a:lnTo>
                        <a:pt x="25" y="75"/>
                      </a:lnTo>
                      <a:lnTo>
                        <a:pt x="20" y="112"/>
                      </a:lnTo>
                      <a:lnTo>
                        <a:pt x="30" y="147"/>
                      </a:lnTo>
                      <a:lnTo>
                        <a:pt x="72" y="227"/>
                      </a:lnTo>
                      <a:lnTo>
                        <a:pt x="115" y="302"/>
                      </a:lnTo>
                      <a:lnTo>
                        <a:pt x="125" y="332"/>
                      </a:lnTo>
                      <a:lnTo>
                        <a:pt x="125" y="407"/>
                      </a:lnTo>
                      <a:lnTo>
                        <a:pt x="135" y="445"/>
                      </a:lnTo>
                      <a:lnTo>
                        <a:pt x="172" y="507"/>
                      </a:lnTo>
                      <a:lnTo>
                        <a:pt x="185" y="527"/>
                      </a:lnTo>
                      <a:lnTo>
                        <a:pt x="187" y="580"/>
                      </a:lnTo>
                      <a:lnTo>
                        <a:pt x="185" y="612"/>
                      </a:lnTo>
                      <a:lnTo>
                        <a:pt x="135" y="635"/>
                      </a:lnTo>
                      <a:lnTo>
                        <a:pt x="120" y="645"/>
                      </a:lnTo>
                      <a:lnTo>
                        <a:pt x="120" y="665"/>
                      </a:lnTo>
                      <a:lnTo>
                        <a:pt x="110" y="665"/>
                      </a:lnTo>
                      <a:lnTo>
                        <a:pt x="67" y="672"/>
                      </a:lnTo>
                      <a:lnTo>
                        <a:pt x="57" y="702"/>
                      </a:lnTo>
                      <a:lnTo>
                        <a:pt x="67" y="750"/>
                      </a:lnTo>
                      <a:lnTo>
                        <a:pt x="50" y="802"/>
                      </a:lnTo>
                      <a:lnTo>
                        <a:pt x="35" y="845"/>
                      </a:lnTo>
                      <a:lnTo>
                        <a:pt x="5" y="872"/>
                      </a:lnTo>
                      <a:lnTo>
                        <a:pt x="0" y="905"/>
                      </a:lnTo>
                      <a:lnTo>
                        <a:pt x="10" y="952"/>
                      </a:lnTo>
                      <a:lnTo>
                        <a:pt x="0" y="1000"/>
                      </a:lnTo>
                      <a:lnTo>
                        <a:pt x="35" y="1047"/>
                      </a:lnTo>
                      <a:lnTo>
                        <a:pt x="82" y="1025"/>
                      </a:lnTo>
                      <a:lnTo>
                        <a:pt x="130" y="1025"/>
                      </a:lnTo>
                      <a:lnTo>
                        <a:pt x="167" y="982"/>
                      </a:lnTo>
                      <a:lnTo>
                        <a:pt x="172" y="910"/>
                      </a:lnTo>
                      <a:lnTo>
                        <a:pt x="230" y="862"/>
                      </a:lnTo>
                      <a:lnTo>
                        <a:pt x="287" y="810"/>
                      </a:lnTo>
                      <a:lnTo>
                        <a:pt x="325" y="745"/>
                      </a:lnTo>
                      <a:lnTo>
                        <a:pt x="325" y="665"/>
                      </a:lnTo>
                      <a:lnTo>
                        <a:pt x="442" y="580"/>
                      </a:lnTo>
                      <a:lnTo>
                        <a:pt x="487" y="570"/>
                      </a:lnTo>
                      <a:lnTo>
                        <a:pt x="520" y="540"/>
                      </a:lnTo>
                      <a:lnTo>
                        <a:pt x="525" y="465"/>
                      </a:lnTo>
                      <a:lnTo>
                        <a:pt x="510" y="427"/>
                      </a:lnTo>
                      <a:lnTo>
                        <a:pt x="530" y="360"/>
                      </a:lnTo>
                      <a:lnTo>
                        <a:pt x="530" y="317"/>
                      </a:lnTo>
                      <a:lnTo>
                        <a:pt x="515" y="295"/>
                      </a:lnTo>
                      <a:lnTo>
                        <a:pt x="467" y="280"/>
                      </a:lnTo>
                      <a:lnTo>
                        <a:pt x="387" y="210"/>
                      </a:lnTo>
                      <a:lnTo>
                        <a:pt x="330" y="210"/>
                      </a:lnTo>
                      <a:lnTo>
                        <a:pt x="310" y="155"/>
                      </a:lnTo>
                      <a:lnTo>
                        <a:pt x="330" y="132"/>
                      </a:lnTo>
                      <a:lnTo>
                        <a:pt x="352" y="105"/>
                      </a:lnTo>
                      <a:lnTo>
                        <a:pt x="352" y="57"/>
                      </a:lnTo>
                      <a:lnTo>
                        <a:pt x="340" y="5"/>
                      </a:lnTo>
                      <a:lnTo>
                        <a:pt x="287" y="0"/>
                      </a:lnTo>
                      <a:lnTo>
                        <a:pt x="267" y="75"/>
                      </a:lnTo>
                      <a:lnTo>
                        <a:pt x="225" y="85"/>
                      </a:lnTo>
                      <a:lnTo>
                        <a:pt x="195" y="85"/>
                      </a:lnTo>
                      <a:lnTo>
                        <a:pt x="177" y="100"/>
                      </a:lnTo>
                      <a:lnTo>
                        <a:pt x="115" y="52"/>
                      </a:lnTo>
                      <a:lnTo>
                        <a:pt x="82" y="70"/>
                      </a:lnTo>
                      <a:lnTo>
                        <a:pt x="52" y="70"/>
                      </a:lnTo>
                      <a:lnTo>
                        <a:pt x="25" y="3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>
                    <a:alpha val="16862"/>
                  </a:srgb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2" name="Freeform 5"/>
                <p:cNvSpPr>
                  <a:spLocks/>
                </p:cNvSpPr>
                <p:nvPr/>
              </p:nvSpPr>
              <p:spPr bwMode="auto">
                <a:xfrm>
                  <a:off x="3642" y="3032"/>
                  <a:ext cx="387" cy="352"/>
                </a:xfrm>
                <a:custGeom>
                  <a:avLst/>
                  <a:gdLst>
                    <a:gd name="T0" fmla="*/ 303 w 517"/>
                    <a:gd name="T1" fmla="*/ 296 h 570"/>
                    <a:gd name="T2" fmla="*/ 342 w 517"/>
                    <a:gd name="T3" fmla="*/ 254 h 570"/>
                    <a:gd name="T4" fmla="*/ 338 w 517"/>
                    <a:gd name="T5" fmla="*/ 241 h 570"/>
                    <a:gd name="T6" fmla="*/ 367 w 517"/>
                    <a:gd name="T7" fmla="*/ 214 h 570"/>
                    <a:gd name="T8" fmla="*/ 387 w 517"/>
                    <a:gd name="T9" fmla="*/ 208 h 570"/>
                    <a:gd name="T10" fmla="*/ 363 w 517"/>
                    <a:gd name="T11" fmla="*/ 179 h 570"/>
                    <a:gd name="T12" fmla="*/ 342 w 517"/>
                    <a:gd name="T13" fmla="*/ 143 h 570"/>
                    <a:gd name="T14" fmla="*/ 335 w 517"/>
                    <a:gd name="T15" fmla="*/ 114 h 570"/>
                    <a:gd name="T16" fmla="*/ 316 w 517"/>
                    <a:gd name="T17" fmla="*/ 109 h 570"/>
                    <a:gd name="T18" fmla="*/ 260 w 517"/>
                    <a:gd name="T19" fmla="*/ 117 h 570"/>
                    <a:gd name="T20" fmla="*/ 245 w 517"/>
                    <a:gd name="T21" fmla="*/ 109 h 570"/>
                    <a:gd name="T22" fmla="*/ 245 w 517"/>
                    <a:gd name="T23" fmla="*/ 94 h 570"/>
                    <a:gd name="T24" fmla="*/ 245 w 517"/>
                    <a:gd name="T25" fmla="*/ 75 h 570"/>
                    <a:gd name="T26" fmla="*/ 232 w 517"/>
                    <a:gd name="T27" fmla="*/ 65 h 570"/>
                    <a:gd name="T28" fmla="*/ 210 w 517"/>
                    <a:gd name="T29" fmla="*/ 65 h 570"/>
                    <a:gd name="T30" fmla="*/ 181 w 517"/>
                    <a:gd name="T31" fmla="*/ 51 h 570"/>
                    <a:gd name="T32" fmla="*/ 161 w 517"/>
                    <a:gd name="T33" fmla="*/ 25 h 570"/>
                    <a:gd name="T34" fmla="*/ 153 w 517"/>
                    <a:gd name="T35" fmla="*/ 6 h 570"/>
                    <a:gd name="T36" fmla="*/ 138 w 517"/>
                    <a:gd name="T37" fmla="*/ 0 h 570"/>
                    <a:gd name="T38" fmla="*/ 114 w 517"/>
                    <a:gd name="T39" fmla="*/ 12 h 570"/>
                    <a:gd name="T40" fmla="*/ 67 w 517"/>
                    <a:gd name="T41" fmla="*/ 9 h 570"/>
                    <a:gd name="T42" fmla="*/ 43 w 517"/>
                    <a:gd name="T43" fmla="*/ 49 h 570"/>
                    <a:gd name="T44" fmla="*/ 35 w 517"/>
                    <a:gd name="T45" fmla="*/ 56 h 570"/>
                    <a:gd name="T46" fmla="*/ 7 w 517"/>
                    <a:gd name="T47" fmla="*/ 59 h 570"/>
                    <a:gd name="T48" fmla="*/ 0 w 517"/>
                    <a:gd name="T49" fmla="*/ 71 h 570"/>
                    <a:gd name="T50" fmla="*/ 26 w 517"/>
                    <a:gd name="T51" fmla="*/ 91 h 570"/>
                    <a:gd name="T52" fmla="*/ 24 w 517"/>
                    <a:gd name="T53" fmla="*/ 109 h 570"/>
                    <a:gd name="T54" fmla="*/ 7 w 517"/>
                    <a:gd name="T55" fmla="*/ 140 h 570"/>
                    <a:gd name="T56" fmla="*/ 50 w 517"/>
                    <a:gd name="T57" fmla="*/ 173 h 570"/>
                    <a:gd name="T58" fmla="*/ 64 w 517"/>
                    <a:gd name="T59" fmla="*/ 199 h 570"/>
                    <a:gd name="T60" fmla="*/ 79 w 517"/>
                    <a:gd name="T61" fmla="*/ 235 h 570"/>
                    <a:gd name="T62" fmla="*/ 82 w 517"/>
                    <a:gd name="T63" fmla="*/ 261 h 570"/>
                    <a:gd name="T64" fmla="*/ 71 w 517"/>
                    <a:gd name="T65" fmla="*/ 276 h 570"/>
                    <a:gd name="T66" fmla="*/ 64 w 517"/>
                    <a:gd name="T67" fmla="*/ 293 h 570"/>
                    <a:gd name="T68" fmla="*/ 46 w 517"/>
                    <a:gd name="T69" fmla="*/ 300 h 570"/>
                    <a:gd name="T70" fmla="*/ 64 w 517"/>
                    <a:gd name="T71" fmla="*/ 307 h 570"/>
                    <a:gd name="T72" fmla="*/ 88 w 517"/>
                    <a:gd name="T73" fmla="*/ 329 h 570"/>
                    <a:gd name="T74" fmla="*/ 114 w 517"/>
                    <a:gd name="T75" fmla="*/ 332 h 570"/>
                    <a:gd name="T76" fmla="*/ 131 w 517"/>
                    <a:gd name="T77" fmla="*/ 322 h 570"/>
                    <a:gd name="T78" fmla="*/ 177 w 517"/>
                    <a:gd name="T79" fmla="*/ 352 h 570"/>
                    <a:gd name="T80" fmla="*/ 192 w 517"/>
                    <a:gd name="T81" fmla="*/ 341 h 570"/>
                    <a:gd name="T82" fmla="*/ 228 w 517"/>
                    <a:gd name="T83" fmla="*/ 340 h 570"/>
                    <a:gd name="T84" fmla="*/ 241 w 517"/>
                    <a:gd name="T85" fmla="*/ 332 h 570"/>
                    <a:gd name="T86" fmla="*/ 252 w 517"/>
                    <a:gd name="T87" fmla="*/ 309 h 570"/>
                    <a:gd name="T88" fmla="*/ 263 w 517"/>
                    <a:gd name="T89" fmla="*/ 287 h 570"/>
                    <a:gd name="T90" fmla="*/ 303 w 517"/>
                    <a:gd name="T91" fmla="*/ 296 h 57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17"/>
                    <a:gd name="T139" fmla="*/ 0 h 570"/>
                    <a:gd name="T140" fmla="*/ 517 w 517"/>
                    <a:gd name="T141" fmla="*/ 570 h 57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17" h="570">
                      <a:moveTo>
                        <a:pt x="405" y="480"/>
                      </a:moveTo>
                      <a:lnTo>
                        <a:pt x="457" y="412"/>
                      </a:lnTo>
                      <a:lnTo>
                        <a:pt x="452" y="390"/>
                      </a:lnTo>
                      <a:lnTo>
                        <a:pt x="490" y="347"/>
                      </a:lnTo>
                      <a:lnTo>
                        <a:pt x="517" y="337"/>
                      </a:lnTo>
                      <a:lnTo>
                        <a:pt x="485" y="290"/>
                      </a:lnTo>
                      <a:lnTo>
                        <a:pt x="457" y="232"/>
                      </a:lnTo>
                      <a:lnTo>
                        <a:pt x="447" y="185"/>
                      </a:lnTo>
                      <a:lnTo>
                        <a:pt x="422" y="177"/>
                      </a:lnTo>
                      <a:lnTo>
                        <a:pt x="347" y="190"/>
                      </a:lnTo>
                      <a:lnTo>
                        <a:pt x="327" y="177"/>
                      </a:lnTo>
                      <a:lnTo>
                        <a:pt x="327" y="152"/>
                      </a:lnTo>
                      <a:lnTo>
                        <a:pt x="327" y="122"/>
                      </a:lnTo>
                      <a:lnTo>
                        <a:pt x="310" y="105"/>
                      </a:lnTo>
                      <a:lnTo>
                        <a:pt x="280" y="105"/>
                      </a:lnTo>
                      <a:lnTo>
                        <a:pt x="242" y="82"/>
                      </a:lnTo>
                      <a:lnTo>
                        <a:pt x="215" y="40"/>
                      </a:lnTo>
                      <a:lnTo>
                        <a:pt x="205" y="10"/>
                      </a:lnTo>
                      <a:lnTo>
                        <a:pt x="185" y="0"/>
                      </a:lnTo>
                      <a:lnTo>
                        <a:pt x="152" y="20"/>
                      </a:lnTo>
                      <a:lnTo>
                        <a:pt x="90" y="15"/>
                      </a:lnTo>
                      <a:lnTo>
                        <a:pt x="57" y="80"/>
                      </a:lnTo>
                      <a:lnTo>
                        <a:pt x="47" y="90"/>
                      </a:lnTo>
                      <a:lnTo>
                        <a:pt x="10" y="95"/>
                      </a:lnTo>
                      <a:lnTo>
                        <a:pt x="0" y="115"/>
                      </a:lnTo>
                      <a:lnTo>
                        <a:pt x="35" y="147"/>
                      </a:lnTo>
                      <a:lnTo>
                        <a:pt x="32" y="177"/>
                      </a:lnTo>
                      <a:lnTo>
                        <a:pt x="10" y="227"/>
                      </a:lnTo>
                      <a:lnTo>
                        <a:pt x="67" y="280"/>
                      </a:lnTo>
                      <a:lnTo>
                        <a:pt x="85" y="322"/>
                      </a:lnTo>
                      <a:lnTo>
                        <a:pt x="105" y="380"/>
                      </a:lnTo>
                      <a:lnTo>
                        <a:pt x="110" y="422"/>
                      </a:lnTo>
                      <a:lnTo>
                        <a:pt x="95" y="447"/>
                      </a:lnTo>
                      <a:lnTo>
                        <a:pt x="85" y="475"/>
                      </a:lnTo>
                      <a:lnTo>
                        <a:pt x="62" y="485"/>
                      </a:lnTo>
                      <a:lnTo>
                        <a:pt x="85" y="497"/>
                      </a:lnTo>
                      <a:lnTo>
                        <a:pt x="117" y="532"/>
                      </a:lnTo>
                      <a:lnTo>
                        <a:pt x="152" y="537"/>
                      </a:lnTo>
                      <a:lnTo>
                        <a:pt x="175" y="522"/>
                      </a:lnTo>
                      <a:lnTo>
                        <a:pt x="237" y="570"/>
                      </a:lnTo>
                      <a:lnTo>
                        <a:pt x="257" y="552"/>
                      </a:lnTo>
                      <a:lnTo>
                        <a:pt x="305" y="550"/>
                      </a:lnTo>
                      <a:lnTo>
                        <a:pt x="322" y="537"/>
                      </a:lnTo>
                      <a:lnTo>
                        <a:pt x="337" y="500"/>
                      </a:lnTo>
                      <a:lnTo>
                        <a:pt x="352" y="465"/>
                      </a:lnTo>
                      <a:lnTo>
                        <a:pt x="405" y="480"/>
                      </a:lnTo>
                      <a:close/>
                    </a:path>
                  </a:pathLst>
                </a:custGeom>
                <a:solidFill>
                  <a:srgbClr val="FF6600">
                    <a:alpha val="58038"/>
                  </a:srgb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3" name="Freeform 6"/>
                <p:cNvSpPr>
                  <a:spLocks/>
                </p:cNvSpPr>
                <p:nvPr/>
              </p:nvSpPr>
              <p:spPr bwMode="auto">
                <a:xfrm>
                  <a:off x="3530" y="2801"/>
                  <a:ext cx="924" cy="621"/>
                </a:xfrm>
                <a:custGeom>
                  <a:avLst/>
                  <a:gdLst>
                    <a:gd name="T0" fmla="*/ 64 w 1233"/>
                    <a:gd name="T1" fmla="*/ 47 h 1010"/>
                    <a:gd name="T2" fmla="*/ 47 w 1233"/>
                    <a:gd name="T3" fmla="*/ 97 h 1010"/>
                    <a:gd name="T4" fmla="*/ 7 w 1233"/>
                    <a:gd name="T5" fmla="*/ 93 h 1010"/>
                    <a:gd name="T6" fmla="*/ 7 w 1233"/>
                    <a:gd name="T7" fmla="*/ 120 h 1010"/>
                    <a:gd name="T8" fmla="*/ 32 w 1233"/>
                    <a:gd name="T9" fmla="*/ 129 h 1010"/>
                    <a:gd name="T10" fmla="*/ 71 w 1233"/>
                    <a:gd name="T11" fmla="*/ 188 h 1010"/>
                    <a:gd name="T12" fmla="*/ 105 w 1233"/>
                    <a:gd name="T13" fmla="*/ 178 h 1010"/>
                    <a:gd name="T14" fmla="*/ 118 w 1233"/>
                    <a:gd name="T15" fmla="*/ 218 h 1010"/>
                    <a:gd name="T16" fmla="*/ 157 w 1233"/>
                    <a:gd name="T17" fmla="*/ 237 h 1010"/>
                    <a:gd name="T18" fmla="*/ 186 w 1233"/>
                    <a:gd name="T19" fmla="*/ 244 h 1010"/>
                    <a:gd name="T20" fmla="*/ 217 w 1233"/>
                    <a:gd name="T21" fmla="*/ 244 h 1010"/>
                    <a:gd name="T22" fmla="*/ 257 w 1233"/>
                    <a:gd name="T23" fmla="*/ 231 h 1010"/>
                    <a:gd name="T24" fmla="*/ 281 w 1233"/>
                    <a:gd name="T25" fmla="*/ 259 h 1010"/>
                    <a:gd name="T26" fmla="*/ 321 w 1233"/>
                    <a:gd name="T27" fmla="*/ 292 h 1010"/>
                    <a:gd name="T28" fmla="*/ 354 w 1233"/>
                    <a:gd name="T29" fmla="*/ 301 h 1010"/>
                    <a:gd name="T30" fmla="*/ 363 w 1233"/>
                    <a:gd name="T31" fmla="*/ 338 h 1010"/>
                    <a:gd name="T32" fmla="*/ 392 w 1233"/>
                    <a:gd name="T33" fmla="*/ 344 h 1010"/>
                    <a:gd name="T34" fmla="*/ 435 w 1233"/>
                    <a:gd name="T35" fmla="*/ 338 h 1010"/>
                    <a:gd name="T36" fmla="*/ 457 w 1233"/>
                    <a:gd name="T37" fmla="*/ 366 h 1010"/>
                    <a:gd name="T38" fmla="*/ 482 w 1233"/>
                    <a:gd name="T39" fmla="*/ 409 h 1010"/>
                    <a:gd name="T40" fmla="*/ 498 w 1233"/>
                    <a:gd name="T41" fmla="*/ 432 h 1010"/>
                    <a:gd name="T42" fmla="*/ 525 w 1233"/>
                    <a:gd name="T43" fmla="*/ 444 h 1010"/>
                    <a:gd name="T44" fmla="*/ 617 w 1233"/>
                    <a:gd name="T45" fmla="*/ 458 h 1010"/>
                    <a:gd name="T46" fmla="*/ 682 w 1233"/>
                    <a:gd name="T47" fmla="*/ 484 h 1010"/>
                    <a:gd name="T48" fmla="*/ 759 w 1233"/>
                    <a:gd name="T49" fmla="*/ 487 h 1010"/>
                    <a:gd name="T50" fmla="*/ 782 w 1233"/>
                    <a:gd name="T51" fmla="*/ 520 h 1010"/>
                    <a:gd name="T52" fmla="*/ 794 w 1233"/>
                    <a:gd name="T53" fmla="*/ 575 h 1010"/>
                    <a:gd name="T54" fmla="*/ 813 w 1233"/>
                    <a:gd name="T55" fmla="*/ 595 h 1010"/>
                    <a:gd name="T56" fmla="*/ 866 w 1233"/>
                    <a:gd name="T57" fmla="*/ 621 h 1010"/>
                    <a:gd name="T58" fmla="*/ 892 w 1233"/>
                    <a:gd name="T59" fmla="*/ 584 h 1010"/>
                    <a:gd name="T60" fmla="*/ 924 w 1233"/>
                    <a:gd name="T61" fmla="*/ 523 h 1010"/>
                    <a:gd name="T62" fmla="*/ 905 w 1233"/>
                    <a:gd name="T63" fmla="*/ 481 h 1010"/>
                    <a:gd name="T64" fmla="*/ 877 w 1233"/>
                    <a:gd name="T65" fmla="*/ 464 h 1010"/>
                    <a:gd name="T66" fmla="*/ 763 w 1233"/>
                    <a:gd name="T67" fmla="*/ 347 h 1010"/>
                    <a:gd name="T68" fmla="*/ 682 w 1233"/>
                    <a:gd name="T69" fmla="*/ 324 h 1010"/>
                    <a:gd name="T70" fmla="*/ 613 w 1233"/>
                    <a:gd name="T71" fmla="*/ 295 h 1010"/>
                    <a:gd name="T72" fmla="*/ 588 w 1233"/>
                    <a:gd name="T73" fmla="*/ 263 h 1010"/>
                    <a:gd name="T74" fmla="*/ 532 w 1233"/>
                    <a:gd name="T75" fmla="*/ 256 h 1010"/>
                    <a:gd name="T76" fmla="*/ 414 w 1233"/>
                    <a:gd name="T77" fmla="*/ 210 h 1010"/>
                    <a:gd name="T78" fmla="*/ 336 w 1233"/>
                    <a:gd name="T79" fmla="*/ 172 h 1010"/>
                    <a:gd name="T80" fmla="*/ 268 w 1233"/>
                    <a:gd name="T81" fmla="*/ 123 h 1010"/>
                    <a:gd name="T82" fmla="*/ 296 w 1233"/>
                    <a:gd name="T83" fmla="*/ 105 h 1010"/>
                    <a:gd name="T84" fmla="*/ 321 w 1233"/>
                    <a:gd name="T85" fmla="*/ 71 h 1010"/>
                    <a:gd name="T86" fmla="*/ 352 w 1233"/>
                    <a:gd name="T87" fmla="*/ 41 h 1010"/>
                    <a:gd name="T88" fmla="*/ 321 w 1233"/>
                    <a:gd name="T89" fmla="*/ 12 h 1010"/>
                    <a:gd name="T90" fmla="*/ 281 w 1233"/>
                    <a:gd name="T91" fmla="*/ 0 h 1010"/>
                    <a:gd name="T92" fmla="*/ 242 w 1233"/>
                    <a:gd name="T93" fmla="*/ 12 h 1010"/>
                    <a:gd name="T94" fmla="*/ 165 w 1233"/>
                    <a:gd name="T95" fmla="*/ 6 h 1010"/>
                    <a:gd name="T96" fmla="*/ 115 w 1233"/>
                    <a:gd name="T97" fmla="*/ 0 h 1010"/>
                    <a:gd name="T98" fmla="*/ 55 w 1233"/>
                    <a:gd name="T99" fmla="*/ 20 h 10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3"/>
                    <a:gd name="T151" fmla="*/ 0 h 1010"/>
                    <a:gd name="T152" fmla="*/ 1233 w 1233"/>
                    <a:gd name="T153" fmla="*/ 1010 h 10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3" h="1010">
                      <a:moveTo>
                        <a:pt x="73" y="32"/>
                      </a:moveTo>
                      <a:lnTo>
                        <a:pt x="85" y="77"/>
                      </a:lnTo>
                      <a:lnTo>
                        <a:pt x="85" y="127"/>
                      </a:lnTo>
                      <a:lnTo>
                        <a:pt x="63" y="157"/>
                      </a:lnTo>
                      <a:lnTo>
                        <a:pt x="43" y="152"/>
                      </a:lnTo>
                      <a:lnTo>
                        <a:pt x="10" y="152"/>
                      </a:lnTo>
                      <a:lnTo>
                        <a:pt x="0" y="180"/>
                      </a:lnTo>
                      <a:lnTo>
                        <a:pt x="10" y="195"/>
                      </a:lnTo>
                      <a:lnTo>
                        <a:pt x="33" y="195"/>
                      </a:lnTo>
                      <a:lnTo>
                        <a:pt x="43" y="210"/>
                      </a:lnTo>
                      <a:lnTo>
                        <a:pt x="43" y="242"/>
                      </a:lnTo>
                      <a:lnTo>
                        <a:pt x="95" y="305"/>
                      </a:lnTo>
                      <a:lnTo>
                        <a:pt x="115" y="295"/>
                      </a:lnTo>
                      <a:lnTo>
                        <a:pt x="140" y="290"/>
                      </a:lnTo>
                      <a:lnTo>
                        <a:pt x="163" y="300"/>
                      </a:lnTo>
                      <a:lnTo>
                        <a:pt x="158" y="355"/>
                      </a:lnTo>
                      <a:lnTo>
                        <a:pt x="183" y="375"/>
                      </a:lnTo>
                      <a:lnTo>
                        <a:pt x="210" y="385"/>
                      </a:lnTo>
                      <a:lnTo>
                        <a:pt x="225" y="375"/>
                      </a:lnTo>
                      <a:lnTo>
                        <a:pt x="248" y="397"/>
                      </a:lnTo>
                      <a:lnTo>
                        <a:pt x="273" y="390"/>
                      </a:lnTo>
                      <a:lnTo>
                        <a:pt x="290" y="397"/>
                      </a:lnTo>
                      <a:lnTo>
                        <a:pt x="310" y="397"/>
                      </a:lnTo>
                      <a:lnTo>
                        <a:pt x="343" y="375"/>
                      </a:lnTo>
                      <a:lnTo>
                        <a:pt x="363" y="385"/>
                      </a:lnTo>
                      <a:lnTo>
                        <a:pt x="375" y="422"/>
                      </a:lnTo>
                      <a:lnTo>
                        <a:pt x="405" y="470"/>
                      </a:lnTo>
                      <a:lnTo>
                        <a:pt x="428" y="475"/>
                      </a:lnTo>
                      <a:lnTo>
                        <a:pt x="463" y="480"/>
                      </a:lnTo>
                      <a:lnTo>
                        <a:pt x="473" y="490"/>
                      </a:lnTo>
                      <a:lnTo>
                        <a:pt x="485" y="527"/>
                      </a:lnTo>
                      <a:lnTo>
                        <a:pt x="485" y="550"/>
                      </a:lnTo>
                      <a:lnTo>
                        <a:pt x="495" y="565"/>
                      </a:lnTo>
                      <a:lnTo>
                        <a:pt x="523" y="560"/>
                      </a:lnTo>
                      <a:lnTo>
                        <a:pt x="553" y="555"/>
                      </a:lnTo>
                      <a:lnTo>
                        <a:pt x="580" y="550"/>
                      </a:lnTo>
                      <a:lnTo>
                        <a:pt x="605" y="560"/>
                      </a:lnTo>
                      <a:lnTo>
                        <a:pt x="610" y="595"/>
                      </a:lnTo>
                      <a:lnTo>
                        <a:pt x="628" y="635"/>
                      </a:lnTo>
                      <a:lnTo>
                        <a:pt x="643" y="665"/>
                      </a:lnTo>
                      <a:lnTo>
                        <a:pt x="653" y="680"/>
                      </a:lnTo>
                      <a:lnTo>
                        <a:pt x="665" y="702"/>
                      </a:lnTo>
                      <a:lnTo>
                        <a:pt x="675" y="712"/>
                      </a:lnTo>
                      <a:lnTo>
                        <a:pt x="700" y="722"/>
                      </a:lnTo>
                      <a:lnTo>
                        <a:pt x="775" y="717"/>
                      </a:lnTo>
                      <a:lnTo>
                        <a:pt x="823" y="745"/>
                      </a:lnTo>
                      <a:lnTo>
                        <a:pt x="880" y="782"/>
                      </a:lnTo>
                      <a:lnTo>
                        <a:pt x="910" y="787"/>
                      </a:lnTo>
                      <a:lnTo>
                        <a:pt x="970" y="782"/>
                      </a:lnTo>
                      <a:lnTo>
                        <a:pt x="1013" y="792"/>
                      </a:lnTo>
                      <a:lnTo>
                        <a:pt x="1033" y="820"/>
                      </a:lnTo>
                      <a:lnTo>
                        <a:pt x="1043" y="845"/>
                      </a:lnTo>
                      <a:lnTo>
                        <a:pt x="1065" y="887"/>
                      </a:lnTo>
                      <a:lnTo>
                        <a:pt x="1060" y="935"/>
                      </a:lnTo>
                      <a:lnTo>
                        <a:pt x="1060" y="957"/>
                      </a:lnTo>
                      <a:lnTo>
                        <a:pt x="1085" y="967"/>
                      </a:lnTo>
                      <a:lnTo>
                        <a:pt x="1123" y="1000"/>
                      </a:lnTo>
                      <a:lnTo>
                        <a:pt x="1155" y="1010"/>
                      </a:lnTo>
                      <a:lnTo>
                        <a:pt x="1198" y="1000"/>
                      </a:lnTo>
                      <a:lnTo>
                        <a:pt x="1190" y="950"/>
                      </a:lnTo>
                      <a:lnTo>
                        <a:pt x="1208" y="872"/>
                      </a:lnTo>
                      <a:lnTo>
                        <a:pt x="1233" y="850"/>
                      </a:lnTo>
                      <a:lnTo>
                        <a:pt x="1228" y="807"/>
                      </a:lnTo>
                      <a:lnTo>
                        <a:pt x="1208" y="782"/>
                      </a:lnTo>
                      <a:lnTo>
                        <a:pt x="1188" y="777"/>
                      </a:lnTo>
                      <a:lnTo>
                        <a:pt x="1170" y="755"/>
                      </a:lnTo>
                      <a:lnTo>
                        <a:pt x="1170" y="730"/>
                      </a:lnTo>
                      <a:lnTo>
                        <a:pt x="1018" y="565"/>
                      </a:lnTo>
                      <a:lnTo>
                        <a:pt x="975" y="565"/>
                      </a:lnTo>
                      <a:lnTo>
                        <a:pt x="910" y="527"/>
                      </a:lnTo>
                      <a:lnTo>
                        <a:pt x="838" y="497"/>
                      </a:lnTo>
                      <a:lnTo>
                        <a:pt x="818" y="480"/>
                      </a:lnTo>
                      <a:lnTo>
                        <a:pt x="813" y="447"/>
                      </a:lnTo>
                      <a:lnTo>
                        <a:pt x="785" y="427"/>
                      </a:lnTo>
                      <a:lnTo>
                        <a:pt x="750" y="432"/>
                      </a:lnTo>
                      <a:lnTo>
                        <a:pt x="710" y="417"/>
                      </a:lnTo>
                      <a:lnTo>
                        <a:pt x="633" y="375"/>
                      </a:lnTo>
                      <a:lnTo>
                        <a:pt x="553" y="342"/>
                      </a:lnTo>
                      <a:lnTo>
                        <a:pt x="495" y="305"/>
                      </a:lnTo>
                      <a:lnTo>
                        <a:pt x="448" y="280"/>
                      </a:lnTo>
                      <a:lnTo>
                        <a:pt x="400" y="252"/>
                      </a:lnTo>
                      <a:lnTo>
                        <a:pt x="358" y="200"/>
                      </a:lnTo>
                      <a:lnTo>
                        <a:pt x="353" y="170"/>
                      </a:lnTo>
                      <a:lnTo>
                        <a:pt x="395" y="170"/>
                      </a:lnTo>
                      <a:lnTo>
                        <a:pt x="428" y="147"/>
                      </a:lnTo>
                      <a:lnTo>
                        <a:pt x="428" y="115"/>
                      </a:lnTo>
                      <a:lnTo>
                        <a:pt x="448" y="100"/>
                      </a:lnTo>
                      <a:lnTo>
                        <a:pt x="470" y="67"/>
                      </a:lnTo>
                      <a:lnTo>
                        <a:pt x="458" y="42"/>
                      </a:lnTo>
                      <a:lnTo>
                        <a:pt x="428" y="20"/>
                      </a:lnTo>
                      <a:lnTo>
                        <a:pt x="400" y="10"/>
                      </a:lnTo>
                      <a:lnTo>
                        <a:pt x="375" y="0"/>
                      </a:lnTo>
                      <a:lnTo>
                        <a:pt x="343" y="15"/>
                      </a:lnTo>
                      <a:lnTo>
                        <a:pt x="323" y="20"/>
                      </a:lnTo>
                      <a:lnTo>
                        <a:pt x="273" y="10"/>
                      </a:lnTo>
                      <a:lnTo>
                        <a:pt x="220" y="10"/>
                      </a:lnTo>
                      <a:lnTo>
                        <a:pt x="183" y="20"/>
                      </a:lnTo>
                      <a:lnTo>
                        <a:pt x="153" y="0"/>
                      </a:lnTo>
                      <a:lnTo>
                        <a:pt x="130" y="0"/>
                      </a:lnTo>
                      <a:lnTo>
                        <a:pt x="73" y="32"/>
                      </a:lnTo>
                      <a:close/>
                    </a:path>
                  </a:pathLst>
                </a:custGeom>
                <a:solidFill>
                  <a:srgbClr val="FF6600">
                    <a:alpha val="58038"/>
                  </a:srgb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4" name="Freeform 7"/>
                <p:cNvSpPr>
                  <a:spLocks/>
                </p:cNvSpPr>
                <p:nvPr/>
              </p:nvSpPr>
              <p:spPr bwMode="auto">
                <a:xfrm>
                  <a:off x="3235" y="2922"/>
                  <a:ext cx="491" cy="431"/>
                </a:xfrm>
                <a:custGeom>
                  <a:avLst/>
                  <a:gdLst>
                    <a:gd name="T0" fmla="*/ 265 w 655"/>
                    <a:gd name="T1" fmla="*/ 0 h 697"/>
                    <a:gd name="T2" fmla="*/ 225 w 655"/>
                    <a:gd name="T3" fmla="*/ 26 h 697"/>
                    <a:gd name="T4" fmla="*/ 178 w 655"/>
                    <a:gd name="T5" fmla="*/ 6 h 697"/>
                    <a:gd name="T6" fmla="*/ 126 w 655"/>
                    <a:gd name="T7" fmla="*/ 9 h 697"/>
                    <a:gd name="T8" fmla="*/ 86 w 655"/>
                    <a:gd name="T9" fmla="*/ 22 h 697"/>
                    <a:gd name="T10" fmla="*/ 60 w 655"/>
                    <a:gd name="T11" fmla="*/ 9 h 697"/>
                    <a:gd name="T12" fmla="*/ 30 w 655"/>
                    <a:gd name="T13" fmla="*/ 19 h 697"/>
                    <a:gd name="T14" fmla="*/ 30 w 655"/>
                    <a:gd name="T15" fmla="*/ 53 h 697"/>
                    <a:gd name="T16" fmla="*/ 0 w 655"/>
                    <a:gd name="T17" fmla="*/ 87 h 697"/>
                    <a:gd name="T18" fmla="*/ 17 w 655"/>
                    <a:gd name="T19" fmla="*/ 147 h 697"/>
                    <a:gd name="T20" fmla="*/ 40 w 655"/>
                    <a:gd name="T21" fmla="*/ 179 h 697"/>
                    <a:gd name="T22" fmla="*/ 7 w 655"/>
                    <a:gd name="T23" fmla="*/ 199 h 697"/>
                    <a:gd name="T24" fmla="*/ 30 w 655"/>
                    <a:gd name="T25" fmla="*/ 227 h 697"/>
                    <a:gd name="T26" fmla="*/ 75 w 655"/>
                    <a:gd name="T27" fmla="*/ 208 h 697"/>
                    <a:gd name="T28" fmla="*/ 133 w 655"/>
                    <a:gd name="T29" fmla="*/ 218 h 697"/>
                    <a:gd name="T30" fmla="*/ 118 w 655"/>
                    <a:gd name="T31" fmla="*/ 252 h 697"/>
                    <a:gd name="T32" fmla="*/ 141 w 655"/>
                    <a:gd name="T33" fmla="*/ 276 h 697"/>
                    <a:gd name="T34" fmla="*/ 163 w 655"/>
                    <a:gd name="T35" fmla="*/ 254 h 697"/>
                    <a:gd name="T36" fmla="*/ 217 w 655"/>
                    <a:gd name="T37" fmla="*/ 261 h 697"/>
                    <a:gd name="T38" fmla="*/ 261 w 655"/>
                    <a:gd name="T39" fmla="*/ 297 h 697"/>
                    <a:gd name="T40" fmla="*/ 296 w 655"/>
                    <a:gd name="T41" fmla="*/ 335 h 697"/>
                    <a:gd name="T42" fmla="*/ 276 w 655"/>
                    <a:gd name="T43" fmla="*/ 362 h 697"/>
                    <a:gd name="T44" fmla="*/ 292 w 655"/>
                    <a:gd name="T45" fmla="*/ 385 h 697"/>
                    <a:gd name="T46" fmla="*/ 332 w 655"/>
                    <a:gd name="T47" fmla="*/ 414 h 697"/>
                    <a:gd name="T48" fmla="*/ 367 w 655"/>
                    <a:gd name="T49" fmla="*/ 431 h 697"/>
                    <a:gd name="T50" fmla="*/ 400 w 655"/>
                    <a:gd name="T51" fmla="*/ 431 h 697"/>
                    <a:gd name="T52" fmla="*/ 463 w 655"/>
                    <a:gd name="T53" fmla="*/ 420 h 697"/>
                    <a:gd name="T54" fmla="*/ 475 w 655"/>
                    <a:gd name="T55" fmla="*/ 405 h 697"/>
                    <a:gd name="T56" fmla="*/ 491 w 655"/>
                    <a:gd name="T57" fmla="*/ 378 h 697"/>
                    <a:gd name="T58" fmla="*/ 482 w 655"/>
                    <a:gd name="T59" fmla="*/ 332 h 697"/>
                    <a:gd name="T60" fmla="*/ 415 w 655"/>
                    <a:gd name="T61" fmla="*/ 254 h 697"/>
                    <a:gd name="T62" fmla="*/ 439 w 655"/>
                    <a:gd name="T63" fmla="*/ 211 h 697"/>
                    <a:gd name="T64" fmla="*/ 415 w 655"/>
                    <a:gd name="T65" fmla="*/ 173 h 697"/>
                    <a:gd name="T66" fmla="*/ 463 w 655"/>
                    <a:gd name="T67" fmla="*/ 147 h 697"/>
                    <a:gd name="T68" fmla="*/ 486 w 655"/>
                    <a:gd name="T69" fmla="*/ 124 h 697"/>
                    <a:gd name="T70" fmla="*/ 446 w 655"/>
                    <a:gd name="T71" fmla="*/ 121 h 697"/>
                    <a:gd name="T72" fmla="*/ 407 w 655"/>
                    <a:gd name="T73" fmla="*/ 100 h 697"/>
                    <a:gd name="T74" fmla="*/ 411 w 655"/>
                    <a:gd name="T75" fmla="*/ 85 h 697"/>
                    <a:gd name="T76" fmla="*/ 396 w 655"/>
                    <a:gd name="T77" fmla="*/ 65 h 697"/>
                    <a:gd name="T78" fmla="*/ 367 w 655"/>
                    <a:gd name="T79" fmla="*/ 74 h 697"/>
                    <a:gd name="T80" fmla="*/ 325 w 655"/>
                    <a:gd name="T81" fmla="*/ 12 h 697"/>
                    <a:gd name="T82" fmla="*/ 289 w 655"/>
                    <a:gd name="T83" fmla="*/ 0 h 69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55"/>
                    <a:gd name="T127" fmla="*/ 0 h 697"/>
                    <a:gd name="T128" fmla="*/ 655 w 655"/>
                    <a:gd name="T129" fmla="*/ 697 h 69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55" h="697">
                      <a:moveTo>
                        <a:pt x="385" y="0"/>
                      </a:moveTo>
                      <a:lnTo>
                        <a:pt x="353" y="0"/>
                      </a:lnTo>
                      <a:lnTo>
                        <a:pt x="333" y="30"/>
                      </a:lnTo>
                      <a:lnTo>
                        <a:pt x="300" y="42"/>
                      </a:lnTo>
                      <a:lnTo>
                        <a:pt x="263" y="35"/>
                      </a:lnTo>
                      <a:lnTo>
                        <a:pt x="238" y="10"/>
                      </a:lnTo>
                      <a:lnTo>
                        <a:pt x="205" y="5"/>
                      </a:lnTo>
                      <a:lnTo>
                        <a:pt x="168" y="15"/>
                      </a:lnTo>
                      <a:lnTo>
                        <a:pt x="135" y="25"/>
                      </a:lnTo>
                      <a:lnTo>
                        <a:pt x="115" y="35"/>
                      </a:lnTo>
                      <a:lnTo>
                        <a:pt x="100" y="15"/>
                      </a:lnTo>
                      <a:lnTo>
                        <a:pt x="80" y="15"/>
                      </a:lnTo>
                      <a:lnTo>
                        <a:pt x="63" y="25"/>
                      </a:lnTo>
                      <a:lnTo>
                        <a:pt x="40" y="30"/>
                      </a:lnTo>
                      <a:lnTo>
                        <a:pt x="30" y="52"/>
                      </a:lnTo>
                      <a:lnTo>
                        <a:pt x="40" y="85"/>
                      </a:lnTo>
                      <a:lnTo>
                        <a:pt x="20" y="110"/>
                      </a:lnTo>
                      <a:lnTo>
                        <a:pt x="0" y="140"/>
                      </a:lnTo>
                      <a:lnTo>
                        <a:pt x="5" y="190"/>
                      </a:lnTo>
                      <a:lnTo>
                        <a:pt x="23" y="237"/>
                      </a:lnTo>
                      <a:lnTo>
                        <a:pt x="53" y="270"/>
                      </a:lnTo>
                      <a:lnTo>
                        <a:pt x="53" y="290"/>
                      </a:lnTo>
                      <a:lnTo>
                        <a:pt x="28" y="305"/>
                      </a:lnTo>
                      <a:lnTo>
                        <a:pt x="10" y="322"/>
                      </a:lnTo>
                      <a:lnTo>
                        <a:pt x="10" y="347"/>
                      </a:lnTo>
                      <a:lnTo>
                        <a:pt x="40" y="367"/>
                      </a:lnTo>
                      <a:lnTo>
                        <a:pt x="58" y="367"/>
                      </a:lnTo>
                      <a:lnTo>
                        <a:pt x="100" y="337"/>
                      </a:lnTo>
                      <a:lnTo>
                        <a:pt x="133" y="342"/>
                      </a:lnTo>
                      <a:lnTo>
                        <a:pt x="178" y="352"/>
                      </a:lnTo>
                      <a:lnTo>
                        <a:pt x="178" y="385"/>
                      </a:lnTo>
                      <a:lnTo>
                        <a:pt x="158" y="407"/>
                      </a:lnTo>
                      <a:lnTo>
                        <a:pt x="168" y="427"/>
                      </a:lnTo>
                      <a:lnTo>
                        <a:pt x="188" y="447"/>
                      </a:lnTo>
                      <a:lnTo>
                        <a:pt x="210" y="417"/>
                      </a:lnTo>
                      <a:lnTo>
                        <a:pt x="218" y="410"/>
                      </a:lnTo>
                      <a:lnTo>
                        <a:pt x="253" y="437"/>
                      </a:lnTo>
                      <a:lnTo>
                        <a:pt x="290" y="422"/>
                      </a:lnTo>
                      <a:lnTo>
                        <a:pt x="323" y="427"/>
                      </a:lnTo>
                      <a:lnTo>
                        <a:pt x="348" y="480"/>
                      </a:lnTo>
                      <a:lnTo>
                        <a:pt x="375" y="512"/>
                      </a:lnTo>
                      <a:lnTo>
                        <a:pt x="395" y="542"/>
                      </a:lnTo>
                      <a:lnTo>
                        <a:pt x="390" y="560"/>
                      </a:lnTo>
                      <a:lnTo>
                        <a:pt x="368" y="585"/>
                      </a:lnTo>
                      <a:lnTo>
                        <a:pt x="375" y="612"/>
                      </a:lnTo>
                      <a:lnTo>
                        <a:pt x="390" y="622"/>
                      </a:lnTo>
                      <a:lnTo>
                        <a:pt x="418" y="637"/>
                      </a:lnTo>
                      <a:lnTo>
                        <a:pt x="443" y="670"/>
                      </a:lnTo>
                      <a:lnTo>
                        <a:pt x="465" y="690"/>
                      </a:lnTo>
                      <a:lnTo>
                        <a:pt x="490" y="697"/>
                      </a:lnTo>
                      <a:lnTo>
                        <a:pt x="505" y="680"/>
                      </a:lnTo>
                      <a:lnTo>
                        <a:pt x="533" y="697"/>
                      </a:lnTo>
                      <a:lnTo>
                        <a:pt x="580" y="697"/>
                      </a:lnTo>
                      <a:lnTo>
                        <a:pt x="618" y="680"/>
                      </a:lnTo>
                      <a:lnTo>
                        <a:pt x="613" y="687"/>
                      </a:lnTo>
                      <a:lnTo>
                        <a:pt x="633" y="655"/>
                      </a:lnTo>
                      <a:lnTo>
                        <a:pt x="643" y="635"/>
                      </a:lnTo>
                      <a:lnTo>
                        <a:pt x="655" y="612"/>
                      </a:lnTo>
                      <a:lnTo>
                        <a:pt x="655" y="575"/>
                      </a:lnTo>
                      <a:lnTo>
                        <a:pt x="643" y="537"/>
                      </a:lnTo>
                      <a:lnTo>
                        <a:pt x="618" y="475"/>
                      </a:lnTo>
                      <a:lnTo>
                        <a:pt x="553" y="410"/>
                      </a:lnTo>
                      <a:lnTo>
                        <a:pt x="565" y="375"/>
                      </a:lnTo>
                      <a:lnTo>
                        <a:pt x="585" y="342"/>
                      </a:lnTo>
                      <a:lnTo>
                        <a:pt x="543" y="300"/>
                      </a:lnTo>
                      <a:lnTo>
                        <a:pt x="553" y="280"/>
                      </a:lnTo>
                      <a:lnTo>
                        <a:pt x="590" y="280"/>
                      </a:lnTo>
                      <a:lnTo>
                        <a:pt x="618" y="237"/>
                      </a:lnTo>
                      <a:lnTo>
                        <a:pt x="628" y="222"/>
                      </a:lnTo>
                      <a:lnTo>
                        <a:pt x="648" y="200"/>
                      </a:lnTo>
                      <a:lnTo>
                        <a:pt x="618" y="182"/>
                      </a:lnTo>
                      <a:lnTo>
                        <a:pt x="595" y="195"/>
                      </a:lnTo>
                      <a:lnTo>
                        <a:pt x="553" y="172"/>
                      </a:lnTo>
                      <a:lnTo>
                        <a:pt x="543" y="162"/>
                      </a:lnTo>
                      <a:lnTo>
                        <a:pt x="548" y="147"/>
                      </a:lnTo>
                      <a:lnTo>
                        <a:pt x="548" y="137"/>
                      </a:lnTo>
                      <a:lnTo>
                        <a:pt x="553" y="120"/>
                      </a:lnTo>
                      <a:lnTo>
                        <a:pt x="528" y="105"/>
                      </a:lnTo>
                      <a:lnTo>
                        <a:pt x="505" y="115"/>
                      </a:lnTo>
                      <a:lnTo>
                        <a:pt x="490" y="120"/>
                      </a:lnTo>
                      <a:lnTo>
                        <a:pt x="428" y="52"/>
                      </a:lnTo>
                      <a:lnTo>
                        <a:pt x="433" y="20"/>
                      </a:lnTo>
                      <a:lnTo>
                        <a:pt x="418" y="5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99CC00">
                    <a:alpha val="32156"/>
                  </a:srgb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5" name="Freeform 8"/>
                <p:cNvSpPr>
                  <a:spLocks/>
                </p:cNvSpPr>
                <p:nvPr/>
              </p:nvSpPr>
              <p:spPr bwMode="auto">
                <a:xfrm>
                  <a:off x="3259" y="2750"/>
                  <a:ext cx="334" cy="191"/>
                </a:xfrm>
                <a:custGeom>
                  <a:avLst/>
                  <a:gdLst>
                    <a:gd name="T0" fmla="*/ 321 w 445"/>
                    <a:gd name="T1" fmla="*/ 67 h 312"/>
                    <a:gd name="T2" fmla="*/ 285 w 445"/>
                    <a:gd name="T3" fmla="*/ 37 h 312"/>
                    <a:gd name="T4" fmla="*/ 263 w 445"/>
                    <a:gd name="T5" fmla="*/ 26 h 312"/>
                    <a:gd name="T6" fmla="*/ 221 w 445"/>
                    <a:gd name="T7" fmla="*/ 17 h 312"/>
                    <a:gd name="T8" fmla="*/ 214 w 445"/>
                    <a:gd name="T9" fmla="*/ 0 h 312"/>
                    <a:gd name="T10" fmla="*/ 199 w 445"/>
                    <a:gd name="T11" fmla="*/ 17 h 312"/>
                    <a:gd name="T12" fmla="*/ 199 w 445"/>
                    <a:gd name="T13" fmla="*/ 29 h 312"/>
                    <a:gd name="T14" fmla="*/ 191 w 445"/>
                    <a:gd name="T15" fmla="*/ 32 h 312"/>
                    <a:gd name="T16" fmla="*/ 175 w 445"/>
                    <a:gd name="T17" fmla="*/ 37 h 312"/>
                    <a:gd name="T18" fmla="*/ 156 w 445"/>
                    <a:gd name="T19" fmla="*/ 43 h 312"/>
                    <a:gd name="T20" fmla="*/ 143 w 445"/>
                    <a:gd name="T21" fmla="*/ 52 h 312"/>
                    <a:gd name="T22" fmla="*/ 128 w 445"/>
                    <a:gd name="T23" fmla="*/ 61 h 312"/>
                    <a:gd name="T24" fmla="*/ 119 w 445"/>
                    <a:gd name="T25" fmla="*/ 46 h 312"/>
                    <a:gd name="T26" fmla="*/ 104 w 445"/>
                    <a:gd name="T27" fmla="*/ 37 h 312"/>
                    <a:gd name="T28" fmla="*/ 92 w 445"/>
                    <a:gd name="T29" fmla="*/ 29 h 312"/>
                    <a:gd name="T30" fmla="*/ 77 w 445"/>
                    <a:gd name="T31" fmla="*/ 37 h 312"/>
                    <a:gd name="T32" fmla="*/ 71 w 445"/>
                    <a:gd name="T33" fmla="*/ 46 h 312"/>
                    <a:gd name="T34" fmla="*/ 86 w 445"/>
                    <a:gd name="T35" fmla="*/ 61 h 312"/>
                    <a:gd name="T36" fmla="*/ 79 w 445"/>
                    <a:gd name="T37" fmla="*/ 72 h 312"/>
                    <a:gd name="T38" fmla="*/ 64 w 445"/>
                    <a:gd name="T39" fmla="*/ 72 h 312"/>
                    <a:gd name="T40" fmla="*/ 56 w 445"/>
                    <a:gd name="T41" fmla="*/ 75 h 312"/>
                    <a:gd name="T42" fmla="*/ 53 w 445"/>
                    <a:gd name="T43" fmla="*/ 87 h 312"/>
                    <a:gd name="T44" fmla="*/ 45 w 445"/>
                    <a:gd name="T45" fmla="*/ 93 h 312"/>
                    <a:gd name="T46" fmla="*/ 25 w 445"/>
                    <a:gd name="T47" fmla="*/ 99 h 312"/>
                    <a:gd name="T48" fmla="*/ 0 w 445"/>
                    <a:gd name="T49" fmla="*/ 98 h 312"/>
                    <a:gd name="T50" fmla="*/ 32 w 445"/>
                    <a:gd name="T51" fmla="*/ 116 h 312"/>
                    <a:gd name="T52" fmla="*/ 36 w 445"/>
                    <a:gd name="T53" fmla="*/ 136 h 312"/>
                    <a:gd name="T54" fmla="*/ 40 w 445"/>
                    <a:gd name="T55" fmla="*/ 151 h 312"/>
                    <a:gd name="T56" fmla="*/ 36 w 445"/>
                    <a:gd name="T57" fmla="*/ 168 h 312"/>
                    <a:gd name="T58" fmla="*/ 32 w 445"/>
                    <a:gd name="T59" fmla="*/ 178 h 312"/>
                    <a:gd name="T60" fmla="*/ 47 w 445"/>
                    <a:gd name="T61" fmla="*/ 171 h 312"/>
                    <a:gd name="T62" fmla="*/ 68 w 445"/>
                    <a:gd name="T63" fmla="*/ 187 h 312"/>
                    <a:gd name="T64" fmla="*/ 100 w 445"/>
                    <a:gd name="T65" fmla="*/ 171 h 312"/>
                    <a:gd name="T66" fmla="*/ 124 w 445"/>
                    <a:gd name="T67" fmla="*/ 168 h 312"/>
                    <a:gd name="T68" fmla="*/ 139 w 445"/>
                    <a:gd name="T69" fmla="*/ 168 h 312"/>
                    <a:gd name="T70" fmla="*/ 160 w 445"/>
                    <a:gd name="T71" fmla="*/ 178 h 312"/>
                    <a:gd name="T72" fmla="*/ 179 w 445"/>
                    <a:gd name="T73" fmla="*/ 187 h 312"/>
                    <a:gd name="T74" fmla="*/ 203 w 445"/>
                    <a:gd name="T75" fmla="*/ 191 h 312"/>
                    <a:gd name="T76" fmla="*/ 221 w 445"/>
                    <a:gd name="T77" fmla="*/ 184 h 312"/>
                    <a:gd name="T78" fmla="*/ 242 w 445"/>
                    <a:gd name="T79" fmla="*/ 162 h 312"/>
                    <a:gd name="T80" fmla="*/ 266 w 445"/>
                    <a:gd name="T81" fmla="*/ 165 h 312"/>
                    <a:gd name="T82" fmla="*/ 274 w 445"/>
                    <a:gd name="T83" fmla="*/ 145 h 312"/>
                    <a:gd name="T84" fmla="*/ 299 w 445"/>
                    <a:gd name="T85" fmla="*/ 142 h 312"/>
                    <a:gd name="T86" fmla="*/ 310 w 445"/>
                    <a:gd name="T87" fmla="*/ 145 h 312"/>
                    <a:gd name="T88" fmla="*/ 321 w 445"/>
                    <a:gd name="T89" fmla="*/ 139 h 312"/>
                    <a:gd name="T90" fmla="*/ 329 w 445"/>
                    <a:gd name="T91" fmla="*/ 130 h 312"/>
                    <a:gd name="T92" fmla="*/ 334 w 445"/>
                    <a:gd name="T93" fmla="*/ 116 h 312"/>
                    <a:gd name="T94" fmla="*/ 334 w 445"/>
                    <a:gd name="T95" fmla="*/ 92 h 312"/>
                    <a:gd name="T96" fmla="*/ 321 w 445"/>
                    <a:gd name="T97" fmla="*/ 67 h 3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5"/>
                    <a:gd name="T148" fmla="*/ 0 h 312"/>
                    <a:gd name="T149" fmla="*/ 445 w 445"/>
                    <a:gd name="T150" fmla="*/ 312 h 3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5" h="312">
                      <a:moveTo>
                        <a:pt x="428" y="110"/>
                      </a:moveTo>
                      <a:lnTo>
                        <a:pt x="380" y="60"/>
                      </a:lnTo>
                      <a:lnTo>
                        <a:pt x="350" y="42"/>
                      </a:lnTo>
                      <a:lnTo>
                        <a:pt x="295" y="27"/>
                      </a:lnTo>
                      <a:lnTo>
                        <a:pt x="285" y="0"/>
                      </a:lnTo>
                      <a:lnTo>
                        <a:pt x="265" y="27"/>
                      </a:lnTo>
                      <a:lnTo>
                        <a:pt x="265" y="47"/>
                      </a:lnTo>
                      <a:lnTo>
                        <a:pt x="255" y="52"/>
                      </a:lnTo>
                      <a:lnTo>
                        <a:pt x="233" y="60"/>
                      </a:lnTo>
                      <a:lnTo>
                        <a:pt x="208" y="70"/>
                      </a:lnTo>
                      <a:lnTo>
                        <a:pt x="190" y="85"/>
                      </a:lnTo>
                      <a:lnTo>
                        <a:pt x="170" y="100"/>
                      </a:lnTo>
                      <a:lnTo>
                        <a:pt x="158" y="75"/>
                      </a:lnTo>
                      <a:lnTo>
                        <a:pt x="138" y="60"/>
                      </a:lnTo>
                      <a:lnTo>
                        <a:pt x="123" y="47"/>
                      </a:lnTo>
                      <a:lnTo>
                        <a:pt x="103" y="60"/>
                      </a:lnTo>
                      <a:lnTo>
                        <a:pt x="95" y="75"/>
                      </a:lnTo>
                      <a:lnTo>
                        <a:pt x="115" y="100"/>
                      </a:lnTo>
                      <a:lnTo>
                        <a:pt x="105" y="117"/>
                      </a:lnTo>
                      <a:lnTo>
                        <a:pt x="85" y="117"/>
                      </a:lnTo>
                      <a:lnTo>
                        <a:pt x="75" y="122"/>
                      </a:lnTo>
                      <a:lnTo>
                        <a:pt x="70" y="142"/>
                      </a:lnTo>
                      <a:lnTo>
                        <a:pt x="60" y="152"/>
                      </a:lnTo>
                      <a:lnTo>
                        <a:pt x="33" y="162"/>
                      </a:lnTo>
                      <a:lnTo>
                        <a:pt x="0" y="160"/>
                      </a:lnTo>
                      <a:lnTo>
                        <a:pt x="43" y="190"/>
                      </a:lnTo>
                      <a:lnTo>
                        <a:pt x="48" y="222"/>
                      </a:lnTo>
                      <a:lnTo>
                        <a:pt x="53" y="247"/>
                      </a:lnTo>
                      <a:lnTo>
                        <a:pt x="48" y="275"/>
                      </a:lnTo>
                      <a:lnTo>
                        <a:pt x="43" y="290"/>
                      </a:lnTo>
                      <a:lnTo>
                        <a:pt x="63" y="280"/>
                      </a:lnTo>
                      <a:lnTo>
                        <a:pt x="90" y="305"/>
                      </a:lnTo>
                      <a:lnTo>
                        <a:pt x="133" y="280"/>
                      </a:lnTo>
                      <a:lnTo>
                        <a:pt x="165" y="275"/>
                      </a:lnTo>
                      <a:lnTo>
                        <a:pt x="185" y="275"/>
                      </a:lnTo>
                      <a:lnTo>
                        <a:pt x="213" y="290"/>
                      </a:lnTo>
                      <a:lnTo>
                        <a:pt x="238" y="305"/>
                      </a:lnTo>
                      <a:lnTo>
                        <a:pt x="270" y="312"/>
                      </a:lnTo>
                      <a:lnTo>
                        <a:pt x="295" y="300"/>
                      </a:lnTo>
                      <a:lnTo>
                        <a:pt x="323" y="265"/>
                      </a:lnTo>
                      <a:lnTo>
                        <a:pt x="355" y="270"/>
                      </a:lnTo>
                      <a:lnTo>
                        <a:pt x="365" y="237"/>
                      </a:lnTo>
                      <a:lnTo>
                        <a:pt x="398" y="232"/>
                      </a:lnTo>
                      <a:lnTo>
                        <a:pt x="413" y="237"/>
                      </a:lnTo>
                      <a:lnTo>
                        <a:pt x="428" y="227"/>
                      </a:lnTo>
                      <a:lnTo>
                        <a:pt x="438" y="212"/>
                      </a:lnTo>
                      <a:lnTo>
                        <a:pt x="445" y="190"/>
                      </a:lnTo>
                      <a:lnTo>
                        <a:pt x="445" y="150"/>
                      </a:lnTo>
                      <a:lnTo>
                        <a:pt x="428" y="110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6" name="Freeform 9"/>
                <p:cNvSpPr>
                  <a:spLocks/>
                </p:cNvSpPr>
                <p:nvPr/>
              </p:nvSpPr>
              <p:spPr bwMode="auto">
                <a:xfrm>
                  <a:off x="3053" y="2517"/>
                  <a:ext cx="424" cy="328"/>
                </a:xfrm>
                <a:custGeom>
                  <a:avLst/>
                  <a:gdLst>
                    <a:gd name="T0" fmla="*/ 218 w 565"/>
                    <a:gd name="T1" fmla="*/ 0 h 532"/>
                    <a:gd name="T2" fmla="*/ 242 w 565"/>
                    <a:gd name="T3" fmla="*/ 46 h 532"/>
                    <a:gd name="T4" fmla="*/ 257 w 565"/>
                    <a:gd name="T5" fmla="*/ 78 h 532"/>
                    <a:gd name="T6" fmla="*/ 266 w 565"/>
                    <a:gd name="T7" fmla="*/ 94 h 532"/>
                    <a:gd name="T8" fmla="*/ 270 w 565"/>
                    <a:gd name="T9" fmla="*/ 117 h 532"/>
                    <a:gd name="T10" fmla="*/ 302 w 565"/>
                    <a:gd name="T11" fmla="*/ 137 h 532"/>
                    <a:gd name="T12" fmla="*/ 329 w 565"/>
                    <a:gd name="T13" fmla="*/ 155 h 532"/>
                    <a:gd name="T14" fmla="*/ 368 w 565"/>
                    <a:gd name="T15" fmla="*/ 185 h 532"/>
                    <a:gd name="T16" fmla="*/ 405 w 565"/>
                    <a:gd name="T17" fmla="*/ 205 h 532"/>
                    <a:gd name="T18" fmla="*/ 424 w 565"/>
                    <a:gd name="T19" fmla="*/ 220 h 532"/>
                    <a:gd name="T20" fmla="*/ 416 w 565"/>
                    <a:gd name="T21" fmla="*/ 234 h 532"/>
                    <a:gd name="T22" fmla="*/ 405 w 565"/>
                    <a:gd name="T23" fmla="*/ 240 h 532"/>
                    <a:gd name="T24" fmla="*/ 398 w 565"/>
                    <a:gd name="T25" fmla="*/ 244 h 532"/>
                    <a:gd name="T26" fmla="*/ 400 w 565"/>
                    <a:gd name="T27" fmla="*/ 257 h 532"/>
                    <a:gd name="T28" fmla="*/ 389 w 565"/>
                    <a:gd name="T29" fmla="*/ 263 h 532"/>
                    <a:gd name="T30" fmla="*/ 377 w 565"/>
                    <a:gd name="T31" fmla="*/ 269 h 532"/>
                    <a:gd name="T32" fmla="*/ 366 w 565"/>
                    <a:gd name="T33" fmla="*/ 269 h 532"/>
                    <a:gd name="T34" fmla="*/ 334 w 565"/>
                    <a:gd name="T35" fmla="*/ 290 h 532"/>
                    <a:gd name="T36" fmla="*/ 329 w 565"/>
                    <a:gd name="T37" fmla="*/ 279 h 532"/>
                    <a:gd name="T38" fmla="*/ 314 w 565"/>
                    <a:gd name="T39" fmla="*/ 269 h 532"/>
                    <a:gd name="T40" fmla="*/ 296 w 565"/>
                    <a:gd name="T41" fmla="*/ 260 h 532"/>
                    <a:gd name="T42" fmla="*/ 285 w 565"/>
                    <a:gd name="T43" fmla="*/ 263 h 532"/>
                    <a:gd name="T44" fmla="*/ 278 w 565"/>
                    <a:gd name="T45" fmla="*/ 269 h 532"/>
                    <a:gd name="T46" fmla="*/ 278 w 565"/>
                    <a:gd name="T47" fmla="*/ 279 h 532"/>
                    <a:gd name="T48" fmla="*/ 289 w 565"/>
                    <a:gd name="T49" fmla="*/ 290 h 532"/>
                    <a:gd name="T50" fmla="*/ 281 w 565"/>
                    <a:gd name="T51" fmla="*/ 299 h 532"/>
                    <a:gd name="T52" fmla="*/ 266 w 565"/>
                    <a:gd name="T53" fmla="*/ 302 h 532"/>
                    <a:gd name="T54" fmla="*/ 257 w 565"/>
                    <a:gd name="T55" fmla="*/ 308 h 532"/>
                    <a:gd name="T56" fmla="*/ 254 w 565"/>
                    <a:gd name="T57" fmla="*/ 319 h 532"/>
                    <a:gd name="T58" fmla="*/ 242 w 565"/>
                    <a:gd name="T59" fmla="*/ 325 h 532"/>
                    <a:gd name="T60" fmla="*/ 231 w 565"/>
                    <a:gd name="T61" fmla="*/ 328 h 532"/>
                    <a:gd name="T62" fmla="*/ 206 w 565"/>
                    <a:gd name="T63" fmla="*/ 325 h 532"/>
                    <a:gd name="T64" fmla="*/ 175 w 565"/>
                    <a:gd name="T65" fmla="*/ 322 h 532"/>
                    <a:gd name="T66" fmla="*/ 150 w 565"/>
                    <a:gd name="T67" fmla="*/ 308 h 532"/>
                    <a:gd name="T68" fmla="*/ 128 w 565"/>
                    <a:gd name="T69" fmla="*/ 293 h 532"/>
                    <a:gd name="T70" fmla="*/ 96 w 565"/>
                    <a:gd name="T71" fmla="*/ 269 h 532"/>
                    <a:gd name="T72" fmla="*/ 85 w 565"/>
                    <a:gd name="T73" fmla="*/ 260 h 532"/>
                    <a:gd name="T74" fmla="*/ 68 w 565"/>
                    <a:gd name="T75" fmla="*/ 257 h 532"/>
                    <a:gd name="T76" fmla="*/ 36 w 565"/>
                    <a:gd name="T77" fmla="*/ 253 h 532"/>
                    <a:gd name="T78" fmla="*/ 15 w 565"/>
                    <a:gd name="T79" fmla="*/ 253 h 532"/>
                    <a:gd name="T80" fmla="*/ 8 w 565"/>
                    <a:gd name="T81" fmla="*/ 244 h 532"/>
                    <a:gd name="T82" fmla="*/ 4 w 565"/>
                    <a:gd name="T83" fmla="*/ 226 h 532"/>
                    <a:gd name="T84" fmla="*/ 8 w 565"/>
                    <a:gd name="T85" fmla="*/ 205 h 532"/>
                    <a:gd name="T86" fmla="*/ 15 w 565"/>
                    <a:gd name="T87" fmla="*/ 188 h 532"/>
                    <a:gd name="T88" fmla="*/ 11 w 565"/>
                    <a:gd name="T89" fmla="*/ 182 h 532"/>
                    <a:gd name="T90" fmla="*/ 8 w 565"/>
                    <a:gd name="T91" fmla="*/ 166 h 532"/>
                    <a:gd name="T92" fmla="*/ 0 w 565"/>
                    <a:gd name="T93" fmla="*/ 149 h 532"/>
                    <a:gd name="T94" fmla="*/ 0 w 565"/>
                    <a:gd name="T95" fmla="*/ 137 h 532"/>
                    <a:gd name="T96" fmla="*/ 8 w 565"/>
                    <a:gd name="T97" fmla="*/ 131 h 532"/>
                    <a:gd name="T98" fmla="*/ 15 w 565"/>
                    <a:gd name="T99" fmla="*/ 126 h 532"/>
                    <a:gd name="T100" fmla="*/ 11 w 565"/>
                    <a:gd name="T101" fmla="*/ 111 h 532"/>
                    <a:gd name="T102" fmla="*/ 15 w 565"/>
                    <a:gd name="T103" fmla="*/ 100 h 532"/>
                    <a:gd name="T104" fmla="*/ 36 w 565"/>
                    <a:gd name="T105" fmla="*/ 84 h 532"/>
                    <a:gd name="T106" fmla="*/ 56 w 565"/>
                    <a:gd name="T107" fmla="*/ 84 h 532"/>
                    <a:gd name="T108" fmla="*/ 75 w 565"/>
                    <a:gd name="T109" fmla="*/ 78 h 532"/>
                    <a:gd name="T110" fmla="*/ 86 w 565"/>
                    <a:gd name="T111" fmla="*/ 66 h 532"/>
                    <a:gd name="T112" fmla="*/ 85 w 565"/>
                    <a:gd name="T113" fmla="*/ 55 h 532"/>
                    <a:gd name="T114" fmla="*/ 111 w 565"/>
                    <a:gd name="T115" fmla="*/ 32 h 532"/>
                    <a:gd name="T116" fmla="*/ 143 w 565"/>
                    <a:gd name="T117" fmla="*/ 35 h 532"/>
                    <a:gd name="T118" fmla="*/ 156 w 565"/>
                    <a:gd name="T119" fmla="*/ 23 h 532"/>
                    <a:gd name="T120" fmla="*/ 182 w 565"/>
                    <a:gd name="T121" fmla="*/ 20 h 532"/>
                    <a:gd name="T122" fmla="*/ 199 w 565"/>
                    <a:gd name="T123" fmla="*/ 10 h 532"/>
                    <a:gd name="T124" fmla="*/ 218 w 565"/>
                    <a:gd name="T125" fmla="*/ 0 h 5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65"/>
                    <a:gd name="T190" fmla="*/ 0 h 532"/>
                    <a:gd name="T191" fmla="*/ 565 w 565"/>
                    <a:gd name="T192" fmla="*/ 532 h 53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65" h="532">
                      <a:moveTo>
                        <a:pt x="290" y="0"/>
                      </a:moveTo>
                      <a:lnTo>
                        <a:pt x="323" y="75"/>
                      </a:lnTo>
                      <a:lnTo>
                        <a:pt x="343" y="127"/>
                      </a:lnTo>
                      <a:lnTo>
                        <a:pt x="355" y="152"/>
                      </a:lnTo>
                      <a:lnTo>
                        <a:pt x="360" y="190"/>
                      </a:lnTo>
                      <a:lnTo>
                        <a:pt x="403" y="222"/>
                      </a:lnTo>
                      <a:lnTo>
                        <a:pt x="438" y="252"/>
                      </a:lnTo>
                      <a:lnTo>
                        <a:pt x="490" y="300"/>
                      </a:lnTo>
                      <a:lnTo>
                        <a:pt x="540" y="332"/>
                      </a:lnTo>
                      <a:lnTo>
                        <a:pt x="565" y="357"/>
                      </a:lnTo>
                      <a:lnTo>
                        <a:pt x="555" y="380"/>
                      </a:lnTo>
                      <a:lnTo>
                        <a:pt x="540" y="390"/>
                      </a:lnTo>
                      <a:lnTo>
                        <a:pt x="530" y="395"/>
                      </a:lnTo>
                      <a:lnTo>
                        <a:pt x="533" y="417"/>
                      </a:lnTo>
                      <a:lnTo>
                        <a:pt x="518" y="427"/>
                      </a:lnTo>
                      <a:lnTo>
                        <a:pt x="503" y="437"/>
                      </a:lnTo>
                      <a:lnTo>
                        <a:pt x="488" y="437"/>
                      </a:lnTo>
                      <a:lnTo>
                        <a:pt x="445" y="470"/>
                      </a:lnTo>
                      <a:lnTo>
                        <a:pt x="438" y="452"/>
                      </a:lnTo>
                      <a:lnTo>
                        <a:pt x="418" y="437"/>
                      </a:lnTo>
                      <a:lnTo>
                        <a:pt x="395" y="422"/>
                      </a:lnTo>
                      <a:lnTo>
                        <a:pt x="380" y="427"/>
                      </a:lnTo>
                      <a:lnTo>
                        <a:pt x="370" y="437"/>
                      </a:lnTo>
                      <a:lnTo>
                        <a:pt x="370" y="452"/>
                      </a:lnTo>
                      <a:lnTo>
                        <a:pt x="385" y="470"/>
                      </a:lnTo>
                      <a:lnTo>
                        <a:pt x="375" y="485"/>
                      </a:lnTo>
                      <a:lnTo>
                        <a:pt x="355" y="490"/>
                      </a:lnTo>
                      <a:lnTo>
                        <a:pt x="343" y="500"/>
                      </a:lnTo>
                      <a:lnTo>
                        <a:pt x="338" y="517"/>
                      </a:lnTo>
                      <a:lnTo>
                        <a:pt x="323" y="527"/>
                      </a:lnTo>
                      <a:lnTo>
                        <a:pt x="308" y="532"/>
                      </a:lnTo>
                      <a:lnTo>
                        <a:pt x="275" y="527"/>
                      </a:lnTo>
                      <a:lnTo>
                        <a:pt x="233" y="522"/>
                      </a:lnTo>
                      <a:lnTo>
                        <a:pt x="200" y="500"/>
                      </a:lnTo>
                      <a:lnTo>
                        <a:pt x="170" y="475"/>
                      </a:lnTo>
                      <a:lnTo>
                        <a:pt x="128" y="437"/>
                      </a:lnTo>
                      <a:lnTo>
                        <a:pt x="113" y="422"/>
                      </a:lnTo>
                      <a:lnTo>
                        <a:pt x="90" y="417"/>
                      </a:lnTo>
                      <a:lnTo>
                        <a:pt x="48" y="410"/>
                      </a:lnTo>
                      <a:lnTo>
                        <a:pt x="20" y="410"/>
                      </a:lnTo>
                      <a:lnTo>
                        <a:pt x="10" y="395"/>
                      </a:lnTo>
                      <a:lnTo>
                        <a:pt x="5" y="367"/>
                      </a:lnTo>
                      <a:lnTo>
                        <a:pt x="10" y="332"/>
                      </a:lnTo>
                      <a:lnTo>
                        <a:pt x="20" y="305"/>
                      </a:lnTo>
                      <a:lnTo>
                        <a:pt x="15" y="295"/>
                      </a:lnTo>
                      <a:lnTo>
                        <a:pt x="10" y="270"/>
                      </a:lnTo>
                      <a:lnTo>
                        <a:pt x="0" y="242"/>
                      </a:lnTo>
                      <a:lnTo>
                        <a:pt x="0" y="222"/>
                      </a:lnTo>
                      <a:lnTo>
                        <a:pt x="10" y="212"/>
                      </a:lnTo>
                      <a:lnTo>
                        <a:pt x="20" y="205"/>
                      </a:lnTo>
                      <a:lnTo>
                        <a:pt x="15" y="180"/>
                      </a:lnTo>
                      <a:lnTo>
                        <a:pt x="20" y="162"/>
                      </a:lnTo>
                      <a:lnTo>
                        <a:pt x="48" y="137"/>
                      </a:lnTo>
                      <a:lnTo>
                        <a:pt x="75" y="137"/>
                      </a:lnTo>
                      <a:lnTo>
                        <a:pt x="100" y="127"/>
                      </a:lnTo>
                      <a:lnTo>
                        <a:pt x="115" y="107"/>
                      </a:lnTo>
                      <a:lnTo>
                        <a:pt x="113" y="90"/>
                      </a:lnTo>
                      <a:lnTo>
                        <a:pt x="148" y="52"/>
                      </a:lnTo>
                      <a:lnTo>
                        <a:pt x="190" y="57"/>
                      </a:lnTo>
                      <a:lnTo>
                        <a:pt x="208" y="37"/>
                      </a:lnTo>
                      <a:lnTo>
                        <a:pt x="243" y="32"/>
                      </a:lnTo>
                      <a:lnTo>
                        <a:pt x="265" y="17"/>
                      </a:lnTo>
                      <a:lnTo>
                        <a:pt x="290" y="0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7" name="Freeform 10"/>
                <p:cNvSpPr>
                  <a:spLocks/>
                </p:cNvSpPr>
                <p:nvPr/>
              </p:nvSpPr>
              <p:spPr bwMode="auto">
                <a:xfrm>
                  <a:off x="2780" y="2306"/>
                  <a:ext cx="350" cy="342"/>
                </a:xfrm>
                <a:custGeom>
                  <a:avLst/>
                  <a:gdLst>
                    <a:gd name="T0" fmla="*/ 343 w 467"/>
                    <a:gd name="T1" fmla="*/ 243 h 555"/>
                    <a:gd name="T2" fmla="*/ 296 w 467"/>
                    <a:gd name="T3" fmla="*/ 211 h 555"/>
                    <a:gd name="T4" fmla="*/ 255 w 467"/>
                    <a:gd name="T5" fmla="*/ 193 h 555"/>
                    <a:gd name="T6" fmla="*/ 253 w 467"/>
                    <a:gd name="T7" fmla="*/ 140 h 555"/>
                    <a:gd name="T8" fmla="*/ 247 w 467"/>
                    <a:gd name="T9" fmla="*/ 88 h 555"/>
                    <a:gd name="T10" fmla="*/ 196 w 467"/>
                    <a:gd name="T11" fmla="*/ 59 h 555"/>
                    <a:gd name="T12" fmla="*/ 154 w 467"/>
                    <a:gd name="T13" fmla="*/ 36 h 555"/>
                    <a:gd name="T14" fmla="*/ 121 w 467"/>
                    <a:gd name="T15" fmla="*/ 17 h 555"/>
                    <a:gd name="T16" fmla="*/ 105 w 467"/>
                    <a:gd name="T17" fmla="*/ 0 h 555"/>
                    <a:gd name="T18" fmla="*/ 79 w 467"/>
                    <a:gd name="T19" fmla="*/ 6 h 555"/>
                    <a:gd name="T20" fmla="*/ 82 w 467"/>
                    <a:gd name="T21" fmla="*/ 43 h 555"/>
                    <a:gd name="T22" fmla="*/ 97 w 467"/>
                    <a:gd name="T23" fmla="*/ 77 h 555"/>
                    <a:gd name="T24" fmla="*/ 65 w 467"/>
                    <a:gd name="T25" fmla="*/ 88 h 555"/>
                    <a:gd name="T26" fmla="*/ 34 w 467"/>
                    <a:gd name="T27" fmla="*/ 111 h 555"/>
                    <a:gd name="T28" fmla="*/ 43 w 467"/>
                    <a:gd name="T29" fmla="*/ 144 h 555"/>
                    <a:gd name="T30" fmla="*/ 39 w 467"/>
                    <a:gd name="T31" fmla="*/ 153 h 555"/>
                    <a:gd name="T32" fmla="*/ 26 w 467"/>
                    <a:gd name="T33" fmla="*/ 179 h 555"/>
                    <a:gd name="T34" fmla="*/ 4 w 467"/>
                    <a:gd name="T35" fmla="*/ 202 h 555"/>
                    <a:gd name="T36" fmla="*/ 0 w 467"/>
                    <a:gd name="T37" fmla="*/ 222 h 555"/>
                    <a:gd name="T38" fmla="*/ 19 w 467"/>
                    <a:gd name="T39" fmla="*/ 237 h 555"/>
                    <a:gd name="T40" fmla="*/ 0 w 467"/>
                    <a:gd name="T41" fmla="*/ 258 h 555"/>
                    <a:gd name="T42" fmla="*/ 31 w 467"/>
                    <a:gd name="T43" fmla="*/ 267 h 555"/>
                    <a:gd name="T44" fmla="*/ 71 w 467"/>
                    <a:gd name="T45" fmla="*/ 273 h 555"/>
                    <a:gd name="T46" fmla="*/ 82 w 467"/>
                    <a:gd name="T47" fmla="*/ 305 h 555"/>
                    <a:gd name="T48" fmla="*/ 103 w 467"/>
                    <a:gd name="T49" fmla="*/ 319 h 555"/>
                    <a:gd name="T50" fmla="*/ 125 w 467"/>
                    <a:gd name="T51" fmla="*/ 338 h 555"/>
                    <a:gd name="T52" fmla="*/ 169 w 467"/>
                    <a:gd name="T53" fmla="*/ 342 h 555"/>
                    <a:gd name="T54" fmla="*/ 189 w 467"/>
                    <a:gd name="T55" fmla="*/ 325 h 555"/>
                    <a:gd name="T56" fmla="*/ 221 w 467"/>
                    <a:gd name="T57" fmla="*/ 313 h 555"/>
                    <a:gd name="T58" fmla="*/ 255 w 467"/>
                    <a:gd name="T59" fmla="*/ 299 h 555"/>
                    <a:gd name="T60" fmla="*/ 271 w 467"/>
                    <a:gd name="T61" fmla="*/ 280 h 555"/>
                    <a:gd name="T62" fmla="*/ 307 w 467"/>
                    <a:gd name="T63" fmla="*/ 280 h 555"/>
                    <a:gd name="T64" fmla="*/ 350 w 467"/>
                    <a:gd name="T65" fmla="*/ 261 h 5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7"/>
                    <a:gd name="T100" fmla="*/ 0 h 555"/>
                    <a:gd name="T101" fmla="*/ 467 w 467"/>
                    <a:gd name="T102" fmla="*/ 555 h 5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7" h="555">
                      <a:moveTo>
                        <a:pt x="467" y="423"/>
                      </a:moveTo>
                      <a:lnTo>
                        <a:pt x="457" y="395"/>
                      </a:lnTo>
                      <a:lnTo>
                        <a:pt x="432" y="375"/>
                      </a:lnTo>
                      <a:lnTo>
                        <a:pt x="395" y="343"/>
                      </a:lnTo>
                      <a:lnTo>
                        <a:pt x="362" y="328"/>
                      </a:lnTo>
                      <a:lnTo>
                        <a:pt x="340" y="313"/>
                      </a:lnTo>
                      <a:lnTo>
                        <a:pt x="347" y="260"/>
                      </a:lnTo>
                      <a:lnTo>
                        <a:pt x="337" y="228"/>
                      </a:lnTo>
                      <a:lnTo>
                        <a:pt x="330" y="195"/>
                      </a:lnTo>
                      <a:lnTo>
                        <a:pt x="330" y="143"/>
                      </a:lnTo>
                      <a:lnTo>
                        <a:pt x="300" y="123"/>
                      </a:lnTo>
                      <a:lnTo>
                        <a:pt x="262" y="95"/>
                      </a:lnTo>
                      <a:lnTo>
                        <a:pt x="235" y="90"/>
                      </a:lnTo>
                      <a:lnTo>
                        <a:pt x="205" y="58"/>
                      </a:lnTo>
                      <a:lnTo>
                        <a:pt x="190" y="28"/>
                      </a:lnTo>
                      <a:lnTo>
                        <a:pt x="162" y="28"/>
                      </a:lnTo>
                      <a:lnTo>
                        <a:pt x="140" y="28"/>
                      </a:lnTo>
                      <a:lnTo>
                        <a:pt x="140" y="0"/>
                      </a:lnTo>
                      <a:lnTo>
                        <a:pt x="125" y="15"/>
                      </a:lnTo>
                      <a:lnTo>
                        <a:pt x="105" y="10"/>
                      </a:lnTo>
                      <a:lnTo>
                        <a:pt x="95" y="38"/>
                      </a:lnTo>
                      <a:lnTo>
                        <a:pt x="110" y="70"/>
                      </a:lnTo>
                      <a:lnTo>
                        <a:pt x="125" y="105"/>
                      </a:lnTo>
                      <a:lnTo>
                        <a:pt x="130" y="125"/>
                      </a:lnTo>
                      <a:lnTo>
                        <a:pt x="120" y="138"/>
                      </a:lnTo>
                      <a:lnTo>
                        <a:pt x="87" y="143"/>
                      </a:lnTo>
                      <a:lnTo>
                        <a:pt x="62" y="158"/>
                      </a:lnTo>
                      <a:lnTo>
                        <a:pt x="45" y="180"/>
                      </a:lnTo>
                      <a:lnTo>
                        <a:pt x="57" y="210"/>
                      </a:lnTo>
                      <a:lnTo>
                        <a:pt x="57" y="233"/>
                      </a:lnTo>
                      <a:lnTo>
                        <a:pt x="45" y="233"/>
                      </a:lnTo>
                      <a:lnTo>
                        <a:pt x="52" y="248"/>
                      </a:lnTo>
                      <a:lnTo>
                        <a:pt x="25" y="270"/>
                      </a:lnTo>
                      <a:lnTo>
                        <a:pt x="35" y="290"/>
                      </a:lnTo>
                      <a:lnTo>
                        <a:pt x="30" y="308"/>
                      </a:lnTo>
                      <a:lnTo>
                        <a:pt x="5" y="328"/>
                      </a:lnTo>
                      <a:lnTo>
                        <a:pt x="10" y="350"/>
                      </a:lnTo>
                      <a:lnTo>
                        <a:pt x="0" y="360"/>
                      </a:lnTo>
                      <a:lnTo>
                        <a:pt x="25" y="370"/>
                      </a:lnTo>
                      <a:lnTo>
                        <a:pt x="25" y="385"/>
                      </a:lnTo>
                      <a:lnTo>
                        <a:pt x="15" y="395"/>
                      </a:lnTo>
                      <a:lnTo>
                        <a:pt x="0" y="418"/>
                      </a:lnTo>
                      <a:lnTo>
                        <a:pt x="15" y="450"/>
                      </a:lnTo>
                      <a:lnTo>
                        <a:pt x="42" y="433"/>
                      </a:lnTo>
                      <a:lnTo>
                        <a:pt x="77" y="433"/>
                      </a:lnTo>
                      <a:lnTo>
                        <a:pt x="95" y="443"/>
                      </a:lnTo>
                      <a:lnTo>
                        <a:pt x="100" y="470"/>
                      </a:lnTo>
                      <a:lnTo>
                        <a:pt x="110" y="495"/>
                      </a:lnTo>
                      <a:lnTo>
                        <a:pt x="130" y="503"/>
                      </a:lnTo>
                      <a:lnTo>
                        <a:pt x="137" y="518"/>
                      </a:lnTo>
                      <a:lnTo>
                        <a:pt x="147" y="538"/>
                      </a:lnTo>
                      <a:lnTo>
                        <a:pt x="167" y="548"/>
                      </a:lnTo>
                      <a:lnTo>
                        <a:pt x="192" y="548"/>
                      </a:lnTo>
                      <a:lnTo>
                        <a:pt x="225" y="555"/>
                      </a:lnTo>
                      <a:lnTo>
                        <a:pt x="235" y="548"/>
                      </a:lnTo>
                      <a:lnTo>
                        <a:pt x="252" y="528"/>
                      </a:lnTo>
                      <a:lnTo>
                        <a:pt x="267" y="518"/>
                      </a:lnTo>
                      <a:lnTo>
                        <a:pt x="295" y="508"/>
                      </a:lnTo>
                      <a:lnTo>
                        <a:pt x="320" y="508"/>
                      </a:lnTo>
                      <a:lnTo>
                        <a:pt x="340" y="485"/>
                      </a:lnTo>
                      <a:lnTo>
                        <a:pt x="352" y="465"/>
                      </a:lnTo>
                      <a:lnTo>
                        <a:pt x="362" y="455"/>
                      </a:lnTo>
                      <a:lnTo>
                        <a:pt x="390" y="460"/>
                      </a:lnTo>
                      <a:lnTo>
                        <a:pt x="410" y="455"/>
                      </a:lnTo>
                      <a:lnTo>
                        <a:pt x="442" y="450"/>
                      </a:lnTo>
                      <a:lnTo>
                        <a:pt x="467" y="423"/>
                      </a:lnTo>
                      <a:close/>
                    </a:path>
                  </a:pathLst>
                </a:custGeom>
                <a:solidFill>
                  <a:srgbClr val="008000">
                    <a:alpha val="27843"/>
                  </a:srgb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8" name="Freeform 11"/>
                <p:cNvSpPr>
                  <a:spLocks/>
                </p:cNvSpPr>
                <p:nvPr/>
              </p:nvSpPr>
              <p:spPr bwMode="auto">
                <a:xfrm>
                  <a:off x="2852" y="2184"/>
                  <a:ext cx="416" cy="394"/>
                </a:xfrm>
                <a:custGeom>
                  <a:avLst/>
                  <a:gdLst>
                    <a:gd name="T0" fmla="*/ 416 w 557"/>
                    <a:gd name="T1" fmla="*/ 333 h 643"/>
                    <a:gd name="T2" fmla="*/ 409 w 557"/>
                    <a:gd name="T3" fmla="*/ 313 h 643"/>
                    <a:gd name="T4" fmla="*/ 403 w 557"/>
                    <a:gd name="T5" fmla="*/ 265 h 643"/>
                    <a:gd name="T6" fmla="*/ 397 w 557"/>
                    <a:gd name="T7" fmla="*/ 225 h 643"/>
                    <a:gd name="T8" fmla="*/ 381 w 557"/>
                    <a:gd name="T9" fmla="*/ 178 h 643"/>
                    <a:gd name="T10" fmla="*/ 366 w 557"/>
                    <a:gd name="T11" fmla="*/ 158 h 643"/>
                    <a:gd name="T12" fmla="*/ 338 w 557"/>
                    <a:gd name="T13" fmla="*/ 129 h 643"/>
                    <a:gd name="T14" fmla="*/ 306 w 557"/>
                    <a:gd name="T15" fmla="*/ 116 h 643"/>
                    <a:gd name="T16" fmla="*/ 270 w 557"/>
                    <a:gd name="T17" fmla="*/ 91 h 643"/>
                    <a:gd name="T18" fmla="*/ 235 w 557"/>
                    <a:gd name="T19" fmla="*/ 64 h 643"/>
                    <a:gd name="T20" fmla="*/ 199 w 557"/>
                    <a:gd name="T21" fmla="*/ 36 h 643"/>
                    <a:gd name="T22" fmla="*/ 173 w 557"/>
                    <a:gd name="T23" fmla="*/ 12 h 643"/>
                    <a:gd name="T24" fmla="*/ 153 w 557"/>
                    <a:gd name="T25" fmla="*/ 0 h 643"/>
                    <a:gd name="T26" fmla="*/ 157 w 557"/>
                    <a:gd name="T27" fmla="*/ 20 h 643"/>
                    <a:gd name="T28" fmla="*/ 143 w 557"/>
                    <a:gd name="T29" fmla="*/ 36 h 643"/>
                    <a:gd name="T30" fmla="*/ 128 w 557"/>
                    <a:gd name="T31" fmla="*/ 42 h 643"/>
                    <a:gd name="T32" fmla="*/ 114 w 557"/>
                    <a:gd name="T33" fmla="*/ 36 h 643"/>
                    <a:gd name="T34" fmla="*/ 95 w 557"/>
                    <a:gd name="T35" fmla="*/ 21 h 643"/>
                    <a:gd name="T36" fmla="*/ 86 w 557"/>
                    <a:gd name="T37" fmla="*/ 20 h 643"/>
                    <a:gd name="T38" fmla="*/ 65 w 557"/>
                    <a:gd name="T39" fmla="*/ 20 h 643"/>
                    <a:gd name="T40" fmla="*/ 46 w 557"/>
                    <a:gd name="T41" fmla="*/ 26 h 643"/>
                    <a:gd name="T42" fmla="*/ 26 w 557"/>
                    <a:gd name="T43" fmla="*/ 20 h 643"/>
                    <a:gd name="T44" fmla="*/ 19 w 557"/>
                    <a:gd name="T45" fmla="*/ 32 h 643"/>
                    <a:gd name="T46" fmla="*/ 19 w 557"/>
                    <a:gd name="T47" fmla="*/ 52 h 643"/>
                    <a:gd name="T48" fmla="*/ 0 w 557"/>
                    <a:gd name="T49" fmla="*/ 55 h 643"/>
                    <a:gd name="T50" fmla="*/ 0 w 557"/>
                    <a:gd name="T51" fmla="*/ 64 h 643"/>
                    <a:gd name="T52" fmla="*/ 15 w 557"/>
                    <a:gd name="T53" fmla="*/ 77 h 643"/>
                    <a:gd name="T54" fmla="*/ 31 w 557"/>
                    <a:gd name="T55" fmla="*/ 70 h 643"/>
                    <a:gd name="T56" fmla="*/ 50 w 557"/>
                    <a:gd name="T57" fmla="*/ 74 h 643"/>
                    <a:gd name="T58" fmla="*/ 54 w 557"/>
                    <a:gd name="T59" fmla="*/ 85 h 643"/>
                    <a:gd name="T60" fmla="*/ 50 w 557"/>
                    <a:gd name="T61" fmla="*/ 94 h 643"/>
                    <a:gd name="T62" fmla="*/ 34 w 557"/>
                    <a:gd name="T63" fmla="*/ 97 h 643"/>
                    <a:gd name="T64" fmla="*/ 31 w 557"/>
                    <a:gd name="T65" fmla="*/ 106 h 643"/>
                    <a:gd name="T66" fmla="*/ 31 w 557"/>
                    <a:gd name="T67" fmla="*/ 116 h 643"/>
                    <a:gd name="T68" fmla="*/ 34 w 557"/>
                    <a:gd name="T69" fmla="*/ 123 h 643"/>
                    <a:gd name="T70" fmla="*/ 34 w 557"/>
                    <a:gd name="T71" fmla="*/ 135 h 643"/>
                    <a:gd name="T72" fmla="*/ 58 w 557"/>
                    <a:gd name="T73" fmla="*/ 140 h 643"/>
                    <a:gd name="T74" fmla="*/ 65 w 557"/>
                    <a:gd name="T75" fmla="*/ 140 h 643"/>
                    <a:gd name="T76" fmla="*/ 95 w 557"/>
                    <a:gd name="T77" fmla="*/ 167 h 643"/>
                    <a:gd name="T78" fmla="*/ 105 w 557"/>
                    <a:gd name="T79" fmla="*/ 181 h 643"/>
                    <a:gd name="T80" fmla="*/ 121 w 557"/>
                    <a:gd name="T81" fmla="*/ 178 h 643"/>
                    <a:gd name="T82" fmla="*/ 153 w 557"/>
                    <a:gd name="T83" fmla="*/ 198 h 643"/>
                    <a:gd name="T84" fmla="*/ 176 w 557"/>
                    <a:gd name="T85" fmla="*/ 213 h 643"/>
                    <a:gd name="T86" fmla="*/ 176 w 557"/>
                    <a:gd name="T87" fmla="*/ 245 h 643"/>
                    <a:gd name="T88" fmla="*/ 181 w 557"/>
                    <a:gd name="T89" fmla="*/ 268 h 643"/>
                    <a:gd name="T90" fmla="*/ 184 w 557"/>
                    <a:gd name="T91" fmla="*/ 300 h 643"/>
                    <a:gd name="T92" fmla="*/ 188 w 557"/>
                    <a:gd name="T93" fmla="*/ 317 h 643"/>
                    <a:gd name="T94" fmla="*/ 199 w 557"/>
                    <a:gd name="T95" fmla="*/ 327 h 643"/>
                    <a:gd name="T96" fmla="*/ 220 w 557"/>
                    <a:gd name="T97" fmla="*/ 333 h 643"/>
                    <a:gd name="T98" fmla="*/ 252 w 557"/>
                    <a:gd name="T99" fmla="*/ 352 h 643"/>
                    <a:gd name="T100" fmla="*/ 267 w 557"/>
                    <a:gd name="T101" fmla="*/ 362 h 643"/>
                    <a:gd name="T102" fmla="*/ 276 w 557"/>
                    <a:gd name="T103" fmla="*/ 374 h 643"/>
                    <a:gd name="T104" fmla="*/ 278 w 557"/>
                    <a:gd name="T105" fmla="*/ 388 h 643"/>
                    <a:gd name="T106" fmla="*/ 288 w 557"/>
                    <a:gd name="T107" fmla="*/ 394 h 643"/>
                    <a:gd name="T108" fmla="*/ 291 w 557"/>
                    <a:gd name="T109" fmla="*/ 385 h 643"/>
                    <a:gd name="T110" fmla="*/ 315 w 557"/>
                    <a:gd name="T111" fmla="*/ 362 h 643"/>
                    <a:gd name="T112" fmla="*/ 341 w 557"/>
                    <a:gd name="T113" fmla="*/ 368 h 643"/>
                    <a:gd name="T114" fmla="*/ 358 w 557"/>
                    <a:gd name="T115" fmla="*/ 352 h 643"/>
                    <a:gd name="T116" fmla="*/ 381 w 557"/>
                    <a:gd name="T117" fmla="*/ 355 h 643"/>
                    <a:gd name="T118" fmla="*/ 416 w 557"/>
                    <a:gd name="T119" fmla="*/ 333 h 64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57"/>
                    <a:gd name="T181" fmla="*/ 0 h 643"/>
                    <a:gd name="T182" fmla="*/ 557 w 557"/>
                    <a:gd name="T183" fmla="*/ 643 h 64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57" h="643">
                      <a:moveTo>
                        <a:pt x="557" y="543"/>
                      </a:moveTo>
                      <a:lnTo>
                        <a:pt x="547" y="510"/>
                      </a:lnTo>
                      <a:lnTo>
                        <a:pt x="540" y="433"/>
                      </a:lnTo>
                      <a:lnTo>
                        <a:pt x="532" y="368"/>
                      </a:lnTo>
                      <a:lnTo>
                        <a:pt x="510" y="290"/>
                      </a:lnTo>
                      <a:lnTo>
                        <a:pt x="490" y="258"/>
                      </a:lnTo>
                      <a:lnTo>
                        <a:pt x="452" y="210"/>
                      </a:lnTo>
                      <a:lnTo>
                        <a:pt x="410" y="190"/>
                      </a:lnTo>
                      <a:lnTo>
                        <a:pt x="362" y="148"/>
                      </a:lnTo>
                      <a:lnTo>
                        <a:pt x="315" y="105"/>
                      </a:lnTo>
                      <a:lnTo>
                        <a:pt x="267" y="58"/>
                      </a:lnTo>
                      <a:lnTo>
                        <a:pt x="232" y="20"/>
                      </a:lnTo>
                      <a:lnTo>
                        <a:pt x="205" y="0"/>
                      </a:lnTo>
                      <a:lnTo>
                        <a:pt x="210" y="33"/>
                      </a:lnTo>
                      <a:lnTo>
                        <a:pt x="192" y="58"/>
                      </a:lnTo>
                      <a:lnTo>
                        <a:pt x="172" y="68"/>
                      </a:lnTo>
                      <a:lnTo>
                        <a:pt x="152" y="58"/>
                      </a:lnTo>
                      <a:lnTo>
                        <a:pt x="127" y="35"/>
                      </a:lnTo>
                      <a:lnTo>
                        <a:pt x="115" y="33"/>
                      </a:lnTo>
                      <a:lnTo>
                        <a:pt x="87" y="33"/>
                      </a:lnTo>
                      <a:lnTo>
                        <a:pt x="62" y="43"/>
                      </a:lnTo>
                      <a:lnTo>
                        <a:pt x="35" y="33"/>
                      </a:lnTo>
                      <a:lnTo>
                        <a:pt x="25" y="53"/>
                      </a:lnTo>
                      <a:lnTo>
                        <a:pt x="25" y="85"/>
                      </a:lnTo>
                      <a:lnTo>
                        <a:pt x="0" y="90"/>
                      </a:lnTo>
                      <a:lnTo>
                        <a:pt x="0" y="105"/>
                      </a:lnTo>
                      <a:lnTo>
                        <a:pt x="20" y="125"/>
                      </a:lnTo>
                      <a:lnTo>
                        <a:pt x="42" y="115"/>
                      </a:lnTo>
                      <a:lnTo>
                        <a:pt x="67" y="120"/>
                      </a:lnTo>
                      <a:lnTo>
                        <a:pt x="72" y="138"/>
                      </a:lnTo>
                      <a:lnTo>
                        <a:pt x="67" y="153"/>
                      </a:lnTo>
                      <a:lnTo>
                        <a:pt x="45" y="158"/>
                      </a:lnTo>
                      <a:lnTo>
                        <a:pt x="42" y="173"/>
                      </a:lnTo>
                      <a:lnTo>
                        <a:pt x="42" y="190"/>
                      </a:lnTo>
                      <a:lnTo>
                        <a:pt x="45" y="200"/>
                      </a:lnTo>
                      <a:lnTo>
                        <a:pt x="45" y="220"/>
                      </a:lnTo>
                      <a:lnTo>
                        <a:pt x="77" y="228"/>
                      </a:lnTo>
                      <a:lnTo>
                        <a:pt x="87" y="228"/>
                      </a:lnTo>
                      <a:lnTo>
                        <a:pt x="127" y="273"/>
                      </a:lnTo>
                      <a:lnTo>
                        <a:pt x="140" y="295"/>
                      </a:lnTo>
                      <a:lnTo>
                        <a:pt x="162" y="290"/>
                      </a:lnTo>
                      <a:lnTo>
                        <a:pt x="205" y="323"/>
                      </a:lnTo>
                      <a:lnTo>
                        <a:pt x="235" y="348"/>
                      </a:lnTo>
                      <a:lnTo>
                        <a:pt x="235" y="400"/>
                      </a:lnTo>
                      <a:lnTo>
                        <a:pt x="242" y="438"/>
                      </a:lnTo>
                      <a:lnTo>
                        <a:pt x="247" y="490"/>
                      </a:lnTo>
                      <a:lnTo>
                        <a:pt x="252" y="518"/>
                      </a:lnTo>
                      <a:lnTo>
                        <a:pt x="267" y="533"/>
                      </a:lnTo>
                      <a:lnTo>
                        <a:pt x="295" y="543"/>
                      </a:lnTo>
                      <a:lnTo>
                        <a:pt x="337" y="575"/>
                      </a:lnTo>
                      <a:lnTo>
                        <a:pt x="357" y="590"/>
                      </a:lnTo>
                      <a:lnTo>
                        <a:pt x="370" y="610"/>
                      </a:lnTo>
                      <a:lnTo>
                        <a:pt x="372" y="633"/>
                      </a:lnTo>
                      <a:lnTo>
                        <a:pt x="385" y="643"/>
                      </a:lnTo>
                      <a:lnTo>
                        <a:pt x="390" y="628"/>
                      </a:lnTo>
                      <a:lnTo>
                        <a:pt x="422" y="590"/>
                      </a:lnTo>
                      <a:lnTo>
                        <a:pt x="457" y="600"/>
                      </a:lnTo>
                      <a:lnTo>
                        <a:pt x="480" y="575"/>
                      </a:lnTo>
                      <a:lnTo>
                        <a:pt x="510" y="580"/>
                      </a:lnTo>
                      <a:lnTo>
                        <a:pt x="557" y="543"/>
                      </a:lnTo>
                      <a:close/>
                    </a:path>
                  </a:pathLst>
                </a:custGeom>
                <a:solidFill>
                  <a:schemeClr val="tx2">
                    <a:alpha val="30980"/>
                  </a:schemeClr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69" name="Freeform 12"/>
                <p:cNvSpPr>
                  <a:spLocks/>
                </p:cNvSpPr>
                <p:nvPr/>
              </p:nvSpPr>
              <p:spPr bwMode="auto">
                <a:xfrm>
                  <a:off x="2665" y="2517"/>
                  <a:ext cx="636" cy="498"/>
                </a:xfrm>
                <a:custGeom>
                  <a:avLst/>
                  <a:gdLst>
                    <a:gd name="T0" fmla="*/ 131 w 850"/>
                    <a:gd name="T1" fmla="*/ 17 h 807"/>
                    <a:gd name="T2" fmla="*/ 116 w 850"/>
                    <a:gd name="T3" fmla="*/ 41 h 807"/>
                    <a:gd name="T4" fmla="*/ 142 w 850"/>
                    <a:gd name="T5" fmla="*/ 56 h 807"/>
                    <a:gd name="T6" fmla="*/ 174 w 850"/>
                    <a:gd name="T7" fmla="*/ 56 h 807"/>
                    <a:gd name="T8" fmla="*/ 195 w 850"/>
                    <a:gd name="T9" fmla="*/ 81 h 807"/>
                    <a:gd name="T10" fmla="*/ 202 w 850"/>
                    <a:gd name="T11" fmla="*/ 99 h 807"/>
                    <a:gd name="T12" fmla="*/ 222 w 850"/>
                    <a:gd name="T13" fmla="*/ 114 h 807"/>
                    <a:gd name="T14" fmla="*/ 237 w 850"/>
                    <a:gd name="T15" fmla="*/ 127 h 807"/>
                    <a:gd name="T16" fmla="*/ 269 w 850"/>
                    <a:gd name="T17" fmla="*/ 127 h 807"/>
                    <a:gd name="T18" fmla="*/ 305 w 850"/>
                    <a:gd name="T19" fmla="*/ 114 h 807"/>
                    <a:gd name="T20" fmla="*/ 333 w 850"/>
                    <a:gd name="T21" fmla="*/ 100 h 807"/>
                    <a:gd name="T22" fmla="*/ 363 w 850"/>
                    <a:gd name="T23" fmla="*/ 94 h 807"/>
                    <a:gd name="T24" fmla="*/ 393 w 850"/>
                    <a:gd name="T25" fmla="*/ 68 h 807"/>
                    <a:gd name="T26" fmla="*/ 415 w 850"/>
                    <a:gd name="T27" fmla="*/ 68 h 807"/>
                    <a:gd name="T28" fmla="*/ 443 w 850"/>
                    <a:gd name="T29" fmla="*/ 62 h 807"/>
                    <a:gd name="T30" fmla="*/ 475 w 850"/>
                    <a:gd name="T31" fmla="*/ 62 h 807"/>
                    <a:gd name="T32" fmla="*/ 458 w 850"/>
                    <a:gd name="T33" fmla="*/ 74 h 807"/>
                    <a:gd name="T34" fmla="*/ 432 w 850"/>
                    <a:gd name="T35" fmla="*/ 85 h 807"/>
                    <a:gd name="T36" fmla="*/ 404 w 850"/>
                    <a:gd name="T37" fmla="*/ 108 h 807"/>
                    <a:gd name="T38" fmla="*/ 408 w 850"/>
                    <a:gd name="T39" fmla="*/ 127 h 807"/>
                    <a:gd name="T40" fmla="*/ 393 w 850"/>
                    <a:gd name="T41" fmla="*/ 140 h 807"/>
                    <a:gd name="T42" fmla="*/ 404 w 850"/>
                    <a:gd name="T43" fmla="*/ 176 h 807"/>
                    <a:gd name="T44" fmla="*/ 404 w 850"/>
                    <a:gd name="T45" fmla="*/ 199 h 807"/>
                    <a:gd name="T46" fmla="*/ 394 w 850"/>
                    <a:gd name="T47" fmla="*/ 245 h 807"/>
                    <a:gd name="T48" fmla="*/ 432 w 850"/>
                    <a:gd name="T49" fmla="*/ 251 h 807"/>
                    <a:gd name="T50" fmla="*/ 486 w 850"/>
                    <a:gd name="T51" fmla="*/ 272 h 807"/>
                    <a:gd name="T52" fmla="*/ 561 w 850"/>
                    <a:gd name="T53" fmla="*/ 322 h 807"/>
                    <a:gd name="T54" fmla="*/ 602 w 850"/>
                    <a:gd name="T55" fmla="*/ 330 h 807"/>
                    <a:gd name="T56" fmla="*/ 632 w 850"/>
                    <a:gd name="T57" fmla="*/ 371 h 807"/>
                    <a:gd name="T58" fmla="*/ 632 w 850"/>
                    <a:gd name="T59" fmla="*/ 398 h 807"/>
                    <a:gd name="T60" fmla="*/ 621 w 850"/>
                    <a:gd name="T61" fmla="*/ 413 h 807"/>
                    <a:gd name="T62" fmla="*/ 604 w 850"/>
                    <a:gd name="T63" fmla="*/ 417 h 807"/>
                    <a:gd name="T64" fmla="*/ 602 w 850"/>
                    <a:gd name="T65" fmla="*/ 446 h 807"/>
                    <a:gd name="T66" fmla="*/ 581 w 850"/>
                    <a:gd name="T67" fmla="*/ 469 h 807"/>
                    <a:gd name="T68" fmla="*/ 574 w 850"/>
                    <a:gd name="T69" fmla="*/ 489 h 807"/>
                    <a:gd name="T70" fmla="*/ 529 w 850"/>
                    <a:gd name="T71" fmla="*/ 498 h 807"/>
                    <a:gd name="T72" fmla="*/ 498 w 850"/>
                    <a:gd name="T73" fmla="*/ 478 h 807"/>
                    <a:gd name="T74" fmla="*/ 447 w 850"/>
                    <a:gd name="T75" fmla="*/ 463 h 807"/>
                    <a:gd name="T76" fmla="*/ 379 w 850"/>
                    <a:gd name="T77" fmla="*/ 469 h 807"/>
                    <a:gd name="T78" fmla="*/ 355 w 850"/>
                    <a:gd name="T79" fmla="*/ 430 h 807"/>
                    <a:gd name="T80" fmla="*/ 297 w 850"/>
                    <a:gd name="T81" fmla="*/ 401 h 807"/>
                    <a:gd name="T82" fmla="*/ 226 w 850"/>
                    <a:gd name="T83" fmla="*/ 352 h 807"/>
                    <a:gd name="T84" fmla="*/ 162 w 850"/>
                    <a:gd name="T85" fmla="*/ 284 h 807"/>
                    <a:gd name="T86" fmla="*/ 120 w 850"/>
                    <a:gd name="T87" fmla="*/ 241 h 807"/>
                    <a:gd name="T88" fmla="*/ 67 w 850"/>
                    <a:gd name="T89" fmla="*/ 185 h 807"/>
                    <a:gd name="T90" fmla="*/ 0 w 850"/>
                    <a:gd name="T91" fmla="*/ 127 h 807"/>
                    <a:gd name="T92" fmla="*/ 41 w 850"/>
                    <a:gd name="T93" fmla="*/ 93 h 807"/>
                    <a:gd name="T94" fmla="*/ 49 w 850"/>
                    <a:gd name="T95" fmla="*/ 56 h 807"/>
                    <a:gd name="T96" fmla="*/ 80 w 850"/>
                    <a:gd name="T97" fmla="*/ 35 h 807"/>
                    <a:gd name="T98" fmla="*/ 80 w 850"/>
                    <a:gd name="T99" fmla="*/ 10 h 807"/>
                    <a:gd name="T100" fmla="*/ 112 w 850"/>
                    <a:gd name="T101" fmla="*/ 10 h 8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0"/>
                    <a:gd name="T154" fmla="*/ 0 h 807"/>
                    <a:gd name="T155" fmla="*/ 850 w 850"/>
                    <a:gd name="T156" fmla="*/ 807 h 8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0" h="807">
                      <a:moveTo>
                        <a:pt x="150" y="17"/>
                      </a:moveTo>
                      <a:lnTo>
                        <a:pt x="175" y="27"/>
                      </a:lnTo>
                      <a:lnTo>
                        <a:pt x="175" y="42"/>
                      </a:lnTo>
                      <a:lnTo>
                        <a:pt x="155" y="67"/>
                      </a:lnTo>
                      <a:lnTo>
                        <a:pt x="170" y="100"/>
                      </a:lnTo>
                      <a:lnTo>
                        <a:pt x="190" y="90"/>
                      </a:lnTo>
                      <a:lnTo>
                        <a:pt x="222" y="90"/>
                      </a:lnTo>
                      <a:lnTo>
                        <a:pt x="232" y="90"/>
                      </a:lnTo>
                      <a:lnTo>
                        <a:pt x="250" y="107"/>
                      </a:lnTo>
                      <a:lnTo>
                        <a:pt x="260" y="132"/>
                      </a:lnTo>
                      <a:lnTo>
                        <a:pt x="260" y="150"/>
                      </a:lnTo>
                      <a:lnTo>
                        <a:pt x="270" y="160"/>
                      </a:lnTo>
                      <a:lnTo>
                        <a:pt x="280" y="160"/>
                      </a:lnTo>
                      <a:lnTo>
                        <a:pt x="297" y="185"/>
                      </a:lnTo>
                      <a:lnTo>
                        <a:pt x="307" y="202"/>
                      </a:lnTo>
                      <a:lnTo>
                        <a:pt x="317" y="205"/>
                      </a:lnTo>
                      <a:lnTo>
                        <a:pt x="350" y="202"/>
                      </a:lnTo>
                      <a:lnTo>
                        <a:pt x="360" y="205"/>
                      </a:lnTo>
                      <a:lnTo>
                        <a:pt x="380" y="205"/>
                      </a:lnTo>
                      <a:lnTo>
                        <a:pt x="407" y="185"/>
                      </a:lnTo>
                      <a:lnTo>
                        <a:pt x="430" y="162"/>
                      </a:lnTo>
                      <a:lnTo>
                        <a:pt x="445" y="162"/>
                      </a:lnTo>
                      <a:lnTo>
                        <a:pt x="472" y="162"/>
                      </a:lnTo>
                      <a:lnTo>
                        <a:pt x="485" y="152"/>
                      </a:lnTo>
                      <a:lnTo>
                        <a:pt x="515" y="110"/>
                      </a:lnTo>
                      <a:lnTo>
                        <a:pt x="525" y="110"/>
                      </a:lnTo>
                      <a:lnTo>
                        <a:pt x="535" y="117"/>
                      </a:lnTo>
                      <a:lnTo>
                        <a:pt x="555" y="110"/>
                      </a:lnTo>
                      <a:lnTo>
                        <a:pt x="580" y="107"/>
                      </a:lnTo>
                      <a:lnTo>
                        <a:pt x="592" y="100"/>
                      </a:lnTo>
                      <a:lnTo>
                        <a:pt x="622" y="85"/>
                      </a:lnTo>
                      <a:lnTo>
                        <a:pt x="635" y="100"/>
                      </a:lnTo>
                      <a:lnTo>
                        <a:pt x="630" y="110"/>
                      </a:lnTo>
                      <a:lnTo>
                        <a:pt x="612" y="120"/>
                      </a:lnTo>
                      <a:lnTo>
                        <a:pt x="602" y="137"/>
                      </a:lnTo>
                      <a:lnTo>
                        <a:pt x="577" y="137"/>
                      </a:lnTo>
                      <a:lnTo>
                        <a:pt x="550" y="152"/>
                      </a:lnTo>
                      <a:lnTo>
                        <a:pt x="540" y="175"/>
                      </a:lnTo>
                      <a:lnTo>
                        <a:pt x="540" y="190"/>
                      </a:lnTo>
                      <a:lnTo>
                        <a:pt x="545" y="205"/>
                      </a:lnTo>
                      <a:lnTo>
                        <a:pt x="527" y="212"/>
                      </a:lnTo>
                      <a:lnTo>
                        <a:pt x="525" y="227"/>
                      </a:lnTo>
                      <a:lnTo>
                        <a:pt x="517" y="247"/>
                      </a:lnTo>
                      <a:lnTo>
                        <a:pt x="540" y="285"/>
                      </a:lnTo>
                      <a:lnTo>
                        <a:pt x="540" y="300"/>
                      </a:lnTo>
                      <a:lnTo>
                        <a:pt x="540" y="322"/>
                      </a:lnTo>
                      <a:lnTo>
                        <a:pt x="527" y="365"/>
                      </a:lnTo>
                      <a:lnTo>
                        <a:pt x="527" y="397"/>
                      </a:lnTo>
                      <a:lnTo>
                        <a:pt x="545" y="412"/>
                      </a:lnTo>
                      <a:lnTo>
                        <a:pt x="577" y="407"/>
                      </a:lnTo>
                      <a:lnTo>
                        <a:pt x="622" y="422"/>
                      </a:lnTo>
                      <a:lnTo>
                        <a:pt x="650" y="440"/>
                      </a:lnTo>
                      <a:lnTo>
                        <a:pt x="687" y="475"/>
                      </a:lnTo>
                      <a:lnTo>
                        <a:pt x="750" y="522"/>
                      </a:lnTo>
                      <a:lnTo>
                        <a:pt x="772" y="522"/>
                      </a:lnTo>
                      <a:lnTo>
                        <a:pt x="805" y="535"/>
                      </a:lnTo>
                      <a:lnTo>
                        <a:pt x="835" y="565"/>
                      </a:lnTo>
                      <a:lnTo>
                        <a:pt x="845" y="602"/>
                      </a:lnTo>
                      <a:lnTo>
                        <a:pt x="850" y="627"/>
                      </a:lnTo>
                      <a:lnTo>
                        <a:pt x="845" y="645"/>
                      </a:lnTo>
                      <a:lnTo>
                        <a:pt x="845" y="660"/>
                      </a:lnTo>
                      <a:lnTo>
                        <a:pt x="830" y="670"/>
                      </a:lnTo>
                      <a:lnTo>
                        <a:pt x="817" y="675"/>
                      </a:lnTo>
                      <a:lnTo>
                        <a:pt x="807" y="675"/>
                      </a:lnTo>
                      <a:lnTo>
                        <a:pt x="805" y="697"/>
                      </a:lnTo>
                      <a:lnTo>
                        <a:pt x="805" y="722"/>
                      </a:lnTo>
                      <a:lnTo>
                        <a:pt x="792" y="745"/>
                      </a:lnTo>
                      <a:lnTo>
                        <a:pt x="777" y="760"/>
                      </a:lnTo>
                      <a:lnTo>
                        <a:pt x="767" y="775"/>
                      </a:lnTo>
                      <a:lnTo>
                        <a:pt x="767" y="792"/>
                      </a:lnTo>
                      <a:lnTo>
                        <a:pt x="745" y="797"/>
                      </a:lnTo>
                      <a:lnTo>
                        <a:pt x="707" y="807"/>
                      </a:lnTo>
                      <a:lnTo>
                        <a:pt x="692" y="797"/>
                      </a:lnTo>
                      <a:lnTo>
                        <a:pt x="665" y="775"/>
                      </a:lnTo>
                      <a:lnTo>
                        <a:pt x="630" y="755"/>
                      </a:lnTo>
                      <a:lnTo>
                        <a:pt x="597" y="750"/>
                      </a:lnTo>
                      <a:lnTo>
                        <a:pt x="550" y="755"/>
                      </a:lnTo>
                      <a:lnTo>
                        <a:pt x="507" y="760"/>
                      </a:lnTo>
                      <a:lnTo>
                        <a:pt x="472" y="717"/>
                      </a:lnTo>
                      <a:lnTo>
                        <a:pt x="475" y="697"/>
                      </a:lnTo>
                      <a:lnTo>
                        <a:pt x="445" y="665"/>
                      </a:lnTo>
                      <a:lnTo>
                        <a:pt x="397" y="650"/>
                      </a:lnTo>
                      <a:lnTo>
                        <a:pt x="355" y="617"/>
                      </a:lnTo>
                      <a:lnTo>
                        <a:pt x="302" y="570"/>
                      </a:lnTo>
                      <a:lnTo>
                        <a:pt x="237" y="502"/>
                      </a:lnTo>
                      <a:lnTo>
                        <a:pt x="217" y="460"/>
                      </a:lnTo>
                      <a:lnTo>
                        <a:pt x="185" y="432"/>
                      </a:lnTo>
                      <a:lnTo>
                        <a:pt x="160" y="390"/>
                      </a:lnTo>
                      <a:lnTo>
                        <a:pt x="132" y="347"/>
                      </a:lnTo>
                      <a:lnTo>
                        <a:pt x="90" y="300"/>
                      </a:lnTo>
                      <a:lnTo>
                        <a:pt x="55" y="255"/>
                      </a:lnTo>
                      <a:lnTo>
                        <a:pt x="0" y="205"/>
                      </a:lnTo>
                      <a:lnTo>
                        <a:pt x="32" y="175"/>
                      </a:lnTo>
                      <a:lnTo>
                        <a:pt x="55" y="150"/>
                      </a:lnTo>
                      <a:lnTo>
                        <a:pt x="65" y="117"/>
                      </a:lnTo>
                      <a:lnTo>
                        <a:pt x="65" y="90"/>
                      </a:lnTo>
                      <a:lnTo>
                        <a:pt x="90" y="80"/>
                      </a:lnTo>
                      <a:lnTo>
                        <a:pt x="107" y="57"/>
                      </a:lnTo>
                      <a:lnTo>
                        <a:pt x="117" y="47"/>
                      </a:lnTo>
                      <a:lnTo>
                        <a:pt x="107" y="17"/>
                      </a:lnTo>
                      <a:lnTo>
                        <a:pt x="122" y="0"/>
                      </a:lnTo>
                      <a:lnTo>
                        <a:pt x="150" y="17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0" name="Freeform 13"/>
                <p:cNvSpPr>
                  <a:spLocks/>
                </p:cNvSpPr>
                <p:nvPr/>
              </p:nvSpPr>
              <p:spPr bwMode="auto">
                <a:xfrm>
                  <a:off x="2165" y="1820"/>
                  <a:ext cx="844" cy="421"/>
                </a:xfrm>
                <a:custGeom>
                  <a:avLst/>
                  <a:gdLst>
                    <a:gd name="T0" fmla="*/ 810 w 1130"/>
                    <a:gd name="T1" fmla="*/ 347 h 680"/>
                    <a:gd name="T2" fmla="*/ 782 w 1130"/>
                    <a:gd name="T3" fmla="*/ 294 h 680"/>
                    <a:gd name="T4" fmla="*/ 754 w 1130"/>
                    <a:gd name="T5" fmla="*/ 254 h 680"/>
                    <a:gd name="T6" fmla="*/ 741 w 1130"/>
                    <a:gd name="T7" fmla="*/ 226 h 680"/>
                    <a:gd name="T8" fmla="*/ 754 w 1130"/>
                    <a:gd name="T9" fmla="*/ 192 h 680"/>
                    <a:gd name="T10" fmla="*/ 751 w 1130"/>
                    <a:gd name="T11" fmla="*/ 150 h 680"/>
                    <a:gd name="T12" fmla="*/ 751 w 1130"/>
                    <a:gd name="T13" fmla="*/ 124 h 680"/>
                    <a:gd name="T14" fmla="*/ 710 w 1130"/>
                    <a:gd name="T15" fmla="*/ 94 h 680"/>
                    <a:gd name="T16" fmla="*/ 668 w 1130"/>
                    <a:gd name="T17" fmla="*/ 94 h 680"/>
                    <a:gd name="T18" fmla="*/ 639 w 1130"/>
                    <a:gd name="T19" fmla="*/ 106 h 680"/>
                    <a:gd name="T20" fmla="*/ 577 w 1130"/>
                    <a:gd name="T21" fmla="*/ 100 h 680"/>
                    <a:gd name="T22" fmla="*/ 530 w 1130"/>
                    <a:gd name="T23" fmla="*/ 85 h 680"/>
                    <a:gd name="T24" fmla="*/ 493 w 1130"/>
                    <a:gd name="T25" fmla="*/ 80 h 680"/>
                    <a:gd name="T26" fmla="*/ 418 w 1130"/>
                    <a:gd name="T27" fmla="*/ 85 h 680"/>
                    <a:gd name="T28" fmla="*/ 371 w 1130"/>
                    <a:gd name="T29" fmla="*/ 62 h 680"/>
                    <a:gd name="T30" fmla="*/ 340 w 1130"/>
                    <a:gd name="T31" fmla="*/ 74 h 680"/>
                    <a:gd name="T32" fmla="*/ 311 w 1130"/>
                    <a:gd name="T33" fmla="*/ 59 h 680"/>
                    <a:gd name="T34" fmla="*/ 265 w 1130"/>
                    <a:gd name="T35" fmla="*/ 59 h 680"/>
                    <a:gd name="T36" fmla="*/ 214 w 1130"/>
                    <a:gd name="T37" fmla="*/ 28 h 680"/>
                    <a:gd name="T38" fmla="*/ 166 w 1130"/>
                    <a:gd name="T39" fmla="*/ 12 h 680"/>
                    <a:gd name="T40" fmla="*/ 127 w 1130"/>
                    <a:gd name="T41" fmla="*/ 9 h 680"/>
                    <a:gd name="T42" fmla="*/ 91 w 1130"/>
                    <a:gd name="T43" fmla="*/ 0 h 680"/>
                    <a:gd name="T44" fmla="*/ 71 w 1130"/>
                    <a:gd name="T45" fmla="*/ 15 h 680"/>
                    <a:gd name="T46" fmla="*/ 63 w 1130"/>
                    <a:gd name="T47" fmla="*/ 74 h 680"/>
                    <a:gd name="T48" fmla="*/ 45 w 1130"/>
                    <a:gd name="T49" fmla="*/ 106 h 680"/>
                    <a:gd name="T50" fmla="*/ 15 w 1130"/>
                    <a:gd name="T51" fmla="*/ 139 h 680"/>
                    <a:gd name="T52" fmla="*/ 20 w 1130"/>
                    <a:gd name="T53" fmla="*/ 162 h 680"/>
                    <a:gd name="T54" fmla="*/ 63 w 1130"/>
                    <a:gd name="T55" fmla="*/ 170 h 680"/>
                    <a:gd name="T56" fmla="*/ 84 w 1130"/>
                    <a:gd name="T57" fmla="*/ 206 h 680"/>
                    <a:gd name="T58" fmla="*/ 123 w 1130"/>
                    <a:gd name="T59" fmla="*/ 220 h 680"/>
                    <a:gd name="T60" fmla="*/ 128 w 1130"/>
                    <a:gd name="T61" fmla="*/ 258 h 680"/>
                    <a:gd name="T62" fmla="*/ 153 w 1130"/>
                    <a:gd name="T63" fmla="*/ 280 h 680"/>
                    <a:gd name="T64" fmla="*/ 173 w 1130"/>
                    <a:gd name="T65" fmla="*/ 264 h 680"/>
                    <a:gd name="T66" fmla="*/ 194 w 1130"/>
                    <a:gd name="T67" fmla="*/ 238 h 680"/>
                    <a:gd name="T68" fmla="*/ 209 w 1130"/>
                    <a:gd name="T69" fmla="*/ 241 h 680"/>
                    <a:gd name="T70" fmla="*/ 255 w 1130"/>
                    <a:gd name="T71" fmla="*/ 261 h 680"/>
                    <a:gd name="T72" fmla="*/ 319 w 1130"/>
                    <a:gd name="T73" fmla="*/ 271 h 680"/>
                    <a:gd name="T74" fmla="*/ 375 w 1130"/>
                    <a:gd name="T75" fmla="*/ 297 h 680"/>
                    <a:gd name="T76" fmla="*/ 411 w 1130"/>
                    <a:gd name="T77" fmla="*/ 320 h 680"/>
                    <a:gd name="T78" fmla="*/ 459 w 1130"/>
                    <a:gd name="T79" fmla="*/ 320 h 680"/>
                    <a:gd name="T80" fmla="*/ 500 w 1130"/>
                    <a:gd name="T81" fmla="*/ 341 h 680"/>
                    <a:gd name="T82" fmla="*/ 542 w 1130"/>
                    <a:gd name="T83" fmla="*/ 341 h 680"/>
                    <a:gd name="T84" fmla="*/ 580 w 1130"/>
                    <a:gd name="T85" fmla="*/ 341 h 680"/>
                    <a:gd name="T86" fmla="*/ 609 w 1130"/>
                    <a:gd name="T87" fmla="*/ 347 h 680"/>
                    <a:gd name="T88" fmla="*/ 609 w 1130"/>
                    <a:gd name="T89" fmla="*/ 379 h 680"/>
                    <a:gd name="T90" fmla="*/ 648 w 1130"/>
                    <a:gd name="T91" fmla="*/ 388 h 680"/>
                    <a:gd name="T92" fmla="*/ 676 w 1130"/>
                    <a:gd name="T93" fmla="*/ 412 h 680"/>
                    <a:gd name="T94" fmla="*/ 702 w 1130"/>
                    <a:gd name="T95" fmla="*/ 412 h 680"/>
                    <a:gd name="T96" fmla="*/ 713 w 1130"/>
                    <a:gd name="T97" fmla="*/ 382 h 680"/>
                    <a:gd name="T98" fmla="*/ 754 w 1130"/>
                    <a:gd name="T99" fmla="*/ 382 h 680"/>
                    <a:gd name="T100" fmla="*/ 793 w 1130"/>
                    <a:gd name="T101" fmla="*/ 394 h 680"/>
                    <a:gd name="T102" fmla="*/ 822 w 1130"/>
                    <a:gd name="T103" fmla="*/ 406 h 680"/>
                    <a:gd name="T104" fmla="*/ 844 w 1130"/>
                    <a:gd name="T105" fmla="*/ 382 h 68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30"/>
                    <a:gd name="T160" fmla="*/ 0 h 680"/>
                    <a:gd name="T161" fmla="*/ 1130 w 1130"/>
                    <a:gd name="T162" fmla="*/ 680 h 68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30" h="680">
                      <a:moveTo>
                        <a:pt x="1120" y="585"/>
                      </a:moveTo>
                      <a:lnTo>
                        <a:pt x="1085" y="560"/>
                      </a:lnTo>
                      <a:lnTo>
                        <a:pt x="1067" y="532"/>
                      </a:lnTo>
                      <a:lnTo>
                        <a:pt x="1047" y="475"/>
                      </a:lnTo>
                      <a:lnTo>
                        <a:pt x="1035" y="452"/>
                      </a:lnTo>
                      <a:lnTo>
                        <a:pt x="1010" y="410"/>
                      </a:lnTo>
                      <a:lnTo>
                        <a:pt x="992" y="390"/>
                      </a:lnTo>
                      <a:lnTo>
                        <a:pt x="992" y="365"/>
                      </a:lnTo>
                      <a:lnTo>
                        <a:pt x="1015" y="342"/>
                      </a:lnTo>
                      <a:lnTo>
                        <a:pt x="1010" y="310"/>
                      </a:lnTo>
                      <a:lnTo>
                        <a:pt x="1010" y="267"/>
                      </a:lnTo>
                      <a:lnTo>
                        <a:pt x="1005" y="242"/>
                      </a:lnTo>
                      <a:lnTo>
                        <a:pt x="1020" y="222"/>
                      </a:lnTo>
                      <a:lnTo>
                        <a:pt x="1005" y="200"/>
                      </a:lnTo>
                      <a:lnTo>
                        <a:pt x="977" y="157"/>
                      </a:lnTo>
                      <a:lnTo>
                        <a:pt x="950" y="152"/>
                      </a:lnTo>
                      <a:lnTo>
                        <a:pt x="915" y="140"/>
                      </a:lnTo>
                      <a:lnTo>
                        <a:pt x="895" y="152"/>
                      </a:lnTo>
                      <a:lnTo>
                        <a:pt x="877" y="167"/>
                      </a:lnTo>
                      <a:lnTo>
                        <a:pt x="855" y="172"/>
                      </a:lnTo>
                      <a:lnTo>
                        <a:pt x="835" y="162"/>
                      </a:lnTo>
                      <a:lnTo>
                        <a:pt x="772" y="162"/>
                      </a:lnTo>
                      <a:lnTo>
                        <a:pt x="735" y="147"/>
                      </a:lnTo>
                      <a:lnTo>
                        <a:pt x="710" y="137"/>
                      </a:lnTo>
                      <a:lnTo>
                        <a:pt x="687" y="115"/>
                      </a:lnTo>
                      <a:lnTo>
                        <a:pt x="660" y="130"/>
                      </a:lnTo>
                      <a:lnTo>
                        <a:pt x="615" y="130"/>
                      </a:lnTo>
                      <a:lnTo>
                        <a:pt x="560" y="137"/>
                      </a:lnTo>
                      <a:lnTo>
                        <a:pt x="530" y="130"/>
                      </a:lnTo>
                      <a:lnTo>
                        <a:pt x="497" y="100"/>
                      </a:lnTo>
                      <a:lnTo>
                        <a:pt x="477" y="115"/>
                      </a:lnTo>
                      <a:lnTo>
                        <a:pt x="455" y="120"/>
                      </a:lnTo>
                      <a:lnTo>
                        <a:pt x="427" y="105"/>
                      </a:lnTo>
                      <a:lnTo>
                        <a:pt x="417" y="95"/>
                      </a:lnTo>
                      <a:lnTo>
                        <a:pt x="385" y="100"/>
                      </a:lnTo>
                      <a:lnTo>
                        <a:pt x="355" y="95"/>
                      </a:lnTo>
                      <a:lnTo>
                        <a:pt x="330" y="77"/>
                      </a:lnTo>
                      <a:lnTo>
                        <a:pt x="287" y="45"/>
                      </a:lnTo>
                      <a:lnTo>
                        <a:pt x="247" y="15"/>
                      </a:lnTo>
                      <a:lnTo>
                        <a:pt x="222" y="20"/>
                      </a:lnTo>
                      <a:lnTo>
                        <a:pt x="192" y="30"/>
                      </a:lnTo>
                      <a:lnTo>
                        <a:pt x="170" y="15"/>
                      </a:lnTo>
                      <a:lnTo>
                        <a:pt x="147" y="0"/>
                      </a:lnTo>
                      <a:lnTo>
                        <a:pt x="122" y="0"/>
                      </a:lnTo>
                      <a:lnTo>
                        <a:pt x="102" y="15"/>
                      </a:lnTo>
                      <a:lnTo>
                        <a:pt x="95" y="25"/>
                      </a:lnTo>
                      <a:lnTo>
                        <a:pt x="95" y="72"/>
                      </a:lnTo>
                      <a:lnTo>
                        <a:pt x="85" y="120"/>
                      </a:lnTo>
                      <a:lnTo>
                        <a:pt x="75" y="152"/>
                      </a:lnTo>
                      <a:lnTo>
                        <a:pt x="60" y="172"/>
                      </a:lnTo>
                      <a:lnTo>
                        <a:pt x="42" y="205"/>
                      </a:lnTo>
                      <a:lnTo>
                        <a:pt x="20" y="225"/>
                      </a:lnTo>
                      <a:lnTo>
                        <a:pt x="0" y="242"/>
                      </a:lnTo>
                      <a:lnTo>
                        <a:pt x="27" y="262"/>
                      </a:lnTo>
                      <a:lnTo>
                        <a:pt x="52" y="267"/>
                      </a:lnTo>
                      <a:lnTo>
                        <a:pt x="85" y="275"/>
                      </a:lnTo>
                      <a:lnTo>
                        <a:pt x="80" y="315"/>
                      </a:lnTo>
                      <a:lnTo>
                        <a:pt x="112" y="332"/>
                      </a:lnTo>
                      <a:lnTo>
                        <a:pt x="155" y="347"/>
                      </a:lnTo>
                      <a:lnTo>
                        <a:pt x="165" y="355"/>
                      </a:lnTo>
                      <a:lnTo>
                        <a:pt x="170" y="375"/>
                      </a:lnTo>
                      <a:lnTo>
                        <a:pt x="172" y="417"/>
                      </a:lnTo>
                      <a:lnTo>
                        <a:pt x="180" y="442"/>
                      </a:lnTo>
                      <a:lnTo>
                        <a:pt x="205" y="452"/>
                      </a:lnTo>
                      <a:lnTo>
                        <a:pt x="227" y="447"/>
                      </a:lnTo>
                      <a:lnTo>
                        <a:pt x="232" y="427"/>
                      </a:lnTo>
                      <a:lnTo>
                        <a:pt x="232" y="405"/>
                      </a:lnTo>
                      <a:lnTo>
                        <a:pt x="260" y="385"/>
                      </a:lnTo>
                      <a:lnTo>
                        <a:pt x="270" y="375"/>
                      </a:lnTo>
                      <a:lnTo>
                        <a:pt x="280" y="390"/>
                      </a:lnTo>
                      <a:lnTo>
                        <a:pt x="307" y="410"/>
                      </a:lnTo>
                      <a:lnTo>
                        <a:pt x="342" y="422"/>
                      </a:lnTo>
                      <a:lnTo>
                        <a:pt x="392" y="432"/>
                      </a:lnTo>
                      <a:lnTo>
                        <a:pt x="427" y="437"/>
                      </a:lnTo>
                      <a:lnTo>
                        <a:pt x="477" y="457"/>
                      </a:lnTo>
                      <a:lnTo>
                        <a:pt x="502" y="480"/>
                      </a:lnTo>
                      <a:lnTo>
                        <a:pt x="532" y="512"/>
                      </a:lnTo>
                      <a:lnTo>
                        <a:pt x="550" y="517"/>
                      </a:lnTo>
                      <a:lnTo>
                        <a:pt x="592" y="517"/>
                      </a:lnTo>
                      <a:lnTo>
                        <a:pt x="615" y="517"/>
                      </a:lnTo>
                      <a:lnTo>
                        <a:pt x="645" y="542"/>
                      </a:lnTo>
                      <a:lnTo>
                        <a:pt x="670" y="550"/>
                      </a:lnTo>
                      <a:lnTo>
                        <a:pt x="702" y="542"/>
                      </a:lnTo>
                      <a:lnTo>
                        <a:pt x="725" y="550"/>
                      </a:lnTo>
                      <a:lnTo>
                        <a:pt x="740" y="550"/>
                      </a:lnTo>
                      <a:lnTo>
                        <a:pt x="777" y="550"/>
                      </a:lnTo>
                      <a:lnTo>
                        <a:pt x="787" y="537"/>
                      </a:lnTo>
                      <a:lnTo>
                        <a:pt x="815" y="560"/>
                      </a:lnTo>
                      <a:lnTo>
                        <a:pt x="815" y="580"/>
                      </a:lnTo>
                      <a:lnTo>
                        <a:pt x="815" y="612"/>
                      </a:lnTo>
                      <a:lnTo>
                        <a:pt x="830" y="622"/>
                      </a:lnTo>
                      <a:lnTo>
                        <a:pt x="867" y="627"/>
                      </a:lnTo>
                      <a:lnTo>
                        <a:pt x="887" y="647"/>
                      </a:lnTo>
                      <a:lnTo>
                        <a:pt x="905" y="665"/>
                      </a:lnTo>
                      <a:lnTo>
                        <a:pt x="920" y="680"/>
                      </a:lnTo>
                      <a:lnTo>
                        <a:pt x="940" y="665"/>
                      </a:lnTo>
                      <a:lnTo>
                        <a:pt x="947" y="637"/>
                      </a:lnTo>
                      <a:lnTo>
                        <a:pt x="955" y="617"/>
                      </a:lnTo>
                      <a:lnTo>
                        <a:pt x="980" y="625"/>
                      </a:lnTo>
                      <a:lnTo>
                        <a:pt x="1010" y="617"/>
                      </a:lnTo>
                      <a:lnTo>
                        <a:pt x="1030" y="617"/>
                      </a:lnTo>
                      <a:lnTo>
                        <a:pt x="1062" y="637"/>
                      </a:lnTo>
                      <a:lnTo>
                        <a:pt x="1085" y="655"/>
                      </a:lnTo>
                      <a:lnTo>
                        <a:pt x="1100" y="655"/>
                      </a:lnTo>
                      <a:lnTo>
                        <a:pt x="1120" y="635"/>
                      </a:lnTo>
                      <a:lnTo>
                        <a:pt x="1130" y="617"/>
                      </a:lnTo>
                      <a:lnTo>
                        <a:pt x="1120" y="585"/>
                      </a:lnTo>
                      <a:close/>
                    </a:path>
                  </a:pathLst>
                </a:custGeom>
                <a:solidFill>
                  <a:schemeClr val="tx2">
                    <a:alpha val="30980"/>
                  </a:schemeClr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1" name="Freeform 14"/>
                <p:cNvSpPr>
                  <a:spLocks/>
                </p:cNvSpPr>
                <p:nvPr/>
              </p:nvSpPr>
              <p:spPr bwMode="auto">
                <a:xfrm>
                  <a:off x="1732" y="1958"/>
                  <a:ext cx="662" cy="212"/>
                </a:xfrm>
                <a:custGeom>
                  <a:avLst/>
                  <a:gdLst>
                    <a:gd name="T0" fmla="*/ 373 w 878"/>
                    <a:gd name="T1" fmla="*/ 0 h 345"/>
                    <a:gd name="T2" fmla="*/ 338 w 878"/>
                    <a:gd name="T3" fmla="*/ 26 h 345"/>
                    <a:gd name="T4" fmla="*/ 298 w 878"/>
                    <a:gd name="T5" fmla="*/ 17 h 345"/>
                    <a:gd name="T6" fmla="*/ 259 w 878"/>
                    <a:gd name="T7" fmla="*/ 26 h 345"/>
                    <a:gd name="T8" fmla="*/ 226 w 878"/>
                    <a:gd name="T9" fmla="*/ 11 h 345"/>
                    <a:gd name="T10" fmla="*/ 173 w 878"/>
                    <a:gd name="T11" fmla="*/ 11 h 345"/>
                    <a:gd name="T12" fmla="*/ 181 w 878"/>
                    <a:gd name="T13" fmla="*/ 26 h 345"/>
                    <a:gd name="T14" fmla="*/ 166 w 878"/>
                    <a:gd name="T15" fmla="*/ 43 h 345"/>
                    <a:gd name="T16" fmla="*/ 151 w 878"/>
                    <a:gd name="T17" fmla="*/ 65 h 345"/>
                    <a:gd name="T18" fmla="*/ 151 w 878"/>
                    <a:gd name="T19" fmla="*/ 88 h 345"/>
                    <a:gd name="T20" fmla="*/ 108 w 878"/>
                    <a:gd name="T21" fmla="*/ 100 h 345"/>
                    <a:gd name="T22" fmla="*/ 48 w 878"/>
                    <a:gd name="T23" fmla="*/ 117 h 345"/>
                    <a:gd name="T24" fmla="*/ 11 w 878"/>
                    <a:gd name="T25" fmla="*/ 143 h 345"/>
                    <a:gd name="T26" fmla="*/ 0 w 878"/>
                    <a:gd name="T27" fmla="*/ 186 h 345"/>
                    <a:gd name="T28" fmla="*/ 34 w 878"/>
                    <a:gd name="T29" fmla="*/ 202 h 345"/>
                    <a:gd name="T30" fmla="*/ 83 w 878"/>
                    <a:gd name="T31" fmla="*/ 212 h 345"/>
                    <a:gd name="T32" fmla="*/ 142 w 878"/>
                    <a:gd name="T33" fmla="*/ 192 h 345"/>
                    <a:gd name="T34" fmla="*/ 166 w 878"/>
                    <a:gd name="T35" fmla="*/ 151 h 345"/>
                    <a:gd name="T36" fmla="*/ 187 w 878"/>
                    <a:gd name="T37" fmla="*/ 120 h 345"/>
                    <a:gd name="T38" fmla="*/ 230 w 878"/>
                    <a:gd name="T39" fmla="*/ 104 h 345"/>
                    <a:gd name="T40" fmla="*/ 290 w 878"/>
                    <a:gd name="T41" fmla="*/ 63 h 345"/>
                    <a:gd name="T42" fmla="*/ 366 w 878"/>
                    <a:gd name="T43" fmla="*/ 69 h 345"/>
                    <a:gd name="T44" fmla="*/ 417 w 878"/>
                    <a:gd name="T45" fmla="*/ 92 h 345"/>
                    <a:gd name="T46" fmla="*/ 481 w 878"/>
                    <a:gd name="T47" fmla="*/ 111 h 345"/>
                    <a:gd name="T48" fmla="*/ 556 w 878"/>
                    <a:gd name="T49" fmla="*/ 160 h 345"/>
                    <a:gd name="T50" fmla="*/ 639 w 878"/>
                    <a:gd name="T51" fmla="*/ 208 h 345"/>
                    <a:gd name="T52" fmla="*/ 662 w 878"/>
                    <a:gd name="T53" fmla="*/ 187 h 345"/>
                    <a:gd name="T54" fmla="*/ 611 w 878"/>
                    <a:gd name="T55" fmla="*/ 149 h 345"/>
                    <a:gd name="T56" fmla="*/ 572 w 878"/>
                    <a:gd name="T57" fmla="*/ 131 h 345"/>
                    <a:gd name="T58" fmla="*/ 562 w 878"/>
                    <a:gd name="T59" fmla="*/ 108 h 345"/>
                    <a:gd name="T60" fmla="*/ 550 w 878"/>
                    <a:gd name="T61" fmla="*/ 80 h 345"/>
                    <a:gd name="T62" fmla="*/ 520 w 878"/>
                    <a:gd name="T63" fmla="*/ 63 h 345"/>
                    <a:gd name="T64" fmla="*/ 489 w 878"/>
                    <a:gd name="T65" fmla="*/ 43 h 345"/>
                    <a:gd name="T66" fmla="*/ 489 w 878"/>
                    <a:gd name="T67" fmla="*/ 23 h 345"/>
                    <a:gd name="T68" fmla="*/ 464 w 878"/>
                    <a:gd name="T69" fmla="*/ 17 h 345"/>
                    <a:gd name="T70" fmla="*/ 432 w 878"/>
                    <a:gd name="T71" fmla="*/ 6 h 3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8"/>
                    <a:gd name="T109" fmla="*/ 0 h 345"/>
                    <a:gd name="T110" fmla="*/ 878 w 878"/>
                    <a:gd name="T111" fmla="*/ 345 h 3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8" h="345">
                      <a:moveTo>
                        <a:pt x="573" y="10"/>
                      </a:moveTo>
                      <a:lnTo>
                        <a:pt x="495" y="0"/>
                      </a:lnTo>
                      <a:lnTo>
                        <a:pt x="468" y="43"/>
                      </a:lnTo>
                      <a:lnTo>
                        <a:pt x="448" y="43"/>
                      </a:lnTo>
                      <a:lnTo>
                        <a:pt x="420" y="20"/>
                      </a:lnTo>
                      <a:lnTo>
                        <a:pt x="395" y="28"/>
                      </a:lnTo>
                      <a:lnTo>
                        <a:pt x="368" y="33"/>
                      </a:lnTo>
                      <a:lnTo>
                        <a:pt x="343" y="43"/>
                      </a:lnTo>
                      <a:lnTo>
                        <a:pt x="333" y="38"/>
                      </a:lnTo>
                      <a:lnTo>
                        <a:pt x="300" y="18"/>
                      </a:lnTo>
                      <a:lnTo>
                        <a:pt x="280" y="8"/>
                      </a:lnTo>
                      <a:lnTo>
                        <a:pt x="230" y="18"/>
                      </a:lnTo>
                      <a:lnTo>
                        <a:pt x="230" y="33"/>
                      </a:lnTo>
                      <a:lnTo>
                        <a:pt x="240" y="43"/>
                      </a:lnTo>
                      <a:lnTo>
                        <a:pt x="238" y="63"/>
                      </a:lnTo>
                      <a:lnTo>
                        <a:pt x="220" y="70"/>
                      </a:lnTo>
                      <a:lnTo>
                        <a:pt x="205" y="90"/>
                      </a:lnTo>
                      <a:lnTo>
                        <a:pt x="200" y="105"/>
                      </a:lnTo>
                      <a:lnTo>
                        <a:pt x="205" y="125"/>
                      </a:lnTo>
                      <a:lnTo>
                        <a:pt x="200" y="143"/>
                      </a:lnTo>
                      <a:lnTo>
                        <a:pt x="185" y="153"/>
                      </a:lnTo>
                      <a:lnTo>
                        <a:pt x="143" y="163"/>
                      </a:lnTo>
                      <a:lnTo>
                        <a:pt x="63" y="170"/>
                      </a:lnTo>
                      <a:lnTo>
                        <a:pt x="63" y="190"/>
                      </a:lnTo>
                      <a:lnTo>
                        <a:pt x="35" y="213"/>
                      </a:lnTo>
                      <a:lnTo>
                        <a:pt x="15" y="233"/>
                      </a:lnTo>
                      <a:lnTo>
                        <a:pt x="0" y="260"/>
                      </a:lnTo>
                      <a:lnTo>
                        <a:pt x="0" y="303"/>
                      </a:lnTo>
                      <a:lnTo>
                        <a:pt x="20" y="345"/>
                      </a:lnTo>
                      <a:lnTo>
                        <a:pt x="45" y="328"/>
                      </a:lnTo>
                      <a:lnTo>
                        <a:pt x="85" y="338"/>
                      </a:lnTo>
                      <a:lnTo>
                        <a:pt x="110" y="345"/>
                      </a:lnTo>
                      <a:lnTo>
                        <a:pt x="153" y="333"/>
                      </a:lnTo>
                      <a:lnTo>
                        <a:pt x="188" y="313"/>
                      </a:lnTo>
                      <a:lnTo>
                        <a:pt x="215" y="285"/>
                      </a:lnTo>
                      <a:lnTo>
                        <a:pt x="220" y="245"/>
                      </a:lnTo>
                      <a:lnTo>
                        <a:pt x="228" y="218"/>
                      </a:lnTo>
                      <a:lnTo>
                        <a:pt x="248" y="195"/>
                      </a:lnTo>
                      <a:lnTo>
                        <a:pt x="283" y="180"/>
                      </a:lnTo>
                      <a:lnTo>
                        <a:pt x="305" y="170"/>
                      </a:lnTo>
                      <a:lnTo>
                        <a:pt x="343" y="138"/>
                      </a:lnTo>
                      <a:lnTo>
                        <a:pt x="385" y="103"/>
                      </a:lnTo>
                      <a:lnTo>
                        <a:pt x="453" y="95"/>
                      </a:lnTo>
                      <a:lnTo>
                        <a:pt x="485" y="113"/>
                      </a:lnTo>
                      <a:lnTo>
                        <a:pt x="528" y="138"/>
                      </a:lnTo>
                      <a:lnTo>
                        <a:pt x="553" y="150"/>
                      </a:lnTo>
                      <a:lnTo>
                        <a:pt x="600" y="153"/>
                      </a:lnTo>
                      <a:lnTo>
                        <a:pt x="638" y="180"/>
                      </a:lnTo>
                      <a:lnTo>
                        <a:pt x="690" y="213"/>
                      </a:lnTo>
                      <a:lnTo>
                        <a:pt x="738" y="260"/>
                      </a:lnTo>
                      <a:lnTo>
                        <a:pt x="800" y="318"/>
                      </a:lnTo>
                      <a:lnTo>
                        <a:pt x="848" y="338"/>
                      </a:lnTo>
                      <a:lnTo>
                        <a:pt x="860" y="328"/>
                      </a:lnTo>
                      <a:lnTo>
                        <a:pt x="878" y="305"/>
                      </a:lnTo>
                      <a:lnTo>
                        <a:pt x="855" y="265"/>
                      </a:lnTo>
                      <a:lnTo>
                        <a:pt x="810" y="243"/>
                      </a:lnTo>
                      <a:lnTo>
                        <a:pt x="793" y="215"/>
                      </a:lnTo>
                      <a:lnTo>
                        <a:pt x="758" y="213"/>
                      </a:lnTo>
                      <a:lnTo>
                        <a:pt x="745" y="195"/>
                      </a:lnTo>
                      <a:lnTo>
                        <a:pt x="745" y="175"/>
                      </a:lnTo>
                      <a:lnTo>
                        <a:pt x="743" y="153"/>
                      </a:lnTo>
                      <a:lnTo>
                        <a:pt x="730" y="130"/>
                      </a:lnTo>
                      <a:lnTo>
                        <a:pt x="720" y="118"/>
                      </a:lnTo>
                      <a:lnTo>
                        <a:pt x="690" y="103"/>
                      </a:lnTo>
                      <a:lnTo>
                        <a:pt x="658" y="85"/>
                      </a:lnTo>
                      <a:lnTo>
                        <a:pt x="648" y="70"/>
                      </a:lnTo>
                      <a:lnTo>
                        <a:pt x="653" y="53"/>
                      </a:lnTo>
                      <a:lnTo>
                        <a:pt x="648" y="38"/>
                      </a:lnTo>
                      <a:lnTo>
                        <a:pt x="633" y="38"/>
                      </a:lnTo>
                      <a:lnTo>
                        <a:pt x="615" y="28"/>
                      </a:lnTo>
                      <a:lnTo>
                        <a:pt x="600" y="33"/>
                      </a:lnTo>
                      <a:lnTo>
                        <a:pt x="573" y="10"/>
                      </a:lnTo>
                      <a:close/>
                    </a:path>
                  </a:pathLst>
                </a:custGeom>
                <a:solidFill>
                  <a:schemeClr val="folHlink">
                    <a:alpha val="16862"/>
                  </a:scheme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2" name="Freeform 15"/>
                <p:cNvSpPr>
                  <a:spLocks/>
                </p:cNvSpPr>
                <p:nvPr/>
              </p:nvSpPr>
              <p:spPr bwMode="auto">
                <a:xfrm>
                  <a:off x="1643" y="1532"/>
                  <a:ext cx="262" cy="171"/>
                </a:xfrm>
                <a:custGeom>
                  <a:avLst/>
                  <a:gdLst>
                    <a:gd name="T0" fmla="*/ 245 w 350"/>
                    <a:gd name="T1" fmla="*/ 8 h 275"/>
                    <a:gd name="T2" fmla="*/ 206 w 350"/>
                    <a:gd name="T3" fmla="*/ 2 h 275"/>
                    <a:gd name="T4" fmla="*/ 185 w 350"/>
                    <a:gd name="T5" fmla="*/ 2 h 275"/>
                    <a:gd name="T6" fmla="*/ 165 w 350"/>
                    <a:gd name="T7" fmla="*/ 24 h 275"/>
                    <a:gd name="T8" fmla="*/ 155 w 350"/>
                    <a:gd name="T9" fmla="*/ 37 h 275"/>
                    <a:gd name="T10" fmla="*/ 135 w 350"/>
                    <a:gd name="T11" fmla="*/ 40 h 275"/>
                    <a:gd name="T12" fmla="*/ 106 w 350"/>
                    <a:gd name="T13" fmla="*/ 31 h 275"/>
                    <a:gd name="T14" fmla="*/ 91 w 350"/>
                    <a:gd name="T15" fmla="*/ 21 h 275"/>
                    <a:gd name="T16" fmla="*/ 67 w 350"/>
                    <a:gd name="T17" fmla="*/ 5 h 275"/>
                    <a:gd name="T18" fmla="*/ 56 w 350"/>
                    <a:gd name="T19" fmla="*/ 0 h 275"/>
                    <a:gd name="T20" fmla="*/ 35 w 350"/>
                    <a:gd name="T21" fmla="*/ 14 h 275"/>
                    <a:gd name="T22" fmla="*/ 20 w 350"/>
                    <a:gd name="T23" fmla="*/ 31 h 275"/>
                    <a:gd name="T24" fmla="*/ 0 w 350"/>
                    <a:gd name="T25" fmla="*/ 47 h 275"/>
                    <a:gd name="T26" fmla="*/ 15 w 350"/>
                    <a:gd name="T27" fmla="*/ 76 h 275"/>
                    <a:gd name="T28" fmla="*/ 31 w 350"/>
                    <a:gd name="T29" fmla="*/ 96 h 275"/>
                    <a:gd name="T30" fmla="*/ 35 w 350"/>
                    <a:gd name="T31" fmla="*/ 106 h 275"/>
                    <a:gd name="T32" fmla="*/ 24 w 350"/>
                    <a:gd name="T33" fmla="*/ 123 h 275"/>
                    <a:gd name="T34" fmla="*/ 28 w 350"/>
                    <a:gd name="T35" fmla="*/ 143 h 275"/>
                    <a:gd name="T36" fmla="*/ 28 w 350"/>
                    <a:gd name="T37" fmla="*/ 162 h 275"/>
                    <a:gd name="T38" fmla="*/ 35 w 350"/>
                    <a:gd name="T39" fmla="*/ 171 h 275"/>
                    <a:gd name="T40" fmla="*/ 52 w 350"/>
                    <a:gd name="T41" fmla="*/ 155 h 275"/>
                    <a:gd name="T42" fmla="*/ 79 w 350"/>
                    <a:gd name="T43" fmla="*/ 149 h 275"/>
                    <a:gd name="T44" fmla="*/ 91 w 350"/>
                    <a:gd name="T45" fmla="*/ 143 h 275"/>
                    <a:gd name="T46" fmla="*/ 110 w 350"/>
                    <a:gd name="T47" fmla="*/ 145 h 275"/>
                    <a:gd name="T48" fmla="*/ 135 w 350"/>
                    <a:gd name="T49" fmla="*/ 143 h 275"/>
                    <a:gd name="T50" fmla="*/ 155 w 350"/>
                    <a:gd name="T51" fmla="*/ 145 h 275"/>
                    <a:gd name="T52" fmla="*/ 174 w 350"/>
                    <a:gd name="T53" fmla="*/ 149 h 275"/>
                    <a:gd name="T54" fmla="*/ 189 w 350"/>
                    <a:gd name="T55" fmla="*/ 143 h 275"/>
                    <a:gd name="T56" fmla="*/ 217 w 350"/>
                    <a:gd name="T57" fmla="*/ 136 h 275"/>
                    <a:gd name="T58" fmla="*/ 225 w 350"/>
                    <a:gd name="T59" fmla="*/ 118 h 275"/>
                    <a:gd name="T60" fmla="*/ 234 w 350"/>
                    <a:gd name="T61" fmla="*/ 111 h 275"/>
                    <a:gd name="T62" fmla="*/ 245 w 350"/>
                    <a:gd name="T63" fmla="*/ 112 h 275"/>
                    <a:gd name="T64" fmla="*/ 262 w 350"/>
                    <a:gd name="T65" fmla="*/ 111 h 275"/>
                    <a:gd name="T66" fmla="*/ 256 w 350"/>
                    <a:gd name="T67" fmla="*/ 96 h 275"/>
                    <a:gd name="T68" fmla="*/ 256 w 350"/>
                    <a:gd name="T69" fmla="*/ 70 h 275"/>
                    <a:gd name="T70" fmla="*/ 249 w 350"/>
                    <a:gd name="T71" fmla="*/ 59 h 275"/>
                    <a:gd name="T72" fmla="*/ 249 w 350"/>
                    <a:gd name="T73" fmla="*/ 40 h 275"/>
                    <a:gd name="T74" fmla="*/ 245 w 350"/>
                    <a:gd name="T75" fmla="*/ 27 h 275"/>
                    <a:gd name="T76" fmla="*/ 245 w 350"/>
                    <a:gd name="T77" fmla="*/ 8 h 27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0"/>
                    <a:gd name="T118" fmla="*/ 0 h 275"/>
                    <a:gd name="T119" fmla="*/ 350 w 350"/>
                    <a:gd name="T120" fmla="*/ 275 h 27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0" h="275">
                      <a:moveTo>
                        <a:pt x="327" y="13"/>
                      </a:moveTo>
                      <a:lnTo>
                        <a:pt x="275" y="3"/>
                      </a:lnTo>
                      <a:lnTo>
                        <a:pt x="247" y="3"/>
                      </a:lnTo>
                      <a:lnTo>
                        <a:pt x="220" y="38"/>
                      </a:lnTo>
                      <a:lnTo>
                        <a:pt x="207" y="60"/>
                      </a:lnTo>
                      <a:lnTo>
                        <a:pt x="180" y="65"/>
                      </a:lnTo>
                      <a:lnTo>
                        <a:pt x="142" y="50"/>
                      </a:lnTo>
                      <a:lnTo>
                        <a:pt x="122" y="33"/>
                      </a:lnTo>
                      <a:lnTo>
                        <a:pt x="90" y="8"/>
                      </a:lnTo>
                      <a:lnTo>
                        <a:pt x="75" y="0"/>
                      </a:lnTo>
                      <a:lnTo>
                        <a:pt x="47" y="23"/>
                      </a:lnTo>
                      <a:lnTo>
                        <a:pt x="27" y="50"/>
                      </a:lnTo>
                      <a:lnTo>
                        <a:pt x="0" y="75"/>
                      </a:lnTo>
                      <a:lnTo>
                        <a:pt x="20" y="123"/>
                      </a:lnTo>
                      <a:lnTo>
                        <a:pt x="42" y="155"/>
                      </a:lnTo>
                      <a:lnTo>
                        <a:pt x="47" y="170"/>
                      </a:lnTo>
                      <a:lnTo>
                        <a:pt x="32" y="198"/>
                      </a:lnTo>
                      <a:lnTo>
                        <a:pt x="37" y="230"/>
                      </a:lnTo>
                      <a:lnTo>
                        <a:pt x="37" y="260"/>
                      </a:lnTo>
                      <a:lnTo>
                        <a:pt x="47" y="275"/>
                      </a:lnTo>
                      <a:lnTo>
                        <a:pt x="70" y="250"/>
                      </a:lnTo>
                      <a:lnTo>
                        <a:pt x="105" y="240"/>
                      </a:lnTo>
                      <a:lnTo>
                        <a:pt x="122" y="230"/>
                      </a:lnTo>
                      <a:lnTo>
                        <a:pt x="147" y="233"/>
                      </a:lnTo>
                      <a:lnTo>
                        <a:pt x="180" y="230"/>
                      </a:lnTo>
                      <a:lnTo>
                        <a:pt x="207" y="233"/>
                      </a:lnTo>
                      <a:lnTo>
                        <a:pt x="232" y="240"/>
                      </a:lnTo>
                      <a:lnTo>
                        <a:pt x="252" y="230"/>
                      </a:lnTo>
                      <a:lnTo>
                        <a:pt x="290" y="218"/>
                      </a:lnTo>
                      <a:lnTo>
                        <a:pt x="300" y="190"/>
                      </a:lnTo>
                      <a:lnTo>
                        <a:pt x="312" y="178"/>
                      </a:lnTo>
                      <a:lnTo>
                        <a:pt x="327" y="180"/>
                      </a:lnTo>
                      <a:lnTo>
                        <a:pt x="350" y="178"/>
                      </a:lnTo>
                      <a:lnTo>
                        <a:pt x="342" y="155"/>
                      </a:lnTo>
                      <a:lnTo>
                        <a:pt x="342" y="113"/>
                      </a:lnTo>
                      <a:lnTo>
                        <a:pt x="332" y="95"/>
                      </a:lnTo>
                      <a:lnTo>
                        <a:pt x="332" y="65"/>
                      </a:lnTo>
                      <a:lnTo>
                        <a:pt x="327" y="43"/>
                      </a:lnTo>
                      <a:lnTo>
                        <a:pt x="327" y="13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3" name="Freeform 16"/>
                <p:cNvSpPr>
                  <a:spLocks/>
                </p:cNvSpPr>
                <p:nvPr/>
              </p:nvSpPr>
              <p:spPr bwMode="auto">
                <a:xfrm>
                  <a:off x="1572" y="1407"/>
                  <a:ext cx="609" cy="661"/>
                </a:xfrm>
                <a:custGeom>
                  <a:avLst/>
                  <a:gdLst>
                    <a:gd name="T0" fmla="*/ 337 w 817"/>
                    <a:gd name="T1" fmla="*/ 117 h 1070"/>
                    <a:gd name="T2" fmla="*/ 373 w 817"/>
                    <a:gd name="T3" fmla="*/ 85 h 1070"/>
                    <a:gd name="T4" fmla="*/ 369 w 817"/>
                    <a:gd name="T5" fmla="*/ 41 h 1070"/>
                    <a:gd name="T6" fmla="*/ 432 w 817"/>
                    <a:gd name="T7" fmla="*/ 22 h 1070"/>
                    <a:gd name="T8" fmla="*/ 471 w 817"/>
                    <a:gd name="T9" fmla="*/ 0 h 1070"/>
                    <a:gd name="T10" fmla="*/ 479 w 817"/>
                    <a:gd name="T11" fmla="*/ 41 h 1070"/>
                    <a:gd name="T12" fmla="*/ 518 w 817"/>
                    <a:gd name="T13" fmla="*/ 94 h 1070"/>
                    <a:gd name="T14" fmla="*/ 511 w 817"/>
                    <a:gd name="T15" fmla="*/ 136 h 1070"/>
                    <a:gd name="T16" fmla="*/ 479 w 817"/>
                    <a:gd name="T17" fmla="*/ 153 h 1070"/>
                    <a:gd name="T18" fmla="*/ 460 w 817"/>
                    <a:gd name="T19" fmla="*/ 162 h 1070"/>
                    <a:gd name="T20" fmla="*/ 464 w 817"/>
                    <a:gd name="T21" fmla="*/ 217 h 1070"/>
                    <a:gd name="T22" fmla="*/ 486 w 817"/>
                    <a:gd name="T23" fmla="*/ 256 h 1070"/>
                    <a:gd name="T24" fmla="*/ 511 w 817"/>
                    <a:gd name="T25" fmla="*/ 303 h 1070"/>
                    <a:gd name="T26" fmla="*/ 518 w 817"/>
                    <a:gd name="T27" fmla="*/ 326 h 1070"/>
                    <a:gd name="T28" fmla="*/ 503 w 817"/>
                    <a:gd name="T29" fmla="*/ 340 h 1070"/>
                    <a:gd name="T30" fmla="*/ 460 w 817"/>
                    <a:gd name="T31" fmla="*/ 326 h 1070"/>
                    <a:gd name="T32" fmla="*/ 436 w 817"/>
                    <a:gd name="T33" fmla="*/ 347 h 1070"/>
                    <a:gd name="T34" fmla="*/ 451 w 817"/>
                    <a:gd name="T35" fmla="*/ 405 h 1070"/>
                    <a:gd name="T36" fmla="*/ 475 w 817"/>
                    <a:gd name="T37" fmla="*/ 420 h 1070"/>
                    <a:gd name="T38" fmla="*/ 526 w 817"/>
                    <a:gd name="T39" fmla="*/ 414 h 1070"/>
                    <a:gd name="T40" fmla="*/ 570 w 817"/>
                    <a:gd name="T41" fmla="*/ 473 h 1070"/>
                    <a:gd name="T42" fmla="*/ 596 w 817"/>
                    <a:gd name="T43" fmla="*/ 502 h 1070"/>
                    <a:gd name="T44" fmla="*/ 609 w 817"/>
                    <a:gd name="T45" fmla="*/ 541 h 1070"/>
                    <a:gd name="T46" fmla="*/ 594 w 817"/>
                    <a:gd name="T47" fmla="*/ 563 h 1070"/>
                    <a:gd name="T48" fmla="*/ 523 w 817"/>
                    <a:gd name="T49" fmla="*/ 560 h 1070"/>
                    <a:gd name="T50" fmla="*/ 492 w 817"/>
                    <a:gd name="T51" fmla="*/ 584 h 1070"/>
                    <a:gd name="T52" fmla="*/ 464 w 817"/>
                    <a:gd name="T53" fmla="*/ 573 h 1070"/>
                    <a:gd name="T54" fmla="*/ 436 w 817"/>
                    <a:gd name="T55" fmla="*/ 579 h 1070"/>
                    <a:gd name="T56" fmla="*/ 397 w 817"/>
                    <a:gd name="T57" fmla="*/ 570 h 1070"/>
                    <a:gd name="T58" fmla="*/ 362 w 817"/>
                    <a:gd name="T59" fmla="*/ 557 h 1070"/>
                    <a:gd name="T60" fmla="*/ 333 w 817"/>
                    <a:gd name="T61" fmla="*/ 570 h 1070"/>
                    <a:gd name="T62" fmla="*/ 341 w 817"/>
                    <a:gd name="T63" fmla="*/ 584 h 1070"/>
                    <a:gd name="T64" fmla="*/ 317 w 817"/>
                    <a:gd name="T65" fmla="*/ 604 h 1070"/>
                    <a:gd name="T66" fmla="*/ 309 w 817"/>
                    <a:gd name="T67" fmla="*/ 628 h 1070"/>
                    <a:gd name="T68" fmla="*/ 302 w 817"/>
                    <a:gd name="T69" fmla="*/ 649 h 1070"/>
                    <a:gd name="T70" fmla="*/ 239 w 817"/>
                    <a:gd name="T71" fmla="*/ 658 h 1070"/>
                    <a:gd name="T72" fmla="*/ 195 w 817"/>
                    <a:gd name="T73" fmla="*/ 646 h 1070"/>
                    <a:gd name="T74" fmla="*/ 157 w 817"/>
                    <a:gd name="T75" fmla="*/ 622 h 1070"/>
                    <a:gd name="T76" fmla="*/ 132 w 817"/>
                    <a:gd name="T77" fmla="*/ 634 h 1070"/>
                    <a:gd name="T78" fmla="*/ 113 w 817"/>
                    <a:gd name="T79" fmla="*/ 652 h 1070"/>
                    <a:gd name="T80" fmla="*/ 82 w 817"/>
                    <a:gd name="T81" fmla="*/ 628 h 1070"/>
                    <a:gd name="T82" fmla="*/ 46 w 817"/>
                    <a:gd name="T83" fmla="*/ 599 h 1070"/>
                    <a:gd name="T84" fmla="*/ 31 w 817"/>
                    <a:gd name="T85" fmla="*/ 557 h 1070"/>
                    <a:gd name="T86" fmla="*/ 24 w 817"/>
                    <a:gd name="T87" fmla="*/ 534 h 1070"/>
                    <a:gd name="T88" fmla="*/ 54 w 817"/>
                    <a:gd name="T89" fmla="*/ 505 h 1070"/>
                    <a:gd name="T90" fmla="*/ 71 w 817"/>
                    <a:gd name="T91" fmla="*/ 469 h 1070"/>
                    <a:gd name="T92" fmla="*/ 75 w 817"/>
                    <a:gd name="T93" fmla="*/ 440 h 1070"/>
                    <a:gd name="T94" fmla="*/ 28 w 817"/>
                    <a:gd name="T95" fmla="*/ 400 h 1070"/>
                    <a:gd name="T96" fmla="*/ 0 w 817"/>
                    <a:gd name="T97" fmla="*/ 374 h 1070"/>
                    <a:gd name="T98" fmla="*/ 39 w 817"/>
                    <a:gd name="T99" fmla="*/ 355 h 1070"/>
                    <a:gd name="T100" fmla="*/ 60 w 817"/>
                    <a:gd name="T101" fmla="*/ 335 h 1070"/>
                    <a:gd name="T102" fmla="*/ 93 w 817"/>
                    <a:gd name="T103" fmla="*/ 315 h 1070"/>
                    <a:gd name="T104" fmla="*/ 106 w 817"/>
                    <a:gd name="T105" fmla="*/ 293 h 1070"/>
                    <a:gd name="T106" fmla="*/ 149 w 817"/>
                    <a:gd name="T107" fmla="*/ 273 h 1070"/>
                    <a:gd name="T108" fmla="*/ 184 w 817"/>
                    <a:gd name="T109" fmla="*/ 267 h 1070"/>
                    <a:gd name="T110" fmla="*/ 239 w 817"/>
                    <a:gd name="T111" fmla="*/ 273 h 1070"/>
                    <a:gd name="T112" fmla="*/ 287 w 817"/>
                    <a:gd name="T113" fmla="*/ 256 h 1070"/>
                    <a:gd name="T114" fmla="*/ 291 w 817"/>
                    <a:gd name="T115" fmla="*/ 244 h 1070"/>
                    <a:gd name="T116" fmla="*/ 315 w 817"/>
                    <a:gd name="T117" fmla="*/ 238 h 1070"/>
                    <a:gd name="T118" fmla="*/ 322 w 817"/>
                    <a:gd name="T119" fmla="*/ 188 h 1070"/>
                    <a:gd name="T120" fmla="*/ 315 w 817"/>
                    <a:gd name="T121" fmla="*/ 156 h 10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17"/>
                    <a:gd name="T184" fmla="*/ 0 h 1070"/>
                    <a:gd name="T185" fmla="*/ 817 w 817"/>
                    <a:gd name="T186" fmla="*/ 1070 h 10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17" h="1070">
                      <a:moveTo>
                        <a:pt x="422" y="210"/>
                      </a:moveTo>
                      <a:lnTo>
                        <a:pt x="452" y="190"/>
                      </a:lnTo>
                      <a:lnTo>
                        <a:pt x="490" y="152"/>
                      </a:lnTo>
                      <a:lnTo>
                        <a:pt x="500" y="137"/>
                      </a:lnTo>
                      <a:lnTo>
                        <a:pt x="490" y="85"/>
                      </a:lnTo>
                      <a:lnTo>
                        <a:pt x="495" y="67"/>
                      </a:lnTo>
                      <a:lnTo>
                        <a:pt x="552" y="42"/>
                      </a:lnTo>
                      <a:lnTo>
                        <a:pt x="580" y="35"/>
                      </a:lnTo>
                      <a:lnTo>
                        <a:pt x="612" y="0"/>
                      </a:lnTo>
                      <a:lnTo>
                        <a:pt x="632" y="0"/>
                      </a:lnTo>
                      <a:lnTo>
                        <a:pt x="637" y="25"/>
                      </a:lnTo>
                      <a:lnTo>
                        <a:pt x="642" y="67"/>
                      </a:lnTo>
                      <a:lnTo>
                        <a:pt x="675" y="115"/>
                      </a:lnTo>
                      <a:lnTo>
                        <a:pt x="695" y="152"/>
                      </a:lnTo>
                      <a:lnTo>
                        <a:pt x="695" y="190"/>
                      </a:lnTo>
                      <a:lnTo>
                        <a:pt x="685" y="220"/>
                      </a:lnTo>
                      <a:lnTo>
                        <a:pt x="660" y="247"/>
                      </a:lnTo>
                      <a:lnTo>
                        <a:pt x="642" y="247"/>
                      </a:lnTo>
                      <a:lnTo>
                        <a:pt x="627" y="247"/>
                      </a:lnTo>
                      <a:lnTo>
                        <a:pt x="617" y="262"/>
                      </a:lnTo>
                      <a:lnTo>
                        <a:pt x="627" y="295"/>
                      </a:lnTo>
                      <a:lnTo>
                        <a:pt x="622" y="352"/>
                      </a:lnTo>
                      <a:lnTo>
                        <a:pt x="647" y="380"/>
                      </a:lnTo>
                      <a:lnTo>
                        <a:pt x="652" y="415"/>
                      </a:lnTo>
                      <a:lnTo>
                        <a:pt x="670" y="465"/>
                      </a:lnTo>
                      <a:lnTo>
                        <a:pt x="685" y="490"/>
                      </a:lnTo>
                      <a:lnTo>
                        <a:pt x="702" y="507"/>
                      </a:lnTo>
                      <a:lnTo>
                        <a:pt x="695" y="527"/>
                      </a:lnTo>
                      <a:lnTo>
                        <a:pt x="685" y="542"/>
                      </a:lnTo>
                      <a:lnTo>
                        <a:pt x="675" y="550"/>
                      </a:lnTo>
                      <a:lnTo>
                        <a:pt x="647" y="527"/>
                      </a:lnTo>
                      <a:lnTo>
                        <a:pt x="617" y="527"/>
                      </a:lnTo>
                      <a:lnTo>
                        <a:pt x="595" y="542"/>
                      </a:lnTo>
                      <a:lnTo>
                        <a:pt x="585" y="562"/>
                      </a:lnTo>
                      <a:lnTo>
                        <a:pt x="605" y="590"/>
                      </a:lnTo>
                      <a:lnTo>
                        <a:pt x="605" y="655"/>
                      </a:lnTo>
                      <a:lnTo>
                        <a:pt x="622" y="675"/>
                      </a:lnTo>
                      <a:lnTo>
                        <a:pt x="637" y="680"/>
                      </a:lnTo>
                      <a:lnTo>
                        <a:pt x="670" y="675"/>
                      </a:lnTo>
                      <a:lnTo>
                        <a:pt x="705" y="670"/>
                      </a:lnTo>
                      <a:lnTo>
                        <a:pt x="732" y="727"/>
                      </a:lnTo>
                      <a:lnTo>
                        <a:pt x="765" y="765"/>
                      </a:lnTo>
                      <a:lnTo>
                        <a:pt x="785" y="790"/>
                      </a:lnTo>
                      <a:lnTo>
                        <a:pt x="800" y="812"/>
                      </a:lnTo>
                      <a:lnTo>
                        <a:pt x="800" y="855"/>
                      </a:lnTo>
                      <a:lnTo>
                        <a:pt x="817" y="875"/>
                      </a:lnTo>
                      <a:lnTo>
                        <a:pt x="817" y="885"/>
                      </a:lnTo>
                      <a:lnTo>
                        <a:pt x="797" y="912"/>
                      </a:lnTo>
                      <a:lnTo>
                        <a:pt x="712" y="902"/>
                      </a:lnTo>
                      <a:lnTo>
                        <a:pt x="702" y="907"/>
                      </a:lnTo>
                      <a:lnTo>
                        <a:pt x="685" y="937"/>
                      </a:lnTo>
                      <a:lnTo>
                        <a:pt x="660" y="945"/>
                      </a:lnTo>
                      <a:lnTo>
                        <a:pt x="627" y="917"/>
                      </a:lnTo>
                      <a:lnTo>
                        <a:pt x="622" y="927"/>
                      </a:lnTo>
                      <a:lnTo>
                        <a:pt x="600" y="927"/>
                      </a:lnTo>
                      <a:lnTo>
                        <a:pt x="585" y="937"/>
                      </a:lnTo>
                      <a:lnTo>
                        <a:pt x="552" y="937"/>
                      </a:lnTo>
                      <a:lnTo>
                        <a:pt x="532" y="922"/>
                      </a:lnTo>
                      <a:lnTo>
                        <a:pt x="500" y="912"/>
                      </a:lnTo>
                      <a:lnTo>
                        <a:pt x="485" y="902"/>
                      </a:lnTo>
                      <a:lnTo>
                        <a:pt x="465" y="912"/>
                      </a:lnTo>
                      <a:lnTo>
                        <a:pt x="447" y="922"/>
                      </a:lnTo>
                      <a:lnTo>
                        <a:pt x="452" y="935"/>
                      </a:lnTo>
                      <a:lnTo>
                        <a:pt x="457" y="945"/>
                      </a:lnTo>
                      <a:lnTo>
                        <a:pt x="452" y="960"/>
                      </a:lnTo>
                      <a:lnTo>
                        <a:pt x="425" y="977"/>
                      </a:lnTo>
                      <a:lnTo>
                        <a:pt x="415" y="992"/>
                      </a:lnTo>
                      <a:lnTo>
                        <a:pt x="415" y="1017"/>
                      </a:lnTo>
                      <a:lnTo>
                        <a:pt x="415" y="1035"/>
                      </a:lnTo>
                      <a:lnTo>
                        <a:pt x="405" y="1050"/>
                      </a:lnTo>
                      <a:lnTo>
                        <a:pt x="380" y="1060"/>
                      </a:lnTo>
                      <a:lnTo>
                        <a:pt x="320" y="1065"/>
                      </a:lnTo>
                      <a:lnTo>
                        <a:pt x="280" y="1070"/>
                      </a:lnTo>
                      <a:lnTo>
                        <a:pt x="262" y="1045"/>
                      </a:lnTo>
                      <a:lnTo>
                        <a:pt x="237" y="1025"/>
                      </a:lnTo>
                      <a:lnTo>
                        <a:pt x="210" y="1007"/>
                      </a:lnTo>
                      <a:lnTo>
                        <a:pt x="200" y="1017"/>
                      </a:lnTo>
                      <a:lnTo>
                        <a:pt x="177" y="1027"/>
                      </a:lnTo>
                      <a:lnTo>
                        <a:pt x="165" y="1045"/>
                      </a:lnTo>
                      <a:lnTo>
                        <a:pt x="152" y="1055"/>
                      </a:lnTo>
                      <a:lnTo>
                        <a:pt x="137" y="1035"/>
                      </a:lnTo>
                      <a:lnTo>
                        <a:pt x="110" y="1017"/>
                      </a:lnTo>
                      <a:lnTo>
                        <a:pt x="80" y="1007"/>
                      </a:lnTo>
                      <a:lnTo>
                        <a:pt x="62" y="970"/>
                      </a:lnTo>
                      <a:lnTo>
                        <a:pt x="52" y="927"/>
                      </a:lnTo>
                      <a:lnTo>
                        <a:pt x="42" y="902"/>
                      </a:lnTo>
                      <a:lnTo>
                        <a:pt x="32" y="885"/>
                      </a:lnTo>
                      <a:lnTo>
                        <a:pt x="32" y="865"/>
                      </a:lnTo>
                      <a:lnTo>
                        <a:pt x="42" y="840"/>
                      </a:lnTo>
                      <a:lnTo>
                        <a:pt x="72" y="817"/>
                      </a:lnTo>
                      <a:lnTo>
                        <a:pt x="90" y="785"/>
                      </a:lnTo>
                      <a:lnTo>
                        <a:pt x="95" y="760"/>
                      </a:lnTo>
                      <a:lnTo>
                        <a:pt x="105" y="732"/>
                      </a:lnTo>
                      <a:lnTo>
                        <a:pt x="100" y="712"/>
                      </a:lnTo>
                      <a:lnTo>
                        <a:pt x="72" y="685"/>
                      </a:lnTo>
                      <a:lnTo>
                        <a:pt x="37" y="647"/>
                      </a:lnTo>
                      <a:lnTo>
                        <a:pt x="10" y="627"/>
                      </a:lnTo>
                      <a:lnTo>
                        <a:pt x="0" y="605"/>
                      </a:lnTo>
                      <a:lnTo>
                        <a:pt x="5" y="590"/>
                      </a:lnTo>
                      <a:lnTo>
                        <a:pt x="52" y="575"/>
                      </a:lnTo>
                      <a:lnTo>
                        <a:pt x="80" y="575"/>
                      </a:lnTo>
                      <a:lnTo>
                        <a:pt x="80" y="542"/>
                      </a:lnTo>
                      <a:lnTo>
                        <a:pt x="95" y="527"/>
                      </a:lnTo>
                      <a:lnTo>
                        <a:pt x="125" y="510"/>
                      </a:lnTo>
                      <a:lnTo>
                        <a:pt x="132" y="495"/>
                      </a:lnTo>
                      <a:lnTo>
                        <a:pt x="142" y="475"/>
                      </a:lnTo>
                      <a:lnTo>
                        <a:pt x="165" y="447"/>
                      </a:lnTo>
                      <a:lnTo>
                        <a:pt x="200" y="442"/>
                      </a:lnTo>
                      <a:lnTo>
                        <a:pt x="210" y="432"/>
                      </a:lnTo>
                      <a:lnTo>
                        <a:pt x="247" y="432"/>
                      </a:lnTo>
                      <a:lnTo>
                        <a:pt x="272" y="432"/>
                      </a:lnTo>
                      <a:lnTo>
                        <a:pt x="320" y="442"/>
                      </a:lnTo>
                      <a:lnTo>
                        <a:pt x="352" y="427"/>
                      </a:lnTo>
                      <a:lnTo>
                        <a:pt x="385" y="415"/>
                      </a:lnTo>
                      <a:lnTo>
                        <a:pt x="395" y="415"/>
                      </a:lnTo>
                      <a:lnTo>
                        <a:pt x="390" y="395"/>
                      </a:lnTo>
                      <a:lnTo>
                        <a:pt x="405" y="375"/>
                      </a:lnTo>
                      <a:lnTo>
                        <a:pt x="422" y="385"/>
                      </a:lnTo>
                      <a:lnTo>
                        <a:pt x="442" y="375"/>
                      </a:lnTo>
                      <a:lnTo>
                        <a:pt x="432" y="305"/>
                      </a:lnTo>
                      <a:lnTo>
                        <a:pt x="422" y="300"/>
                      </a:lnTo>
                      <a:lnTo>
                        <a:pt x="422" y="252"/>
                      </a:lnTo>
                      <a:lnTo>
                        <a:pt x="422" y="210"/>
                      </a:lnTo>
                      <a:close/>
                    </a:path>
                  </a:pathLst>
                </a:custGeom>
                <a:solidFill>
                  <a:schemeClr val="folHlink">
                    <a:alpha val="16862"/>
                  </a:scheme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4" name="Freeform 17"/>
                <p:cNvSpPr>
                  <a:spLocks/>
                </p:cNvSpPr>
                <p:nvPr/>
              </p:nvSpPr>
              <p:spPr bwMode="auto">
                <a:xfrm>
                  <a:off x="2011" y="1402"/>
                  <a:ext cx="666" cy="545"/>
                </a:xfrm>
                <a:custGeom>
                  <a:avLst/>
                  <a:gdLst>
                    <a:gd name="T0" fmla="*/ 131 w 892"/>
                    <a:gd name="T1" fmla="*/ 111 h 883"/>
                    <a:gd name="T2" fmla="*/ 123 w 892"/>
                    <a:gd name="T3" fmla="*/ 147 h 883"/>
                    <a:gd name="T4" fmla="*/ 134 w 892"/>
                    <a:gd name="T5" fmla="*/ 184 h 883"/>
                    <a:gd name="T6" fmla="*/ 184 w 892"/>
                    <a:gd name="T7" fmla="*/ 141 h 883"/>
                    <a:gd name="T8" fmla="*/ 229 w 892"/>
                    <a:gd name="T9" fmla="*/ 105 h 883"/>
                    <a:gd name="T10" fmla="*/ 255 w 892"/>
                    <a:gd name="T11" fmla="*/ 23 h 883"/>
                    <a:gd name="T12" fmla="*/ 291 w 892"/>
                    <a:gd name="T13" fmla="*/ 37 h 883"/>
                    <a:gd name="T14" fmla="*/ 323 w 892"/>
                    <a:gd name="T15" fmla="*/ 85 h 883"/>
                    <a:gd name="T16" fmla="*/ 375 w 892"/>
                    <a:gd name="T17" fmla="*/ 73 h 883"/>
                    <a:gd name="T18" fmla="*/ 401 w 892"/>
                    <a:gd name="T19" fmla="*/ 52 h 883"/>
                    <a:gd name="T20" fmla="*/ 453 w 892"/>
                    <a:gd name="T21" fmla="*/ 0 h 883"/>
                    <a:gd name="T22" fmla="*/ 502 w 892"/>
                    <a:gd name="T23" fmla="*/ 43 h 883"/>
                    <a:gd name="T24" fmla="*/ 528 w 892"/>
                    <a:gd name="T25" fmla="*/ 82 h 883"/>
                    <a:gd name="T26" fmla="*/ 520 w 892"/>
                    <a:gd name="T27" fmla="*/ 151 h 883"/>
                    <a:gd name="T28" fmla="*/ 511 w 892"/>
                    <a:gd name="T29" fmla="*/ 222 h 883"/>
                    <a:gd name="T30" fmla="*/ 532 w 892"/>
                    <a:gd name="T31" fmla="*/ 272 h 883"/>
                    <a:gd name="T32" fmla="*/ 580 w 892"/>
                    <a:gd name="T33" fmla="*/ 252 h 883"/>
                    <a:gd name="T34" fmla="*/ 582 w 892"/>
                    <a:gd name="T35" fmla="*/ 310 h 883"/>
                    <a:gd name="T36" fmla="*/ 541 w 892"/>
                    <a:gd name="T37" fmla="*/ 351 h 883"/>
                    <a:gd name="T38" fmla="*/ 560 w 892"/>
                    <a:gd name="T39" fmla="*/ 398 h 883"/>
                    <a:gd name="T40" fmla="*/ 580 w 892"/>
                    <a:gd name="T41" fmla="*/ 401 h 883"/>
                    <a:gd name="T42" fmla="*/ 614 w 892"/>
                    <a:gd name="T43" fmla="*/ 447 h 883"/>
                    <a:gd name="T44" fmla="*/ 653 w 892"/>
                    <a:gd name="T45" fmla="*/ 483 h 883"/>
                    <a:gd name="T46" fmla="*/ 595 w 892"/>
                    <a:gd name="T47" fmla="*/ 497 h 883"/>
                    <a:gd name="T48" fmla="*/ 524 w 892"/>
                    <a:gd name="T49" fmla="*/ 480 h 883"/>
                    <a:gd name="T50" fmla="*/ 482 w 892"/>
                    <a:gd name="T51" fmla="*/ 489 h 883"/>
                    <a:gd name="T52" fmla="*/ 438 w 892"/>
                    <a:gd name="T53" fmla="*/ 480 h 883"/>
                    <a:gd name="T54" fmla="*/ 358 w 892"/>
                    <a:gd name="T55" fmla="*/ 444 h 883"/>
                    <a:gd name="T56" fmla="*/ 311 w 892"/>
                    <a:gd name="T57" fmla="*/ 434 h 883"/>
                    <a:gd name="T58" fmla="*/ 261 w 892"/>
                    <a:gd name="T59" fmla="*/ 415 h 883"/>
                    <a:gd name="T60" fmla="*/ 229 w 892"/>
                    <a:gd name="T61" fmla="*/ 428 h 883"/>
                    <a:gd name="T62" fmla="*/ 222 w 892"/>
                    <a:gd name="T63" fmla="*/ 474 h 883"/>
                    <a:gd name="T64" fmla="*/ 194 w 892"/>
                    <a:gd name="T65" fmla="*/ 525 h 883"/>
                    <a:gd name="T66" fmla="*/ 169 w 892"/>
                    <a:gd name="T67" fmla="*/ 539 h 883"/>
                    <a:gd name="T68" fmla="*/ 102 w 892"/>
                    <a:gd name="T69" fmla="*/ 447 h 883"/>
                    <a:gd name="T70" fmla="*/ 56 w 892"/>
                    <a:gd name="T71" fmla="*/ 418 h 883"/>
                    <a:gd name="T72" fmla="*/ 24 w 892"/>
                    <a:gd name="T73" fmla="*/ 410 h 883"/>
                    <a:gd name="T74" fmla="*/ 15 w 892"/>
                    <a:gd name="T75" fmla="*/ 363 h 883"/>
                    <a:gd name="T76" fmla="*/ 7 w 892"/>
                    <a:gd name="T77" fmla="*/ 343 h 883"/>
                    <a:gd name="T78" fmla="*/ 46 w 892"/>
                    <a:gd name="T79" fmla="*/ 330 h 883"/>
                    <a:gd name="T80" fmla="*/ 87 w 892"/>
                    <a:gd name="T81" fmla="*/ 320 h 883"/>
                    <a:gd name="T82" fmla="*/ 56 w 892"/>
                    <a:gd name="T83" fmla="*/ 278 h 883"/>
                    <a:gd name="T84" fmla="*/ 28 w 892"/>
                    <a:gd name="T85" fmla="*/ 222 h 883"/>
                    <a:gd name="T86" fmla="*/ 28 w 892"/>
                    <a:gd name="T87" fmla="*/ 179 h 883"/>
                    <a:gd name="T88" fmla="*/ 28 w 892"/>
                    <a:gd name="T89" fmla="*/ 157 h 883"/>
                    <a:gd name="T90" fmla="*/ 71 w 892"/>
                    <a:gd name="T91" fmla="*/ 141 h 883"/>
                    <a:gd name="T92" fmla="*/ 84 w 892"/>
                    <a:gd name="T93" fmla="*/ 99 h 88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92"/>
                    <a:gd name="T142" fmla="*/ 0 h 883"/>
                    <a:gd name="T143" fmla="*/ 892 w 892"/>
                    <a:gd name="T144" fmla="*/ 883 h 88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92" h="883">
                      <a:moveTo>
                        <a:pt x="112" y="160"/>
                      </a:moveTo>
                      <a:lnTo>
                        <a:pt x="147" y="160"/>
                      </a:lnTo>
                      <a:lnTo>
                        <a:pt x="175" y="180"/>
                      </a:lnTo>
                      <a:lnTo>
                        <a:pt x="175" y="195"/>
                      </a:lnTo>
                      <a:lnTo>
                        <a:pt x="175" y="218"/>
                      </a:lnTo>
                      <a:lnTo>
                        <a:pt x="165" y="238"/>
                      </a:lnTo>
                      <a:lnTo>
                        <a:pt x="147" y="245"/>
                      </a:lnTo>
                      <a:lnTo>
                        <a:pt x="160" y="275"/>
                      </a:lnTo>
                      <a:lnTo>
                        <a:pt x="180" y="298"/>
                      </a:lnTo>
                      <a:lnTo>
                        <a:pt x="207" y="270"/>
                      </a:lnTo>
                      <a:lnTo>
                        <a:pt x="222" y="255"/>
                      </a:lnTo>
                      <a:lnTo>
                        <a:pt x="247" y="228"/>
                      </a:lnTo>
                      <a:lnTo>
                        <a:pt x="247" y="203"/>
                      </a:lnTo>
                      <a:lnTo>
                        <a:pt x="270" y="190"/>
                      </a:lnTo>
                      <a:lnTo>
                        <a:pt x="307" y="170"/>
                      </a:lnTo>
                      <a:lnTo>
                        <a:pt x="332" y="133"/>
                      </a:lnTo>
                      <a:lnTo>
                        <a:pt x="340" y="118"/>
                      </a:lnTo>
                      <a:lnTo>
                        <a:pt x="342" y="38"/>
                      </a:lnTo>
                      <a:lnTo>
                        <a:pt x="365" y="28"/>
                      </a:lnTo>
                      <a:lnTo>
                        <a:pt x="390" y="33"/>
                      </a:lnTo>
                      <a:lnTo>
                        <a:pt x="390" y="60"/>
                      </a:lnTo>
                      <a:lnTo>
                        <a:pt x="385" y="103"/>
                      </a:lnTo>
                      <a:lnTo>
                        <a:pt x="412" y="123"/>
                      </a:lnTo>
                      <a:lnTo>
                        <a:pt x="432" y="138"/>
                      </a:lnTo>
                      <a:lnTo>
                        <a:pt x="437" y="155"/>
                      </a:lnTo>
                      <a:lnTo>
                        <a:pt x="460" y="165"/>
                      </a:lnTo>
                      <a:lnTo>
                        <a:pt x="502" y="118"/>
                      </a:lnTo>
                      <a:lnTo>
                        <a:pt x="527" y="128"/>
                      </a:lnTo>
                      <a:lnTo>
                        <a:pt x="545" y="105"/>
                      </a:lnTo>
                      <a:lnTo>
                        <a:pt x="537" y="85"/>
                      </a:lnTo>
                      <a:lnTo>
                        <a:pt x="565" y="33"/>
                      </a:lnTo>
                      <a:lnTo>
                        <a:pt x="580" y="8"/>
                      </a:lnTo>
                      <a:lnTo>
                        <a:pt x="607" y="0"/>
                      </a:lnTo>
                      <a:lnTo>
                        <a:pt x="632" y="8"/>
                      </a:lnTo>
                      <a:lnTo>
                        <a:pt x="650" y="43"/>
                      </a:lnTo>
                      <a:lnTo>
                        <a:pt x="672" y="70"/>
                      </a:lnTo>
                      <a:lnTo>
                        <a:pt x="702" y="90"/>
                      </a:lnTo>
                      <a:lnTo>
                        <a:pt x="712" y="105"/>
                      </a:lnTo>
                      <a:lnTo>
                        <a:pt x="707" y="133"/>
                      </a:lnTo>
                      <a:lnTo>
                        <a:pt x="707" y="185"/>
                      </a:lnTo>
                      <a:lnTo>
                        <a:pt x="707" y="213"/>
                      </a:lnTo>
                      <a:lnTo>
                        <a:pt x="697" y="245"/>
                      </a:lnTo>
                      <a:lnTo>
                        <a:pt x="697" y="275"/>
                      </a:lnTo>
                      <a:lnTo>
                        <a:pt x="685" y="308"/>
                      </a:lnTo>
                      <a:lnTo>
                        <a:pt x="685" y="360"/>
                      </a:lnTo>
                      <a:lnTo>
                        <a:pt x="685" y="393"/>
                      </a:lnTo>
                      <a:lnTo>
                        <a:pt x="697" y="430"/>
                      </a:lnTo>
                      <a:lnTo>
                        <a:pt x="712" y="440"/>
                      </a:lnTo>
                      <a:lnTo>
                        <a:pt x="737" y="418"/>
                      </a:lnTo>
                      <a:lnTo>
                        <a:pt x="755" y="393"/>
                      </a:lnTo>
                      <a:lnTo>
                        <a:pt x="777" y="408"/>
                      </a:lnTo>
                      <a:lnTo>
                        <a:pt x="770" y="433"/>
                      </a:lnTo>
                      <a:lnTo>
                        <a:pt x="777" y="483"/>
                      </a:lnTo>
                      <a:lnTo>
                        <a:pt x="780" y="503"/>
                      </a:lnTo>
                      <a:lnTo>
                        <a:pt x="765" y="515"/>
                      </a:lnTo>
                      <a:lnTo>
                        <a:pt x="737" y="540"/>
                      </a:lnTo>
                      <a:lnTo>
                        <a:pt x="725" y="568"/>
                      </a:lnTo>
                      <a:lnTo>
                        <a:pt x="717" y="593"/>
                      </a:lnTo>
                      <a:lnTo>
                        <a:pt x="727" y="630"/>
                      </a:lnTo>
                      <a:lnTo>
                        <a:pt x="750" y="645"/>
                      </a:lnTo>
                      <a:lnTo>
                        <a:pt x="765" y="630"/>
                      </a:lnTo>
                      <a:lnTo>
                        <a:pt x="787" y="635"/>
                      </a:lnTo>
                      <a:lnTo>
                        <a:pt x="777" y="650"/>
                      </a:lnTo>
                      <a:lnTo>
                        <a:pt x="787" y="688"/>
                      </a:lnTo>
                      <a:lnTo>
                        <a:pt x="797" y="703"/>
                      </a:lnTo>
                      <a:lnTo>
                        <a:pt x="822" y="725"/>
                      </a:lnTo>
                      <a:lnTo>
                        <a:pt x="840" y="740"/>
                      </a:lnTo>
                      <a:lnTo>
                        <a:pt x="860" y="763"/>
                      </a:lnTo>
                      <a:lnTo>
                        <a:pt x="875" y="783"/>
                      </a:lnTo>
                      <a:lnTo>
                        <a:pt x="892" y="793"/>
                      </a:lnTo>
                      <a:lnTo>
                        <a:pt x="872" y="805"/>
                      </a:lnTo>
                      <a:lnTo>
                        <a:pt x="797" y="805"/>
                      </a:lnTo>
                      <a:lnTo>
                        <a:pt x="777" y="815"/>
                      </a:lnTo>
                      <a:lnTo>
                        <a:pt x="745" y="810"/>
                      </a:lnTo>
                      <a:lnTo>
                        <a:pt x="702" y="778"/>
                      </a:lnTo>
                      <a:lnTo>
                        <a:pt x="682" y="788"/>
                      </a:lnTo>
                      <a:lnTo>
                        <a:pt x="660" y="798"/>
                      </a:lnTo>
                      <a:lnTo>
                        <a:pt x="645" y="793"/>
                      </a:lnTo>
                      <a:lnTo>
                        <a:pt x="617" y="768"/>
                      </a:lnTo>
                      <a:lnTo>
                        <a:pt x="607" y="773"/>
                      </a:lnTo>
                      <a:lnTo>
                        <a:pt x="587" y="778"/>
                      </a:lnTo>
                      <a:lnTo>
                        <a:pt x="560" y="768"/>
                      </a:lnTo>
                      <a:lnTo>
                        <a:pt x="517" y="745"/>
                      </a:lnTo>
                      <a:lnTo>
                        <a:pt x="480" y="720"/>
                      </a:lnTo>
                      <a:lnTo>
                        <a:pt x="450" y="688"/>
                      </a:lnTo>
                      <a:lnTo>
                        <a:pt x="432" y="693"/>
                      </a:lnTo>
                      <a:lnTo>
                        <a:pt x="417" y="703"/>
                      </a:lnTo>
                      <a:lnTo>
                        <a:pt x="397" y="703"/>
                      </a:lnTo>
                      <a:lnTo>
                        <a:pt x="370" y="683"/>
                      </a:lnTo>
                      <a:lnTo>
                        <a:pt x="350" y="673"/>
                      </a:lnTo>
                      <a:lnTo>
                        <a:pt x="332" y="678"/>
                      </a:lnTo>
                      <a:lnTo>
                        <a:pt x="317" y="683"/>
                      </a:lnTo>
                      <a:lnTo>
                        <a:pt x="307" y="693"/>
                      </a:lnTo>
                      <a:lnTo>
                        <a:pt x="297" y="708"/>
                      </a:lnTo>
                      <a:lnTo>
                        <a:pt x="302" y="740"/>
                      </a:lnTo>
                      <a:lnTo>
                        <a:pt x="297" y="768"/>
                      </a:lnTo>
                      <a:lnTo>
                        <a:pt x="285" y="810"/>
                      </a:lnTo>
                      <a:lnTo>
                        <a:pt x="275" y="825"/>
                      </a:lnTo>
                      <a:lnTo>
                        <a:pt x="260" y="850"/>
                      </a:lnTo>
                      <a:lnTo>
                        <a:pt x="255" y="863"/>
                      </a:lnTo>
                      <a:lnTo>
                        <a:pt x="232" y="883"/>
                      </a:lnTo>
                      <a:lnTo>
                        <a:pt x="227" y="873"/>
                      </a:lnTo>
                      <a:lnTo>
                        <a:pt x="217" y="863"/>
                      </a:lnTo>
                      <a:lnTo>
                        <a:pt x="217" y="815"/>
                      </a:lnTo>
                      <a:lnTo>
                        <a:pt x="137" y="725"/>
                      </a:lnTo>
                      <a:lnTo>
                        <a:pt x="122" y="678"/>
                      </a:lnTo>
                      <a:lnTo>
                        <a:pt x="95" y="678"/>
                      </a:lnTo>
                      <a:lnTo>
                        <a:pt x="75" y="678"/>
                      </a:lnTo>
                      <a:lnTo>
                        <a:pt x="62" y="683"/>
                      </a:lnTo>
                      <a:lnTo>
                        <a:pt x="47" y="683"/>
                      </a:lnTo>
                      <a:lnTo>
                        <a:pt x="32" y="665"/>
                      </a:lnTo>
                      <a:lnTo>
                        <a:pt x="20" y="655"/>
                      </a:lnTo>
                      <a:lnTo>
                        <a:pt x="20" y="630"/>
                      </a:lnTo>
                      <a:lnTo>
                        <a:pt x="20" y="588"/>
                      </a:lnTo>
                      <a:lnTo>
                        <a:pt x="7" y="578"/>
                      </a:lnTo>
                      <a:lnTo>
                        <a:pt x="0" y="568"/>
                      </a:lnTo>
                      <a:lnTo>
                        <a:pt x="10" y="555"/>
                      </a:lnTo>
                      <a:lnTo>
                        <a:pt x="27" y="535"/>
                      </a:lnTo>
                      <a:lnTo>
                        <a:pt x="37" y="528"/>
                      </a:lnTo>
                      <a:lnTo>
                        <a:pt x="62" y="535"/>
                      </a:lnTo>
                      <a:lnTo>
                        <a:pt x="90" y="550"/>
                      </a:lnTo>
                      <a:lnTo>
                        <a:pt x="105" y="535"/>
                      </a:lnTo>
                      <a:lnTo>
                        <a:pt x="117" y="518"/>
                      </a:lnTo>
                      <a:lnTo>
                        <a:pt x="117" y="508"/>
                      </a:lnTo>
                      <a:lnTo>
                        <a:pt x="102" y="483"/>
                      </a:lnTo>
                      <a:lnTo>
                        <a:pt x="75" y="450"/>
                      </a:lnTo>
                      <a:lnTo>
                        <a:pt x="70" y="423"/>
                      </a:lnTo>
                      <a:lnTo>
                        <a:pt x="62" y="388"/>
                      </a:lnTo>
                      <a:lnTo>
                        <a:pt x="37" y="360"/>
                      </a:lnTo>
                      <a:lnTo>
                        <a:pt x="37" y="333"/>
                      </a:lnTo>
                      <a:lnTo>
                        <a:pt x="42" y="313"/>
                      </a:lnTo>
                      <a:lnTo>
                        <a:pt x="37" y="290"/>
                      </a:lnTo>
                      <a:lnTo>
                        <a:pt x="27" y="280"/>
                      </a:lnTo>
                      <a:lnTo>
                        <a:pt x="32" y="265"/>
                      </a:lnTo>
                      <a:lnTo>
                        <a:pt x="37" y="255"/>
                      </a:lnTo>
                      <a:lnTo>
                        <a:pt x="47" y="255"/>
                      </a:lnTo>
                      <a:lnTo>
                        <a:pt x="70" y="255"/>
                      </a:lnTo>
                      <a:lnTo>
                        <a:pt x="95" y="228"/>
                      </a:lnTo>
                      <a:lnTo>
                        <a:pt x="105" y="205"/>
                      </a:lnTo>
                      <a:lnTo>
                        <a:pt x="105" y="195"/>
                      </a:lnTo>
                      <a:lnTo>
                        <a:pt x="112" y="160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5" name="Freeform 18"/>
                <p:cNvSpPr>
                  <a:spLocks/>
                </p:cNvSpPr>
                <p:nvPr/>
              </p:nvSpPr>
              <p:spPr bwMode="auto">
                <a:xfrm>
                  <a:off x="2486" y="1280"/>
                  <a:ext cx="523" cy="388"/>
                </a:xfrm>
                <a:custGeom>
                  <a:avLst/>
                  <a:gdLst>
                    <a:gd name="T0" fmla="*/ 4 w 698"/>
                    <a:gd name="T1" fmla="*/ 97 h 630"/>
                    <a:gd name="T2" fmla="*/ 47 w 698"/>
                    <a:gd name="T3" fmla="*/ 70 h 630"/>
                    <a:gd name="T4" fmla="*/ 40 w 698"/>
                    <a:gd name="T5" fmla="*/ 46 h 630"/>
                    <a:gd name="T6" fmla="*/ 103 w 698"/>
                    <a:gd name="T7" fmla="*/ 9 h 630"/>
                    <a:gd name="T8" fmla="*/ 111 w 698"/>
                    <a:gd name="T9" fmla="*/ 33 h 630"/>
                    <a:gd name="T10" fmla="*/ 202 w 698"/>
                    <a:gd name="T11" fmla="*/ 55 h 630"/>
                    <a:gd name="T12" fmla="*/ 238 w 698"/>
                    <a:gd name="T13" fmla="*/ 43 h 630"/>
                    <a:gd name="T14" fmla="*/ 298 w 698"/>
                    <a:gd name="T15" fmla="*/ 12 h 630"/>
                    <a:gd name="T16" fmla="*/ 352 w 698"/>
                    <a:gd name="T17" fmla="*/ 33 h 630"/>
                    <a:gd name="T18" fmla="*/ 408 w 698"/>
                    <a:gd name="T19" fmla="*/ 12 h 630"/>
                    <a:gd name="T20" fmla="*/ 448 w 698"/>
                    <a:gd name="T21" fmla="*/ 6 h 630"/>
                    <a:gd name="T22" fmla="*/ 457 w 698"/>
                    <a:gd name="T23" fmla="*/ 39 h 630"/>
                    <a:gd name="T24" fmla="*/ 480 w 698"/>
                    <a:gd name="T25" fmla="*/ 65 h 630"/>
                    <a:gd name="T26" fmla="*/ 504 w 698"/>
                    <a:gd name="T27" fmla="*/ 102 h 630"/>
                    <a:gd name="T28" fmla="*/ 523 w 698"/>
                    <a:gd name="T29" fmla="*/ 137 h 630"/>
                    <a:gd name="T30" fmla="*/ 472 w 698"/>
                    <a:gd name="T31" fmla="*/ 150 h 630"/>
                    <a:gd name="T32" fmla="*/ 426 w 698"/>
                    <a:gd name="T33" fmla="*/ 187 h 630"/>
                    <a:gd name="T34" fmla="*/ 384 w 698"/>
                    <a:gd name="T35" fmla="*/ 205 h 630"/>
                    <a:gd name="T36" fmla="*/ 345 w 698"/>
                    <a:gd name="T37" fmla="*/ 222 h 630"/>
                    <a:gd name="T38" fmla="*/ 362 w 698"/>
                    <a:gd name="T39" fmla="*/ 240 h 630"/>
                    <a:gd name="T40" fmla="*/ 388 w 698"/>
                    <a:gd name="T41" fmla="*/ 257 h 630"/>
                    <a:gd name="T42" fmla="*/ 366 w 698"/>
                    <a:gd name="T43" fmla="*/ 276 h 630"/>
                    <a:gd name="T44" fmla="*/ 337 w 698"/>
                    <a:gd name="T45" fmla="*/ 283 h 630"/>
                    <a:gd name="T46" fmla="*/ 333 w 698"/>
                    <a:gd name="T47" fmla="*/ 310 h 630"/>
                    <a:gd name="T48" fmla="*/ 309 w 698"/>
                    <a:gd name="T49" fmla="*/ 319 h 630"/>
                    <a:gd name="T50" fmla="*/ 277 w 698"/>
                    <a:gd name="T51" fmla="*/ 313 h 630"/>
                    <a:gd name="T52" fmla="*/ 251 w 698"/>
                    <a:gd name="T53" fmla="*/ 328 h 630"/>
                    <a:gd name="T54" fmla="*/ 227 w 698"/>
                    <a:gd name="T55" fmla="*/ 365 h 630"/>
                    <a:gd name="T56" fmla="*/ 202 w 698"/>
                    <a:gd name="T57" fmla="*/ 378 h 630"/>
                    <a:gd name="T58" fmla="*/ 156 w 698"/>
                    <a:gd name="T59" fmla="*/ 384 h 630"/>
                    <a:gd name="T60" fmla="*/ 127 w 698"/>
                    <a:gd name="T61" fmla="*/ 371 h 630"/>
                    <a:gd name="T62" fmla="*/ 100 w 698"/>
                    <a:gd name="T63" fmla="*/ 378 h 630"/>
                    <a:gd name="T64" fmla="*/ 85 w 698"/>
                    <a:gd name="T65" fmla="*/ 365 h 630"/>
                    <a:gd name="T66" fmla="*/ 67 w 698"/>
                    <a:gd name="T67" fmla="*/ 378 h 630"/>
                    <a:gd name="T68" fmla="*/ 43 w 698"/>
                    <a:gd name="T69" fmla="*/ 384 h 630"/>
                    <a:gd name="T70" fmla="*/ 32 w 698"/>
                    <a:gd name="T71" fmla="*/ 362 h 630"/>
                    <a:gd name="T72" fmla="*/ 36 w 698"/>
                    <a:gd name="T73" fmla="*/ 319 h 630"/>
                    <a:gd name="T74" fmla="*/ 47 w 698"/>
                    <a:gd name="T75" fmla="*/ 276 h 630"/>
                    <a:gd name="T76" fmla="*/ 47 w 698"/>
                    <a:gd name="T77" fmla="*/ 249 h 630"/>
                    <a:gd name="T78" fmla="*/ 52 w 698"/>
                    <a:gd name="T79" fmla="*/ 205 h 630"/>
                    <a:gd name="T80" fmla="*/ 56 w 698"/>
                    <a:gd name="T81" fmla="*/ 182 h 630"/>
                    <a:gd name="T82" fmla="*/ 28 w 698"/>
                    <a:gd name="T83" fmla="*/ 166 h 630"/>
                    <a:gd name="T84" fmla="*/ 7 w 698"/>
                    <a:gd name="T85" fmla="*/ 143 h 6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98"/>
                    <a:gd name="T130" fmla="*/ 0 h 630"/>
                    <a:gd name="T131" fmla="*/ 698 w 698"/>
                    <a:gd name="T132" fmla="*/ 630 h 6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98" h="630">
                      <a:moveTo>
                        <a:pt x="0" y="200"/>
                      </a:moveTo>
                      <a:lnTo>
                        <a:pt x="5" y="158"/>
                      </a:lnTo>
                      <a:lnTo>
                        <a:pt x="28" y="143"/>
                      </a:lnTo>
                      <a:lnTo>
                        <a:pt x="63" y="113"/>
                      </a:lnTo>
                      <a:lnTo>
                        <a:pt x="70" y="95"/>
                      </a:lnTo>
                      <a:lnTo>
                        <a:pt x="53" y="75"/>
                      </a:lnTo>
                      <a:lnTo>
                        <a:pt x="123" y="0"/>
                      </a:lnTo>
                      <a:lnTo>
                        <a:pt x="138" y="15"/>
                      </a:lnTo>
                      <a:lnTo>
                        <a:pt x="148" y="38"/>
                      </a:lnTo>
                      <a:lnTo>
                        <a:pt x="148" y="53"/>
                      </a:lnTo>
                      <a:lnTo>
                        <a:pt x="185" y="63"/>
                      </a:lnTo>
                      <a:lnTo>
                        <a:pt x="270" y="90"/>
                      </a:lnTo>
                      <a:lnTo>
                        <a:pt x="275" y="95"/>
                      </a:lnTo>
                      <a:lnTo>
                        <a:pt x="318" y="70"/>
                      </a:lnTo>
                      <a:lnTo>
                        <a:pt x="370" y="20"/>
                      </a:lnTo>
                      <a:lnTo>
                        <a:pt x="398" y="20"/>
                      </a:lnTo>
                      <a:lnTo>
                        <a:pt x="430" y="43"/>
                      </a:lnTo>
                      <a:lnTo>
                        <a:pt x="470" y="53"/>
                      </a:lnTo>
                      <a:lnTo>
                        <a:pt x="525" y="38"/>
                      </a:lnTo>
                      <a:lnTo>
                        <a:pt x="545" y="20"/>
                      </a:lnTo>
                      <a:lnTo>
                        <a:pt x="573" y="20"/>
                      </a:lnTo>
                      <a:lnTo>
                        <a:pt x="598" y="10"/>
                      </a:lnTo>
                      <a:lnTo>
                        <a:pt x="615" y="38"/>
                      </a:lnTo>
                      <a:lnTo>
                        <a:pt x="610" y="63"/>
                      </a:lnTo>
                      <a:lnTo>
                        <a:pt x="615" y="95"/>
                      </a:lnTo>
                      <a:lnTo>
                        <a:pt x="640" y="105"/>
                      </a:lnTo>
                      <a:lnTo>
                        <a:pt x="663" y="133"/>
                      </a:lnTo>
                      <a:lnTo>
                        <a:pt x="673" y="165"/>
                      </a:lnTo>
                      <a:lnTo>
                        <a:pt x="698" y="200"/>
                      </a:lnTo>
                      <a:lnTo>
                        <a:pt x="698" y="223"/>
                      </a:lnTo>
                      <a:lnTo>
                        <a:pt x="663" y="228"/>
                      </a:lnTo>
                      <a:lnTo>
                        <a:pt x="630" y="243"/>
                      </a:lnTo>
                      <a:lnTo>
                        <a:pt x="598" y="275"/>
                      </a:lnTo>
                      <a:lnTo>
                        <a:pt x="568" y="303"/>
                      </a:lnTo>
                      <a:lnTo>
                        <a:pt x="540" y="323"/>
                      </a:lnTo>
                      <a:lnTo>
                        <a:pt x="513" y="333"/>
                      </a:lnTo>
                      <a:lnTo>
                        <a:pt x="470" y="338"/>
                      </a:lnTo>
                      <a:lnTo>
                        <a:pt x="460" y="360"/>
                      </a:lnTo>
                      <a:lnTo>
                        <a:pt x="465" y="380"/>
                      </a:lnTo>
                      <a:lnTo>
                        <a:pt x="483" y="390"/>
                      </a:lnTo>
                      <a:lnTo>
                        <a:pt x="503" y="403"/>
                      </a:lnTo>
                      <a:lnTo>
                        <a:pt x="518" y="418"/>
                      </a:lnTo>
                      <a:lnTo>
                        <a:pt x="508" y="428"/>
                      </a:lnTo>
                      <a:lnTo>
                        <a:pt x="488" y="448"/>
                      </a:lnTo>
                      <a:lnTo>
                        <a:pt x="465" y="455"/>
                      </a:lnTo>
                      <a:lnTo>
                        <a:pt x="450" y="460"/>
                      </a:lnTo>
                      <a:lnTo>
                        <a:pt x="455" y="480"/>
                      </a:lnTo>
                      <a:lnTo>
                        <a:pt x="445" y="503"/>
                      </a:lnTo>
                      <a:lnTo>
                        <a:pt x="435" y="518"/>
                      </a:lnTo>
                      <a:lnTo>
                        <a:pt x="413" y="518"/>
                      </a:lnTo>
                      <a:lnTo>
                        <a:pt x="393" y="513"/>
                      </a:lnTo>
                      <a:lnTo>
                        <a:pt x="370" y="508"/>
                      </a:lnTo>
                      <a:lnTo>
                        <a:pt x="345" y="508"/>
                      </a:lnTo>
                      <a:lnTo>
                        <a:pt x="335" y="533"/>
                      </a:lnTo>
                      <a:lnTo>
                        <a:pt x="323" y="560"/>
                      </a:lnTo>
                      <a:lnTo>
                        <a:pt x="303" y="593"/>
                      </a:lnTo>
                      <a:lnTo>
                        <a:pt x="285" y="608"/>
                      </a:lnTo>
                      <a:lnTo>
                        <a:pt x="270" y="613"/>
                      </a:lnTo>
                      <a:lnTo>
                        <a:pt x="238" y="623"/>
                      </a:lnTo>
                      <a:lnTo>
                        <a:pt x="208" y="623"/>
                      </a:lnTo>
                      <a:lnTo>
                        <a:pt x="185" y="613"/>
                      </a:lnTo>
                      <a:lnTo>
                        <a:pt x="170" y="603"/>
                      </a:lnTo>
                      <a:lnTo>
                        <a:pt x="148" y="608"/>
                      </a:lnTo>
                      <a:lnTo>
                        <a:pt x="133" y="613"/>
                      </a:lnTo>
                      <a:lnTo>
                        <a:pt x="128" y="603"/>
                      </a:lnTo>
                      <a:lnTo>
                        <a:pt x="113" y="593"/>
                      </a:lnTo>
                      <a:lnTo>
                        <a:pt x="100" y="603"/>
                      </a:lnTo>
                      <a:lnTo>
                        <a:pt x="90" y="613"/>
                      </a:lnTo>
                      <a:lnTo>
                        <a:pt x="75" y="630"/>
                      </a:lnTo>
                      <a:lnTo>
                        <a:pt x="58" y="623"/>
                      </a:lnTo>
                      <a:lnTo>
                        <a:pt x="48" y="603"/>
                      </a:lnTo>
                      <a:lnTo>
                        <a:pt x="43" y="588"/>
                      </a:lnTo>
                      <a:lnTo>
                        <a:pt x="48" y="555"/>
                      </a:lnTo>
                      <a:lnTo>
                        <a:pt x="48" y="518"/>
                      </a:lnTo>
                      <a:lnTo>
                        <a:pt x="53" y="488"/>
                      </a:lnTo>
                      <a:lnTo>
                        <a:pt x="63" y="448"/>
                      </a:lnTo>
                      <a:lnTo>
                        <a:pt x="63" y="428"/>
                      </a:lnTo>
                      <a:lnTo>
                        <a:pt x="63" y="405"/>
                      </a:lnTo>
                      <a:lnTo>
                        <a:pt x="63" y="380"/>
                      </a:lnTo>
                      <a:lnTo>
                        <a:pt x="70" y="333"/>
                      </a:lnTo>
                      <a:lnTo>
                        <a:pt x="80" y="313"/>
                      </a:lnTo>
                      <a:lnTo>
                        <a:pt x="75" y="295"/>
                      </a:lnTo>
                      <a:lnTo>
                        <a:pt x="58" y="280"/>
                      </a:lnTo>
                      <a:lnTo>
                        <a:pt x="38" y="270"/>
                      </a:lnTo>
                      <a:lnTo>
                        <a:pt x="18" y="243"/>
                      </a:lnTo>
                      <a:lnTo>
                        <a:pt x="10" y="233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F0000">
                    <a:alpha val="16862"/>
                  </a:srgb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6" name="Freeform 19"/>
                <p:cNvSpPr>
                  <a:spLocks/>
                </p:cNvSpPr>
                <p:nvPr/>
              </p:nvSpPr>
              <p:spPr bwMode="auto">
                <a:xfrm>
                  <a:off x="2960" y="1439"/>
                  <a:ext cx="353" cy="310"/>
                </a:xfrm>
                <a:custGeom>
                  <a:avLst/>
                  <a:gdLst>
                    <a:gd name="T0" fmla="*/ 115 w 470"/>
                    <a:gd name="T1" fmla="*/ 9 h 500"/>
                    <a:gd name="T2" fmla="*/ 128 w 470"/>
                    <a:gd name="T3" fmla="*/ 0 h 500"/>
                    <a:gd name="T4" fmla="*/ 183 w 470"/>
                    <a:gd name="T5" fmla="*/ 12 h 500"/>
                    <a:gd name="T6" fmla="*/ 246 w 470"/>
                    <a:gd name="T7" fmla="*/ 28 h 500"/>
                    <a:gd name="T8" fmla="*/ 338 w 470"/>
                    <a:gd name="T9" fmla="*/ 65 h 500"/>
                    <a:gd name="T10" fmla="*/ 340 w 470"/>
                    <a:gd name="T11" fmla="*/ 86 h 500"/>
                    <a:gd name="T12" fmla="*/ 314 w 470"/>
                    <a:gd name="T13" fmla="*/ 93 h 500"/>
                    <a:gd name="T14" fmla="*/ 300 w 470"/>
                    <a:gd name="T15" fmla="*/ 117 h 500"/>
                    <a:gd name="T16" fmla="*/ 338 w 470"/>
                    <a:gd name="T17" fmla="*/ 157 h 500"/>
                    <a:gd name="T18" fmla="*/ 318 w 470"/>
                    <a:gd name="T19" fmla="*/ 198 h 500"/>
                    <a:gd name="T20" fmla="*/ 325 w 470"/>
                    <a:gd name="T21" fmla="*/ 236 h 500"/>
                    <a:gd name="T22" fmla="*/ 348 w 470"/>
                    <a:gd name="T23" fmla="*/ 268 h 500"/>
                    <a:gd name="T24" fmla="*/ 353 w 470"/>
                    <a:gd name="T25" fmla="*/ 307 h 500"/>
                    <a:gd name="T26" fmla="*/ 321 w 470"/>
                    <a:gd name="T27" fmla="*/ 310 h 500"/>
                    <a:gd name="T28" fmla="*/ 306 w 470"/>
                    <a:gd name="T29" fmla="*/ 282 h 500"/>
                    <a:gd name="T30" fmla="*/ 289 w 470"/>
                    <a:gd name="T31" fmla="*/ 268 h 500"/>
                    <a:gd name="T32" fmla="*/ 261 w 470"/>
                    <a:gd name="T33" fmla="*/ 288 h 500"/>
                    <a:gd name="T34" fmla="*/ 229 w 470"/>
                    <a:gd name="T35" fmla="*/ 290 h 500"/>
                    <a:gd name="T36" fmla="*/ 194 w 470"/>
                    <a:gd name="T37" fmla="*/ 284 h 500"/>
                    <a:gd name="T38" fmla="*/ 175 w 470"/>
                    <a:gd name="T39" fmla="*/ 284 h 500"/>
                    <a:gd name="T40" fmla="*/ 146 w 470"/>
                    <a:gd name="T41" fmla="*/ 265 h 500"/>
                    <a:gd name="T42" fmla="*/ 122 w 470"/>
                    <a:gd name="T43" fmla="*/ 248 h 500"/>
                    <a:gd name="T44" fmla="*/ 83 w 470"/>
                    <a:gd name="T45" fmla="*/ 262 h 500"/>
                    <a:gd name="T46" fmla="*/ 56 w 470"/>
                    <a:gd name="T47" fmla="*/ 251 h 500"/>
                    <a:gd name="T48" fmla="*/ 47 w 470"/>
                    <a:gd name="T49" fmla="*/ 229 h 500"/>
                    <a:gd name="T50" fmla="*/ 36 w 470"/>
                    <a:gd name="T51" fmla="*/ 206 h 500"/>
                    <a:gd name="T52" fmla="*/ 15 w 470"/>
                    <a:gd name="T53" fmla="*/ 186 h 500"/>
                    <a:gd name="T54" fmla="*/ 11 w 470"/>
                    <a:gd name="T55" fmla="*/ 174 h 500"/>
                    <a:gd name="T56" fmla="*/ 4 w 470"/>
                    <a:gd name="T57" fmla="*/ 148 h 500"/>
                    <a:gd name="T58" fmla="*/ 11 w 470"/>
                    <a:gd name="T59" fmla="*/ 121 h 500"/>
                    <a:gd name="T60" fmla="*/ 59 w 470"/>
                    <a:gd name="T61" fmla="*/ 71 h 500"/>
                    <a:gd name="T62" fmla="*/ 66 w 470"/>
                    <a:gd name="T63" fmla="*/ 55 h 500"/>
                    <a:gd name="T64" fmla="*/ 96 w 470"/>
                    <a:gd name="T65" fmla="*/ 36 h 500"/>
                    <a:gd name="T66" fmla="*/ 107 w 470"/>
                    <a:gd name="T67" fmla="*/ 27 h 5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70"/>
                    <a:gd name="T103" fmla="*/ 0 h 500"/>
                    <a:gd name="T104" fmla="*/ 470 w 470"/>
                    <a:gd name="T105" fmla="*/ 500 h 50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70" h="500">
                      <a:moveTo>
                        <a:pt x="158" y="15"/>
                      </a:moveTo>
                      <a:lnTo>
                        <a:pt x="153" y="15"/>
                      </a:lnTo>
                      <a:lnTo>
                        <a:pt x="158" y="20"/>
                      </a:lnTo>
                      <a:lnTo>
                        <a:pt x="170" y="0"/>
                      </a:lnTo>
                      <a:lnTo>
                        <a:pt x="200" y="5"/>
                      </a:lnTo>
                      <a:lnTo>
                        <a:pt x="243" y="20"/>
                      </a:lnTo>
                      <a:lnTo>
                        <a:pt x="310" y="53"/>
                      </a:lnTo>
                      <a:lnTo>
                        <a:pt x="328" y="45"/>
                      </a:lnTo>
                      <a:lnTo>
                        <a:pt x="418" y="85"/>
                      </a:lnTo>
                      <a:lnTo>
                        <a:pt x="450" y="105"/>
                      </a:lnTo>
                      <a:lnTo>
                        <a:pt x="460" y="120"/>
                      </a:lnTo>
                      <a:lnTo>
                        <a:pt x="453" y="138"/>
                      </a:lnTo>
                      <a:lnTo>
                        <a:pt x="438" y="145"/>
                      </a:lnTo>
                      <a:lnTo>
                        <a:pt x="418" y="150"/>
                      </a:lnTo>
                      <a:lnTo>
                        <a:pt x="395" y="158"/>
                      </a:lnTo>
                      <a:lnTo>
                        <a:pt x="400" y="188"/>
                      </a:lnTo>
                      <a:lnTo>
                        <a:pt x="443" y="228"/>
                      </a:lnTo>
                      <a:lnTo>
                        <a:pt x="450" y="253"/>
                      </a:lnTo>
                      <a:lnTo>
                        <a:pt x="443" y="285"/>
                      </a:lnTo>
                      <a:lnTo>
                        <a:pt x="423" y="320"/>
                      </a:lnTo>
                      <a:lnTo>
                        <a:pt x="410" y="353"/>
                      </a:lnTo>
                      <a:lnTo>
                        <a:pt x="433" y="380"/>
                      </a:lnTo>
                      <a:lnTo>
                        <a:pt x="460" y="415"/>
                      </a:lnTo>
                      <a:lnTo>
                        <a:pt x="463" y="433"/>
                      </a:lnTo>
                      <a:lnTo>
                        <a:pt x="470" y="480"/>
                      </a:lnTo>
                      <a:lnTo>
                        <a:pt x="470" y="495"/>
                      </a:lnTo>
                      <a:lnTo>
                        <a:pt x="453" y="500"/>
                      </a:lnTo>
                      <a:lnTo>
                        <a:pt x="428" y="500"/>
                      </a:lnTo>
                      <a:lnTo>
                        <a:pt x="418" y="485"/>
                      </a:lnTo>
                      <a:lnTo>
                        <a:pt x="408" y="455"/>
                      </a:lnTo>
                      <a:lnTo>
                        <a:pt x="393" y="433"/>
                      </a:lnTo>
                      <a:lnTo>
                        <a:pt x="385" y="433"/>
                      </a:lnTo>
                      <a:lnTo>
                        <a:pt x="370" y="443"/>
                      </a:lnTo>
                      <a:lnTo>
                        <a:pt x="348" y="465"/>
                      </a:lnTo>
                      <a:lnTo>
                        <a:pt x="338" y="468"/>
                      </a:lnTo>
                      <a:lnTo>
                        <a:pt x="305" y="468"/>
                      </a:lnTo>
                      <a:lnTo>
                        <a:pt x="290" y="458"/>
                      </a:lnTo>
                      <a:lnTo>
                        <a:pt x="258" y="458"/>
                      </a:lnTo>
                      <a:lnTo>
                        <a:pt x="243" y="465"/>
                      </a:lnTo>
                      <a:lnTo>
                        <a:pt x="233" y="458"/>
                      </a:lnTo>
                      <a:lnTo>
                        <a:pt x="215" y="448"/>
                      </a:lnTo>
                      <a:lnTo>
                        <a:pt x="195" y="428"/>
                      </a:lnTo>
                      <a:lnTo>
                        <a:pt x="180" y="405"/>
                      </a:lnTo>
                      <a:lnTo>
                        <a:pt x="163" y="400"/>
                      </a:lnTo>
                      <a:lnTo>
                        <a:pt x="130" y="415"/>
                      </a:lnTo>
                      <a:lnTo>
                        <a:pt x="110" y="423"/>
                      </a:lnTo>
                      <a:lnTo>
                        <a:pt x="95" y="423"/>
                      </a:lnTo>
                      <a:lnTo>
                        <a:pt x="75" y="405"/>
                      </a:lnTo>
                      <a:lnTo>
                        <a:pt x="63" y="385"/>
                      </a:lnTo>
                      <a:lnTo>
                        <a:pt x="63" y="370"/>
                      </a:lnTo>
                      <a:lnTo>
                        <a:pt x="63" y="348"/>
                      </a:lnTo>
                      <a:lnTo>
                        <a:pt x="48" y="333"/>
                      </a:lnTo>
                      <a:lnTo>
                        <a:pt x="35" y="310"/>
                      </a:lnTo>
                      <a:lnTo>
                        <a:pt x="20" y="300"/>
                      </a:lnTo>
                      <a:lnTo>
                        <a:pt x="10" y="300"/>
                      </a:lnTo>
                      <a:lnTo>
                        <a:pt x="15" y="280"/>
                      </a:lnTo>
                      <a:lnTo>
                        <a:pt x="10" y="263"/>
                      </a:lnTo>
                      <a:lnTo>
                        <a:pt x="5" y="238"/>
                      </a:lnTo>
                      <a:lnTo>
                        <a:pt x="0" y="215"/>
                      </a:lnTo>
                      <a:lnTo>
                        <a:pt x="15" y="195"/>
                      </a:lnTo>
                      <a:lnTo>
                        <a:pt x="48" y="158"/>
                      </a:lnTo>
                      <a:lnTo>
                        <a:pt x="78" y="115"/>
                      </a:lnTo>
                      <a:lnTo>
                        <a:pt x="88" y="110"/>
                      </a:lnTo>
                      <a:lnTo>
                        <a:pt x="88" y="88"/>
                      </a:lnTo>
                      <a:lnTo>
                        <a:pt x="105" y="73"/>
                      </a:lnTo>
                      <a:lnTo>
                        <a:pt x="128" y="58"/>
                      </a:lnTo>
                      <a:lnTo>
                        <a:pt x="153" y="53"/>
                      </a:lnTo>
                      <a:lnTo>
                        <a:pt x="143" y="43"/>
                      </a:lnTo>
                      <a:lnTo>
                        <a:pt x="158" y="15"/>
                      </a:lnTo>
                      <a:close/>
                    </a:path>
                  </a:pathLst>
                </a:custGeom>
                <a:solidFill>
                  <a:srgbClr val="FF0000">
                    <a:alpha val="16862"/>
                  </a:srgb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7" name="Freeform 20"/>
                <p:cNvSpPr>
                  <a:spLocks/>
                </p:cNvSpPr>
                <p:nvPr/>
              </p:nvSpPr>
              <p:spPr bwMode="auto">
                <a:xfrm>
                  <a:off x="2545" y="1409"/>
                  <a:ext cx="588" cy="549"/>
                </a:xfrm>
                <a:custGeom>
                  <a:avLst/>
                  <a:gdLst>
                    <a:gd name="T0" fmla="*/ 498 w 785"/>
                    <a:gd name="T1" fmla="*/ 5 h 890"/>
                    <a:gd name="T2" fmla="*/ 545 w 785"/>
                    <a:gd name="T3" fmla="*/ 30 h 890"/>
                    <a:gd name="T4" fmla="*/ 524 w 785"/>
                    <a:gd name="T5" fmla="*/ 59 h 890"/>
                    <a:gd name="T6" fmla="*/ 482 w 785"/>
                    <a:gd name="T7" fmla="*/ 85 h 890"/>
                    <a:gd name="T8" fmla="*/ 470 w 785"/>
                    <a:gd name="T9" fmla="*/ 102 h 890"/>
                    <a:gd name="T10" fmla="*/ 434 w 785"/>
                    <a:gd name="T11" fmla="*/ 138 h 890"/>
                    <a:gd name="T12" fmla="*/ 418 w 785"/>
                    <a:gd name="T13" fmla="*/ 178 h 890"/>
                    <a:gd name="T14" fmla="*/ 418 w 785"/>
                    <a:gd name="T15" fmla="*/ 213 h 890"/>
                    <a:gd name="T16" fmla="*/ 459 w 785"/>
                    <a:gd name="T17" fmla="*/ 242 h 890"/>
                    <a:gd name="T18" fmla="*/ 467 w 785"/>
                    <a:gd name="T19" fmla="*/ 275 h 890"/>
                    <a:gd name="T20" fmla="*/ 506 w 785"/>
                    <a:gd name="T21" fmla="*/ 287 h 890"/>
                    <a:gd name="T22" fmla="*/ 549 w 785"/>
                    <a:gd name="T23" fmla="*/ 281 h 890"/>
                    <a:gd name="T24" fmla="*/ 588 w 785"/>
                    <a:gd name="T25" fmla="*/ 320 h 890"/>
                    <a:gd name="T26" fmla="*/ 513 w 785"/>
                    <a:gd name="T27" fmla="*/ 336 h 890"/>
                    <a:gd name="T28" fmla="*/ 399 w 785"/>
                    <a:gd name="T29" fmla="*/ 372 h 890"/>
                    <a:gd name="T30" fmla="*/ 386 w 785"/>
                    <a:gd name="T31" fmla="*/ 418 h 890"/>
                    <a:gd name="T32" fmla="*/ 392 w 785"/>
                    <a:gd name="T33" fmla="*/ 486 h 890"/>
                    <a:gd name="T34" fmla="*/ 418 w 785"/>
                    <a:gd name="T35" fmla="*/ 535 h 890"/>
                    <a:gd name="T36" fmla="*/ 377 w 785"/>
                    <a:gd name="T37" fmla="*/ 545 h 890"/>
                    <a:gd name="T38" fmla="*/ 347 w 785"/>
                    <a:gd name="T39" fmla="*/ 509 h 890"/>
                    <a:gd name="T40" fmla="*/ 281 w 785"/>
                    <a:gd name="T41" fmla="*/ 506 h 890"/>
                    <a:gd name="T42" fmla="*/ 242 w 785"/>
                    <a:gd name="T43" fmla="*/ 509 h 890"/>
                    <a:gd name="T44" fmla="*/ 193 w 785"/>
                    <a:gd name="T45" fmla="*/ 509 h 890"/>
                    <a:gd name="T46" fmla="*/ 163 w 785"/>
                    <a:gd name="T47" fmla="*/ 500 h 890"/>
                    <a:gd name="T48" fmla="*/ 127 w 785"/>
                    <a:gd name="T49" fmla="*/ 480 h 890"/>
                    <a:gd name="T50" fmla="*/ 79 w 785"/>
                    <a:gd name="T51" fmla="*/ 438 h 890"/>
                    <a:gd name="T52" fmla="*/ 47 w 785"/>
                    <a:gd name="T53" fmla="*/ 412 h 890"/>
                    <a:gd name="T54" fmla="*/ 45 w 785"/>
                    <a:gd name="T55" fmla="*/ 386 h 890"/>
                    <a:gd name="T56" fmla="*/ 13 w 785"/>
                    <a:gd name="T57" fmla="*/ 379 h 890"/>
                    <a:gd name="T58" fmla="*/ 6 w 785"/>
                    <a:gd name="T59" fmla="*/ 339 h 890"/>
                    <a:gd name="T60" fmla="*/ 32 w 785"/>
                    <a:gd name="T61" fmla="*/ 312 h 890"/>
                    <a:gd name="T62" fmla="*/ 40 w 785"/>
                    <a:gd name="T63" fmla="*/ 281 h 890"/>
                    <a:gd name="T64" fmla="*/ 45 w 785"/>
                    <a:gd name="T65" fmla="*/ 252 h 890"/>
                    <a:gd name="T66" fmla="*/ 88 w 785"/>
                    <a:gd name="T67" fmla="*/ 255 h 890"/>
                    <a:gd name="T68" fmla="*/ 154 w 785"/>
                    <a:gd name="T69" fmla="*/ 242 h 890"/>
                    <a:gd name="T70" fmla="*/ 191 w 785"/>
                    <a:gd name="T71" fmla="*/ 199 h 890"/>
                    <a:gd name="T72" fmla="*/ 228 w 785"/>
                    <a:gd name="T73" fmla="*/ 187 h 890"/>
                    <a:gd name="T74" fmla="*/ 266 w 785"/>
                    <a:gd name="T75" fmla="*/ 190 h 890"/>
                    <a:gd name="T76" fmla="*/ 281 w 785"/>
                    <a:gd name="T77" fmla="*/ 151 h 890"/>
                    <a:gd name="T78" fmla="*/ 328 w 785"/>
                    <a:gd name="T79" fmla="*/ 128 h 890"/>
                    <a:gd name="T80" fmla="*/ 300 w 785"/>
                    <a:gd name="T81" fmla="*/ 111 h 890"/>
                    <a:gd name="T82" fmla="*/ 288 w 785"/>
                    <a:gd name="T83" fmla="*/ 96 h 890"/>
                    <a:gd name="T84" fmla="*/ 288 w 785"/>
                    <a:gd name="T85" fmla="*/ 79 h 890"/>
                    <a:gd name="T86" fmla="*/ 328 w 785"/>
                    <a:gd name="T87" fmla="*/ 73 h 890"/>
                    <a:gd name="T88" fmla="*/ 363 w 785"/>
                    <a:gd name="T89" fmla="*/ 56 h 890"/>
                    <a:gd name="T90" fmla="*/ 403 w 785"/>
                    <a:gd name="T91" fmla="*/ 27 h 890"/>
                    <a:gd name="T92" fmla="*/ 438 w 785"/>
                    <a:gd name="T93" fmla="*/ 14 h 89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85"/>
                    <a:gd name="T142" fmla="*/ 0 h 890"/>
                    <a:gd name="T143" fmla="*/ 785 w 785"/>
                    <a:gd name="T144" fmla="*/ 890 h 89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85" h="890">
                      <a:moveTo>
                        <a:pt x="613" y="10"/>
                      </a:moveTo>
                      <a:lnTo>
                        <a:pt x="643" y="0"/>
                      </a:lnTo>
                      <a:lnTo>
                        <a:pt x="665" y="8"/>
                      </a:lnTo>
                      <a:lnTo>
                        <a:pt x="695" y="23"/>
                      </a:lnTo>
                      <a:lnTo>
                        <a:pt x="728" y="38"/>
                      </a:lnTo>
                      <a:lnTo>
                        <a:pt x="728" y="48"/>
                      </a:lnTo>
                      <a:lnTo>
                        <a:pt x="718" y="60"/>
                      </a:lnTo>
                      <a:lnTo>
                        <a:pt x="695" y="85"/>
                      </a:lnTo>
                      <a:lnTo>
                        <a:pt x="700" y="95"/>
                      </a:lnTo>
                      <a:lnTo>
                        <a:pt x="680" y="103"/>
                      </a:lnTo>
                      <a:lnTo>
                        <a:pt x="665" y="118"/>
                      </a:lnTo>
                      <a:lnTo>
                        <a:pt x="643" y="138"/>
                      </a:lnTo>
                      <a:lnTo>
                        <a:pt x="638" y="150"/>
                      </a:lnTo>
                      <a:lnTo>
                        <a:pt x="643" y="160"/>
                      </a:lnTo>
                      <a:lnTo>
                        <a:pt x="628" y="165"/>
                      </a:lnTo>
                      <a:lnTo>
                        <a:pt x="618" y="185"/>
                      </a:lnTo>
                      <a:lnTo>
                        <a:pt x="600" y="200"/>
                      </a:lnTo>
                      <a:lnTo>
                        <a:pt x="580" y="223"/>
                      </a:lnTo>
                      <a:lnTo>
                        <a:pt x="565" y="245"/>
                      </a:lnTo>
                      <a:lnTo>
                        <a:pt x="555" y="260"/>
                      </a:lnTo>
                      <a:lnTo>
                        <a:pt x="558" y="288"/>
                      </a:lnTo>
                      <a:lnTo>
                        <a:pt x="570" y="308"/>
                      </a:lnTo>
                      <a:lnTo>
                        <a:pt x="565" y="323"/>
                      </a:lnTo>
                      <a:lnTo>
                        <a:pt x="558" y="345"/>
                      </a:lnTo>
                      <a:lnTo>
                        <a:pt x="585" y="360"/>
                      </a:lnTo>
                      <a:lnTo>
                        <a:pt x="600" y="380"/>
                      </a:lnTo>
                      <a:lnTo>
                        <a:pt x="613" y="393"/>
                      </a:lnTo>
                      <a:lnTo>
                        <a:pt x="618" y="403"/>
                      </a:lnTo>
                      <a:lnTo>
                        <a:pt x="613" y="423"/>
                      </a:lnTo>
                      <a:lnTo>
                        <a:pt x="623" y="445"/>
                      </a:lnTo>
                      <a:lnTo>
                        <a:pt x="633" y="465"/>
                      </a:lnTo>
                      <a:lnTo>
                        <a:pt x="648" y="475"/>
                      </a:lnTo>
                      <a:lnTo>
                        <a:pt x="675" y="465"/>
                      </a:lnTo>
                      <a:lnTo>
                        <a:pt x="695" y="455"/>
                      </a:lnTo>
                      <a:lnTo>
                        <a:pt x="713" y="445"/>
                      </a:lnTo>
                      <a:lnTo>
                        <a:pt x="733" y="455"/>
                      </a:lnTo>
                      <a:lnTo>
                        <a:pt x="750" y="475"/>
                      </a:lnTo>
                      <a:lnTo>
                        <a:pt x="770" y="498"/>
                      </a:lnTo>
                      <a:lnTo>
                        <a:pt x="785" y="518"/>
                      </a:lnTo>
                      <a:lnTo>
                        <a:pt x="760" y="530"/>
                      </a:lnTo>
                      <a:lnTo>
                        <a:pt x="713" y="535"/>
                      </a:lnTo>
                      <a:lnTo>
                        <a:pt x="685" y="545"/>
                      </a:lnTo>
                      <a:lnTo>
                        <a:pt x="618" y="560"/>
                      </a:lnTo>
                      <a:lnTo>
                        <a:pt x="570" y="583"/>
                      </a:lnTo>
                      <a:lnTo>
                        <a:pt x="533" y="603"/>
                      </a:lnTo>
                      <a:lnTo>
                        <a:pt x="515" y="615"/>
                      </a:lnTo>
                      <a:lnTo>
                        <a:pt x="515" y="640"/>
                      </a:lnTo>
                      <a:lnTo>
                        <a:pt x="515" y="678"/>
                      </a:lnTo>
                      <a:lnTo>
                        <a:pt x="503" y="748"/>
                      </a:lnTo>
                      <a:lnTo>
                        <a:pt x="495" y="768"/>
                      </a:lnTo>
                      <a:lnTo>
                        <a:pt x="523" y="788"/>
                      </a:lnTo>
                      <a:lnTo>
                        <a:pt x="558" y="825"/>
                      </a:lnTo>
                      <a:lnTo>
                        <a:pt x="565" y="848"/>
                      </a:lnTo>
                      <a:lnTo>
                        <a:pt x="558" y="868"/>
                      </a:lnTo>
                      <a:lnTo>
                        <a:pt x="533" y="880"/>
                      </a:lnTo>
                      <a:lnTo>
                        <a:pt x="503" y="890"/>
                      </a:lnTo>
                      <a:lnTo>
                        <a:pt x="503" y="883"/>
                      </a:lnTo>
                      <a:lnTo>
                        <a:pt x="485" y="863"/>
                      </a:lnTo>
                      <a:lnTo>
                        <a:pt x="475" y="838"/>
                      </a:lnTo>
                      <a:lnTo>
                        <a:pt x="463" y="825"/>
                      </a:lnTo>
                      <a:lnTo>
                        <a:pt x="433" y="815"/>
                      </a:lnTo>
                      <a:lnTo>
                        <a:pt x="400" y="810"/>
                      </a:lnTo>
                      <a:lnTo>
                        <a:pt x="375" y="820"/>
                      </a:lnTo>
                      <a:lnTo>
                        <a:pt x="365" y="838"/>
                      </a:lnTo>
                      <a:lnTo>
                        <a:pt x="343" y="843"/>
                      </a:lnTo>
                      <a:lnTo>
                        <a:pt x="323" y="825"/>
                      </a:lnTo>
                      <a:lnTo>
                        <a:pt x="300" y="825"/>
                      </a:lnTo>
                      <a:lnTo>
                        <a:pt x="275" y="830"/>
                      </a:lnTo>
                      <a:lnTo>
                        <a:pt x="258" y="825"/>
                      </a:lnTo>
                      <a:lnTo>
                        <a:pt x="238" y="820"/>
                      </a:lnTo>
                      <a:lnTo>
                        <a:pt x="223" y="815"/>
                      </a:lnTo>
                      <a:lnTo>
                        <a:pt x="218" y="810"/>
                      </a:lnTo>
                      <a:lnTo>
                        <a:pt x="200" y="805"/>
                      </a:lnTo>
                      <a:lnTo>
                        <a:pt x="180" y="795"/>
                      </a:lnTo>
                      <a:lnTo>
                        <a:pt x="170" y="778"/>
                      </a:lnTo>
                      <a:lnTo>
                        <a:pt x="143" y="748"/>
                      </a:lnTo>
                      <a:lnTo>
                        <a:pt x="128" y="730"/>
                      </a:lnTo>
                      <a:lnTo>
                        <a:pt x="105" y="710"/>
                      </a:lnTo>
                      <a:lnTo>
                        <a:pt x="90" y="698"/>
                      </a:lnTo>
                      <a:lnTo>
                        <a:pt x="75" y="683"/>
                      </a:lnTo>
                      <a:lnTo>
                        <a:pt x="63" y="668"/>
                      </a:lnTo>
                      <a:lnTo>
                        <a:pt x="63" y="655"/>
                      </a:lnTo>
                      <a:lnTo>
                        <a:pt x="60" y="630"/>
                      </a:lnTo>
                      <a:lnTo>
                        <a:pt x="60" y="625"/>
                      </a:lnTo>
                      <a:lnTo>
                        <a:pt x="48" y="620"/>
                      </a:lnTo>
                      <a:lnTo>
                        <a:pt x="33" y="630"/>
                      </a:lnTo>
                      <a:lnTo>
                        <a:pt x="18" y="615"/>
                      </a:lnTo>
                      <a:lnTo>
                        <a:pt x="10" y="593"/>
                      </a:lnTo>
                      <a:lnTo>
                        <a:pt x="0" y="573"/>
                      </a:lnTo>
                      <a:lnTo>
                        <a:pt x="8" y="550"/>
                      </a:lnTo>
                      <a:lnTo>
                        <a:pt x="10" y="535"/>
                      </a:lnTo>
                      <a:lnTo>
                        <a:pt x="28" y="518"/>
                      </a:lnTo>
                      <a:lnTo>
                        <a:pt x="43" y="505"/>
                      </a:lnTo>
                      <a:lnTo>
                        <a:pt x="63" y="488"/>
                      </a:lnTo>
                      <a:lnTo>
                        <a:pt x="60" y="473"/>
                      </a:lnTo>
                      <a:lnTo>
                        <a:pt x="53" y="455"/>
                      </a:lnTo>
                      <a:lnTo>
                        <a:pt x="53" y="435"/>
                      </a:lnTo>
                      <a:lnTo>
                        <a:pt x="53" y="420"/>
                      </a:lnTo>
                      <a:lnTo>
                        <a:pt x="60" y="408"/>
                      </a:lnTo>
                      <a:lnTo>
                        <a:pt x="85" y="388"/>
                      </a:lnTo>
                      <a:lnTo>
                        <a:pt x="105" y="408"/>
                      </a:lnTo>
                      <a:lnTo>
                        <a:pt x="118" y="413"/>
                      </a:lnTo>
                      <a:lnTo>
                        <a:pt x="148" y="413"/>
                      </a:lnTo>
                      <a:lnTo>
                        <a:pt x="190" y="403"/>
                      </a:lnTo>
                      <a:lnTo>
                        <a:pt x="205" y="393"/>
                      </a:lnTo>
                      <a:lnTo>
                        <a:pt x="223" y="378"/>
                      </a:lnTo>
                      <a:lnTo>
                        <a:pt x="238" y="355"/>
                      </a:lnTo>
                      <a:lnTo>
                        <a:pt x="255" y="323"/>
                      </a:lnTo>
                      <a:lnTo>
                        <a:pt x="258" y="298"/>
                      </a:lnTo>
                      <a:lnTo>
                        <a:pt x="290" y="293"/>
                      </a:lnTo>
                      <a:lnTo>
                        <a:pt x="305" y="303"/>
                      </a:lnTo>
                      <a:lnTo>
                        <a:pt x="328" y="308"/>
                      </a:lnTo>
                      <a:lnTo>
                        <a:pt x="343" y="308"/>
                      </a:lnTo>
                      <a:lnTo>
                        <a:pt x="355" y="308"/>
                      </a:lnTo>
                      <a:lnTo>
                        <a:pt x="375" y="265"/>
                      </a:lnTo>
                      <a:lnTo>
                        <a:pt x="365" y="255"/>
                      </a:lnTo>
                      <a:lnTo>
                        <a:pt x="375" y="245"/>
                      </a:lnTo>
                      <a:lnTo>
                        <a:pt x="385" y="245"/>
                      </a:lnTo>
                      <a:lnTo>
                        <a:pt x="395" y="245"/>
                      </a:lnTo>
                      <a:lnTo>
                        <a:pt x="438" y="208"/>
                      </a:lnTo>
                      <a:lnTo>
                        <a:pt x="433" y="200"/>
                      </a:lnTo>
                      <a:lnTo>
                        <a:pt x="423" y="193"/>
                      </a:lnTo>
                      <a:lnTo>
                        <a:pt x="400" y="180"/>
                      </a:lnTo>
                      <a:lnTo>
                        <a:pt x="390" y="170"/>
                      </a:lnTo>
                      <a:lnTo>
                        <a:pt x="385" y="165"/>
                      </a:lnTo>
                      <a:lnTo>
                        <a:pt x="385" y="155"/>
                      </a:lnTo>
                      <a:lnTo>
                        <a:pt x="380" y="150"/>
                      </a:lnTo>
                      <a:lnTo>
                        <a:pt x="380" y="133"/>
                      </a:lnTo>
                      <a:lnTo>
                        <a:pt x="385" y="128"/>
                      </a:lnTo>
                      <a:lnTo>
                        <a:pt x="395" y="128"/>
                      </a:lnTo>
                      <a:lnTo>
                        <a:pt x="423" y="118"/>
                      </a:lnTo>
                      <a:lnTo>
                        <a:pt x="438" y="118"/>
                      </a:lnTo>
                      <a:lnTo>
                        <a:pt x="460" y="113"/>
                      </a:lnTo>
                      <a:lnTo>
                        <a:pt x="470" y="103"/>
                      </a:lnTo>
                      <a:lnTo>
                        <a:pt x="485" y="90"/>
                      </a:lnTo>
                      <a:lnTo>
                        <a:pt x="503" y="75"/>
                      </a:lnTo>
                      <a:lnTo>
                        <a:pt x="523" y="60"/>
                      </a:lnTo>
                      <a:lnTo>
                        <a:pt x="538" y="43"/>
                      </a:lnTo>
                      <a:lnTo>
                        <a:pt x="548" y="33"/>
                      </a:lnTo>
                      <a:lnTo>
                        <a:pt x="565" y="23"/>
                      </a:lnTo>
                      <a:lnTo>
                        <a:pt x="585" y="23"/>
                      </a:lnTo>
                      <a:lnTo>
                        <a:pt x="613" y="10"/>
                      </a:lnTo>
                      <a:close/>
                    </a:path>
                  </a:pathLst>
                </a:custGeom>
                <a:solidFill>
                  <a:srgbClr val="FF0000">
                    <a:alpha val="16862"/>
                  </a:srgb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8" name="Freeform 21"/>
                <p:cNvSpPr>
                  <a:spLocks/>
                </p:cNvSpPr>
                <p:nvPr/>
              </p:nvSpPr>
              <p:spPr bwMode="auto">
                <a:xfrm>
                  <a:off x="2332" y="2487"/>
                  <a:ext cx="93" cy="40"/>
                </a:xfrm>
                <a:custGeom>
                  <a:avLst/>
                  <a:gdLst>
                    <a:gd name="T0" fmla="*/ 39 w 125"/>
                    <a:gd name="T1" fmla="*/ 0 h 67"/>
                    <a:gd name="T2" fmla="*/ 28 w 125"/>
                    <a:gd name="T3" fmla="*/ 9 h 67"/>
                    <a:gd name="T4" fmla="*/ 15 w 125"/>
                    <a:gd name="T5" fmla="*/ 9 h 67"/>
                    <a:gd name="T6" fmla="*/ 0 w 125"/>
                    <a:gd name="T7" fmla="*/ 9 h 67"/>
                    <a:gd name="T8" fmla="*/ 4 w 125"/>
                    <a:gd name="T9" fmla="*/ 19 h 67"/>
                    <a:gd name="T10" fmla="*/ 7 w 125"/>
                    <a:gd name="T11" fmla="*/ 25 h 67"/>
                    <a:gd name="T12" fmla="*/ 36 w 125"/>
                    <a:gd name="T13" fmla="*/ 31 h 67"/>
                    <a:gd name="T14" fmla="*/ 63 w 125"/>
                    <a:gd name="T15" fmla="*/ 37 h 67"/>
                    <a:gd name="T16" fmla="*/ 78 w 125"/>
                    <a:gd name="T17" fmla="*/ 40 h 67"/>
                    <a:gd name="T18" fmla="*/ 86 w 125"/>
                    <a:gd name="T19" fmla="*/ 31 h 67"/>
                    <a:gd name="T20" fmla="*/ 93 w 125"/>
                    <a:gd name="T21" fmla="*/ 25 h 67"/>
                    <a:gd name="T22" fmla="*/ 93 w 125"/>
                    <a:gd name="T23" fmla="*/ 12 h 67"/>
                    <a:gd name="T24" fmla="*/ 86 w 125"/>
                    <a:gd name="T25" fmla="*/ 0 h 67"/>
                    <a:gd name="T26" fmla="*/ 74 w 125"/>
                    <a:gd name="T27" fmla="*/ 0 h 67"/>
                    <a:gd name="T28" fmla="*/ 60 w 125"/>
                    <a:gd name="T29" fmla="*/ 6 h 67"/>
                    <a:gd name="T30" fmla="*/ 39 w 125"/>
                    <a:gd name="T31" fmla="*/ 0 h 6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5"/>
                    <a:gd name="T49" fmla="*/ 0 h 67"/>
                    <a:gd name="T50" fmla="*/ 125 w 125"/>
                    <a:gd name="T51" fmla="*/ 67 h 6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5" h="67">
                      <a:moveTo>
                        <a:pt x="53" y="0"/>
                      </a:moveTo>
                      <a:lnTo>
                        <a:pt x="38" y="15"/>
                      </a:lnTo>
                      <a:lnTo>
                        <a:pt x="20" y="15"/>
                      </a:lnTo>
                      <a:lnTo>
                        <a:pt x="0" y="15"/>
                      </a:lnTo>
                      <a:lnTo>
                        <a:pt x="5" y="32"/>
                      </a:lnTo>
                      <a:lnTo>
                        <a:pt x="10" y="42"/>
                      </a:lnTo>
                      <a:lnTo>
                        <a:pt x="48" y="52"/>
                      </a:lnTo>
                      <a:lnTo>
                        <a:pt x="85" y="62"/>
                      </a:lnTo>
                      <a:lnTo>
                        <a:pt x="105" y="67"/>
                      </a:lnTo>
                      <a:lnTo>
                        <a:pt x="115" y="52"/>
                      </a:lnTo>
                      <a:lnTo>
                        <a:pt x="125" y="42"/>
                      </a:lnTo>
                      <a:lnTo>
                        <a:pt x="125" y="20"/>
                      </a:lnTo>
                      <a:lnTo>
                        <a:pt x="115" y="0"/>
                      </a:lnTo>
                      <a:lnTo>
                        <a:pt x="100" y="0"/>
                      </a:lnTo>
                      <a:lnTo>
                        <a:pt x="80" y="1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chemeClr val="accent1">
                    <a:alpha val="16862"/>
                  </a:scheme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79" name="Freeform 22"/>
                <p:cNvSpPr>
                  <a:spLocks/>
                </p:cNvSpPr>
                <p:nvPr/>
              </p:nvSpPr>
              <p:spPr bwMode="auto">
                <a:xfrm>
                  <a:off x="2338" y="2051"/>
                  <a:ext cx="574" cy="591"/>
                </a:xfrm>
                <a:custGeom>
                  <a:avLst/>
                  <a:gdLst>
                    <a:gd name="T0" fmla="*/ 30 w 768"/>
                    <a:gd name="T1" fmla="*/ 117 h 960"/>
                    <a:gd name="T2" fmla="*/ 67 w 768"/>
                    <a:gd name="T3" fmla="*/ 162 h 960"/>
                    <a:gd name="T4" fmla="*/ 55 w 768"/>
                    <a:gd name="T5" fmla="*/ 208 h 960"/>
                    <a:gd name="T6" fmla="*/ 75 w 768"/>
                    <a:gd name="T7" fmla="*/ 257 h 960"/>
                    <a:gd name="T8" fmla="*/ 108 w 768"/>
                    <a:gd name="T9" fmla="*/ 328 h 960"/>
                    <a:gd name="T10" fmla="*/ 108 w 768"/>
                    <a:gd name="T11" fmla="*/ 369 h 960"/>
                    <a:gd name="T12" fmla="*/ 101 w 768"/>
                    <a:gd name="T13" fmla="*/ 406 h 960"/>
                    <a:gd name="T14" fmla="*/ 137 w 768"/>
                    <a:gd name="T15" fmla="*/ 430 h 960"/>
                    <a:gd name="T16" fmla="*/ 146 w 768"/>
                    <a:gd name="T17" fmla="*/ 456 h 960"/>
                    <a:gd name="T18" fmla="*/ 189 w 768"/>
                    <a:gd name="T19" fmla="*/ 483 h 960"/>
                    <a:gd name="T20" fmla="*/ 208 w 768"/>
                    <a:gd name="T21" fmla="*/ 513 h 960"/>
                    <a:gd name="T22" fmla="*/ 235 w 768"/>
                    <a:gd name="T23" fmla="*/ 547 h 960"/>
                    <a:gd name="T24" fmla="*/ 256 w 768"/>
                    <a:gd name="T25" fmla="*/ 579 h 960"/>
                    <a:gd name="T26" fmla="*/ 295 w 768"/>
                    <a:gd name="T27" fmla="*/ 582 h 960"/>
                    <a:gd name="T28" fmla="*/ 335 w 768"/>
                    <a:gd name="T29" fmla="*/ 591 h 960"/>
                    <a:gd name="T30" fmla="*/ 355 w 768"/>
                    <a:gd name="T31" fmla="*/ 573 h 960"/>
                    <a:gd name="T32" fmla="*/ 380 w 768"/>
                    <a:gd name="T33" fmla="*/ 537 h 960"/>
                    <a:gd name="T34" fmla="*/ 396 w 768"/>
                    <a:gd name="T35" fmla="*/ 517 h 960"/>
                    <a:gd name="T36" fmla="*/ 421 w 768"/>
                    <a:gd name="T37" fmla="*/ 493 h 960"/>
                    <a:gd name="T38" fmla="*/ 425 w 768"/>
                    <a:gd name="T39" fmla="*/ 465 h 960"/>
                    <a:gd name="T40" fmla="*/ 456 w 768"/>
                    <a:gd name="T41" fmla="*/ 468 h 960"/>
                    <a:gd name="T42" fmla="*/ 471 w 768"/>
                    <a:gd name="T43" fmla="*/ 439 h 960"/>
                    <a:gd name="T44" fmla="*/ 488 w 768"/>
                    <a:gd name="T45" fmla="*/ 406 h 960"/>
                    <a:gd name="T46" fmla="*/ 493 w 768"/>
                    <a:gd name="T47" fmla="*/ 390 h 960"/>
                    <a:gd name="T48" fmla="*/ 484 w 768"/>
                    <a:gd name="T49" fmla="*/ 362 h 960"/>
                    <a:gd name="T50" fmla="*/ 508 w 768"/>
                    <a:gd name="T51" fmla="*/ 342 h 960"/>
                    <a:gd name="T52" fmla="*/ 540 w 768"/>
                    <a:gd name="T53" fmla="*/ 331 h 960"/>
                    <a:gd name="T54" fmla="*/ 540 w 768"/>
                    <a:gd name="T55" fmla="*/ 310 h 960"/>
                    <a:gd name="T56" fmla="*/ 527 w 768"/>
                    <a:gd name="T57" fmla="*/ 260 h 960"/>
                    <a:gd name="T58" fmla="*/ 559 w 768"/>
                    <a:gd name="T59" fmla="*/ 267 h 960"/>
                    <a:gd name="T60" fmla="*/ 548 w 768"/>
                    <a:gd name="T61" fmla="*/ 237 h 960"/>
                    <a:gd name="T62" fmla="*/ 567 w 768"/>
                    <a:gd name="T63" fmla="*/ 220 h 960"/>
                    <a:gd name="T64" fmla="*/ 567 w 768"/>
                    <a:gd name="T65" fmla="*/ 205 h 960"/>
                    <a:gd name="T66" fmla="*/ 548 w 768"/>
                    <a:gd name="T67" fmla="*/ 205 h 960"/>
                    <a:gd name="T68" fmla="*/ 519 w 768"/>
                    <a:gd name="T69" fmla="*/ 194 h 960"/>
                    <a:gd name="T70" fmla="*/ 508 w 768"/>
                    <a:gd name="T71" fmla="*/ 175 h 960"/>
                    <a:gd name="T72" fmla="*/ 463 w 768"/>
                    <a:gd name="T73" fmla="*/ 153 h 960"/>
                    <a:gd name="T74" fmla="*/ 437 w 768"/>
                    <a:gd name="T75" fmla="*/ 143 h 960"/>
                    <a:gd name="T76" fmla="*/ 437 w 768"/>
                    <a:gd name="T77" fmla="*/ 117 h 960"/>
                    <a:gd name="T78" fmla="*/ 410 w 768"/>
                    <a:gd name="T79" fmla="*/ 107 h 960"/>
                    <a:gd name="T80" fmla="*/ 357 w 768"/>
                    <a:gd name="T81" fmla="*/ 100 h 960"/>
                    <a:gd name="T82" fmla="*/ 342 w 768"/>
                    <a:gd name="T83" fmla="*/ 107 h 960"/>
                    <a:gd name="T84" fmla="*/ 314 w 768"/>
                    <a:gd name="T85" fmla="*/ 103 h 960"/>
                    <a:gd name="T86" fmla="*/ 239 w 768"/>
                    <a:gd name="T87" fmla="*/ 85 h 960"/>
                    <a:gd name="T88" fmla="*/ 212 w 768"/>
                    <a:gd name="T89" fmla="*/ 65 h 960"/>
                    <a:gd name="T90" fmla="*/ 164 w 768"/>
                    <a:gd name="T91" fmla="*/ 39 h 960"/>
                    <a:gd name="T92" fmla="*/ 108 w 768"/>
                    <a:gd name="T93" fmla="*/ 33 h 960"/>
                    <a:gd name="T94" fmla="*/ 58 w 768"/>
                    <a:gd name="T95" fmla="*/ 20 h 960"/>
                    <a:gd name="T96" fmla="*/ 43 w 768"/>
                    <a:gd name="T97" fmla="*/ 6 h 960"/>
                    <a:gd name="T98" fmla="*/ 7 w 768"/>
                    <a:gd name="T99" fmla="*/ 15 h 960"/>
                    <a:gd name="T100" fmla="*/ 19 w 768"/>
                    <a:gd name="T101" fmla="*/ 63 h 960"/>
                    <a:gd name="T102" fmla="*/ 52 w 768"/>
                    <a:gd name="T103" fmla="*/ 94 h 96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8"/>
                    <a:gd name="T157" fmla="*/ 0 h 960"/>
                    <a:gd name="T158" fmla="*/ 768 w 768"/>
                    <a:gd name="T159" fmla="*/ 960 h 96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8" h="960">
                      <a:moveTo>
                        <a:pt x="48" y="168"/>
                      </a:moveTo>
                      <a:lnTo>
                        <a:pt x="40" y="190"/>
                      </a:lnTo>
                      <a:lnTo>
                        <a:pt x="68" y="210"/>
                      </a:lnTo>
                      <a:lnTo>
                        <a:pt x="90" y="263"/>
                      </a:lnTo>
                      <a:lnTo>
                        <a:pt x="83" y="305"/>
                      </a:lnTo>
                      <a:lnTo>
                        <a:pt x="73" y="338"/>
                      </a:lnTo>
                      <a:lnTo>
                        <a:pt x="68" y="353"/>
                      </a:lnTo>
                      <a:lnTo>
                        <a:pt x="100" y="418"/>
                      </a:lnTo>
                      <a:lnTo>
                        <a:pt x="125" y="480"/>
                      </a:lnTo>
                      <a:lnTo>
                        <a:pt x="145" y="533"/>
                      </a:lnTo>
                      <a:lnTo>
                        <a:pt x="158" y="565"/>
                      </a:lnTo>
                      <a:lnTo>
                        <a:pt x="145" y="600"/>
                      </a:lnTo>
                      <a:lnTo>
                        <a:pt x="130" y="633"/>
                      </a:lnTo>
                      <a:lnTo>
                        <a:pt x="135" y="660"/>
                      </a:lnTo>
                      <a:lnTo>
                        <a:pt x="163" y="675"/>
                      </a:lnTo>
                      <a:lnTo>
                        <a:pt x="183" y="698"/>
                      </a:lnTo>
                      <a:lnTo>
                        <a:pt x="195" y="713"/>
                      </a:lnTo>
                      <a:lnTo>
                        <a:pt x="195" y="740"/>
                      </a:lnTo>
                      <a:lnTo>
                        <a:pt x="225" y="760"/>
                      </a:lnTo>
                      <a:lnTo>
                        <a:pt x="253" y="785"/>
                      </a:lnTo>
                      <a:lnTo>
                        <a:pt x="268" y="808"/>
                      </a:lnTo>
                      <a:lnTo>
                        <a:pt x="278" y="833"/>
                      </a:lnTo>
                      <a:lnTo>
                        <a:pt x="295" y="850"/>
                      </a:lnTo>
                      <a:lnTo>
                        <a:pt x="315" y="888"/>
                      </a:lnTo>
                      <a:lnTo>
                        <a:pt x="330" y="918"/>
                      </a:lnTo>
                      <a:lnTo>
                        <a:pt x="343" y="940"/>
                      </a:lnTo>
                      <a:lnTo>
                        <a:pt x="363" y="940"/>
                      </a:lnTo>
                      <a:lnTo>
                        <a:pt x="395" y="945"/>
                      </a:lnTo>
                      <a:lnTo>
                        <a:pt x="420" y="950"/>
                      </a:lnTo>
                      <a:lnTo>
                        <a:pt x="448" y="960"/>
                      </a:lnTo>
                      <a:lnTo>
                        <a:pt x="453" y="950"/>
                      </a:lnTo>
                      <a:lnTo>
                        <a:pt x="475" y="930"/>
                      </a:lnTo>
                      <a:lnTo>
                        <a:pt x="498" y="898"/>
                      </a:lnTo>
                      <a:lnTo>
                        <a:pt x="508" y="873"/>
                      </a:lnTo>
                      <a:lnTo>
                        <a:pt x="510" y="840"/>
                      </a:lnTo>
                      <a:lnTo>
                        <a:pt x="530" y="840"/>
                      </a:lnTo>
                      <a:lnTo>
                        <a:pt x="540" y="823"/>
                      </a:lnTo>
                      <a:lnTo>
                        <a:pt x="563" y="800"/>
                      </a:lnTo>
                      <a:lnTo>
                        <a:pt x="553" y="770"/>
                      </a:lnTo>
                      <a:lnTo>
                        <a:pt x="568" y="755"/>
                      </a:lnTo>
                      <a:lnTo>
                        <a:pt x="590" y="770"/>
                      </a:lnTo>
                      <a:lnTo>
                        <a:pt x="610" y="760"/>
                      </a:lnTo>
                      <a:lnTo>
                        <a:pt x="605" y="745"/>
                      </a:lnTo>
                      <a:lnTo>
                        <a:pt x="630" y="713"/>
                      </a:lnTo>
                      <a:lnTo>
                        <a:pt x="630" y="680"/>
                      </a:lnTo>
                      <a:lnTo>
                        <a:pt x="653" y="660"/>
                      </a:lnTo>
                      <a:lnTo>
                        <a:pt x="648" y="643"/>
                      </a:lnTo>
                      <a:lnTo>
                        <a:pt x="660" y="633"/>
                      </a:lnTo>
                      <a:lnTo>
                        <a:pt x="653" y="608"/>
                      </a:lnTo>
                      <a:lnTo>
                        <a:pt x="648" y="588"/>
                      </a:lnTo>
                      <a:lnTo>
                        <a:pt x="660" y="570"/>
                      </a:lnTo>
                      <a:lnTo>
                        <a:pt x="680" y="555"/>
                      </a:lnTo>
                      <a:lnTo>
                        <a:pt x="705" y="548"/>
                      </a:lnTo>
                      <a:lnTo>
                        <a:pt x="723" y="538"/>
                      </a:lnTo>
                      <a:lnTo>
                        <a:pt x="733" y="528"/>
                      </a:lnTo>
                      <a:lnTo>
                        <a:pt x="723" y="503"/>
                      </a:lnTo>
                      <a:lnTo>
                        <a:pt x="690" y="450"/>
                      </a:lnTo>
                      <a:lnTo>
                        <a:pt x="705" y="423"/>
                      </a:lnTo>
                      <a:lnTo>
                        <a:pt x="733" y="428"/>
                      </a:lnTo>
                      <a:lnTo>
                        <a:pt x="748" y="433"/>
                      </a:lnTo>
                      <a:lnTo>
                        <a:pt x="735" y="400"/>
                      </a:lnTo>
                      <a:lnTo>
                        <a:pt x="733" y="385"/>
                      </a:lnTo>
                      <a:lnTo>
                        <a:pt x="743" y="368"/>
                      </a:lnTo>
                      <a:lnTo>
                        <a:pt x="758" y="358"/>
                      </a:lnTo>
                      <a:lnTo>
                        <a:pt x="768" y="348"/>
                      </a:lnTo>
                      <a:lnTo>
                        <a:pt x="758" y="333"/>
                      </a:lnTo>
                      <a:lnTo>
                        <a:pt x="743" y="323"/>
                      </a:lnTo>
                      <a:lnTo>
                        <a:pt x="733" y="333"/>
                      </a:lnTo>
                      <a:lnTo>
                        <a:pt x="715" y="338"/>
                      </a:lnTo>
                      <a:lnTo>
                        <a:pt x="695" y="315"/>
                      </a:lnTo>
                      <a:lnTo>
                        <a:pt x="690" y="300"/>
                      </a:lnTo>
                      <a:lnTo>
                        <a:pt x="680" y="285"/>
                      </a:lnTo>
                      <a:lnTo>
                        <a:pt x="643" y="253"/>
                      </a:lnTo>
                      <a:lnTo>
                        <a:pt x="620" y="248"/>
                      </a:lnTo>
                      <a:lnTo>
                        <a:pt x="595" y="243"/>
                      </a:lnTo>
                      <a:lnTo>
                        <a:pt x="585" y="233"/>
                      </a:lnTo>
                      <a:lnTo>
                        <a:pt x="585" y="205"/>
                      </a:lnTo>
                      <a:lnTo>
                        <a:pt x="585" y="190"/>
                      </a:lnTo>
                      <a:lnTo>
                        <a:pt x="563" y="168"/>
                      </a:lnTo>
                      <a:lnTo>
                        <a:pt x="548" y="173"/>
                      </a:lnTo>
                      <a:lnTo>
                        <a:pt x="500" y="173"/>
                      </a:lnTo>
                      <a:lnTo>
                        <a:pt x="478" y="163"/>
                      </a:lnTo>
                      <a:lnTo>
                        <a:pt x="468" y="168"/>
                      </a:lnTo>
                      <a:lnTo>
                        <a:pt x="458" y="173"/>
                      </a:lnTo>
                      <a:lnTo>
                        <a:pt x="435" y="168"/>
                      </a:lnTo>
                      <a:lnTo>
                        <a:pt x="420" y="168"/>
                      </a:lnTo>
                      <a:lnTo>
                        <a:pt x="383" y="140"/>
                      </a:lnTo>
                      <a:lnTo>
                        <a:pt x="320" y="138"/>
                      </a:lnTo>
                      <a:lnTo>
                        <a:pt x="305" y="130"/>
                      </a:lnTo>
                      <a:lnTo>
                        <a:pt x="283" y="105"/>
                      </a:lnTo>
                      <a:lnTo>
                        <a:pt x="258" y="85"/>
                      </a:lnTo>
                      <a:lnTo>
                        <a:pt x="220" y="63"/>
                      </a:lnTo>
                      <a:lnTo>
                        <a:pt x="188" y="58"/>
                      </a:lnTo>
                      <a:lnTo>
                        <a:pt x="145" y="53"/>
                      </a:lnTo>
                      <a:lnTo>
                        <a:pt x="100" y="35"/>
                      </a:lnTo>
                      <a:lnTo>
                        <a:pt x="78" y="33"/>
                      </a:lnTo>
                      <a:lnTo>
                        <a:pt x="68" y="25"/>
                      </a:lnTo>
                      <a:lnTo>
                        <a:pt x="58" y="10"/>
                      </a:lnTo>
                      <a:lnTo>
                        <a:pt x="40" y="0"/>
                      </a:lnTo>
                      <a:lnTo>
                        <a:pt x="10" y="25"/>
                      </a:lnTo>
                      <a:lnTo>
                        <a:pt x="0" y="68"/>
                      </a:lnTo>
                      <a:lnTo>
                        <a:pt x="25" y="103"/>
                      </a:lnTo>
                      <a:lnTo>
                        <a:pt x="58" y="120"/>
                      </a:lnTo>
                      <a:lnTo>
                        <a:pt x="70" y="153"/>
                      </a:lnTo>
                      <a:lnTo>
                        <a:pt x="48" y="168"/>
                      </a:lnTo>
                      <a:close/>
                    </a:path>
                  </a:pathLst>
                </a:custGeom>
                <a:solidFill>
                  <a:srgbClr val="008000">
                    <a:alpha val="27843"/>
                  </a:srgbClr>
                </a:solidFill>
                <a:ln w="127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280" name="Freeform 23"/>
                <p:cNvSpPr>
                  <a:spLocks/>
                </p:cNvSpPr>
                <p:nvPr/>
              </p:nvSpPr>
              <p:spPr bwMode="auto">
                <a:xfrm>
                  <a:off x="2784" y="3924"/>
                  <a:ext cx="863" cy="470"/>
                </a:xfrm>
                <a:custGeom>
                  <a:avLst/>
                  <a:gdLst>
                    <a:gd name="T0" fmla="*/ 863 w 1155"/>
                    <a:gd name="T1" fmla="*/ 14 h 765"/>
                    <a:gd name="T2" fmla="*/ 817 w 1155"/>
                    <a:gd name="T3" fmla="*/ 92 h 765"/>
                    <a:gd name="T4" fmla="*/ 768 w 1155"/>
                    <a:gd name="T5" fmla="*/ 166 h 765"/>
                    <a:gd name="T6" fmla="*/ 761 w 1155"/>
                    <a:gd name="T7" fmla="*/ 210 h 765"/>
                    <a:gd name="T8" fmla="*/ 721 w 1155"/>
                    <a:gd name="T9" fmla="*/ 256 h 765"/>
                    <a:gd name="T10" fmla="*/ 749 w 1155"/>
                    <a:gd name="T11" fmla="*/ 302 h 765"/>
                    <a:gd name="T12" fmla="*/ 764 w 1155"/>
                    <a:gd name="T13" fmla="*/ 344 h 765"/>
                    <a:gd name="T14" fmla="*/ 777 w 1155"/>
                    <a:gd name="T15" fmla="*/ 370 h 765"/>
                    <a:gd name="T16" fmla="*/ 729 w 1155"/>
                    <a:gd name="T17" fmla="*/ 422 h 765"/>
                    <a:gd name="T18" fmla="*/ 725 w 1155"/>
                    <a:gd name="T19" fmla="*/ 461 h 765"/>
                    <a:gd name="T20" fmla="*/ 693 w 1155"/>
                    <a:gd name="T21" fmla="*/ 470 h 765"/>
                    <a:gd name="T22" fmla="*/ 661 w 1155"/>
                    <a:gd name="T23" fmla="*/ 448 h 765"/>
                    <a:gd name="T24" fmla="*/ 604 w 1155"/>
                    <a:gd name="T25" fmla="*/ 442 h 765"/>
                    <a:gd name="T26" fmla="*/ 575 w 1155"/>
                    <a:gd name="T27" fmla="*/ 431 h 765"/>
                    <a:gd name="T28" fmla="*/ 544 w 1155"/>
                    <a:gd name="T29" fmla="*/ 418 h 765"/>
                    <a:gd name="T30" fmla="*/ 533 w 1155"/>
                    <a:gd name="T31" fmla="*/ 396 h 765"/>
                    <a:gd name="T32" fmla="*/ 512 w 1155"/>
                    <a:gd name="T33" fmla="*/ 367 h 765"/>
                    <a:gd name="T34" fmla="*/ 445 w 1155"/>
                    <a:gd name="T35" fmla="*/ 321 h 765"/>
                    <a:gd name="T36" fmla="*/ 395 w 1155"/>
                    <a:gd name="T37" fmla="*/ 321 h 765"/>
                    <a:gd name="T38" fmla="*/ 342 w 1155"/>
                    <a:gd name="T39" fmla="*/ 298 h 765"/>
                    <a:gd name="T40" fmla="*/ 303 w 1155"/>
                    <a:gd name="T41" fmla="*/ 280 h 765"/>
                    <a:gd name="T42" fmla="*/ 256 w 1155"/>
                    <a:gd name="T43" fmla="*/ 276 h 765"/>
                    <a:gd name="T44" fmla="*/ 224 w 1155"/>
                    <a:gd name="T45" fmla="*/ 246 h 765"/>
                    <a:gd name="T46" fmla="*/ 205 w 1155"/>
                    <a:gd name="T47" fmla="*/ 233 h 765"/>
                    <a:gd name="T48" fmla="*/ 168 w 1155"/>
                    <a:gd name="T49" fmla="*/ 210 h 765"/>
                    <a:gd name="T50" fmla="*/ 134 w 1155"/>
                    <a:gd name="T51" fmla="*/ 184 h 765"/>
                    <a:gd name="T52" fmla="*/ 111 w 1155"/>
                    <a:gd name="T53" fmla="*/ 182 h 765"/>
                    <a:gd name="T54" fmla="*/ 71 w 1155"/>
                    <a:gd name="T55" fmla="*/ 189 h 765"/>
                    <a:gd name="T56" fmla="*/ 55 w 1155"/>
                    <a:gd name="T57" fmla="*/ 166 h 765"/>
                    <a:gd name="T58" fmla="*/ 26 w 1155"/>
                    <a:gd name="T59" fmla="*/ 157 h 765"/>
                    <a:gd name="T60" fmla="*/ 26 w 1155"/>
                    <a:gd name="T61" fmla="*/ 144 h 765"/>
                    <a:gd name="T62" fmla="*/ 0 w 1155"/>
                    <a:gd name="T63" fmla="*/ 114 h 765"/>
                    <a:gd name="T64" fmla="*/ 19 w 1155"/>
                    <a:gd name="T65" fmla="*/ 93 h 765"/>
                    <a:gd name="T66" fmla="*/ 7 w 1155"/>
                    <a:gd name="T67" fmla="*/ 75 h 765"/>
                    <a:gd name="T68" fmla="*/ 22 w 1155"/>
                    <a:gd name="T69" fmla="*/ 49 h 765"/>
                    <a:gd name="T70" fmla="*/ 97 w 1155"/>
                    <a:gd name="T71" fmla="*/ 20 h 765"/>
                    <a:gd name="T72" fmla="*/ 137 w 1155"/>
                    <a:gd name="T73" fmla="*/ 43 h 765"/>
                    <a:gd name="T74" fmla="*/ 164 w 1155"/>
                    <a:gd name="T75" fmla="*/ 14 h 765"/>
                    <a:gd name="T76" fmla="*/ 264 w 1155"/>
                    <a:gd name="T77" fmla="*/ 26 h 765"/>
                    <a:gd name="T78" fmla="*/ 303 w 1155"/>
                    <a:gd name="T79" fmla="*/ 52 h 765"/>
                    <a:gd name="T80" fmla="*/ 327 w 1155"/>
                    <a:gd name="T81" fmla="*/ 52 h 765"/>
                    <a:gd name="T82" fmla="*/ 387 w 1155"/>
                    <a:gd name="T83" fmla="*/ 75 h 765"/>
                    <a:gd name="T84" fmla="*/ 437 w 1155"/>
                    <a:gd name="T85" fmla="*/ 55 h 765"/>
                    <a:gd name="T86" fmla="*/ 488 w 1155"/>
                    <a:gd name="T87" fmla="*/ 69 h 765"/>
                    <a:gd name="T88" fmla="*/ 534 w 1155"/>
                    <a:gd name="T89" fmla="*/ 66 h 765"/>
                    <a:gd name="T90" fmla="*/ 587 w 1155"/>
                    <a:gd name="T91" fmla="*/ 61 h 765"/>
                    <a:gd name="T92" fmla="*/ 639 w 1155"/>
                    <a:gd name="T93" fmla="*/ 40 h 765"/>
                    <a:gd name="T94" fmla="*/ 697 w 1155"/>
                    <a:gd name="T95" fmla="*/ 29 h 765"/>
                    <a:gd name="T96" fmla="*/ 749 w 1155"/>
                    <a:gd name="T97" fmla="*/ 29 h 765"/>
                    <a:gd name="T98" fmla="*/ 785 w 1155"/>
                    <a:gd name="T99" fmla="*/ 6 h 765"/>
                    <a:gd name="T100" fmla="*/ 832 w 1155"/>
                    <a:gd name="T101" fmla="*/ 10 h 7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55"/>
                    <a:gd name="T154" fmla="*/ 0 h 765"/>
                    <a:gd name="T155" fmla="*/ 1155 w 1155"/>
                    <a:gd name="T156" fmla="*/ 765 h 76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55" h="765">
                      <a:moveTo>
                        <a:pt x="1145" y="0"/>
                      </a:moveTo>
                      <a:lnTo>
                        <a:pt x="1155" y="22"/>
                      </a:lnTo>
                      <a:lnTo>
                        <a:pt x="1113" y="90"/>
                      </a:lnTo>
                      <a:lnTo>
                        <a:pt x="1093" y="150"/>
                      </a:lnTo>
                      <a:lnTo>
                        <a:pt x="1060" y="207"/>
                      </a:lnTo>
                      <a:lnTo>
                        <a:pt x="1028" y="270"/>
                      </a:lnTo>
                      <a:lnTo>
                        <a:pt x="1008" y="290"/>
                      </a:lnTo>
                      <a:lnTo>
                        <a:pt x="1018" y="342"/>
                      </a:lnTo>
                      <a:lnTo>
                        <a:pt x="955" y="380"/>
                      </a:lnTo>
                      <a:lnTo>
                        <a:pt x="965" y="417"/>
                      </a:lnTo>
                      <a:lnTo>
                        <a:pt x="965" y="460"/>
                      </a:lnTo>
                      <a:lnTo>
                        <a:pt x="1003" y="492"/>
                      </a:lnTo>
                      <a:lnTo>
                        <a:pt x="998" y="517"/>
                      </a:lnTo>
                      <a:lnTo>
                        <a:pt x="1023" y="560"/>
                      </a:lnTo>
                      <a:lnTo>
                        <a:pt x="1040" y="570"/>
                      </a:lnTo>
                      <a:lnTo>
                        <a:pt x="1040" y="602"/>
                      </a:lnTo>
                      <a:lnTo>
                        <a:pt x="980" y="660"/>
                      </a:lnTo>
                      <a:lnTo>
                        <a:pt x="975" y="687"/>
                      </a:lnTo>
                      <a:lnTo>
                        <a:pt x="980" y="720"/>
                      </a:lnTo>
                      <a:lnTo>
                        <a:pt x="970" y="750"/>
                      </a:lnTo>
                      <a:lnTo>
                        <a:pt x="945" y="765"/>
                      </a:lnTo>
                      <a:lnTo>
                        <a:pt x="928" y="765"/>
                      </a:lnTo>
                      <a:lnTo>
                        <a:pt x="903" y="745"/>
                      </a:lnTo>
                      <a:lnTo>
                        <a:pt x="885" y="730"/>
                      </a:lnTo>
                      <a:lnTo>
                        <a:pt x="855" y="730"/>
                      </a:lnTo>
                      <a:lnTo>
                        <a:pt x="808" y="720"/>
                      </a:lnTo>
                      <a:lnTo>
                        <a:pt x="790" y="722"/>
                      </a:lnTo>
                      <a:lnTo>
                        <a:pt x="770" y="702"/>
                      </a:lnTo>
                      <a:lnTo>
                        <a:pt x="748" y="680"/>
                      </a:lnTo>
                      <a:lnTo>
                        <a:pt x="728" y="680"/>
                      </a:lnTo>
                      <a:lnTo>
                        <a:pt x="713" y="670"/>
                      </a:lnTo>
                      <a:lnTo>
                        <a:pt x="713" y="645"/>
                      </a:lnTo>
                      <a:lnTo>
                        <a:pt x="703" y="612"/>
                      </a:lnTo>
                      <a:lnTo>
                        <a:pt x="685" y="597"/>
                      </a:lnTo>
                      <a:lnTo>
                        <a:pt x="653" y="565"/>
                      </a:lnTo>
                      <a:lnTo>
                        <a:pt x="595" y="522"/>
                      </a:lnTo>
                      <a:lnTo>
                        <a:pt x="563" y="522"/>
                      </a:lnTo>
                      <a:lnTo>
                        <a:pt x="528" y="522"/>
                      </a:lnTo>
                      <a:lnTo>
                        <a:pt x="500" y="502"/>
                      </a:lnTo>
                      <a:lnTo>
                        <a:pt x="458" y="485"/>
                      </a:lnTo>
                      <a:lnTo>
                        <a:pt x="443" y="470"/>
                      </a:lnTo>
                      <a:lnTo>
                        <a:pt x="405" y="455"/>
                      </a:lnTo>
                      <a:lnTo>
                        <a:pt x="363" y="450"/>
                      </a:lnTo>
                      <a:lnTo>
                        <a:pt x="343" y="450"/>
                      </a:lnTo>
                      <a:lnTo>
                        <a:pt x="310" y="412"/>
                      </a:lnTo>
                      <a:lnTo>
                        <a:pt x="300" y="400"/>
                      </a:lnTo>
                      <a:lnTo>
                        <a:pt x="278" y="397"/>
                      </a:lnTo>
                      <a:lnTo>
                        <a:pt x="275" y="380"/>
                      </a:lnTo>
                      <a:lnTo>
                        <a:pt x="253" y="342"/>
                      </a:lnTo>
                      <a:lnTo>
                        <a:pt x="225" y="342"/>
                      </a:lnTo>
                      <a:lnTo>
                        <a:pt x="200" y="332"/>
                      </a:lnTo>
                      <a:lnTo>
                        <a:pt x="180" y="300"/>
                      </a:lnTo>
                      <a:lnTo>
                        <a:pt x="173" y="297"/>
                      </a:lnTo>
                      <a:lnTo>
                        <a:pt x="148" y="297"/>
                      </a:lnTo>
                      <a:lnTo>
                        <a:pt x="120" y="307"/>
                      </a:lnTo>
                      <a:lnTo>
                        <a:pt x="95" y="307"/>
                      </a:lnTo>
                      <a:lnTo>
                        <a:pt x="73" y="290"/>
                      </a:lnTo>
                      <a:lnTo>
                        <a:pt x="73" y="270"/>
                      </a:lnTo>
                      <a:lnTo>
                        <a:pt x="63" y="247"/>
                      </a:lnTo>
                      <a:lnTo>
                        <a:pt x="35" y="255"/>
                      </a:lnTo>
                      <a:lnTo>
                        <a:pt x="25" y="245"/>
                      </a:lnTo>
                      <a:lnTo>
                        <a:pt x="35" y="235"/>
                      </a:lnTo>
                      <a:lnTo>
                        <a:pt x="0" y="207"/>
                      </a:lnTo>
                      <a:lnTo>
                        <a:pt x="0" y="185"/>
                      </a:lnTo>
                      <a:lnTo>
                        <a:pt x="10" y="170"/>
                      </a:lnTo>
                      <a:lnTo>
                        <a:pt x="25" y="152"/>
                      </a:lnTo>
                      <a:lnTo>
                        <a:pt x="25" y="137"/>
                      </a:lnTo>
                      <a:lnTo>
                        <a:pt x="10" y="122"/>
                      </a:lnTo>
                      <a:lnTo>
                        <a:pt x="15" y="100"/>
                      </a:lnTo>
                      <a:lnTo>
                        <a:pt x="30" y="80"/>
                      </a:lnTo>
                      <a:lnTo>
                        <a:pt x="100" y="27"/>
                      </a:lnTo>
                      <a:lnTo>
                        <a:pt x="130" y="32"/>
                      </a:lnTo>
                      <a:lnTo>
                        <a:pt x="140" y="47"/>
                      </a:lnTo>
                      <a:lnTo>
                        <a:pt x="183" y="70"/>
                      </a:lnTo>
                      <a:lnTo>
                        <a:pt x="205" y="47"/>
                      </a:lnTo>
                      <a:lnTo>
                        <a:pt x="220" y="22"/>
                      </a:lnTo>
                      <a:lnTo>
                        <a:pt x="348" y="22"/>
                      </a:lnTo>
                      <a:lnTo>
                        <a:pt x="353" y="42"/>
                      </a:lnTo>
                      <a:lnTo>
                        <a:pt x="395" y="65"/>
                      </a:lnTo>
                      <a:lnTo>
                        <a:pt x="405" y="85"/>
                      </a:lnTo>
                      <a:lnTo>
                        <a:pt x="423" y="95"/>
                      </a:lnTo>
                      <a:lnTo>
                        <a:pt x="438" y="85"/>
                      </a:lnTo>
                      <a:lnTo>
                        <a:pt x="490" y="112"/>
                      </a:lnTo>
                      <a:lnTo>
                        <a:pt x="518" y="122"/>
                      </a:lnTo>
                      <a:lnTo>
                        <a:pt x="548" y="112"/>
                      </a:lnTo>
                      <a:lnTo>
                        <a:pt x="585" y="90"/>
                      </a:lnTo>
                      <a:lnTo>
                        <a:pt x="618" y="90"/>
                      </a:lnTo>
                      <a:lnTo>
                        <a:pt x="653" y="112"/>
                      </a:lnTo>
                      <a:lnTo>
                        <a:pt x="675" y="117"/>
                      </a:lnTo>
                      <a:lnTo>
                        <a:pt x="715" y="107"/>
                      </a:lnTo>
                      <a:lnTo>
                        <a:pt x="758" y="112"/>
                      </a:lnTo>
                      <a:lnTo>
                        <a:pt x="785" y="100"/>
                      </a:lnTo>
                      <a:lnTo>
                        <a:pt x="818" y="90"/>
                      </a:lnTo>
                      <a:lnTo>
                        <a:pt x="855" y="65"/>
                      </a:lnTo>
                      <a:lnTo>
                        <a:pt x="885" y="52"/>
                      </a:lnTo>
                      <a:lnTo>
                        <a:pt x="933" y="47"/>
                      </a:lnTo>
                      <a:lnTo>
                        <a:pt x="970" y="52"/>
                      </a:lnTo>
                      <a:lnTo>
                        <a:pt x="1003" y="47"/>
                      </a:lnTo>
                      <a:lnTo>
                        <a:pt x="1035" y="17"/>
                      </a:lnTo>
                      <a:lnTo>
                        <a:pt x="1050" y="10"/>
                      </a:lnTo>
                      <a:lnTo>
                        <a:pt x="1070" y="17"/>
                      </a:lnTo>
                      <a:lnTo>
                        <a:pt x="1113" y="17"/>
                      </a:lnTo>
                      <a:lnTo>
                        <a:pt x="1145" y="0"/>
                      </a:lnTo>
                      <a:close/>
                    </a:path>
                  </a:pathLst>
                </a:custGeom>
                <a:solidFill>
                  <a:srgbClr val="FF0000">
                    <a:alpha val="41176"/>
                  </a:srgbClr>
                </a:solidFill>
                <a:ln w="127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9281" name="Group 24" descr="Griglia larga"/>
                <p:cNvGrpSpPr>
                  <a:grpSpLocks/>
                </p:cNvGrpSpPr>
                <p:nvPr/>
              </p:nvGrpSpPr>
              <p:grpSpPr bwMode="auto">
                <a:xfrm>
                  <a:off x="3397" y="3738"/>
                  <a:ext cx="67" cy="76"/>
                  <a:chOff x="3639" y="5405"/>
                  <a:chExt cx="90" cy="122"/>
                </a:xfrm>
              </p:grpSpPr>
              <p:sp>
                <p:nvSpPr>
                  <p:cNvPr id="9282" name="Freeform 25"/>
                  <p:cNvSpPr>
                    <a:spLocks/>
                  </p:cNvSpPr>
                  <p:nvPr/>
                </p:nvSpPr>
                <p:spPr bwMode="auto">
                  <a:xfrm>
                    <a:off x="3674" y="5432"/>
                    <a:ext cx="40" cy="45"/>
                  </a:xfrm>
                  <a:custGeom>
                    <a:avLst/>
                    <a:gdLst>
                      <a:gd name="T0" fmla="*/ 40 w 40"/>
                      <a:gd name="T1" fmla="*/ 8 h 45"/>
                      <a:gd name="T2" fmla="*/ 17 w 40"/>
                      <a:gd name="T3" fmla="*/ 0 h 45"/>
                      <a:gd name="T4" fmla="*/ 0 w 40"/>
                      <a:gd name="T5" fmla="*/ 3 h 45"/>
                      <a:gd name="T6" fmla="*/ 2 w 40"/>
                      <a:gd name="T7" fmla="*/ 28 h 45"/>
                      <a:gd name="T8" fmla="*/ 25 w 40"/>
                      <a:gd name="T9" fmla="*/ 45 h 45"/>
                      <a:gd name="T10" fmla="*/ 40 w 40"/>
                      <a:gd name="T11" fmla="*/ 8 h 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"/>
                      <a:gd name="T19" fmla="*/ 0 h 45"/>
                      <a:gd name="T20" fmla="*/ 40 w 40"/>
                      <a:gd name="T21" fmla="*/ 45 h 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" h="45">
                        <a:moveTo>
                          <a:pt x="40" y="8"/>
                        </a:moveTo>
                        <a:lnTo>
                          <a:pt x="17" y="0"/>
                        </a:lnTo>
                        <a:lnTo>
                          <a:pt x="0" y="3"/>
                        </a:lnTo>
                        <a:lnTo>
                          <a:pt x="2" y="28"/>
                        </a:lnTo>
                        <a:lnTo>
                          <a:pt x="25" y="45"/>
                        </a:lnTo>
                        <a:lnTo>
                          <a:pt x="40" y="8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6862"/>
                    </a:schemeClr>
                  </a:solidFill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83" name="Freeform 26"/>
                  <p:cNvSpPr>
                    <a:spLocks/>
                  </p:cNvSpPr>
                  <p:nvPr/>
                </p:nvSpPr>
                <p:spPr bwMode="auto">
                  <a:xfrm>
                    <a:off x="3639" y="5405"/>
                    <a:ext cx="40" cy="40"/>
                  </a:xfrm>
                  <a:custGeom>
                    <a:avLst/>
                    <a:gdLst>
                      <a:gd name="T0" fmla="*/ 37 w 40"/>
                      <a:gd name="T1" fmla="*/ 0 h 40"/>
                      <a:gd name="T2" fmla="*/ 0 w 40"/>
                      <a:gd name="T3" fmla="*/ 2 h 40"/>
                      <a:gd name="T4" fmla="*/ 25 w 40"/>
                      <a:gd name="T5" fmla="*/ 40 h 40"/>
                      <a:gd name="T6" fmla="*/ 40 w 40"/>
                      <a:gd name="T7" fmla="*/ 22 h 40"/>
                      <a:gd name="T8" fmla="*/ 37 w 40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0"/>
                      <a:gd name="T17" fmla="*/ 40 w 40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0">
                        <a:moveTo>
                          <a:pt x="37" y="0"/>
                        </a:moveTo>
                        <a:lnTo>
                          <a:pt x="0" y="2"/>
                        </a:lnTo>
                        <a:lnTo>
                          <a:pt x="25" y="40"/>
                        </a:lnTo>
                        <a:lnTo>
                          <a:pt x="40" y="2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6862"/>
                    </a:schemeClr>
                  </a:solidFill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284" name="Freeform 27"/>
                  <p:cNvSpPr>
                    <a:spLocks/>
                  </p:cNvSpPr>
                  <p:nvPr/>
                </p:nvSpPr>
                <p:spPr bwMode="auto">
                  <a:xfrm>
                    <a:off x="3689" y="5487"/>
                    <a:ext cx="40" cy="40"/>
                  </a:xfrm>
                  <a:custGeom>
                    <a:avLst/>
                    <a:gdLst>
                      <a:gd name="T0" fmla="*/ 40 w 40"/>
                      <a:gd name="T1" fmla="*/ 13 h 40"/>
                      <a:gd name="T2" fmla="*/ 12 w 40"/>
                      <a:gd name="T3" fmla="*/ 0 h 40"/>
                      <a:gd name="T4" fmla="*/ 0 w 40"/>
                      <a:gd name="T5" fmla="*/ 13 h 40"/>
                      <a:gd name="T6" fmla="*/ 32 w 40"/>
                      <a:gd name="T7" fmla="*/ 40 h 40"/>
                      <a:gd name="T8" fmla="*/ 40 w 40"/>
                      <a:gd name="T9" fmla="*/ 13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0"/>
                      <a:gd name="T17" fmla="*/ 40 w 40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0">
                        <a:moveTo>
                          <a:pt x="40" y="13"/>
                        </a:moveTo>
                        <a:lnTo>
                          <a:pt x="12" y="0"/>
                        </a:lnTo>
                        <a:lnTo>
                          <a:pt x="0" y="13"/>
                        </a:lnTo>
                        <a:lnTo>
                          <a:pt x="32" y="40"/>
                        </a:lnTo>
                        <a:lnTo>
                          <a:pt x="40" y="1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6862"/>
                    </a:schemeClr>
                  </a:solidFill>
                  <a:ln w="1270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246" name="Gruppo 96"/>
              <p:cNvGrpSpPr>
                <a:grpSpLocks/>
              </p:cNvGrpSpPr>
              <p:nvPr/>
            </p:nvGrpSpPr>
            <p:grpSpPr bwMode="auto">
              <a:xfrm>
                <a:off x="2766109" y="1775487"/>
                <a:ext cx="4140976" cy="4184500"/>
                <a:chOff x="2916237" y="1857375"/>
                <a:chExt cx="4140976" cy="4184500"/>
              </a:xfrm>
            </p:grpSpPr>
            <p:sp>
              <p:nvSpPr>
                <p:cNvPr id="9247" name="AutoShape 59"/>
                <p:cNvSpPr>
                  <a:spLocks noChangeArrowheads="1"/>
                </p:cNvSpPr>
                <p:nvPr/>
              </p:nvSpPr>
              <p:spPr bwMode="auto">
                <a:xfrm>
                  <a:off x="2916237" y="2178050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48" name="AutoShape 60"/>
                <p:cNvSpPr>
                  <a:spLocks noChangeArrowheads="1"/>
                </p:cNvSpPr>
                <p:nvPr/>
              </p:nvSpPr>
              <p:spPr bwMode="auto">
                <a:xfrm>
                  <a:off x="3338512" y="2570163"/>
                  <a:ext cx="251601" cy="27924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49" name="AutoShape 61"/>
                <p:cNvSpPr>
                  <a:spLocks noChangeArrowheads="1"/>
                </p:cNvSpPr>
                <p:nvPr/>
              </p:nvSpPr>
              <p:spPr bwMode="auto">
                <a:xfrm>
                  <a:off x="4672012" y="1857375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0" name="AutoShape 62"/>
                <p:cNvSpPr>
                  <a:spLocks noChangeArrowheads="1"/>
                </p:cNvSpPr>
                <p:nvPr/>
              </p:nvSpPr>
              <p:spPr bwMode="auto">
                <a:xfrm>
                  <a:off x="5092699" y="1876425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1" name="AutoShape 63"/>
                <p:cNvSpPr>
                  <a:spLocks noChangeArrowheads="1"/>
                </p:cNvSpPr>
                <p:nvPr/>
              </p:nvSpPr>
              <p:spPr bwMode="auto">
                <a:xfrm>
                  <a:off x="3840162" y="2119313"/>
                  <a:ext cx="251601" cy="27924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2" name="AutoShape 64"/>
                <p:cNvSpPr>
                  <a:spLocks noChangeArrowheads="1"/>
                </p:cNvSpPr>
                <p:nvPr/>
              </p:nvSpPr>
              <p:spPr bwMode="auto">
                <a:xfrm>
                  <a:off x="3397249" y="2073275"/>
                  <a:ext cx="354821" cy="353502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00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3" name="AutoShape 65"/>
                <p:cNvSpPr>
                  <a:spLocks noChangeArrowheads="1"/>
                </p:cNvSpPr>
                <p:nvPr/>
              </p:nvSpPr>
              <p:spPr bwMode="auto">
                <a:xfrm>
                  <a:off x="4394199" y="2514600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4" name="AutoShape 66"/>
                <p:cNvSpPr>
                  <a:spLocks noChangeArrowheads="1"/>
                </p:cNvSpPr>
                <p:nvPr/>
              </p:nvSpPr>
              <p:spPr bwMode="auto">
                <a:xfrm>
                  <a:off x="3887787" y="2900363"/>
                  <a:ext cx="251601" cy="27924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5" name="AutoShape 67"/>
                <p:cNvSpPr>
                  <a:spLocks noChangeArrowheads="1"/>
                </p:cNvSpPr>
                <p:nvPr/>
              </p:nvSpPr>
              <p:spPr bwMode="auto">
                <a:xfrm>
                  <a:off x="4794249" y="3648075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6" name="AutoShape 68"/>
                <p:cNvSpPr>
                  <a:spLocks noChangeArrowheads="1"/>
                </p:cNvSpPr>
                <p:nvPr/>
              </p:nvSpPr>
              <p:spPr bwMode="auto">
                <a:xfrm>
                  <a:off x="5676899" y="4325938"/>
                  <a:ext cx="251601" cy="27924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7" name="AutoShape 69"/>
                <p:cNvSpPr>
                  <a:spLocks noChangeArrowheads="1"/>
                </p:cNvSpPr>
                <p:nvPr/>
              </p:nvSpPr>
              <p:spPr bwMode="auto">
                <a:xfrm>
                  <a:off x="6805612" y="4352925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8" name="AutoShape 70"/>
                <p:cNvSpPr>
                  <a:spLocks noChangeArrowheads="1"/>
                </p:cNvSpPr>
                <p:nvPr/>
              </p:nvSpPr>
              <p:spPr bwMode="auto">
                <a:xfrm>
                  <a:off x="6335712" y="5116513"/>
                  <a:ext cx="251601" cy="27924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  <p:sp>
              <p:nvSpPr>
                <p:cNvPr id="9259" name="AutoShape 71"/>
                <p:cNvSpPr>
                  <a:spLocks noChangeArrowheads="1"/>
                </p:cNvSpPr>
                <p:nvPr/>
              </p:nvSpPr>
              <p:spPr bwMode="auto">
                <a:xfrm>
                  <a:off x="5213349" y="5762625"/>
                  <a:ext cx="251601" cy="279250"/>
                </a:xfrm>
                <a:prstGeom prst="sun">
                  <a:avLst>
                    <a:gd name="adj" fmla="val 25000"/>
                  </a:avLst>
                </a:prstGeom>
                <a:solidFill>
                  <a:srgbClr val="FFFF99"/>
                </a:solidFill>
                <a:ln w="12700" algn="ctr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lIns="57592" tIns="57592" rIns="103666" bIns="57592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9244" name="AutoShape 67"/>
            <p:cNvSpPr>
              <a:spLocks noChangeArrowheads="1"/>
            </p:cNvSpPr>
            <p:nvPr/>
          </p:nvSpPr>
          <p:spPr bwMode="auto">
            <a:xfrm>
              <a:off x="5188406" y="4123357"/>
              <a:ext cx="96022" cy="118430"/>
            </a:xfrm>
            <a:prstGeom prst="sun">
              <a:avLst>
                <a:gd name="adj" fmla="val 25000"/>
              </a:avLst>
            </a:prstGeom>
            <a:solidFill>
              <a:srgbClr val="FFFF99"/>
            </a:solidFill>
            <a:ln w="127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57592" tIns="57592" rIns="103666" bIns="57592" anchor="ctr"/>
            <a:lstStyle/>
            <a:p>
              <a:endParaRPr lang="it-IT"/>
            </a:p>
          </p:txBody>
        </p:sp>
      </p:grpSp>
      <p:pic>
        <p:nvPicPr>
          <p:cNvPr id="98" name="Picture 24" descr="MM9003237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341438"/>
            <a:ext cx="1020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" name="Text Box 6"/>
          <p:cNvSpPr txBox="1">
            <a:spLocks noChangeArrowheads="1"/>
          </p:cNvSpPr>
          <p:nvPr/>
        </p:nvSpPr>
        <p:spPr bwMode="auto">
          <a:xfrm>
            <a:off x="544513" y="648176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9242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5718175"/>
            <a:ext cx="18716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6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6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6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6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64" grpId="0" animBg="1"/>
      <p:bldP spid="765965" grpId="0" animBg="1"/>
      <p:bldP spid="765966" grpId="0" animBg="1"/>
      <p:bldP spid="765967" grpId="0" animBg="1"/>
      <p:bldP spid="765968" grpId="0" animBg="1"/>
      <p:bldP spid="765973" grpId="0" animBg="1"/>
      <p:bldP spid="765975" grpId="0"/>
      <p:bldP spid="765976" grpId="0"/>
      <p:bldP spid="765985" grpId="0" animBg="1"/>
      <p:bldP spid="765987" grpId="0" animBg="1"/>
      <p:bldP spid="765998" grpId="0"/>
      <p:bldP spid="765999" grpId="0"/>
      <p:bldP spid="766001" grpId="0" animBg="1"/>
      <p:bldP spid="30" grpId="0" animBg="1"/>
      <p:bldP spid="31" grpId="0"/>
      <p:bldP spid="32" grpId="0" animBg="1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ttangolo 15"/>
          <p:cNvSpPr>
            <a:spLocks noChangeArrowheads="1"/>
          </p:cNvSpPr>
          <p:nvPr/>
        </p:nvSpPr>
        <p:spPr bwMode="auto">
          <a:xfrm>
            <a:off x="1403350" y="3629025"/>
            <a:ext cx="627856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marL="668338" lvl="1" indent="-271463" algn="just">
              <a:lnSpc>
                <a:spcPct val="150000"/>
              </a:lnSpc>
              <a:spcBef>
                <a:spcPct val="4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Based on Microsoft Silverlight &amp; Bing Maps </a:t>
            </a:r>
          </a:p>
          <a:p>
            <a:pPr marL="668338" lvl="1" indent="-271463" algn="just">
              <a:lnSpc>
                <a:spcPct val="150000"/>
              </a:lnSpc>
              <a:spcBef>
                <a:spcPct val="4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Drag &amp; Drop task Assignment</a:t>
            </a:r>
          </a:p>
          <a:p>
            <a:pPr marL="668338" lvl="1" indent="-271463" algn="just">
              <a:lnSpc>
                <a:spcPct val="150000"/>
              </a:lnSpc>
              <a:spcBef>
                <a:spcPct val="4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Free form Task search engine</a:t>
            </a:r>
          </a:p>
          <a:p>
            <a:pPr marL="668338" lvl="1" indent="-271463" algn="just">
              <a:lnSpc>
                <a:spcPct val="150000"/>
              </a:lnSpc>
              <a:spcBef>
                <a:spcPct val="4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Tooltip everywhere</a:t>
            </a:r>
          </a:p>
          <a:p>
            <a:pPr marL="668338" lvl="1" indent="-271463" algn="just">
              <a:lnSpc>
                <a:spcPct val="150000"/>
              </a:lnSpc>
              <a:spcBef>
                <a:spcPct val="40000"/>
              </a:spcBef>
              <a:buSzPct val="10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Early feedback from real users</a:t>
            </a:r>
          </a:p>
        </p:txBody>
      </p:sp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971550" y="2060575"/>
            <a:ext cx="4857750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252" tIns="50252" rIns="90423" bIns="50252" anchor="ctr"/>
          <a:lstStyle/>
          <a:p>
            <a:pPr defTabSz="838200">
              <a:spcBef>
                <a:spcPct val="40000"/>
              </a:spcBef>
              <a:buSzPct val="100000"/>
              <a:defRPr/>
            </a:pP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A   bit	of	ICT …</a:t>
            </a: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68313" y="1274763"/>
            <a:ext cx="5757862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666" tIns="50666" rIns="91197" bIns="50666" anchor="b"/>
          <a:lstStyle/>
          <a:p>
            <a:pPr marL="36513" defTabSz="912813"/>
            <a:r>
              <a:rPr lang="en-US">
                <a:solidFill>
                  <a:srgbClr val="4EA857"/>
                </a:solidFill>
                <a:ea typeface="ヒラギノ角ゴ Pro W6"/>
                <a:cs typeface="ヒラギノ角ゴ Pro W6"/>
              </a:rPr>
              <a:t>Critical Success Factor 1/2</a:t>
            </a:r>
            <a:endParaRPr lang="en-US" sz="2100">
              <a:solidFill>
                <a:srgbClr val="4EA857"/>
              </a:solidFill>
              <a:ea typeface="ヒラギノ角ゴ Pro W6"/>
              <a:cs typeface="ヒラギノ角ゴ Pro W6"/>
            </a:endParaRPr>
          </a:p>
        </p:txBody>
      </p:sp>
      <p:pic>
        <p:nvPicPr>
          <p:cNvPr id="6" name="Immagine 5" descr="OB-JT931_jobs1_E_201009011002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1074738"/>
            <a:ext cx="2743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15"/>
          <p:cNvSpPr>
            <a:spLocks noChangeArrowheads="1"/>
          </p:cNvSpPr>
          <p:nvPr/>
        </p:nvSpPr>
        <p:spPr bwMode="auto">
          <a:xfrm>
            <a:off x="468313" y="3213100"/>
            <a:ext cx="8351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indent="231775" algn="just">
              <a:lnSpc>
                <a:spcPct val="115000"/>
              </a:lnSpc>
              <a:spcBef>
                <a:spcPct val="40000"/>
              </a:spcBef>
              <a:buSzPct val="100000"/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	     Nice and                      easy to use                    GUI</a:t>
            </a:r>
          </a:p>
        </p:txBody>
      </p:sp>
      <p:sp>
        <p:nvSpPr>
          <p:cNvPr id="8" name="Rettangolo 15"/>
          <p:cNvSpPr>
            <a:spLocks noChangeArrowheads="1"/>
          </p:cNvSpPr>
          <p:nvPr/>
        </p:nvSpPr>
        <p:spPr bwMode="auto">
          <a:xfrm>
            <a:off x="-38100" y="3213100"/>
            <a:ext cx="8426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1" tIns="43636" rIns="87271" bIns="43636">
            <a:spAutoFit/>
          </a:bodyPr>
          <a:lstStyle/>
          <a:p>
            <a:pPr indent="231775" algn="just">
              <a:lnSpc>
                <a:spcPct val="115000"/>
              </a:lnSpc>
              <a:spcBef>
                <a:spcPct val="40000"/>
              </a:spcBef>
              <a:buSzPct val="100000"/>
            </a:pPr>
            <a:r>
              <a:rPr lang="en-US">
                <a:solidFill>
                  <a:srgbClr val="F67B00"/>
                </a:solidFill>
              </a:rPr>
              <a:t>	(Very)  	              (extremely)                     (and quick) 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688975" y="6526213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pitchFamily="34" charset="0"/>
              </a:rPr>
              <a:t>Giorgio Bizzarri – IT – 3a– 0458</a:t>
            </a:r>
            <a:endParaRPr lang="fr-FR" sz="1600">
              <a:latin typeface="Arial" pitchFamily="34" charset="0"/>
            </a:endParaRPr>
          </a:p>
        </p:txBody>
      </p:sp>
      <p:pic>
        <p:nvPicPr>
          <p:cNvPr id="13321" name="Immagine 5" descr="Enel ingles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575" y="5661025"/>
            <a:ext cx="19685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5734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Macintosh PowerPoint</Application>
  <PresentationFormat>Bildschirmpräsentation (4:3)</PresentationFormat>
  <Paragraphs>137</Paragraphs>
  <Slides>12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CIRED2011</vt:lpstr>
      <vt:lpstr>Immagine</vt:lpstr>
      <vt:lpstr>SCHEDULING   &amp; DISPATCHING    OPTIMIZATION</vt:lpstr>
      <vt:lpstr>PowerPoint-Präsentation</vt:lpstr>
      <vt:lpstr>… and on the field we started with the  Workforce Management Project in the 2005 Work in progress ... </vt:lpstr>
      <vt:lpstr>Goals </vt:lpstr>
      <vt:lpstr>PowerPoint-Präsentation</vt:lpstr>
      <vt:lpstr>To Be</vt:lpstr>
      <vt:lpstr>PowerPoint-Präsentation</vt:lpstr>
      <vt:lpstr>DEVELOPMENT STRATEGY </vt:lpstr>
      <vt:lpstr>PowerPoint-Präsentation</vt:lpstr>
      <vt:lpstr> Assisted Assignment: internals …</vt:lpstr>
      <vt:lpstr>PowerPoint-Präsentation</vt:lpstr>
      <vt:lpstr>Thank YOU  for  the attention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41</cp:revision>
  <dcterms:created xsi:type="dcterms:W3CDTF">2010-04-09T10:19:13Z</dcterms:created>
  <dcterms:modified xsi:type="dcterms:W3CDTF">2011-07-14T17:53:46Z</dcterms:modified>
</cp:coreProperties>
</file>