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7"/>
  </p:notesMasterIdLst>
  <p:sldIdLst>
    <p:sldId id="291" r:id="rId2"/>
    <p:sldId id="325" r:id="rId3"/>
    <p:sldId id="292" r:id="rId4"/>
    <p:sldId id="326" r:id="rId5"/>
    <p:sldId id="296" r:id="rId6"/>
    <p:sldId id="293" r:id="rId7"/>
    <p:sldId id="294" r:id="rId8"/>
    <p:sldId id="310" r:id="rId9"/>
    <p:sldId id="295" r:id="rId10"/>
    <p:sldId id="301" r:id="rId11"/>
    <p:sldId id="297" r:id="rId12"/>
    <p:sldId id="299" r:id="rId13"/>
    <p:sldId id="300" r:id="rId14"/>
    <p:sldId id="298" r:id="rId15"/>
    <p:sldId id="313" r:id="rId16"/>
    <p:sldId id="312" r:id="rId17"/>
    <p:sldId id="302" r:id="rId18"/>
    <p:sldId id="303" r:id="rId19"/>
    <p:sldId id="306" r:id="rId20"/>
    <p:sldId id="305" r:id="rId21"/>
    <p:sldId id="307" r:id="rId22"/>
    <p:sldId id="315" r:id="rId23"/>
    <p:sldId id="314" r:id="rId24"/>
    <p:sldId id="316" r:id="rId25"/>
    <p:sldId id="318" r:id="rId26"/>
    <p:sldId id="321" r:id="rId27"/>
    <p:sldId id="322" r:id="rId28"/>
    <p:sldId id="324" r:id="rId29"/>
    <p:sldId id="282" r:id="rId30"/>
    <p:sldId id="329" r:id="rId31"/>
    <p:sldId id="328" r:id="rId32"/>
    <p:sldId id="330" r:id="rId33"/>
    <p:sldId id="332" r:id="rId34"/>
    <p:sldId id="285" r:id="rId35"/>
    <p:sldId id="331" r:id="rId3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BD1"/>
    <a:srgbClr val="00CC5C"/>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4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C91813C-D967-4D77-B0F4-A2E93D49718D}" type="slidenum">
              <a:rPr lang="fr-FR"/>
              <a:pPr/>
              <a:t>‹Nr.›</a:t>
            </a:fld>
            <a:endParaRPr lang="fr-FR"/>
          </a:p>
        </p:txBody>
      </p:sp>
    </p:spTree>
    <p:extLst>
      <p:ext uri="{BB962C8B-B14F-4D97-AF65-F5344CB8AC3E}">
        <p14:creationId xmlns:p14="http://schemas.microsoft.com/office/powerpoint/2010/main" val="4972058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solidFill>
            <a:srgbClr val="FFFFFF"/>
          </a:solidFill>
          <a:ln/>
        </p:spPr>
      </p:sp>
      <p:sp>
        <p:nvSpPr>
          <p:cNvPr id="233474" name="Rectangle 3"/>
          <p:cNvSpPr>
            <a:spLocks noGrp="1" noChangeArrowheads="1"/>
          </p:cNvSpPr>
          <p:nvPr>
            <p:ph type="body" idx="1"/>
          </p:nvPr>
        </p:nvSpPr>
        <p:spPr>
          <a:noFill/>
          <a:ln>
            <a:solidFill>
              <a:srgbClr val="000000"/>
            </a:solid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F462104-A237-4419-94FB-126E88A0FB30}" type="slidenum">
              <a:rPr lang="it-IT"/>
              <a:pPr/>
              <a:t>15</a:t>
            </a:fld>
            <a:endParaRPr lang="it-IT"/>
          </a:p>
        </p:txBody>
      </p:sp>
      <p:sp>
        <p:nvSpPr>
          <p:cNvPr id="772098" name="Rectangle 2"/>
          <p:cNvSpPr>
            <a:spLocks noGrp="1" noRot="1" noChangeAspect="1" noChangeArrowheads="1" noTextEdit="1"/>
          </p:cNvSpPr>
          <p:nvPr>
            <p:ph type="sldImg"/>
          </p:nvPr>
        </p:nvSpPr>
        <p:spPr>
          <a:ln/>
        </p:spPr>
      </p:sp>
      <p:sp>
        <p:nvSpPr>
          <p:cNvPr id="772099" name="Rectangle 3"/>
          <p:cNvSpPr>
            <a:spLocks noGrp="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43CF1CE-06CD-4503-A3AE-DF77DBD5B313}" type="slidenum">
              <a:rPr lang="it-IT"/>
              <a:pPr/>
              <a:t>19</a:t>
            </a:fld>
            <a:endParaRPr lang="it-IT"/>
          </a:p>
        </p:txBody>
      </p:sp>
      <p:sp>
        <p:nvSpPr>
          <p:cNvPr id="844802" name="Rectangle 2"/>
          <p:cNvSpPr>
            <a:spLocks noGrp="1" noRot="1" noChangeAspect="1" noChangeArrowheads="1" noTextEdit="1"/>
          </p:cNvSpPr>
          <p:nvPr>
            <p:ph type="sldImg"/>
          </p:nvPr>
        </p:nvSpPr>
        <p:spPr>
          <a:ln/>
        </p:spPr>
      </p:sp>
      <p:sp>
        <p:nvSpPr>
          <p:cNvPr id="844803" name="Rectangle 3"/>
          <p:cNvSpPr>
            <a:spLocks noGrp="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F462104-A237-4419-94FB-126E88A0FB30}" type="slidenum">
              <a:rPr lang="it-IT"/>
              <a:pPr/>
              <a:t>32</a:t>
            </a:fld>
            <a:endParaRPr lang="it-IT"/>
          </a:p>
        </p:txBody>
      </p:sp>
      <p:sp>
        <p:nvSpPr>
          <p:cNvPr id="772098" name="Rectangle 2"/>
          <p:cNvSpPr>
            <a:spLocks noGrp="1" noRot="1" noChangeAspect="1" noChangeArrowheads="1" noTextEdit="1"/>
          </p:cNvSpPr>
          <p:nvPr>
            <p:ph type="sldImg"/>
          </p:nvPr>
        </p:nvSpPr>
        <p:spPr>
          <a:ln/>
        </p:spPr>
      </p:sp>
      <p:sp>
        <p:nvSpPr>
          <p:cNvPr id="772099" name="Rectangle 3"/>
          <p:cNvSpPr>
            <a:spLocks noGrp="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F462104-A237-4419-94FB-126E88A0FB30}" type="slidenum">
              <a:rPr lang="it-IT"/>
              <a:pPr/>
              <a:t>33</a:t>
            </a:fld>
            <a:endParaRPr lang="it-IT"/>
          </a:p>
        </p:txBody>
      </p:sp>
      <p:sp>
        <p:nvSpPr>
          <p:cNvPr id="772098" name="Rectangle 2"/>
          <p:cNvSpPr>
            <a:spLocks noGrp="1" noRot="1" noChangeAspect="1" noChangeArrowheads="1" noTextEdit="1"/>
          </p:cNvSpPr>
          <p:nvPr>
            <p:ph type="sldImg"/>
          </p:nvPr>
        </p:nvSpPr>
        <p:spPr>
          <a:ln/>
        </p:spPr>
      </p:sp>
      <p:sp>
        <p:nvSpPr>
          <p:cNvPr id="772099" name="Rectangle 3"/>
          <p:cNvSpPr>
            <a:spLocks noGrp="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270933F-6828-43BB-9203-C6199FCE3752}" type="slidenum">
              <a:rPr lang="it-IT"/>
              <a:pPr/>
              <a:t>34</a:t>
            </a:fld>
            <a:endParaRPr lang="it-IT"/>
          </a:p>
        </p:txBody>
      </p:sp>
      <p:sp>
        <p:nvSpPr>
          <p:cNvPr id="476162" name="Rectangle 2"/>
          <p:cNvSpPr>
            <a:spLocks noGrp="1" noRot="1" noChangeAspect="1" noChangeArrowheads="1" noTextEdit="1"/>
          </p:cNvSpPr>
          <p:nvPr>
            <p:ph type="sldImg"/>
          </p:nvPr>
        </p:nvSpPr>
        <p:spPr>
          <a:xfrm>
            <a:off x="1143000" y="684213"/>
            <a:ext cx="4575175" cy="3430587"/>
          </a:xfrm>
          <a:ln/>
        </p:spPr>
      </p:sp>
      <p:sp>
        <p:nvSpPr>
          <p:cNvPr id="476163" name="Rectangle 3"/>
          <p:cNvSpPr>
            <a:spLocks noGrp="1"/>
          </p:cNvSpPr>
          <p:nvPr>
            <p:ph type="body" idx="1"/>
          </p:nvPr>
        </p:nvSpPr>
        <p:spPr>
          <a:xfrm>
            <a:off x="914935" y="4344866"/>
            <a:ext cx="5028132"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B85B7-C2D0-4C28-B897-864C0CA66317}" type="slidenum">
              <a:rPr lang="it-IT"/>
              <a:pPr/>
              <a:t>35</a:t>
            </a:fld>
            <a:endParaRPr lang="it-IT"/>
          </a:p>
        </p:txBody>
      </p:sp>
      <p:sp>
        <p:nvSpPr>
          <p:cNvPr id="207874" name="Rectangle 2"/>
          <p:cNvSpPr>
            <a:spLocks noGrp="1" noRot="1" noChangeAspect="1" noChangeArrowheads="1" noTextEdit="1"/>
          </p:cNvSpPr>
          <p:nvPr>
            <p:ph type="sldImg"/>
          </p:nvPr>
        </p:nvSpPr>
        <p:spPr>
          <a:xfrm>
            <a:off x="1144588" y="685800"/>
            <a:ext cx="4572000" cy="3429000"/>
          </a:xfrm>
          <a:ln/>
        </p:spPr>
      </p:sp>
      <p:sp>
        <p:nvSpPr>
          <p:cNvPr id="207875" name="Rectangle 3"/>
          <p:cNvSpPr>
            <a:spLocks noGrp="1" noChangeArrowheads="1"/>
          </p:cNvSpPr>
          <p:nvPr>
            <p:ph type="body" idx="1"/>
          </p:nvPr>
        </p:nvSpPr>
        <p:spPr>
          <a:xfrm>
            <a:off x="913332" y="4343400"/>
            <a:ext cx="5031336" cy="4114800"/>
          </a:xfrm>
        </p:spPr>
        <p:txBody>
          <a:bodyPr/>
          <a:lstStyle/>
          <a:p>
            <a:r>
              <a:rPr lang="it-IT" sz="1000"/>
              <a:t>Senza parole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685800"/>
            <a:ext cx="7772400" cy="2127250"/>
          </a:xfrm>
        </p:spPr>
        <p:txBody>
          <a:bodyPr anchor="b"/>
          <a:lstStyle>
            <a:lvl1pPr algn="ctr">
              <a:defRPr sz="4300"/>
            </a:lvl1pPr>
          </a:lstStyle>
          <a:p>
            <a:r>
              <a:rPr lang="fr-FR"/>
              <a:t>Cliquez pour modifier le style du titre</a:t>
            </a:r>
          </a:p>
        </p:txBody>
      </p:sp>
      <p:sp>
        <p:nvSpPr>
          <p:cNvPr id="3379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fr-FR"/>
              <a:t>Cliquez pour modifier le style des sous-titres du masque</a:t>
            </a:r>
          </a:p>
        </p:txBody>
      </p:sp>
      <p:sp>
        <p:nvSpPr>
          <p:cNvPr id="33796" name="Rectangle 4"/>
          <p:cNvSpPr>
            <a:spLocks noGrp="1" noChangeArrowheads="1"/>
          </p:cNvSpPr>
          <p:nvPr>
            <p:ph type="dt" sz="half" idx="2"/>
          </p:nvPr>
        </p:nvSpPr>
        <p:spPr/>
        <p:txBody>
          <a:bodyPr/>
          <a:lstStyle>
            <a:lvl1pPr>
              <a:defRPr/>
            </a:lvl1pPr>
          </a:lstStyle>
          <a:p>
            <a:endParaRPr lang="fr-FR"/>
          </a:p>
        </p:txBody>
      </p:sp>
      <p:sp>
        <p:nvSpPr>
          <p:cNvPr id="33797" name="Rectangle 5"/>
          <p:cNvSpPr>
            <a:spLocks noGrp="1" noChangeArrowheads="1"/>
          </p:cNvSpPr>
          <p:nvPr>
            <p:ph type="ftr" sz="quarter" idx="3"/>
          </p:nvPr>
        </p:nvSpPr>
        <p:spPr/>
        <p:txBody>
          <a:bodyPr/>
          <a:lstStyle>
            <a:lvl1pPr>
              <a:defRPr/>
            </a:lvl1pPr>
          </a:lstStyle>
          <a:p>
            <a:r>
              <a:rPr lang="fr-FR"/>
              <a:t>test</a:t>
            </a:r>
          </a:p>
        </p:txBody>
      </p:sp>
      <p:sp>
        <p:nvSpPr>
          <p:cNvPr id="33798" name="Rectangle 6"/>
          <p:cNvSpPr>
            <a:spLocks noGrp="1" noChangeArrowheads="1"/>
          </p:cNvSpPr>
          <p:nvPr>
            <p:ph type="sldNum" sz="quarter" idx="4"/>
          </p:nvPr>
        </p:nvSpPr>
        <p:spPr/>
        <p:txBody>
          <a:bodyPr/>
          <a:lstStyle>
            <a:lvl1pPr>
              <a:defRPr/>
            </a:lvl1pPr>
          </a:lstStyle>
          <a:p>
            <a:fld id="{A6414780-BADE-4ED3-BA1D-800C315D8ED6}" type="slidenum">
              <a:rPr lang="fr-FR"/>
              <a:pPr/>
              <a:t>‹Nr.›</a:t>
            </a:fld>
            <a:endParaRPr lang="fr-FR"/>
          </a:p>
        </p:txBody>
      </p:sp>
      <p:grpSp>
        <p:nvGrpSpPr>
          <p:cNvPr id="33799" name="Group 7"/>
          <p:cNvGrpSpPr>
            <a:grpSpLocks/>
          </p:cNvGrpSpPr>
          <p:nvPr/>
        </p:nvGrpSpPr>
        <p:grpSpPr bwMode="auto">
          <a:xfrm>
            <a:off x="228600" y="2889250"/>
            <a:ext cx="8610600" cy="201613"/>
            <a:chOff x="144" y="1680"/>
            <a:chExt cx="5424" cy="144"/>
          </a:xfrm>
        </p:grpSpPr>
        <p:sp>
          <p:nvSpPr>
            <p:cNvPr id="33800"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it-IT"/>
            </a:p>
          </p:txBody>
        </p:sp>
        <p:sp>
          <p:nvSpPr>
            <p:cNvPr id="33801"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it-IT"/>
            </a:p>
          </p:txBody>
        </p:sp>
        <p:sp>
          <p:nvSpPr>
            <p:cNvPr id="33802"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it-IT"/>
            </a:p>
          </p:txBody>
        </p:sp>
      </p:gr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216E3989-7DF0-4AEE-90E6-7D951487A992}" type="slidenum">
              <a:rPr lang="fr-FR"/>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1200150"/>
            <a:ext cx="2068512" cy="49307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12750" y="1200150"/>
            <a:ext cx="6053138" cy="49307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5A7751C5-E259-4648-B54D-DE93812BD182}" type="slidenum">
              <a:rPr lang="fr-F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6307430E-686D-4AE0-B00C-A2295C1BC9CC}" type="slidenum">
              <a:rPr lang="fr-FR"/>
              <a:pPr/>
              <a:t>‹Nr.›</a:t>
            </a:fld>
            <a:endParaRPr lang="fr-FR"/>
          </a:p>
        </p:txBody>
      </p:sp>
      <p:pic>
        <p:nvPicPr>
          <p:cNvPr id="7" name="Immagine 6" descr="Logo ENEL.jpg"/>
          <p:cNvPicPr>
            <a:picLocks noChangeAspect="1"/>
          </p:cNvPicPr>
          <p:nvPr userDrawn="1"/>
        </p:nvPicPr>
        <p:blipFill>
          <a:blip r:embed="rId2" cstate="print"/>
          <a:stretch>
            <a:fillRect/>
          </a:stretch>
        </p:blipFill>
        <p:spPr>
          <a:xfrm>
            <a:off x="7740352" y="6010194"/>
            <a:ext cx="1375938" cy="8200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49DB4545-6178-4A39-9C85-F501C6B3BBF6}" type="slidenum">
              <a:rPr lang="fr-FR"/>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r>
              <a:rPr lang="fr-FR"/>
              <a:t>test</a:t>
            </a:r>
          </a:p>
        </p:txBody>
      </p:sp>
      <p:sp>
        <p:nvSpPr>
          <p:cNvPr id="7" name="Segnaposto numero diapositiva 6"/>
          <p:cNvSpPr>
            <a:spLocks noGrp="1"/>
          </p:cNvSpPr>
          <p:nvPr>
            <p:ph type="sldNum" sz="quarter" idx="12"/>
          </p:nvPr>
        </p:nvSpPr>
        <p:spPr/>
        <p:txBody>
          <a:bodyPr/>
          <a:lstStyle>
            <a:lvl1pPr>
              <a:defRPr/>
            </a:lvl1pPr>
          </a:lstStyle>
          <a:p>
            <a:fld id="{C2D83CCA-AF6B-40BB-AD36-8086A4B803FA}" type="slidenum">
              <a:rPr lang="fr-FR"/>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fr-FR"/>
          </a:p>
        </p:txBody>
      </p:sp>
      <p:sp>
        <p:nvSpPr>
          <p:cNvPr id="8" name="Segnaposto piè di pagina 7"/>
          <p:cNvSpPr>
            <a:spLocks noGrp="1"/>
          </p:cNvSpPr>
          <p:nvPr>
            <p:ph type="ftr" sz="quarter" idx="11"/>
          </p:nvPr>
        </p:nvSpPr>
        <p:spPr/>
        <p:txBody>
          <a:bodyPr/>
          <a:lstStyle>
            <a:lvl1pPr>
              <a:defRPr/>
            </a:lvl1pPr>
          </a:lstStyle>
          <a:p>
            <a:r>
              <a:rPr lang="fr-FR"/>
              <a:t>test</a:t>
            </a:r>
          </a:p>
        </p:txBody>
      </p:sp>
      <p:sp>
        <p:nvSpPr>
          <p:cNvPr id="9" name="Segnaposto numero diapositiva 8"/>
          <p:cNvSpPr>
            <a:spLocks noGrp="1"/>
          </p:cNvSpPr>
          <p:nvPr>
            <p:ph type="sldNum" sz="quarter" idx="12"/>
          </p:nvPr>
        </p:nvSpPr>
        <p:spPr/>
        <p:txBody>
          <a:bodyPr/>
          <a:lstStyle>
            <a:lvl1pPr>
              <a:defRPr/>
            </a:lvl1pPr>
          </a:lstStyle>
          <a:p>
            <a:fld id="{A8695B62-E712-45C8-8BB4-B063A0A1DE11}" type="slidenum">
              <a:rPr lang="fr-FR"/>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fr-FR"/>
          </a:p>
        </p:txBody>
      </p:sp>
      <p:sp>
        <p:nvSpPr>
          <p:cNvPr id="4" name="Segnaposto piè di pagina 3"/>
          <p:cNvSpPr>
            <a:spLocks noGrp="1"/>
          </p:cNvSpPr>
          <p:nvPr>
            <p:ph type="ftr" sz="quarter" idx="11"/>
          </p:nvPr>
        </p:nvSpPr>
        <p:spPr/>
        <p:txBody>
          <a:bodyPr/>
          <a:lstStyle>
            <a:lvl1pPr>
              <a:defRPr/>
            </a:lvl1pPr>
          </a:lstStyle>
          <a:p>
            <a:r>
              <a:rPr lang="fr-FR"/>
              <a:t>test</a:t>
            </a:r>
          </a:p>
        </p:txBody>
      </p:sp>
      <p:sp>
        <p:nvSpPr>
          <p:cNvPr id="5" name="Segnaposto numero diapositiva 4"/>
          <p:cNvSpPr>
            <a:spLocks noGrp="1"/>
          </p:cNvSpPr>
          <p:nvPr>
            <p:ph type="sldNum" sz="quarter" idx="12"/>
          </p:nvPr>
        </p:nvSpPr>
        <p:spPr/>
        <p:txBody>
          <a:bodyPr/>
          <a:lstStyle>
            <a:lvl1pPr>
              <a:defRPr/>
            </a:lvl1pPr>
          </a:lstStyle>
          <a:p>
            <a:fld id="{41108E26-1908-4BA1-8B9C-C2BDFFD93248}" type="slidenum">
              <a:rPr lang="fr-FR"/>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fr-FR"/>
          </a:p>
        </p:txBody>
      </p:sp>
      <p:sp>
        <p:nvSpPr>
          <p:cNvPr id="3" name="Segnaposto piè di pagina 2"/>
          <p:cNvSpPr>
            <a:spLocks noGrp="1"/>
          </p:cNvSpPr>
          <p:nvPr>
            <p:ph type="ftr" sz="quarter" idx="11"/>
          </p:nvPr>
        </p:nvSpPr>
        <p:spPr/>
        <p:txBody>
          <a:bodyPr/>
          <a:lstStyle>
            <a:lvl1pPr>
              <a:defRPr/>
            </a:lvl1pPr>
          </a:lstStyle>
          <a:p>
            <a:r>
              <a:rPr lang="fr-FR"/>
              <a:t>test</a:t>
            </a:r>
          </a:p>
        </p:txBody>
      </p:sp>
      <p:sp>
        <p:nvSpPr>
          <p:cNvPr id="4" name="Segnaposto numero diapositiva 3"/>
          <p:cNvSpPr>
            <a:spLocks noGrp="1"/>
          </p:cNvSpPr>
          <p:nvPr>
            <p:ph type="sldNum" sz="quarter" idx="12"/>
          </p:nvPr>
        </p:nvSpPr>
        <p:spPr/>
        <p:txBody>
          <a:bodyPr/>
          <a:lstStyle>
            <a:lvl1pPr>
              <a:defRPr/>
            </a:lvl1pPr>
          </a:lstStyle>
          <a:p>
            <a:fld id="{46B50321-DE2D-4EEB-B88D-80953C69F9D2}" type="slidenum">
              <a:rPr lang="fr-FR"/>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r>
              <a:rPr lang="fr-FR"/>
              <a:t>test</a:t>
            </a:r>
          </a:p>
        </p:txBody>
      </p:sp>
      <p:sp>
        <p:nvSpPr>
          <p:cNvPr id="7" name="Segnaposto numero diapositiva 6"/>
          <p:cNvSpPr>
            <a:spLocks noGrp="1"/>
          </p:cNvSpPr>
          <p:nvPr>
            <p:ph type="sldNum" sz="quarter" idx="12"/>
          </p:nvPr>
        </p:nvSpPr>
        <p:spPr/>
        <p:txBody>
          <a:bodyPr/>
          <a:lstStyle>
            <a:lvl1pPr>
              <a:defRPr/>
            </a:lvl1pPr>
          </a:lstStyle>
          <a:p>
            <a:fld id="{549D8959-3DE3-496F-9EF0-913D688AAF96}" type="slidenum">
              <a:rPr lang="fr-FR"/>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r>
              <a:rPr lang="fr-FR"/>
              <a:t>test</a:t>
            </a:r>
          </a:p>
        </p:txBody>
      </p:sp>
      <p:sp>
        <p:nvSpPr>
          <p:cNvPr id="7" name="Segnaposto numero diapositiva 6"/>
          <p:cNvSpPr>
            <a:spLocks noGrp="1"/>
          </p:cNvSpPr>
          <p:nvPr>
            <p:ph type="sldNum" sz="quarter" idx="12"/>
          </p:nvPr>
        </p:nvSpPr>
        <p:spPr/>
        <p:txBody>
          <a:bodyPr/>
          <a:lstStyle>
            <a:lvl1pPr>
              <a:defRPr/>
            </a:lvl1pPr>
          </a:lstStyle>
          <a:p>
            <a:fld id="{3E764480-FFC9-41D7-9776-B89205C548C7}" type="slidenum">
              <a:rPr lang="fr-FR"/>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bwMode="auto">
          <a:xfrm>
            <a:off x="457200" y="2008188"/>
            <a:ext cx="8229600" cy="412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2771" name="Rectangle 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fr-FR"/>
          </a:p>
        </p:txBody>
      </p:sp>
      <p:sp>
        <p:nvSpPr>
          <p:cNvPr id="327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fr-FR" dirty="0"/>
              <a:t>test</a:t>
            </a:r>
          </a:p>
        </p:txBody>
      </p:sp>
      <p:sp>
        <p:nvSpPr>
          <p:cNvPr id="327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E59F5FB5-C65F-4416-9230-CF8DE86DD389}" type="slidenum">
              <a:rPr lang="fr-FR"/>
              <a:pPr/>
              <a:t>‹Nr.›</a:t>
            </a:fld>
            <a:endParaRPr lang="fr-FR" dirty="0"/>
          </a:p>
        </p:txBody>
      </p:sp>
      <p:sp>
        <p:nvSpPr>
          <p:cNvPr id="32774" name="Rectangle 6"/>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it-IT" sz="2400">
              <a:latin typeface="Times New Roman" pitchFamily="18" charset="0"/>
            </a:endParaRPr>
          </a:p>
        </p:txBody>
      </p:sp>
      <p:sp>
        <p:nvSpPr>
          <p:cNvPr id="32775" name="Rectangle 7"/>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it-IT" sz="2400">
              <a:latin typeface="Times New Roman" pitchFamily="18" charset="0"/>
            </a:endParaRPr>
          </a:p>
        </p:txBody>
      </p:sp>
      <p:sp>
        <p:nvSpPr>
          <p:cNvPr id="32776" name="Rectangle 8"/>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it-IT" sz="2400">
              <a:latin typeface="Times New Roman" pitchFamily="18" charset="0"/>
            </a:endParaRPr>
          </a:p>
        </p:txBody>
      </p:sp>
      <p:pic>
        <p:nvPicPr>
          <p:cNvPr id="32777" name="Picture 9" descr="CIRED_2011_logo_sans_date"/>
          <p:cNvPicPr>
            <a:picLocks noChangeAspect="1" noChangeArrowheads="1"/>
          </p:cNvPicPr>
          <p:nvPr/>
        </p:nvPicPr>
        <p:blipFill>
          <a:blip r:embed="rId13" cstate="print"/>
          <a:srcRect/>
          <a:stretch>
            <a:fillRect/>
          </a:stretch>
        </p:blipFill>
        <p:spPr bwMode="auto">
          <a:xfrm>
            <a:off x="566738" y="327025"/>
            <a:ext cx="1312862" cy="719138"/>
          </a:xfrm>
          <a:prstGeom prst="rect">
            <a:avLst/>
          </a:prstGeom>
          <a:noFill/>
        </p:spPr>
      </p:pic>
      <p:graphicFrame>
        <p:nvGraphicFramePr>
          <p:cNvPr id="32778" name="Group 10"/>
          <p:cNvGraphicFramePr>
            <a:graphicFrameLocks noGrp="1"/>
          </p:cNvGraphicFramePr>
          <p:nvPr/>
        </p:nvGraphicFramePr>
        <p:xfrm>
          <a:off x="495300" y="979488"/>
          <a:ext cx="8196263" cy="182879"/>
        </p:xfrm>
        <a:graphic>
          <a:graphicData uri="http://schemas.openxmlformats.org/drawingml/2006/table">
            <a:tbl>
              <a:tblPr/>
              <a:tblGrid>
                <a:gridCol w="8196263"/>
              </a:tblGrid>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6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cap="flat">
                      <a:noFill/>
                    </a:lnR>
                    <a:lnT cap="flat">
                      <a:noFill/>
                    </a:lnT>
                    <a:lnB w="28575" cap="flat" cmpd="sng" algn="ctr">
                      <a:solidFill>
                        <a:srgbClr val="0E318D"/>
                      </a:solidFill>
                      <a:prstDash val="solid"/>
                      <a:round/>
                      <a:headEnd type="none" w="med" len="med"/>
                      <a:tailEnd type="none" w="med" len="med"/>
                    </a:lnB>
                    <a:lnTlToBr>
                      <a:noFill/>
                    </a:lnTlToBr>
                    <a:lnBlToTr>
                      <a:noFill/>
                    </a:lnBlToTr>
                    <a:noFill/>
                  </a:tcPr>
                </a:tc>
              </a:tr>
            </a:tbl>
          </a:graphicData>
        </a:graphic>
      </p:graphicFrame>
      <p:sp>
        <p:nvSpPr>
          <p:cNvPr id="32784" name="Text Box 16"/>
          <p:cNvSpPr txBox="1">
            <a:spLocks noChangeArrowheads="1"/>
          </p:cNvSpPr>
          <p:nvPr/>
        </p:nvSpPr>
        <p:spPr bwMode="auto">
          <a:xfrm>
            <a:off x="2209800" y="508000"/>
            <a:ext cx="6018213" cy="457200"/>
          </a:xfrm>
          <a:prstGeom prst="rect">
            <a:avLst/>
          </a:prstGeom>
          <a:noFill/>
          <a:ln w="9525">
            <a:noFill/>
            <a:miter lim="800000"/>
            <a:headEnd/>
            <a:tailEnd/>
          </a:ln>
          <a:effectLst/>
        </p:spPr>
        <p:txBody>
          <a:bodyPr>
            <a:spAutoFit/>
          </a:bodyPr>
          <a:lstStyle/>
          <a:p>
            <a:r>
              <a:rPr lang="fr-FR" sz="2400">
                <a:solidFill>
                  <a:srgbClr val="0E318D"/>
                </a:solidFill>
              </a:rPr>
              <a:t>Frankfurt (Germany), 6-9 June 2011</a:t>
            </a:r>
          </a:p>
        </p:txBody>
      </p:sp>
      <p:sp>
        <p:nvSpPr>
          <p:cNvPr id="32785" name="Rectangle 17"/>
          <p:cNvSpPr>
            <a:spLocks noGrp="1" noChangeArrowheads="1"/>
          </p:cNvSpPr>
          <p:nvPr>
            <p:ph type="title"/>
          </p:nvPr>
        </p:nvSpPr>
        <p:spPr bwMode="auto">
          <a:xfrm>
            <a:off x="412750" y="1200150"/>
            <a:ext cx="8229600" cy="590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pic>
        <p:nvPicPr>
          <p:cNvPr id="19" name="Immagine 12" descr="Enel inglese.eps"/>
          <p:cNvPicPr>
            <a:picLocks noChangeAspect="1"/>
          </p:cNvPicPr>
          <p:nvPr userDrawn="1"/>
        </p:nvPicPr>
        <p:blipFill>
          <a:blip r:embed="rId14" cstate="print"/>
          <a:srcRect/>
          <a:stretch>
            <a:fillRect/>
          </a:stretch>
        </p:blipFill>
        <p:spPr bwMode="auto">
          <a:xfrm>
            <a:off x="15085168" y="35400552"/>
            <a:ext cx="10605841" cy="62925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b="1">
          <a:solidFill>
            <a:srgbClr val="0E318D"/>
          </a:solidFill>
          <a:latin typeface="+mj-lt"/>
          <a:ea typeface="+mj-ea"/>
          <a:cs typeface="+mj-cs"/>
        </a:defRPr>
      </a:lvl1pPr>
      <a:lvl2pPr algn="l" rtl="0" fontAlgn="base">
        <a:spcBef>
          <a:spcPct val="0"/>
        </a:spcBef>
        <a:spcAft>
          <a:spcPct val="0"/>
        </a:spcAft>
        <a:defRPr sz="3200" b="1">
          <a:solidFill>
            <a:srgbClr val="0E318D"/>
          </a:solidFill>
          <a:latin typeface="Arial" charset="0"/>
          <a:cs typeface="Arial" charset="0"/>
        </a:defRPr>
      </a:lvl2pPr>
      <a:lvl3pPr algn="l" rtl="0" fontAlgn="base">
        <a:spcBef>
          <a:spcPct val="0"/>
        </a:spcBef>
        <a:spcAft>
          <a:spcPct val="0"/>
        </a:spcAft>
        <a:defRPr sz="3200" b="1">
          <a:solidFill>
            <a:srgbClr val="0E318D"/>
          </a:solidFill>
          <a:latin typeface="Arial" charset="0"/>
          <a:cs typeface="Arial" charset="0"/>
        </a:defRPr>
      </a:lvl3pPr>
      <a:lvl4pPr algn="l" rtl="0" fontAlgn="base">
        <a:spcBef>
          <a:spcPct val="0"/>
        </a:spcBef>
        <a:spcAft>
          <a:spcPct val="0"/>
        </a:spcAft>
        <a:defRPr sz="3200" b="1">
          <a:solidFill>
            <a:srgbClr val="0E318D"/>
          </a:solidFill>
          <a:latin typeface="Arial" charset="0"/>
          <a:cs typeface="Arial" charset="0"/>
        </a:defRPr>
      </a:lvl4pPr>
      <a:lvl5pPr algn="l" rtl="0" fontAlgn="base">
        <a:spcBef>
          <a:spcPct val="0"/>
        </a:spcBef>
        <a:spcAft>
          <a:spcPct val="0"/>
        </a:spcAft>
        <a:defRPr sz="3200" b="1">
          <a:solidFill>
            <a:srgbClr val="0E318D"/>
          </a:solidFill>
          <a:latin typeface="Arial" charset="0"/>
          <a:cs typeface="Arial" charset="0"/>
        </a:defRPr>
      </a:lvl5pPr>
      <a:lvl6pPr marL="457200" algn="l" rtl="0" fontAlgn="base">
        <a:spcBef>
          <a:spcPct val="0"/>
        </a:spcBef>
        <a:spcAft>
          <a:spcPct val="0"/>
        </a:spcAft>
        <a:defRPr sz="3200" b="1">
          <a:solidFill>
            <a:srgbClr val="0E318D"/>
          </a:solidFill>
          <a:latin typeface="Arial" charset="0"/>
          <a:cs typeface="Arial" charset="0"/>
        </a:defRPr>
      </a:lvl6pPr>
      <a:lvl7pPr marL="914400" algn="l" rtl="0" fontAlgn="base">
        <a:spcBef>
          <a:spcPct val="0"/>
        </a:spcBef>
        <a:spcAft>
          <a:spcPct val="0"/>
        </a:spcAft>
        <a:defRPr sz="3200" b="1">
          <a:solidFill>
            <a:srgbClr val="0E318D"/>
          </a:solidFill>
          <a:latin typeface="Arial" charset="0"/>
          <a:cs typeface="Arial" charset="0"/>
        </a:defRPr>
      </a:lvl7pPr>
      <a:lvl8pPr marL="1371600" algn="l" rtl="0" fontAlgn="base">
        <a:spcBef>
          <a:spcPct val="0"/>
        </a:spcBef>
        <a:spcAft>
          <a:spcPct val="0"/>
        </a:spcAft>
        <a:defRPr sz="3200" b="1">
          <a:solidFill>
            <a:srgbClr val="0E318D"/>
          </a:solidFill>
          <a:latin typeface="Arial" charset="0"/>
          <a:cs typeface="Arial" charset="0"/>
        </a:defRPr>
      </a:lvl8pPr>
      <a:lvl9pPr marL="1828800" algn="l" rtl="0" fontAlgn="base">
        <a:spcBef>
          <a:spcPct val="0"/>
        </a:spcBef>
        <a:spcAft>
          <a:spcPct val="0"/>
        </a:spcAft>
        <a:defRPr sz="3200" b="1">
          <a:solidFill>
            <a:srgbClr val="0E318D"/>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1" Type="http://schemas.openxmlformats.org/officeDocument/2006/relationships/image" Target="../media/image35.jpeg"/><Relationship Id="rId12" Type="http://schemas.openxmlformats.org/officeDocument/2006/relationships/image" Target="../media/image36.jpeg"/><Relationship Id="rId13" Type="http://schemas.openxmlformats.org/officeDocument/2006/relationships/image" Target="../media/image37.jpeg"/><Relationship Id="rId14" Type="http://schemas.openxmlformats.org/officeDocument/2006/relationships/image" Target="../media/image38.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30.jpeg"/><Relationship Id="rId5" Type="http://schemas.openxmlformats.org/officeDocument/2006/relationships/image" Target="../media/image31.emf"/><Relationship Id="rId6" Type="http://schemas.openxmlformats.org/officeDocument/2006/relationships/image" Target="../media/image32.png"/><Relationship Id="rId7" Type="http://schemas.openxmlformats.org/officeDocument/2006/relationships/image" Target="../media/image33.jpeg"/><Relationship Id="rId8" Type="http://schemas.openxmlformats.org/officeDocument/2006/relationships/image" Target="../media/image34.png"/><Relationship Id="rId9" Type="http://schemas.openxmlformats.org/officeDocument/2006/relationships/oleObject" Target="../embeddings/oleObject1.bin"/><Relationship Id="rId10"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600" dirty="0" smtClean="0">
                <a:solidFill>
                  <a:schemeClr val="tx1"/>
                </a:solidFill>
              </a:rPr>
              <a:t>RT 3 b</a:t>
            </a:r>
            <a:endParaRPr lang="it-IT" dirty="0"/>
          </a:p>
        </p:txBody>
      </p:sp>
      <p:sp>
        <p:nvSpPr>
          <p:cNvPr id="3" name="Segnaposto contenuto 2"/>
          <p:cNvSpPr>
            <a:spLocks noGrp="1"/>
          </p:cNvSpPr>
          <p:nvPr>
            <p:ph idx="1"/>
          </p:nvPr>
        </p:nvSpPr>
        <p:spPr>
          <a:xfrm>
            <a:off x="323528" y="1657668"/>
            <a:ext cx="8496944" cy="4122737"/>
          </a:xfrm>
        </p:spPr>
        <p:txBody>
          <a:bodyPr/>
          <a:lstStyle/>
          <a:p>
            <a:pPr algn="ctr">
              <a:buNone/>
            </a:pPr>
            <a:r>
              <a:rPr lang="en-US" sz="5400" b="1" dirty="0" smtClean="0">
                <a:latin typeface="+mj-lt"/>
              </a:rPr>
              <a:t>Smart Grid Protection</a:t>
            </a:r>
          </a:p>
          <a:p>
            <a:pPr algn="ctr">
              <a:buNone/>
            </a:pPr>
            <a:r>
              <a:rPr lang="en-US" sz="3200" b="1" dirty="0" smtClean="0">
                <a:latin typeface="+mj-lt"/>
              </a:rPr>
              <a:t>SMART GRIDS: new possible approaches to adapt protection and automation systems and to match electric system security, quality of supply needs and generators features</a:t>
            </a:r>
          </a:p>
          <a:p>
            <a:pPr>
              <a:buNone/>
            </a:pPr>
            <a:endParaRPr lang="it-IT" sz="1600" dirty="0" smtClean="0">
              <a:latin typeface="+mj-lt"/>
            </a:endParaRPr>
          </a:p>
          <a:p>
            <a:pPr>
              <a:buNone/>
            </a:pPr>
            <a:r>
              <a:rPr lang="it-IT" sz="2400" b="1" dirty="0" smtClean="0">
                <a:latin typeface="+mj-lt"/>
              </a:rPr>
              <a:t>Alberto Cerretti</a:t>
            </a:r>
          </a:p>
          <a:p>
            <a:pPr>
              <a:buNone/>
            </a:pPr>
            <a:r>
              <a:rPr lang="it-IT" sz="2400" b="1" dirty="0" smtClean="0">
                <a:latin typeface="+mj-lt"/>
              </a:rPr>
              <a:t>ENEL DISTRIBUZIONE</a:t>
            </a:r>
          </a:p>
          <a:p>
            <a:pPr>
              <a:buNone/>
            </a:pPr>
            <a:r>
              <a:rPr lang="it-IT" sz="2400" b="1" dirty="0" smtClean="0">
                <a:latin typeface="+mj-lt"/>
              </a:rPr>
              <a:t>ITALY</a:t>
            </a:r>
            <a:endParaRPr lang="it-IT" sz="2400" b="1" dirty="0" smtClean="0"/>
          </a:p>
          <a:p>
            <a:pPr>
              <a:buNone/>
            </a:pPr>
            <a:endParaRPr lang="it-IT" sz="2400" b="1" dirty="0" smtClean="0">
              <a:latin typeface="+mj-lt"/>
            </a:endParaRPr>
          </a:p>
          <a:p>
            <a:pPr>
              <a:buNone/>
            </a:pPr>
            <a:endParaRPr lang="it-IT" sz="1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FF0000"/>
                </a:solidFill>
                <a:latin typeface="+mj-lt"/>
                <a:sym typeface="Symbol"/>
              </a:rPr>
              <a:t>Possible</a:t>
            </a:r>
            <a:r>
              <a:rPr lang="it-IT" sz="2000" b="1" u="sng" dirty="0" smtClean="0">
                <a:solidFill>
                  <a:srgbClr val="FF0000"/>
                </a:solidFill>
                <a:latin typeface="+mj-lt"/>
                <a:sym typeface="Symbol"/>
              </a:rPr>
              <a:t> IPR (</a:t>
            </a:r>
            <a:r>
              <a:rPr lang="it-IT" sz="2000" b="1" u="sng" dirty="0" err="1" smtClean="0">
                <a:solidFill>
                  <a:srgbClr val="FF0000"/>
                </a:solidFill>
                <a:latin typeface="+mj-lt"/>
                <a:sym typeface="Symbol"/>
              </a:rPr>
              <a:t>with</a:t>
            </a:r>
            <a:r>
              <a:rPr lang="it-IT" sz="2000" b="1" u="sng" dirty="0" smtClean="0">
                <a:solidFill>
                  <a:srgbClr val="FF0000"/>
                </a:solidFill>
                <a:latin typeface="+mj-lt"/>
                <a:sym typeface="Symbol"/>
              </a:rPr>
              <a:t> transfer trip) </a:t>
            </a:r>
            <a:r>
              <a:rPr lang="it-IT" sz="2000" b="1" u="sng" dirty="0" err="1" smtClean="0">
                <a:solidFill>
                  <a:srgbClr val="FF0000"/>
                </a:solidFill>
                <a:latin typeface="+mj-lt"/>
                <a:sym typeface="Symbol"/>
              </a:rPr>
              <a:t>scheme</a:t>
            </a:r>
            <a:endParaRPr lang="it-IT" sz="2000" b="1" u="sng" dirty="0" smtClean="0">
              <a:solidFill>
                <a:srgbClr val="FF0000"/>
              </a:solidFill>
              <a:latin typeface="+mj-lt"/>
              <a:sym typeface="Symbol"/>
            </a:endParaRPr>
          </a:p>
        </p:txBody>
      </p:sp>
      <p:grpSp>
        <p:nvGrpSpPr>
          <p:cNvPr id="17" name="Gruppo 16"/>
          <p:cNvGrpSpPr/>
          <p:nvPr/>
        </p:nvGrpSpPr>
        <p:grpSpPr>
          <a:xfrm>
            <a:off x="1058848" y="2577088"/>
            <a:ext cx="7617608" cy="4190702"/>
            <a:chOff x="1058848" y="2577088"/>
            <a:chExt cx="7617608" cy="4190702"/>
          </a:xfrm>
        </p:grpSpPr>
        <p:pic>
          <p:nvPicPr>
            <p:cNvPr id="232451" name="Picture 6"/>
            <p:cNvPicPr>
              <a:picLocks noChangeAspect="1" noChangeArrowheads="1"/>
            </p:cNvPicPr>
            <p:nvPr/>
          </p:nvPicPr>
          <p:blipFill>
            <a:blip r:embed="rId3" cstate="print"/>
            <a:srcRect/>
            <a:stretch>
              <a:fillRect/>
            </a:stretch>
          </p:blipFill>
          <p:spPr bwMode="auto">
            <a:xfrm>
              <a:off x="1403647" y="2596758"/>
              <a:ext cx="6945525" cy="3722516"/>
            </a:xfrm>
            <a:prstGeom prst="rect">
              <a:avLst/>
            </a:prstGeom>
            <a:noFill/>
            <a:ln w="9525">
              <a:noFill/>
              <a:miter lim="800000"/>
              <a:headEnd/>
              <a:tailEnd/>
            </a:ln>
          </p:spPr>
        </p:pic>
        <p:sp>
          <p:nvSpPr>
            <p:cNvPr id="7"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10" name="CasellaDiTesto 9"/>
            <p:cNvSpPr txBox="1"/>
            <p:nvPr/>
          </p:nvSpPr>
          <p:spPr>
            <a:xfrm>
              <a:off x="1366272" y="2577088"/>
              <a:ext cx="1080120" cy="276999"/>
            </a:xfrm>
            <a:prstGeom prst="rect">
              <a:avLst/>
            </a:prstGeom>
            <a:solidFill>
              <a:schemeClr val="bg1"/>
            </a:solidFill>
            <a:ln>
              <a:solidFill>
                <a:schemeClr val="tx1"/>
              </a:solidFill>
            </a:ln>
          </p:spPr>
          <p:txBody>
            <a:bodyPr wrap="square" rtlCol="0">
              <a:spAutoFit/>
            </a:bodyPr>
            <a:lstStyle/>
            <a:p>
              <a:pPr algn="ctr"/>
              <a:r>
                <a:rPr lang="it-IT" sz="1200" b="1" dirty="0" smtClean="0">
                  <a:latin typeface="+mj-lt"/>
                </a:rPr>
                <a:t>Transfer trip</a:t>
              </a:r>
              <a:endParaRPr lang="it-IT" sz="1200" b="1" dirty="0">
                <a:latin typeface="+mj-lt"/>
              </a:endParaRPr>
            </a:p>
          </p:txBody>
        </p:sp>
        <p:sp>
          <p:nvSpPr>
            <p:cNvPr id="11" name="CasellaDiTesto 10"/>
            <p:cNvSpPr txBox="1"/>
            <p:nvPr/>
          </p:nvSpPr>
          <p:spPr>
            <a:xfrm>
              <a:off x="1124000" y="3032760"/>
              <a:ext cx="1296144" cy="276999"/>
            </a:xfrm>
            <a:prstGeom prst="rect">
              <a:avLst/>
            </a:prstGeom>
            <a:solidFill>
              <a:schemeClr val="bg1"/>
            </a:solidFill>
            <a:ln>
              <a:solidFill>
                <a:schemeClr val="tx1"/>
              </a:solidFill>
            </a:ln>
          </p:spPr>
          <p:txBody>
            <a:bodyPr wrap="square" rtlCol="0">
              <a:spAutoFit/>
            </a:bodyPr>
            <a:lstStyle/>
            <a:p>
              <a:pPr algn="ctr"/>
              <a:r>
                <a:rPr lang="it-IT" sz="1200" b="1" dirty="0" err="1" smtClean="0">
                  <a:latin typeface="+mj-lt"/>
                </a:rPr>
                <a:t>Voltage</a:t>
              </a:r>
              <a:r>
                <a:rPr lang="it-IT" sz="1200" b="1" dirty="0" smtClean="0">
                  <a:latin typeface="+mj-lt"/>
                </a:rPr>
                <a:t> at </a:t>
              </a:r>
              <a:r>
                <a:rPr lang="it-IT" sz="1200" b="1" dirty="0" err="1" smtClean="0">
                  <a:latin typeface="+mj-lt"/>
                </a:rPr>
                <a:t>Pcc</a:t>
              </a:r>
              <a:endParaRPr lang="it-IT" sz="1200" b="1" dirty="0">
                <a:latin typeface="+mj-lt"/>
              </a:endParaRPr>
            </a:p>
          </p:txBody>
        </p:sp>
        <p:sp>
          <p:nvSpPr>
            <p:cNvPr id="12" name="CasellaDiTesto 11"/>
            <p:cNvSpPr txBox="1"/>
            <p:nvPr/>
          </p:nvSpPr>
          <p:spPr>
            <a:xfrm>
              <a:off x="1058848" y="5702776"/>
              <a:ext cx="1368152" cy="646331"/>
            </a:xfrm>
            <a:prstGeom prst="rect">
              <a:avLst/>
            </a:prstGeom>
            <a:solidFill>
              <a:schemeClr val="bg1"/>
            </a:solidFill>
            <a:ln>
              <a:solidFill>
                <a:schemeClr val="tx1"/>
              </a:solidFill>
            </a:ln>
          </p:spPr>
          <p:txBody>
            <a:bodyPr wrap="square" rtlCol="0">
              <a:spAutoFit/>
            </a:bodyPr>
            <a:lstStyle/>
            <a:p>
              <a:pPr algn="ctr"/>
              <a:r>
                <a:rPr lang="it-IT" sz="1200" b="1" dirty="0" err="1" smtClean="0">
                  <a:latin typeface="+mj-lt"/>
                </a:rPr>
                <a:t>Communication</a:t>
              </a:r>
              <a:r>
                <a:rPr lang="it-IT" sz="1200" b="1" dirty="0" smtClean="0">
                  <a:latin typeface="+mj-lt"/>
                </a:rPr>
                <a:t> network </a:t>
              </a:r>
              <a:r>
                <a:rPr lang="it-IT" sz="1200" b="1" dirty="0" err="1" smtClean="0">
                  <a:latin typeface="+mj-lt"/>
                </a:rPr>
                <a:t>presence</a:t>
              </a:r>
              <a:endParaRPr lang="it-IT" sz="1200" b="1" dirty="0">
                <a:latin typeface="+mj-lt"/>
              </a:endParaRPr>
            </a:p>
          </p:txBody>
        </p:sp>
        <p:sp>
          <p:nvSpPr>
            <p:cNvPr id="13" name="CasellaDiTesto 12"/>
            <p:cNvSpPr txBox="1"/>
            <p:nvPr/>
          </p:nvSpPr>
          <p:spPr>
            <a:xfrm>
              <a:off x="7411224" y="3584065"/>
              <a:ext cx="1265232" cy="830997"/>
            </a:xfrm>
            <a:prstGeom prst="rect">
              <a:avLst/>
            </a:prstGeom>
            <a:solidFill>
              <a:schemeClr val="bg1"/>
            </a:solidFill>
            <a:ln>
              <a:solidFill>
                <a:schemeClr val="tx1"/>
              </a:solidFill>
            </a:ln>
          </p:spPr>
          <p:txBody>
            <a:bodyPr wrap="square" rtlCol="0">
              <a:spAutoFit/>
            </a:bodyPr>
            <a:lstStyle/>
            <a:p>
              <a:pPr algn="ctr"/>
              <a:r>
                <a:rPr lang="it-IT" sz="1200" b="1" dirty="0" smtClean="0">
                  <a:latin typeface="+mj-lt"/>
                </a:rPr>
                <a:t>IPR trip (gen. </a:t>
              </a:r>
              <a:r>
                <a:rPr lang="it-IT" sz="1200" b="1" dirty="0" err="1" smtClean="0">
                  <a:latin typeface="+mj-lt"/>
                </a:rPr>
                <a:t>disconnection</a:t>
              </a:r>
              <a:r>
                <a:rPr lang="it-IT" sz="1200" b="1" dirty="0" smtClean="0">
                  <a:latin typeface="+mj-lt"/>
                </a:rPr>
                <a:t> </a:t>
              </a:r>
              <a:r>
                <a:rPr lang="it-IT" sz="1200" b="1" dirty="0" err="1" smtClean="0">
                  <a:latin typeface="+mj-lt"/>
                </a:rPr>
                <a:t>within</a:t>
              </a:r>
              <a:r>
                <a:rPr lang="it-IT" sz="1200" b="1" dirty="0" smtClean="0">
                  <a:latin typeface="+mj-lt"/>
                </a:rPr>
                <a:t> 500 ms)</a:t>
              </a:r>
            </a:p>
            <a:p>
              <a:pPr algn="ctr"/>
              <a:endParaRPr lang="it-IT" sz="1200" b="1" dirty="0">
                <a:latin typeface="+mj-lt"/>
              </a:endParaRPr>
            </a:p>
          </p:txBody>
        </p:sp>
        <p:sp>
          <p:nvSpPr>
            <p:cNvPr id="14" name="CasellaDiTesto 13"/>
            <p:cNvSpPr txBox="1"/>
            <p:nvPr/>
          </p:nvSpPr>
          <p:spPr>
            <a:xfrm>
              <a:off x="2843808" y="2996952"/>
              <a:ext cx="1080120" cy="276999"/>
            </a:xfrm>
            <a:prstGeom prst="rect">
              <a:avLst/>
            </a:prstGeom>
            <a:solidFill>
              <a:schemeClr val="bg1"/>
            </a:solidFill>
            <a:ln>
              <a:solidFill>
                <a:schemeClr val="tx1"/>
              </a:solidFill>
            </a:ln>
          </p:spPr>
          <p:txBody>
            <a:bodyPr wrap="square" rtlCol="0">
              <a:spAutoFit/>
            </a:bodyPr>
            <a:lstStyle/>
            <a:p>
              <a:pPr algn="ctr"/>
              <a:r>
                <a:rPr lang="it-IT" sz="1200" b="1" dirty="0" smtClean="0">
                  <a:latin typeface="+mj-lt"/>
                </a:rPr>
                <a:t>0,2 </a:t>
              </a:r>
              <a:r>
                <a:rPr lang="it-IT" sz="1200" b="1" dirty="0" err="1" smtClean="0">
                  <a:latin typeface="+mj-lt"/>
                </a:rPr>
                <a:t>Vn</a:t>
              </a:r>
              <a:endParaRPr lang="it-IT" sz="1200" b="1" dirty="0">
                <a:latin typeface="+mj-lt"/>
              </a:endParaRPr>
            </a:p>
          </p:txBody>
        </p:sp>
        <p:sp>
          <p:nvSpPr>
            <p:cNvPr id="15" name="CasellaDiTesto 14"/>
            <p:cNvSpPr txBox="1"/>
            <p:nvPr/>
          </p:nvSpPr>
          <p:spPr>
            <a:xfrm>
              <a:off x="2843808" y="4493880"/>
              <a:ext cx="1080120" cy="646331"/>
            </a:xfrm>
            <a:prstGeom prst="rect">
              <a:avLst/>
            </a:prstGeom>
            <a:solidFill>
              <a:schemeClr val="bg1"/>
            </a:solidFill>
            <a:ln>
              <a:solidFill>
                <a:schemeClr val="tx1"/>
              </a:solidFill>
            </a:ln>
          </p:spPr>
          <p:txBody>
            <a:bodyPr wrap="square" rtlCol="0">
              <a:spAutoFit/>
            </a:bodyPr>
            <a:lstStyle/>
            <a:p>
              <a:pPr algn="ctr"/>
              <a:r>
                <a:rPr lang="it-IT" sz="1200" b="1" dirty="0" smtClean="0">
                  <a:latin typeface="+mj-lt"/>
                </a:rPr>
                <a:t>81.S2</a:t>
              </a:r>
            </a:p>
            <a:p>
              <a:pPr algn="ctr"/>
              <a:r>
                <a:rPr lang="it-IT" sz="1200" b="1" dirty="0" smtClean="0">
                  <a:latin typeface="+mj-lt"/>
                </a:rPr>
                <a:t>47,5 – 51,5 Hz</a:t>
              </a:r>
              <a:endParaRPr lang="it-IT" sz="1200" b="1" dirty="0">
                <a:latin typeface="+mj-lt"/>
              </a:endParaRPr>
            </a:p>
          </p:txBody>
        </p:sp>
        <p:sp>
          <p:nvSpPr>
            <p:cNvPr id="16" name="CasellaDiTesto 15"/>
            <p:cNvSpPr txBox="1"/>
            <p:nvPr/>
          </p:nvSpPr>
          <p:spPr>
            <a:xfrm>
              <a:off x="2859048" y="5198720"/>
              <a:ext cx="1080120" cy="646331"/>
            </a:xfrm>
            <a:prstGeom prst="rect">
              <a:avLst/>
            </a:prstGeom>
            <a:solidFill>
              <a:schemeClr val="bg1"/>
            </a:solidFill>
            <a:ln>
              <a:solidFill>
                <a:schemeClr val="tx1"/>
              </a:solidFill>
            </a:ln>
          </p:spPr>
          <p:txBody>
            <a:bodyPr wrap="square" rtlCol="0">
              <a:spAutoFit/>
            </a:bodyPr>
            <a:lstStyle/>
            <a:p>
              <a:pPr algn="ctr"/>
              <a:r>
                <a:rPr lang="it-IT" sz="1200" b="1" dirty="0" smtClean="0">
                  <a:latin typeface="+mj-lt"/>
                </a:rPr>
                <a:t>81.S2</a:t>
              </a:r>
            </a:p>
            <a:p>
              <a:pPr algn="ctr"/>
              <a:r>
                <a:rPr lang="it-IT" sz="1200" b="1" dirty="0" smtClean="0">
                  <a:latin typeface="+mj-lt"/>
                </a:rPr>
                <a:t>49,7 – 50,3 Hz</a:t>
              </a:r>
              <a:endParaRPr lang="it-IT" sz="1200" b="1" dirty="0">
                <a:latin typeface="+mj-lt"/>
              </a:endParaRPr>
            </a:p>
          </p:txBody>
        </p:sp>
      </p:grpSp>
      <p:sp>
        <p:nvSpPr>
          <p:cNvPr id="18"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cstate="print"/>
          <a:srcRect/>
          <a:stretch>
            <a:fillRect/>
          </a:stretch>
        </p:blipFill>
        <p:spPr bwMode="auto">
          <a:xfrm>
            <a:off x="902257" y="2750448"/>
            <a:ext cx="5120898" cy="3888432"/>
          </a:xfrm>
          <a:prstGeom prst="rect">
            <a:avLst/>
          </a:prstGeom>
          <a:noFill/>
          <a:ln w="9525">
            <a:noFill/>
            <a:miter lim="800000"/>
            <a:headEnd/>
            <a:tailEnd/>
          </a:ln>
        </p:spPr>
      </p:pic>
      <p:sp>
        <p:nvSpPr>
          <p:cNvPr id="3"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FF0000"/>
                </a:solidFill>
                <a:latin typeface="+mj-lt"/>
                <a:sym typeface="Symbol"/>
              </a:rPr>
              <a:t>Logic</a:t>
            </a:r>
            <a:r>
              <a:rPr lang="it-IT" sz="2000" b="1" u="sng" dirty="0" smtClean="0">
                <a:solidFill>
                  <a:srgbClr val="FF0000"/>
                </a:solidFill>
                <a:latin typeface="+mj-lt"/>
                <a:sym typeface="Symbol"/>
              </a:rPr>
              <a:t> </a:t>
            </a:r>
            <a:r>
              <a:rPr lang="it-IT" sz="2000" b="1" u="sng" dirty="0" err="1" smtClean="0">
                <a:solidFill>
                  <a:srgbClr val="FF0000"/>
                </a:solidFill>
                <a:latin typeface="+mj-lt"/>
                <a:sym typeface="Symbol"/>
              </a:rPr>
              <a:t>selectivity</a:t>
            </a:r>
            <a:r>
              <a:rPr lang="it-IT" sz="2000" b="1" u="sng" dirty="0" smtClean="0">
                <a:solidFill>
                  <a:srgbClr val="FF0000"/>
                </a:solidFill>
                <a:latin typeface="+mj-lt"/>
                <a:sym typeface="Symbol"/>
              </a:rPr>
              <a:t> complete </a:t>
            </a:r>
            <a:r>
              <a:rPr lang="it-IT" sz="2000" b="1" u="sng" dirty="0" err="1" smtClean="0">
                <a:solidFill>
                  <a:srgbClr val="FF0000"/>
                </a:solidFill>
                <a:latin typeface="+mj-lt"/>
                <a:sym typeface="Symbol"/>
              </a:rPr>
              <a:t>scheme</a:t>
            </a:r>
            <a:r>
              <a:rPr lang="it-IT" sz="2000" b="1" u="sng" dirty="0" smtClean="0">
                <a:solidFill>
                  <a:srgbClr val="FF0000"/>
                </a:solidFill>
                <a:latin typeface="+mj-lt"/>
                <a:sym typeface="Symbol"/>
              </a:rPr>
              <a:t> (transfer trip + network </a:t>
            </a:r>
            <a:r>
              <a:rPr lang="it-IT" sz="2000" b="1" u="sng" dirty="0" err="1" smtClean="0">
                <a:solidFill>
                  <a:srgbClr val="FF0000"/>
                </a:solidFill>
                <a:latin typeface="+mj-lt"/>
                <a:sym typeface="Symbol"/>
              </a:rPr>
              <a:t>automation</a:t>
            </a:r>
            <a:r>
              <a:rPr lang="it-IT" sz="2000" b="1" u="sng" dirty="0" smtClean="0">
                <a:solidFill>
                  <a:srgbClr val="FF0000"/>
                </a:solidFill>
                <a:latin typeface="+mj-lt"/>
                <a:sym typeface="Symbol"/>
              </a:rPr>
              <a:t>)</a:t>
            </a:r>
          </a:p>
        </p:txBody>
      </p:sp>
      <p:sp>
        <p:nvSpPr>
          <p:cNvPr id="4"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6"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11</a:t>
            </a:fld>
            <a:endParaRPr lang="en-US" dirty="0"/>
          </a:p>
        </p:txBody>
      </p:sp>
      <p:pic>
        <p:nvPicPr>
          <p:cNvPr id="7" name="Picture 6"/>
          <p:cNvPicPr>
            <a:picLocks noChangeAspect="1" noChangeArrowheads="1"/>
          </p:cNvPicPr>
          <p:nvPr/>
        </p:nvPicPr>
        <p:blipFill>
          <a:blip r:embed="rId3" cstate="print"/>
          <a:srcRect/>
          <a:stretch>
            <a:fillRect/>
          </a:stretch>
        </p:blipFill>
        <p:spPr bwMode="auto">
          <a:xfrm>
            <a:off x="6940272" y="3047608"/>
            <a:ext cx="1377450" cy="2157730"/>
          </a:xfrm>
          <a:prstGeom prst="rect">
            <a:avLst/>
          </a:prstGeom>
          <a:noFill/>
          <a:ln w="9525">
            <a:noFill/>
            <a:miter lim="800000"/>
            <a:headEnd/>
            <a:tailEnd/>
          </a:ln>
        </p:spPr>
      </p:pic>
      <p:sp>
        <p:nvSpPr>
          <p:cNvPr id="8" name="CasellaDiTesto 7"/>
          <p:cNvSpPr txBox="1"/>
          <p:nvPr/>
        </p:nvSpPr>
        <p:spPr>
          <a:xfrm>
            <a:off x="5334432" y="5536664"/>
            <a:ext cx="3672408" cy="830997"/>
          </a:xfrm>
          <a:prstGeom prst="rect">
            <a:avLst/>
          </a:prstGeom>
          <a:noFill/>
        </p:spPr>
        <p:txBody>
          <a:bodyPr wrap="square" rtlCol="0">
            <a:spAutoFit/>
          </a:bodyPr>
          <a:lstStyle/>
          <a:p>
            <a:pPr algn="ctr"/>
            <a:r>
              <a:rPr lang="it-IT" sz="1600" dirty="0" smtClean="0">
                <a:latin typeface="+mj-lt"/>
              </a:rPr>
              <a:t>Production Supervision System </a:t>
            </a:r>
            <a:r>
              <a:rPr lang="it-IT" sz="1600" dirty="0" err="1" smtClean="0">
                <a:latin typeface="+mj-lt"/>
              </a:rPr>
              <a:t>also</a:t>
            </a:r>
            <a:r>
              <a:rPr lang="it-IT" sz="1600" dirty="0" smtClean="0">
                <a:latin typeface="+mj-lt"/>
              </a:rPr>
              <a:t> </a:t>
            </a:r>
            <a:r>
              <a:rPr lang="it-IT" sz="1600" dirty="0" err="1" smtClean="0">
                <a:latin typeface="+mj-lt"/>
              </a:rPr>
              <a:t>receives</a:t>
            </a:r>
            <a:r>
              <a:rPr lang="it-IT" sz="1600" dirty="0" smtClean="0">
                <a:latin typeface="+mj-lt"/>
              </a:rPr>
              <a:t> and </a:t>
            </a:r>
            <a:r>
              <a:rPr lang="it-IT" sz="1600" dirty="0" err="1" smtClean="0">
                <a:latin typeface="+mj-lt"/>
              </a:rPr>
              <a:t>trasmit</a:t>
            </a:r>
            <a:r>
              <a:rPr lang="it-IT" sz="1600" dirty="0" smtClean="0">
                <a:latin typeface="+mj-lt"/>
              </a:rPr>
              <a:t> </a:t>
            </a:r>
            <a:r>
              <a:rPr lang="it-IT" sz="1600" dirty="0" err="1" smtClean="0">
                <a:latin typeface="+mj-lt"/>
              </a:rPr>
              <a:t>to</a:t>
            </a:r>
            <a:r>
              <a:rPr lang="it-IT" sz="1600" dirty="0" smtClean="0">
                <a:latin typeface="+mj-lt"/>
              </a:rPr>
              <a:t> </a:t>
            </a:r>
            <a:r>
              <a:rPr lang="it-IT" sz="1600" dirty="0" err="1" smtClean="0">
                <a:latin typeface="+mj-lt"/>
              </a:rPr>
              <a:t>generators</a:t>
            </a:r>
            <a:r>
              <a:rPr lang="it-IT" sz="1600" dirty="0" smtClean="0">
                <a:latin typeface="+mj-lt"/>
              </a:rPr>
              <a:t> </a:t>
            </a:r>
            <a:r>
              <a:rPr lang="it-IT" sz="1600" dirty="0" err="1" smtClean="0">
                <a:latin typeface="+mj-lt"/>
              </a:rPr>
              <a:t>request</a:t>
            </a:r>
            <a:r>
              <a:rPr lang="it-IT" sz="1600" dirty="0" smtClean="0">
                <a:latin typeface="+mj-lt"/>
              </a:rPr>
              <a:t> </a:t>
            </a:r>
            <a:r>
              <a:rPr lang="it-IT" sz="1600" dirty="0" err="1" smtClean="0">
                <a:latin typeface="+mj-lt"/>
              </a:rPr>
              <a:t>from</a:t>
            </a:r>
            <a:r>
              <a:rPr lang="it-IT" sz="1600" dirty="0" smtClean="0">
                <a:latin typeface="+mj-lt"/>
              </a:rPr>
              <a:t> DSO </a:t>
            </a:r>
            <a:r>
              <a:rPr lang="it-IT" sz="1600" dirty="0" err="1" smtClean="0">
                <a:latin typeface="+mj-lt"/>
              </a:rPr>
              <a:t>for</a:t>
            </a:r>
            <a:r>
              <a:rPr lang="it-IT" sz="1600" dirty="0" smtClean="0">
                <a:latin typeface="+mj-lt"/>
              </a:rPr>
              <a:t> </a:t>
            </a:r>
            <a:r>
              <a:rPr lang="it-IT" sz="1600" dirty="0" err="1" smtClean="0">
                <a:latin typeface="+mj-lt"/>
              </a:rPr>
              <a:t>P&amp;Q</a:t>
            </a:r>
            <a:r>
              <a:rPr lang="it-IT" sz="1600" dirty="0" smtClean="0">
                <a:latin typeface="+mj-lt"/>
              </a:rPr>
              <a:t> set </a:t>
            </a:r>
            <a:r>
              <a:rPr lang="it-IT" sz="1600" dirty="0" err="1" smtClean="0">
                <a:latin typeface="+mj-lt"/>
              </a:rPr>
              <a:t>points</a:t>
            </a:r>
            <a:endParaRPr lang="it-IT" sz="1600" dirty="0">
              <a:latin typeface="+mj-lt"/>
            </a:endParaRPr>
          </a:p>
        </p:txBody>
      </p:sp>
      <p:sp>
        <p:nvSpPr>
          <p:cNvPr id="13" name="Ovale 12"/>
          <p:cNvSpPr/>
          <p:nvPr/>
        </p:nvSpPr>
        <p:spPr bwMode="auto">
          <a:xfrm>
            <a:off x="6541368" y="2611368"/>
            <a:ext cx="2160240" cy="2996952"/>
          </a:xfrm>
          <a:prstGeom prst="ellipse">
            <a:avLst/>
          </a:prstGeom>
          <a:noFill/>
          <a:ln w="190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cs typeface="Arial" charset="0"/>
            </a:endParaRPr>
          </a:p>
        </p:txBody>
      </p:sp>
      <p:sp>
        <p:nvSpPr>
          <p:cNvPr id="15" name="Freccia bidirezionale orizzontale 14"/>
          <p:cNvSpPr/>
          <p:nvPr/>
        </p:nvSpPr>
        <p:spPr bwMode="auto">
          <a:xfrm>
            <a:off x="5868144" y="3933056"/>
            <a:ext cx="576064" cy="288032"/>
          </a:xfrm>
          <a:prstGeom prst="leftRightArrow">
            <a:avLst/>
          </a:prstGeom>
          <a:noFill/>
          <a:ln w="190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2334424" y="2491368"/>
            <a:ext cx="5369329" cy="4077072"/>
          </a:xfrm>
          <a:prstGeom prst="rect">
            <a:avLst/>
          </a:prstGeom>
          <a:noFill/>
          <a:ln w="9525">
            <a:noFill/>
            <a:miter lim="800000"/>
            <a:headEnd/>
            <a:tailEnd/>
          </a:ln>
        </p:spPr>
      </p:pic>
      <p:sp>
        <p:nvSpPr>
          <p:cNvPr id="3"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FF0000"/>
                </a:solidFill>
                <a:latin typeface="+mj-lt"/>
                <a:sym typeface="Symbol"/>
              </a:rPr>
              <a:t>Logic</a:t>
            </a:r>
            <a:r>
              <a:rPr lang="it-IT" sz="2000" b="1" u="sng" dirty="0" smtClean="0">
                <a:solidFill>
                  <a:srgbClr val="FF0000"/>
                </a:solidFill>
                <a:latin typeface="+mj-lt"/>
                <a:sym typeface="Symbol"/>
              </a:rPr>
              <a:t> </a:t>
            </a:r>
            <a:r>
              <a:rPr lang="it-IT" sz="2000" b="1" u="sng" dirty="0" err="1" smtClean="0">
                <a:solidFill>
                  <a:srgbClr val="FF0000"/>
                </a:solidFill>
                <a:latin typeface="+mj-lt"/>
                <a:sym typeface="Symbol"/>
              </a:rPr>
              <a:t>selectivity</a:t>
            </a:r>
            <a:r>
              <a:rPr lang="it-IT" sz="2000" b="1" u="sng" dirty="0" smtClean="0">
                <a:solidFill>
                  <a:srgbClr val="FF0000"/>
                </a:solidFill>
                <a:latin typeface="+mj-lt"/>
                <a:sym typeface="Symbol"/>
              </a:rPr>
              <a:t> complete </a:t>
            </a:r>
            <a:r>
              <a:rPr lang="it-IT" sz="2000" b="1" u="sng" dirty="0" err="1" smtClean="0">
                <a:solidFill>
                  <a:srgbClr val="FF0000"/>
                </a:solidFill>
                <a:latin typeface="+mj-lt"/>
                <a:sym typeface="Symbol"/>
              </a:rPr>
              <a:t>scheme</a:t>
            </a:r>
            <a:r>
              <a:rPr lang="it-IT" sz="2000" b="1" u="sng" dirty="0" smtClean="0">
                <a:solidFill>
                  <a:srgbClr val="FF0000"/>
                </a:solidFill>
                <a:latin typeface="+mj-lt"/>
                <a:sym typeface="Symbol"/>
              </a:rPr>
              <a:t> (transfer trip + network </a:t>
            </a:r>
            <a:r>
              <a:rPr lang="it-IT" sz="2000" b="1" u="sng" dirty="0" err="1" smtClean="0">
                <a:solidFill>
                  <a:srgbClr val="FF0000"/>
                </a:solidFill>
                <a:latin typeface="+mj-lt"/>
                <a:sym typeface="Symbol"/>
              </a:rPr>
              <a:t>automation</a:t>
            </a:r>
            <a:r>
              <a:rPr lang="it-IT" sz="2000" b="1" u="sng" dirty="0" smtClean="0">
                <a:solidFill>
                  <a:srgbClr val="FF0000"/>
                </a:solidFill>
                <a:latin typeface="+mj-lt"/>
                <a:sym typeface="Symbol"/>
              </a:rPr>
              <a:t>)</a:t>
            </a:r>
          </a:p>
        </p:txBody>
      </p:sp>
      <p:sp>
        <p:nvSpPr>
          <p:cNvPr id="4"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5"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2385623" y="2564903"/>
            <a:ext cx="5307481" cy="3903287"/>
          </a:xfrm>
          <a:prstGeom prst="rect">
            <a:avLst/>
          </a:prstGeom>
          <a:noFill/>
          <a:ln w="9525">
            <a:noFill/>
            <a:miter lim="800000"/>
            <a:headEnd/>
            <a:tailEnd/>
          </a:ln>
        </p:spPr>
      </p:pic>
      <p:sp>
        <p:nvSpPr>
          <p:cNvPr id="3"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4"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FF0000"/>
                </a:solidFill>
                <a:latin typeface="+mj-lt"/>
                <a:sym typeface="Symbol"/>
              </a:rPr>
              <a:t>Logic</a:t>
            </a:r>
            <a:r>
              <a:rPr lang="it-IT" sz="2000" b="1" u="sng" dirty="0" smtClean="0">
                <a:solidFill>
                  <a:srgbClr val="FF0000"/>
                </a:solidFill>
                <a:latin typeface="+mj-lt"/>
                <a:sym typeface="Symbol"/>
              </a:rPr>
              <a:t> </a:t>
            </a:r>
            <a:r>
              <a:rPr lang="it-IT" sz="2000" b="1" u="sng" dirty="0" err="1" smtClean="0">
                <a:solidFill>
                  <a:srgbClr val="FF0000"/>
                </a:solidFill>
                <a:latin typeface="+mj-lt"/>
                <a:sym typeface="Symbol"/>
              </a:rPr>
              <a:t>selectivity</a:t>
            </a:r>
            <a:r>
              <a:rPr lang="it-IT" sz="2000" b="1" u="sng" dirty="0" smtClean="0">
                <a:solidFill>
                  <a:srgbClr val="FF0000"/>
                </a:solidFill>
                <a:latin typeface="+mj-lt"/>
                <a:sym typeface="Symbol"/>
              </a:rPr>
              <a:t> complete </a:t>
            </a:r>
            <a:r>
              <a:rPr lang="it-IT" sz="2000" b="1" u="sng" dirty="0" err="1" smtClean="0">
                <a:solidFill>
                  <a:srgbClr val="FF0000"/>
                </a:solidFill>
                <a:latin typeface="+mj-lt"/>
                <a:sym typeface="Symbol"/>
              </a:rPr>
              <a:t>scheme</a:t>
            </a:r>
            <a:r>
              <a:rPr lang="it-IT" sz="2000" b="1" u="sng" dirty="0" smtClean="0">
                <a:solidFill>
                  <a:srgbClr val="FF0000"/>
                </a:solidFill>
                <a:latin typeface="+mj-lt"/>
                <a:sym typeface="Symbol"/>
              </a:rPr>
              <a:t> (transfer trip + network </a:t>
            </a:r>
            <a:r>
              <a:rPr lang="it-IT" sz="2000" b="1" u="sng" dirty="0" err="1" smtClean="0">
                <a:solidFill>
                  <a:srgbClr val="FF0000"/>
                </a:solidFill>
                <a:latin typeface="+mj-lt"/>
                <a:sym typeface="Symbol"/>
              </a:rPr>
              <a:t>automation</a:t>
            </a:r>
            <a:r>
              <a:rPr lang="it-IT" sz="2000" b="1" u="sng" dirty="0" smtClean="0">
                <a:solidFill>
                  <a:srgbClr val="FF0000"/>
                </a:solidFill>
                <a:latin typeface="+mj-lt"/>
                <a:sym typeface="Symbol"/>
              </a:rPr>
              <a:t>)</a:t>
            </a:r>
          </a:p>
        </p:txBody>
      </p:sp>
      <p:sp>
        <p:nvSpPr>
          <p:cNvPr id="5"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436366" y="2484512"/>
            <a:ext cx="5494507" cy="4040832"/>
          </a:xfrm>
          <a:prstGeom prst="rect">
            <a:avLst/>
          </a:prstGeom>
          <a:noFill/>
          <a:ln w="9525">
            <a:noFill/>
            <a:miter lim="800000"/>
            <a:headEnd/>
            <a:tailEnd/>
          </a:ln>
        </p:spPr>
      </p:pic>
      <p:sp>
        <p:nvSpPr>
          <p:cNvPr id="3"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4"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FF0000"/>
                </a:solidFill>
                <a:latin typeface="+mj-lt"/>
                <a:sym typeface="Symbol"/>
              </a:rPr>
              <a:t>Logic</a:t>
            </a:r>
            <a:r>
              <a:rPr lang="it-IT" sz="2000" b="1" u="sng" dirty="0" smtClean="0">
                <a:solidFill>
                  <a:srgbClr val="FF0000"/>
                </a:solidFill>
                <a:latin typeface="+mj-lt"/>
                <a:sym typeface="Symbol"/>
              </a:rPr>
              <a:t> </a:t>
            </a:r>
            <a:r>
              <a:rPr lang="it-IT" sz="2000" b="1" u="sng" dirty="0" err="1" smtClean="0">
                <a:solidFill>
                  <a:srgbClr val="FF0000"/>
                </a:solidFill>
                <a:latin typeface="+mj-lt"/>
                <a:sym typeface="Symbol"/>
              </a:rPr>
              <a:t>selectivity</a:t>
            </a:r>
            <a:r>
              <a:rPr lang="it-IT" sz="2000" b="1" u="sng" dirty="0" smtClean="0">
                <a:solidFill>
                  <a:srgbClr val="FF0000"/>
                </a:solidFill>
                <a:latin typeface="+mj-lt"/>
                <a:sym typeface="Symbol"/>
              </a:rPr>
              <a:t> complete </a:t>
            </a:r>
            <a:r>
              <a:rPr lang="it-IT" sz="2000" b="1" u="sng" dirty="0" err="1" smtClean="0">
                <a:solidFill>
                  <a:srgbClr val="FF0000"/>
                </a:solidFill>
                <a:latin typeface="+mj-lt"/>
                <a:sym typeface="Symbol"/>
              </a:rPr>
              <a:t>scheme</a:t>
            </a:r>
            <a:r>
              <a:rPr lang="it-IT" sz="2000" b="1" u="sng" dirty="0" smtClean="0">
                <a:solidFill>
                  <a:srgbClr val="FF0000"/>
                </a:solidFill>
                <a:latin typeface="+mj-lt"/>
                <a:sym typeface="Symbol"/>
              </a:rPr>
              <a:t> (transfer trip + network </a:t>
            </a:r>
            <a:r>
              <a:rPr lang="it-IT" sz="2000" b="1" u="sng" dirty="0" err="1" smtClean="0">
                <a:solidFill>
                  <a:srgbClr val="FF0000"/>
                </a:solidFill>
                <a:latin typeface="+mj-lt"/>
                <a:sym typeface="Symbol"/>
              </a:rPr>
              <a:t>automation</a:t>
            </a:r>
            <a:r>
              <a:rPr lang="it-IT" sz="2000" b="1" u="sng" dirty="0" smtClean="0">
                <a:solidFill>
                  <a:srgbClr val="FF0000"/>
                </a:solidFill>
                <a:latin typeface="+mj-lt"/>
                <a:sym typeface="Symbol"/>
              </a:rPr>
              <a:t>)</a:t>
            </a:r>
          </a:p>
        </p:txBody>
      </p:sp>
      <p:sp>
        <p:nvSpPr>
          <p:cNvPr id="5"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p:txBody>
          <a:bodyPr/>
          <a:lstStyle/>
          <a:p>
            <a:fld id="{46FF5E5C-9609-4BD3-B541-0C9A5729676A}" type="slidenum">
              <a:rPr lang="en-US"/>
              <a:pPr/>
              <a:t>15</a:t>
            </a:fld>
            <a:endParaRPr lang="en-US"/>
          </a:p>
        </p:txBody>
      </p:sp>
      <p:pic>
        <p:nvPicPr>
          <p:cNvPr id="953345" name="Picture 1"/>
          <p:cNvPicPr>
            <a:picLocks noChangeAspect="1" noChangeArrowheads="1"/>
          </p:cNvPicPr>
          <p:nvPr/>
        </p:nvPicPr>
        <p:blipFill>
          <a:blip r:embed="rId3" cstate="print"/>
          <a:srcRect/>
          <a:stretch>
            <a:fillRect/>
          </a:stretch>
        </p:blipFill>
        <p:spPr bwMode="auto">
          <a:xfrm>
            <a:off x="683568" y="3851528"/>
            <a:ext cx="3820945" cy="2427743"/>
          </a:xfrm>
          <a:prstGeom prst="rect">
            <a:avLst/>
          </a:prstGeom>
          <a:noFill/>
          <a:ln w="9525">
            <a:noFill/>
            <a:miter lim="800000"/>
            <a:headEnd/>
            <a:tailEnd/>
          </a:ln>
        </p:spPr>
      </p:pic>
      <p:sp>
        <p:nvSpPr>
          <p:cNvPr id="9" name="Segnaposto contenuto 2"/>
          <p:cNvSpPr>
            <a:spLocks noGrp="1"/>
          </p:cNvSpPr>
          <p:nvPr>
            <p:ph idx="1"/>
          </p:nvPr>
        </p:nvSpPr>
        <p:spPr>
          <a:xfrm>
            <a:off x="438090" y="1255438"/>
            <a:ext cx="8454390"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0070C0"/>
                </a:solidFill>
                <a:latin typeface="+mj-lt"/>
                <a:sym typeface="Symbol"/>
              </a:rPr>
              <a:t>Comments</a:t>
            </a:r>
            <a:endParaRPr lang="it-IT" sz="2000" b="1" u="sng" dirty="0" smtClean="0">
              <a:solidFill>
                <a:srgbClr val="0070C0"/>
              </a:solidFill>
              <a:latin typeface="+mj-lt"/>
              <a:sym typeface="Symbol"/>
            </a:endParaRPr>
          </a:p>
          <a:p>
            <a:pPr marL="898525" lvl="2" indent="-273050" algn="just">
              <a:buFont typeface="Wingdings" pitchFamily="2" charset="2"/>
              <a:buChar char="q"/>
            </a:pPr>
            <a:r>
              <a:rPr lang="en-US" sz="1600" dirty="0" smtClean="0">
                <a:latin typeface="+mj-lt"/>
                <a:sym typeface="Symbol"/>
              </a:rPr>
              <a:t>ENEL </a:t>
            </a:r>
            <a:r>
              <a:rPr lang="en-US" sz="1600" dirty="0" err="1" smtClean="0">
                <a:latin typeface="+mj-lt"/>
                <a:sym typeface="Symbol"/>
              </a:rPr>
              <a:t>Distribuzione</a:t>
            </a:r>
            <a:r>
              <a:rPr lang="en-US" sz="1600" dirty="0" smtClean="0">
                <a:latin typeface="+mj-lt"/>
                <a:sym typeface="Symbol"/>
              </a:rPr>
              <a:t> solution (for MV net only, at present time) guarantee Quality of Supply, security of electric system and generators (non island operation/damages after FRO)</a:t>
            </a:r>
          </a:p>
          <a:p>
            <a:pPr marL="898525" lvl="2" indent="-273050" algn="just">
              <a:buFont typeface="Wingdings" pitchFamily="2" charset="2"/>
              <a:buChar char="q"/>
            </a:pPr>
            <a:r>
              <a:rPr lang="en-US" sz="1600" dirty="0" smtClean="0">
                <a:latin typeface="+mj-lt"/>
                <a:sym typeface="Symbol"/>
              </a:rPr>
              <a:t>Nevertheless, other subjects are defining requirements with consequences on Distribution networks, taking into account only some points of the whole problem</a:t>
            </a:r>
          </a:p>
          <a:p>
            <a:pPr marL="898525" lvl="2" indent="-273050" algn="just">
              <a:buSzPct val="90000"/>
              <a:buFont typeface="Courier New" pitchFamily="49" charset="0"/>
              <a:buChar char="o"/>
            </a:pPr>
            <a:endParaRPr lang="en-US" sz="1600" dirty="0" smtClean="0">
              <a:latin typeface="+mj-lt"/>
              <a:sym typeface="Symbol"/>
            </a:endParaRPr>
          </a:p>
        </p:txBody>
      </p:sp>
      <p:pic>
        <p:nvPicPr>
          <p:cNvPr id="10" name="Picture 2"/>
          <p:cNvPicPr>
            <a:picLocks noChangeAspect="1" noChangeArrowheads="1"/>
          </p:cNvPicPr>
          <p:nvPr/>
        </p:nvPicPr>
        <p:blipFill>
          <a:blip r:embed="rId4" cstate="print"/>
          <a:srcRect/>
          <a:stretch>
            <a:fillRect/>
          </a:stretch>
        </p:blipFill>
        <p:spPr bwMode="auto">
          <a:xfrm>
            <a:off x="4149244" y="3755897"/>
            <a:ext cx="3639021" cy="266429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idx="1"/>
          </p:nvPr>
        </p:nvPicPr>
        <p:blipFill>
          <a:blip r:embed="rId2" cstate="print"/>
          <a:srcRect/>
          <a:stretch>
            <a:fillRect/>
          </a:stretch>
        </p:blipFill>
        <p:spPr bwMode="auto">
          <a:xfrm>
            <a:off x="1254651" y="2145348"/>
            <a:ext cx="6634697" cy="4122737"/>
          </a:xfrm>
          <a:prstGeom prst="rect">
            <a:avLst/>
          </a:prstGeom>
          <a:noFill/>
          <a:ln w="9525">
            <a:noFill/>
            <a:miter lim="800000"/>
            <a:headEnd/>
            <a:tailEnd/>
          </a:ln>
        </p:spPr>
      </p:pic>
      <p:sp>
        <p:nvSpPr>
          <p:cNvPr id="5" name="Segnaposto contenuto 2"/>
          <p:cNvSpPr txBox="1">
            <a:spLocks/>
          </p:cNvSpPr>
          <p:nvPr/>
        </p:nvSpPr>
        <p:spPr bwMode="auto">
          <a:xfrm>
            <a:off x="438090" y="1255438"/>
            <a:ext cx="8454390" cy="43368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defRPr/>
            </a:pPr>
            <a:r>
              <a:rPr kumimoji="0" lang="it-IT" sz="2400" b="1" i="0" u="none" strike="noStrike" kern="1200" cap="none" spc="0" normalizeH="0" baseline="0" noProof="0" dirty="0" smtClean="0">
                <a:ln>
                  <a:noFill/>
                </a:ln>
                <a:solidFill>
                  <a:schemeClr val="tx1"/>
                </a:solidFill>
                <a:effectLst/>
                <a:uLnTx/>
                <a:uFillTx/>
                <a:latin typeface="+mj-lt"/>
                <a:ea typeface="ヒラギノ角ゴ Pro W3" pitchFamily="1" charset="-128"/>
                <a:cs typeface="+mn-cs"/>
              </a:rPr>
              <a:t>Interface </a:t>
            </a:r>
            <a:r>
              <a:rPr kumimoji="0" lang="it-IT" sz="2400" b="1" i="0" u="none" strike="noStrike" kern="1200" cap="none" spc="0" normalizeH="0" baseline="0" noProof="0" dirty="0" err="1" smtClean="0">
                <a:ln>
                  <a:noFill/>
                </a:ln>
                <a:solidFill>
                  <a:schemeClr val="tx1"/>
                </a:solidFill>
                <a:effectLst/>
                <a:uLnTx/>
                <a:uFillTx/>
                <a:latin typeface="+mj-lt"/>
                <a:ea typeface="ヒラギノ角ゴ Pro W3" pitchFamily="1" charset="-128"/>
                <a:cs typeface="+mn-cs"/>
              </a:rPr>
              <a:t>Protection</a:t>
            </a:r>
            <a:r>
              <a:rPr kumimoji="0" lang="it-IT" sz="2400" b="1" i="0" u="none" strike="noStrike" kern="1200" cap="none" spc="0" normalizeH="0" baseline="0" noProof="0" dirty="0" smtClean="0">
                <a:ln>
                  <a:noFill/>
                </a:ln>
                <a:solidFill>
                  <a:schemeClr val="tx1"/>
                </a:solidFill>
                <a:effectLst/>
                <a:uLnTx/>
                <a:uFillTx/>
                <a:latin typeface="+mj-lt"/>
                <a:ea typeface="ヒラギノ角ゴ Pro W3" pitchFamily="1" charset="-128"/>
                <a:cs typeface="+mn-cs"/>
              </a:rPr>
              <a:t> </a:t>
            </a:r>
            <a:r>
              <a:rPr kumimoji="0" lang="it-IT" sz="2400" b="1" i="0" u="none" strike="noStrike" kern="1200" cap="none" spc="0" normalizeH="0" baseline="0" noProof="0" dirty="0" err="1" smtClean="0">
                <a:ln>
                  <a:noFill/>
                </a:ln>
                <a:solidFill>
                  <a:schemeClr val="tx1"/>
                </a:solidFill>
                <a:effectLst/>
                <a:uLnTx/>
                <a:uFillTx/>
                <a:latin typeface="+mj-lt"/>
                <a:ea typeface="ヒラギノ角ゴ Pro W3" pitchFamily="1" charset="-128"/>
                <a:cs typeface="+mn-cs"/>
              </a:rPr>
              <a:t>Relay</a:t>
            </a:r>
            <a:r>
              <a:rPr kumimoji="0" lang="it-IT" sz="2400" b="1" i="0" u="none" strike="noStrike" kern="1200" cap="none" spc="0" normalizeH="0" baseline="0" noProof="0" dirty="0" smtClean="0">
                <a:ln>
                  <a:noFill/>
                </a:ln>
                <a:solidFill>
                  <a:schemeClr val="tx1"/>
                </a:solidFill>
                <a:effectLst/>
                <a:uLnTx/>
                <a:uFillTx/>
                <a:latin typeface="+mj-lt"/>
                <a:ea typeface="ヒラギノ角ゴ Pro W3" pitchFamily="1" charset="-128"/>
                <a:cs typeface="+mn-cs"/>
              </a:rPr>
              <a:t> and </a:t>
            </a:r>
            <a:r>
              <a:rPr kumimoji="0" lang="it-IT" sz="2400" b="1" i="0" u="none" strike="noStrike" kern="1200" cap="none" spc="0" normalizeH="0" baseline="0" noProof="0" dirty="0" err="1" smtClean="0">
                <a:ln>
                  <a:noFill/>
                </a:ln>
                <a:solidFill>
                  <a:schemeClr val="tx1"/>
                </a:solidFill>
                <a:effectLst/>
                <a:uLnTx/>
                <a:uFillTx/>
                <a:latin typeface="+mj-lt"/>
                <a:ea typeface="ヒラギノ角ゴ Pro W3" pitchFamily="1" charset="-128"/>
                <a:cs typeface="+mn-cs"/>
              </a:rPr>
              <a:t>possible</a:t>
            </a:r>
            <a:r>
              <a:rPr kumimoji="0" lang="it-IT" sz="2400" b="1" i="0" u="none" strike="noStrike" kern="1200" cap="none" spc="0" normalizeH="0" baseline="0" noProof="0" dirty="0" smtClean="0">
                <a:ln>
                  <a:noFill/>
                </a:ln>
                <a:solidFill>
                  <a:schemeClr val="tx1"/>
                </a:solidFill>
                <a:effectLst/>
                <a:uLnTx/>
                <a:uFillTx/>
                <a:latin typeface="+mj-lt"/>
                <a:ea typeface="ヒラギノ角ゴ Pro W3" pitchFamily="1" charset="-128"/>
                <a:cs typeface="+mn-cs"/>
              </a:rPr>
              <a:t> </a:t>
            </a:r>
            <a:r>
              <a:rPr kumimoji="0" lang="it-IT" sz="2400" b="1" i="0" u="none" strike="noStrike" kern="1200" cap="none" spc="0" normalizeH="0" baseline="0" noProof="0" dirty="0" err="1" smtClean="0">
                <a:ln>
                  <a:noFill/>
                </a:ln>
                <a:solidFill>
                  <a:schemeClr val="tx1"/>
                </a:solidFill>
                <a:effectLst/>
                <a:uLnTx/>
                <a:uFillTx/>
                <a:latin typeface="+mj-lt"/>
                <a:ea typeface="ヒラギノ角ゴ Pro W3" pitchFamily="1" charset="-128"/>
                <a:cs typeface="+mn-cs"/>
              </a:rPr>
              <a:t>island</a:t>
            </a:r>
            <a:r>
              <a:rPr kumimoji="0" lang="it-IT" sz="2400" b="1" i="0" u="none" strike="noStrike" kern="1200" cap="none" spc="0" normalizeH="0" baseline="0" noProof="0" dirty="0" smtClean="0">
                <a:ln>
                  <a:noFill/>
                </a:ln>
                <a:solidFill>
                  <a:schemeClr val="tx1"/>
                </a:solidFill>
                <a:effectLst/>
                <a:uLnTx/>
                <a:uFillTx/>
                <a:latin typeface="+mj-lt"/>
                <a:ea typeface="ヒラギノ角ゴ Pro W3" pitchFamily="1" charset="-128"/>
                <a:cs typeface="+mn-cs"/>
              </a:rPr>
              <a:t> </a:t>
            </a:r>
            <a:r>
              <a:rPr kumimoji="0" lang="it-IT" sz="2400" b="1" i="0" u="none" strike="noStrike" kern="1200" cap="none" spc="0" normalizeH="0" baseline="0" noProof="0" dirty="0" err="1" smtClean="0">
                <a:ln>
                  <a:noFill/>
                </a:ln>
                <a:solidFill>
                  <a:schemeClr val="tx1"/>
                </a:solidFill>
                <a:effectLst/>
                <a:uLnTx/>
                <a:uFillTx/>
                <a:latin typeface="+mj-lt"/>
                <a:ea typeface="ヒラギノ角ゴ Pro W3" pitchFamily="1" charset="-128"/>
                <a:cs typeface="+mn-cs"/>
              </a:rPr>
              <a:t>operation</a:t>
            </a:r>
            <a:endParaRPr kumimoji="0" lang="it-IT" sz="2400" b="1" i="0" u="none" strike="noStrike" kern="1200" cap="none" spc="0" normalizeH="0" baseline="0" noProof="0" dirty="0" smtClean="0">
              <a:ln>
                <a:noFill/>
              </a:ln>
              <a:solidFill>
                <a:schemeClr val="tx1"/>
              </a:solidFill>
              <a:effectLst/>
              <a:uLnTx/>
              <a:uFillTx/>
              <a:latin typeface="+mj-lt"/>
              <a:ea typeface="ヒラギノ角ゴ Pro W3" pitchFamily="1" charset="-128"/>
              <a:cs typeface="+mn-cs"/>
            </a:endParaRPr>
          </a:p>
          <a:p>
            <a:pPr marL="898525" marR="0" lvl="2" indent="-273050" algn="just" defTabSz="914400" rtl="0" eaLnBrk="1" fontAlgn="base" latinLnBrk="0" hangingPunct="1">
              <a:lnSpc>
                <a:spcPct val="100000"/>
              </a:lnSpc>
              <a:spcBef>
                <a:spcPct val="20000"/>
              </a:spcBef>
              <a:spcAft>
                <a:spcPct val="0"/>
              </a:spcAft>
              <a:buClr>
                <a:schemeClr val="accent1"/>
              </a:buClr>
              <a:buSzPct val="90000"/>
              <a:buFont typeface="Courier New" pitchFamily="49" charset="0"/>
              <a:buChar char="o"/>
              <a:tabLst/>
              <a:defRPr/>
            </a:pPr>
            <a:endParaRPr kumimoji="0" lang="en-US" sz="1600" b="0" i="0" u="none" strike="noStrike" kern="0" cap="none" spc="0" normalizeH="0" baseline="0" noProof="0" dirty="0" smtClean="0">
              <a:ln>
                <a:noFill/>
              </a:ln>
              <a:solidFill>
                <a:schemeClr val="tx1"/>
              </a:solidFill>
              <a:effectLst/>
              <a:uLnTx/>
              <a:uFillTx/>
              <a:latin typeface="+mj-lt"/>
              <a:cs typeface="+mn-cs"/>
              <a:sym typeface="Symbo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4"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Network </a:t>
            </a:r>
            <a:r>
              <a:rPr lang="it-IT" sz="2400" b="1" kern="1200" dirty="0" err="1" smtClean="0">
                <a:latin typeface="+mj-lt"/>
                <a:ea typeface="ヒラギノ角ゴ Pro W3" pitchFamily="1" charset="-128"/>
              </a:rPr>
              <a:t>safety</a:t>
            </a:r>
            <a:r>
              <a:rPr lang="it-IT" sz="2400" b="1" kern="1200" dirty="0" smtClean="0">
                <a:latin typeface="+mj-lt"/>
                <a:ea typeface="ヒラギノ角ゴ Pro W3" pitchFamily="1" charset="-128"/>
              </a:rPr>
              <a:t> vs </a:t>
            </a:r>
            <a:r>
              <a:rPr lang="it-IT" sz="2400" b="1" kern="1200" dirty="0" err="1" smtClean="0">
                <a:latin typeface="+mj-lt"/>
                <a:ea typeface="ヒラギノ角ゴ Pro W3" pitchFamily="1" charset="-128"/>
              </a:rPr>
              <a:t>quality</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of</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supply</a:t>
            </a:r>
            <a:r>
              <a:rPr lang="it-IT" sz="2400" b="1" kern="1200" dirty="0" smtClean="0">
                <a:latin typeface="+mj-lt"/>
                <a:ea typeface="ヒラギノ角ゴ Pro W3" pitchFamily="1" charset="-128"/>
              </a:rPr>
              <a:t>/</a:t>
            </a:r>
            <a:r>
              <a:rPr lang="it-IT" sz="2400" b="1" kern="1200" dirty="0" err="1" smtClean="0">
                <a:latin typeface="+mj-lt"/>
                <a:ea typeface="ヒラギノ角ゴ Pro W3" pitchFamily="1" charset="-128"/>
              </a:rPr>
              <a:t>damages</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to</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generators</a:t>
            </a:r>
            <a:endParaRPr lang="it-IT" sz="2400" b="1" kern="1200" dirty="0">
              <a:latin typeface="+mj-lt"/>
              <a:ea typeface="ヒラギノ角ゴ Pro W3" pitchFamily="1" charset="-128"/>
            </a:endParaRPr>
          </a:p>
        </p:txBody>
      </p:sp>
      <p:sp>
        <p:nvSpPr>
          <p:cNvPr id="7" name="CasellaDiTesto 6"/>
          <p:cNvSpPr txBox="1"/>
          <p:nvPr/>
        </p:nvSpPr>
        <p:spPr>
          <a:xfrm>
            <a:off x="323528" y="4867632"/>
            <a:ext cx="8424936" cy="1569660"/>
          </a:xfrm>
          <a:prstGeom prst="rect">
            <a:avLst/>
          </a:prstGeom>
          <a:noFill/>
        </p:spPr>
        <p:txBody>
          <a:bodyPr wrap="square" rtlCol="0">
            <a:spAutoFit/>
          </a:bodyPr>
          <a:lstStyle/>
          <a:p>
            <a:pPr algn="just"/>
            <a:r>
              <a:rPr lang="it-IT" sz="1600" dirty="0" smtClean="0">
                <a:latin typeface="+mj-lt"/>
              </a:rPr>
              <a:t>As a </a:t>
            </a:r>
            <a:r>
              <a:rPr lang="it-IT" sz="1600" dirty="0" err="1" smtClean="0">
                <a:latin typeface="+mj-lt"/>
              </a:rPr>
              <a:t>function</a:t>
            </a:r>
            <a:r>
              <a:rPr lang="it-IT" sz="1600" dirty="0" smtClean="0">
                <a:latin typeface="+mj-lt"/>
              </a:rPr>
              <a:t> </a:t>
            </a:r>
            <a:r>
              <a:rPr lang="it-IT" sz="1600" dirty="0" err="1" smtClean="0">
                <a:latin typeface="+mj-lt"/>
              </a:rPr>
              <a:t>of</a:t>
            </a:r>
            <a:r>
              <a:rPr lang="it-IT" sz="1600" dirty="0" smtClean="0">
                <a:latin typeface="+mj-lt"/>
              </a:rPr>
              <a:t> 81&gt;/</a:t>
            </a:r>
            <a:r>
              <a:rPr lang="it-IT" sz="1600" dirty="0" err="1" smtClean="0">
                <a:latin typeface="+mj-lt"/>
              </a:rPr>
              <a:t>81</a:t>
            </a:r>
            <a:r>
              <a:rPr lang="it-IT" sz="1600" dirty="0" smtClean="0">
                <a:latin typeface="+mj-lt"/>
              </a:rPr>
              <a:t>&lt; </a:t>
            </a:r>
            <a:r>
              <a:rPr lang="it-IT" sz="1600" dirty="0" err="1" smtClean="0">
                <a:latin typeface="+mj-lt"/>
              </a:rPr>
              <a:t>thresholds</a:t>
            </a:r>
            <a:r>
              <a:rPr lang="it-IT" sz="1600" dirty="0" smtClean="0">
                <a:latin typeface="+mj-lt"/>
              </a:rPr>
              <a:t> </a:t>
            </a:r>
            <a:r>
              <a:rPr lang="it-IT" sz="1600" dirty="0" err="1" smtClean="0">
                <a:latin typeface="+mj-lt"/>
              </a:rPr>
              <a:t>regulations</a:t>
            </a:r>
            <a:r>
              <a:rPr lang="it-IT" sz="1600" dirty="0" smtClean="0">
                <a:latin typeface="+mj-lt"/>
              </a:rPr>
              <a:t> and </a:t>
            </a:r>
            <a:r>
              <a:rPr lang="it-IT" sz="1600" dirty="0" err="1" smtClean="0">
                <a:latin typeface="+mj-lt"/>
              </a:rPr>
              <a:t>of</a:t>
            </a:r>
            <a:r>
              <a:rPr lang="it-IT" sz="1600" dirty="0" smtClean="0">
                <a:latin typeface="+mj-lt"/>
              </a:rPr>
              <a:t> </a:t>
            </a:r>
            <a:r>
              <a:rPr lang="it-IT" sz="1600" dirty="0" err="1" smtClean="0">
                <a:latin typeface="+mj-lt"/>
              </a:rPr>
              <a:t>waiting</a:t>
            </a:r>
            <a:r>
              <a:rPr lang="it-IT" sz="1600" dirty="0" smtClean="0">
                <a:latin typeface="+mj-lt"/>
              </a:rPr>
              <a:t> </a:t>
            </a:r>
            <a:r>
              <a:rPr lang="it-IT" sz="1600" dirty="0" err="1" smtClean="0">
                <a:latin typeface="+mj-lt"/>
              </a:rPr>
              <a:t>time</a:t>
            </a:r>
            <a:r>
              <a:rPr lang="it-IT" sz="1600" dirty="0" smtClean="0">
                <a:latin typeface="+mj-lt"/>
              </a:rPr>
              <a:t> </a:t>
            </a:r>
            <a:r>
              <a:rPr lang="it-IT" sz="1600" dirty="0" err="1" smtClean="0">
                <a:latin typeface="+mj-lt"/>
              </a:rPr>
              <a:t>for</a:t>
            </a:r>
            <a:r>
              <a:rPr lang="it-IT" sz="1600" dirty="0" smtClean="0">
                <a:latin typeface="+mj-lt"/>
              </a:rPr>
              <a:t> FRO </a:t>
            </a:r>
            <a:r>
              <a:rPr lang="it-IT" sz="1600" dirty="0" err="1" smtClean="0">
                <a:latin typeface="+mj-lt"/>
              </a:rPr>
              <a:t>an</a:t>
            </a:r>
            <a:r>
              <a:rPr lang="it-IT" sz="1600" dirty="0" smtClean="0">
                <a:latin typeface="+mj-lt"/>
              </a:rPr>
              <a:t> </a:t>
            </a:r>
            <a:r>
              <a:rPr lang="it-IT" sz="1600" dirty="0" err="1" smtClean="0">
                <a:latin typeface="+mj-lt"/>
              </a:rPr>
              <a:t>equivalent</a:t>
            </a:r>
            <a:r>
              <a:rPr lang="it-IT" sz="1600" dirty="0" smtClean="0">
                <a:latin typeface="+mj-lt"/>
              </a:rPr>
              <a:t> short </a:t>
            </a:r>
            <a:r>
              <a:rPr lang="it-IT" sz="1600" dirty="0" err="1" smtClean="0">
                <a:latin typeface="+mj-lt"/>
              </a:rPr>
              <a:t>circuit</a:t>
            </a:r>
            <a:r>
              <a:rPr lang="it-IT" sz="1600" dirty="0" smtClean="0">
                <a:latin typeface="+mj-lt"/>
              </a:rPr>
              <a:t> </a:t>
            </a:r>
            <a:r>
              <a:rPr lang="it-IT" sz="1600" dirty="0" err="1" smtClean="0">
                <a:latin typeface="+mj-lt"/>
              </a:rPr>
              <a:t>voltage</a:t>
            </a:r>
            <a:r>
              <a:rPr lang="it-IT" sz="1600" dirty="0" smtClean="0">
                <a:latin typeface="+mj-lt"/>
              </a:rPr>
              <a:t> </a:t>
            </a:r>
            <a:r>
              <a:rPr lang="it-IT" sz="1600" dirty="0" err="1" smtClean="0">
                <a:latin typeface="+mj-lt"/>
              </a:rPr>
              <a:t>may</a:t>
            </a:r>
            <a:r>
              <a:rPr lang="it-IT" sz="1600" dirty="0" smtClean="0">
                <a:latin typeface="+mj-lt"/>
              </a:rPr>
              <a:t> </a:t>
            </a:r>
            <a:r>
              <a:rPr lang="it-IT" sz="1600" dirty="0" err="1" smtClean="0">
                <a:latin typeface="+mj-lt"/>
              </a:rPr>
              <a:t>appear</a:t>
            </a:r>
            <a:r>
              <a:rPr lang="it-IT" sz="1600" dirty="0" smtClean="0">
                <a:latin typeface="+mj-lt"/>
              </a:rPr>
              <a:t> at </a:t>
            </a:r>
            <a:r>
              <a:rPr lang="it-IT" sz="1600" dirty="0" err="1" smtClean="0">
                <a:latin typeface="+mj-lt"/>
              </a:rPr>
              <a:t>generator</a:t>
            </a:r>
            <a:r>
              <a:rPr lang="it-IT" sz="1600" dirty="0" smtClean="0">
                <a:latin typeface="+mj-lt"/>
              </a:rPr>
              <a:t> </a:t>
            </a:r>
            <a:r>
              <a:rPr lang="it-IT" sz="1600" dirty="0" err="1" smtClean="0">
                <a:latin typeface="+mj-lt"/>
              </a:rPr>
              <a:t>terminals</a:t>
            </a:r>
            <a:r>
              <a:rPr lang="it-IT" sz="1600" dirty="0" smtClean="0">
                <a:latin typeface="+mj-lt"/>
              </a:rPr>
              <a:t>, </a:t>
            </a:r>
            <a:r>
              <a:rPr lang="it-IT" sz="1600" dirty="0" err="1" smtClean="0">
                <a:latin typeface="+mj-lt"/>
              </a:rPr>
              <a:t>causing</a:t>
            </a:r>
            <a:r>
              <a:rPr lang="it-IT" sz="1600" dirty="0" smtClean="0">
                <a:latin typeface="+mj-lt"/>
              </a:rPr>
              <a:t> short </a:t>
            </a:r>
            <a:r>
              <a:rPr lang="it-IT" sz="1600" dirty="0" err="1" smtClean="0">
                <a:latin typeface="+mj-lt"/>
              </a:rPr>
              <a:t>circuit</a:t>
            </a:r>
            <a:r>
              <a:rPr lang="it-IT" sz="1600" dirty="0" smtClean="0">
                <a:latin typeface="+mj-lt"/>
              </a:rPr>
              <a:t> </a:t>
            </a:r>
            <a:r>
              <a:rPr lang="it-IT" sz="1600" dirty="0" err="1" smtClean="0">
                <a:latin typeface="+mj-lt"/>
              </a:rPr>
              <a:t>currents</a:t>
            </a:r>
            <a:r>
              <a:rPr lang="it-IT" sz="1600" dirty="0" smtClean="0">
                <a:latin typeface="+mj-lt"/>
              </a:rPr>
              <a:t> </a:t>
            </a:r>
            <a:r>
              <a:rPr lang="it-IT" sz="1600" dirty="0" err="1" smtClean="0">
                <a:latin typeface="+mj-lt"/>
              </a:rPr>
              <a:t>limited</a:t>
            </a:r>
            <a:r>
              <a:rPr lang="it-IT" sz="1600" dirty="0" smtClean="0">
                <a:latin typeface="+mj-lt"/>
              </a:rPr>
              <a:t> </a:t>
            </a:r>
            <a:r>
              <a:rPr lang="it-IT" sz="1600" dirty="0" err="1" smtClean="0">
                <a:latin typeface="+mj-lt"/>
              </a:rPr>
              <a:t>only</a:t>
            </a:r>
            <a:r>
              <a:rPr lang="it-IT" sz="1600" dirty="0" smtClean="0">
                <a:latin typeface="+mj-lt"/>
              </a:rPr>
              <a:t> </a:t>
            </a:r>
            <a:r>
              <a:rPr lang="it-IT" sz="1600" dirty="0" err="1" smtClean="0">
                <a:latin typeface="+mj-lt"/>
              </a:rPr>
              <a:t>by</a:t>
            </a:r>
            <a:r>
              <a:rPr lang="it-IT" sz="1600" dirty="0" smtClean="0">
                <a:latin typeface="+mj-lt"/>
              </a:rPr>
              <a:t> </a:t>
            </a:r>
            <a:r>
              <a:rPr lang="it-IT" sz="1600" dirty="0" err="1" smtClean="0">
                <a:latin typeface="+mj-lt"/>
              </a:rPr>
              <a:t>internal</a:t>
            </a:r>
            <a:r>
              <a:rPr lang="it-IT" sz="1600" dirty="0" smtClean="0">
                <a:latin typeface="+mj-lt"/>
              </a:rPr>
              <a:t> </a:t>
            </a:r>
            <a:r>
              <a:rPr lang="it-IT" sz="1600" dirty="0" err="1" smtClean="0">
                <a:latin typeface="+mj-lt"/>
              </a:rPr>
              <a:t>impedance</a:t>
            </a:r>
            <a:r>
              <a:rPr lang="it-IT" sz="1600" dirty="0" smtClean="0">
                <a:latin typeface="+mj-lt"/>
              </a:rPr>
              <a:t> </a:t>
            </a:r>
            <a:r>
              <a:rPr lang="it-IT" sz="1600" dirty="0" err="1" smtClean="0">
                <a:latin typeface="+mj-lt"/>
              </a:rPr>
              <a:t>of</a:t>
            </a:r>
            <a:r>
              <a:rPr lang="it-IT" sz="1600" dirty="0" smtClean="0">
                <a:latin typeface="+mj-lt"/>
              </a:rPr>
              <a:t> the </a:t>
            </a:r>
            <a:r>
              <a:rPr lang="it-IT" sz="1600" dirty="0" err="1" smtClean="0">
                <a:latin typeface="+mj-lt"/>
              </a:rPr>
              <a:t>generators</a:t>
            </a:r>
            <a:r>
              <a:rPr lang="it-IT" sz="1600" dirty="0" smtClean="0">
                <a:latin typeface="+mj-lt"/>
              </a:rPr>
              <a:t> and </a:t>
            </a:r>
            <a:r>
              <a:rPr lang="it-IT" sz="1600" dirty="0" err="1" smtClean="0">
                <a:latin typeface="+mj-lt"/>
              </a:rPr>
              <a:t>mechanical</a:t>
            </a:r>
            <a:r>
              <a:rPr lang="it-IT" sz="1600" dirty="0" smtClean="0">
                <a:latin typeface="+mj-lt"/>
              </a:rPr>
              <a:t> </a:t>
            </a:r>
            <a:r>
              <a:rPr lang="it-IT" sz="1600" dirty="0" err="1" smtClean="0">
                <a:latin typeface="+mj-lt"/>
              </a:rPr>
              <a:t>torques</a:t>
            </a:r>
            <a:r>
              <a:rPr lang="it-IT" sz="1600" dirty="0" smtClean="0">
                <a:latin typeface="+mj-lt"/>
              </a:rPr>
              <a:t> on </a:t>
            </a:r>
            <a:r>
              <a:rPr lang="it-IT" sz="1600" dirty="0" err="1" smtClean="0">
                <a:latin typeface="+mj-lt"/>
              </a:rPr>
              <a:t>rotating</a:t>
            </a:r>
            <a:r>
              <a:rPr lang="it-IT" sz="1600" dirty="0" smtClean="0">
                <a:latin typeface="+mj-lt"/>
              </a:rPr>
              <a:t> </a:t>
            </a:r>
            <a:r>
              <a:rPr lang="it-IT" sz="1600" dirty="0" err="1" smtClean="0">
                <a:latin typeface="+mj-lt"/>
              </a:rPr>
              <a:t>genarators</a:t>
            </a:r>
            <a:r>
              <a:rPr lang="it-IT" sz="1600" dirty="0" smtClean="0">
                <a:latin typeface="+mj-lt"/>
              </a:rPr>
              <a:t> </a:t>
            </a:r>
            <a:r>
              <a:rPr lang="it-IT" sz="1600" dirty="0" err="1" smtClean="0">
                <a:latin typeface="+mj-lt"/>
              </a:rPr>
              <a:t>axys</a:t>
            </a:r>
            <a:r>
              <a:rPr lang="it-IT" sz="1600" dirty="0" smtClean="0">
                <a:latin typeface="+mj-lt"/>
              </a:rPr>
              <a:t>. </a:t>
            </a:r>
            <a:r>
              <a:rPr lang="it-IT" sz="1600" dirty="0" err="1" smtClean="0">
                <a:latin typeface="+mj-lt"/>
              </a:rPr>
              <a:t>Serious</a:t>
            </a:r>
            <a:r>
              <a:rPr lang="it-IT" sz="1600" dirty="0" smtClean="0">
                <a:latin typeface="+mj-lt"/>
              </a:rPr>
              <a:t> </a:t>
            </a:r>
            <a:r>
              <a:rPr lang="it-IT" sz="1600" dirty="0" err="1" smtClean="0">
                <a:latin typeface="+mj-lt"/>
              </a:rPr>
              <a:t>damages</a:t>
            </a:r>
            <a:r>
              <a:rPr lang="it-IT" sz="1600" dirty="0" smtClean="0">
                <a:latin typeface="+mj-lt"/>
              </a:rPr>
              <a:t> </a:t>
            </a:r>
            <a:r>
              <a:rPr lang="it-IT" sz="1600" dirty="0" err="1" smtClean="0">
                <a:latin typeface="+mj-lt"/>
              </a:rPr>
              <a:t>may</a:t>
            </a:r>
            <a:r>
              <a:rPr lang="it-IT" sz="1600" dirty="0" smtClean="0">
                <a:latin typeface="+mj-lt"/>
              </a:rPr>
              <a:t> derive. </a:t>
            </a:r>
            <a:r>
              <a:rPr lang="it-IT" sz="1600" b="1" dirty="0" smtClean="0">
                <a:solidFill>
                  <a:srgbClr val="0070C0"/>
                </a:solidFill>
                <a:latin typeface="+mj-lt"/>
                <a:cs typeface="+mn-cs"/>
                <a:sym typeface="Symbol"/>
              </a:rPr>
              <a:t>Do </a:t>
            </a:r>
            <a:r>
              <a:rPr lang="it-IT" sz="1600" b="1" dirty="0" err="1" smtClean="0">
                <a:solidFill>
                  <a:srgbClr val="0070C0"/>
                </a:solidFill>
                <a:latin typeface="+mj-lt"/>
                <a:cs typeface="+mn-cs"/>
                <a:sym typeface="Symbol"/>
              </a:rPr>
              <a:t>product</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standards</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all</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generators</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including</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inverters</a:t>
            </a:r>
            <a:r>
              <a:rPr lang="it-IT" sz="1600" b="1" dirty="0" smtClean="0">
                <a:solidFill>
                  <a:srgbClr val="0070C0"/>
                </a:solidFill>
                <a:latin typeface="+mj-lt"/>
                <a:cs typeface="+mn-cs"/>
                <a:sym typeface="Symbol"/>
              </a:rPr>
              <a:t>, PV, </a:t>
            </a:r>
            <a:r>
              <a:rPr lang="it-IT" sz="1600" b="1" dirty="0" err="1" smtClean="0">
                <a:solidFill>
                  <a:srgbClr val="0070C0"/>
                </a:solidFill>
                <a:latin typeface="+mj-lt"/>
                <a:cs typeface="+mn-cs"/>
                <a:sym typeface="Symbol"/>
              </a:rPr>
              <a:t>wind</a:t>
            </a:r>
            <a:r>
              <a:rPr lang="it-IT" sz="1600" b="1" dirty="0" smtClean="0">
                <a:solidFill>
                  <a:srgbClr val="0070C0"/>
                </a:solidFill>
                <a:latin typeface="+mj-lt"/>
                <a:cs typeface="+mn-cs"/>
                <a:sym typeface="Symbol"/>
              </a:rPr>
              <a:t>, etc., </a:t>
            </a:r>
            <a:r>
              <a:rPr lang="it-IT" sz="1600" b="1" dirty="0" err="1" smtClean="0">
                <a:solidFill>
                  <a:srgbClr val="0070C0"/>
                </a:solidFill>
                <a:latin typeface="+mj-lt"/>
                <a:cs typeface="+mn-cs"/>
                <a:sym typeface="Symbol"/>
              </a:rPr>
              <a:t>correctly</a:t>
            </a:r>
            <a:r>
              <a:rPr lang="it-IT" sz="1600" b="1" dirty="0" smtClean="0">
                <a:solidFill>
                  <a:srgbClr val="0070C0"/>
                </a:solidFill>
                <a:latin typeface="+mj-lt"/>
                <a:cs typeface="+mn-cs"/>
                <a:sym typeface="Symbol"/>
              </a:rPr>
              <a:t> deal </a:t>
            </a:r>
            <a:r>
              <a:rPr lang="it-IT" sz="1600" b="1" dirty="0" err="1" smtClean="0">
                <a:solidFill>
                  <a:srgbClr val="0070C0"/>
                </a:solidFill>
                <a:latin typeface="+mj-lt"/>
                <a:cs typeface="+mn-cs"/>
                <a:sym typeface="Symbol"/>
              </a:rPr>
              <a:t>this</a:t>
            </a:r>
            <a:r>
              <a:rPr lang="it-IT" sz="1600" b="1" dirty="0" smtClean="0">
                <a:solidFill>
                  <a:srgbClr val="0070C0"/>
                </a:solidFill>
                <a:latin typeface="+mj-lt"/>
                <a:cs typeface="+mn-cs"/>
                <a:sym typeface="Symbol"/>
              </a:rPr>
              <a:t> ? </a:t>
            </a:r>
            <a:r>
              <a:rPr lang="it-IT" sz="1600" b="1" dirty="0" err="1" smtClean="0">
                <a:solidFill>
                  <a:srgbClr val="0070C0"/>
                </a:solidFill>
                <a:latin typeface="+mj-lt"/>
                <a:cs typeface="+mn-cs"/>
                <a:sym typeface="Symbol"/>
              </a:rPr>
              <a:t>Many</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damages</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occur</a:t>
            </a:r>
            <a:r>
              <a:rPr lang="it-IT" sz="1600" b="1" dirty="0" smtClean="0">
                <a:solidFill>
                  <a:srgbClr val="0070C0"/>
                </a:solidFill>
                <a:latin typeface="+mj-lt"/>
                <a:cs typeface="+mn-cs"/>
                <a:sym typeface="Symbol"/>
              </a:rPr>
              <a:t> on </a:t>
            </a:r>
            <a:r>
              <a:rPr lang="it-IT" sz="1600" b="1" dirty="0" err="1" smtClean="0">
                <a:solidFill>
                  <a:srgbClr val="0070C0"/>
                </a:solidFill>
                <a:latin typeface="+mj-lt"/>
                <a:cs typeface="+mn-cs"/>
                <a:sym typeface="Symbol"/>
              </a:rPr>
              <a:t>rotating</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machines</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also</a:t>
            </a:r>
            <a:r>
              <a:rPr lang="it-IT" sz="1600" b="1" dirty="0" smtClean="0">
                <a:solidFill>
                  <a:srgbClr val="0070C0"/>
                </a:solidFill>
                <a:latin typeface="+mj-lt"/>
                <a:cs typeface="+mn-cs"/>
                <a:sym typeface="Symbol"/>
              </a:rPr>
              <a:t> in case </a:t>
            </a:r>
            <a:r>
              <a:rPr lang="it-IT" sz="1600" b="1" dirty="0" err="1" smtClean="0">
                <a:solidFill>
                  <a:srgbClr val="0070C0"/>
                </a:solidFill>
                <a:latin typeface="+mj-lt"/>
                <a:cs typeface="+mn-cs"/>
                <a:sym typeface="Symbol"/>
              </a:rPr>
              <a:t>of</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simply</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voltage</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dips</a:t>
            </a:r>
            <a:r>
              <a:rPr lang="it-IT" sz="1600" b="1" dirty="0" smtClean="0">
                <a:solidFill>
                  <a:srgbClr val="0070C0"/>
                </a:solidFill>
                <a:latin typeface="+mj-lt"/>
                <a:cs typeface="+mn-cs"/>
                <a:sym typeface="Symbol"/>
              </a:rPr>
              <a:t> !</a:t>
            </a:r>
          </a:p>
        </p:txBody>
      </p:sp>
      <p:pic>
        <p:nvPicPr>
          <p:cNvPr id="59396" name="Picture 4"/>
          <p:cNvPicPr>
            <a:picLocks noChangeAspect="1" noChangeArrowheads="1"/>
          </p:cNvPicPr>
          <p:nvPr/>
        </p:nvPicPr>
        <p:blipFill>
          <a:blip r:embed="rId2" cstate="print"/>
          <a:srcRect/>
          <a:stretch>
            <a:fillRect/>
          </a:stretch>
        </p:blipFill>
        <p:spPr bwMode="auto">
          <a:xfrm>
            <a:off x="223703" y="2143904"/>
            <a:ext cx="4598464" cy="2725256"/>
          </a:xfrm>
          <a:prstGeom prst="rect">
            <a:avLst/>
          </a:prstGeom>
          <a:noFill/>
          <a:ln w="9525">
            <a:noFill/>
            <a:miter lim="800000"/>
            <a:headEnd/>
            <a:tailEnd/>
          </a:ln>
        </p:spPr>
      </p:pic>
      <p:pic>
        <p:nvPicPr>
          <p:cNvPr id="59397" name="Picture 5"/>
          <p:cNvPicPr>
            <a:picLocks noChangeAspect="1" noChangeArrowheads="1"/>
          </p:cNvPicPr>
          <p:nvPr/>
        </p:nvPicPr>
        <p:blipFill>
          <a:blip r:embed="rId3" cstate="print"/>
          <a:srcRect/>
          <a:stretch>
            <a:fillRect/>
          </a:stretch>
        </p:blipFill>
        <p:spPr bwMode="auto">
          <a:xfrm>
            <a:off x="4887323" y="2133610"/>
            <a:ext cx="4066122" cy="2678782"/>
          </a:xfrm>
          <a:prstGeom prst="rect">
            <a:avLst/>
          </a:prstGeom>
          <a:noFill/>
          <a:ln w="9525">
            <a:noFill/>
            <a:miter lim="800000"/>
            <a:headEnd/>
            <a:tailEnd/>
          </a:ln>
        </p:spPr>
      </p:pic>
      <p:sp>
        <p:nvSpPr>
          <p:cNvPr id="11" name="Segnaposto numero diapositiva 3"/>
          <p:cNvSpPr>
            <a:spLocks noGrp="1"/>
          </p:cNvSpPr>
          <p:nvPr>
            <p:ph type="sldNum" sz="quarter" idx="10"/>
          </p:nvPr>
        </p:nvSpPr>
        <p:spPr>
          <a:xfrm>
            <a:off x="381000" y="6400800"/>
            <a:ext cx="2133600" cy="457200"/>
          </a:xfrm>
        </p:spPr>
        <p:txBody>
          <a:bodyPr/>
          <a:lstStyle/>
          <a:p>
            <a:fld id="{61C030B3-10D9-448C-9716-5560266FD444}" type="slidenum">
              <a:rPr lang="en-US" smtClean="0"/>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4"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Network </a:t>
            </a:r>
            <a:r>
              <a:rPr lang="it-IT" sz="2400" b="1" kern="1200" dirty="0" err="1" smtClean="0">
                <a:latin typeface="+mj-lt"/>
                <a:ea typeface="ヒラギノ角ゴ Pro W3" pitchFamily="1" charset="-128"/>
              </a:rPr>
              <a:t>safety</a:t>
            </a:r>
            <a:r>
              <a:rPr lang="it-IT" sz="2400" b="1" kern="1200" dirty="0" smtClean="0">
                <a:latin typeface="+mj-lt"/>
                <a:ea typeface="ヒラギノ角ゴ Pro W3" pitchFamily="1" charset="-128"/>
              </a:rPr>
              <a:t> vs </a:t>
            </a:r>
            <a:r>
              <a:rPr lang="it-IT" sz="2400" b="1" kern="1200" dirty="0" err="1" smtClean="0">
                <a:latin typeface="+mj-lt"/>
                <a:ea typeface="ヒラギノ角ゴ Pro W3" pitchFamily="1" charset="-128"/>
              </a:rPr>
              <a:t>quality</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of</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supply</a:t>
            </a:r>
            <a:r>
              <a:rPr lang="it-IT" sz="2400" b="1" kern="1200" dirty="0" smtClean="0">
                <a:latin typeface="+mj-lt"/>
                <a:ea typeface="ヒラギノ角ゴ Pro W3" pitchFamily="1" charset="-128"/>
              </a:rPr>
              <a:t>/</a:t>
            </a:r>
            <a:r>
              <a:rPr lang="it-IT" sz="2400" b="1" kern="1200" dirty="0" err="1" smtClean="0">
                <a:latin typeface="+mj-lt"/>
                <a:ea typeface="ヒラギノ角ゴ Pro W3" pitchFamily="1" charset="-128"/>
              </a:rPr>
              <a:t>damages</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to</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generators</a:t>
            </a:r>
            <a:endParaRPr lang="it-IT" sz="2400" b="1" kern="1200" dirty="0">
              <a:latin typeface="+mj-lt"/>
              <a:ea typeface="ヒラギノ角ゴ Pro W3" pitchFamily="1" charset="-128"/>
            </a:endParaRPr>
          </a:p>
        </p:txBody>
      </p:sp>
      <p:sp>
        <p:nvSpPr>
          <p:cNvPr id="7" name="CasellaDiTesto 6"/>
          <p:cNvSpPr txBox="1"/>
          <p:nvPr/>
        </p:nvSpPr>
        <p:spPr>
          <a:xfrm>
            <a:off x="323528" y="5020032"/>
            <a:ext cx="8640960" cy="1323439"/>
          </a:xfrm>
          <a:prstGeom prst="rect">
            <a:avLst/>
          </a:prstGeom>
          <a:noFill/>
        </p:spPr>
        <p:txBody>
          <a:bodyPr wrap="square" rtlCol="0">
            <a:spAutoFit/>
          </a:bodyPr>
          <a:lstStyle/>
          <a:p>
            <a:pPr algn="just"/>
            <a:r>
              <a:rPr lang="it-IT" sz="1600" dirty="0" smtClean="0">
                <a:latin typeface="+mj-lt"/>
              </a:rPr>
              <a:t>In case </a:t>
            </a:r>
            <a:r>
              <a:rPr lang="it-IT" sz="1600" dirty="0" err="1" smtClean="0">
                <a:latin typeface="+mj-lt"/>
              </a:rPr>
              <a:t>of</a:t>
            </a:r>
            <a:r>
              <a:rPr lang="it-IT" sz="1600" dirty="0" smtClean="0">
                <a:latin typeface="+mj-lt"/>
              </a:rPr>
              <a:t> SD/CB </a:t>
            </a:r>
            <a:r>
              <a:rPr lang="it-IT" sz="1600" dirty="0" err="1" smtClean="0">
                <a:latin typeface="+mj-lt"/>
              </a:rPr>
              <a:t>intentional</a:t>
            </a:r>
            <a:r>
              <a:rPr lang="it-IT" sz="1600" dirty="0" smtClean="0">
                <a:latin typeface="+mj-lt"/>
              </a:rPr>
              <a:t> opening, no </a:t>
            </a:r>
            <a:r>
              <a:rPr lang="it-IT" sz="1600" dirty="0" err="1" smtClean="0">
                <a:latin typeface="+mj-lt"/>
              </a:rPr>
              <a:t>automatic</a:t>
            </a:r>
            <a:r>
              <a:rPr lang="it-IT" sz="1600" dirty="0" smtClean="0">
                <a:latin typeface="+mj-lt"/>
              </a:rPr>
              <a:t> FRO </a:t>
            </a:r>
            <a:r>
              <a:rPr lang="it-IT" sz="1600" dirty="0" err="1" smtClean="0">
                <a:latin typeface="+mj-lt"/>
              </a:rPr>
              <a:t>is</a:t>
            </a:r>
            <a:r>
              <a:rPr lang="it-IT" sz="1600" dirty="0" smtClean="0">
                <a:latin typeface="+mj-lt"/>
              </a:rPr>
              <a:t> </a:t>
            </a:r>
            <a:r>
              <a:rPr lang="it-IT" sz="1600" dirty="0" err="1" smtClean="0">
                <a:latin typeface="+mj-lt"/>
              </a:rPr>
              <a:t>present</a:t>
            </a:r>
            <a:r>
              <a:rPr lang="it-IT" sz="1600" dirty="0" smtClean="0">
                <a:latin typeface="+mj-lt"/>
              </a:rPr>
              <a:t>, </a:t>
            </a:r>
            <a:r>
              <a:rPr lang="it-IT" sz="1600" dirty="0" err="1" smtClean="0">
                <a:latin typeface="+mj-lt"/>
              </a:rPr>
              <a:t>but</a:t>
            </a:r>
            <a:r>
              <a:rPr lang="it-IT" sz="1600" dirty="0" smtClean="0">
                <a:latin typeface="+mj-lt"/>
              </a:rPr>
              <a:t> </a:t>
            </a:r>
            <a:r>
              <a:rPr lang="it-IT" sz="1600" dirty="0" err="1" smtClean="0">
                <a:latin typeface="+mj-lt"/>
              </a:rPr>
              <a:t>island</a:t>
            </a:r>
            <a:r>
              <a:rPr lang="it-IT" sz="1600" dirty="0" smtClean="0">
                <a:latin typeface="+mj-lt"/>
              </a:rPr>
              <a:t> </a:t>
            </a:r>
            <a:r>
              <a:rPr lang="it-IT" sz="1600" dirty="0" err="1" smtClean="0">
                <a:latin typeface="+mj-lt"/>
              </a:rPr>
              <a:t>operation</a:t>
            </a:r>
            <a:r>
              <a:rPr lang="it-IT" sz="1600" dirty="0" smtClean="0">
                <a:latin typeface="+mj-lt"/>
              </a:rPr>
              <a:t> </a:t>
            </a:r>
            <a:r>
              <a:rPr lang="it-IT" sz="1600" dirty="0" err="1" smtClean="0">
                <a:latin typeface="+mj-lt"/>
              </a:rPr>
              <a:t>is</a:t>
            </a:r>
            <a:r>
              <a:rPr lang="it-IT" sz="1600" dirty="0" smtClean="0">
                <a:latin typeface="+mj-lt"/>
              </a:rPr>
              <a:t> </a:t>
            </a:r>
            <a:r>
              <a:rPr lang="it-IT" sz="1600" dirty="0" err="1" smtClean="0">
                <a:latin typeface="+mj-lt"/>
              </a:rPr>
              <a:t>possible</a:t>
            </a:r>
            <a:r>
              <a:rPr lang="it-IT" sz="1600" dirty="0" smtClean="0">
                <a:latin typeface="+mj-lt"/>
              </a:rPr>
              <a:t> </a:t>
            </a:r>
            <a:r>
              <a:rPr lang="it-IT" sz="1600" dirty="0" err="1" smtClean="0">
                <a:latin typeface="+mj-lt"/>
              </a:rPr>
              <a:t>for</a:t>
            </a:r>
            <a:r>
              <a:rPr lang="it-IT" sz="1600" dirty="0" smtClean="0">
                <a:latin typeface="+mj-lt"/>
              </a:rPr>
              <a:t> long </a:t>
            </a:r>
            <a:r>
              <a:rPr lang="it-IT" sz="1600" dirty="0" err="1" smtClean="0">
                <a:latin typeface="+mj-lt"/>
              </a:rPr>
              <a:t>time</a:t>
            </a:r>
            <a:r>
              <a:rPr lang="it-IT" sz="1600" dirty="0" smtClean="0">
                <a:latin typeface="+mj-lt"/>
              </a:rPr>
              <a:t>. In case </a:t>
            </a:r>
            <a:r>
              <a:rPr lang="it-IT" sz="1600" dirty="0" err="1" smtClean="0">
                <a:latin typeface="+mj-lt"/>
              </a:rPr>
              <a:t>of</a:t>
            </a:r>
            <a:r>
              <a:rPr lang="it-IT" sz="1600" dirty="0" smtClean="0">
                <a:latin typeface="+mj-lt"/>
              </a:rPr>
              <a:t> short </a:t>
            </a:r>
            <a:r>
              <a:rPr lang="it-IT" sz="1600" dirty="0" err="1" smtClean="0">
                <a:latin typeface="+mj-lt"/>
              </a:rPr>
              <a:t>circuits</a:t>
            </a:r>
            <a:r>
              <a:rPr lang="it-IT" sz="1600" dirty="0" smtClean="0">
                <a:latin typeface="+mj-lt"/>
              </a:rPr>
              <a:t> on the </a:t>
            </a:r>
            <a:r>
              <a:rPr lang="it-IT" sz="1600" dirty="0" err="1" smtClean="0">
                <a:latin typeface="+mj-lt"/>
              </a:rPr>
              <a:t>feeder</a:t>
            </a:r>
            <a:r>
              <a:rPr lang="it-IT" sz="1600" dirty="0" smtClean="0">
                <a:latin typeface="+mj-lt"/>
              </a:rPr>
              <a:t> IPR </a:t>
            </a:r>
            <a:r>
              <a:rPr lang="it-IT" sz="1600" dirty="0" err="1" smtClean="0">
                <a:latin typeface="+mj-lt"/>
              </a:rPr>
              <a:t>should</a:t>
            </a:r>
            <a:r>
              <a:rPr lang="it-IT" sz="1600" dirty="0" smtClean="0">
                <a:latin typeface="+mj-lt"/>
              </a:rPr>
              <a:t> trip </a:t>
            </a:r>
            <a:r>
              <a:rPr lang="it-IT" sz="1600" dirty="0" err="1" smtClean="0">
                <a:latin typeface="+mj-lt"/>
              </a:rPr>
              <a:t>for</a:t>
            </a:r>
            <a:r>
              <a:rPr lang="it-IT" sz="1600" dirty="0" smtClean="0">
                <a:latin typeface="+mj-lt"/>
              </a:rPr>
              <a:t> 27 </a:t>
            </a:r>
            <a:r>
              <a:rPr lang="it-IT" sz="1600" dirty="0" err="1" smtClean="0">
                <a:latin typeface="+mj-lt"/>
              </a:rPr>
              <a:t>threshold</a:t>
            </a:r>
            <a:r>
              <a:rPr lang="it-IT" sz="1600" dirty="0" smtClean="0">
                <a:latin typeface="+mj-lt"/>
              </a:rPr>
              <a:t> </a:t>
            </a:r>
            <a:r>
              <a:rPr lang="it-IT" sz="1600" dirty="0" err="1" smtClean="0">
                <a:latin typeface="+mj-lt"/>
              </a:rPr>
              <a:t>before</a:t>
            </a:r>
            <a:r>
              <a:rPr lang="it-IT" sz="1600" dirty="0" smtClean="0">
                <a:latin typeface="+mj-lt"/>
              </a:rPr>
              <a:t> FRO. In case </a:t>
            </a:r>
            <a:r>
              <a:rPr lang="it-IT" sz="1600" dirty="0" err="1" smtClean="0">
                <a:latin typeface="+mj-lt"/>
              </a:rPr>
              <a:t>of</a:t>
            </a:r>
            <a:r>
              <a:rPr lang="it-IT" sz="1600" dirty="0" smtClean="0">
                <a:latin typeface="+mj-lt"/>
              </a:rPr>
              <a:t> </a:t>
            </a:r>
            <a:r>
              <a:rPr lang="it-IT" sz="1600" dirty="0" err="1" smtClean="0">
                <a:latin typeface="+mj-lt"/>
              </a:rPr>
              <a:t>phase</a:t>
            </a:r>
            <a:r>
              <a:rPr lang="it-IT" sz="1600" dirty="0" smtClean="0">
                <a:latin typeface="+mj-lt"/>
              </a:rPr>
              <a:t> </a:t>
            </a:r>
            <a:r>
              <a:rPr lang="it-IT" sz="1600" dirty="0" err="1" smtClean="0">
                <a:latin typeface="+mj-lt"/>
              </a:rPr>
              <a:t>to</a:t>
            </a:r>
            <a:r>
              <a:rPr lang="it-IT" sz="1600" dirty="0" smtClean="0">
                <a:latin typeface="+mj-lt"/>
              </a:rPr>
              <a:t> </a:t>
            </a:r>
            <a:r>
              <a:rPr lang="it-IT" sz="1600" dirty="0" err="1" smtClean="0">
                <a:latin typeface="+mj-lt"/>
              </a:rPr>
              <a:t>earth</a:t>
            </a:r>
            <a:r>
              <a:rPr lang="it-IT" sz="1600" dirty="0" smtClean="0">
                <a:latin typeface="+mj-lt"/>
              </a:rPr>
              <a:t> </a:t>
            </a:r>
            <a:r>
              <a:rPr lang="it-IT" sz="1600" dirty="0" err="1" smtClean="0">
                <a:latin typeface="+mj-lt"/>
              </a:rPr>
              <a:t>faults</a:t>
            </a:r>
            <a:r>
              <a:rPr lang="it-IT" sz="1600" dirty="0" smtClean="0">
                <a:latin typeface="+mj-lt"/>
              </a:rPr>
              <a:t> </a:t>
            </a:r>
            <a:r>
              <a:rPr lang="it-IT" sz="1600" dirty="0" err="1" smtClean="0">
                <a:latin typeface="+mj-lt"/>
              </a:rPr>
              <a:t>island</a:t>
            </a:r>
            <a:r>
              <a:rPr lang="it-IT" sz="1600" dirty="0" smtClean="0">
                <a:latin typeface="+mj-lt"/>
              </a:rPr>
              <a:t> </a:t>
            </a:r>
            <a:r>
              <a:rPr lang="it-IT" sz="1600" dirty="0" err="1" smtClean="0">
                <a:latin typeface="+mj-lt"/>
              </a:rPr>
              <a:t>operation</a:t>
            </a:r>
            <a:r>
              <a:rPr lang="it-IT" sz="1600" dirty="0" smtClean="0">
                <a:latin typeface="+mj-lt"/>
              </a:rPr>
              <a:t> </a:t>
            </a:r>
            <a:r>
              <a:rPr lang="it-IT" sz="1600" dirty="0" err="1" smtClean="0">
                <a:latin typeface="+mj-lt"/>
              </a:rPr>
              <a:t>is</a:t>
            </a:r>
            <a:r>
              <a:rPr lang="it-IT" sz="1600" dirty="0" smtClean="0">
                <a:latin typeface="+mj-lt"/>
              </a:rPr>
              <a:t> </a:t>
            </a:r>
            <a:r>
              <a:rPr lang="it-IT" sz="1600" dirty="0" err="1" smtClean="0">
                <a:latin typeface="+mj-lt"/>
              </a:rPr>
              <a:t>possible</a:t>
            </a:r>
            <a:r>
              <a:rPr lang="it-IT" sz="1600" dirty="0" smtClean="0">
                <a:latin typeface="+mj-lt"/>
              </a:rPr>
              <a:t> </a:t>
            </a:r>
            <a:r>
              <a:rPr lang="it-IT" sz="1600" dirty="0" err="1" smtClean="0">
                <a:latin typeface="+mj-lt"/>
              </a:rPr>
              <a:t>for</a:t>
            </a:r>
            <a:r>
              <a:rPr lang="it-IT" sz="1600" dirty="0" smtClean="0">
                <a:latin typeface="+mj-lt"/>
              </a:rPr>
              <a:t> long </a:t>
            </a:r>
            <a:r>
              <a:rPr lang="it-IT" sz="1600" dirty="0" err="1" smtClean="0">
                <a:latin typeface="+mj-lt"/>
              </a:rPr>
              <a:t>time</a:t>
            </a:r>
            <a:r>
              <a:rPr lang="it-IT" sz="1600" dirty="0" smtClean="0">
                <a:latin typeface="+mj-lt"/>
              </a:rPr>
              <a:t> and FRO </a:t>
            </a:r>
            <a:r>
              <a:rPr lang="it-IT" sz="1600" dirty="0" err="1" smtClean="0">
                <a:latin typeface="+mj-lt"/>
              </a:rPr>
              <a:t>may</a:t>
            </a:r>
            <a:r>
              <a:rPr lang="it-IT" sz="1600" dirty="0" smtClean="0">
                <a:latin typeface="+mj-lt"/>
              </a:rPr>
              <a:t> </a:t>
            </a:r>
            <a:r>
              <a:rPr lang="it-IT" sz="1600" dirty="0" err="1" smtClean="0">
                <a:latin typeface="+mj-lt"/>
              </a:rPr>
              <a:t>be</a:t>
            </a:r>
            <a:r>
              <a:rPr lang="it-IT" sz="1600" dirty="0" smtClean="0">
                <a:latin typeface="+mj-lt"/>
              </a:rPr>
              <a:t> </a:t>
            </a:r>
            <a:r>
              <a:rPr lang="it-IT" sz="1600" dirty="0" err="1" smtClean="0">
                <a:latin typeface="+mj-lt"/>
              </a:rPr>
              <a:t>present</a:t>
            </a:r>
            <a:r>
              <a:rPr lang="it-IT" sz="1600" dirty="0" smtClean="0">
                <a:latin typeface="+mj-lt"/>
              </a:rPr>
              <a:t> </a:t>
            </a:r>
            <a:r>
              <a:rPr lang="it-IT" sz="1600" dirty="0" err="1" smtClean="0">
                <a:latin typeface="+mj-lt"/>
              </a:rPr>
              <a:t>for</a:t>
            </a:r>
            <a:r>
              <a:rPr lang="it-IT" sz="1600" dirty="0" smtClean="0">
                <a:latin typeface="+mj-lt"/>
              </a:rPr>
              <a:t> </a:t>
            </a:r>
            <a:r>
              <a:rPr lang="it-IT" sz="1600" dirty="0" err="1" smtClean="0">
                <a:latin typeface="+mj-lt"/>
              </a:rPr>
              <a:t>quality</a:t>
            </a:r>
            <a:r>
              <a:rPr lang="it-IT" sz="1600" dirty="0" smtClean="0">
                <a:latin typeface="+mj-lt"/>
              </a:rPr>
              <a:t> </a:t>
            </a:r>
            <a:r>
              <a:rPr lang="it-IT" sz="1600" dirty="0" err="1" smtClean="0">
                <a:latin typeface="+mj-lt"/>
              </a:rPr>
              <a:t>of</a:t>
            </a:r>
            <a:r>
              <a:rPr lang="it-IT" sz="1600" dirty="0" smtClean="0">
                <a:latin typeface="+mj-lt"/>
              </a:rPr>
              <a:t> </a:t>
            </a:r>
            <a:r>
              <a:rPr lang="it-IT" sz="1600" dirty="0" err="1" smtClean="0">
                <a:latin typeface="+mj-lt"/>
              </a:rPr>
              <a:t>supply</a:t>
            </a:r>
            <a:r>
              <a:rPr lang="it-IT" sz="1600" dirty="0" smtClean="0">
                <a:latin typeface="+mj-lt"/>
              </a:rPr>
              <a:t> </a:t>
            </a:r>
            <a:r>
              <a:rPr lang="it-IT" sz="1600" dirty="0" err="1" smtClean="0">
                <a:latin typeface="+mj-lt"/>
              </a:rPr>
              <a:t>reasons</a:t>
            </a:r>
            <a:r>
              <a:rPr lang="it-IT" sz="1600" dirty="0" smtClean="0">
                <a:latin typeface="+mj-lt"/>
              </a:rPr>
              <a:t>. </a:t>
            </a:r>
            <a:r>
              <a:rPr lang="it-IT" sz="1600" b="1" dirty="0" smtClean="0">
                <a:solidFill>
                  <a:srgbClr val="0070C0"/>
                </a:solidFill>
                <a:latin typeface="+mj-lt"/>
                <a:cs typeface="+mn-cs"/>
                <a:sym typeface="Symbol"/>
              </a:rPr>
              <a:t>Will </a:t>
            </a:r>
            <a:r>
              <a:rPr lang="it-IT" sz="1600" b="1" dirty="0" err="1" smtClean="0">
                <a:solidFill>
                  <a:srgbClr val="0070C0"/>
                </a:solidFill>
                <a:latin typeface="+mj-lt"/>
                <a:cs typeface="+mn-cs"/>
                <a:sym typeface="Symbol"/>
              </a:rPr>
              <a:t>distributors</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have</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to</a:t>
            </a:r>
            <a:r>
              <a:rPr lang="it-IT" sz="1600" b="1" dirty="0" smtClean="0">
                <a:solidFill>
                  <a:srgbClr val="0070C0"/>
                </a:solidFill>
                <a:latin typeface="+mj-lt"/>
                <a:cs typeface="+mn-cs"/>
                <a:sym typeface="Symbol"/>
              </a:rPr>
              <a:t> eliminate FRO in case </a:t>
            </a:r>
            <a:r>
              <a:rPr lang="it-IT" sz="1600" b="1" dirty="0" err="1" smtClean="0">
                <a:solidFill>
                  <a:srgbClr val="0070C0"/>
                </a:solidFill>
                <a:latin typeface="+mj-lt"/>
                <a:cs typeface="+mn-cs"/>
                <a:sym typeface="Symbol"/>
              </a:rPr>
              <a:t>of</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phase</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to</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earth</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faults</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to</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allow</a:t>
            </a:r>
            <a:r>
              <a:rPr lang="it-IT" sz="1600" b="1" dirty="0" smtClean="0">
                <a:solidFill>
                  <a:srgbClr val="0070C0"/>
                </a:solidFill>
                <a:latin typeface="+mj-lt"/>
                <a:cs typeface="+mn-cs"/>
                <a:sym typeface="Symbol"/>
              </a:rPr>
              <a:t> IPR </a:t>
            </a:r>
            <a:r>
              <a:rPr lang="it-IT" sz="1600" b="1" dirty="0" err="1" smtClean="0">
                <a:solidFill>
                  <a:srgbClr val="0070C0"/>
                </a:solidFill>
                <a:latin typeface="+mj-lt"/>
                <a:cs typeface="+mn-cs"/>
                <a:sym typeface="Symbol"/>
              </a:rPr>
              <a:t>tripping</a:t>
            </a:r>
            <a:r>
              <a:rPr lang="it-IT" sz="1600" b="1" dirty="0" smtClean="0">
                <a:solidFill>
                  <a:srgbClr val="0070C0"/>
                </a:solidFill>
                <a:latin typeface="+mj-lt"/>
                <a:cs typeface="+mn-cs"/>
                <a:sym typeface="Symbol"/>
              </a:rPr>
              <a:t> ? Will </a:t>
            </a:r>
            <a:r>
              <a:rPr lang="it-IT" sz="1600" b="1" dirty="0" err="1" smtClean="0">
                <a:solidFill>
                  <a:srgbClr val="0070C0"/>
                </a:solidFill>
                <a:latin typeface="+mj-lt"/>
                <a:cs typeface="+mn-cs"/>
                <a:sym typeface="Symbol"/>
              </a:rPr>
              <a:t>Regulators</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allow</a:t>
            </a:r>
            <a:r>
              <a:rPr lang="it-IT" sz="1600" b="1" dirty="0" smtClean="0">
                <a:solidFill>
                  <a:srgbClr val="0070C0"/>
                </a:solidFill>
                <a:latin typeface="+mj-lt"/>
                <a:cs typeface="+mn-cs"/>
                <a:sym typeface="Symbol"/>
              </a:rPr>
              <a:t> </a:t>
            </a:r>
            <a:r>
              <a:rPr lang="it-IT" sz="1600" b="1" dirty="0" err="1" smtClean="0">
                <a:solidFill>
                  <a:srgbClr val="0070C0"/>
                </a:solidFill>
                <a:latin typeface="+mj-lt"/>
                <a:cs typeface="+mn-cs"/>
                <a:sym typeface="Symbol"/>
              </a:rPr>
              <a:t>this</a:t>
            </a:r>
            <a:r>
              <a:rPr lang="it-IT" sz="1600" b="1" dirty="0" smtClean="0">
                <a:solidFill>
                  <a:srgbClr val="0070C0"/>
                </a:solidFill>
                <a:latin typeface="+mj-lt"/>
                <a:cs typeface="+mn-cs"/>
                <a:sym typeface="Symbol"/>
              </a:rPr>
              <a:t> ?</a:t>
            </a:r>
          </a:p>
        </p:txBody>
      </p:sp>
      <p:pic>
        <p:nvPicPr>
          <p:cNvPr id="60418" name="Picture 2"/>
          <p:cNvPicPr>
            <a:picLocks noChangeAspect="1" noChangeArrowheads="1"/>
          </p:cNvPicPr>
          <p:nvPr/>
        </p:nvPicPr>
        <p:blipFill>
          <a:blip r:embed="rId2" cstate="print"/>
          <a:srcRect/>
          <a:stretch>
            <a:fillRect/>
          </a:stretch>
        </p:blipFill>
        <p:spPr bwMode="auto">
          <a:xfrm>
            <a:off x="236280" y="2098184"/>
            <a:ext cx="4644872" cy="2870056"/>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4907672" y="2107704"/>
            <a:ext cx="4217806" cy="2875776"/>
          </a:xfrm>
          <a:prstGeom prst="rect">
            <a:avLst/>
          </a:prstGeom>
          <a:noFill/>
          <a:ln w="9525">
            <a:noFill/>
            <a:miter lim="800000"/>
            <a:headEnd/>
            <a:tailEnd/>
          </a:ln>
        </p:spPr>
      </p:pic>
      <p:sp>
        <p:nvSpPr>
          <p:cNvPr id="9"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612" name="Picture 4"/>
          <p:cNvPicPr>
            <a:picLocks noChangeAspect="1" noChangeArrowheads="1"/>
          </p:cNvPicPr>
          <p:nvPr/>
        </p:nvPicPr>
        <p:blipFill>
          <a:blip r:embed="rId3" cstate="print"/>
          <a:srcRect/>
          <a:stretch>
            <a:fillRect/>
          </a:stretch>
        </p:blipFill>
        <p:spPr bwMode="auto">
          <a:xfrm>
            <a:off x="5076056" y="2709228"/>
            <a:ext cx="3899218" cy="3111276"/>
          </a:xfrm>
          <a:prstGeom prst="rect">
            <a:avLst/>
          </a:prstGeom>
          <a:noFill/>
          <a:ln w="15875">
            <a:noFill/>
            <a:miter lim="800000"/>
            <a:headEnd/>
            <a:tailEnd/>
          </a:ln>
          <a:effectLst/>
        </p:spPr>
      </p:pic>
      <p:sp>
        <p:nvSpPr>
          <p:cNvPr id="9" name="Segnaposto contenuto 2"/>
          <p:cNvSpPr>
            <a:spLocks noGrp="1"/>
          </p:cNvSpPr>
          <p:nvPr>
            <p:ph idx="1"/>
          </p:nvPr>
        </p:nvSpPr>
        <p:spPr>
          <a:xfrm>
            <a:off x="560010" y="1301159"/>
            <a:ext cx="8116446" cy="903706"/>
          </a:xfrm>
        </p:spPr>
        <p:txBody>
          <a:bodyPr/>
          <a:lstStyle/>
          <a:p>
            <a:pPr algn="just"/>
            <a:r>
              <a:rPr lang="it-IT" sz="2400" b="1" kern="1200" dirty="0" smtClean="0">
                <a:latin typeface="+mj-lt"/>
                <a:ea typeface="ヒラギノ角ゴ Pro W3" pitchFamily="1" charset="-128"/>
              </a:rPr>
              <a:t>Network </a:t>
            </a:r>
            <a:r>
              <a:rPr lang="it-IT" sz="2400" b="1" kern="1200" dirty="0" err="1" smtClean="0">
                <a:latin typeface="+mj-lt"/>
                <a:ea typeface="ヒラギノ角ゴ Pro W3" pitchFamily="1" charset="-128"/>
              </a:rPr>
              <a:t>safety</a:t>
            </a:r>
            <a:r>
              <a:rPr lang="it-IT" sz="2400" b="1" kern="1200" dirty="0" smtClean="0">
                <a:latin typeface="+mj-lt"/>
                <a:ea typeface="ヒラギノ角ゴ Pro W3" pitchFamily="1" charset="-128"/>
              </a:rPr>
              <a:t> vs </a:t>
            </a:r>
            <a:r>
              <a:rPr lang="it-IT" sz="2400" b="1" kern="1200" dirty="0" err="1" smtClean="0">
                <a:latin typeface="+mj-lt"/>
                <a:ea typeface="ヒラギノ角ゴ Pro W3" pitchFamily="1" charset="-128"/>
              </a:rPr>
              <a:t>quality</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of</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supply</a:t>
            </a:r>
            <a:r>
              <a:rPr lang="it-IT" sz="2400" b="1" kern="1200" dirty="0" smtClean="0">
                <a:latin typeface="+mj-lt"/>
                <a:ea typeface="ヒラギノ角ゴ Pro W3" pitchFamily="1" charset="-128"/>
              </a:rPr>
              <a:t>/</a:t>
            </a:r>
            <a:r>
              <a:rPr lang="it-IT" sz="2400" b="1" kern="1200" dirty="0" err="1" smtClean="0">
                <a:latin typeface="+mj-lt"/>
                <a:ea typeface="ヒラギノ角ゴ Pro W3" pitchFamily="1" charset="-128"/>
              </a:rPr>
              <a:t>damages</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to</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generators</a:t>
            </a:r>
            <a:endParaRPr lang="it-IT" sz="2400" b="1" kern="1200" dirty="0">
              <a:latin typeface="+mj-lt"/>
              <a:ea typeface="ヒラギノ角ゴ Pro W3" pitchFamily="1" charset="-128"/>
            </a:endParaRPr>
          </a:p>
        </p:txBody>
      </p:sp>
      <p:sp>
        <p:nvSpPr>
          <p:cNvPr id="836615" name="Text Box 7"/>
          <p:cNvSpPr txBox="1">
            <a:spLocks noChangeArrowheads="1"/>
          </p:cNvSpPr>
          <p:nvPr/>
        </p:nvSpPr>
        <p:spPr bwMode="auto">
          <a:xfrm>
            <a:off x="349816" y="2117616"/>
            <a:ext cx="4726240" cy="4165235"/>
          </a:xfrm>
          <a:prstGeom prst="rect">
            <a:avLst/>
          </a:prstGeom>
          <a:noFill/>
          <a:ln w="15875">
            <a:noFill/>
            <a:miter lim="800000"/>
            <a:headEnd/>
            <a:tailEnd/>
          </a:ln>
          <a:effectLst/>
        </p:spPr>
        <p:txBody>
          <a:bodyPr wrap="square" lIns="50796" tIns="50796" rIns="91433" bIns="50796">
            <a:spAutoFit/>
          </a:bodyPr>
          <a:lstStyle/>
          <a:p>
            <a:pPr algn="just" defTabSz="914315">
              <a:spcBef>
                <a:spcPct val="50000"/>
              </a:spcBef>
            </a:pPr>
            <a:r>
              <a:rPr lang="it-IT" sz="1600" dirty="0" smtClean="0">
                <a:latin typeface="+mj-lt"/>
              </a:rPr>
              <a:t>In case </a:t>
            </a:r>
            <a:r>
              <a:rPr lang="it-IT" sz="1600" dirty="0" err="1" smtClean="0">
                <a:latin typeface="+mj-lt"/>
              </a:rPr>
              <a:t>of</a:t>
            </a:r>
            <a:r>
              <a:rPr lang="it-IT" sz="1600" dirty="0" smtClean="0">
                <a:latin typeface="+mj-lt"/>
              </a:rPr>
              <a:t> </a:t>
            </a:r>
            <a:r>
              <a:rPr lang="it-IT" sz="1600" dirty="0" err="1" smtClean="0">
                <a:latin typeface="+mj-lt"/>
              </a:rPr>
              <a:t>intentional</a:t>
            </a:r>
            <a:r>
              <a:rPr lang="it-IT" sz="1600" dirty="0" smtClean="0">
                <a:latin typeface="+mj-lt"/>
              </a:rPr>
              <a:t> </a:t>
            </a:r>
            <a:r>
              <a:rPr lang="it-IT" sz="1600" dirty="0" err="1" smtClean="0">
                <a:latin typeface="+mj-lt"/>
              </a:rPr>
              <a:t>operations</a:t>
            </a:r>
            <a:r>
              <a:rPr lang="it-IT" sz="1600" dirty="0" smtClean="0">
                <a:latin typeface="+mj-lt"/>
              </a:rPr>
              <a:t> on the net, no significative </a:t>
            </a:r>
            <a:r>
              <a:rPr lang="it-IT" sz="1600" dirty="0" err="1" smtClean="0">
                <a:latin typeface="+mj-lt"/>
              </a:rPr>
              <a:t>electric</a:t>
            </a:r>
            <a:r>
              <a:rPr lang="it-IT" sz="1600" dirty="0" smtClean="0">
                <a:latin typeface="+mj-lt"/>
              </a:rPr>
              <a:t> </a:t>
            </a:r>
            <a:r>
              <a:rPr lang="it-IT" sz="1600" dirty="0" err="1" smtClean="0">
                <a:latin typeface="+mj-lt"/>
              </a:rPr>
              <a:t>parameter</a:t>
            </a:r>
            <a:r>
              <a:rPr lang="it-IT" sz="1600" dirty="0" smtClean="0">
                <a:latin typeface="+mj-lt"/>
              </a:rPr>
              <a:t> </a:t>
            </a:r>
            <a:r>
              <a:rPr lang="it-IT" sz="1600" dirty="0" err="1" smtClean="0">
                <a:latin typeface="+mj-lt"/>
              </a:rPr>
              <a:t>disturbance</a:t>
            </a:r>
            <a:r>
              <a:rPr lang="it-IT" sz="1600" dirty="0" smtClean="0">
                <a:latin typeface="+mj-lt"/>
              </a:rPr>
              <a:t> </a:t>
            </a:r>
            <a:r>
              <a:rPr lang="it-IT" sz="1600" dirty="0" err="1" smtClean="0">
                <a:latin typeface="+mj-lt"/>
              </a:rPr>
              <a:t>may</a:t>
            </a:r>
            <a:r>
              <a:rPr lang="it-IT" sz="1600" dirty="0" smtClean="0">
                <a:latin typeface="+mj-lt"/>
              </a:rPr>
              <a:t> </a:t>
            </a:r>
            <a:r>
              <a:rPr lang="it-IT" sz="1600" dirty="0" err="1" smtClean="0">
                <a:latin typeface="+mj-lt"/>
              </a:rPr>
              <a:t>appear</a:t>
            </a:r>
            <a:r>
              <a:rPr lang="it-IT" sz="1600" dirty="0" smtClean="0">
                <a:latin typeface="+mj-lt"/>
              </a:rPr>
              <a:t> (</a:t>
            </a:r>
            <a:r>
              <a:rPr lang="it-IT" sz="1600" dirty="0" err="1" smtClean="0">
                <a:latin typeface="+mj-lt"/>
              </a:rPr>
              <a:t>it</a:t>
            </a:r>
            <a:r>
              <a:rPr lang="it-IT" sz="1600" dirty="0" smtClean="0">
                <a:latin typeface="+mj-lt"/>
              </a:rPr>
              <a:t> </a:t>
            </a:r>
            <a:r>
              <a:rPr lang="it-IT" sz="1600" dirty="0" err="1" smtClean="0">
                <a:latin typeface="+mj-lt"/>
              </a:rPr>
              <a:t>depends</a:t>
            </a:r>
            <a:r>
              <a:rPr lang="it-IT" sz="1600" dirty="0" smtClean="0">
                <a:latin typeface="+mj-lt"/>
              </a:rPr>
              <a:t> </a:t>
            </a:r>
            <a:r>
              <a:rPr lang="it-IT" sz="1600" dirty="0" err="1" smtClean="0">
                <a:latin typeface="+mj-lt"/>
              </a:rPr>
              <a:t>only</a:t>
            </a:r>
            <a:r>
              <a:rPr lang="it-IT" sz="1600" dirty="0" smtClean="0">
                <a:latin typeface="+mj-lt"/>
              </a:rPr>
              <a:t> </a:t>
            </a:r>
            <a:r>
              <a:rPr lang="it-IT" sz="1600" dirty="0" err="1" smtClean="0">
                <a:latin typeface="+mj-lt"/>
              </a:rPr>
              <a:t>from</a:t>
            </a:r>
            <a:r>
              <a:rPr lang="it-IT" sz="1600" dirty="0" smtClean="0">
                <a:latin typeface="+mj-lt"/>
              </a:rPr>
              <a:t> the </a:t>
            </a:r>
            <a:r>
              <a:rPr lang="it-IT" sz="1600" dirty="0" err="1" smtClean="0">
                <a:latin typeface="+mj-lt"/>
              </a:rPr>
              <a:t>unbaslance</a:t>
            </a:r>
            <a:r>
              <a:rPr lang="it-IT" sz="1600" dirty="0" smtClean="0">
                <a:latin typeface="+mj-lt"/>
              </a:rPr>
              <a:t> </a:t>
            </a:r>
            <a:r>
              <a:rPr lang="it-IT" sz="1600" dirty="0" err="1" smtClean="0">
                <a:latin typeface="+mj-lt"/>
              </a:rPr>
              <a:t>between</a:t>
            </a:r>
            <a:r>
              <a:rPr lang="it-IT" sz="1600" dirty="0" smtClean="0">
                <a:latin typeface="+mj-lt"/>
              </a:rPr>
              <a:t> generation and </a:t>
            </a:r>
            <a:r>
              <a:rPr lang="it-IT" sz="1600" dirty="0" err="1" smtClean="0">
                <a:latin typeface="+mj-lt"/>
              </a:rPr>
              <a:t>load</a:t>
            </a:r>
            <a:r>
              <a:rPr lang="it-IT" sz="1600" dirty="0" smtClean="0">
                <a:latin typeface="+mj-lt"/>
              </a:rPr>
              <a:t>) </a:t>
            </a:r>
            <a:r>
              <a:rPr lang="it-IT" sz="1600" dirty="0" err="1" smtClean="0">
                <a:latin typeface="+mj-lt"/>
              </a:rPr>
              <a:t>without</a:t>
            </a:r>
            <a:r>
              <a:rPr lang="it-IT" sz="1600" dirty="0" smtClean="0">
                <a:latin typeface="+mj-lt"/>
              </a:rPr>
              <a:t> </a:t>
            </a:r>
            <a:r>
              <a:rPr lang="it-IT" sz="1600" dirty="0" err="1" smtClean="0">
                <a:latin typeface="+mj-lt"/>
              </a:rPr>
              <a:t>island</a:t>
            </a:r>
            <a:r>
              <a:rPr lang="it-IT" sz="1600" dirty="0" smtClean="0">
                <a:latin typeface="+mj-lt"/>
              </a:rPr>
              <a:t> detection </a:t>
            </a:r>
            <a:r>
              <a:rPr lang="it-IT" sz="1600" dirty="0" err="1" smtClean="0">
                <a:latin typeface="+mj-lt"/>
              </a:rPr>
              <a:t>from</a:t>
            </a:r>
            <a:r>
              <a:rPr lang="it-IT" sz="1600" dirty="0" smtClean="0">
                <a:latin typeface="+mj-lt"/>
              </a:rPr>
              <a:t> IPR (</a:t>
            </a:r>
            <a:r>
              <a:rPr lang="it-IT" sz="1600" dirty="0" err="1" smtClean="0">
                <a:latin typeface="+mj-lt"/>
              </a:rPr>
              <a:t>whatever</a:t>
            </a:r>
            <a:r>
              <a:rPr lang="it-IT" sz="1600" dirty="0" smtClean="0">
                <a:latin typeface="+mj-lt"/>
              </a:rPr>
              <a:t> </a:t>
            </a:r>
            <a:r>
              <a:rPr lang="it-IT" sz="1600" dirty="0" err="1" smtClean="0">
                <a:latin typeface="+mj-lt"/>
              </a:rPr>
              <a:t>is</a:t>
            </a:r>
            <a:r>
              <a:rPr lang="it-IT" sz="1600" dirty="0" smtClean="0">
                <a:latin typeface="+mj-lt"/>
              </a:rPr>
              <a:t> the </a:t>
            </a:r>
            <a:r>
              <a:rPr lang="it-IT" sz="1600" dirty="0" err="1" smtClean="0">
                <a:latin typeface="+mj-lt"/>
              </a:rPr>
              <a:t>adopted</a:t>
            </a:r>
            <a:r>
              <a:rPr lang="it-IT" sz="1600" dirty="0" smtClean="0">
                <a:latin typeface="+mj-lt"/>
              </a:rPr>
              <a:t> </a:t>
            </a:r>
            <a:r>
              <a:rPr lang="it-IT" sz="1600" dirty="0" err="1" smtClean="0">
                <a:latin typeface="+mj-lt"/>
              </a:rPr>
              <a:t>algortithm</a:t>
            </a:r>
            <a:r>
              <a:rPr lang="it-IT" sz="1600" dirty="0" smtClean="0">
                <a:latin typeface="+mj-lt"/>
              </a:rPr>
              <a:t>). Long </a:t>
            </a:r>
            <a:r>
              <a:rPr lang="it-IT" sz="1600" dirty="0" err="1" smtClean="0">
                <a:latin typeface="+mj-lt"/>
              </a:rPr>
              <a:t>island</a:t>
            </a:r>
            <a:r>
              <a:rPr lang="it-IT" sz="1600" dirty="0" smtClean="0">
                <a:latin typeface="+mj-lt"/>
              </a:rPr>
              <a:t> </a:t>
            </a:r>
            <a:r>
              <a:rPr lang="it-IT" sz="1600" dirty="0" err="1" smtClean="0">
                <a:latin typeface="+mj-lt"/>
              </a:rPr>
              <a:t>operation</a:t>
            </a:r>
            <a:r>
              <a:rPr lang="it-IT" sz="1600" dirty="0" smtClean="0">
                <a:latin typeface="+mj-lt"/>
              </a:rPr>
              <a:t> </a:t>
            </a:r>
            <a:r>
              <a:rPr lang="it-IT" sz="1600" dirty="0" err="1" smtClean="0">
                <a:latin typeface="+mj-lt"/>
              </a:rPr>
              <a:t>is</a:t>
            </a:r>
            <a:r>
              <a:rPr lang="it-IT" sz="1600" dirty="0" smtClean="0">
                <a:latin typeface="+mj-lt"/>
              </a:rPr>
              <a:t> </a:t>
            </a:r>
            <a:r>
              <a:rPr lang="it-IT" sz="1600" dirty="0" err="1" smtClean="0">
                <a:latin typeface="+mj-lt"/>
              </a:rPr>
              <a:t>possible</a:t>
            </a:r>
            <a:r>
              <a:rPr lang="it-IT" sz="1600" dirty="0" smtClean="0">
                <a:latin typeface="+mj-lt"/>
              </a:rPr>
              <a:t>.</a:t>
            </a:r>
          </a:p>
          <a:p>
            <a:pPr algn="just" defTabSz="914315">
              <a:spcBef>
                <a:spcPct val="50000"/>
              </a:spcBef>
            </a:pPr>
            <a:r>
              <a:rPr lang="it-IT" sz="1600" dirty="0" err="1" smtClean="0">
                <a:latin typeface="+mj-lt"/>
              </a:rPr>
              <a:t>Considering</a:t>
            </a:r>
            <a:r>
              <a:rPr lang="it-IT" sz="1600" dirty="0" smtClean="0">
                <a:latin typeface="+mj-lt"/>
              </a:rPr>
              <a:t> PV </a:t>
            </a:r>
            <a:r>
              <a:rPr lang="it-IT" sz="1600" dirty="0" err="1" smtClean="0">
                <a:latin typeface="+mj-lt"/>
              </a:rPr>
              <a:t>inverters</a:t>
            </a:r>
            <a:r>
              <a:rPr lang="it-IT" sz="1600" dirty="0" smtClean="0">
                <a:latin typeface="+mj-lt"/>
              </a:rPr>
              <a:t>, no </a:t>
            </a:r>
            <a:r>
              <a:rPr lang="it-IT" sz="1600" dirty="0" err="1" smtClean="0">
                <a:latin typeface="+mj-lt"/>
              </a:rPr>
              <a:t>fully</a:t>
            </a:r>
            <a:r>
              <a:rPr lang="it-IT" sz="1600" dirty="0" smtClean="0">
                <a:latin typeface="+mj-lt"/>
              </a:rPr>
              <a:t> </a:t>
            </a:r>
            <a:r>
              <a:rPr lang="it-IT" sz="1600" dirty="0" err="1" smtClean="0">
                <a:latin typeface="+mj-lt"/>
              </a:rPr>
              <a:t>standardized</a:t>
            </a:r>
            <a:r>
              <a:rPr lang="it-IT" sz="1600" dirty="0" smtClean="0">
                <a:latin typeface="+mj-lt"/>
              </a:rPr>
              <a:t> loss </a:t>
            </a:r>
            <a:r>
              <a:rPr lang="it-IT" sz="1600" dirty="0" err="1" smtClean="0">
                <a:latin typeface="+mj-lt"/>
              </a:rPr>
              <a:t>of</a:t>
            </a:r>
            <a:r>
              <a:rPr lang="it-IT" sz="1600" dirty="0" smtClean="0">
                <a:latin typeface="+mj-lt"/>
              </a:rPr>
              <a:t> </a:t>
            </a:r>
            <a:r>
              <a:rPr lang="it-IT" sz="1600" dirty="0" err="1" smtClean="0">
                <a:latin typeface="+mj-lt"/>
              </a:rPr>
              <a:t>mains</a:t>
            </a:r>
            <a:r>
              <a:rPr lang="it-IT" sz="1600" dirty="0" smtClean="0">
                <a:latin typeface="+mj-lt"/>
              </a:rPr>
              <a:t> </a:t>
            </a:r>
            <a:r>
              <a:rPr lang="it-IT" sz="1600" dirty="0" err="1" smtClean="0">
                <a:latin typeface="+mj-lt"/>
              </a:rPr>
              <a:t>protection</a:t>
            </a:r>
            <a:r>
              <a:rPr lang="it-IT" sz="1600" dirty="0" smtClean="0">
                <a:latin typeface="+mj-lt"/>
              </a:rPr>
              <a:t> </a:t>
            </a:r>
            <a:r>
              <a:rPr lang="it-IT" sz="1600" dirty="0" err="1" smtClean="0">
                <a:latin typeface="+mj-lt"/>
              </a:rPr>
              <a:t>function</a:t>
            </a:r>
            <a:r>
              <a:rPr lang="it-IT" sz="1600" dirty="0" smtClean="0">
                <a:latin typeface="+mj-lt"/>
              </a:rPr>
              <a:t> </a:t>
            </a:r>
            <a:r>
              <a:rPr lang="it-IT" sz="1600" dirty="0" err="1" smtClean="0">
                <a:latin typeface="+mj-lt"/>
              </a:rPr>
              <a:t>is</a:t>
            </a:r>
            <a:r>
              <a:rPr lang="it-IT" sz="1600" dirty="0" smtClean="0">
                <a:latin typeface="+mj-lt"/>
              </a:rPr>
              <a:t> </a:t>
            </a:r>
            <a:r>
              <a:rPr lang="it-IT" sz="1600" dirty="0" err="1" smtClean="0">
                <a:latin typeface="+mj-lt"/>
              </a:rPr>
              <a:t>defined</a:t>
            </a:r>
            <a:r>
              <a:rPr lang="it-IT" sz="1600" dirty="0" smtClean="0">
                <a:latin typeface="+mj-lt"/>
              </a:rPr>
              <a:t>, </a:t>
            </a:r>
            <a:r>
              <a:rPr lang="it-IT" sz="1600" dirty="0" err="1" smtClean="0">
                <a:latin typeface="+mj-lt"/>
              </a:rPr>
              <a:t>as</a:t>
            </a:r>
            <a:r>
              <a:rPr lang="it-IT" sz="1600" dirty="0" smtClean="0">
                <a:latin typeface="+mj-lt"/>
              </a:rPr>
              <a:t> </a:t>
            </a:r>
            <a:r>
              <a:rPr lang="it-IT" sz="1600" dirty="0" err="1" smtClean="0">
                <a:latin typeface="+mj-lt"/>
              </a:rPr>
              <a:t>well</a:t>
            </a:r>
            <a:r>
              <a:rPr lang="it-IT" sz="1600" dirty="0" smtClean="0">
                <a:latin typeface="+mj-lt"/>
              </a:rPr>
              <a:t> </a:t>
            </a:r>
            <a:r>
              <a:rPr lang="it-IT" sz="1600" dirty="0" err="1" smtClean="0">
                <a:latin typeface="+mj-lt"/>
              </a:rPr>
              <a:t>as</a:t>
            </a:r>
            <a:r>
              <a:rPr lang="it-IT" sz="1600" dirty="0" smtClean="0">
                <a:latin typeface="+mj-lt"/>
              </a:rPr>
              <a:t> </a:t>
            </a:r>
            <a:r>
              <a:rPr lang="it-IT" sz="1600" dirty="0" err="1" smtClean="0">
                <a:latin typeface="+mj-lt"/>
              </a:rPr>
              <a:t>proper</a:t>
            </a:r>
            <a:r>
              <a:rPr lang="it-IT" sz="1600" dirty="0" smtClean="0">
                <a:latin typeface="+mj-lt"/>
              </a:rPr>
              <a:t> test </a:t>
            </a:r>
            <a:r>
              <a:rPr lang="it-IT" sz="1600" dirty="0" err="1" smtClean="0">
                <a:latin typeface="+mj-lt"/>
              </a:rPr>
              <a:t>procedures</a:t>
            </a:r>
            <a:r>
              <a:rPr lang="it-IT" sz="1600" dirty="0" smtClean="0">
                <a:latin typeface="+mj-lt"/>
              </a:rPr>
              <a:t> </a:t>
            </a:r>
            <a:r>
              <a:rPr lang="it-IT" sz="1600" dirty="0" err="1" smtClean="0">
                <a:latin typeface="+mj-lt"/>
              </a:rPr>
              <a:t>taking</a:t>
            </a:r>
            <a:r>
              <a:rPr lang="it-IT" sz="1600" dirty="0" smtClean="0">
                <a:latin typeface="+mj-lt"/>
              </a:rPr>
              <a:t> </a:t>
            </a:r>
            <a:r>
              <a:rPr lang="it-IT" sz="1600" dirty="0" err="1" smtClean="0">
                <a:latin typeface="+mj-lt"/>
              </a:rPr>
              <a:t>into</a:t>
            </a:r>
            <a:r>
              <a:rPr lang="it-IT" sz="1600" dirty="0" smtClean="0">
                <a:latin typeface="+mj-lt"/>
              </a:rPr>
              <a:t> account the </a:t>
            </a:r>
            <a:r>
              <a:rPr lang="it-IT" sz="1600" dirty="0" err="1" smtClean="0">
                <a:latin typeface="+mj-lt"/>
              </a:rPr>
              <a:t>mutual</a:t>
            </a:r>
            <a:r>
              <a:rPr lang="it-IT" sz="1600" dirty="0" smtClean="0">
                <a:latin typeface="+mj-lt"/>
              </a:rPr>
              <a:t> </a:t>
            </a:r>
            <a:r>
              <a:rPr lang="it-IT" sz="1600" dirty="0" err="1" smtClean="0">
                <a:latin typeface="+mj-lt"/>
              </a:rPr>
              <a:t>influence</a:t>
            </a:r>
            <a:r>
              <a:rPr lang="it-IT" sz="1600" dirty="0" smtClean="0">
                <a:latin typeface="+mj-lt"/>
              </a:rPr>
              <a:t> </a:t>
            </a:r>
            <a:r>
              <a:rPr lang="it-IT" sz="1600" dirty="0" err="1" smtClean="0">
                <a:latin typeface="+mj-lt"/>
              </a:rPr>
              <a:t>of</a:t>
            </a:r>
            <a:r>
              <a:rPr lang="it-IT" sz="1600" dirty="0" smtClean="0">
                <a:latin typeface="+mj-lt"/>
              </a:rPr>
              <a:t> </a:t>
            </a:r>
            <a:r>
              <a:rPr lang="it-IT" sz="1600" dirty="0" err="1" smtClean="0">
                <a:latin typeface="+mj-lt"/>
              </a:rPr>
              <a:t>different</a:t>
            </a:r>
            <a:r>
              <a:rPr lang="it-IT" sz="1600" dirty="0" smtClean="0">
                <a:latin typeface="+mj-lt"/>
              </a:rPr>
              <a:t> </a:t>
            </a:r>
            <a:r>
              <a:rPr lang="it-IT" sz="1600" dirty="0" err="1" smtClean="0">
                <a:latin typeface="+mj-lt"/>
              </a:rPr>
              <a:t>generators</a:t>
            </a:r>
            <a:r>
              <a:rPr lang="it-IT" sz="1600" dirty="0" smtClean="0">
                <a:latin typeface="+mj-lt"/>
              </a:rPr>
              <a:t>. </a:t>
            </a:r>
          </a:p>
          <a:p>
            <a:pPr algn="just" defTabSz="914315">
              <a:spcBef>
                <a:spcPct val="50000"/>
              </a:spcBef>
            </a:pPr>
            <a:r>
              <a:rPr lang="it-IT" sz="1600" dirty="0" err="1" smtClean="0">
                <a:latin typeface="+mj-lt"/>
              </a:rPr>
              <a:t>Embedded</a:t>
            </a:r>
            <a:r>
              <a:rPr lang="it-IT" sz="1600" dirty="0" smtClean="0">
                <a:latin typeface="+mj-lt"/>
              </a:rPr>
              <a:t> IPR </a:t>
            </a:r>
            <a:r>
              <a:rPr lang="it-IT" sz="1600" dirty="0" err="1" smtClean="0">
                <a:latin typeface="+mj-lt"/>
              </a:rPr>
              <a:t>is</a:t>
            </a:r>
            <a:r>
              <a:rPr lang="it-IT" sz="1600" dirty="0" smtClean="0">
                <a:latin typeface="+mj-lt"/>
              </a:rPr>
              <a:t> </a:t>
            </a:r>
            <a:r>
              <a:rPr lang="it-IT" sz="1600" dirty="0" err="1" smtClean="0">
                <a:latin typeface="+mj-lt"/>
              </a:rPr>
              <a:t>not</a:t>
            </a:r>
            <a:r>
              <a:rPr lang="it-IT" sz="1600" dirty="0" smtClean="0">
                <a:latin typeface="+mj-lt"/>
              </a:rPr>
              <a:t> at </a:t>
            </a:r>
            <a:r>
              <a:rPr lang="it-IT" sz="1600" dirty="0" err="1" smtClean="0">
                <a:latin typeface="+mj-lt"/>
              </a:rPr>
              <a:t>all</a:t>
            </a:r>
            <a:r>
              <a:rPr lang="it-IT" sz="1600" dirty="0" smtClean="0">
                <a:latin typeface="+mj-lt"/>
              </a:rPr>
              <a:t> </a:t>
            </a:r>
            <a:r>
              <a:rPr lang="it-IT" sz="1600" dirty="0" err="1" smtClean="0">
                <a:latin typeface="+mj-lt"/>
              </a:rPr>
              <a:t>tested</a:t>
            </a:r>
            <a:r>
              <a:rPr lang="it-IT" sz="1600" dirty="0" smtClean="0">
                <a:latin typeface="+mj-lt"/>
              </a:rPr>
              <a:t> </a:t>
            </a:r>
            <a:r>
              <a:rPr lang="it-IT" sz="1600" dirty="0" err="1" smtClean="0">
                <a:latin typeface="+mj-lt"/>
              </a:rPr>
              <a:t>like</a:t>
            </a:r>
            <a:r>
              <a:rPr lang="it-IT" sz="1600" dirty="0" smtClean="0">
                <a:latin typeface="+mj-lt"/>
              </a:rPr>
              <a:t> a </a:t>
            </a:r>
            <a:r>
              <a:rPr lang="it-IT" sz="1600" dirty="0" err="1" smtClean="0">
                <a:latin typeface="+mj-lt"/>
              </a:rPr>
              <a:t>traditional</a:t>
            </a:r>
            <a:r>
              <a:rPr lang="it-IT" sz="1600" dirty="0" smtClean="0">
                <a:latin typeface="+mj-lt"/>
              </a:rPr>
              <a:t> </a:t>
            </a:r>
            <a:r>
              <a:rPr lang="it-IT" sz="1600" dirty="0" err="1" smtClean="0">
                <a:latin typeface="+mj-lt"/>
              </a:rPr>
              <a:t>protection</a:t>
            </a:r>
            <a:r>
              <a:rPr lang="it-IT" sz="1600" dirty="0" smtClean="0">
                <a:latin typeface="+mj-lt"/>
              </a:rPr>
              <a:t> </a:t>
            </a:r>
            <a:r>
              <a:rPr lang="it-IT" sz="1600" dirty="0" err="1" smtClean="0">
                <a:latin typeface="+mj-lt"/>
              </a:rPr>
              <a:t>relay</a:t>
            </a:r>
            <a:r>
              <a:rPr lang="it-IT" sz="1600" dirty="0" smtClean="0">
                <a:latin typeface="+mj-lt"/>
              </a:rPr>
              <a:t> (under TC 95 </a:t>
            </a:r>
            <a:r>
              <a:rPr lang="it-IT" sz="1600" dirty="0" err="1" smtClean="0">
                <a:latin typeface="+mj-lt"/>
              </a:rPr>
              <a:t>responsibility</a:t>
            </a:r>
            <a:r>
              <a:rPr lang="it-IT" sz="1600" dirty="0" smtClean="0">
                <a:latin typeface="+mj-lt"/>
              </a:rPr>
              <a:t>).</a:t>
            </a:r>
          </a:p>
          <a:p>
            <a:pPr algn="just" defTabSz="914315">
              <a:spcBef>
                <a:spcPct val="50000"/>
              </a:spcBef>
            </a:pPr>
            <a:r>
              <a:rPr lang="it-IT" sz="1600" dirty="0" smtClean="0">
                <a:latin typeface="+mj-lt"/>
              </a:rPr>
              <a:t>In </a:t>
            </a:r>
            <a:r>
              <a:rPr lang="it-IT" sz="1600" dirty="0" err="1" smtClean="0">
                <a:latin typeface="+mj-lt"/>
              </a:rPr>
              <a:t>addition</a:t>
            </a:r>
            <a:r>
              <a:rPr lang="it-IT" sz="1600" dirty="0" smtClean="0">
                <a:latin typeface="+mj-lt"/>
              </a:rPr>
              <a:t>, loss </a:t>
            </a:r>
            <a:r>
              <a:rPr lang="it-IT" sz="1600" dirty="0" err="1" smtClean="0">
                <a:latin typeface="+mj-lt"/>
              </a:rPr>
              <a:t>of</a:t>
            </a:r>
            <a:r>
              <a:rPr lang="it-IT" sz="1600" dirty="0" smtClean="0">
                <a:latin typeface="+mj-lt"/>
              </a:rPr>
              <a:t> </a:t>
            </a:r>
            <a:r>
              <a:rPr lang="it-IT" sz="1600" dirty="0" err="1" smtClean="0">
                <a:latin typeface="+mj-lt"/>
              </a:rPr>
              <a:t>mains</a:t>
            </a:r>
            <a:r>
              <a:rPr lang="it-IT" sz="1600" dirty="0" smtClean="0">
                <a:latin typeface="+mj-lt"/>
              </a:rPr>
              <a:t> </a:t>
            </a:r>
            <a:r>
              <a:rPr lang="it-IT" sz="1600" dirty="0" err="1" smtClean="0">
                <a:latin typeface="+mj-lt"/>
              </a:rPr>
              <a:t>should</a:t>
            </a:r>
            <a:r>
              <a:rPr lang="it-IT" sz="1600" dirty="0" smtClean="0">
                <a:latin typeface="+mj-lt"/>
              </a:rPr>
              <a:t> </a:t>
            </a:r>
            <a:r>
              <a:rPr lang="it-IT" sz="1600" dirty="0" err="1" smtClean="0">
                <a:latin typeface="+mj-lt"/>
              </a:rPr>
              <a:t>have</a:t>
            </a:r>
            <a:r>
              <a:rPr lang="it-IT" sz="1600" dirty="0" smtClean="0">
                <a:latin typeface="+mj-lt"/>
              </a:rPr>
              <a:t> </a:t>
            </a:r>
            <a:r>
              <a:rPr lang="it-IT" sz="1600" dirty="0" err="1" smtClean="0">
                <a:latin typeface="+mj-lt"/>
              </a:rPr>
              <a:t>to</a:t>
            </a:r>
            <a:r>
              <a:rPr lang="it-IT" sz="1600" dirty="0" smtClean="0">
                <a:latin typeface="+mj-lt"/>
              </a:rPr>
              <a:t> </a:t>
            </a:r>
            <a:r>
              <a:rPr lang="it-IT" sz="1600" dirty="0" err="1" smtClean="0">
                <a:latin typeface="+mj-lt"/>
              </a:rPr>
              <a:t>be</a:t>
            </a:r>
            <a:r>
              <a:rPr lang="it-IT" sz="1600" dirty="0" smtClean="0">
                <a:latin typeface="+mj-lt"/>
              </a:rPr>
              <a:t> </a:t>
            </a:r>
            <a:r>
              <a:rPr lang="it-IT" sz="1600" dirty="0" err="1" smtClean="0">
                <a:latin typeface="+mj-lt"/>
              </a:rPr>
              <a:t>detected</a:t>
            </a:r>
            <a:r>
              <a:rPr lang="it-IT" sz="1600" dirty="0" smtClean="0">
                <a:latin typeface="+mj-lt"/>
              </a:rPr>
              <a:t> </a:t>
            </a:r>
            <a:r>
              <a:rPr lang="it-IT" sz="1600" b="1" dirty="0" smtClean="0">
                <a:solidFill>
                  <a:srgbClr val="FF0000"/>
                </a:solidFill>
                <a:latin typeface="+mj-lt"/>
              </a:rPr>
              <a:t>BEFORE FRO</a:t>
            </a:r>
            <a:r>
              <a:rPr lang="it-IT" sz="1600" dirty="0" smtClean="0">
                <a:latin typeface="+mj-lt"/>
              </a:rPr>
              <a:t>, and </a:t>
            </a:r>
            <a:r>
              <a:rPr lang="it-IT" sz="1600" dirty="0" err="1" smtClean="0">
                <a:latin typeface="+mj-lt"/>
              </a:rPr>
              <a:t>this</a:t>
            </a:r>
            <a:r>
              <a:rPr lang="it-IT" sz="1600" dirty="0" smtClean="0">
                <a:latin typeface="+mj-lt"/>
              </a:rPr>
              <a:t> </a:t>
            </a:r>
            <a:r>
              <a:rPr lang="it-IT" sz="1600" dirty="0" err="1" smtClean="0">
                <a:latin typeface="+mj-lt"/>
              </a:rPr>
              <a:t>is</a:t>
            </a:r>
            <a:r>
              <a:rPr lang="it-IT" sz="1600" dirty="0" smtClean="0">
                <a:latin typeface="+mj-lt"/>
              </a:rPr>
              <a:t> </a:t>
            </a:r>
            <a:r>
              <a:rPr lang="it-IT" sz="1600" dirty="0" err="1" smtClean="0">
                <a:latin typeface="+mj-lt"/>
              </a:rPr>
              <a:t>peculiar</a:t>
            </a:r>
            <a:r>
              <a:rPr lang="it-IT" sz="1600" dirty="0" smtClean="0">
                <a:latin typeface="+mj-lt"/>
              </a:rPr>
              <a:t> </a:t>
            </a:r>
            <a:r>
              <a:rPr lang="it-IT" sz="1600" dirty="0" err="1" smtClean="0">
                <a:latin typeface="+mj-lt"/>
              </a:rPr>
              <a:t>of</a:t>
            </a:r>
            <a:r>
              <a:rPr lang="it-IT" sz="1600" dirty="0" smtClean="0">
                <a:latin typeface="+mj-lt"/>
              </a:rPr>
              <a:t> </a:t>
            </a:r>
            <a:r>
              <a:rPr lang="it-IT" sz="1600" dirty="0" err="1" smtClean="0">
                <a:latin typeface="+mj-lt"/>
              </a:rPr>
              <a:t>each</a:t>
            </a:r>
            <a:r>
              <a:rPr lang="it-IT" sz="1600" dirty="0" smtClean="0">
                <a:latin typeface="+mj-lt"/>
              </a:rPr>
              <a:t> single </a:t>
            </a:r>
            <a:r>
              <a:rPr lang="it-IT" sz="1600" dirty="0" err="1" smtClean="0">
                <a:latin typeface="+mj-lt"/>
              </a:rPr>
              <a:t>distributor</a:t>
            </a:r>
            <a:r>
              <a:rPr lang="it-IT" sz="1600" dirty="0" smtClean="0">
                <a:latin typeface="+mj-lt"/>
              </a:rPr>
              <a:t>.</a:t>
            </a:r>
            <a:endParaRPr lang="it-IT" sz="1600" dirty="0">
              <a:latin typeface="+mj-lt"/>
            </a:endParaRPr>
          </a:p>
        </p:txBody>
      </p:sp>
      <p:sp>
        <p:nvSpPr>
          <p:cNvPr id="10"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11" name="Segnaposto numero diapositiva 3"/>
          <p:cNvSpPr>
            <a:spLocks noGrp="1"/>
          </p:cNvSpPr>
          <p:nvPr>
            <p:ph type="sldNum" sz="quarter" idx="10"/>
          </p:nvPr>
        </p:nvSpPr>
        <p:spPr>
          <a:xfrm>
            <a:off x="472440" y="6553200"/>
            <a:ext cx="2133600" cy="304800"/>
          </a:xfrm>
        </p:spPr>
        <p:txBody>
          <a:bodyPr/>
          <a:lstStyle/>
          <a:p>
            <a:fld id="{61C030B3-10D9-448C-9716-5560266FD444}" type="slidenum">
              <a:rPr lang="en-US" smtClean="0"/>
              <a:pPr/>
              <a:t>19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48758"/>
            <a:ext cx="8640960" cy="4336891"/>
          </a:xfrm>
        </p:spPr>
        <p:txBody>
          <a:bodyPr/>
          <a:lstStyle/>
          <a:p>
            <a:pPr marL="0" indent="0" algn="just">
              <a:buNone/>
            </a:pPr>
            <a:r>
              <a:rPr lang="it-IT" sz="2400" b="1" kern="1200" dirty="0" err="1" smtClean="0">
                <a:latin typeface="+mj-lt"/>
                <a:ea typeface="ヒラギノ角ゴ Pro W3" pitchFamily="1" charset="-128"/>
              </a:rPr>
              <a:t>Main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problems</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for</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DSOs</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related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to</a:t>
            </a:r>
            <a:r>
              <a:rPr lang="it-IT" sz="2400" b="1" kern="1200" dirty="0" smtClean="0">
                <a:latin typeface="+mj-lt"/>
                <a:ea typeface="ヒラギノ角ゴ Pro W3" pitchFamily="1" charset="-128"/>
              </a:rPr>
              <a:t> high </a:t>
            </a:r>
            <a:r>
              <a:rPr lang="it-IT" sz="2400" b="1" kern="1200" dirty="0" err="1" smtClean="0">
                <a:latin typeface="+mj-lt"/>
                <a:ea typeface="ヒラギノ角ゴ Pro W3" pitchFamily="1" charset="-128"/>
              </a:rPr>
              <a:t>penetration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of</a:t>
            </a:r>
            <a:r>
              <a:rPr lang="it-IT" sz="2400" b="1" kern="1200" dirty="0" smtClean="0">
                <a:latin typeface="+mj-lt"/>
                <a:ea typeface="ヒラギノ角ゴ Pro W3" pitchFamily="1" charset="-128"/>
              </a:rPr>
              <a:t> DG – Impact on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automation</a:t>
            </a:r>
            <a:r>
              <a:rPr lang="it-IT" sz="2400" b="1" kern="1200" dirty="0" smtClean="0">
                <a:latin typeface="+mj-lt"/>
                <a:ea typeface="ヒラギノ角ゴ Pro W3" pitchFamily="1" charset="-128"/>
              </a:rPr>
              <a:t> system</a:t>
            </a:r>
          </a:p>
          <a:p>
            <a:pPr marL="274638" indent="-274638" algn="just"/>
            <a:r>
              <a:rPr lang="it-IT" sz="2400" b="1" kern="1200" dirty="0" smtClean="0">
                <a:latin typeface="+mj-lt"/>
                <a:ea typeface="ヒラギノ角ゴ Pro W3" pitchFamily="1" charset="-128"/>
              </a:rPr>
              <a:t>Short </a:t>
            </a:r>
            <a:r>
              <a:rPr lang="it-IT" sz="2400" b="1" kern="1200" dirty="0" err="1" smtClean="0">
                <a:latin typeface="+mj-lt"/>
                <a:ea typeface="ヒラギノ角ゴ Pro W3" pitchFamily="1" charset="-128"/>
              </a:rPr>
              <a:t>circuit</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current</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values</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increase</a:t>
            </a:r>
            <a:endParaRPr lang="it-IT" sz="2400" b="1" kern="1200" dirty="0">
              <a:latin typeface="+mj-lt"/>
              <a:ea typeface="ヒラギノ角ゴ Pro W3" pitchFamily="1" charset="-128"/>
            </a:endParaRPr>
          </a:p>
          <a:p>
            <a:pPr marL="533400" lvl="1" indent="-258763" algn="just"/>
            <a:r>
              <a:rPr lang="it-IT" sz="2000" b="1" u="sng" dirty="0" err="1" smtClean="0">
                <a:solidFill>
                  <a:srgbClr val="FF0000"/>
                </a:solidFill>
                <a:latin typeface="+mj-lt"/>
                <a:sym typeface="Symbol"/>
              </a:rPr>
              <a:t>Problems</a:t>
            </a:r>
            <a:endParaRPr lang="it-IT" sz="2000" b="1" u="sng" dirty="0" smtClean="0">
              <a:solidFill>
                <a:srgbClr val="FF0000"/>
              </a:solidFill>
              <a:latin typeface="+mj-lt"/>
              <a:sym typeface="Symbol"/>
            </a:endParaRPr>
          </a:p>
          <a:p>
            <a:pPr marL="808038" lvl="2" indent="-274638" algn="just">
              <a:buFont typeface="Wingdings" pitchFamily="2" charset="2"/>
              <a:buChar char="q"/>
            </a:pPr>
            <a:r>
              <a:rPr lang="it-IT" sz="1600" dirty="0" err="1" smtClean="0">
                <a:latin typeface="+mj-lt"/>
                <a:sym typeface="Symbol"/>
              </a:rPr>
              <a:t>Limited</a:t>
            </a:r>
            <a:r>
              <a:rPr lang="it-IT" sz="1600" dirty="0" smtClean="0">
                <a:latin typeface="+mj-lt"/>
                <a:sym typeface="Symbol"/>
              </a:rPr>
              <a:t> </a:t>
            </a:r>
            <a:r>
              <a:rPr lang="it-IT" sz="1600" dirty="0" err="1" smtClean="0">
                <a:latin typeface="+mj-lt"/>
                <a:sym typeface="Symbol"/>
              </a:rPr>
              <a:t>problems</a:t>
            </a:r>
            <a:r>
              <a:rPr lang="it-IT" sz="1600" dirty="0" smtClean="0">
                <a:latin typeface="+mj-lt"/>
                <a:sym typeface="Symbol"/>
              </a:rPr>
              <a:t> </a:t>
            </a:r>
            <a:r>
              <a:rPr lang="it-IT" sz="1600" dirty="0" err="1" smtClean="0">
                <a:latin typeface="+mj-lt"/>
                <a:sym typeface="Symbol"/>
              </a:rPr>
              <a:t>for</a:t>
            </a:r>
            <a:r>
              <a:rPr lang="it-IT" sz="1600" dirty="0" smtClean="0">
                <a:latin typeface="+mj-lt"/>
                <a:sym typeface="Symbol"/>
              </a:rPr>
              <a:t> short </a:t>
            </a:r>
            <a:r>
              <a:rPr lang="it-IT" sz="1600" dirty="0" err="1" smtClean="0">
                <a:latin typeface="+mj-lt"/>
                <a:sym typeface="Symbol"/>
              </a:rPr>
              <a:t>term</a:t>
            </a:r>
            <a:r>
              <a:rPr lang="it-IT" sz="1600" dirty="0" smtClean="0">
                <a:latin typeface="+mj-lt"/>
                <a:sym typeface="Symbol"/>
              </a:rPr>
              <a:t> </a:t>
            </a:r>
            <a:r>
              <a:rPr lang="it-IT" sz="1600" dirty="0" err="1" smtClean="0">
                <a:latin typeface="+mj-lt"/>
                <a:sym typeface="Symbol"/>
              </a:rPr>
              <a:t>withstand</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maintaining</a:t>
            </a:r>
            <a:r>
              <a:rPr lang="it-IT" sz="1600" dirty="0" smtClean="0">
                <a:latin typeface="+mj-lt"/>
                <a:sym typeface="Symbol"/>
              </a:rPr>
              <a:t> </a:t>
            </a:r>
            <a:r>
              <a:rPr lang="it-IT" sz="1600" dirty="0" err="1" smtClean="0">
                <a:latin typeface="+mj-lt"/>
                <a:sym typeface="Symbol"/>
              </a:rPr>
              <a:t>previous</a:t>
            </a:r>
            <a:r>
              <a:rPr lang="it-IT" sz="1600" dirty="0" smtClean="0">
                <a:latin typeface="+mj-lt"/>
                <a:sym typeface="Symbol"/>
              </a:rPr>
              <a:t> network </a:t>
            </a:r>
            <a:r>
              <a:rPr lang="it-IT" sz="1600" dirty="0" err="1" smtClean="0">
                <a:latin typeface="+mj-lt"/>
                <a:sym typeface="Symbol"/>
              </a:rPr>
              <a:t>configuration</a:t>
            </a:r>
            <a:r>
              <a:rPr lang="it-IT" sz="1600" dirty="0" smtClean="0">
                <a:latin typeface="+mj-lt"/>
                <a:sym typeface="Symbol"/>
              </a:rPr>
              <a:t>) due </a:t>
            </a:r>
            <a:r>
              <a:rPr lang="it-IT" sz="1600" dirty="0" err="1" smtClean="0">
                <a:latin typeface="+mj-lt"/>
                <a:sym typeface="Symbol"/>
              </a:rPr>
              <a:t>to</a:t>
            </a:r>
            <a:r>
              <a:rPr lang="it-IT" sz="1600" dirty="0" smtClean="0">
                <a:latin typeface="+mj-lt"/>
                <a:sym typeface="Symbol"/>
              </a:rPr>
              <a:t> wide </a:t>
            </a:r>
            <a:r>
              <a:rPr lang="it-IT" sz="1600" dirty="0" err="1" smtClean="0">
                <a:latin typeface="+mj-lt"/>
                <a:sym typeface="Symbol"/>
              </a:rPr>
              <a:t>adoption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inverters</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interface </a:t>
            </a:r>
            <a:r>
              <a:rPr lang="it-IT" sz="1600" dirty="0" err="1" smtClean="0">
                <a:latin typeface="+mj-lt"/>
                <a:sym typeface="Symbol"/>
              </a:rPr>
              <a:t>generators</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a:t>
            </a:r>
            <a:r>
              <a:rPr lang="it-IT" sz="1600" dirty="0" err="1" smtClean="0">
                <a:latin typeface="+mj-lt"/>
                <a:sym typeface="Symbol"/>
              </a:rPr>
              <a:t>distribution</a:t>
            </a:r>
            <a:r>
              <a:rPr lang="it-IT" sz="1600" dirty="0" smtClean="0">
                <a:latin typeface="+mj-lt"/>
                <a:sym typeface="Symbol"/>
              </a:rPr>
              <a:t> network. Max </a:t>
            </a:r>
            <a:r>
              <a:rPr lang="it-IT" sz="1600" dirty="0" err="1" smtClean="0">
                <a:latin typeface="+mj-lt"/>
                <a:sym typeface="Symbol"/>
              </a:rPr>
              <a:t>Icc</a:t>
            </a:r>
            <a:r>
              <a:rPr lang="it-IT" sz="1600" dirty="0" smtClean="0">
                <a:latin typeface="+mj-lt"/>
                <a:sym typeface="Symbol"/>
              </a:rPr>
              <a:t>  1,2 In</a:t>
            </a:r>
          </a:p>
          <a:p>
            <a:pPr marL="808038" lvl="2" indent="-274638" algn="just">
              <a:buFont typeface="Wingdings" pitchFamily="2" charset="2"/>
              <a:buChar char="q"/>
            </a:pPr>
            <a:r>
              <a:rPr lang="it-IT" sz="1600" dirty="0" err="1" smtClean="0">
                <a:latin typeface="+mj-lt"/>
                <a:sym typeface="Symbol"/>
              </a:rPr>
              <a:t>Problems</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MV </a:t>
            </a:r>
            <a:r>
              <a:rPr lang="it-IT" sz="1600" dirty="0" err="1" smtClean="0">
                <a:latin typeface="+mj-lt"/>
                <a:sym typeface="Symbol"/>
              </a:rPr>
              <a:t>feeder</a:t>
            </a:r>
            <a:r>
              <a:rPr lang="it-IT" sz="1600" dirty="0" smtClean="0">
                <a:latin typeface="+mj-lt"/>
                <a:sym typeface="Symbol"/>
              </a:rPr>
              <a:t> </a:t>
            </a:r>
            <a:r>
              <a:rPr lang="it-IT" sz="1600" dirty="0" err="1" smtClean="0">
                <a:latin typeface="+mj-lt"/>
                <a:sym typeface="Symbol"/>
              </a:rPr>
              <a:t>maximum</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protections</a:t>
            </a:r>
            <a:r>
              <a:rPr lang="it-IT" sz="1600" dirty="0" smtClean="0">
                <a:latin typeface="+mj-lt"/>
                <a:sym typeface="Symbol"/>
              </a:rPr>
              <a:t> (50-51). </a:t>
            </a:r>
            <a:r>
              <a:rPr lang="it-IT" sz="1600" dirty="0" err="1" smtClean="0">
                <a:latin typeface="+mj-lt"/>
                <a:sym typeface="Symbol"/>
              </a:rPr>
              <a:t>Inverters</a:t>
            </a:r>
            <a:r>
              <a:rPr lang="it-IT" sz="1600" dirty="0" smtClean="0">
                <a:latin typeface="+mj-lt"/>
                <a:sym typeface="Symbol"/>
              </a:rPr>
              <a:t> </a:t>
            </a:r>
            <a:r>
              <a:rPr lang="it-IT" sz="1600" dirty="0" err="1" smtClean="0">
                <a:latin typeface="+mj-lt"/>
                <a:sym typeface="Symbol"/>
              </a:rPr>
              <a:t>may</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compared</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generators</a:t>
            </a:r>
            <a:r>
              <a:rPr lang="it-IT" sz="1600" dirty="0" smtClean="0">
                <a:latin typeface="+mj-lt"/>
                <a:sym typeface="Symbol"/>
              </a:rPr>
              <a:t> (short </a:t>
            </a:r>
            <a:r>
              <a:rPr lang="it-IT" sz="1600" dirty="0" err="1" smtClean="0">
                <a:latin typeface="+mj-lt"/>
                <a:sym typeface="Symbol"/>
              </a:rPr>
              <a:t>circuit</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constant</a:t>
            </a:r>
            <a:r>
              <a:rPr lang="it-IT" sz="1600" dirty="0" smtClean="0">
                <a:latin typeface="+mj-lt"/>
                <a:sym typeface="Symbol"/>
              </a:rPr>
              <a:t> </a:t>
            </a:r>
            <a:r>
              <a:rPr lang="it-IT" sz="1600" dirty="0" err="1" smtClean="0">
                <a:latin typeface="+mj-lt"/>
                <a:sym typeface="Symbol"/>
              </a:rPr>
              <a:t>during</a:t>
            </a:r>
            <a:r>
              <a:rPr lang="it-IT" sz="1600" dirty="0" smtClean="0">
                <a:latin typeface="+mj-lt"/>
                <a:sym typeface="Symbol"/>
              </a:rPr>
              <a:t> fault, </a:t>
            </a:r>
            <a:r>
              <a:rPr lang="it-IT" sz="1600" dirty="0" err="1" smtClean="0">
                <a:latin typeface="+mj-lt"/>
                <a:sym typeface="Symbol"/>
              </a:rPr>
              <a:t>completely</a:t>
            </a:r>
            <a:r>
              <a:rPr lang="it-IT" sz="1600" dirty="0" smtClean="0">
                <a:latin typeface="+mj-lt"/>
                <a:sym typeface="Symbol"/>
              </a:rPr>
              <a:t> </a:t>
            </a:r>
            <a:r>
              <a:rPr lang="it-IT" sz="1600" dirty="0" err="1" smtClean="0">
                <a:latin typeface="+mj-lt"/>
                <a:sym typeface="Symbol"/>
              </a:rPr>
              <a:t>different</a:t>
            </a:r>
            <a:r>
              <a:rPr lang="it-IT" sz="1600" dirty="0" smtClean="0">
                <a:latin typeface="+mj-lt"/>
                <a:sym typeface="Symbol"/>
              </a:rPr>
              <a:t> </a:t>
            </a:r>
            <a:r>
              <a:rPr lang="it-IT" sz="1600" dirty="0" err="1" smtClean="0">
                <a:latin typeface="+mj-lt"/>
                <a:sym typeface="Symbol"/>
              </a:rPr>
              <a:t>from</a:t>
            </a:r>
            <a:r>
              <a:rPr lang="it-IT" sz="1600" dirty="0" smtClean="0">
                <a:latin typeface="+mj-lt"/>
                <a:sym typeface="Symbol"/>
              </a:rPr>
              <a:t> </a:t>
            </a:r>
            <a:r>
              <a:rPr lang="it-IT" sz="1600" dirty="0" err="1" smtClean="0">
                <a:latin typeface="+mj-lt"/>
                <a:sym typeface="Symbol"/>
              </a:rPr>
              <a:t>behaviour</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synchronous</a:t>
            </a:r>
            <a:r>
              <a:rPr lang="it-IT" sz="1600" dirty="0" smtClean="0">
                <a:latin typeface="+mj-lt"/>
                <a:sym typeface="Symbol"/>
              </a:rPr>
              <a:t> </a:t>
            </a:r>
            <a:r>
              <a:rPr lang="it-IT" sz="1600" dirty="0" err="1" smtClean="0">
                <a:latin typeface="+mj-lt"/>
                <a:sym typeface="Symbol"/>
              </a:rPr>
              <a:t>generators</a:t>
            </a:r>
            <a:r>
              <a:rPr lang="it-IT" sz="1600" dirty="0" smtClean="0">
                <a:latin typeface="+mj-lt"/>
                <a:sym typeface="Symbol"/>
              </a:rPr>
              <a:t>). Short </a:t>
            </a:r>
            <a:r>
              <a:rPr lang="it-IT" sz="1600" dirty="0" err="1" smtClean="0">
                <a:latin typeface="+mj-lt"/>
                <a:sym typeface="Symbol"/>
              </a:rPr>
              <a:t>circuit</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direction </a:t>
            </a:r>
            <a:r>
              <a:rPr lang="it-IT" sz="1600" dirty="0" err="1" smtClean="0">
                <a:latin typeface="+mj-lt"/>
                <a:sym typeface="Symbol"/>
              </a:rPr>
              <a:t>inversion</a:t>
            </a:r>
            <a:r>
              <a:rPr lang="it-IT" sz="1600" dirty="0" smtClean="0">
                <a:latin typeface="+mj-lt"/>
                <a:sym typeface="Symbol"/>
              </a:rPr>
              <a:t> </a:t>
            </a:r>
            <a:r>
              <a:rPr lang="it-IT" sz="1600" dirty="0" err="1" smtClean="0">
                <a:latin typeface="+mj-lt"/>
                <a:sym typeface="Symbol"/>
              </a:rPr>
              <a:t>may</a:t>
            </a:r>
            <a:r>
              <a:rPr lang="it-IT" sz="1600" dirty="0" smtClean="0">
                <a:latin typeface="+mj-lt"/>
                <a:sym typeface="Symbol"/>
              </a:rPr>
              <a:t> </a:t>
            </a:r>
            <a:r>
              <a:rPr lang="it-IT" sz="1600" dirty="0" err="1" smtClean="0">
                <a:latin typeface="+mj-lt"/>
                <a:sym typeface="Symbol"/>
              </a:rPr>
              <a:t>result</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non </a:t>
            </a:r>
            <a:r>
              <a:rPr lang="it-IT" sz="1600" dirty="0" err="1" smtClean="0">
                <a:latin typeface="+mj-lt"/>
                <a:sym typeface="Symbol"/>
              </a:rPr>
              <a:t>correct</a:t>
            </a:r>
            <a:r>
              <a:rPr lang="it-IT" sz="1600" dirty="0" smtClean="0">
                <a:latin typeface="+mj-lt"/>
                <a:sym typeface="Symbol"/>
              </a:rPr>
              <a:t> </a:t>
            </a:r>
            <a:r>
              <a:rPr lang="it-IT" sz="1600" dirty="0" err="1" smtClean="0">
                <a:latin typeface="+mj-lt"/>
                <a:sym typeface="Symbol"/>
              </a:rPr>
              <a:t>tripping</a:t>
            </a:r>
            <a:r>
              <a:rPr lang="it-IT" sz="1600" dirty="0" smtClean="0">
                <a:latin typeface="+mj-lt"/>
                <a:sym typeface="Symbol"/>
              </a:rPr>
              <a:t> (</a:t>
            </a:r>
            <a:r>
              <a:rPr lang="it-IT" sz="1600" dirty="0" err="1" smtClean="0">
                <a:latin typeface="+mj-lt"/>
                <a:sym typeface="Symbol"/>
              </a:rPr>
              <a:t>expecially</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50 </a:t>
            </a:r>
            <a:r>
              <a:rPr lang="it-IT" sz="1600" dirty="0" err="1" smtClean="0">
                <a:latin typeface="+mj-lt"/>
                <a:sym typeface="Symbol"/>
              </a:rPr>
              <a:t>relays</a:t>
            </a:r>
            <a:r>
              <a:rPr lang="it-IT" sz="1600" dirty="0" smtClean="0">
                <a:latin typeface="+mj-lt"/>
                <a:sym typeface="Symbol"/>
              </a:rPr>
              <a:t>)</a:t>
            </a:r>
          </a:p>
          <a:p>
            <a:pPr marL="533400" lvl="1" indent="-258763"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marL="808038" lvl="2" indent="-274638" algn="just"/>
            <a:r>
              <a:rPr lang="it-IT" sz="1600" dirty="0" err="1" smtClean="0">
                <a:latin typeface="+mj-lt"/>
                <a:sym typeface="Symbol"/>
              </a:rPr>
              <a:t>Adoption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directional</a:t>
            </a:r>
            <a:r>
              <a:rPr lang="it-IT" sz="1600" dirty="0" smtClean="0">
                <a:latin typeface="+mj-lt"/>
                <a:sym typeface="Symbol"/>
              </a:rPr>
              <a:t> </a:t>
            </a:r>
            <a:r>
              <a:rPr lang="it-IT" sz="1600" dirty="0" err="1" smtClean="0">
                <a:latin typeface="+mj-lt"/>
                <a:sym typeface="Symbol"/>
              </a:rPr>
              <a:t>protections</a:t>
            </a:r>
            <a:r>
              <a:rPr lang="it-IT" sz="1600" dirty="0" smtClean="0">
                <a:latin typeface="+mj-lt"/>
                <a:sym typeface="Symbol"/>
              </a:rPr>
              <a:t> </a:t>
            </a:r>
            <a:r>
              <a:rPr lang="it-IT" sz="1600" dirty="0" err="1" smtClean="0">
                <a:latin typeface="+mj-lt"/>
                <a:sym typeface="Symbol"/>
              </a:rPr>
              <a:t>against</a:t>
            </a:r>
            <a:r>
              <a:rPr lang="it-IT" sz="1600" dirty="0" smtClean="0">
                <a:latin typeface="+mj-lt"/>
                <a:sym typeface="Symbol"/>
              </a:rPr>
              <a:t> </a:t>
            </a:r>
            <a:r>
              <a:rPr lang="it-IT" sz="1600" dirty="0" err="1" smtClean="0">
                <a:latin typeface="+mj-lt"/>
                <a:sym typeface="Symbol"/>
              </a:rPr>
              <a:t>overcurrents</a:t>
            </a:r>
            <a:r>
              <a:rPr lang="it-IT" sz="1600" dirty="0" smtClean="0">
                <a:latin typeface="+mj-lt"/>
                <a:sym typeface="Symbol"/>
              </a:rPr>
              <a:t> (67) (</a:t>
            </a:r>
            <a:r>
              <a:rPr lang="it-IT" sz="1600" dirty="0" err="1" smtClean="0">
                <a:latin typeface="+mj-lt"/>
                <a:sym typeface="Symbol"/>
              </a:rPr>
              <a:t>both</a:t>
            </a:r>
            <a:r>
              <a:rPr lang="it-IT" sz="1600" dirty="0" smtClean="0">
                <a:latin typeface="+mj-lt"/>
                <a:sym typeface="Symbol"/>
              </a:rPr>
              <a:t> </a:t>
            </a:r>
            <a:r>
              <a:rPr lang="it-IT" sz="1600" dirty="0" err="1" smtClean="0">
                <a:latin typeface="+mj-lt"/>
                <a:sym typeface="Symbol"/>
              </a:rPr>
              <a:t>feeder</a:t>
            </a:r>
            <a:r>
              <a:rPr lang="it-IT" sz="1600" dirty="0" smtClean="0">
                <a:latin typeface="+mj-lt"/>
                <a:sym typeface="Symbol"/>
              </a:rPr>
              <a:t> and </a:t>
            </a:r>
            <a:r>
              <a:rPr lang="it-IT" sz="1600" dirty="0" err="1" smtClean="0">
                <a:latin typeface="+mj-lt"/>
                <a:sym typeface="Symbol"/>
              </a:rPr>
              <a:t>Customer</a:t>
            </a:r>
            <a:r>
              <a:rPr lang="it-IT" sz="1600" dirty="0" smtClean="0">
                <a:latin typeface="+mj-lt"/>
                <a:sym typeface="Symbol"/>
              </a:rPr>
              <a:t> </a:t>
            </a:r>
            <a:r>
              <a:rPr lang="it-IT" sz="1600" dirty="0" err="1" smtClean="0">
                <a:latin typeface="+mj-lt"/>
                <a:sym typeface="Symbol"/>
              </a:rPr>
              <a:t>General</a:t>
            </a:r>
            <a:r>
              <a:rPr lang="it-IT" sz="1600" dirty="0" smtClean="0">
                <a:latin typeface="+mj-lt"/>
                <a:sym typeface="Symbol"/>
              </a:rPr>
              <a:t> </a:t>
            </a:r>
            <a:r>
              <a:rPr lang="it-IT" sz="1600" dirty="0" err="1" smtClean="0">
                <a:latin typeface="+mj-lt"/>
                <a:sym typeface="Symbol"/>
              </a:rPr>
              <a:t>Protection</a:t>
            </a:r>
            <a:r>
              <a:rPr lang="it-IT" sz="1600" dirty="0" smtClean="0">
                <a:latin typeface="+mj-lt"/>
                <a:sym typeface="Symbol"/>
              </a:rPr>
              <a:t> </a:t>
            </a:r>
            <a:r>
              <a:rPr lang="it-IT" sz="1600" dirty="0" err="1" smtClean="0">
                <a:latin typeface="+mj-lt"/>
                <a:sym typeface="Symbol"/>
              </a:rPr>
              <a:t>Relay</a:t>
            </a:r>
            <a:r>
              <a:rPr lang="it-IT" sz="1600" dirty="0" smtClean="0">
                <a:latin typeface="+mj-lt"/>
                <a:sym typeface="Symbol"/>
              </a:rPr>
              <a:t>)</a:t>
            </a:r>
          </a:p>
          <a:p>
            <a:pPr marL="808038" lvl="2" indent="-274638" algn="just"/>
            <a:r>
              <a:rPr lang="it-IT" sz="1600" dirty="0" err="1" smtClean="0">
                <a:latin typeface="+mj-lt"/>
                <a:sym typeface="Symbol"/>
              </a:rPr>
              <a:t>Introduction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 minimum </a:t>
            </a:r>
            <a:r>
              <a:rPr lang="it-IT" sz="1600" dirty="0" err="1" smtClean="0">
                <a:latin typeface="+mj-lt"/>
                <a:sym typeface="Symbol"/>
              </a:rPr>
              <a:t>time</a:t>
            </a:r>
            <a:r>
              <a:rPr lang="it-IT" sz="1600" dirty="0" smtClean="0">
                <a:latin typeface="+mj-lt"/>
                <a:sym typeface="Symbol"/>
              </a:rPr>
              <a:t> </a:t>
            </a:r>
            <a:r>
              <a:rPr lang="it-IT" sz="1600" dirty="0" err="1" smtClean="0">
                <a:latin typeface="+mj-lt"/>
                <a:sym typeface="Symbol"/>
              </a:rPr>
              <a:t>delay</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avoid</a:t>
            </a:r>
            <a:r>
              <a:rPr lang="it-IT" sz="1600" dirty="0" smtClean="0">
                <a:latin typeface="+mj-lt"/>
                <a:sym typeface="Symbol"/>
              </a:rPr>
              <a:t> non </a:t>
            </a:r>
            <a:r>
              <a:rPr lang="it-IT" sz="1600" dirty="0" err="1" smtClean="0">
                <a:latin typeface="+mj-lt"/>
                <a:sym typeface="Symbol"/>
              </a:rPr>
              <a:t>correct</a:t>
            </a:r>
            <a:r>
              <a:rPr lang="it-IT" sz="1600" dirty="0" smtClean="0">
                <a:latin typeface="+mj-lt"/>
                <a:sym typeface="Symbol"/>
              </a:rPr>
              <a:t> </a:t>
            </a:r>
            <a:r>
              <a:rPr lang="it-IT" sz="1600" dirty="0" err="1" smtClean="0">
                <a:latin typeface="+mj-lt"/>
                <a:sym typeface="Symbol"/>
              </a:rPr>
              <a:t>tripping</a:t>
            </a:r>
            <a:r>
              <a:rPr lang="it-IT" sz="1600" dirty="0" smtClean="0">
                <a:latin typeface="+mj-lt"/>
                <a:sym typeface="Symbol"/>
              </a:rPr>
              <a:t> and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allow</a:t>
            </a:r>
            <a:r>
              <a:rPr lang="it-IT" sz="1600" dirty="0" smtClean="0">
                <a:latin typeface="+mj-lt"/>
                <a:sym typeface="Symbol"/>
              </a:rPr>
              <a:t> </a:t>
            </a:r>
            <a:r>
              <a:rPr lang="it-IT" sz="1600" dirty="0" err="1" smtClean="0">
                <a:latin typeface="+mj-lt"/>
                <a:sym typeface="Symbol"/>
              </a:rPr>
              <a:t>logic</a:t>
            </a:r>
            <a:r>
              <a:rPr lang="it-IT" sz="1600" dirty="0" smtClean="0">
                <a:latin typeface="+mj-lt"/>
                <a:sym typeface="Symbol"/>
              </a:rPr>
              <a:t> </a:t>
            </a:r>
            <a:r>
              <a:rPr lang="it-IT" sz="1600" dirty="0" err="1" smtClean="0">
                <a:latin typeface="+mj-lt"/>
                <a:sym typeface="Symbol"/>
              </a:rPr>
              <a:t>selectivity</a:t>
            </a:r>
            <a:endParaRPr lang="it-IT" sz="1600" dirty="0" smtClean="0">
              <a:latin typeface="+mj-lt"/>
              <a:sym typeface="Symbol"/>
            </a:endParaRPr>
          </a:p>
          <a:p>
            <a:pPr marL="808038" lvl="2" indent="-274638" algn="just"/>
            <a:r>
              <a:rPr lang="it-IT" sz="1600" b="1" dirty="0" smtClean="0">
                <a:solidFill>
                  <a:schemeClr val="accent1"/>
                </a:solidFill>
                <a:latin typeface="+mj-lt"/>
                <a:sym typeface="Symbol"/>
              </a:rPr>
              <a:t>Wide </a:t>
            </a:r>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inverters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generators</a:t>
            </a:r>
            <a:r>
              <a:rPr lang="it-IT" sz="1600" b="1" dirty="0" smtClean="0">
                <a:solidFill>
                  <a:schemeClr val="accent1"/>
                </a:solidFill>
                <a:latin typeface="+mj-lt"/>
                <a:sym typeface="Symbol"/>
              </a:rPr>
              <a:t> interface </a:t>
            </a:r>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the </a:t>
            </a:r>
            <a:r>
              <a:rPr lang="it-IT" sz="1600" b="1" dirty="0" err="1" smtClean="0">
                <a:solidFill>
                  <a:schemeClr val="accent1"/>
                </a:solidFill>
                <a:latin typeface="+mj-lt"/>
                <a:sym typeface="Symbol"/>
              </a:rPr>
              <a:t>distribution</a:t>
            </a:r>
            <a:r>
              <a:rPr lang="it-IT" sz="1600" b="1" dirty="0" smtClean="0">
                <a:solidFill>
                  <a:schemeClr val="accent1"/>
                </a:solidFill>
                <a:latin typeface="+mj-lt"/>
                <a:sym typeface="Symbol"/>
              </a:rPr>
              <a:t> network ?</a:t>
            </a: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2</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8" name="Segnaposto contenuto 2"/>
          <p:cNvSpPr txBox="1">
            <a:spLocks/>
          </p:cNvSpPr>
          <p:nvPr/>
        </p:nvSpPr>
        <p:spPr bwMode="auto">
          <a:xfrm>
            <a:off x="251520" y="1236752"/>
            <a:ext cx="8712968" cy="43368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just">
              <a:spcBef>
                <a:spcPct val="20000"/>
              </a:spcBef>
              <a:buClr>
                <a:schemeClr val="bg2"/>
              </a:buClr>
              <a:buSzPct val="75000"/>
              <a:buFont typeface="Wingdings" pitchFamily="2" charset="2"/>
              <a:buChar char="p"/>
            </a:pPr>
            <a:r>
              <a:rPr lang="en-US" sz="2400" b="1" dirty="0" smtClean="0">
                <a:latin typeface="+mj-lt"/>
                <a:ea typeface="ヒラギノ角ゴ Pro W3" pitchFamily="1" charset="-128"/>
                <a:cs typeface="+mn-cs"/>
              </a:rPr>
              <a:t>Network safety </a:t>
            </a:r>
            <a:r>
              <a:rPr lang="en-US" sz="2400" b="1" dirty="0" err="1" smtClean="0">
                <a:latin typeface="+mj-lt"/>
                <a:ea typeface="ヒラギノ角ゴ Pro W3" pitchFamily="1" charset="-128"/>
                <a:cs typeface="+mn-cs"/>
              </a:rPr>
              <a:t>vs</a:t>
            </a:r>
            <a:r>
              <a:rPr lang="en-US" sz="2400" b="1" dirty="0" smtClean="0">
                <a:latin typeface="+mj-lt"/>
                <a:ea typeface="ヒラギノ角ゴ Pro W3" pitchFamily="1" charset="-128"/>
                <a:cs typeface="+mn-cs"/>
              </a:rPr>
              <a:t> quality of supply/damages to generators</a:t>
            </a:r>
          </a:p>
          <a:p>
            <a:pPr marL="625475" lvl="1" indent="-260350" algn="just">
              <a:spcBef>
                <a:spcPct val="20000"/>
              </a:spcBef>
              <a:buClr>
                <a:schemeClr val="tx2"/>
              </a:buClr>
              <a:buSzPct val="75000"/>
              <a:buFont typeface="Wingdings" pitchFamily="2" charset="2"/>
              <a:buChar char="n"/>
            </a:pPr>
            <a:r>
              <a:rPr lang="it-IT" sz="2000" b="1" u="sng" dirty="0" err="1" smtClean="0">
                <a:solidFill>
                  <a:srgbClr val="FF0000"/>
                </a:solidFill>
                <a:latin typeface="+mj-lt"/>
                <a:cs typeface="+mn-cs"/>
                <a:sym typeface="Symbol"/>
              </a:rPr>
              <a:t>Further</a:t>
            </a:r>
            <a:r>
              <a:rPr lang="it-IT" sz="2000" b="1" u="sng" dirty="0" smtClean="0">
                <a:solidFill>
                  <a:srgbClr val="FF0000"/>
                </a:solidFill>
                <a:latin typeface="+mj-lt"/>
                <a:cs typeface="+mn-cs"/>
                <a:sym typeface="Symbol"/>
              </a:rPr>
              <a:t> </a:t>
            </a:r>
            <a:r>
              <a:rPr lang="it-IT" sz="2000" b="1" u="sng" dirty="0" err="1" smtClean="0">
                <a:solidFill>
                  <a:srgbClr val="FF0000"/>
                </a:solidFill>
                <a:latin typeface="+mj-lt"/>
                <a:cs typeface="+mn-cs"/>
                <a:sym typeface="Symbol"/>
              </a:rPr>
              <a:t>considerations</a:t>
            </a:r>
            <a:endParaRPr lang="it-IT" sz="2000" b="1" u="sng" dirty="0" smtClean="0">
              <a:solidFill>
                <a:srgbClr val="FF0000"/>
              </a:solidFill>
              <a:latin typeface="+mj-lt"/>
              <a:cs typeface="+mn-cs"/>
              <a:sym typeface="Symbol"/>
            </a:endParaRPr>
          </a:p>
          <a:p>
            <a:pPr marL="990600" lvl="2" indent="-365125" algn="just">
              <a:spcBef>
                <a:spcPct val="20000"/>
              </a:spcBef>
              <a:buClr>
                <a:schemeClr val="accent1"/>
              </a:buClr>
              <a:buSzPct val="65000"/>
              <a:buFont typeface="Wingdings" pitchFamily="2" charset="2"/>
              <a:buChar char="p"/>
            </a:pP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seems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that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needs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electric</a:t>
            </a:r>
            <a:r>
              <a:rPr lang="it-IT" sz="1600" b="1" dirty="0" smtClean="0">
                <a:solidFill>
                  <a:srgbClr val="154BD1"/>
                </a:solidFill>
                <a:latin typeface="+mj-lt"/>
                <a:cs typeface="+mn-cs"/>
                <a:sym typeface="Symbol"/>
              </a:rPr>
              <a:t> system security </a:t>
            </a:r>
            <a:r>
              <a:rPr lang="it-IT" sz="1600" b="1" dirty="0" err="1" smtClean="0">
                <a:solidFill>
                  <a:srgbClr val="154BD1"/>
                </a:solidFill>
                <a:latin typeface="+mj-lt"/>
                <a:cs typeface="+mn-cs"/>
                <a:sym typeface="Symbol"/>
              </a:rPr>
              <a:t>may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be</a:t>
            </a:r>
            <a:r>
              <a:rPr lang="it-IT" sz="1600" b="1" dirty="0" smtClean="0">
                <a:solidFill>
                  <a:srgbClr val="154BD1"/>
                </a:solidFill>
                <a:latin typeface="+mj-lt"/>
                <a:cs typeface="+mn-cs"/>
                <a:sym typeface="Symbol"/>
              </a:rPr>
              <a:t> in </a:t>
            </a:r>
            <a:r>
              <a:rPr lang="it-IT" sz="1600" b="1" dirty="0" err="1" smtClean="0">
                <a:solidFill>
                  <a:srgbClr val="154BD1"/>
                </a:solidFill>
                <a:latin typeface="+mj-lt"/>
                <a:cs typeface="+mn-cs"/>
                <a:sym typeface="Symbol"/>
              </a:rPr>
              <a:t>contrast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with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needs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quality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supply</a:t>
            </a:r>
            <a:r>
              <a:rPr lang="it-IT" sz="1600" b="1" dirty="0" smtClean="0">
                <a:solidFill>
                  <a:srgbClr val="154BD1"/>
                </a:solidFill>
                <a:latin typeface="+mj-lt"/>
                <a:cs typeface="+mn-cs"/>
                <a:sym typeface="Symbol"/>
              </a:rPr>
              <a:t> set </a:t>
            </a:r>
            <a:r>
              <a:rPr lang="it-IT" sz="1600" b="1" dirty="0" err="1" smtClean="0">
                <a:solidFill>
                  <a:srgbClr val="154BD1"/>
                </a:solidFill>
                <a:latin typeface="+mj-lt"/>
                <a:cs typeface="+mn-cs"/>
                <a:sym typeface="Symbol"/>
              </a:rPr>
              <a:t>by</a:t>
            </a:r>
            <a:r>
              <a:rPr lang="it-IT" sz="1600" b="1" dirty="0" smtClean="0">
                <a:solidFill>
                  <a:srgbClr val="154BD1"/>
                </a:solidFill>
                <a:latin typeface="+mj-lt"/>
                <a:cs typeface="+mn-cs"/>
                <a:sym typeface="Symbol"/>
              </a:rPr>
              <a:t> some </a:t>
            </a:r>
            <a:r>
              <a:rPr lang="it-IT" sz="1600" b="1" dirty="0" err="1" smtClean="0">
                <a:solidFill>
                  <a:srgbClr val="154BD1"/>
                </a:solidFill>
                <a:latin typeface="+mj-lt"/>
                <a:cs typeface="+mn-cs"/>
                <a:sym typeface="Symbol"/>
              </a:rPr>
              <a:t>Regulators</a:t>
            </a:r>
            <a:r>
              <a:rPr lang="it-IT" sz="1600" b="1" dirty="0" smtClean="0">
                <a:solidFill>
                  <a:srgbClr val="154BD1"/>
                </a:solidFill>
                <a:latin typeface="+mj-lt"/>
                <a:cs typeface="+mn-cs"/>
                <a:sym typeface="Symbol"/>
              </a:rPr>
              <a:t> and, </a:t>
            </a:r>
            <a:r>
              <a:rPr lang="it-IT" sz="1600" b="1" dirty="0" err="1" smtClean="0">
                <a:solidFill>
                  <a:srgbClr val="154BD1"/>
                </a:solidFill>
                <a:latin typeface="+mj-lt"/>
                <a:cs typeface="+mn-cs"/>
                <a:sym typeface="Symbol"/>
              </a:rPr>
              <a:t>possibly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with</a:t>
            </a:r>
            <a:r>
              <a:rPr lang="it-IT" sz="1600" b="1" dirty="0" smtClean="0">
                <a:solidFill>
                  <a:srgbClr val="154BD1"/>
                </a:solidFill>
                <a:latin typeface="+mj-lt"/>
                <a:cs typeface="+mn-cs"/>
                <a:sym typeface="Symbol"/>
              </a:rPr>
              <a:t> some </a:t>
            </a:r>
            <a:r>
              <a:rPr lang="it-IT" sz="1600" b="1" dirty="0" err="1" smtClean="0">
                <a:solidFill>
                  <a:srgbClr val="154BD1"/>
                </a:solidFill>
                <a:latin typeface="+mj-lt"/>
                <a:cs typeface="+mn-cs"/>
                <a:sym typeface="Symbol"/>
              </a:rPr>
              <a:t>product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standards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generators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expecially</a:t>
            </a:r>
            <a:r>
              <a:rPr lang="it-IT" sz="1600" b="1" dirty="0" smtClean="0">
                <a:solidFill>
                  <a:srgbClr val="154BD1"/>
                </a:solidFill>
                <a:latin typeface="+mj-lt"/>
                <a:cs typeface="+mn-cs"/>
                <a:sym typeface="Symbol"/>
              </a:rPr>
              <a:t> PV </a:t>
            </a:r>
            <a:r>
              <a:rPr lang="it-IT" sz="1600" b="1" dirty="0" err="1" smtClean="0">
                <a:solidFill>
                  <a:srgbClr val="154BD1"/>
                </a:solidFill>
                <a:latin typeface="+mj-lt"/>
                <a:cs typeface="+mn-cs"/>
                <a:sym typeface="Symbol"/>
              </a:rPr>
              <a:t>ones</a:t>
            </a:r>
            <a:r>
              <a:rPr lang="it-IT" sz="1600" b="1" dirty="0" smtClean="0">
                <a:solidFill>
                  <a:srgbClr val="154BD1"/>
                </a:solidFill>
                <a:latin typeface="+mj-lt"/>
                <a:cs typeface="+mn-cs"/>
                <a:sym typeface="Symbol"/>
              </a:rPr>
              <a:t>). More </a:t>
            </a:r>
            <a:r>
              <a:rPr lang="it-IT" sz="1600" b="1" dirty="0" err="1" smtClean="0">
                <a:solidFill>
                  <a:srgbClr val="154BD1"/>
                </a:solidFill>
                <a:latin typeface="+mj-lt"/>
                <a:cs typeface="+mn-cs"/>
                <a:sym typeface="Symbol"/>
              </a:rPr>
              <a:t>cooperation</a:t>
            </a:r>
            <a:r>
              <a:rPr lang="it-IT" sz="1600" b="1" dirty="0" smtClean="0">
                <a:solidFill>
                  <a:srgbClr val="154BD1"/>
                </a:solidFill>
                <a:latin typeface="+mj-lt"/>
                <a:cs typeface="+mn-cs"/>
                <a:sym typeface="Symbol"/>
              </a:rPr>
              <a:t> and </a:t>
            </a:r>
            <a:r>
              <a:rPr lang="it-IT" sz="1600" b="1" dirty="0" err="1" smtClean="0">
                <a:solidFill>
                  <a:srgbClr val="154BD1"/>
                </a:solidFill>
                <a:latin typeface="+mj-lt"/>
                <a:cs typeface="+mn-cs"/>
                <a:sym typeface="Symbol"/>
              </a:rPr>
              <a:t>integration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among</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all</a:t>
            </a:r>
            <a:r>
              <a:rPr lang="it-IT" sz="1600" b="1" dirty="0" smtClean="0">
                <a:solidFill>
                  <a:srgbClr val="154BD1"/>
                </a:solidFill>
                <a:latin typeface="+mj-lt"/>
                <a:cs typeface="+mn-cs"/>
                <a:sym typeface="Symbol"/>
              </a:rPr>
              <a:t> the </a:t>
            </a:r>
            <a:r>
              <a:rPr lang="it-IT" sz="1600" b="1" dirty="0" err="1" smtClean="0">
                <a:solidFill>
                  <a:srgbClr val="154BD1"/>
                </a:solidFill>
                <a:latin typeface="+mj-lt"/>
                <a:cs typeface="+mn-cs"/>
                <a:sym typeface="Symbol"/>
              </a:rPr>
              <a:t>involved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Subjects</a:t>
            </a:r>
            <a:r>
              <a:rPr lang="it-IT" sz="1600" b="1" dirty="0" smtClean="0">
                <a:solidFill>
                  <a:srgbClr val="154BD1"/>
                </a:solidFill>
                <a:latin typeface="+mj-lt"/>
                <a:cs typeface="+mn-cs"/>
                <a:sym typeface="Symbol"/>
              </a:rPr>
              <a:t> and </a:t>
            </a:r>
            <a:r>
              <a:rPr lang="it-IT" sz="1600" b="1" dirty="0" err="1" smtClean="0">
                <a:solidFill>
                  <a:srgbClr val="154BD1"/>
                </a:solidFill>
                <a:latin typeface="+mj-lt"/>
                <a:cs typeface="+mn-cs"/>
                <a:sym typeface="Symbol"/>
              </a:rPr>
              <a:t>Technical</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Committees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necessary</a:t>
            </a:r>
            <a:r>
              <a:rPr lang="it-IT" sz="1600" b="1" dirty="0" smtClean="0">
                <a:solidFill>
                  <a:srgbClr val="154BD1"/>
                </a:solidFill>
                <a:latin typeface="+mj-lt"/>
                <a:cs typeface="+mn-cs"/>
                <a:sym typeface="Symbol"/>
              </a:rPr>
              <a:t> ? On </a:t>
            </a:r>
            <a:r>
              <a:rPr lang="it-IT" sz="1600" b="1" dirty="0" err="1" smtClean="0">
                <a:solidFill>
                  <a:srgbClr val="154BD1"/>
                </a:solidFill>
                <a:latin typeface="+mj-lt"/>
                <a:cs typeface="+mn-cs"/>
                <a:sym typeface="Symbol"/>
              </a:rPr>
              <a:t>features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each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kind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generators</a:t>
            </a:r>
            <a:r>
              <a:rPr lang="it-IT" sz="1600" b="1" dirty="0" smtClean="0">
                <a:solidFill>
                  <a:srgbClr val="154BD1"/>
                </a:solidFill>
                <a:latin typeface="+mj-lt"/>
                <a:cs typeface="+mn-cs"/>
                <a:sym typeface="Symbol"/>
              </a:rPr>
              <a:t>, on </a:t>
            </a:r>
            <a:r>
              <a:rPr lang="it-IT" sz="1600" b="1" dirty="0" err="1" smtClean="0">
                <a:solidFill>
                  <a:srgbClr val="154BD1"/>
                </a:solidFill>
                <a:latin typeface="+mj-lt"/>
                <a:cs typeface="+mn-cs"/>
                <a:sym typeface="Symbol"/>
              </a:rPr>
              <a:t>type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tests</a:t>
            </a:r>
            <a:r>
              <a:rPr lang="it-IT" sz="1600" b="1" dirty="0" smtClean="0">
                <a:solidFill>
                  <a:srgbClr val="154BD1"/>
                </a:solidFill>
                <a:latin typeface="+mj-lt"/>
                <a:cs typeface="+mn-cs"/>
                <a:sym typeface="Symbol"/>
              </a:rPr>
              <a:t> and </a:t>
            </a:r>
            <a:r>
              <a:rPr lang="it-IT" sz="1600" b="1" dirty="0" err="1" smtClean="0">
                <a:solidFill>
                  <a:srgbClr val="154BD1"/>
                </a:solidFill>
                <a:latin typeface="+mj-lt"/>
                <a:cs typeface="+mn-cs"/>
                <a:sym typeface="Symbol"/>
              </a:rPr>
              <a:t>procedures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including</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possible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embedded</a:t>
            </a:r>
            <a:r>
              <a:rPr lang="it-IT" sz="1600" b="1" dirty="0" smtClean="0">
                <a:solidFill>
                  <a:srgbClr val="154BD1"/>
                </a:solidFill>
                <a:latin typeface="+mj-lt"/>
                <a:cs typeface="+mn-cs"/>
                <a:sym typeface="Symbol"/>
              </a:rPr>
              <a:t> IPR on </a:t>
            </a:r>
            <a:r>
              <a:rPr lang="it-IT" sz="1600" b="1" dirty="0" err="1" smtClean="0">
                <a:solidFill>
                  <a:srgbClr val="154BD1"/>
                </a:solidFill>
                <a:latin typeface="+mj-lt"/>
                <a:cs typeface="+mn-cs"/>
                <a:sym typeface="Symbol"/>
              </a:rPr>
              <a:t>inverters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etc</a:t>
            </a:r>
            <a:r>
              <a:rPr lang="it-IT" sz="1600" b="1" dirty="0" smtClean="0">
                <a:solidFill>
                  <a:srgbClr val="154BD1"/>
                </a:solidFill>
                <a:latin typeface="+mj-lt"/>
                <a:cs typeface="+mn-cs"/>
                <a:sym typeface="Symbol"/>
              </a:rPr>
              <a:t> ? </a:t>
            </a:r>
          </a:p>
          <a:p>
            <a:pPr marL="990600" lvl="2" indent="-365125" algn="just">
              <a:spcBef>
                <a:spcPct val="20000"/>
              </a:spcBef>
              <a:buClr>
                <a:schemeClr val="accent1"/>
              </a:buClr>
              <a:buSzPct val="65000"/>
              <a:buFont typeface="Wingdings" pitchFamily="2" charset="2"/>
              <a:buChar char="p"/>
            </a:pPr>
            <a:r>
              <a:rPr lang="it-IT" sz="1600" b="1" dirty="0" smtClean="0">
                <a:solidFill>
                  <a:srgbClr val="154BD1"/>
                </a:solidFill>
                <a:latin typeface="+mj-lt"/>
                <a:cs typeface="+mn-cs"/>
                <a:sym typeface="Symbol"/>
              </a:rPr>
              <a:t>In case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phase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earth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faults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would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be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possible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eliminate FRO or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perform</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with</a:t>
            </a:r>
            <a:r>
              <a:rPr lang="it-IT" sz="1600" b="1" dirty="0" smtClean="0">
                <a:solidFill>
                  <a:srgbClr val="154BD1"/>
                </a:solidFill>
                <a:latin typeface="+mj-lt"/>
                <a:cs typeface="+mn-cs"/>
                <a:sym typeface="Symbol"/>
              </a:rPr>
              <a:t> some </a:t>
            </a:r>
            <a:r>
              <a:rPr lang="it-IT" sz="1600" b="1" dirty="0" err="1" smtClean="0">
                <a:solidFill>
                  <a:srgbClr val="154BD1"/>
                </a:solidFill>
                <a:latin typeface="+mj-lt"/>
                <a:cs typeface="+mn-cs"/>
                <a:sym typeface="Symbol"/>
              </a:rPr>
              <a:t>tens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seconds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delay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increase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island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condition</a:t>
            </a:r>
            <a:r>
              <a:rPr lang="it-IT" sz="1600" b="1" dirty="0" smtClean="0">
                <a:solidFill>
                  <a:srgbClr val="154BD1"/>
                </a:solidFill>
                <a:latin typeface="+mj-lt"/>
                <a:cs typeface="+mn-cs"/>
                <a:sym typeface="Symbol"/>
              </a:rPr>
              <a:t> detection </a:t>
            </a:r>
            <a:r>
              <a:rPr lang="it-IT" sz="1600" b="1" dirty="0" err="1" smtClean="0">
                <a:solidFill>
                  <a:srgbClr val="154BD1"/>
                </a:solidFill>
                <a:latin typeface="+mj-lt"/>
                <a:cs typeface="+mn-cs"/>
                <a:sym typeface="Symbol"/>
              </a:rPr>
              <a:t>from</a:t>
            </a:r>
            <a:r>
              <a:rPr lang="it-IT" sz="1600" b="1" dirty="0" smtClean="0">
                <a:solidFill>
                  <a:srgbClr val="154BD1"/>
                </a:solidFill>
                <a:latin typeface="+mj-lt"/>
                <a:cs typeface="+mn-cs"/>
                <a:sym typeface="Symbol"/>
              </a:rPr>
              <a:t> IPR - </a:t>
            </a:r>
            <a:r>
              <a:rPr lang="it-IT" sz="1600" b="1" dirty="0" err="1" smtClean="0">
                <a:solidFill>
                  <a:srgbClr val="154BD1"/>
                </a:solidFill>
                <a:latin typeface="+mj-lt"/>
                <a:cs typeface="+mn-cs"/>
                <a:sym typeface="Symbol"/>
              </a:rPr>
              <a:t>embedded</a:t>
            </a:r>
            <a:r>
              <a:rPr lang="it-IT" sz="1600" b="1" dirty="0" smtClean="0">
                <a:solidFill>
                  <a:srgbClr val="154BD1"/>
                </a:solidFill>
                <a:latin typeface="+mj-lt"/>
                <a:cs typeface="+mn-cs"/>
                <a:sym typeface="Symbol"/>
              </a:rPr>
              <a:t> or </a:t>
            </a:r>
            <a:r>
              <a:rPr lang="it-IT" sz="1600" b="1" dirty="0" err="1" smtClean="0">
                <a:solidFill>
                  <a:srgbClr val="154BD1"/>
                </a:solidFill>
                <a:latin typeface="+mj-lt"/>
                <a:cs typeface="+mn-cs"/>
                <a:sym typeface="Symbol"/>
              </a:rPr>
              <a:t>not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without</a:t>
            </a:r>
            <a:r>
              <a:rPr lang="it-IT" sz="1600" b="1" dirty="0" smtClean="0">
                <a:solidFill>
                  <a:srgbClr val="154BD1"/>
                </a:solidFill>
                <a:latin typeface="+mj-lt"/>
                <a:cs typeface="+mn-cs"/>
                <a:sym typeface="Symbol"/>
              </a:rPr>
              <a:t> significative </a:t>
            </a:r>
            <a:r>
              <a:rPr lang="it-IT" sz="1600" b="1" dirty="0" err="1" smtClean="0">
                <a:solidFill>
                  <a:srgbClr val="154BD1"/>
                </a:solidFill>
                <a:latin typeface="+mj-lt"/>
                <a:cs typeface="+mn-cs"/>
                <a:sym typeface="Symbol"/>
              </a:rPr>
              <a:t>decrease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quality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supply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level</a:t>
            </a:r>
            <a:r>
              <a:rPr lang="it-IT" sz="1600" b="1" dirty="0" smtClean="0">
                <a:solidFill>
                  <a:srgbClr val="154BD1"/>
                </a:solidFill>
                <a:latin typeface="+mj-lt"/>
                <a:cs typeface="+mn-cs"/>
                <a:sym typeface="Symbol"/>
              </a:rPr>
              <a:t> </a:t>
            </a:r>
            <a:r>
              <a:rPr lang="it-IT" sz="1600" b="1" dirty="0" err="1" smtClean="0">
                <a:solidFill>
                  <a:srgbClr val="FF0000"/>
                </a:solidFill>
                <a:latin typeface="+mj-lt"/>
                <a:cs typeface="+mn-cs"/>
                <a:sym typeface="Symbol"/>
              </a:rPr>
              <a:t>only</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with</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compensated</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networks</a:t>
            </a:r>
            <a:r>
              <a:rPr lang="it-IT" sz="1600" b="1" dirty="0" smtClean="0">
                <a:solidFill>
                  <a:srgbClr val="FF0000"/>
                </a:solidFill>
                <a:latin typeface="+mj-lt"/>
                <a:cs typeface="+mn-cs"/>
                <a:sym typeface="Symbol"/>
              </a:rPr>
              <a:t> (more </a:t>
            </a:r>
            <a:r>
              <a:rPr lang="it-IT" sz="1600" b="1" dirty="0" err="1" smtClean="0">
                <a:solidFill>
                  <a:srgbClr val="FF0000"/>
                </a:solidFill>
                <a:latin typeface="+mj-lt"/>
                <a:cs typeface="+mn-cs"/>
                <a:sym typeface="Symbol"/>
              </a:rPr>
              <a:t>than</a:t>
            </a:r>
            <a:r>
              <a:rPr lang="it-IT" sz="1600" b="1" dirty="0" smtClean="0">
                <a:solidFill>
                  <a:srgbClr val="FF0000"/>
                </a:solidFill>
                <a:latin typeface="+mj-lt"/>
                <a:cs typeface="+mn-cs"/>
                <a:sym typeface="Symbol"/>
              </a:rPr>
              <a:t> 90% </a:t>
            </a:r>
            <a:r>
              <a:rPr lang="it-IT" sz="1600" b="1" dirty="0" err="1" smtClean="0">
                <a:solidFill>
                  <a:srgbClr val="FF0000"/>
                </a:solidFill>
                <a:latin typeface="+mj-lt"/>
                <a:cs typeface="+mn-cs"/>
                <a:sym typeface="Symbol"/>
              </a:rPr>
              <a:t>of</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transient</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interruptions</a:t>
            </a:r>
            <a:r>
              <a:rPr lang="it-IT" sz="1600" b="1" dirty="0" smtClean="0">
                <a:solidFill>
                  <a:srgbClr val="FF0000"/>
                </a:solidFill>
                <a:latin typeface="+mj-lt"/>
                <a:cs typeface="+mn-cs"/>
                <a:sym typeface="Symbol"/>
              </a:rPr>
              <a:t> due </a:t>
            </a:r>
            <a:r>
              <a:rPr lang="it-IT" sz="1600" b="1" dirty="0" err="1" smtClean="0">
                <a:solidFill>
                  <a:srgbClr val="FF0000"/>
                </a:solidFill>
                <a:latin typeface="+mj-lt"/>
                <a:cs typeface="+mn-cs"/>
                <a:sym typeface="Symbol"/>
              </a:rPr>
              <a:t>to</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phase</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to</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earth</a:t>
            </a:r>
            <a:r>
              <a:rPr lang="it-IT" sz="1600" b="1" dirty="0" smtClean="0">
                <a:solidFill>
                  <a:srgbClr val="FF0000"/>
                </a:solidFill>
                <a:latin typeface="+mj-lt"/>
                <a:cs typeface="+mn-cs"/>
                <a:sym typeface="Symbol"/>
              </a:rPr>
              <a:t> </a:t>
            </a:r>
            <a:r>
              <a:rPr lang="it-IT" sz="1600" b="1" dirty="0" err="1" smtClean="0">
                <a:solidFill>
                  <a:srgbClr val="FF0000"/>
                </a:solidFill>
                <a:latin typeface="+mj-lt"/>
                <a:cs typeface="+mn-cs"/>
                <a:sym typeface="Symbol"/>
              </a:rPr>
              <a:t>faults</a:t>
            </a:r>
            <a:r>
              <a:rPr lang="it-IT" sz="1600" b="1" dirty="0" smtClean="0">
                <a:solidFill>
                  <a:srgbClr val="FF0000"/>
                </a:solidFill>
                <a:latin typeface="+mj-lt"/>
                <a:cs typeface="+mn-cs"/>
                <a:sym typeface="Symbol"/>
              </a:rPr>
              <a:t> are eliminate </a:t>
            </a:r>
            <a:r>
              <a:rPr lang="it-IT" sz="1600" b="1" dirty="0" err="1" smtClean="0">
                <a:solidFill>
                  <a:srgbClr val="FF0000"/>
                </a:solidFill>
                <a:latin typeface="+mj-lt"/>
                <a:cs typeface="+mn-cs"/>
                <a:sym typeface="Symbol"/>
              </a:rPr>
              <a:t>by</a:t>
            </a:r>
            <a:r>
              <a:rPr lang="it-IT" sz="1600" b="1" dirty="0" smtClean="0">
                <a:solidFill>
                  <a:srgbClr val="FF0000"/>
                </a:solidFill>
                <a:latin typeface="+mj-lt"/>
                <a:cs typeface="+mn-cs"/>
                <a:sym typeface="Symbol"/>
              </a:rPr>
              <a:t> the </a:t>
            </a:r>
            <a:r>
              <a:rPr lang="it-IT" sz="1600" b="1" dirty="0" err="1" smtClean="0">
                <a:solidFill>
                  <a:srgbClr val="FF0000"/>
                </a:solidFill>
                <a:latin typeface="+mj-lt"/>
                <a:cs typeface="+mn-cs"/>
                <a:sym typeface="Symbol"/>
              </a:rPr>
              <a:t>coil</a:t>
            </a:r>
            <a:r>
              <a:rPr lang="it-IT" sz="1600" b="1" dirty="0" smtClean="0">
                <a:solidFill>
                  <a:srgbClr val="FF0000"/>
                </a:solidFill>
                <a:latin typeface="+mj-lt"/>
                <a:cs typeface="+mn-cs"/>
                <a:sym typeface="Symbol"/>
              </a:rPr>
              <a:t>)</a:t>
            </a:r>
            <a:r>
              <a:rPr lang="it-IT" sz="1600" b="1" dirty="0" smtClean="0">
                <a:solidFill>
                  <a:srgbClr val="0070C0"/>
                </a:solidFill>
                <a:latin typeface="+mj-lt"/>
                <a:cs typeface="+mn-cs"/>
                <a:sym typeface="Symbol"/>
              </a:rPr>
              <a:t>. </a:t>
            </a:r>
            <a:r>
              <a:rPr lang="it-IT" sz="1600" b="1" dirty="0" smtClean="0">
                <a:solidFill>
                  <a:srgbClr val="154BD1"/>
                </a:solidFill>
                <a:latin typeface="+mj-lt"/>
                <a:cs typeface="+mn-cs"/>
                <a:sym typeface="Symbol"/>
              </a:rPr>
              <a:t>In case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insulated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networks</a:t>
            </a:r>
            <a:r>
              <a:rPr lang="it-IT" sz="1600" b="1" dirty="0" smtClean="0">
                <a:solidFill>
                  <a:srgbClr val="154BD1"/>
                </a:solidFill>
                <a:latin typeface="+mj-lt"/>
                <a:cs typeface="+mn-cs"/>
                <a:sym typeface="Symbol"/>
              </a:rPr>
              <a:t> (or </a:t>
            </a:r>
            <a:r>
              <a:rPr lang="it-IT" sz="1600" b="1" dirty="0" err="1" smtClean="0">
                <a:solidFill>
                  <a:srgbClr val="154BD1"/>
                </a:solidFill>
                <a:latin typeface="+mj-lt"/>
                <a:cs typeface="+mn-cs"/>
                <a:sym typeface="Symbol"/>
              </a:rPr>
              <a:t>earthed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through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resistors</a:t>
            </a:r>
            <a:r>
              <a:rPr lang="it-IT" sz="1600" b="1" dirty="0" smtClean="0">
                <a:solidFill>
                  <a:srgbClr val="154BD1"/>
                </a:solidFill>
                <a:latin typeface="+mj-lt"/>
                <a:cs typeface="+mn-cs"/>
                <a:sym typeface="Symbol"/>
              </a:rPr>
              <a:t>), some </a:t>
            </a:r>
            <a:r>
              <a:rPr lang="it-IT" sz="1600" b="1" dirty="0" err="1" smtClean="0">
                <a:solidFill>
                  <a:srgbClr val="154BD1"/>
                </a:solidFill>
                <a:latin typeface="+mj-lt"/>
                <a:cs typeface="+mn-cs"/>
                <a:sym typeface="Symbol"/>
              </a:rPr>
              <a:t>reclosing</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operations</a:t>
            </a:r>
            <a:r>
              <a:rPr lang="it-IT" sz="1600" b="1" dirty="0" smtClean="0">
                <a:solidFill>
                  <a:srgbClr val="154BD1"/>
                </a:solidFill>
                <a:latin typeface="+mj-lt"/>
                <a:cs typeface="+mn-cs"/>
                <a:sym typeface="Symbol"/>
              </a:rPr>
              <a:t> are </a:t>
            </a:r>
            <a:r>
              <a:rPr lang="it-IT" sz="1600" b="1" dirty="0" err="1" smtClean="0">
                <a:solidFill>
                  <a:srgbClr val="154BD1"/>
                </a:solidFill>
                <a:latin typeface="+mj-lt"/>
                <a:cs typeface="+mn-cs"/>
                <a:sym typeface="Symbol"/>
              </a:rPr>
              <a:t>necessary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avoid</a:t>
            </a:r>
            <a:r>
              <a:rPr lang="it-IT" sz="1600" b="1" dirty="0" smtClean="0">
                <a:solidFill>
                  <a:srgbClr val="154BD1"/>
                </a:solidFill>
                <a:latin typeface="+mj-lt"/>
                <a:cs typeface="+mn-cs"/>
                <a:sym typeface="Symbol"/>
              </a:rPr>
              <a:t> long </a:t>
            </a:r>
            <a:r>
              <a:rPr lang="it-IT" sz="1600" b="1" dirty="0" err="1" smtClean="0">
                <a:solidFill>
                  <a:srgbClr val="154BD1"/>
                </a:solidFill>
                <a:latin typeface="+mj-lt"/>
                <a:cs typeface="+mn-cs"/>
                <a:sym typeface="Symbol"/>
              </a:rPr>
              <a:t>interruptions</a:t>
            </a:r>
            <a:r>
              <a:rPr lang="it-IT" sz="1600" b="1" dirty="0" smtClean="0">
                <a:solidFill>
                  <a:srgbClr val="154BD1"/>
                </a:solidFill>
                <a:latin typeface="+mj-lt"/>
                <a:cs typeface="+mn-cs"/>
                <a:sym typeface="Symbol"/>
              </a:rPr>
              <a:t>. In </a:t>
            </a:r>
            <a:r>
              <a:rPr lang="it-IT" sz="1600" b="1" dirty="0" err="1" smtClean="0">
                <a:solidFill>
                  <a:srgbClr val="154BD1"/>
                </a:solidFill>
                <a:latin typeface="+mj-lt"/>
                <a:cs typeface="+mn-cs"/>
                <a:sym typeface="Symbol"/>
              </a:rPr>
              <a:t>these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nets</a:t>
            </a:r>
            <a:r>
              <a:rPr lang="it-IT" sz="1600" b="1" dirty="0" smtClean="0">
                <a:solidFill>
                  <a:srgbClr val="154BD1"/>
                </a:solidFill>
                <a:latin typeface="+mj-lt"/>
                <a:cs typeface="+mn-cs"/>
                <a:sym typeface="Symbol"/>
              </a:rPr>
              <a:t> a </a:t>
            </a:r>
            <a:r>
              <a:rPr lang="it-IT" sz="1600" b="1" dirty="0" err="1" smtClean="0">
                <a:solidFill>
                  <a:srgbClr val="154BD1"/>
                </a:solidFill>
                <a:latin typeface="+mj-lt"/>
                <a:cs typeface="+mn-cs"/>
                <a:sym typeface="Symbol"/>
              </a:rPr>
              <a:t>decrease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QoS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will</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appear</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preferrable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accept</a:t>
            </a:r>
            <a:r>
              <a:rPr lang="it-IT" sz="1600" b="1" dirty="0" smtClean="0">
                <a:solidFill>
                  <a:srgbClr val="154BD1"/>
                </a:solidFill>
                <a:latin typeface="+mj-lt"/>
                <a:cs typeface="+mn-cs"/>
                <a:sym typeface="Symbol"/>
              </a:rPr>
              <a:t> a </a:t>
            </a:r>
            <a:r>
              <a:rPr lang="it-IT" sz="1600" b="1" dirty="0" err="1" smtClean="0">
                <a:solidFill>
                  <a:srgbClr val="154BD1"/>
                </a:solidFill>
                <a:latin typeface="+mj-lt"/>
                <a:cs typeface="+mn-cs"/>
                <a:sym typeface="Symbol"/>
              </a:rPr>
              <a:t>decrease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QoS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with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propoer</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modifications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the </a:t>
            </a:r>
            <a:r>
              <a:rPr lang="it-IT" sz="1600" b="1" dirty="0" err="1" smtClean="0">
                <a:solidFill>
                  <a:srgbClr val="154BD1"/>
                </a:solidFill>
                <a:latin typeface="+mj-lt"/>
                <a:cs typeface="+mn-cs"/>
                <a:sym typeface="Symbol"/>
              </a:rPr>
              <a:t>rules</a:t>
            </a:r>
            <a:r>
              <a:rPr lang="it-IT" sz="1600" b="1" dirty="0" smtClean="0">
                <a:solidFill>
                  <a:srgbClr val="154BD1"/>
                </a:solidFill>
                <a:latin typeface="+mj-lt"/>
                <a:cs typeface="+mn-cs"/>
                <a:sym typeface="Symbol"/>
              </a:rPr>
              <a:t> set </a:t>
            </a:r>
            <a:r>
              <a:rPr lang="it-IT" sz="1600" b="1" dirty="0" err="1" smtClean="0">
                <a:solidFill>
                  <a:srgbClr val="154BD1"/>
                </a:solidFill>
                <a:latin typeface="+mj-lt"/>
                <a:cs typeface="+mn-cs"/>
                <a:sym typeface="Symbol"/>
              </a:rPr>
              <a:t>by</a:t>
            </a:r>
            <a:r>
              <a:rPr lang="it-IT" sz="1600" b="1" dirty="0" smtClean="0">
                <a:solidFill>
                  <a:srgbClr val="154BD1"/>
                </a:solidFill>
                <a:latin typeface="+mj-lt"/>
                <a:cs typeface="+mn-cs"/>
                <a:sym typeface="Symbol"/>
              </a:rPr>
              <a:t> the </a:t>
            </a:r>
            <a:r>
              <a:rPr lang="it-IT" sz="1600" b="1" dirty="0" err="1" smtClean="0">
                <a:solidFill>
                  <a:srgbClr val="154BD1"/>
                </a:solidFill>
                <a:latin typeface="+mj-lt"/>
                <a:cs typeface="+mn-cs"/>
                <a:sym typeface="Symbol"/>
              </a:rPr>
              <a:t>Regulators</a:t>
            </a:r>
            <a:r>
              <a:rPr lang="it-IT" sz="1600" b="1" dirty="0" smtClean="0">
                <a:solidFill>
                  <a:srgbClr val="154BD1"/>
                </a:solidFill>
                <a:latin typeface="+mj-lt"/>
                <a:cs typeface="+mn-cs"/>
                <a:sym typeface="Symbol"/>
              </a:rPr>
              <a:t>) or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widely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adopt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compensated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neutral</a:t>
            </a:r>
            <a:r>
              <a:rPr lang="it-IT" sz="1600" b="1" dirty="0" smtClean="0">
                <a:solidFill>
                  <a:srgbClr val="154BD1"/>
                </a:solidFill>
                <a:latin typeface="+mj-lt"/>
                <a:cs typeface="+mn-cs"/>
                <a:sym typeface="Symbol"/>
              </a:rPr>
              <a:t> MV net ? </a:t>
            </a:r>
          </a:p>
        </p:txBody>
      </p:sp>
      <p:sp>
        <p:nvSpPr>
          <p:cNvPr id="10" name="Segnaposto numero diapositiva 3"/>
          <p:cNvSpPr>
            <a:spLocks noGrp="1"/>
          </p:cNvSpPr>
          <p:nvPr>
            <p:ph type="sldNum" sz="quarter" idx="10"/>
          </p:nvPr>
        </p:nvSpPr>
        <p:spPr>
          <a:xfrm>
            <a:off x="472440" y="6553200"/>
            <a:ext cx="2133600" cy="304800"/>
          </a:xfrm>
        </p:spPr>
        <p:txBody>
          <a:bodyPr/>
          <a:lstStyle/>
          <a:p>
            <a:fld id="{61C030B3-10D9-448C-9716-5560266FD444}"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8" name="Segnaposto contenuto 2"/>
          <p:cNvSpPr txBox="1">
            <a:spLocks/>
          </p:cNvSpPr>
          <p:nvPr/>
        </p:nvSpPr>
        <p:spPr bwMode="auto">
          <a:xfrm>
            <a:off x="205800" y="1145312"/>
            <a:ext cx="8758688" cy="43368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4638" lvl="0" indent="-274638" algn="just">
              <a:spcBef>
                <a:spcPct val="20000"/>
              </a:spcBef>
              <a:buClr>
                <a:schemeClr val="bg2"/>
              </a:buClr>
              <a:buSzPct val="75000"/>
              <a:buFont typeface="Wingdings" pitchFamily="2" charset="2"/>
              <a:buChar char="p"/>
            </a:pPr>
            <a:r>
              <a:rPr lang="en-US" sz="2400" b="1" dirty="0" smtClean="0">
                <a:latin typeface="+mj-lt"/>
                <a:ea typeface="ヒラギノ角ゴ Pro W3" pitchFamily="1" charset="-128"/>
                <a:cs typeface="+mn-cs"/>
              </a:rPr>
              <a:t>Network safety </a:t>
            </a:r>
            <a:r>
              <a:rPr lang="en-US" sz="2400" b="1" dirty="0" err="1" smtClean="0">
                <a:latin typeface="+mj-lt"/>
                <a:ea typeface="ヒラギノ角ゴ Pro W3" pitchFamily="1" charset="-128"/>
                <a:cs typeface="+mn-cs"/>
              </a:rPr>
              <a:t>vs</a:t>
            </a:r>
            <a:r>
              <a:rPr lang="en-US" sz="2400" b="1" dirty="0" smtClean="0">
                <a:latin typeface="+mj-lt"/>
                <a:ea typeface="ヒラギノ角ゴ Pro W3" pitchFamily="1" charset="-128"/>
                <a:cs typeface="+mn-cs"/>
              </a:rPr>
              <a:t> quality of supply/damages to generators</a:t>
            </a:r>
          </a:p>
          <a:p>
            <a:pPr marL="533400" lvl="1" indent="-258763" algn="just">
              <a:spcBef>
                <a:spcPct val="20000"/>
              </a:spcBef>
              <a:buClr>
                <a:schemeClr val="tx2"/>
              </a:buClr>
              <a:buSzPct val="75000"/>
              <a:buFont typeface="Wingdings" pitchFamily="2" charset="2"/>
              <a:buChar char="n"/>
            </a:pPr>
            <a:r>
              <a:rPr lang="it-IT" sz="2000" b="1" u="sng" dirty="0" err="1" smtClean="0">
                <a:solidFill>
                  <a:srgbClr val="FF0000"/>
                </a:solidFill>
                <a:latin typeface="+mj-lt"/>
                <a:cs typeface="+mn-cs"/>
                <a:sym typeface="Symbol"/>
              </a:rPr>
              <a:t>Further</a:t>
            </a:r>
            <a:r>
              <a:rPr lang="it-IT" sz="2000" b="1" u="sng" dirty="0" smtClean="0">
                <a:solidFill>
                  <a:srgbClr val="FF0000"/>
                </a:solidFill>
                <a:latin typeface="+mj-lt"/>
                <a:cs typeface="+mn-cs"/>
                <a:sym typeface="Symbol"/>
              </a:rPr>
              <a:t> </a:t>
            </a:r>
            <a:r>
              <a:rPr lang="it-IT" sz="2000" b="1" u="sng" dirty="0" err="1" smtClean="0">
                <a:solidFill>
                  <a:srgbClr val="FF0000"/>
                </a:solidFill>
                <a:latin typeface="+mj-lt"/>
                <a:cs typeface="+mn-cs"/>
                <a:sym typeface="Symbol"/>
              </a:rPr>
              <a:t>considerations</a:t>
            </a:r>
            <a:endParaRPr lang="it-IT" sz="2000" b="1" u="sng" dirty="0" smtClean="0">
              <a:solidFill>
                <a:srgbClr val="FF0000"/>
              </a:solidFill>
              <a:latin typeface="+mj-lt"/>
              <a:cs typeface="+mn-cs"/>
              <a:sym typeface="Symbol"/>
            </a:endParaRPr>
          </a:p>
          <a:p>
            <a:pPr marL="808038" lvl="2" indent="-274638" algn="just">
              <a:spcBef>
                <a:spcPct val="20000"/>
              </a:spcBef>
              <a:buClr>
                <a:schemeClr val="accent1"/>
              </a:buClr>
              <a:buSzPct val="65000"/>
              <a:buFont typeface="Wingdings" pitchFamily="2" charset="2"/>
              <a:buChar char="p"/>
            </a:pPr>
            <a:r>
              <a:rPr lang="it-IT" sz="1600" b="1" dirty="0" smtClean="0">
                <a:solidFill>
                  <a:srgbClr val="154BD1"/>
                </a:solidFill>
                <a:latin typeface="+mj-lt"/>
                <a:cs typeface="+mn-cs"/>
                <a:sym typeface="Symbol"/>
              </a:rPr>
              <a:t>In case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wide </a:t>
            </a:r>
            <a:r>
              <a:rPr lang="it-IT" sz="1600" b="1" dirty="0" err="1" smtClean="0">
                <a:solidFill>
                  <a:srgbClr val="154BD1"/>
                </a:solidFill>
                <a:latin typeface="+mj-lt"/>
                <a:cs typeface="+mn-cs"/>
                <a:sym typeface="Symbol"/>
              </a:rPr>
              <a:t>regulation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frequency</a:t>
            </a:r>
            <a:r>
              <a:rPr lang="it-IT" sz="1600" b="1" dirty="0" smtClean="0">
                <a:solidFill>
                  <a:srgbClr val="154BD1"/>
                </a:solidFill>
                <a:latin typeface="+mj-lt"/>
                <a:cs typeface="+mn-cs"/>
                <a:sym typeface="Symbol"/>
              </a:rPr>
              <a:t>/</a:t>
            </a:r>
            <a:r>
              <a:rPr lang="it-IT" sz="1600" b="1" dirty="0" err="1" smtClean="0">
                <a:solidFill>
                  <a:srgbClr val="154BD1"/>
                </a:solidFill>
                <a:latin typeface="+mj-lt"/>
                <a:cs typeface="+mn-cs"/>
                <a:sym typeface="Symbol"/>
              </a:rPr>
              <a:t>voltage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thresholds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safety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problems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may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be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present</a:t>
            </a:r>
            <a:r>
              <a:rPr lang="it-IT" sz="1600" b="1" dirty="0" smtClean="0">
                <a:solidFill>
                  <a:srgbClr val="154BD1"/>
                </a:solidFill>
                <a:latin typeface="+mj-lt"/>
                <a:cs typeface="+mn-cs"/>
                <a:sym typeface="Symbol"/>
              </a:rPr>
              <a:t> in case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non </a:t>
            </a:r>
            <a:r>
              <a:rPr lang="it-IT" sz="1600" b="1" dirty="0" err="1" smtClean="0">
                <a:solidFill>
                  <a:srgbClr val="154BD1"/>
                </a:solidFill>
                <a:latin typeface="+mj-lt"/>
                <a:cs typeface="+mn-cs"/>
                <a:sym typeface="Symbol"/>
              </a:rPr>
              <a:t>expected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island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operation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network </a:t>
            </a:r>
            <a:r>
              <a:rPr lang="it-IT" sz="1600" b="1" dirty="0" err="1" smtClean="0">
                <a:solidFill>
                  <a:srgbClr val="154BD1"/>
                </a:solidFill>
                <a:latin typeface="+mj-lt"/>
                <a:cs typeface="+mn-cs"/>
                <a:sym typeface="Symbol"/>
              </a:rPr>
              <a:t>parts</a:t>
            </a:r>
            <a:endParaRPr lang="it-IT" sz="1600" b="1" dirty="0" smtClean="0">
              <a:solidFill>
                <a:srgbClr val="154BD1"/>
              </a:solidFill>
              <a:latin typeface="+mj-lt"/>
              <a:cs typeface="+mn-cs"/>
              <a:sym typeface="Symbol"/>
            </a:endParaRPr>
          </a:p>
          <a:p>
            <a:pPr marL="808038" lvl="2" indent="-274638" algn="just">
              <a:spcBef>
                <a:spcPct val="20000"/>
              </a:spcBef>
              <a:buClr>
                <a:schemeClr val="accent1"/>
              </a:buClr>
              <a:buSzPct val="65000"/>
              <a:buFont typeface="Wingdings" pitchFamily="2" charset="2"/>
              <a:buChar char="p"/>
            </a:pPr>
            <a:r>
              <a:rPr lang="it-IT" sz="1600" b="1" dirty="0" smtClean="0">
                <a:solidFill>
                  <a:srgbClr val="154BD1"/>
                </a:solidFill>
                <a:latin typeface="+mj-lt"/>
                <a:cs typeface="+mn-cs"/>
                <a:sym typeface="Symbol"/>
              </a:rPr>
              <a:t>IPR </a:t>
            </a:r>
            <a:r>
              <a:rPr lang="it-IT" sz="1600" b="1" dirty="0" err="1" smtClean="0">
                <a:solidFill>
                  <a:srgbClr val="154BD1"/>
                </a:solidFill>
                <a:latin typeface="+mj-lt"/>
                <a:cs typeface="+mn-cs"/>
                <a:sym typeface="Symbol"/>
              </a:rPr>
              <a:t>thresholds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regulations</a:t>
            </a:r>
            <a:r>
              <a:rPr lang="it-IT" sz="1600" b="1" dirty="0" smtClean="0">
                <a:solidFill>
                  <a:srgbClr val="154BD1"/>
                </a:solidFill>
                <a:latin typeface="+mj-lt"/>
                <a:cs typeface="+mn-cs"/>
                <a:sym typeface="Symbol"/>
              </a:rPr>
              <a:t> and LVFRT </a:t>
            </a:r>
            <a:r>
              <a:rPr lang="it-IT" sz="1600" b="1" dirty="0" err="1" smtClean="0">
                <a:solidFill>
                  <a:srgbClr val="154BD1"/>
                </a:solidFill>
                <a:latin typeface="+mj-lt"/>
                <a:cs typeface="+mn-cs"/>
                <a:sym typeface="Symbol"/>
              </a:rPr>
              <a:t>coordination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implies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that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all</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eventual</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generator</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protections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included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embedded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ones</a:t>
            </a:r>
            <a:r>
              <a:rPr lang="it-IT" sz="1600" b="1" dirty="0" smtClean="0">
                <a:solidFill>
                  <a:srgbClr val="154BD1"/>
                </a:solidFill>
                <a:latin typeface="+mj-lt"/>
                <a:cs typeface="+mn-cs"/>
                <a:sym typeface="Symbol"/>
              </a:rPr>
              <a:t> in PV </a:t>
            </a:r>
            <a:r>
              <a:rPr lang="it-IT" sz="1600" b="1" dirty="0" err="1" smtClean="0">
                <a:solidFill>
                  <a:srgbClr val="154BD1"/>
                </a:solidFill>
                <a:latin typeface="+mj-lt"/>
                <a:cs typeface="+mn-cs"/>
                <a:sym typeface="Symbol"/>
              </a:rPr>
              <a:t>inverters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have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be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properly</a:t>
            </a:r>
            <a:r>
              <a:rPr lang="it-IT" sz="1600" b="1" dirty="0" smtClean="0">
                <a:solidFill>
                  <a:srgbClr val="154BD1"/>
                </a:solidFill>
                <a:latin typeface="+mj-lt"/>
                <a:cs typeface="+mn-cs"/>
                <a:sym typeface="Symbol"/>
              </a:rPr>
              <a:t> set (</a:t>
            </a:r>
            <a:r>
              <a:rPr lang="it-IT" sz="1600" b="1" dirty="0" err="1" smtClean="0">
                <a:solidFill>
                  <a:srgbClr val="154BD1"/>
                </a:solidFill>
                <a:latin typeface="+mj-lt"/>
                <a:cs typeface="+mn-cs"/>
                <a:sym typeface="Symbol"/>
              </a:rPr>
              <a:t>type</a:t>
            </a:r>
            <a:r>
              <a:rPr lang="it-IT" sz="1600" b="1" dirty="0" smtClean="0">
                <a:solidFill>
                  <a:srgbClr val="154BD1"/>
                </a:solidFill>
                <a:latin typeface="+mj-lt"/>
                <a:cs typeface="+mn-cs"/>
                <a:sym typeface="Symbol"/>
              </a:rPr>
              <a:t> test on LVFRT </a:t>
            </a:r>
            <a:r>
              <a:rPr lang="it-IT" sz="1600" b="1" dirty="0" err="1" smtClean="0">
                <a:solidFill>
                  <a:srgbClr val="154BD1"/>
                </a:solidFill>
                <a:latin typeface="+mj-lt"/>
                <a:cs typeface="+mn-cs"/>
                <a:sym typeface="Symbol"/>
              </a:rPr>
              <a:t>with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all</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embedded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protection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functions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activated</a:t>
            </a:r>
            <a:r>
              <a:rPr lang="it-IT" sz="1600" b="1" dirty="0" smtClean="0">
                <a:solidFill>
                  <a:srgbClr val="154BD1"/>
                </a:solidFill>
                <a:latin typeface="+mj-lt"/>
                <a:cs typeface="+mn-cs"/>
                <a:sym typeface="Symbol"/>
              </a:rPr>
              <a:t> !)</a:t>
            </a:r>
          </a:p>
          <a:p>
            <a:pPr marL="808038" lvl="2" indent="-274638" algn="just">
              <a:spcBef>
                <a:spcPct val="20000"/>
              </a:spcBef>
              <a:buClr>
                <a:schemeClr val="accent1"/>
              </a:buClr>
              <a:buSzPct val="65000"/>
              <a:buFont typeface="Wingdings" pitchFamily="2" charset="2"/>
              <a:buChar char="p"/>
            </a:pPr>
            <a:r>
              <a:rPr lang="it-IT" sz="1600" b="1" dirty="0" smtClean="0">
                <a:solidFill>
                  <a:srgbClr val="154BD1"/>
                </a:solidFill>
                <a:latin typeface="+mj-lt"/>
                <a:cs typeface="+mn-cs"/>
                <a:sym typeface="Symbol"/>
              </a:rPr>
              <a:t>LV net </a:t>
            </a:r>
            <a:r>
              <a:rPr lang="it-IT" sz="1600" b="1" dirty="0" err="1" smtClean="0">
                <a:solidFill>
                  <a:srgbClr val="154BD1"/>
                </a:solidFill>
                <a:latin typeface="+mj-lt"/>
                <a:cs typeface="+mn-cs"/>
                <a:sym typeface="Symbol"/>
              </a:rPr>
              <a:t>is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even</a:t>
            </a:r>
            <a:r>
              <a:rPr lang="it-IT" sz="1600" b="1" dirty="0" smtClean="0">
                <a:solidFill>
                  <a:srgbClr val="154BD1"/>
                </a:solidFill>
                <a:latin typeface="+mj-lt"/>
                <a:cs typeface="+mn-cs"/>
                <a:sym typeface="Symbol"/>
              </a:rPr>
              <a:t> more </a:t>
            </a:r>
            <a:r>
              <a:rPr lang="it-IT" sz="1600" b="1" dirty="0" err="1" smtClean="0">
                <a:solidFill>
                  <a:srgbClr val="154BD1"/>
                </a:solidFill>
                <a:latin typeface="+mj-lt"/>
                <a:cs typeface="+mn-cs"/>
                <a:sym typeface="Symbol"/>
              </a:rPr>
              <a:t>subject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possible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island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condition</a:t>
            </a:r>
            <a:r>
              <a:rPr lang="it-IT" sz="1600" b="1" dirty="0" smtClean="0">
                <a:solidFill>
                  <a:srgbClr val="154BD1"/>
                </a:solidFill>
                <a:latin typeface="+mj-lt"/>
                <a:cs typeface="+mn-cs"/>
                <a:sym typeface="Symbol"/>
              </a:rPr>
              <a:t>, PLC </a:t>
            </a:r>
            <a:r>
              <a:rPr lang="it-IT" sz="1600" b="1" dirty="0" err="1" smtClean="0">
                <a:solidFill>
                  <a:srgbClr val="154BD1"/>
                </a:solidFill>
                <a:latin typeface="+mj-lt"/>
                <a:cs typeface="+mn-cs"/>
                <a:sym typeface="Symbol"/>
              </a:rPr>
              <a:t>seem</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be</a:t>
            </a:r>
            <a:r>
              <a:rPr lang="it-IT" sz="1600" b="1" dirty="0" smtClean="0">
                <a:solidFill>
                  <a:srgbClr val="154BD1"/>
                </a:solidFill>
                <a:latin typeface="+mj-lt"/>
                <a:cs typeface="+mn-cs"/>
                <a:sym typeface="Symbol"/>
              </a:rPr>
              <a:t> a </a:t>
            </a:r>
            <a:r>
              <a:rPr lang="it-IT" sz="1600" b="1" dirty="0" err="1" smtClean="0">
                <a:solidFill>
                  <a:srgbClr val="154BD1"/>
                </a:solidFill>
                <a:latin typeface="+mj-lt"/>
                <a:cs typeface="+mn-cs"/>
                <a:sym typeface="Symbol"/>
              </a:rPr>
              <a:t>proper</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communication</a:t>
            </a:r>
            <a:r>
              <a:rPr lang="it-IT" sz="1600" b="1" dirty="0" smtClean="0">
                <a:solidFill>
                  <a:srgbClr val="154BD1"/>
                </a:solidFill>
                <a:latin typeface="+mj-lt"/>
                <a:cs typeface="+mn-cs"/>
                <a:sym typeface="Symbol"/>
              </a:rPr>
              <a:t> system , </a:t>
            </a:r>
            <a:r>
              <a:rPr lang="it-IT" sz="1600" b="1" dirty="0" err="1" smtClean="0">
                <a:solidFill>
                  <a:srgbClr val="154BD1"/>
                </a:solidFill>
                <a:latin typeface="+mj-lt"/>
                <a:cs typeface="+mn-cs"/>
                <a:sym typeface="Symbol"/>
              </a:rPr>
              <a:t>but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times</a:t>
            </a:r>
            <a:r>
              <a:rPr lang="it-IT" sz="1600" b="1" dirty="0" smtClean="0">
                <a:solidFill>
                  <a:srgbClr val="154BD1"/>
                </a:solidFill>
                <a:latin typeface="+mj-lt"/>
                <a:cs typeface="+mn-cs"/>
                <a:sym typeface="Symbol"/>
              </a:rPr>
              <a:t> are non </a:t>
            </a:r>
            <a:r>
              <a:rPr lang="it-IT" sz="1600" b="1" dirty="0" err="1" smtClean="0">
                <a:solidFill>
                  <a:srgbClr val="154BD1"/>
                </a:solidFill>
                <a:latin typeface="+mj-lt"/>
                <a:cs typeface="+mn-cs"/>
                <a:sym typeface="Symbol"/>
              </a:rPr>
              <a:t>compatible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with</a:t>
            </a:r>
            <a:r>
              <a:rPr lang="it-IT" sz="1600" b="1" dirty="0" smtClean="0">
                <a:solidFill>
                  <a:srgbClr val="154BD1"/>
                </a:solidFill>
                <a:latin typeface="+mj-lt"/>
                <a:cs typeface="+mn-cs"/>
                <a:sym typeface="Symbol"/>
              </a:rPr>
              <a:t> a 600 ms </a:t>
            </a:r>
            <a:r>
              <a:rPr lang="it-IT" sz="1600" b="1" dirty="0" err="1" smtClean="0">
                <a:solidFill>
                  <a:srgbClr val="154BD1"/>
                </a:solidFill>
                <a:latin typeface="+mj-lt"/>
                <a:cs typeface="+mn-cs"/>
                <a:sym typeface="Symbol"/>
              </a:rPr>
              <a:t>delay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for</a:t>
            </a:r>
            <a:r>
              <a:rPr lang="it-IT" sz="1600" b="1" dirty="0" smtClean="0">
                <a:solidFill>
                  <a:srgbClr val="154BD1"/>
                </a:solidFill>
                <a:latin typeface="+mj-lt"/>
                <a:cs typeface="+mn-cs"/>
                <a:sym typeface="Symbol"/>
              </a:rPr>
              <a:t> FRO. </a:t>
            </a:r>
            <a:r>
              <a:rPr lang="it-IT" sz="1600" b="1" dirty="0" err="1" smtClean="0">
                <a:solidFill>
                  <a:srgbClr val="154BD1"/>
                </a:solidFill>
                <a:latin typeface="+mj-lt"/>
                <a:cs typeface="+mn-cs"/>
                <a:sym typeface="Symbol"/>
              </a:rPr>
              <a:t>Which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solution</a:t>
            </a:r>
            <a:r>
              <a:rPr lang="it-IT" sz="1600" b="1" dirty="0" smtClean="0">
                <a:solidFill>
                  <a:srgbClr val="154BD1"/>
                </a:solidFill>
                <a:latin typeface="+mj-lt"/>
                <a:cs typeface="+mn-cs"/>
                <a:sym typeface="Symbol"/>
              </a:rPr>
              <a:t> ?</a:t>
            </a:r>
          </a:p>
          <a:p>
            <a:pPr marL="808038" lvl="2" indent="-274638" algn="just">
              <a:spcBef>
                <a:spcPct val="20000"/>
              </a:spcBef>
              <a:buClr>
                <a:schemeClr val="accent1"/>
              </a:buClr>
              <a:buSzPct val="65000"/>
              <a:buFont typeface="Wingdings" pitchFamily="2" charset="2"/>
              <a:buChar char="p"/>
            </a:pPr>
            <a:r>
              <a:rPr lang="it-IT" sz="1600" b="1" dirty="0" smtClean="0">
                <a:solidFill>
                  <a:srgbClr val="154BD1"/>
                </a:solidFill>
                <a:latin typeface="+mj-lt"/>
                <a:cs typeface="+mn-cs"/>
                <a:sym typeface="Symbol"/>
              </a:rPr>
              <a:t>Island </a:t>
            </a:r>
            <a:r>
              <a:rPr lang="it-IT" sz="1600" b="1" dirty="0" err="1" smtClean="0">
                <a:solidFill>
                  <a:srgbClr val="154BD1"/>
                </a:solidFill>
                <a:latin typeface="+mj-lt"/>
                <a:cs typeface="+mn-cs"/>
                <a:sym typeface="Symbol"/>
              </a:rPr>
              <a:t>operation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better</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allow</a:t>
            </a:r>
            <a:r>
              <a:rPr lang="it-IT" sz="1600" b="1" dirty="0" smtClean="0">
                <a:solidFill>
                  <a:srgbClr val="154BD1"/>
                </a:solidFill>
                <a:latin typeface="+mj-lt"/>
                <a:cs typeface="+mn-cs"/>
                <a:sym typeface="Symbol"/>
              </a:rPr>
              <a:t> and </a:t>
            </a:r>
            <a:r>
              <a:rPr lang="it-IT" sz="1600" b="1" dirty="0" err="1" smtClean="0">
                <a:solidFill>
                  <a:srgbClr val="154BD1"/>
                </a:solidFill>
                <a:latin typeface="+mj-lt"/>
                <a:cs typeface="+mn-cs"/>
                <a:sym typeface="Symbol"/>
              </a:rPr>
              <a:t>correctly</a:t>
            </a:r>
            <a:r>
              <a:rPr lang="it-IT" sz="1600" b="1" dirty="0" smtClean="0">
                <a:solidFill>
                  <a:srgbClr val="154BD1"/>
                </a:solidFill>
                <a:latin typeface="+mj-lt"/>
                <a:cs typeface="+mn-cs"/>
                <a:sym typeface="Symbol"/>
              </a:rPr>
              <a:t> deal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or </a:t>
            </a:r>
            <a:r>
              <a:rPr lang="it-IT" sz="1600" b="1" dirty="0" err="1" smtClean="0">
                <a:solidFill>
                  <a:srgbClr val="154BD1"/>
                </a:solidFill>
                <a:latin typeface="+mj-lt"/>
                <a:cs typeface="+mn-cs"/>
                <a:sym typeface="Symbol"/>
              </a:rPr>
              <a:t>is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preferrable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continue </a:t>
            </a:r>
            <a:r>
              <a:rPr lang="it-IT" sz="1600" b="1" dirty="0" err="1" smtClean="0">
                <a:solidFill>
                  <a:srgbClr val="154BD1"/>
                </a:solidFill>
                <a:latin typeface="+mj-lt"/>
                <a:cs typeface="+mn-cs"/>
                <a:sym typeface="Symbol"/>
              </a:rPr>
              <a:t>avoiding</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In Italy, cumulative </a:t>
            </a:r>
            <a:r>
              <a:rPr lang="it-IT" sz="1600" b="1" dirty="0" err="1" smtClean="0">
                <a:solidFill>
                  <a:srgbClr val="154BD1"/>
                </a:solidFill>
                <a:latin typeface="+mj-lt"/>
                <a:cs typeface="+mn-cs"/>
                <a:sym typeface="Symbol"/>
              </a:rPr>
              <a:t>duration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long </a:t>
            </a:r>
            <a:r>
              <a:rPr lang="it-IT" sz="1600" b="1" dirty="0" err="1" smtClean="0">
                <a:solidFill>
                  <a:srgbClr val="154BD1"/>
                </a:solidFill>
                <a:latin typeface="+mj-lt"/>
                <a:cs typeface="+mn-cs"/>
                <a:sym typeface="Symbol"/>
              </a:rPr>
              <a:t>interruptions</a:t>
            </a:r>
            <a:r>
              <a:rPr lang="it-IT" sz="1600" b="1" dirty="0" smtClean="0">
                <a:solidFill>
                  <a:srgbClr val="154BD1"/>
                </a:solidFill>
                <a:latin typeface="+mj-lt"/>
                <a:cs typeface="+mn-cs"/>
                <a:sym typeface="Symbol"/>
              </a:rPr>
              <a:t> fo LV </a:t>
            </a:r>
            <a:r>
              <a:rPr lang="it-IT" sz="1600" b="1" dirty="0" err="1" smtClean="0">
                <a:solidFill>
                  <a:srgbClr val="154BD1"/>
                </a:solidFill>
                <a:latin typeface="+mj-lt"/>
                <a:cs typeface="+mn-cs"/>
                <a:sym typeface="Symbol"/>
              </a:rPr>
              <a:t>Customers</a:t>
            </a:r>
            <a:r>
              <a:rPr lang="it-IT" sz="1600" b="1" dirty="0" smtClean="0">
                <a:solidFill>
                  <a:srgbClr val="154BD1"/>
                </a:solidFill>
                <a:latin typeface="+mj-lt"/>
                <a:cs typeface="+mn-cs"/>
                <a:sym typeface="Symbol"/>
              </a:rPr>
              <a:t> due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faults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about</a:t>
            </a:r>
            <a:r>
              <a:rPr lang="it-IT" sz="1600" b="1" dirty="0" smtClean="0">
                <a:solidFill>
                  <a:srgbClr val="154BD1"/>
                </a:solidFill>
                <a:latin typeface="+mj-lt"/>
                <a:cs typeface="+mn-cs"/>
                <a:sym typeface="Symbol"/>
              </a:rPr>
              <a:t> 45,1 </a:t>
            </a:r>
            <a:r>
              <a:rPr lang="it-IT" sz="1600" b="1" dirty="0" err="1" smtClean="0">
                <a:solidFill>
                  <a:srgbClr val="154BD1"/>
                </a:solidFill>
                <a:latin typeface="+mj-lt"/>
                <a:cs typeface="+mn-cs"/>
                <a:sym typeface="Symbol"/>
              </a:rPr>
              <a:t>minutes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Make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any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any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sense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consider</a:t>
            </a:r>
            <a:r>
              <a:rPr lang="it-IT" sz="1600" b="1" dirty="0" smtClean="0">
                <a:solidFill>
                  <a:srgbClr val="154BD1"/>
                </a:solidFill>
                <a:latin typeface="+mj-lt"/>
                <a:cs typeface="+mn-cs"/>
                <a:sym typeface="Symbol"/>
              </a:rPr>
              <a:t> a </a:t>
            </a:r>
            <a:r>
              <a:rPr lang="it-IT" sz="1600" b="1" dirty="0" err="1" smtClean="0">
                <a:solidFill>
                  <a:srgbClr val="154BD1"/>
                </a:solidFill>
                <a:latin typeface="+mj-lt"/>
                <a:cs typeface="+mn-cs"/>
                <a:sym typeface="Symbol"/>
              </a:rPr>
              <a:t>possible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island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operation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to</a:t>
            </a:r>
            <a:r>
              <a:rPr lang="it-IT" sz="1600" b="1" dirty="0" smtClean="0">
                <a:solidFill>
                  <a:srgbClr val="154BD1"/>
                </a:solidFill>
                <a:latin typeface="+mj-lt"/>
                <a:cs typeface="+mn-cs"/>
                <a:sym typeface="Symbol"/>
              </a:rPr>
              <a:t> face a </a:t>
            </a:r>
            <a:r>
              <a:rPr lang="it-IT" sz="1600" b="1" dirty="0" err="1" smtClean="0">
                <a:solidFill>
                  <a:srgbClr val="154BD1"/>
                </a:solidFill>
                <a:latin typeface="+mj-lt"/>
                <a:cs typeface="+mn-cs"/>
                <a:sym typeface="Symbol"/>
              </a:rPr>
              <a:t>condition</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which</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represent</a:t>
            </a:r>
            <a:r>
              <a:rPr lang="it-IT" sz="1600" b="1" dirty="0" smtClean="0">
                <a:solidFill>
                  <a:srgbClr val="154BD1"/>
                </a:solidFill>
                <a:latin typeface="+mj-lt"/>
                <a:cs typeface="+mn-cs"/>
                <a:sym typeface="Symbol"/>
              </a:rPr>
              <a:t>  0086%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the total </a:t>
            </a:r>
            <a:r>
              <a:rPr lang="it-IT" sz="1600" b="1" dirty="0" err="1" smtClean="0">
                <a:solidFill>
                  <a:srgbClr val="154BD1"/>
                </a:solidFill>
                <a:latin typeface="+mj-lt"/>
                <a:cs typeface="+mn-cs"/>
                <a:sym typeface="Symbol"/>
              </a:rPr>
              <a:t>year</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duration</a:t>
            </a:r>
            <a:r>
              <a:rPr lang="it-IT" sz="1600" b="1" dirty="0" smtClean="0">
                <a:solidFill>
                  <a:srgbClr val="154BD1"/>
                </a:solidFill>
                <a:latin typeface="+mj-lt"/>
                <a:cs typeface="+mn-cs"/>
                <a:sym typeface="Symbol"/>
              </a:rPr>
              <a:t> ?  </a:t>
            </a:r>
            <a:r>
              <a:rPr lang="it-IT" sz="1600" b="1" dirty="0" err="1" smtClean="0">
                <a:solidFill>
                  <a:srgbClr val="154BD1"/>
                </a:solidFill>
                <a:latin typeface="+mj-lt"/>
                <a:cs typeface="+mn-cs"/>
                <a:sym typeface="Symbol"/>
              </a:rPr>
              <a:t>Nothing</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defined</a:t>
            </a:r>
            <a:r>
              <a:rPr lang="it-IT" sz="1600" b="1" dirty="0" smtClean="0">
                <a:solidFill>
                  <a:srgbClr val="154BD1"/>
                </a:solidFill>
                <a:latin typeface="+mj-lt"/>
                <a:cs typeface="+mn-cs"/>
                <a:sym typeface="Symbol"/>
              </a:rPr>
              <a:t>, at the moment, </a:t>
            </a:r>
            <a:r>
              <a:rPr lang="it-IT" sz="1600" b="1" dirty="0" err="1" smtClean="0">
                <a:solidFill>
                  <a:srgbClr val="154BD1"/>
                </a:solidFill>
                <a:latin typeface="+mj-lt"/>
                <a:cs typeface="+mn-cs"/>
                <a:sym typeface="Symbol"/>
              </a:rPr>
              <a:t>concerning</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subjects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responsible</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Quality</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Supply</a:t>
            </a:r>
            <a:r>
              <a:rPr lang="it-IT" sz="1600" b="1" dirty="0" smtClean="0">
                <a:solidFill>
                  <a:srgbClr val="154BD1"/>
                </a:solidFill>
                <a:latin typeface="+mj-lt"/>
                <a:cs typeface="+mn-cs"/>
                <a:sym typeface="Symbol"/>
              </a:rPr>
              <a:t> and/or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respect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of</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contract</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paramenters</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during</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island</a:t>
            </a:r>
            <a:r>
              <a:rPr lang="it-IT" sz="1600" b="1" dirty="0" smtClean="0">
                <a:solidFill>
                  <a:srgbClr val="154BD1"/>
                </a:solidFill>
                <a:latin typeface="+mj-lt"/>
                <a:cs typeface="+mn-cs"/>
                <a:sym typeface="Symbol"/>
              </a:rPr>
              <a:t> </a:t>
            </a:r>
            <a:r>
              <a:rPr lang="it-IT" sz="1600" b="1" dirty="0" err="1" smtClean="0">
                <a:solidFill>
                  <a:srgbClr val="154BD1"/>
                </a:solidFill>
                <a:latin typeface="+mj-lt"/>
                <a:cs typeface="+mn-cs"/>
                <a:sym typeface="Symbol"/>
              </a:rPr>
              <a:t>operation</a:t>
            </a:r>
            <a:endParaRPr lang="it-IT" sz="1600" b="1" dirty="0" smtClean="0">
              <a:solidFill>
                <a:srgbClr val="154BD1"/>
              </a:solidFill>
              <a:latin typeface="+mj-lt"/>
              <a:cs typeface="+mn-cs"/>
              <a:sym typeface="Symbol"/>
            </a:endParaRPr>
          </a:p>
        </p:txBody>
      </p:sp>
      <p:sp>
        <p:nvSpPr>
          <p:cNvPr id="4" name="Segnaposto numero diapositiva 3"/>
          <p:cNvSpPr>
            <a:spLocks noGrp="1"/>
          </p:cNvSpPr>
          <p:nvPr>
            <p:ph type="sldNum" sz="quarter" idx="10"/>
          </p:nvPr>
        </p:nvSpPr>
        <p:spPr>
          <a:xfrm>
            <a:off x="472440" y="6553200"/>
            <a:ext cx="2133600" cy="304800"/>
          </a:xfrm>
        </p:spPr>
        <p:txBody>
          <a:bodyPr/>
          <a:lstStyle/>
          <a:p>
            <a:fld id="{61C030B3-10D9-448C-9716-5560266FD444}"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0010" y="1301158"/>
            <a:ext cx="8188454" cy="4336891"/>
          </a:xfrm>
        </p:spPr>
        <p:txBody>
          <a:bodyPr/>
          <a:lstStyle/>
          <a:p>
            <a:pPr marL="0" indent="0" algn="just">
              <a:buNone/>
            </a:pPr>
            <a:r>
              <a:rPr lang="en-US" sz="2400" b="1" kern="1200" dirty="0" smtClean="0">
                <a:latin typeface="+mj-lt"/>
                <a:ea typeface="ヒラギノ角ゴ Pro W3" pitchFamily="1" charset="-128"/>
              </a:rPr>
              <a:t>Voltage/</a:t>
            </a:r>
            <a:r>
              <a:rPr lang="en-US" sz="2400" b="1" kern="1200" dirty="0" err="1" smtClean="0">
                <a:latin typeface="+mj-lt"/>
                <a:ea typeface="ヒラギノ角ゴ Pro W3" pitchFamily="1" charset="-128"/>
              </a:rPr>
              <a:t>cos</a:t>
            </a:r>
            <a:r>
              <a:rPr lang="en-US" sz="2400" b="1" kern="1200" dirty="0" smtClean="0">
                <a:latin typeface="+mj-lt"/>
                <a:ea typeface="ヒラギノ角ゴ Pro W3" pitchFamily="1" charset="-128"/>
              </a:rPr>
              <a:t> </a:t>
            </a:r>
            <a:r>
              <a:rPr lang="en-US" sz="2400" b="1" kern="1200" dirty="0" smtClean="0">
                <a:latin typeface="Symbol" pitchFamily="18" charset="2"/>
                <a:ea typeface="ヒラギノ角ゴ Pro W3" pitchFamily="1" charset="-128"/>
              </a:rPr>
              <a:t></a:t>
            </a:r>
            <a:r>
              <a:rPr lang="en-US" sz="2400" b="1" kern="1200" dirty="0" smtClean="0">
                <a:latin typeface="+mj-lt"/>
                <a:ea typeface="ヒラギノ角ゴ Pro W3" pitchFamily="1" charset="-128"/>
              </a:rPr>
              <a:t> regulation Vs hosting capacity</a:t>
            </a:r>
          </a:p>
          <a:p>
            <a:pPr lvl="1" algn="just"/>
            <a:r>
              <a:rPr lang="it-IT" sz="2000" b="1" u="sng" dirty="0" err="1" smtClean="0">
                <a:solidFill>
                  <a:srgbClr val="FF0000"/>
                </a:solidFill>
                <a:latin typeface="+mj-lt"/>
                <a:sym typeface="Symbol"/>
              </a:rPr>
              <a:t>Problems</a:t>
            </a:r>
            <a:endParaRPr lang="it-IT" sz="2000" b="1" u="sng" dirty="0" smtClean="0">
              <a:solidFill>
                <a:srgbClr val="FF0000"/>
              </a:solidFill>
              <a:latin typeface="+mj-lt"/>
              <a:sym typeface="Symbol"/>
            </a:endParaRPr>
          </a:p>
          <a:p>
            <a:pPr lvl="2" algn="just">
              <a:buSzPct val="90000"/>
              <a:buFont typeface="Courier New" pitchFamily="49" charset="0"/>
              <a:buChar char="o"/>
            </a:pPr>
            <a:r>
              <a:rPr lang="it-IT" sz="1600" dirty="0" err="1" smtClean="0">
                <a:latin typeface="+mj-lt"/>
                <a:sym typeface="Symbol"/>
              </a:rPr>
              <a:t>Regulation</a:t>
            </a:r>
            <a:r>
              <a:rPr lang="it-IT" sz="1600" dirty="0" smtClean="0">
                <a:latin typeface="+mj-lt"/>
                <a:sym typeface="Symbol"/>
              </a:rPr>
              <a:t> </a:t>
            </a:r>
            <a:r>
              <a:rPr lang="it-IT" sz="1600" dirty="0" err="1" smtClean="0">
                <a:latin typeface="+mj-lt"/>
                <a:sym typeface="Symbol"/>
              </a:rPr>
              <a:t>law</a:t>
            </a:r>
            <a:r>
              <a:rPr lang="it-IT" sz="1600" dirty="0" smtClean="0">
                <a:latin typeface="+mj-lt"/>
                <a:sym typeface="Symbol"/>
              </a:rPr>
              <a:t> on </a:t>
            </a:r>
            <a:r>
              <a:rPr lang="it-IT" sz="1600" dirty="0" err="1" smtClean="0">
                <a:latin typeface="+mj-lt"/>
                <a:sym typeface="Symbol"/>
              </a:rPr>
              <a:t>on-load</a:t>
            </a:r>
            <a:r>
              <a:rPr lang="it-IT" sz="1600" dirty="0" smtClean="0">
                <a:latin typeface="+mj-lt"/>
                <a:sym typeface="Symbol"/>
              </a:rPr>
              <a:t> </a:t>
            </a:r>
            <a:r>
              <a:rPr lang="it-IT" sz="1600" dirty="0" err="1" smtClean="0">
                <a:latin typeface="+mj-lt"/>
                <a:sym typeface="Symbol"/>
              </a:rPr>
              <a:t>tap</a:t>
            </a:r>
            <a:r>
              <a:rPr lang="it-IT" sz="1600" dirty="0" smtClean="0">
                <a:latin typeface="+mj-lt"/>
                <a:sym typeface="Symbol"/>
              </a:rPr>
              <a:t> </a:t>
            </a:r>
            <a:r>
              <a:rPr lang="it-IT" sz="1600" dirty="0" err="1" smtClean="0">
                <a:latin typeface="+mj-lt"/>
                <a:sym typeface="Symbol"/>
              </a:rPr>
              <a:t>chanher</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HV/MV TR</a:t>
            </a:r>
          </a:p>
          <a:p>
            <a:pPr lvl="2" algn="just">
              <a:buSzPct val="90000"/>
              <a:buFont typeface="Courier New" pitchFamily="49" charset="0"/>
              <a:buChar char="o"/>
            </a:pPr>
            <a:r>
              <a:rPr lang="it-IT" sz="1600" dirty="0" smtClean="0">
                <a:latin typeface="+mj-lt"/>
                <a:sym typeface="Symbol"/>
              </a:rPr>
              <a:t>Slow </a:t>
            </a:r>
            <a:r>
              <a:rPr lang="it-IT" sz="1600" dirty="0" err="1" smtClean="0">
                <a:latin typeface="+mj-lt"/>
                <a:sym typeface="Symbol"/>
              </a:rPr>
              <a:t>voltage</a:t>
            </a:r>
            <a:r>
              <a:rPr lang="it-IT" sz="1600" dirty="0" smtClean="0">
                <a:latin typeface="+mj-lt"/>
                <a:sym typeface="Symbol"/>
              </a:rPr>
              <a:t> </a:t>
            </a:r>
            <a:r>
              <a:rPr lang="it-IT" sz="1600" dirty="0" err="1" smtClean="0">
                <a:latin typeface="+mj-lt"/>
                <a:sym typeface="Symbol"/>
              </a:rPr>
              <a:t>variations</a:t>
            </a:r>
            <a:r>
              <a:rPr lang="it-IT" sz="1600" dirty="0" smtClean="0">
                <a:latin typeface="+mj-lt"/>
                <a:sym typeface="Symbol"/>
              </a:rPr>
              <a:t>: </a:t>
            </a:r>
            <a:r>
              <a:rPr lang="it-IT" sz="1600" b="1" dirty="0" err="1" smtClean="0">
                <a:solidFill>
                  <a:srgbClr val="FF0000"/>
                </a:solidFill>
                <a:latin typeface="+mj-lt"/>
                <a:sym typeface="Symbol"/>
              </a:rPr>
              <a:t>main</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limit</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to</a:t>
            </a:r>
            <a:r>
              <a:rPr lang="it-IT" sz="1600" b="1" dirty="0" smtClean="0">
                <a:solidFill>
                  <a:srgbClr val="FF0000"/>
                </a:solidFill>
                <a:latin typeface="+mj-lt"/>
                <a:sym typeface="Symbol"/>
              </a:rPr>
              <a:t> hosting </a:t>
            </a:r>
            <a:r>
              <a:rPr lang="it-IT" sz="1600" b="1" dirty="0" err="1" smtClean="0">
                <a:solidFill>
                  <a:srgbClr val="FF0000"/>
                </a:solidFill>
                <a:latin typeface="+mj-lt"/>
                <a:sym typeface="Symbol"/>
              </a:rPr>
              <a:t>capacity</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along</a:t>
            </a:r>
            <a:r>
              <a:rPr lang="it-IT" sz="1600" b="1" dirty="0" smtClean="0">
                <a:solidFill>
                  <a:srgbClr val="FF0000"/>
                </a:solidFill>
                <a:latin typeface="+mj-lt"/>
                <a:sym typeface="Symbol"/>
              </a:rPr>
              <a:t> a </a:t>
            </a:r>
            <a:r>
              <a:rPr lang="it-IT" sz="1600" b="1" dirty="0" err="1" smtClean="0">
                <a:solidFill>
                  <a:srgbClr val="FF0000"/>
                </a:solidFill>
                <a:latin typeface="+mj-lt"/>
                <a:sym typeface="Symbol"/>
              </a:rPr>
              <a:t>feeder</a:t>
            </a:r>
            <a:r>
              <a:rPr lang="it-IT" sz="1600" b="1" dirty="0" smtClean="0">
                <a:solidFill>
                  <a:srgbClr val="FF0000"/>
                </a:solidFill>
                <a:latin typeface="+mj-lt"/>
                <a:sym typeface="Symbol"/>
              </a:rPr>
              <a:t> </a:t>
            </a:r>
            <a:r>
              <a:rPr lang="it-IT" sz="1600" dirty="0" smtClean="0">
                <a:latin typeface="+mj-lt"/>
                <a:sym typeface="Symbol"/>
              </a:rPr>
              <a:t>(</a:t>
            </a:r>
            <a:r>
              <a:rPr lang="it-IT" sz="1600" dirty="0" err="1" smtClean="0">
                <a:latin typeface="+mj-lt"/>
                <a:sym typeface="Symbol"/>
              </a:rPr>
              <a:t>expecially</a:t>
            </a:r>
            <a:r>
              <a:rPr lang="it-IT" sz="1600" dirty="0" smtClean="0">
                <a:latin typeface="+mj-lt"/>
                <a:sym typeface="Symbol"/>
              </a:rPr>
              <a:t> medium/high </a:t>
            </a:r>
            <a:r>
              <a:rPr lang="it-IT" sz="1600" dirty="0" err="1" smtClean="0">
                <a:latin typeface="+mj-lt"/>
                <a:sym typeface="Symbol"/>
              </a:rPr>
              <a:t>lenght</a:t>
            </a:r>
            <a:r>
              <a:rPr lang="it-IT" sz="1600" dirty="0" smtClean="0">
                <a:latin typeface="+mj-lt"/>
                <a:sym typeface="Symbol"/>
              </a:rPr>
              <a:t> and </a:t>
            </a:r>
            <a:r>
              <a:rPr lang="it-IT" sz="1600" dirty="0" err="1" smtClean="0">
                <a:latin typeface="+mj-lt"/>
                <a:sym typeface="Symbol"/>
              </a:rPr>
              <a:t>overhead</a:t>
            </a:r>
            <a:r>
              <a:rPr lang="it-IT" sz="1600" dirty="0" smtClean="0">
                <a:latin typeface="+mj-lt"/>
                <a:sym typeface="Symbol"/>
              </a:rPr>
              <a:t>) !</a:t>
            </a:r>
          </a:p>
          <a:p>
            <a:pPr lvl="2" algn="just">
              <a:buSzPct val="90000"/>
              <a:buFont typeface="Courier New" pitchFamily="49" charset="0"/>
              <a:buChar char="o"/>
            </a:pPr>
            <a:r>
              <a:rPr lang="it-IT" sz="1600" dirty="0" err="1" smtClean="0">
                <a:latin typeface="+mj-lt"/>
                <a:sym typeface="Symbol"/>
              </a:rPr>
              <a:t>Possible</a:t>
            </a:r>
            <a:r>
              <a:rPr lang="it-IT" sz="1600" dirty="0" smtClean="0">
                <a:latin typeface="+mj-lt"/>
                <a:sym typeface="Symbol"/>
              </a:rPr>
              <a:t> </a:t>
            </a:r>
            <a:r>
              <a:rPr lang="it-IT" sz="1600" dirty="0" err="1" smtClean="0">
                <a:latin typeface="+mj-lt"/>
                <a:sym typeface="Symbol"/>
              </a:rPr>
              <a:t>requests</a:t>
            </a:r>
            <a:r>
              <a:rPr lang="it-IT" sz="1600" dirty="0" smtClean="0">
                <a:latin typeface="+mj-lt"/>
                <a:sym typeface="Symbol"/>
              </a:rPr>
              <a:t> </a:t>
            </a:r>
            <a:r>
              <a:rPr lang="it-IT" sz="1600" dirty="0" err="1" smtClean="0">
                <a:latin typeface="+mj-lt"/>
                <a:sym typeface="Symbol"/>
              </a:rPr>
              <a:t>from</a:t>
            </a:r>
            <a:r>
              <a:rPr lang="it-IT" sz="1600" dirty="0" smtClean="0">
                <a:latin typeface="+mj-lt"/>
                <a:sym typeface="Symbol"/>
              </a:rPr>
              <a:t> </a:t>
            </a:r>
            <a:r>
              <a:rPr lang="it-IT" sz="1600" dirty="0" err="1" smtClean="0">
                <a:latin typeface="+mj-lt"/>
                <a:sym typeface="Symbol"/>
              </a:rPr>
              <a:t>TSOs</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have</a:t>
            </a:r>
            <a:r>
              <a:rPr lang="it-IT" sz="1600" dirty="0" smtClean="0">
                <a:latin typeface="+mj-lt"/>
                <a:sym typeface="Symbol"/>
              </a:rPr>
              <a:t> a cos   0,9 </a:t>
            </a:r>
            <a:r>
              <a:rPr lang="it-IT" sz="1600" dirty="0" err="1" smtClean="0">
                <a:latin typeface="+mj-lt"/>
                <a:sym typeface="Symbol"/>
              </a:rPr>
              <a:t>lagging</a:t>
            </a:r>
            <a:r>
              <a:rPr lang="it-IT" sz="1600" dirty="0" smtClean="0">
                <a:latin typeface="+mj-lt"/>
                <a:sym typeface="Symbol"/>
              </a:rPr>
              <a:t> at PCC on HV net</a:t>
            </a:r>
          </a:p>
          <a:p>
            <a:pPr lvl="1"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lvl="2" algn="just"/>
            <a:r>
              <a:rPr lang="it-IT" sz="1600" dirty="0" smtClean="0">
                <a:latin typeface="+mj-lt"/>
                <a:sym typeface="Symbol"/>
              </a:rPr>
              <a:t>Cos  in the </a:t>
            </a:r>
            <a:r>
              <a:rPr lang="it-IT" sz="1600" dirty="0" err="1" smtClean="0">
                <a:latin typeface="+mj-lt"/>
                <a:sym typeface="Symbol"/>
              </a:rPr>
              <a:t>range</a:t>
            </a:r>
            <a:r>
              <a:rPr lang="it-IT" sz="1600" dirty="0" smtClean="0">
                <a:latin typeface="+mj-lt"/>
                <a:sym typeface="Symbol"/>
              </a:rPr>
              <a:t> 0,95 </a:t>
            </a:r>
            <a:r>
              <a:rPr lang="it-IT" sz="1600" dirty="0" err="1" smtClean="0">
                <a:latin typeface="+mj-lt"/>
                <a:sym typeface="Symbol"/>
              </a:rPr>
              <a:t>leading</a:t>
            </a:r>
            <a:r>
              <a:rPr lang="it-IT" sz="1600" dirty="0" smtClean="0">
                <a:latin typeface="+mj-lt"/>
                <a:sym typeface="Symbol"/>
              </a:rPr>
              <a:t> ÷ 0,9 </a:t>
            </a:r>
            <a:r>
              <a:rPr lang="it-IT" sz="1600" dirty="0" err="1" smtClean="0">
                <a:latin typeface="+mj-lt"/>
                <a:sym typeface="Symbol"/>
              </a:rPr>
              <a:t>lagging</a:t>
            </a:r>
            <a:r>
              <a:rPr lang="it-IT" sz="1600" dirty="0" smtClean="0">
                <a:latin typeface="+mj-lt"/>
                <a:sym typeface="Symbol"/>
              </a:rPr>
              <a:t> </a:t>
            </a:r>
            <a:r>
              <a:rPr lang="it-IT" sz="1600" dirty="0" err="1" smtClean="0">
                <a:latin typeface="+mj-lt"/>
                <a:sym typeface="Symbol"/>
              </a:rPr>
              <a:t>for</a:t>
            </a:r>
            <a:r>
              <a:rPr lang="it-IT" sz="1600" dirty="0" smtClean="0">
                <a:latin typeface="+mj-lt"/>
                <a:sym typeface="Symbol"/>
              </a:rPr>
              <a:t> </a:t>
            </a:r>
            <a:r>
              <a:rPr lang="it-IT" sz="1600" dirty="0" err="1" smtClean="0">
                <a:latin typeface="+mj-lt"/>
                <a:sym typeface="Symbol"/>
              </a:rPr>
              <a:t>rotating</a:t>
            </a:r>
            <a:r>
              <a:rPr lang="it-IT" sz="1600" dirty="0" smtClean="0">
                <a:latin typeface="+mj-lt"/>
                <a:sym typeface="Symbol"/>
              </a:rPr>
              <a:t> </a:t>
            </a:r>
            <a:r>
              <a:rPr lang="it-IT" sz="1600" dirty="0" err="1" smtClean="0">
                <a:latin typeface="+mj-lt"/>
                <a:sym typeface="Symbol"/>
              </a:rPr>
              <a:t>generators</a:t>
            </a:r>
            <a:r>
              <a:rPr lang="it-IT" sz="1600" dirty="0" smtClean="0">
                <a:latin typeface="+mj-lt"/>
                <a:sym typeface="Symbol"/>
              </a:rPr>
              <a:t> (at the moment 0,95 </a:t>
            </a:r>
            <a:r>
              <a:rPr lang="it-IT" sz="1600" dirty="0" err="1" smtClean="0">
                <a:latin typeface="+mj-lt"/>
                <a:sym typeface="Symbol"/>
              </a:rPr>
              <a:t>leading</a:t>
            </a:r>
            <a:r>
              <a:rPr lang="it-IT" sz="1600" dirty="0" smtClean="0">
                <a:latin typeface="+mj-lt"/>
                <a:sym typeface="Symbol"/>
              </a:rPr>
              <a:t> ÷ 0,98 </a:t>
            </a:r>
            <a:r>
              <a:rPr lang="it-IT" sz="1600" dirty="0" err="1" smtClean="0">
                <a:latin typeface="+mj-lt"/>
                <a:sym typeface="Symbol"/>
              </a:rPr>
              <a:t>lagging</a:t>
            </a:r>
            <a:r>
              <a:rPr lang="it-IT" sz="1600" dirty="0" smtClean="0">
                <a:latin typeface="+mj-lt"/>
                <a:sym typeface="Symbol"/>
              </a:rPr>
              <a:t>)</a:t>
            </a:r>
          </a:p>
          <a:p>
            <a:pPr lvl="2" algn="just"/>
            <a:r>
              <a:rPr lang="it-IT" sz="1600" dirty="0" smtClean="0">
                <a:sym typeface="Symbol"/>
              </a:rPr>
              <a:t>Cos  </a:t>
            </a:r>
            <a:r>
              <a:rPr lang="it-IT" sz="1600" b="1" dirty="0" smtClean="0">
                <a:solidFill>
                  <a:srgbClr val="FF0000"/>
                </a:solidFill>
                <a:sym typeface="Symbol"/>
              </a:rPr>
              <a:t>AT LEAST </a:t>
            </a:r>
            <a:r>
              <a:rPr lang="it-IT" sz="1600" dirty="0" smtClean="0">
                <a:sym typeface="Symbol"/>
              </a:rPr>
              <a:t>in the </a:t>
            </a:r>
            <a:r>
              <a:rPr lang="it-IT" sz="1600" dirty="0" err="1" smtClean="0">
                <a:sym typeface="Symbol"/>
              </a:rPr>
              <a:t>range</a:t>
            </a:r>
            <a:r>
              <a:rPr lang="it-IT" sz="1600" dirty="0" smtClean="0">
                <a:sym typeface="Symbol"/>
              </a:rPr>
              <a:t> 0,9 </a:t>
            </a:r>
            <a:r>
              <a:rPr lang="it-IT" sz="1600" dirty="0" err="1" smtClean="0">
                <a:sym typeface="Symbol"/>
              </a:rPr>
              <a:t>leading</a:t>
            </a:r>
            <a:r>
              <a:rPr lang="it-IT" sz="1600" dirty="0" smtClean="0">
                <a:sym typeface="Symbol"/>
              </a:rPr>
              <a:t> ÷ 0,9 </a:t>
            </a:r>
            <a:r>
              <a:rPr lang="it-IT" sz="1600" dirty="0" err="1" smtClean="0">
                <a:sym typeface="Symbol"/>
              </a:rPr>
              <a:t>lagging</a:t>
            </a:r>
            <a:r>
              <a:rPr lang="it-IT" sz="1600" dirty="0" smtClean="0">
                <a:sym typeface="Symbol"/>
              </a:rPr>
              <a:t> </a:t>
            </a:r>
            <a:r>
              <a:rPr lang="it-IT" sz="1600" dirty="0" err="1" smtClean="0">
                <a:sym typeface="Symbol"/>
              </a:rPr>
              <a:t>for</a:t>
            </a:r>
            <a:r>
              <a:rPr lang="it-IT" sz="1600" dirty="0" smtClean="0">
                <a:sym typeface="Symbol"/>
              </a:rPr>
              <a:t> </a:t>
            </a:r>
            <a:r>
              <a:rPr lang="it-IT" sz="1600" dirty="0" err="1" smtClean="0">
                <a:sym typeface="Symbol"/>
              </a:rPr>
              <a:t>inverters</a:t>
            </a:r>
            <a:r>
              <a:rPr lang="it-IT" sz="1600" dirty="0" smtClean="0">
                <a:sym typeface="Symbol"/>
              </a:rPr>
              <a:t> (</a:t>
            </a:r>
            <a:r>
              <a:rPr lang="it-IT" sz="1600" dirty="0" err="1" smtClean="0">
                <a:sym typeface="Symbol"/>
              </a:rPr>
              <a:t>expecially</a:t>
            </a:r>
            <a:r>
              <a:rPr lang="it-IT" sz="1600" dirty="0" smtClean="0">
                <a:sym typeface="Symbol"/>
              </a:rPr>
              <a:t> PV </a:t>
            </a:r>
            <a:r>
              <a:rPr lang="it-IT" sz="1600" dirty="0" err="1" smtClean="0">
                <a:sym typeface="Symbol"/>
              </a:rPr>
              <a:t>ones</a:t>
            </a:r>
            <a:r>
              <a:rPr lang="it-IT" sz="1600" dirty="0" smtClean="0">
                <a:sym typeface="Symbol"/>
              </a:rPr>
              <a:t>) (at the moment cos  = 1)</a:t>
            </a:r>
          </a:p>
          <a:p>
            <a:pPr lvl="2" algn="just"/>
            <a:r>
              <a:rPr lang="it-IT" sz="1600" dirty="0" err="1" smtClean="0">
                <a:sym typeface="Symbol"/>
              </a:rPr>
              <a:t>Adoption</a:t>
            </a:r>
            <a:r>
              <a:rPr lang="it-IT" sz="1600" dirty="0" smtClean="0">
                <a:sym typeface="Symbol"/>
              </a:rPr>
              <a:t>, </a:t>
            </a:r>
            <a:r>
              <a:rPr lang="it-IT" sz="1600" dirty="0" err="1" smtClean="0">
                <a:sym typeface="Symbol"/>
              </a:rPr>
              <a:t>from</a:t>
            </a:r>
            <a:r>
              <a:rPr lang="it-IT" sz="1600" dirty="0" smtClean="0">
                <a:sym typeface="Symbol"/>
              </a:rPr>
              <a:t> </a:t>
            </a:r>
            <a:r>
              <a:rPr lang="it-IT" sz="1600" dirty="0" err="1" smtClean="0">
                <a:sym typeface="Symbol"/>
              </a:rPr>
              <a:t>DSOs</a:t>
            </a:r>
            <a:r>
              <a:rPr lang="it-IT" sz="1600" dirty="0" smtClean="0">
                <a:sym typeface="Symbol"/>
              </a:rPr>
              <a:t>, </a:t>
            </a:r>
            <a:r>
              <a:rPr lang="it-IT" sz="1600" dirty="0" err="1" smtClean="0">
                <a:sym typeface="Symbol"/>
              </a:rPr>
              <a:t>of</a:t>
            </a:r>
            <a:r>
              <a:rPr lang="it-IT" sz="1600" dirty="0" smtClean="0">
                <a:sym typeface="Symbol"/>
              </a:rPr>
              <a:t> a DMS </a:t>
            </a:r>
            <a:r>
              <a:rPr lang="it-IT" sz="1600" dirty="0" err="1" smtClean="0">
                <a:sym typeface="Symbol"/>
              </a:rPr>
              <a:t>using</a:t>
            </a:r>
            <a:r>
              <a:rPr lang="it-IT" sz="1600" dirty="0" smtClean="0">
                <a:sym typeface="Symbol"/>
              </a:rPr>
              <a:t> </a:t>
            </a:r>
            <a:r>
              <a:rPr lang="it-IT" sz="1600" dirty="0" err="1" smtClean="0">
                <a:sym typeface="Symbol"/>
              </a:rPr>
              <a:t>real</a:t>
            </a:r>
            <a:r>
              <a:rPr lang="it-IT" sz="1600" dirty="0" smtClean="0">
                <a:sym typeface="Symbol"/>
              </a:rPr>
              <a:t> </a:t>
            </a:r>
            <a:r>
              <a:rPr lang="it-IT" sz="1600" dirty="0" err="1" smtClean="0">
                <a:sym typeface="Symbol"/>
              </a:rPr>
              <a:t>time</a:t>
            </a:r>
            <a:r>
              <a:rPr lang="it-IT" sz="1600" dirty="0" smtClean="0">
                <a:sym typeface="Symbol"/>
              </a:rPr>
              <a:t> </a:t>
            </a:r>
            <a:r>
              <a:rPr lang="it-IT" sz="1600" dirty="0" err="1" smtClean="0">
                <a:sym typeface="Symbol"/>
              </a:rPr>
              <a:t>voltage</a:t>
            </a:r>
            <a:r>
              <a:rPr lang="it-IT" sz="1600" dirty="0" smtClean="0">
                <a:sym typeface="Symbol"/>
              </a:rPr>
              <a:t> </a:t>
            </a:r>
            <a:r>
              <a:rPr lang="it-IT" sz="1600" dirty="0" err="1" smtClean="0">
                <a:sym typeface="Symbol"/>
              </a:rPr>
              <a:t>measurements</a:t>
            </a:r>
            <a:r>
              <a:rPr lang="it-IT" sz="1600" dirty="0" smtClean="0">
                <a:sym typeface="Symbol"/>
              </a:rPr>
              <a:t> </a:t>
            </a:r>
            <a:r>
              <a:rPr lang="it-IT" sz="1600" dirty="0" err="1" smtClean="0">
                <a:sym typeface="Symbol"/>
              </a:rPr>
              <a:t>to</a:t>
            </a:r>
            <a:r>
              <a:rPr lang="it-IT" sz="1600" dirty="0" smtClean="0">
                <a:sym typeface="Symbol"/>
              </a:rPr>
              <a:t> </a:t>
            </a:r>
            <a:r>
              <a:rPr lang="it-IT" sz="1600" dirty="0" err="1" smtClean="0">
                <a:sym typeface="Symbol"/>
              </a:rPr>
              <a:t>calculate</a:t>
            </a:r>
            <a:r>
              <a:rPr lang="it-IT" sz="1600" dirty="0" smtClean="0">
                <a:sym typeface="Symbol"/>
              </a:rPr>
              <a:t> </a:t>
            </a:r>
            <a:r>
              <a:rPr lang="it-IT" sz="1600" dirty="0" err="1" smtClean="0">
                <a:sym typeface="Symbol"/>
              </a:rPr>
              <a:t>load</a:t>
            </a:r>
            <a:r>
              <a:rPr lang="it-IT" sz="1600" dirty="0" smtClean="0">
                <a:sym typeface="Symbol"/>
              </a:rPr>
              <a:t> </a:t>
            </a:r>
            <a:r>
              <a:rPr lang="it-IT" sz="1600" dirty="0" err="1" smtClean="0">
                <a:sym typeface="Symbol"/>
              </a:rPr>
              <a:t>flows</a:t>
            </a:r>
            <a:r>
              <a:rPr lang="it-IT" sz="1600" dirty="0" smtClean="0">
                <a:sym typeface="Symbol"/>
              </a:rPr>
              <a:t> and </a:t>
            </a:r>
            <a:r>
              <a:rPr lang="it-IT" sz="1600" dirty="0" err="1" smtClean="0">
                <a:sym typeface="Symbol"/>
              </a:rPr>
              <a:t>send</a:t>
            </a:r>
            <a:r>
              <a:rPr lang="it-IT" sz="1600" dirty="0" smtClean="0">
                <a:sym typeface="Symbol"/>
              </a:rPr>
              <a:t> </a:t>
            </a:r>
            <a:r>
              <a:rPr lang="it-IT" sz="1600" dirty="0" err="1" smtClean="0">
                <a:sym typeface="Symbol"/>
              </a:rPr>
              <a:t>proper</a:t>
            </a:r>
            <a:r>
              <a:rPr lang="it-IT" sz="1600" dirty="0" smtClean="0">
                <a:sym typeface="Symbol"/>
              </a:rPr>
              <a:t> P &amp; Q set </a:t>
            </a:r>
            <a:r>
              <a:rPr lang="it-IT" sz="1600" dirty="0" err="1" smtClean="0">
                <a:sym typeface="Symbol"/>
              </a:rPr>
              <a:t>points</a:t>
            </a:r>
            <a:r>
              <a:rPr lang="it-IT" sz="1600" dirty="0" smtClean="0">
                <a:sym typeface="Symbol"/>
              </a:rPr>
              <a:t> </a:t>
            </a:r>
            <a:r>
              <a:rPr lang="it-IT" sz="1600" dirty="0" err="1" smtClean="0">
                <a:sym typeface="Symbol"/>
              </a:rPr>
              <a:t>to</a:t>
            </a:r>
            <a:r>
              <a:rPr lang="it-IT" sz="1600" dirty="0" smtClean="0">
                <a:sym typeface="Symbol"/>
              </a:rPr>
              <a:t> </a:t>
            </a:r>
            <a:r>
              <a:rPr lang="it-IT" sz="1600" dirty="0" err="1" smtClean="0">
                <a:sym typeface="Symbol"/>
              </a:rPr>
              <a:t>main</a:t>
            </a:r>
            <a:r>
              <a:rPr lang="it-IT" sz="1600" dirty="0" smtClean="0">
                <a:sym typeface="Symbol"/>
              </a:rPr>
              <a:t> </a:t>
            </a:r>
            <a:r>
              <a:rPr lang="it-IT" sz="1600" dirty="0" err="1" smtClean="0">
                <a:sym typeface="Symbol"/>
              </a:rPr>
              <a:t>generators</a:t>
            </a:r>
            <a:r>
              <a:rPr lang="it-IT" sz="1600" dirty="0" smtClean="0">
                <a:sym typeface="Symbol"/>
              </a:rPr>
              <a:t>. </a:t>
            </a:r>
            <a:r>
              <a:rPr lang="it-IT" sz="1600" dirty="0" err="1" smtClean="0">
                <a:sym typeface="Symbol"/>
              </a:rPr>
              <a:t>Communication</a:t>
            </a:r>
            <a:r>
              <a:rPr lang="it-IT" sz="1600" dirty="0" smtClean="0">
                <a:sym typeface="Symbol"/>
              </a:rPr>
              <a:t> network </a:t>
            </a:r>
            <a:r>
              <a:rPr lang="it-IT" sz="1600" dirty="0" err="1" smtClean="0">
                <a:sym typeface="Symbol"/>
              </a:rPr>
              <a:t>may</a:t>
            </a:r>
            <a:r>
              <a:rPr lang="it-IT" sz="1600" dirty="0" smtClean="0">
                <a:sym typeface="Symbol"/>
              </a:rPr>
              <a:t> </a:t>
            </a:r>
            <a:r>
              <a:rPr lang="it-IT" sz="1600" dirty="0" err="1" smtClean="0">
                <a:sym typeface="Symbol"/>
              </a:rPr>
              <a:t>be</a:t>
            </a:r>
            <a:r>
              <a:rPr lang="it-IT" sz="1600" dirty="0" smtClean="0">
                <a:sym typeface="Symbol"/>
              </a:rPr>
              <a:t> the </a:t>
            </a:r>
            <a:r>
              <a:rPr lang="it-IT" sz="1600" dirty="0" err="1" smtClean="0">
                <a:sym typeface="Symbol"/>
              </a:rPr>
              <a:t>same</a:t>
            </a:r>
            <a:r>
              <a:rPr lang="it-IT" sz="1600" dirty="0" smtClean="0">
                <a:sym typeface="Symbol"/>
              </a:rPr>
              <a:t> </a:t>
            </a:r>
            <a:r>
              <a:rPr lang="it-IT" sz="1600" dirty="0" err="1" smtClean="0">
                <a:sym typeface="Symbol"/>
              </a:rPr>
              <a:t>for</a:t>
            </a:r>
            <a:r>
              <a:rPr lang="it-IT" sz="1600" dirty="0" smtClean="0">
                <a:sym typeface="Symbol"/>
              </a:rPr>
              <a:t> </a:t>
            </a:r>
            <a:r>
              <a:rPr lang="it-IT" sz="1600" dirty="0" err="1" smtClean="0">
                <a:sym typeface="Symbol"/>
              </a:rPr>
              <a:t>logic</a:t>
            </a:r>
            <a:r>
              <a:rPr lang="it-IT" sz="1600" dirty="0" smtClean="0">
                <a:sym typeface="Symbol"/>
              </a:rPr>
              <a:t> </a:t>
            </a:r>
            <a:r>
              <a:rPr lang="it-IT" sz="1600" dirty="0" err="1" smtClean="0">
                <a:sym typeface="Symbol"/>
              </a:rPr>
              <a:t>selectivity</a:t>
            </a:r>
            <a:r>
              <a:rPr lang="it-IT" sz="1600" dirty="0" smtClean="0">
                <a:sym typeface="Symbol"/>
              </a:rPr>
              <a:t> and transfer trip</a:t>
            </a:r>
          </a:p>
          <a:p>
            <a:pPr lvl="2" algn="just"/>
            <a:r>
              <a:rPr lang="it-IT" sz="1600" dirty="0" err="1" smtClean="0">
                <a:sym typeface="Symbol"/>
              </a:rPr>
              <a:t>Fail</a:t>
            </a:r>
            <a:r>
              <a:rPr lang="it-IT" sz="1600" dirty="0" smtClean="0">
                <a:sym typeface="Symbol"/>
              </a:rPr>
              <a:t> </a:t>
            </a:r>
            <a:r>
              <a:rPr lang="it-IT" sz="1600" dirty="0" err="1" smtClean="0">
                <a:sym typeface="Symbol"/>
              </a:rPr>
              <a:t>safe</a:t>
            </a:r>
            <a:r>
              <a:rPr lang="it-IT" sz="1600" dirty="0" smtClean="0">
                <a:sym typeface="Symbol"/>
              </a:rPr>
              <a:t> </a:t>
            </a:r>
            <a:r>
              <a:rPr lang="it-IT" sz="1600" dirty="0" err="1" smtClean="0">
                <a:sym typeface="Symbol"/>
              </a:rPr>
              <a:t>voltage</a:t>
            </a:r>
            <a:r>
              <a:rPr lang="it-IT" sz="1600" dirty="0" smtClean="0">
                <a:sym typeface="Symbol"/>
              </a:rPr>
              <a:t> </a:t>
            </a:r>
            <a:r>
              <a:rPr lang="it-IT" sz="1600" dirty="0" err="1" smtClean="0">
                <a:sym typeface="Symbol"/>
              </a:rPr>
              <a:t>control</a:t>
            </a:r>
            <a:r>
              <a:rPr lang="it-IT" sz="1600" dirty="0" smtClean="0">
                <a:sym typeface="Symbol"/>
              </a:rPr>
              <a:t> </a:t>
            </a:r>
            <a:r>
              <a:rPr lang="it-IT" sz="1600" dirty="0" err="1" smtClean="0">
                <a:sym typeface="Symbol"/>
              </a:rPr>
              <a:t>algorithm</a:t>
            </a:r>
            <a:r>
              <a:rPr lang="it-IT" sz="1600" dirty="0" smtClean="0">
                <a:sym typeface="Symbol"/>
              </a:rPr>
              <a:t>: </a:t>
            </a:r>
            <a:r>
              <a:rPr lang="it-IT" sz="1600" dirty="0" err="1" smtClean="0">
                <a:sym typeface="Symbol"/>
              </a:rPr>
              <a:t>local</a:t>
            </a:r>
            <a:r>
              <a:rPr lang="it-IT" sz="1600" dirty="0" smtClean="0">
                <a:sym typeface="Symbol"/>
              </a:rPr>
              <a:t> </a:t>
            </a:r>
            <a:r>
              <a:rPr lang="it-IT" sz="1600" dirty="0" err="1" smtClean="0">
                <a:sym typeface="Symbol"/>
              </a:rPr>
              <a:t>control</a:t>
            </a:r>
            <a:r>
              <a:rPr lang="it-IT" sz="1600" dirty="0" smtClean="0">
                <a:sym typeface="Symbol"/>
              </a:rPr>
              <a:t> </a:t>
            </a:r>
            <a:r>
              <a:rPr lang="it-IT" sz="1600" dirty="0" err="1" smtClean="0">
                <a:sym typeface="Symbol"/>
              </a:rPr>
              <a:t>law</a:t>
            </a:r>
            <a:r>
              <a:rPr lang="it-IT" sz="1600" dirty="0" smtClean="0">
                <a:sym typeface="Symbol"/>
              </a:rPr>
              <a:t> in </a:t>
            </a:r>
            <a:r>
              <a:rPr lang="it-IT" sz="1600" dirty="0" err="1" smtClean="0">
                <a:sym typeface="Symbol"/>
              </a:rPr>
              <a:t>absence</a:t>
            </a:r>
            <a:r>
              <a:rPr lang="it-IT" sz="1600" dirty="0" smtClean="0">
                <a:sym typeface="Symbol"/>
              </a:rPr>
              <a:t> (</a:t>
            </a:r>
            <a:r>
              <a:rPr lang="it-IT" sz="1600" dirty="0" err="1" smtClean="0">
                <a:sym typeface="Symbol"/>
              </a:rPr>
              <a:t>even</a:t>
            </a:r>
            <a:r>
              <a:rPr lang="it-IT" sz="1600" dirty="0" smtClean="0">
                <a:sym typeface="Symbol"/>
              </a:rPr>
              <a:t> </a:t>
            </a:r>
            <a:r>
              <a:rPr lang="it-IT" sz="1600" dirty="0" err="1" smtClean="0">
                <a:sym typeface="Symbol"/>
              </a:rPr>
              <a:t>temporary</a:t>
            </a:r>
            <a:r>
              <a:rPr lang="it-IT" sz="1600" dirty="0" smtClean="0">
                <a:sym typeface="Symbol"/>
              </a:rPr>
              <a:t>) </a:t>
            </a:r>
            <a:r>
              <a:rPr lang="it-IT" sz="1600" dirty="0" err="1" smtClean="0">
                <a:sym typeface="Symbol"/>
              </a:rPr>
              <a:t>of</a:t>
            </a:r>
            <a:r>
              <a:rPr lang="it-IT" sz="1600" dirty="0" smtClean="0">
                <a:sym typeface="Symbol"/>
              </a:rPr>
              <a:t> </a:t>
            </a:r>
            <a:r>
              <a:rPr lang="it-IT" sz="1600" dirty="0" err="1" smtClean="0">
                <a:sym typeface="Symbol"/>
              </a:rPr>
              <a:t>communication</a:t>
            </a:r>
            <a:r>
              <a:rPr lang="it-IT" sz="1600" dirty="0" smtClean="0">
                <a:sym typeface="Symbol"/>
              </a:rPr>
              <a:t> net</a:t>
            </a: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22</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0010" y="1224958"/>
            <a:ext cx="8188454" cy="4336891"/>
          </a:xfrm>
        </p:spPr>
        <p:txBody>
          <a:bodyPr/>
          <a:lstStyle/>
          <a:p>
            <a:pPr marL="0" indent="0" algn="just">
              <a:buNone/>
            </a:pPr>
            <a:r>
              <a:rPr lang="en-US" sz="2400" b="1" kern="1200" dirty="0" smtClean="0">
                <a:latin typeface="+mj-lt"/>
                <a:ea typeface="ヒラギノ角ゴ Pro W3" pitchFamily="1" charset="-128"/>
              </a:rPr>
              <a:t>Voltage/</a:t>
            </a:r>
            <a:r>
              <a:rPr lang="en-US" sz="2400" b="1" kern="1200" dirty="0" err="1" smtClean="0">
                <a:latin typeface="+mj-lt"/>
                <a:ea typeface="ヒラギノ角ゴ Pro W3" pitchFamily="1" charset="-128"/>
              </a:rPr>
              <a:t>cos</a:t>
            </a:r>
            <a:r>
              <a:rPr lang="en-US" sz="2400" b="1" kern="1200" dirty="0" smtClean="0">
                <a:latin typeface="+mj-lt"/>
                <a:ea typeface="ヒラギノ角ゴ Pro W3" pitchFamily="1" charset="-128"/>
              </a:rPr>
              <a:t> </a:t>
            </a:r>
            <a:r>
              <a:rPr lang="en-US" sz="2400" b="1" kern="1200" dirty="0" smtClean="0">
                <a:latin typeface="Symbol" pitchFamily="18" charset="2"/>
                <a:ea typeface="ヒラギノ角ゴ Pro W3" pitchFamily="1" charset="-128"/>
              </a:rPr>
              <a:t></a:t>
            </a:r>
            <a:r>
              <a:rPr lang="en-US" sz="2400" b="1" kern="1200" dirty="0" smtClean="0">
                <a:latin typeface="+mj-lt"/>
                <a:ea typeface="ヒラギノ角ゴ Pro W3" pitchFamily="1" charset="-128"/>
              </a:rPr>
              <a:t> regulation Vs hosting capacity</a:t>
            </a:r>
          </a:p>
          <a:p>
            <a:pPr marL="625475" lvl="1" indent="-260350"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marL="898525" lvl="2" indent="-273050" algn="just"/>
            <a:r>
              <a:rPr lang="it-IT" sz="1600" b="1" dirty="0" err="1" smtClean="0">
                <a:solidFill>
                  <a:srgbClr val="154BD1"/>
                </a:solidFill>
                <a:latin typeface="+mj-lt"/>
                <a:sym typeface="Symbol"/>
              </a:rPr>
              <a:t>Widening</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of</a:t>
            </a:r>
            <a:r>
              <a:rPr lang="it-IT" sz="1600" b="1" dirty="0" smtClean="0">
                <a:solidFill>
                  <a:srgbClr val="154BD1"/>
                </a:solidFill>
                <a:latin typeface="+mj-lt"/>
                <a:sym typeface="Symbol"/>
              </a:rPr>
              <a:t> cos  </a:t>
            </a:r>
            <a:r>
              <a:rPr lang="it-IT" sz="1600" b="1" dirty="0" err="1" smtClean="0">
                <a:solidFill>
                  <a:srgbClr val="154BD1"/>
                </a:solidFill>
                <a:latin typeface="+mj-lt"/>
                <a:sym typeface="Symbol"/>
              </a:rPr>
              <a:t>regulation</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range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reducing</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also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active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power</a:t>
            </a:r>
            <a:r>
              <a:rPr lang="it-IT" sz="1600" b="1" dirty="0" smtClean="0">
                <a:solidFill>
                  <a:srgbClr val="154BD1"/>
                </a:solidFill>
                <a:latin typeface="+mj-lt"/>
                <a:sym typeface="Symbol"/>
              </a:rPr>
              <a:t> ? On </a:t>
            </a:r>
            <a:r>
              <a:rPr lang="it-IT" sz="1600" b="1" dirty="0" err="1" smtClean="0">
                <a:solidFill>
                  <a:srgbClr val="154BD1"/>
                </a:solidFill>
                <a:latin typeface="+mj-lt"/>
                <a:sym typeface="Symbol"/>
              </a:rPr>
              <a:t>demand</a:t>
            </a:r>
            <a:r>
              <a:rPr lang="it-IT" sz="1600" b="1" dirty="0" smtClean="0">
                <a:solidFill>
                  <a:srgbClr val="154BD1"/>
                </a:solidFill>
                <a:latin typeface="+mj-lt"/>
                <a:sym typeface="Symbol"/>
              </a:rPr>
              <a:t> ? In </a:t>
            </a:r>
            <a:r>
              <a:rPr lang="it-IT" sz="1600" b="1" dirty="0" err="1" smtClean="0">
                <a:solidFill>
                  <a:srgbClr val="154BD1"/>
                </a:solidFill>
                <a:latin typeface="+mj-lt"/>
                <a:sym typeface="Symbol"/>
              </a:rPr>
              <a:t>automatic</a:t>
            </a:r>
            <a:r>
              <a:rPr lang="it-IT" sz="1600" b="1" dirty="0" smtClean="0">
                <a:solidFill>
                  <a:srgbClr val="154BD1"/>
                </a:solidFill>
                <a:latin typeface="+mj-lt"/>
                <a:sym typeface="Symbol"/>
              </a:rPr>
              <a:t> ?</a:t>
            </a:r>
          </a:p>
          <a:p>
            <a:pPr marL="898525" lvl="2" indent="-273050" algn="just"/>
            <a:r>
              <a:rPr lang="it-IT" sz="1600" b="1" dirty="0" smtClean="0">
                <a:solidFill>
                  <a:srgbClr val="154BD1"/>
                </a:solidFill>
                <a:latin typeface="+mj-lt"/>
                <a:sym typeface="Symbol"/>
              </a:rPr>
              <a:t>Are </a:t>
            </a:r>
            <a:r>
              <a:rPr lang="it-IT" sz="1600" b="1" dirty="0" err="1" smtClean="0">
                <a:solidFill>
                  <a:srgbClr val="154BD1"/>
                </a:solidFill>
                <a:latin typeface="+mj-lt"/>
                <a:sym typeface="Symbol"/>
              </a:rPr>
              <a:t>product</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standards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of</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generators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rotating</a:t>
            </a:r>
            <a:r>
              <a:rPr lang="it-IT" sz="1600" b="1" dirty="0" smtClean="0">
                <a:solidFill>
                  <a:srgbClr val="154BD1"/>
                </a:solidFill>
                <a:latin typeface="+mj-lt"/>
                <a:sym typeface="Symbol"/>
              </a:rPr>
              <a:t> and/or </a:t>
            </a:r>
            <a:r>
              <a:rPr lang="it-IT" sz="1600" b="1" dirty="0" err="1" smtClean="0">
                <a:solidFill>
                  <a:srgbClr val="154BD1"/>
                </a:solidFill>
                <a:latin typeface="+mj-lt"/>
                <a:sym typeface="Symbol"/>
              </a:rPr>
              <a:t>inverters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expecially</a:t>
            </a:r>
            <a:r>
              <a:rPr lang="it-IT" sz="1600" b="1" dirty="0" smtClean="0">
                <a:solidFill>
                  <a:srgbClr val="154BD1"/>
                </a:solidFill>
                <a:latin typeface="+mj-lt"/>
                <a:sym typeface="Symbol"/>
              </a:rPr>
              <a:t> PV </a:t>
            </a:r>
            <a:r>
              <a:rPr lang="it-IT" sz="1600" b="1" dirty="0" err="1" smtClean="0">
                <a:solidFill>
                  <a:srgbClr val="154BD1"/>
                </a:solidFill>
                <a:latin typeface="+mj-lt"/>
                <a:sym typeface="Symbol"/>
              </a:rPr>
              <a:t>ones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compliant</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with</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networks</a:t>
            </a:r>
            <a:r>
              <a:rPr lang="it-IT" sz="1600" b="1" dirty="0" smtClean="0">
                <a:solidFill>
                  <a:srgbClr val="154BD1"/>
                </a:solidFill>
                <a:latin typeface="+mj-lt"/>
                <a:sym typeface="Symbol"/>
              </a:rPr>
              <a:t> cos  </a:t>
            </a:r>
            <a:r>
              <a:rPr lang="it-IT" sz="1600" b="1" dirty="0" err="1" smtClean="0">
                <a:solidFill>
                  <a:srgbClr val="154BD1"/>
                </a:solidFill>
                <a:latin typeface="+mj-lt"/>
                <a:sym typeface="Symbol"/>
              </a:rPr>
              <a:t>needs</a:t>
            </a:r>
            <a:r>
              <a:rPr lang="it-IT" sz="1600" b="1" dirty="0" smtClean="0">
                <a:solidFill>
                  <a:srgbClr val="154BD1"/>
                </a:solidFill>
                <a:latin typeface="+mj-lt"/>
                <a:sym typeface="Symbol"/>
              </a:rPr>
              <a:t> ?</a:t>
            </a:r>
          </a:p>
          <a:p>
            <a:pPr marL="898525" lvl="2" indent="-273050" algn="just"/>
            <a:r>
              <a:rPr lang="it-IT" sz="1600" b="1" dirty="0" smtClean="0">
                <a:solidFill>
                  <a:srgbClr val="154BD1"/>
                </a:solidFill>
                <a:latin typeface="+mj-lt"/>
                <a:sym typeface="Symbol"/>
              </a:rPr>
              <a:t>Are </a:t>
            </a:r>
            <a:r>
              <a:rPr lang="it-IT" sz="1600" b="1" dirty="0" err="1" smtClean="0">
                <a:solidFill>
                  <a:srgbClr val="154BD1"/>
                </a:solidFill>
                <a:latin typeface="+mj-lt"/>
                <a:sym typeface="Symbol"/>
              </a:rPr>
              <a:t>generators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control</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systems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able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deal </a:t>
            </a:r>
            <a:r>
              <a:rPr lang="it-IT" sz="1600" b="1" dirty="0" err="1" smtClean="0">
                <a:solidFill>
                  <a:srgbClr val="154BD1"/>
                </a:solidFill>
                <a:latin typeface="+mj-lt"/>
                <a:sym typeface="Symbol"/>
              </a:rPr>
              <a:t>control</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signals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from</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DSOs</a:t>
            </a:r>
            <a:r>
              <a:rPr lang="it-IT" sz="1600" b="1" dirty="0" smtClean="0">
                <a:solidFill>
                  <a:srgbClr val="154BD1"/>
                </a:solidFill>
                <a:latin typeface="+mj-lt"/>
                <a:sym typeface="Symbol"/>
              </a:rPr>
              <a:t> DMS ? </a:t>
            </a:r>
            <a:r>
              <a:rPr lang="it-IT" sz="1600" b="1" dirty="0" err="1" smtClean="0">
                <a:solidFill>
                  <a:srgbClr val="154BD1"/>
                </a:solidFill>
                <a:latin typeface="+mj-lt"/>
                <a:sym typeface="Symbol"/>
              </a:rPr>
              <a:t>If</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not</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have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they</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be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able</a:t>
            </a:r>
            <a:r>
              <a:rPr lang="it-IT" sz="1600" b="1" dirty="0" smtClean="0">
                <a:solidFill>
                  <a:srgbClr val="154BD1"/>
                </a:solidFill>
                <a:latin typeface="+mj-lt"/>
                <a:sym typeface="Symbol"/>
              </a:rPr>
              <a:t> ? In </a:t>
            </a:r>
            <a:r>
              <a:rPr lang="it-IT" sz="1600" b="1" dirty="0" err="1" smtClean="0">
                <a:solidFill>
                  <a:srgbClr val="154BD1"/>
                </a:solidFill>
                <a:latin typeface="+mj-lt"/>
                <a:sym typeface="Symbol"/>
              </a:rPr>
              <a:t>which</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time</a:t>
            </a:r>
            <a:r>
              <a:rPr lang="it-IT" sz="1600" b="1" dirty="0" smtClean="0">
                <a:solidFill>
                  <a:srgbClr val="154BD1"/>
                </a:solidFill>
                <a:latin typeface="+mj-lt"/>
                <a:sym typeface="Symbol"/>
              </a:rPr>
              <a:t> ? </a:t>
            </a:r>
            <a:r>
              <a:rPr lang="it-IT" sz="1600" b="1" dirty="0" err="1" smtClean="0">
                <a:solidFill>
                  <a:srgbClr val="154BD1"/>
                </a:solidFill>
                <a:latin typeface="+mj-lt"/>
                <a:sym typeface="Symbol"/>
              </a:rPr>
              <a:t>With</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which</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protocol</a:t>
            </a:r>
            <a:r>
              <a:rPr lang="it-IT" sz="1600" b="1" dirty="0" smtClean="0">
                <a:solidFill>
                  <a:srgbClr val="154BD1"/>
                </a:solidFill>
                <a:latin typeface="+mj-lt"/>
                <a:sym typeface="Symbol"/>
              </a:rPr>
              <a:t> (IEC 61850 ?)</a:t>
            </a:r>
          </a:p>
          <a:p>
            <a:pPr marL="898525" lvl="2" indent="-273050" algn="just"/>
            <a:r>
              <a:rPr lang="it-IT" sz="1600" b="1" dirty="0" smtClean="0">
                <a:solidFill>
                  <a:srgbClr val="154BD1"/>
                </a:solidFill>
                <a:latin typeface="+mj-lt"/>
                <a:sym typeface="Symbol"/>
              </a:rPr>
              <a:t>Are </a:t>
            </a:r>
            <a:r>
              <a:rPr lang="it-IT" sz="1600" b="1" dirty="0" err="1" smtClean="0">
                <a:solidFill>
                  <a:srgbClr val="154BD1"/>
                </a:solidFill>
                <a:latin typeface="+mj-lt"/>
                <a:sym typeface="Symbol"/>
              </a:rPr>
              <a:t>possible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requests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from</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TSOs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have</a:t>
            </a:r>
            <a:r>
              <a:rPr lang="it-IT" sz="1600" b="1" dirty="0" smtClean="0">
                <a:solidFill>
                  <a:srgbClr val="154BD1"/>
                </a:solidFill>
                <a:latin typeface="+mj-lt"/>
                <a:sym typeface="Symbol"/>
              </a:rPr>
              <a:t> a cos   0,9 </a:t>
            </a:r>
            <a:r>
              <a:rPr lang="it-IT" sz="1600" b="1" dirty="0" err="1" smtClean="0">
                <a:solidFill>
                  <a:srgbClr val="154BD1"/>
                </a:solidFill>
                <a:latin typeface="+mj-lt"/>
                <a:sym typeface="Symbol"/>
              </a:rPr>
              <a:t>lagging</a:t>
            </a:r>
            <a:r>
              <a:rPr lang="it-IT" sz="1600" b="1" dirty="0" smtClean="0">
                <a:solidFill>
                  <a:srgbClr val="154BD1"/>
                </a:solidFill>
                <a:latin typeface="+mj-lt"/>
                <a:sym typeface="Symbol"/>
              </a:rPr>
              <a:t> at PCC </a:t>
            </a:r>
            <a:r>
              <a:rPr lang="it-IT" sz="1600" b="1" dirty="0" err="1" smtClean="0">
                <a:solidFill>
                  <a:srgbClr val="154BD1"/>
                </a:solidFill>
                <a:latin typeface="+mj-lt"/>
                <a:sym typeface="Symbol"/>
              </a:rPr>
              <a:t>with</a:t>
            </a:r>
            <a:r>
              <a:rPr lang="it-IT" sz="1600" b="1" dirty="0" smtClean="0">
                <a:solidFill>
                  <a:srgbClr val="154BD1"/>
                </a:solidFill>
                <a:latin typeface="+mj-lt"/>
                <a:sym typeface="Symbol"/>
              </a:rPr>
              <a:t> HV net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be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considered</a:t>
            </a:r>
            <a:r>
              <a:rPr lang="it-IT" sz="1600" b="1" dirty="0" smtClean="0">
                <a:solidFill>
                  <a:srgbClr val="154BD1"/>
                </a:solidFill>
                <a:latin typeface="+mj-lt"/>
                <a:sym typeface="Symbol"/>
              </a:rPr>
              <a:t> or a </a:t>
            </a:r>
            <a:r>
              <a:rPr lang="it-IT" sz="1600" b="1" dirty="0" err="1" smtClean="0">
                <a:solidFill>
                  <a:srgbClr val="154BD1"/>
                </a:solidFill>
                <a:latin typeface="+mj-lt"/>
                <a:sym typeface="Symbol"/>
              </a:rPr>
              <a:t>new</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approach</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has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be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defined</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increase</a:t>
            </a:r>
            <a:r>
              <a:rPr lang="it-IT" sz="1600" b="1" dirty="0" smtClean="0">
                <a:solidFill>
                  <a:srgbClr val="154BD1"/>
                </a:solidFill>
                <a:latin typeface="+mj-lt"/>
                <a:sym typeface="Symbol"/>
              </a:rPr>
              <a:t> hosting </a:t>
            </a:r>
            <a:r>
              <a:rPr lang="it-IT" sz="1600" b="1" dirty="0" err="1" smtClean="0">
                <a:solidFill>
                  <a:srgbClr val="154BD1"/>
                </a:solidFill>
                <a:latin typeface="+mj-lt"/>
                <a:sym typeface="Symbol"/>
              </a:rPr>
              <a:t>capacity</a:t>
            </a:r>
            <a:r>
              <a:rPr lang="it-IT" sz="1600" b="1" dirty="0" smtClean="0">
                <a:solidFill>
                  <a:srgbClr val="154BD1"/>
                </a:solidFill>
                <a:latin typeface="+mj-lt"/>
                <a:sym typeface="Symbol"/>
              </a:rPr>
              <a:t> in the </a:t>
            </a:r>
            <a:r>
              <a:rPr lang="it-IT" sz="1600" b="1" dirty="0" err="1" smtClean="0">
                <a:solidFill>
                  <a:srgbClr val="154BD1"/>
                </a:solidFill>
                <a:latin typeface="+mj-lt"/>
                <a:sym typeface="Symbol"/>
              </a:rPr>
              <a:t>respect</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of</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contractual</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limits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concerning</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voltage</a:t>
            </a:r>
            <a:r>
              <a:rPr lang="it-IT" sz="1600" b="1" dirty="0" smtClean="0">
                <a:solidFill>
                  <a:srgbClr val="154BD1"/>
                </a:solidFill>
                <a:latin typeface="+mj-lt"/>
                <a:sym typeface="Symbol"/>
              </a:rPr>
              <a:t> and </a:t>
            </a:r>
            <a:r>
              <a:rPr lang="it-IT" sz="1600" b="1" dirty="0" err="1" smtClean="0">
                <a:solidFill>
                  <a:srgbClr val="154BD1"/>
                </a:solidFill>
                <a:latin typeface="+mj-lt"/>
                <a:sym typeface="Symbol"/>
              </a:rPr>
              <a:t>of</a:t>
            </a:r>
            <a:r>
              <a:rPr lang="it-IT" sz="1600" b="1" dirty="0" smtClean="0">
                <a:solidFill>
                  <a:srgbClr val="154BD1"/>
                </a:solidFill>
                <a:latin typeface="+mj-lt"/>
                <a:sym typeface="Symbol"/>
              </a:rPr>
              <a:t> EN 50160 standard ?</a:t>
            </a:r>
          </a:p>
          <a:p>
            <a:pPr marL="898525" lvl="2" indent="-273050" algn="just"/>
            <a:r>
              <a:rPr lang="it-IT" sz="1600" b="1" dirty="0" err="1" smtClean="0">
                <a:solidFill>
                  <a:srgbClr val="154BD1"/>
                </a:solidFill>
                <a:latin typeface="+mj-lt"/>
                <a:sym typeface="Symbol"/>
              </a:rPr>
              <a:t>Have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inverters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expecially</a:t>
            </a:r>
            <a:r>
              <a:rPr lang="it-IT" sz="1600" b="1" dirty="0" smtClean="0">
                <a:solidFill>
                  <a:srgbClr val="154BD1"/>
                </a:solidFill>
                <a:latin typeface="+mj-lt"/>
                <a:sym typeface="Symbol"/>
              </a:rPr>
              <a:t> PV </a:t>
            </a:r>
            <a:r>
              <a:rPr lang="it-IT" sz="1600" b="1" dirty="0" err="1" smtClean="0">
                <a:solidFill>
                  <a:srgbClr val="154BD1"/>
                </a:solidFill>
                <a:latin typeface="+mj-lt"/>
                <a:sym typeface="Symbol"/>
              </a:rPr>
              <a:t>ones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absorb</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reactive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power</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during</a:t>
            </a:r>
            <a:r>
              <a:rPr lang="it-IT" sz="1600" b="1" dirty="0" smtClean="0">
                <a:solidFill>
                  <a:srgbClr val="154BD1"/>
                </a:solidFill>
                <a:latin typeface="+mj-lt"/>
                <a:sym typeface="Symbol"/>
              </a:rPr>
              <a:t> night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compensate </a:t>
            </a:r>
            <a:r>
              <a:rPr lang="it-IT" sz="1600" b="1" dirty="0" err="1" smtClean="0">
                <a:solidFill>
                  <a:srgbClr val="154BD1"/>
                </a:solidFill>
                <a:latin typeface="+mj-lt"/>
                <a:sym typeface="Symbol"/>
              </a:rPr>
              <a:t>reactive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power</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of</a:t>
            </a:r>
            <a:r>
              <a:rPr lang="it-IT" sz="1600" b="1" dirty="0" smtClean="0">
                <a:solidFill>
                  <a:srgbClr val="154BD1"/>
                </a:solidFill>
                <a:latin typeface="+mj-lt"/>
                <a:sym typeface="Symbol"/>
              </a:rPr>
              <a:t> underground </a:t>
            </a:r>
            <a:r>
              <a:rPr lang="it-IT" sz="1600" b="1" dirty="0" err="1" smtClean="0">
                <a:solidFill>
                  <a:srgbClr val="154BD1"/>
                </a:solidFill>
                <a:latin typeface="+mj-lt"/>
                <a:sym typeface="Symbol"/>
              </a:rPr>
              <a:t>cables</a:t>
            </a:r>
            <a:r>
              <a:rPr lang="it-IT" sz="1600" b="1" dirty="0" smtClean="0">
                <a:solidFill>
                  <a:srgbClr val="154BD1"/>
                </a:solidFill>
                <a:latin typeface="+mj-lt"/>
                <a:sym typeface="Symbol"/>
              </a:rPr>
              <a:t> ? (no </a:t>
            </a:r>
            <a:r>
              <a:rPr lang="it-IT" sz="1600" b="1" dirty="0" err="1" smtClean="0">
                <a:solidFill>
                  <a:srgbClr val="154BD1"/>
                </a:solidFill>
                <a:latin typeface="+mj-lt"/>
                <a:sym typeface="Symbol"/>
              </a:rPr>
              <a:t>load</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possible</a:t>
            </a:r>
            <a:r>
              <a:rPr lang="it-IT" sz="1600" b="1" dirty="0" smtClean="0">
                <a:solidFill>
                  <a:srgbClr val="154BD1"/>
                </a:solidFill>
                <a:latin typeface="+mj-lt"/>
                <a:sym typeface="Symbol"/>
              </a:rPr>
              <a:t> cos  ≤ 1 </a:t>
            </a:r>
            <a:r>
              <a:rPr lang="it-IT" sz="1600" b="1" dirty="0" err="1" smtClean="0">
                <a:solidFill>
                  <a:srgbClr val="154BD1"/>
                </a:solidFill>
                <a:latin typeface="+mj-lt"/>
                <a:sym typeface="Symbol"/>
              </a:rPr>
              <a:t>leading</a:t>
            </a:r>
            <a:r>
              <a:rPr lang="it-IT" sz="1600" b="1" dirty="0" smtClean="0">
                <a:solidFill>
                  <a:srgbClr val="154BD1"/>
                </a:solidFill>
                <a:latin typeface="+mj-lt"/>
                <a:sym typeface="Symbol"/>
              </a:rPr>
              <a:t> at PCC </a:t>
            </a:r>
            <a:r>
              <a:rPr lang="it-IT" sz="1600" b="1" dirty="0" err="1" smtClean="0">
                <a:solidFill>
                  <a:srgbClr val="154BD1"/>
                </a:solidFill>
                <a:latin typeface="+mj-lt"/>
                <a:sym typeface="Symbol"/>
              </a:rPr>
              <a:t>with</a:t>
            </a:r>
            <a:r>
              <a:rPr lang="it-IT" sz="1600" b="1" dirty="0" smtClean="0">
                <a:solidFill>
                  <a:srgbClr val="154BD1"/>
                </a:solidFill>
                <a:latin typeface="+mj-lt"/>
                <a:sym typeface="Symbol"/>
              </a:rPr>
              <a:t> HV, </a:t>
            </a:r>
            <a:r>
              <a:rPr lang="it-IT" sz="1600" b="1" dirty="0" err="1" smtClean="0">
                <a:solidFill>
                  <a:srgbClr val="154BD1"/>
                </a:solidFill>
                <a:latin typeface="+mj-lt"/>
                <a:sym typeface="Symbol"/>
              </a:rPr>
              <a:t>excessive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voltage</a:t>
            </a:r>
            <a:r>
              <a:rPr lang="it-IT" sz="1600" b="1" dirty="0" smtClean="0">
                <a:solidFill>
                  <a:srgbClr val="154BD1"/>
                </a:solidFill>
                <a:latin typeface="+mj-lt"/>
                <a:sym typeface="Symbol"/>
              </a:rPr>
              <a:t> on MV net</a:t>
            </a: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23</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0010" y="1301158"/>
            <a:ext cx="8188454" cy="4336891"/>
          </a:xfrm>
        </p:spPr>
        <p:txBody>
          <a:bodyPr/>
          <a:lstStyle/>
          <a:p>
            <a:pPr marL="0" indent="0" algn="just">
              <a:buNone/>
            </a:pPr>
            <a:r>
              <a:rPr lang="en-US" sz="2400" b="1" kern="1200" dirty="0" smtClean="0">
                <a:latin typeface="+mj-lt"/>
                <a:ea typeface="ヒラギノ角ゴ Pro W3" pitchFamily="1" charset="-128"/>
              </a:rPr>
              <a:t>Voltage/</a:t>
            </a:r>
            <a:r>
              <a:rPr lang="en-US" sz="2400" b="1" kern="1200" dirty="0" err="1" smtClean="0">
                <a:latin typeface="+mj-lt"/>
                <a:ea typeface="ヒラギノ角ゴ Pro W3" pitchFamily="1" charset="-128"/>
              </a:rPr>
              <a:t>cos</a:t>
            </a:r>
            <a:r>
              <a:rPr lang="en-US" sz="2400" b="1" kern="1200" dirty="0" smtClean="0">
                <a:latin typeface="+mj-lt"/>
                <a:ea typeface="ヒラギノ角ゴ Pro W3" pitchFamily="1" charset="-128"/>
              </a:rPr>
              <a:t> </a:t>
            </a:r>
            <a:r>
              <a:rPr lang="en-US" sz="2400" b="1" kern="1200" dirty="0" smtClean="0">
                <a:latin typeface="Symbol" pitchFamily="18" charset="2"/>
                <a:ea typeface="ヒラギノ角ゴ Pro W3" pitchFamily="1" charset="-128"/>
              </a:rPr>
              <a:t></a:t>
            </a:r>
            <a:r>
              <a:rPr lang="en-US" sz="2400" b="1" kern="1200" dirty="0" smtClean="0">
                <a:latin typeface="+mj-lt"/>
                <a:ea typeface="ヒラギノ角ゴ Pro W3" pitchFamily="1" charset="-128"/>
              </a:rPr>
              <a:t> regulation Vs hosting capacity</a:t>
            </a:r>
          </a:p>
          <a:p>
            <a:pPr lvl="1"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lvl="2" algn="just"/>
            <a:r>
              <a:rPr lang="it-IT" sz="1600" b="1" dirty="0" err="1" smtClean="0">
                <a:solidFill>
                  <a:srgbClr val="154BD1"/>
                </a:solidFill>
                <a:latin typeface="+mj-lt"/>
                <a:sym typeface="Symbol"/>
              </a:rPr>
              <a:t>Have</a:t>
            </a:r>
            <a:r>
              <a:rPr lang="it-IT" sz="1600" b="1" dirty="0" smtClean="0">
                <a:solidFill>
                  <a:srgbClr val="154BD1"/>
                </a:solidFill>
                <a:latin typeface="+mj-lt"/>
                <a:sym typeface="Symbol"/>
              </a:rPr>
              <a:t> DG on MV net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be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connected</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directly</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HV/MV </a:t>
            </a:r>
            <a:r>
              <a:rPr lang="it-IT" sz="1600" b="1" dirty="0" err="1" smtClean="0">
                <a:solidFill>
                  <a:srgbClr val="154BD1"/>
                </a:solidFill>
                <a:latin typeface="+mj-lt"/>
                <a:sym typeface="Symbol"/>
              </a:rPr>
              <a:t>substation</a:t>
            </a:r>
            <a:r>
              <a:rPr lang="it-IT" sz="1600" b="1" dirty="0" smtClean="0">
                <a:solidFill>
                  <a:srgbClr val="154BD1"/>
                </a:solidFill>
                <a:latin typeface="+mj-lt"/>
                <a:sym typeface="Symbol"/>
              </a:rPr>
              <a:t> MV bus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produce </a:t>
            </a:r>
            <a:r>
              <a:rPr lang="it-IT" sz="1600" b="1" dirty="0" err="1" smtClean="0">
                <a:solidFill>
                  <a:srgbClr val="154BD1"/>
                </a:solidFill>
                <a:latin typeface="+mj-lt"/>
                <a:sym typeface="Symbol"/>
              </a:rPr>
              <a:t>reactive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power</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with</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negliglible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effect</a:t>
            </a:r>
            <a:r>
              <a:rPr lang="it-IT" sz="1600" b="1" dirty="0" smtClean="0">
                <a:solidFill>
                  <a:srgbClr val="154BD1"/>
                </a:solidFill>
                <a:latin typeface="+mj-lt"/>
                <a:sym typeface="Symbol"/>
              </a:rPr>
              <a:t> on </a:t>
            </a:r>
            <a:r>
              <a:rPr lang="it-IT" sz="1600" b="1" dirty="0" err="1" smtClean="0">
                <a:solidFill>
                  <a:srgbClr val="154BD1"/>
                </a:solidFill>
                <a:latin typeface="+mj-lt"/>
                <a:sym typeface="Symbol"/>
              </a:rPr>
              <a:t>voltage</a:t>
            </a:r>
            <a:r>
              <a:rPr lang="it-IT" sz="1600" b="1" dirty="0" smtClean="0">
                <a:solidFill>
                  <a:srgbClr val="154BD1"/>
                </a:solidFill>
                <a:latin typeface="+mj-lt"/>
                <a:sym typeface="Symbol"/>
              </a:rPr>
              <a:t>) or </a:t>
            </a:r>
            <a:r>
              <a:rPr lang="it-IT" sz="1600" b="1" dirty="0" err="1" smtClean="0">
                <a:solidFill>
                  <a:srgbClr val="154BD1"/>
                </a:solidFill>
                <a:latin typeface="+mj-lt"/>
                <a:sym typeface="Symbol"/>
              </a:rPr>
              <a:t>may</a:t>
            </a:r>
            <a:r>
              <a:rPr lang="it-IT" sz="1600" b="1" dirty="0" smtClean="0">
                <a:solidFill>
                  <a:srgbClr val="154BD1"/>
                </a:solidFill>
                <a:latin typeface="+mj-lt"/>
                <a:sym typeface="Symbol"/>
              </a:rPr>
              <a:t> DG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be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connected</a:t>
            </a:r>
            <a:r>
              <a:rPr lang="it-IT" sz="1600" b="1" dirty="0" smtClean="0">
                <a:solidFill>
                  <a:srgbClr val="154BD1"/>
                </a:solidFill>
                <a:latin typeface="+mj-lt"/>
                <a:sym typeface="Symbol"/>
              </a:rPr>
              <a:t> on </a:t>
            </a:r>
            <a:r>
              <a:rPr lang="it-IT" sz="1600" b="1" dirty="0" err="1" smtClean="0">
                <a:solidFill>
                  <a:srgbClr val="154BD1"/>
                </a:solidFill>
                <a:latin typeface="+mj-lt"/>
                <a:sym typeface="Symbol"/>
              </a:rPr>
              <a:t>existing</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feeders</a:t>
            </a:r>
            <a:r>
              <a:rPr lang="it-IT" sz="1600" b="1" dirty="0" smtClean="0">
                <a:solidFill>
                  <a:srgbClr val="154BD1"/>
                </a:solidFill>
                <a:latin typeface="+mj-lt"/>
                <a:sym typeface="Symbol"/>
              </a:rPr>
              <a:t> ? (</a:t>
            </a:r>
            <a:r>
              <a:rPr lang="it-IT" sz="1600" b="1" dirty="0" err="1" smtClean="0">
                <a:solidFill>
                  <a:srgbClr val="154BD1"/>
                </a:solidFill>
                <a:latin typeface="+mj-lt"/>
                <a:sym typeface="Symbol"/>
              </a:rPr>
              <a:t>with</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reduction</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of</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losses</a:t>
            </a:r>
            <a:r>
              <a:rPr lang="it-IT" sz="1600" b="1" dirty="0" smtClean="0">
                <a:solidFill>
                  <a:srgbClr val="154BD1"/>
                </a:solidFill>
                <a:latin typeface="+mj-lt"/>
                <a:sym typeface="Symbol"/>
              </a:rPr>
              <a:t>)</a:t>
            </a:r>
          </a:p>
          <a:p>
            <a:pPr lvl="2" algn="just"/>
            <a:r>
              <a:rPr lang="it-IT" sz="1600" b="1" dirty="0" err="1" smtClean="0">
                <a:solidFill>
                  <a:srgbClr val="154BD1"/>
                </a:solidFill>
                <a:latin typeface="+mj-lt"/>
                <a:sym typeface="Symbol"/>
              </a:rPr>
              <a:t>Have</a:t>
            </a:r>
            <a:r>
              <a:rPr lang="it-IT" sz="1600" b="1" dirty="0" smtClean="0">
                <a:solidFill>
                  <a:srgbClr val="154BD1"/>
                </a:solidFill>
                <a:latin typeface="+mj-lt"/>
                <a:sym typeface="Symbol"/>
              </a:rPr>
              <a:t> DSO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install</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compensation</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systems</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Inverters</a:t>
            </a:r>
            <a:r>
              <a:rPr lang="it-IT" sz="1600" b="1" dirty="0" smtClean="0">
                <a:solidFill>
                  <a:srgbClr val="154BD1"/>
                </a:solidFill>
                <a:latin typeface="+mj-lt"/>
                <a:sym typeface="Symbol"/>
              </a:rPr>
              <a:t> ?) on HV/MV </a:t>
            </a:r>
            <a:r>
              <a:rPr lang="it-IT" sz="1600" b="1" dirty="0" err="1" smtClean="0">
                <a:solidFill>
                  <a:srgbClr val="154BD1"/>
                </a:solidFill>
                <a:latin typeface="+mj-lt"/>
                <a:sym typeface="Symbol"/>
              </a:rPr>
              <a:t>substation</a:t>
            </a:r>
            <a:r>
              <a:rPr lang="it-IT" sz="1600" b="1" dirty="0" smtClean="0">
                <a:solidFill>
                  <a:srgbClr val="154BD1"/>
                </a:solidFill>
                <a:latin typeface="+mj-lt"/>
                <a:sym typeface="Symbol"/>
              </a:rPr>
              <a:t> MV bus </a:t>
            </a:r>
            <a:r>
              <a:rPr lang="it-IT" sz="1600" b="1" dirty="0" err="1" smtClean="0">
                <a:solidFill>
                  <a:srgbClr val="154BD1"/>
                </a:solidFill>
                <a:latin typeface="+mj-lt"/>
                <a:sym typeface="Symbol"/>
              </a:rPr>
              <a:t>to</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regulate</a:t>
            </a:r>
            <a:r>
              <a:rPr lang="it-IT" sz="1600" b="1" dirty="0" smtClean="0">
                <a:solidFill>
                  <a:srgbClr val="154BD1"/>
                </a:solidFill>
                <a:latin typeface="+mj-lt"/>
                <a:sym typeface="Symbol"/>
              </a:rPr>
              <a:t> cos  at PCC </a:t>
            </a:r>
            <a:r>
              <a:rPr lang="it-IT" sz="1600" b="1" dirty="0" err="1" smtClean="0">
                <a:solidFill>
                  <a:srgbClr val="154BD1"/>
                </a:solidFill>
                <a:latin typeface="+mj-lt"/>
                <a:sym typeface="Symbol"/>
              </a:rPr>
              <a:t>with</a:t>
            </a:r>
            <a:r>
              <a:rPr lang="it-IT" sz="1600" b="1" dirty="0" smtClean="0">
                <a:solidFill>
                  <a:srgbClr val="154BD1"/>
                </a:solidFill>
                <a:latin typeface="+mj-lt"/>
                <a:sym typeface="Symbol"/>
              </a:rPr>
              <a:t> HV net ? </a:t>
            </a: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24</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3347864" y="1908476"/>
            <a:ext cx="5307249" cy="4080844"/>
          </a:xfrm>
          <a:prstGeom prst="rect">
            <a:avLst/>
          </a:prstGeom>
          <a:noFill/>
          <a:ln w="9525">
            <a:noFill/>
            <a:miter lim="800000"/>
            <a:headEnd/>
            <a:tailEnd/>
          </a:ln>
        </p:spPr>
      </p:pic>
      <p:sp>
        <p:nvSpPr>
          <p:cNvPr id="3" name="Segnaposto contenuto 2"/>
          <p:cNvSpPr>
            <a:spLocks noGrp="1"/>
          </p:cNvSpPr>
          <p:nvPr>
            <p:ph idx="1"/>
          </p:nvPr>
        </p:nvSpPr>
        <p:spPr>
          <a:xfrm>
            <a:off x="560010" y="1194478"/>
            <a:ext cx="8188454" cy="4336891"/>
          </a:xfrm>
        </p:spPr>
        <p:txBody>
          <a:bodyPr/>
          <a:lstStyle/>
          <a:p>
            <a:pPr marL="0" indent="0" algn="just">
              <a:buNone/>
            </a:pPr>
            <a:r>
              <a:rPr lang="en-US" sz="2400" b="1" kern="1200" dirty="0" smtClean="0">
                <a:latin typeface="+mj-lt"/>
                <a:ea typeface="ヒラギノ角ゴ Pro W3" pitchFamily="1" charset="-128"/>
              </a:rPr>
              <a:t>Voltage/</a:t>
            </a:r>
            <a:r>
              <a:rPr lang="en-US" sz="2400" b="1" kern="1200" dirty="0" err="1" smtClean="0">
                <a:latin typeface="+mj-lt"/>
                <a:ea typeface="ヒラギノ角ゴ Pro W3" pitchFamily="1" charset="-128"/>
              </a:rPr>
              <a:t>cos</a:t>
            </a:r>
            <a:r>
              <a:rPr lang="en-US" sz="2400" b="1" kern="1200" dirty="0" smtClean="0">
                <a:latin typeface="+mj-lt"/>
                <a:ea typeface="ヒラギノ角ゴ Pro W3" pitchFamily="1" charset="-128"/>
              </a:rPr>
              <a:t> </a:t>
            </a:r>
            <a:r>
              <a:rPr lang="en-US" sz="2400" b="1" kern="1200" dirty="0" smtClean="0">
                <a:latin typeface="Symbol" pitchFamily="18" charset="2"/>
                <a:ea typeface="ヒラギノ角ゴ Pro W3" pitchFamily="1" charset="-128"/>
              </a:rPr>
              <a:t></a:t>
            </a:r>
            <a:r>
              <a:rPr lang="en-US" sz="2400" b="1" kern="1200" dirty="0" smtClean="0">
                <a:latin typeface="+mj-lt"/>
                <a:ea typeface="ヒラギノ角ゴ Pro W3" pitchFamily="1" charset="-128"/>
              </a:rPr>
              <a:t> regulation Vs hosting capacity</a:t>
            </a:r>
          </a:p>
          <a:p>
            <a:pPr marL="0" indent="0" algn="just">
              <a:buNone/>
            </a:pPr>
            <a:r>
              <a:rPr lang="en-US" sz="1600" kern="1200" dirty="0" smtClean="0">
                <a:latin typeface="+mj-lt"/>
                <a:ea typeface="ヒラギノ角ゴ Pro W3" pitchFamily="1" charset="-128"/>
              </a:rPr>
              <a:t>Effect of </a:t>
            </a:r>
            <a:r>
              <a:rPr lang="en-US" sz="1600" kern="1200" dirty="0" err="1" smtClean="0">
                <a:latin typeface="+mj-lt"/>
                <a:ea typeface="ヒラギノ角ゴ Pro W3" pitchFamily="1" charset="-128"/>
              </a:rPr>
              <a:t>cos</a:t>
            </a:r>
            <a:r>
              <a:rPr lang="en-US" sz="1600" kern="1200" dirty="0" smtClean="0">
                <a:latin typeface="+mj-lt"/>
                <a:ea typeface="ヒラギノ角ゴ Pro W3" pitchFamily="1" charset="-128"/>
              </a:rPr>
              <a:t> </a:t>
            </a:r>
            <a:r>
              <a:rPr lang="en-US" sz="1600" kern="1200" dirty="0" smtClean="0">
                <a:latin typeface="+mj-lt"/>
                <a:ea typeface="ヒラギノ角ゴ Pro W3" pitchFamily="1" charset="-128"/>
                <a:sym typeface="Symbol"/>
              </a:rPr>
              <a:t> on voltage regulation is quite different between overhead feeders and MV underground feeder</a:t>
            </a:r>
            <a:endParaRPr lang="en-US" sz="1600" kern="1200" dirty="0" smtClean="0">
              <a:latin typeface="+mj-lt"/>
              <a:ea typeface="ヒラギノ角ゴ Pro W3" pitchFamily="1" charset="-128"/>
            </a:endParaRPr>
          </a:p>
        </p:txBody>
      </p:sp>
      <p:sp>
        <p:nvSpPr>
          <p:cNvPr id="4" name="CasellaDiTesto 3"/>
          <p:cNvSpPr txBox="1"/>
          <p:nvPr/>
        </p:nvSpPr>
        <p:spPr>
          <a:xfrm>
            <a:off x="565840" y="2109232"/>
            <a:ext cx="2592288" cy="3046988"/>
          </a:xfrm>
          <a:prstGeom prst="rect">
            <a:avLst/>
          </a:prstGeom>
          <a:noFill/>
        </p:spPr>
        <p:txBody>
          <a:bodyPr wrap="square" rtlCol="0">
            <a:spAutoFit/>
          </a:bodyPr>
          <a:lstStyle/>
          <a:p>
            <a:pPr algn="just"/>
            <a:r>
              <a:rPr lang="it-IT" sz="1600" dirty="0" err="1" smtClean="0">
                <a:latin typeface="+mj-lt"/>
              </a:rPr>
              <a:t>If</a:t>
            </a:r>
            <a:r>
              <a:rPr lang="it-IT" sz="1600" dirty="0" smtClean="0">
                <a:latin typeface="+mj-lt"/>
              </a:rPr>
              <a:t> GD </a:t>
            </a:r>
            <a:r>
              <a:rPr lang="it-IT" sz="1600" dirty="0" err="1" smtClean="0">
                <a:latin typeface="+mj-lt"/>
              </a:rPr>
              <a:t>is</a:t>
            </a:r>
            <a:r>
              <a:rPr lang="it-IT" sz="1600" dirty="0" smtClean="0">
                <a:latin typeface="+mj-lt"/>
              </a:rPr>
              <a:t> </a:t>
            </a:r>
            <a:r>
              <a:rPr lang="it-IT" sz="1600" dirty="0" err="1" smtClean="0">
                <a:latin typeface="+mj-lt"/>
              </a:rPr>
              <a:t>connected</a:t>
            </a:r>
            <a:r>
              <a:rPr lang="it-IT" sz="1600" dirty="0" smtClean="0">
                <a:latin typeface="+mj-lt"/>
              </a:rPr>
              <a:t> </a:t>
            </a:r>
            <a:r>
              <a:rPr lang="it-IT" sz="1600" dirty="0" err="1" smtClean="0">
                <a:latin typeface="+mj-lt"/>
              </a:rPr>
              <a:t>along</a:t>
            </a:r>
            <a:r>
              <a:rPr lang="it-IT" sz="1600" dirty="0" smtClean="0">
                <a:latin typeface="+mj-lt"/>
              </a:rPr>
              <a:t> </a:t>
            </a:r>
            <a:r>
              <a:rPr lang="it-IT" sz="1600" dirty="0" err="1" smtClean="0">
                <a:latin typeface="+mj-lt"/>
              </a:rPr>
              <a:t>an</a:t>
            </a:r>
            <a:r>
              <a:rPr lang="it-IT" sz="1600" dirty="0" smtClean="0">
                <a:latin typeface="+mj-lt"/>
              </a:rPr>
              <a:t> </a:t>
            </a:r>
            <a:r>
              <a:rPr lang="it-IT" sz="1600" dirty="0" err="1" smtClean="0">
                <a:latin typeface="+mj-lt"/>
              </a:rPr>
              <a:t>existing</a:t>
            </a:r>
            <a:r>
              <a:rPr lang="it-IT" sz="1600" dirty="0" smtClean="0">
                <a:latin typeface="+mj-lt"/>
              </a:rPr>
              <a:t> </a:t>
            </a:r>
            <a:r>
              <a:rPr lang="it-IT" sz="1600" dirty="0" err="1" smtClean="0">
                <a:latin typeface="+mj-lt"/>
              </a:rPr>
              <a:t>overhead</a:t>
            </a:r>
            <a:r>
              <a:rPr lang="it-IT" sz="1600" dirty="0" smtClean="0">
                <a:latin typeface="+mj-lt"/>
              </a:rPr>
              <a:t> </a:t>
            </a:r>
            <a:r>
              <a:rPr lang="it-IT" sz="1600" dirty="0" err="1" smtClean="0">
                <a:latin typeface="+mj-lt"/>
              </a:rPr>
              <a:t>feeder</a:t>
            </a:r>
            <a:r>
              <a:rPr lang="it-IT" sz="1600" dirty="0" smtClean="0">
                <a:latin typeface="+mj-lt"/>
              </a:rPr>
              <a:t> (</a:t>
            </a:r>
            <a:r>
              <a:rPr lang="it-IT" sz="1600" dirty="0" err="1" smtClean="0">
                <a:latin typeface="+mj-lt"/>
              </a:rPr>
              <a:t>with</a:t>
            </a:r>
            <a:r>
              <a:rPr lang="it-IT" sz="1600" dirty="0" smtClean="0">
                <a:latin typeface="+mj-lt"/>
              </a:rPr>
              <a:t> passive </a:t>
            </a:r>
            <a:r>
              <a:rPr lang="it-IT" sz="1600" dirty="0" err="1" smtClean="0">
                <a:latin typeface="+mj-lt"/>
              </a:rPr>
              <a:t>load</a:t>
            </a:r>
            <a:r>
              <a:rPr lang="it-IT" sz="1600" dirty="0" smtClean="0">
                <a:latin typeface="+mj-lt"/>
              </a:rPr>
              <a:t>), </a:t>
            </a:r>
            <a:r>
              <a:rPr lang="it-IT" sz="1600" dirty="0" err="1" smtClean="0">
                <a:latin typeface="+mj-lt"/>
              </a:rPr>
              <a:t>it</a:t>
            </a:r>
            <a:r>
              <a:rPr lang="it-IT" sz="1600" dirty="0" smtClean="0">
                <a:latin typeface="+mj-lt"/>
              </a:rPr>
              <a:t> </a:t>
            </a:r>
            <a:r>
              <a:rPr lang="it-IT" sz="1600" dirty="0" err="1" smtClean="0">
                <a:latin typeface="+mj-lt"/>
              </a:rPr>
              <a:t>is</a:t>
            </a:r>
            <a:r>
              <a:rPr lang="it-IT" sz="1600" dirty="0" smtClean="0">
                <a:latin typeface="+mj-lt"/>
              </a:rPr>
              <a:t> </a:t>
            </a:r>
            <a:r>
              <a:rPr lang="it-IT" sz="1600" dirty="0" err="1" smtClean="0">
                <a:latin typeface="+mj-lt"/>
              </a:rPr>
              <a:t>necessary</a:t>
            </a:r>
            <a:r>
              <a:rPr lang="it-IT" sz="1600" dirty="0" smtClean="0">
                <a:latin typeface="+mj-lt"/>
              </a:rPr>
              <a:t> </a:t>
            </a:r>
            <a:r>
              <a:rPr lang="it-IT" sz="1600" dirty="0" err="1" smtClean="0">
                <a:latin typeface="+mj-lt"/>
              </a:rPr>
              <a:t>that</a:t>
            </a:r>
            <a:r>
              <a:rPr lang="it-IT" sz="1600" dirty="0" smtClean="0">
                <a:latin typeface="+mj-lt"/>
              </a:rPr>
              <a:t> </a:t>
            </a:r>
            <a:r>
              <a:rPr lang="it-IT" sz="1600" dirty="0" err="1" smtClean="0">
                <a:latin typeface="+mj-lt"/>
              </a:rPr>
              <a:t>generators</a:t>
            </a:r>
            <a:r>
              <a:rPr lang="it-IT" sz="1600" dirty="0" smtClean="0">
                <a:latin typeface="+mj-lt"/>
              </a:rPr>
              <a:t> </a:t>
            </a:r>
            <a:r>
              <a:rPr lang="it-IT" sz="1600" dirty="0" err="1" smtClean="0">
                <a:latin typeface="+mj-lt"/>
              </a:rPr>
              <a:t>absorb</a:t>
            </a:r>
            <a:r>
              <a:rPr lang="it-IT" sz="1600" dirty="0" smtClean="0">
                <a:latin typeface="+mj-lt"/>
              </a:rPr>
              <a:t> </a:t>
            </a:r>
            <a:r>
              <a:rPr lang="it-IT" sz="1600" dirty="0" err="1" smtClean="0">
                <a:latin typeface="+mj-lt"/>
              </a:rPr>
              <a:t>reative</a:t>
            </a:r>
            <a:r>
              <a:rPr lang="it-IT" sz="1600" dirty="0" smtClean="0">
                <a:latin typeface="+mj-lt"/>
              </a:rPr>
              <a:t> </a:t>
            </a:r>
            <a:r>
              <a:rPr lang="it-IT" sz="1600" dirty="0" err="1" smtClean="0">
                <a:latin typeface="+mj-lt"/>
              </a:rPr>
              <a:t>power</a:t>
            </a:r>
            <a:r>
              <a:rPr lang="it-IT" sz="1600" dirty="0" smtClean="0">
                <a:latin typeface="+mj-lt"/>
              </a:rPr>
              <a:t> </a:t>
            </a:r>
            <a:r>
              <a:rPr lang="it-IT" sz="1600" dirty="0" err="1" smtClean="0">
                <a:latin typeface="+mj-lt"/>
              </a:rPr>
              <a:t>to</a:t>
            </a:r>
            <a:r>
              <a:rPr lang="it-IT" sz="1600" dirty="0" smtClean="0">
                <a:latin typeface="+mj-lt"/>
              </a:rPr>
              <a:t> </a:t>
            </a:r>
            <a:r>
              <a:rPr lang="it-IT" sz="1600" dirty="0" err="1" smtClean="0">
                <a:latin typeface="+mj-lt"/>
              </a:rPr>
              <a:t>limit</a:t>
            </a:r>
            <a:r>
              <a:rPr lang="it-IT" sz="1600" dirty="0" smtClean="0">
                <a:latin typeface="+mj-lt"/>
              </a:rPr>
              <a:t> </a:t>
            </a:r>
            <a:r>
              <a:rPr lang="it-IT" sz="1600" dirty="0" err="1" smtClean="0">
                <a:latin typeface="+mj-lt"/>
              </a:rPr>
              <a:t>voltage</a:t>
            </a:r>
            <a:r>
              <a:rPr lang="it-IT" sz="1600" dirty="0" smtClean="0">
                <a:latin typeface="+mj-lt"/>
              </a:rPr>
              <a:t> </a:t>
            </a:r>
            <a:r>
              <a:rPr lang="it-IT" sz="1600" dirty="0" err="1" smtClean="0">
                <a:latin typeface="+mj-lt"/>
              </a:rPr>
              <a:t>increase</a:t>
            </a:r>
            <a:r>
              <a:rPr lang="it-IT" sz="1600" dirty="0" smtClean="0">
                <a:latin typeface="+mj-lt"/>
              </a:rPr>
              <a:t> and </a:t>
            </a:r>
            <a:r>
              <a:rPr lang="it-IT" sz="1600" dirty="0" err="1" smtClean="0">
                <a:latin typeface="+mj-lt"/>
              </a:rPr>
              <a:t>to</a:t>
            </a:r>
            <a:r>
              <a:rPr lang="it-IT" sz="1600" dirty="0" smtClean="0">
                <a:latin typeface="+mj-lt"/>
              </a:rPr>
              <a:t> </a:t>
            </a:r>
            <a:r>
              <a:rPr lang="it-IT" sz="1600" dirty="0" err="1" smtClean="0">
                <a:latin typeface="+mj-lt"/>
              </a:rPr>
              <a:t>maximize</a:t>
            </a:r>
            <a:r>
              <a:rPr lang="it-IT" sz="1600" dirty="0" smtClean="0">
                <a:latin typeface="+mj-lt"/>
              </a:rPr>
              <a:t> </a:t>
            </a:r>
            <a:r>
              <a:rPr lang="it-IT" sz="1600" b="1" dirty="0" smtClean="0">
                <a:latin typeface="+mj-lt"/>
              </a:rPr>
              <a:t>H</a:t>
            </a:r>
            <a:r>
              <a:rPr lang="it-IT" sz="1600" dirty="0" smtClean="0">
                <a:latin typeface="+mj-lt"/>
              </a:rPr>
              <a:t>osting </a:t>
            </a:r>
            <a:r>
              <a:rPr lang="it-IT" sz="1600" b="1" dirty="0" err="1" smtClean="0">
                <a:latin typeface="+mj-lt"/>
              </a:rPr>
              <a:t>C</a:t>
            </a:r>
            <a:r>
              <a:rPr lang="it-IT" sz="1600" dirty="0" err="1" smtClean="0">
                <a:latin typeface="+mj-lt"/>
              </a:rPr>
              <a:t>apacity</a:t>
            </a:r>
            <a:r>
              <a:rPr lang="it-IT" sz="1600" dirty="0" smtClean="0">
                <a:latin typeface="+mj-lt"/>
              </a:rPr>
              <a:t>. </a:t>
            </a:r>
            <a:r>
              <a:rPr lang="it-IT" sz="1600" dirty="0" err="1" smtClean="0">
                <a:latin typeface="+mj-lt"/>
              </a:rPr>
              <a:t>With</a:t>
            </a:r>
            <a:r>
              <a:rPr lang="it-IT" sz="1600" dirty="0" smtClean="0">
                <a:latin typeface="+mj-lt"/>
              </a:rPr>
              <a:t> cos </a:t>
            </a:r>
            <a:r>
              <a:rPr lang="it-IT" sz="1600" dirty="0" smtClean="0">
                <a:latin typeface="+mj-lt"/>
                <a:sym typeface="Symbol"/>
              </a:rPr>
              <a:t> in the </a:t>
            </a:r>
            <a:r>
              <a:rPr lang="it-IT" sz="1600" dirty="0" err="1" smtClean="0">
                <a:latin typeface="+mj-lt"/>
                <a:sym typeface="Symbol"/>
              </a:rPr>
              <a:t>range</a:t>
            </a:r>
            <a:r>
              <a:rPr lang="it-IT" sz="1600" dirty="0" smtClean="0">
                <a:latin typeface="+mj-lt"/>
                <a:sym typeface="Symbol"/>
              </a:rPr>
              <a:t> 0,9÷0,92 </a:t>
            </a:r>
            <a:r>
              <a:rPr lang="it-IT" sz="1600" dirty="0" err="1" smtClean="0">
                <a:latin typeface="+mj-lt"/>
                <a:sym typeface="Symbol"/>
              </a:rPr>
              <a:t>it</a:t>
            </a:r>
            <a:r>
              <a:rPr lang="it-IT" sz="1600" dirty="0" smtClean="0">
                <a:latin typeface="+mj-lt"/>
                <a:sym typeface="Symbol"/>
              </a:rPr>
              <a:t> </a:t>
            </a:r>
            <a:r>
              <a:rPr lang="it-IT" sz="1600" dirty="0" err="1" smtClean="0">
                <a:latin typeface="+mj-lt"/>
                <a:sym typeface="Symbol"/>
              </a:rPr>
              <a:t>is</a:t>
            </a:r>
            <a:r>
              <a:rPr lang="it-IT" sz="1600" dirty="0" smtClean="0">
                <a:latin typeface="+mj-lt"/>
                <a:sym typeface="Symbol"/>
              </a:rPr>
              <a:t> </a:t>
            </a:r>
            <a:r>
              <a:rPr lang="it-IT" sz="1600" dirty="0" err="1" smtClean="0">
                <a:latin typeface="+mj-lt"/>
                <a:sym typeface="Symbol"/>
              </a:rPr>
              <a:t>possible</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use</a:t>
            </a:r>
            <a:r>
              <a:rPr lang="it-IT" sz="1600" dirty="0" smtClean="0">
                <a:latin typeface="+mj-lt"/>
                <a:sym typeface="Symbol"/>
              </a:rPr>
              <a:t> the conductor up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its</a:t>
            </a:r>
            <a:r>
              <a:rPr lang="it-IT" sz="1600" dirty="0" smtClean="0">
                <a:latin typeface="+mj-lt"/>
                <a:sym typeface="Symbol"/>
              </a:rPr>
              <a:t> </a:t>
            </a:r>
            <a:r>
              <a:rPr lang="it-IT" sz="1600" dirty="0" err="1" smtClean="0">
                <a:latin typeface="+mj-lt"/>
                <a:sym typeface="Symbol"/>
              </a:rPr>
              <a:t>thermal</a:t>
            </a:r>
            <a:r>
              <a:rPr lang="it-IT" sz="1600" dirty="0" smtClean="0">
                <a:latin typeface="+mj-lt"/>
                <a:sym typeface="Symbol"/>
              </a:rPr>
              <a:t> </a:t>
            </a:r>
            <a:r>
              <a:rPr lang="it-IT" sz="1600" dirty="0" err="1" smtClean="0">
                <a:latin typeface="+mj-lt"/>
                <a:sym typeface="Symbol"/>
              </a:rPr>
              <a:t>limit</a:t>
            </a:r>
            <a:endParaRPr lang="it-IT" sz="1600" dirty="0">
              <a:latin typeface="+mj-lt"/>
            </a:endParaRPr>
          </a:p>
        </p:txBody>
      </p:sp>
      <p:sp>
        <p:nvSpPr>
          <p:cNvPr id="5"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25</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0010" y="1270678"/>
            <a:ext cx="8188454" cy="4336891"/>
          </a:xfrm>
        </p:spPr>
        <p:txBody>
          <a:bodyPr/>
          <a:lstStyle/>
          <a:p>
            <a:pPr marL="0" indent="0" algn="just">
              <a:buNone/>
            </a:pPr>
            <a:r>
              <a:rPr lang="en-US" sz="2400" b="1" kern="1200" dirty="0" smtClean="0">
                <a:latin typeface="+mj-lt"/>
                <a:ea typeface="ヒラギノ角ゴ Pro W3" pitchFamily="1" charset="-128"/>
              </a:rPr>
              <a:t>Voltage/</a:t>
            </a:r>
            <a:r>
              <a:rPr lang="en-US" sz="2400" b="1" kern="1200" dirty="0" err="1" smtClean="0">
                <a:latin typeface="+mj-lt"/>
                <a:ea typeface="ヒラギノ角ゴ Pro W3" pitchFamily="1" charset="-128"/>
              </a:rPr>
              <a:t>cos</a:t>
            </a:r>
            <a:r>
              <a:rPr lang="en-US" sz="2400" b="1" kern="1200" dirty="0" smtClean="0">
                <a:latin typeface="+mj-lt"/>
                <a:ea typeface="ヒラギノ角ゴ Pro W3" pitchFamily="1" charset="-128"/>
              </a:rPr>
              <a:t> </a:t>
            </a:r>
            <a:r>
              <a:rPr lang="en-US" sz="2400" b="1" kern="1200" dirty="0" smtClean="0">
                <a:latin typeface="Symbol" pitchFamily="18" charset="2"/>
                <a:ea typeface="ヒラギノ角ゴ Pro W3" pitchFamily="1" charset="-128"/>
              </a:rPr>
              <a:t></a:t>
            </a:r>
            <a:r>
              <a:rPr lang="en-US" sz="2400" b="1" kern="1200" dirty="0" smtClean="0">
                <a:latin typeface="+mj-lt"/>
                <a:ea typeface="ヒラギノ角ゴ Pro W3" pitchFamily="1" charset="-128"/>
              </a:rPr>
              <a:t> regulation Vs hosting capacity</a:t>
            </a:r>
          </a:p>
          <a:p>
            <a:pPr marL="0" indent="0" algn="just">
              <a:buNone/>
            </a:pPr>
            <a:r>
              <a:rPr lang="en-US" sz="1600" kern="1200" dirty="0" smtClean="0">
                <a:latin typeface="+mj-lt"/>
                <a:ea typeface="ヒラギノ角ゴ Pro W3" pitchFamily="1" charset="-128"/>
              </a:rPr>
              <a:t>If GD produces reactive power (for instance </a:t>
            </a:r>
            <a:r>
              <a:rPr lang="en-US" sz="1600" kern="1200" dirty="0" err="1" smtClean="0">
                <a:latin typeface="+mj-lt"/>
                <a:ea typeface="ヒラギノ角ゴ Pro W3" pitchFamily="1" charset="-128"/>
              </a:rPr>
              <a:t>cos</a:t>
            </a:r>
            <a:r>
              <a:rPr lang="en-US" sz="1600" kern="1200" dirty="0" smtClean="0">
                <a:latin typeface="+mj-lt"/>
                <a:ea typeface="ヒラギノ角ゴ Pro W3" pitchFamily="1" charset="-128"/>
              </a:rPr>
              <a:t> </a:t>
            </a:r>
            <a:r>
              <a:rPr lang="en-US" sz="1600" kern="1200" dirty="0" smtClean="0">
                <a:latin typeface="Symbol" pitchFamily="18" charset="2"/>
                <a:ea typeface="ヒラギノ角ゴ Pro W3" pitchFamily="1" charset="-128"/>
              </a:rPr>
              <a:t></a:t>
            </a:r>
            <a:r>
              <a:rPr lang="en-US" sz="1600" kern="1200" dirty="0" smtClean="0">
                <a:latin typeface="+mj-lt"/>
                <a:ea typeface="ヒラギノ角ゴ Pro W3" pitchFamily="1" charset="-128"/>
              </a:rPr>
              <a:t> = 0,9 leading) HC results drastically reduced (43% of previous condition, 3,34 MW against 7,74 MW) </a:t>
            </a:r>
          </a:p>
        </p:txBody>
      </p:sp>
      <p:sp>
        <p:nvSpPr>
          <p:cNvPr id="5"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26</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pic>
        <p:nvPicPr>
          <p:cNvPr id="7" name="Picture 2"/>
          <p:cNvPicPr>
            <a:picLocks noChangeAspect="1" noChangeArrowheads="1"/>
          </p:cNvPicPr>
          <p:nvPr/>
        </p:nvPicPr>
        <p:blipFill>
          <a:blip r:embed="rId2" cstate="print"/>
          <a:srcRect/>
          <a:stretch>
            <a:fillRect/>
          </a:stretch>
        </p:blipFill>
        <p:spPr bwMode="auto">
          <a:xfrm>
            <a:off x="1959536" y="2231152"/>
            <a:ext cx="5525254" cy="42484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088" y="1157888"/>
            <a:ext cx="8188454" cy="4336891"/>
          </a:xfrm>
        </p:spPr>
        <p:txBody>
          <a:bodyPr/>
          <a:lstStyle/>
          <a:p>
            <a:pPr marL="0" indent="0" algn="just">
              <a:buNone/>
            </a:pPr>
            <a:r>
              <a:rPr lang="en-US" sz="2400" b="1" kern="1200" dirty="0" smtClean="0">
                <a:latin typeface="+mj-lt"/>
                <a:ea typeface="ヒラギノ角ゴ Pro W3" pitchFamily="1" charset="-128"/>
              </a:rPr>
              <a:t>Voltage/</a:t>
            </a:r>
            <a:r>
              <a:rPr lang="en-US" sz="2400" b="1" kern="1200" dirty="0" err="1" smtClean="0">
                <a:latin typeface="+mj-lt"/>
                <a:ea typeface="ヒラギノ角ゴ Pro W3" pitchFamily="1" charset="-128"/>
              </a:rPr>
              <a:t>cos</a:t>
            </a:r>
            <a:r>
              <a:rPr lang="en-US" sz="2400" b="1" kern="1200" dirty="0" smtClean="0">
                <a:latin typeface="+mj-lt"/>
                <a:ea typeface="ヒラギノ角ゴ Pro W3" pitchFamily="1" charset="-128"/>
              </a:rPr>
              <a:t> </a:t>
            </a:r>
            <a:r>
              <a:rPr lang="en-US" sz="2400" b="1" kern="1200" dirty="0" smtClean="0">
                <a:latin typeface="Symbol" pitchFamily="18" charset="2"/>
                <a:ea typeface="ヒラギノ角ゴ Pro W3" pitchFamily="1" charset="-128"/>
              </a:rPr>
              <a:t></a:t>
            </a:r>
            <a:r>
              <a:rPr lang="en-US" sz="2400" b="1" kern="1200" dirty="0" smtClean="0">
                <a:latin typeface="+mj-lt"/>
                <a:ea typeface="ヒラギノ角ゴ Pro W3" pitchFamily="1" charset="-128"/>
              </a:rPr>
              <a:t> regulation Vs hosting capacity</a:t>
            </a:r>
          </a:p>
          <a:p>
            <a:pPr marL="0" indent="0" algn="just">
              <a:buNone/>
            </a:pPr>
            <a:r>
              <a:rPr lang="en-US" sz="1600" kern="1200" dirty="0" smtClean="0">
                <a:latin typeface="+mj-lt"/>
                <a:ea typeface="ヒラギノ角ゴ Pro W3" pitchFamily="1" charset="-128"/>
              </a:rPr>
              <a:t>With a MV underground cable, effect on voltage regulation of </a:t>
            </a:r>
            <a:r>
              <a:rPr lang="en-US" sz="1600" kern="1200" dirty="0" err="1" smtClean="0">
                <a:latin typeface="+mj-lt"/>
                <a:ea typeface="ヒラギノ角ゴ Pro W3" pitchFamily="1" charset="-128"/>
              </a:rPr>
              <a:t>cos</a:t>
            </a:r>
            <a:r>
              <a:rPr lang="en-US" sz="1600" kern="1200" dirty="0" smtClean="0">
                <a:latin typeface="+mj-lt"/>
                <a:ea typeface="ヒラギノ角ゴ Pro W3" pitchFamily="1" charset="-128"/>
              </a:rPr>
              <a:t> </a:t>
            </a:r>
            <a:r>
              <a:rPr lang="en-US" sz="1600" kern="1200" dirty="0" smtClean="0">
                <a:latin typeface="+mj-lt"/>
                <a:ea typeface="ヒラギノ角ゴ Pro W3" pitchFamily="1" charset="-128"/>
                <a:sym typeface="Symbol"/>
              </a:rPr>
              <a:t> results reduced.</a:t>
            </a:r>
            <a:endParaRPr lang="en-US" sz="1600" kern="1200" dirty="0" smtClean="0">
              <a:latin typeface="+mj-lt"/>
              <a:ea typeface="ヒラギノ角ゴ Pro W3" pitchFamily="1" charset="-128"/>
            </a:endParaRPr>
          </a:p>
        </p:txBody>
      </p:sp>
      <p:sp>
        <p:nvSpPr>
          <p:cNvPr id="4" name="CasellaDiTesto 3"/>
          <p:cNvSpPr txBox="1"/>
          <p:nvPr/>
        </p:nvSpPr>
        <p:spPr>
          <a:xfrm>
            <a:off x="6732240" y="1810152"/>
            <a:ext cx="2016224" cy="4278094"/>
          </a:xfrm>
          <a:prstGeom prst="rect">
            <a:avLst/>
          </a:prstGeom>
          <a:noFill/>
        </p:spPr>
        <p:txBody>
          <a:bodyPr wrap="square" rtlCol="0">
            <a:spAutoFit/>
          </a:bodyPr>
          <a:lstStyle/>
          <a:p>
            <a:pPr algn="just"/>
            <a:r>
              <a:rPr lang="it-IT" sz="1600" dirty="0" err="1" smtClean="0">
                <a:latin typeface="+mj-lt"/>
              </a:rPr>
              <a:t>Anyway</a:t>
            </a:r>
            <a:r>
              <a:rPr lang="it-IT" sz="1600" dirty="0" smtClean="0">
                <a:latin typeface="+mj-lt"/>
              </a:rPr>
              <a:t>, </a:t>
            </a:r>
            <a:r>
              <a:rPr lang="it-IT" sz="1600" dirty="0" err="1" smtClean="0">
                <a:latin typeface="+mj-lt"/>
              </a:rPr>
              <a:t>if</a:t>
            </a:r>
            <a:r>
              <a:rPr lang="it-IT" sz="1600" dirty="0" smtClean="0">
                <a:latin typeface="+mj-lt"/>
              </a:rPr>
              <a:t> </a:t>
            </a:r>
            <a:r>
              <a:rPr lang="it-IT" sz="1600" dirty="0" err="1" smtClean="0">
                <a:latin typeface="+mj-lt"/>
              </a:rPr>
              <a:t>generators</a:t>
            </a:r>
            <a:r>
              <a:rPr lang="it-IT" sz="1600" dirty="0" smtClean="0">
                <a:latin typeface="+mj-lt"/>
              </a:rPr>
              <a:t> </a:t>
            </a:r>
            <a:r>
              <a:rPr lang="it-IT" sz="1600" dirty="0" err="1" smtClean="0">
                <a:latin typeface="+mj-lt"/>
              </a:rPr>
              <a:t>absorb</a:t>
            </a:r>
            <a:r>
              <a:rPr lang="it-IT" sz="1600" dirty="0" smtClean="0">
                <a:latin typeface="+mj-lt"/>
              </a:rPr>
              <a:t> </a:t>
            </a:r>
            <a:r>
              <a:rPr lang="it-IT" sz="1600" dirty="0" err="1" smtClean="0">
                <a:latin typeface="+mj-lt"/>
              </a:rPr>
              <a:t>reative</a:t>
            </a:r>
            <a:r>
              <a:rPr lang="it-IT" sz="1600" dirty="0" smtClean="0">
                <a:latin typeface="+mj-lt"/>
              </a:rPr>
              <a:t> </a:t>
            </a:r>
            <a:r>
              <a:rPr lang="it-IT" sz="1600" dirty="0" err="1" smtClean="0">
                <a:latin typeface="+mj-lt"/>
              </a:rPr>
              <a:t>power</a:t>
            </a:r>
            <a:r>
              <a:rPr lang="it-IT" sz="1600" dirty="0" smtClean="0">
                <a:latin typeface="+mj-lt"/>
              </a:rPr>
              <a:t> </a:t>
            </a:r>
            <a:r>
              <a:rPr lang="it-IT" sz="1600" dirty="0" err="1" smtClean="0">
                <a:latin typeface="+mj-lt"/>
              </a:rPr>
              <a:t>to</a:t>
            </a:r>
            <a:r>
              <a:rPr lang="it-IT" sz="1600" dirty="0" smtClean="0">
                <a:latin typeface="+mj-lt"/>
              </a:rPr>
              <a:t> </a:t>
            </a:r>
            <a:r>
              <a:rPr lang="it-IT" sz="1600" dirty="0" err="1" smtClean="0">
                <a:latin typeface="+mj-lt"/>
              </a:rPr>
              <a:t>limit</a:t>
            </a:r>
            <a:r>
              <a:rPr lang="it-IT" sz="1600" dirty="0" smtClean="0">
                <a:latin typeface="+mj-lt"/>
              </a:rPr>
              <a:t> </a:t>
            </a:r>
            <a:r>
              <a:rPr lang="it-IT" sz="1600" dirty="0" err="1" smtClean="0">
                <a:latin typeface="+mj-lt"/>
              </a:rPr>
              <a:t>voltage</a:t>
            </a:r>
            <a:r>
              <a:rPr lang="it-IT" sz="1600" dirty="0" smtClean="0">
                <a:latin typeface="+mj-lt"/>
              </a:rPr>
              <a:t> </a:t>
            </a:r>
            <a:r>
              <a:rPr lang="it-IT" sz="1600" dirty="0" err="1" smtClean="0">
                <a:latin typeface="+mj-lt"/>
              </a:rPr>
              <a:t>increase</a:t>
            </a:r>
            <a:r>
              <a:rPr lang="it-IT" sz="1600" dirty="0" smtClean="0">
                <a:latin typeface="+mj-lt"/>
              </a:rPr>
              <a:t>, </a:t>
            </a:r>
            <a:r>
              <a:rPr lang="it-IT" sz="1600" b="1" dirty="0" smtClean="0">
                <a:latin typeface="+mj-lt"/>
              </a:rPr>
              <a:t>HC </a:t>
            </a:r>
            <a:r>
              <a:rPr lang="it-IT" sz="1600" dirty="0" err="1" smtClean="0">
                <a:latin typeface="+mj-lt"/>
              </a:rPr>
              <a:t>is</a:t>
            </a:r>
            <a:r>
              <a:rPr lang="it-IT" sz="1600" dirty="0" smtClean="0">
                <a:latin typeface="+mj-lt"/>
              </a:rPr>
              <a:t> </a:t>
            </a:r>
            <a:r>
              <a:rPr lang="it-IT" sz="1600" dirty="0" err="1" smtClean="0">
                <a:latin typeface="+mj-lt"/>
              </a:rPr>
              <a:t>maximized</a:t>
            </a:r>
            <a:r>
              <a:rPr lang="it-IT" sz="1600" dirty="0" smtClean="0">
                <a:latin typeface="+mj-lt"/>
              </a:rPr>
              <a:t>. </a:t>
            </a:r>
          </a:p>
          <a:p>
            <a:pPr algn="just"/>
            <a:r>
              <a:rPr lang="it-IT" sz="1600" dirty="0" err="1" smtClean="0">
                <a:latin typeface="+mj-lt"/>
              </a:rPr>
              <a:t>With</a:t>
            </a:r>
            <a:r>
              <a:rPr lang="it-IT" sz="1600" dirty="0" smtClean="0">
                <a:latin typeface="+mj-lt"/>
              </a:rPr>
              <a:t> cos </a:t>
            </a:r>
            <a:r>
              <a:rPr lang="it-IT" sz="1600" dirty="0" smtClean="0">
                <a:latin typeface="+mj-lt"/>
                <a:sym typeface="Symbol"/>
              </a:rPr>
              <a:t> in the </a:t>
            </a:r>
            <a:r>
              <a:rPr lang="it-IT" sz="1600" dirty="0" err="1" smtClean="0">
                <a:latin typeface="+mj-lt"/>
                <a:sym typeface="Symbol"/>
              </a:rPr>
              <a:t>range</a:t>
            </a:r>
            <a:r>
              <a:rPr lang="it-IT" sz="1600" dirty="0" smtClean="0">
                <a:latin typeface="+mj-lt"/>
                <a:sym typeface="Symbol"/>
              </a:rPr>
              <a:t> 0,9÷0,92 </a:t>
            </a:r>
            <a:r>
              <a:rPr lang="it-IT" sz="1600" dirty="0" err="1" smtClean="0">
                <a:latin typeface="+mj-lt"/>
                <a:sym typeface="Symbol"/>
              </a:rPr>
              <a:t>it</a:t>
            </a:r>
            <a:r>
              <a:rPr lang="it-IT" sz="1600" dirty="0" smtClean="0">
                <a:latin typeface="+mj-lt"/>
                <a:sym typeface="Symbol"/>
              </a:rPr>
              <a:t> </a:t>
            </a:r>
            <a:r>
              <a:rPr lang="it-IT" sz="1600" dirty="0" err="1" smtClean="0">
                <a:latin typeface="+mj-lt"/>
                <a:sym typeface="Symbol"/>
              </a:rPr>
              <a:t>is</a:t>
            </a:r>
            <a:r>
              <a:rPr lang="it-IT" sz="1600" dirty="0" smtClean="0">
                <a:latin typeface="+mj-lt"/>
                <a:sym typeface="Symbol"/>
              </a:rPr>
              <a:t> </a:t>
            </a:r>
            <a:r>
              <a:rPr lang="it-IT" sz="1600" dirty="0" err="1" smtClean="0">
                <a:latin typeface="+mj-lt"/>
                <a:sym typeface="Symbol"/>
              </a:rPr>
              <a:t>possible</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reach</a:t>
            </a:r>
            <a:r>
              <a:rPr lang="it-IT" sz="1600" dirty="0" smtClean="0">
                <a:latin typeface="+mj-lt"/>
                <a:sym typeface="Symbol"/>
              </a:rPr>
              <a:t> </a:t>
            </a:r>
            <a:r>
              <a:rPr lang="it-IT" sz="1600" dirty="0" err="1" smtClean="0">
                <a:latin typeface="+mj-lt"/>
                <a:sym typeface="Symbol"/>
              </a:rPr>
              <a:t>maximum</a:t>
            </a:r>
            <a:r>
              <a:rPr lang="it-IT" sz="1600" dirty="0" smtClean="0">
                <a:latin typeface="+mj-lt"/>
                <a:sym typeface="Symbol"/>
              </a:rPr>
              <a:t> </a:t>
            </a:r>
            <a:r>
              <a:rPr lang="it-IT" sz="1600" dirty="0" err="1" smtClean="0">
                <a:latin typeface="+mj-lt"/>
                <a:sym typeface="Symbol"/>
              </a:rPr>
              <a:t>admissible</a:t>
            </a:r>
            <a:r>
              <a:rPr lang="it-IT" sz="1600" dirty="0" smtClean="0">
                <a:latin typeface="+mj-lt"/>
                <a:sym typeface="Symbol"/>
              </a:rPr>
              <a:t> </a:t>
            </a:r>
            <a:r>
              <a:rPr lang="it-IT" sz="1600" dirty="0" err="1" smtClean="0">
                <a:latin typeface="+mj-lt"/>
                <a:sym typeface="Symbol"/>
              </a:rPr>
              <a:t>limit</a:t>
            </a:r>
            <a:r>
              <a:rPr lang="it-IT" sz="1600" dirty="0" smtClean="0">
                <a:latin typeface="+mj-lt"/>
                <a:sym typeface="Symbol"/>
              </a:rPr>
              <a:t> in Italy (</a:t>
            </a:r>
            <a:r>
              <a:rPr lang="it-IT" sz="1600" dirty="0" err="1" smtClean="0">
                <a:latin typeface="+mj-lt"/>
                <a:sym typeface="Symbol"/>
              </a:rPr>
              <a:t>both</a:t>
            </a:r>
            <a:r>
              <a:rPr lang="it-IT" sz="1600" dirty="0" smtClean="0">
                <a:latin typeface="+mj-lt"/>
                <a:sym typeface="Symbol"/>
              </a:rPr>
              <a:t> </a:t>
            </a:r>
            <a:r>
              <a:rPr lang="it-IT" sz="1600" dirty="0" err="1" smtClean="0">
                <a:latin typeface="+mj-lt"/>
                <a:sym typeface="Symbol"/>
              </a:rPr>
              <a:t>for</a:t>
            </a:r>
            <a:r>
              <a:rPr lang="it-IT" sz="1600" dirty="0" smtClean="0">
                <a:latin typeface="+mj-lt"/>
                <a:sym typeface="Symbol"/>
              </a:rPr>
              <a:t> </a:t>
            </a:r>
            <a:r>
              <a:rPr lang="it-IT" sz="1600" dirty="0" err="1" smtClean="0">
                <a:latin typeface="+mj-lt"/>
                <a:sym typeface="Symbol"/>
              </a:rPr>
              <a:t>Standards</a:t>
            </a:r>
            <a:r>
              <a:rPr lang="it-IT" sz="1600" dirty="0" smtClean="0">
                <a:latin typeface="+mj-lt"/>
                <a:sym typeface="Symbol"/>
              </a:rPr>
              <a:t> and </a:t>
            </a:r>
            <a:r>
              <a:rPr lang="it-IT" sz="1600" dirty="0" err="1" smtClean="0">
                <a:latin typeface="+mj-lt"/>
                <a:sym typeface="Symbol"/>
              </a:rPr>
              <a:t>Regulations</a:t>
            </a:r>
            <a:r>
              <a:rPr lang="it-IT" sz="1600" dirty="0" smtClean="0">
                <a:latin typeface="+mj-lt"/>
                <a:sym typeface="Symbol"/>
              </a:rPr>
              <a:t>) </a:t>
            </a:r>
            <a:r>
              <a:rPr lang="it-IT" sz="1600" dirty="0" err="1" smtClean="0">
                <a:latin typeface="+mj-lt"/>
                <a:sym typeface="Symbol"/>
              </a:rPr>
              <a:t>for</a:t>
            </a:r>
            <a:r>
              <a:rPr lang="it-IT" sz="1600" dirty="0" smtClean="0">
                <a:latin typeface="+mj-lt"/>
                <a:sym typeface="Symbol"/>
              </a:rPr>
              <a:t> GD in MV </a:t>
            </a:r>
            <a:r>
              <a:rPr lang="it-IT" sz="1600" dirty="0" err="1" smtClean="0">
                <a:latin typeface="+mj-lt"/>
                <a:sym typeface="Symbol"/>
              </a:rPr>
              <a:t>nets</a:t>
            </a:r>
            <a:r>
              <a:rPr lang="it-IT" sz="1600" dirty="0" smtClean="0">
                <a:latin typeface="+mj-lt"/>
                <a:sym typeface="Symbol"/>
              </a:rPr>
              <a:t> (10 MW), </a:t>
            </a:r>
            <a:r>
              <a:rPr lang="it-IT" sz="1600" dirty="0" err="1" smtClean="0">
                <a:latin typeface="+mj-lt"/>
                <a:sym typeface="Symbol"/>
              </a:rPr>
              <a:t>with</a:t>
            </a:r>
            <a:r>
              <a:rPr lang="it-IT" sz="1600" dirty="0" smtClean="0">
                <a:latin typeface="+mj-lt"/>
                <a:sym typeface="Symbol"/>
              </a:rPr>
              <a:t> </a:t>
            </a:r>
            <a:r>
              <a:rPr lang="it-IT" sz="1600" dirty="0" err="1" smtClean="0">
                <a:latin typeface="+mj-lt"/>
                <a:sym typeface="Symbol"/>
              </a:rPr>
              <a:t>excellent</a:t>
            </a:r>
            <a:r>
              <a:rPr lang="it-IT" sz="1600" dirty="0" smtClean="0">
                <a:latin typeface="+mj-lt"/>
                <a:sym typeface="Symbol"/>
              </a:rPr>
              <a:t> </a:t>
            </a:r>
            <a:r>
              <a:rPr lang="it-IT" sz="1600" dirty="0" err="1" smtClean="0">
                <a:latin typeface="+mj-lt"/>
                <a:sym typeface="Symbol"/>
              </a:rPr>
              <a:t>voltage</a:t>
            </a:r>
            <a:r>
              <a:rPr lang="it-IT" sz="1600" dirty="0" smtClean="0">
                <a:latin typeface="+mj-lt"/>
                <a:sym typeface="Symbol"/>
              </a:rPr>
              <a:t> </a:t>
            </a:r>
            <a:r>
              <a:rPr lang="it-IT" sz="1600" dirty="0" err="1" smtClean="0">
                <a:latin typeface="+mj-lt"/>
                <a:sym typeface="Symbol"/>
              </a:rPr>
              <a:t>control</a:t>
            </a:r>
            <a:r>
              <a:rPr lang="it-IT" sz="1600" dirty="0" smtClean="0">
                <a:latin typeface="+mj-lt"/>
                <a:sym typeface="Symbol"/>
              </a:rPr>
              <a:t>.</a:t>
            </a:r>
            <a:endParaRPr lang="it-IT" sz="1600" dirty="0">
              <a:latin typeface="+mj-lt"/>
            </a:endParaRPr>
          </a:p>
        </p:txBody>
      </p:sp>
      <p:sp>
        <p:nvSpPr>
          <p:cNvPr id="5"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27</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pic>
        <p:nvPicPr>
          <p:cNvPr id="7" name="Picture 2"/>
          <p:cNvPicPr>
            <a:picLocks noChangeAspect="1" noChangeArrowheads="1"/>
          </p:cNvPicPr>
          <p:nvPr/>
        </p:nvPicPr>
        <p:blipFill>
          <a:blip r:embed="rId2" cstate="print"/>
          <a:srcRect/>
          <a:stretch>
            <a:fillRect/>
          </a:stretch>
        </p:blipFill>
        <p:spPr bwMode="auto">
          <a:xfrm>
            <a:off x="755576" y="1886352"/>
            <a:ext cx="5939487" cy="456698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088" y="1157888"/>
            <a:ext cx="8188454" cy="4336891"/>
          </a:xfrm>
        </p:spPr>
        <p:txBody>
          <a:bodyPr/>
          <a:lstStyle/>
          <a:p>
            <a:pPr marL="0" indent="0" algn="just">
              <a:buNone/>
            </a:pPr>
            <a:r>
              <a:rPr lang="en-US" sz="2400" b="1" kern="1200" dirty="0" smtClean="0">
                <a:latin typeface="+mj-lt"/>
                <a:ea typeface="ヒラギノ角ゴ Pro W3" pitchFamily="1" charset="-128"/>
              </a:rPr>
              <a:t>Voltage/</a:t>
            </a:r>
            <a:r>
              <a:rPr lang="en-US" sz="2400" b="1" kern="1200" dirty="0" err="1" smtClean="0">
                <a:latin typeface="+mj-lt"/>
                <a:ea typeface="ヒラギノ角ゴ Pro W3" pitchFamily="1" charset="-128"/>
              </a:rPr>
              <a:t>cos</a:t>
            </a:r>
            <a:r>
              <a:rPr lang="en-US" sz="2400" b="1" kern="1200" dirty="0" smtClean="0">
                <a:latin typeface="+mj-lt"/>
                <a:ea typeface="ヒラギノ角ゴ Pro W3" pitchFamily="1" charset="-128"/>
              </a:rPr>
              <a:t> </a:t>
            </a:r>
            <a:r>
              <a:rPr lang="en-US" sz="2400" b="1" kern="1200" dirty="0" smtClean="0">
                <a:latin typeface="Symbol" pitchFamily="18" charset="2"/>
                <a:ea typeface="ヒラギノ角ゴ Pro W3" pitchFamily="1" charset="-128"/>
              </a:rPr>
              <a:t></a:t>
            </a:r>
            <a:r>
              <a:rPr lang="en-US" sz="2400" b="1" kern="1200" dirty="0" smtClean="0">
                <a:latin typeface="+mj-lt"/>
                <a:ea typeface="ヒラギノ角ゴ Pro W3" pitchFamily="1" charset="-128"/>
              </a:rPr>
              <a:t> regulation Vs hosting capacity</a:t>
            </a:r>
          </a:p>
        </p:txBody>
      </p:sp>
      <p:sp>
        <p:nvSpPr>
          <p:cNvPr id="4" name="CasellaDiTesto 3"/>
          <p:cNvSpPr txBox="1"/>
          <p:nvPr/>
        </p:nvSpPr>
        <p:spPr>
          <a:xfrm>
            <a:off x="6948264" y="1700808"/>
            <a:ext cx="1872208" cy="2308324"/>
          </a:xfrm>
          <a:prstGeom prst="rect">
            <a:avLst/>
          </a:prstGeom>
          <a:noFill/>
        </p:spPr>
        <p:txBody>
          <a:bodyPr wrap="square" rtlCol="0">
            <a:spAutoFit/>
          </a:bodyPr>
          <a:lstStyle/>
          <a:p>
            <a:pPr algn="just"/>
            <a:r>
              <a:rPr lang="en-US" sz="1600" dirty="0" smtClean="0">
                <a:latin typeface="+mj-lt"/>
              </a:rPr>
              <a:t>If GD produces reactive power (for instance </a:t>
            </a:r>
            <a:r>
              <a:rPr lang="en-US" sz="1600" dirty="0" err="1" smtClean="0">
                <a:latin typeface="+mj-lt"/>
              </a:rPr>
              <a:t>cos</a:t>
            </a:r>
            <a:r>
              <a:rPr lang="en-US" sz="1600" dirty="0" smtClean="0">
                <a:latin typeface="+mj-lt"/>
              </a:rPr>
              <a:t> </a:t>
            </a:r>
            <a:r>
              <a:rPr lang="en-US" sz="1600" dirty="0" smtClean="0">
                <a:latin typeface="Symbol" pitchFamily="18" charset="2"/>
              </a:rPr>
              <a:t></a:t>
            </a:r>
            <a:r>
              <a:rPr lang="en-US" sz="1600" dirty="0" smtClean="0">
                <a:latin typeface="+mj-lt"/>
              </a:rPr>
              <a:t> = 0,9 leading) HC results reduced (76% of previous condition, 7,63 MW against 10 MW) </a:t>
            </a:r>
          </a:p>
        </p:txBody>
      </p:sp>
      <p:sp>
        <p:nvSpPr>
          <p:cNvPr id="5"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28</a:t>
            </a:fld>
            <a:endParaRPr lang="en-US" dirty="0"/>
          </a:p>
        </p:txBody>
      </p:sp>
      <p:sp>
        <p:nvSpPr>
          <p:cNvPr id="6"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pic>
        <p:nvPicPr>
          <p:cNvPr id="8" name="Picture 2"/>
          <p:cNvPicPr>
            <a:picLocks noChangeAspect="1" noChangeArrowheads="1"/>
          </p:cNvPicPr>
          <p:nvPr/>
        </p:nvPicPr>
        <p:blipFill>
          <a:blip r:embed="rId2" cstate="print"/>
          <a:srcRect/>
          <a:stretch>
            <a:fillRect/>
          </a:stretch>
        </p:blipFill>
        <p:spPr bwMode="auto">
          <a:xfrm>
            <a:off x="755576" y="1627271"/>
            <a:ext cx="6120680" cy="470630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61C030B3-10D9-448C-9716-5560266FD444}" type="slidenum">
              <a:rPr lang="en-US" smtClean="0"/>
              <a:pPr/>
              <a:t>29</a:t>
            </a:fld>
            <a:endParaRPr lang="en-US"/>
          </a:p>
        </p:txBody>
      </p:sp>
      <p:sp>
        <p:nvSpPr>
          <p:cNvPr id="9" name="Segnaposto contenuto 2"/>
          <p:cNvSpPr>
            <a:spLocks noGrp="1"/>
          </p:cNvSpPr>
          <p:nvPr>
            <p:ph idx="1"/>
          </p:nvPr>
        </p:nvSpPr>
        <p:spPr>
          <a:xfrm>
            <a:off x="198120" y="1095792"/>
            <a:ext cx="8784976" cy="4336891"/>
          </a:xfrm>
        </p:spPr>
        <p:txBody>
          <a:bodyPr/>
          <a:lstStyle/>
          <a:p>
            <a:pPr algn="just"/>
            <a:r>
              <a:rPr lang="it-IT" sz="2400" b="1" kern="1200" dirty="0" smtClean="0">
                <a:latin typeface="+mj-lt"/>
                <a:ea typeface="ヒラギノ角ゴ Pro W3" pitchFamily="1" charset="-128"/>
              </a:rPr>
              <a:t>New </a:t>
            </a:r>
            <a:r>
              <a:rPr lang="it-IT" sz="2400" b="1" kern="1200" dirty="0" err="1" smtClean="0">
                <a:latin typeface="+mj-lt"/>
                <a:ea typeface="ヒラギノ角ゴ Pro W3" pitchFamily="1" charset="-128"/>
              </a:rPr>
              <a:t>distribution</a:t>
            </a:r>
            <a:r>
              <a:rPr lang="it-IT" sz="2400" b="1" kern="1200" dirty="0" smtClean="0">
                <a:latin typeface="+mj-lt"/>
                <a:ea typeface="ヒラギノ角ゴ Pro W3" pitchFamily="1" charset="-128"/>
              </a:rPr>
              <a:t> network </a:t>
            </a:r>
            <a:r>
              <a:rPr lang="it-IT" sz="2400" b="1" kern="1200" dirty="0" err="1" smtClean="0">
                <a:latin typeface="+mj-lt"/>
                <a:ea typeface="ヒラギノ角ゴ Pro W3" pitchFamily="1" charset="-128"/>
              </a:rPr>
              <a:t>operation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schemes</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to</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increase</a:t>
            </a:r>
            <a:r>
              <a:rPr lang="it-IT" sz="2400" b="1" kern="1200" dirty="0" smtClean="0">
                <a:latin typeface="+mj-lt"/>
                <a:ea typeface="ヒラギノ角ゴ Pro W3" pitchFamily="1" charset="-128"/>
              </a:rPr>
              <a:t> network security and </a:t>
            </a:r>
            <a:r>
              <a:rPr lang="it-IT" sz="2400" b="1" kern="1200" dirty="0" err="1" smtClean="0">
                <a:latin typeface="+mj-lt"/>
                <a:ea typeface="ヒラギノ角ゴ Pro W3" pitchFamily="1" charset="-128"/>
              </a:rPr>
              <a:t>to</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limit</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voltage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variations</a:t>
            </a:r>
            <a:r>
              <a:rPr lang="it-IT" sz="2400" b="1" kern="1200" dirty="0" smtClean="0">
                <a:latin typeface="+mj-lt"/>
                <a:ea typeface="ヒラギノ角ゴ Pro W3" pitchFamily="1" charset="-128"/>
              </a:rPr>
              <a:t> (fast and slow)</a:t>
            </a:r>
            <a:endParaRPr lang="it-IT" sz="2400" b="1" kern="1200" dirty="0">
              <a:latin typeface="+mj-lt"/>
              <a:ea typeface="ヒラギノ角ゴ Pro W3" pitchFamily="1" charset="-128"/>
            </a:endParaRPr>
          </a:p>
          <a:p>
            <a:pPr marL="365125" lvl="2" indent="0" algn="just">
              <a:buSzPct val="90000"/>
              <a:buNone/>
            </a:pPr>
            <a:r>
              <a:rPr lang="it-IT" sz="1600" dirty="0" err="1" smtClean="0">
                <a:latin typeface="+mj-lt"/>
                <a:sym typeface="Symbol"/>
              </a:rPr>
              <a:t>Introduction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 </a:t>
            </a:r>
            <a:r>
              <a:rPr lang="it-IT" sz="1600" dirty="0" err="1" smtClean="0">
                <a:latin typeface="+mj-lt"/>
                <a:sym typeface="Symbol"/>
              </a:rPr>
              <a:t>meshed</a:t>
            </a:r>
            <a:r>
              <a:rPr lang="it-IT" sz="1600" dirty="0" smtClean="0">
                <a:latin typeface="+mj-lt"/>
                <a:sym typeface="Symbol"/>
              </a:rPr>
              <a:t> </a:t>
            </a:r>
            <a:r>
              <a:rPr lang="it-IT" sz="1600" dirty="0" err="1" smtClean="0">
                <a:latin typeface="+mj-lt"/>
                <a:sym typeface="Symbol"/>
              </a:rPr>
              <a:t>operation</a:t>
            </a:r>
            <a:r>
              <a:rPr lang="it-IT" sz="1600" dirty="0" smtClean="0">
                <a:latin typeface="+mj-lt"/>
                <a:sym typeface="Symbol"/>
              </a:rPr>
              <a:t> </a:t>
            </a:r>
            <a:r>
              <a:rPr lang="it-IT" sz="1600" dirty="0" err="1" smtClean="0">
                <a:latin typeface="+mj-lt"/>
                <a:sym typeface="Symbol"/>
              </a:rPr>
              <a:t>scheme</a:t>
            </a:r>
            <a:r>
              <a:rPr lang="it-IT" sz="1600" dirty="0" smtClean="0">
                <a:latin typeface="+mj-lt"/>
                <a:sym typeface="Symbol"/>
              </a:rPr>
              <a:t> </a:t>
            </a:r>
            <a:r>
              <a:rPr lang="it-IT" sz="1600" dirty="0" err="1" smtClean="0">
                <a:latin typeface="+mj-lt"/>
                <a:sym typeface="Symbol"/>
              </a:rPr>
              <a:t>instead</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 </a:t>
            </a:r>
            <a:r>
              <a:rPr lang="it-IT" sz="1600" dirty="0" err="1" smtClean="0">
                <a:latin typeface="+mj-lt"/>
                <a:sym typeface="Symbol"/>
              </a:rPr>
              <a:t>traditional</a:t>
            </a:r>
            <a:r>
              <a:rPr lang="it-IT" sz="1600" dirty="0" smtClean="0">
                <a:latin typeface="+mj-lt"/>
                <a:sym typeface="Symbol"/>
              </a:rPr>
              <a:t> </a:t>
            </a:r>
            <a:r>
              <a:rPr lang="it-IT" sz="1600" dirty="0" err="1" smtClean="0">
                <a:latin typeface="+mj-lt"/>
                <a:sym typeface="Symbol"/>
              </a:rPr>
              <a:t>radial</a:t>
            </a:r>
            <a:r>
              <a:rPr lang="it-IT" sz="1600" dirty="0" smtClean="0">
                <a:latin typeface="+mj-lt"/>
                <a:sym typeface="Symbol"/>
              </a:rPr>
              <a:t> </a:t>
            </a:r>
            <a:r>
              <a:rPr lang="it-IT" sz="1600" dirty="0" err="1" smtClean="0">
                <a:latin typeface="+mj-lt"/>
                <a:sym typeface="Symbol"/>
              </a:rPr>
              <a:t>one</a:t>
            </a:r>
            <a:r>
              <a:rPr lang="it-IT" sz="1600" dirty="0" smtClean="0">
                <a:latin typeface="+mj-lt"/>
                <a:sym typeface="Symbol"/>
              </a:rPr>
              <a:t> </a:t>
            </a:r>
            <a:r>
              <a:rPr lang="it-IT" sz="1600" dirty="0" err="1" smtClean="0">
                <a:latin typeface="+mj-lt"/>
                <a:sym typeface="Symbol"/>
              </a:rPr>
              <a:t>may</a:t>
            </a:r>
            <a:r>
              <a:rPr lang="it-IT" sz="1600" dirty="0" smtClean="0">
                <a:latin typeface="+mj-lt"/>
                <a:sym typeface="Symbol"/>
              </a:rPr>
              <a:t> </a:t>
            </a:r>
            <a:r>
              <a:rPr lang="it-IT" sz="1600" dirty="0" err="1" smtClean="0">
                <a:latin typeface="+mj-lt"/>
                <a:sym typeface="Symbol"/>
              </a:rPr>
              <a:t>trasform</a:t>
            </a:r>
            <a:r>
              <a:rPr lang="it-IT" sz="1600" dirty="0" smtClean="0">
                <a:latin typeface="+mj-lt"/>
                <a:sym typeface="Symbol"/>
              </a:rPr>
              <a:t> </a:t>
            </a:r>
            <a:r>
              <a:rPr lang="it-IT" sz="1600" dirty="0" err="1" smtClean="0">
                <a:latin typeface="+mj-lt"/>
                <a:sym typeface="Symbol"/>
              </a:rPr>
              <a:t>an</a:t>
            </a:r>
            <a:r>
              <a:rPr lang="it-IT" sz="1600" dirty="0" smtClean="0">
                <a:latin typeface="+mj-lt"/>
                <a:sym typeface="Symbol"/>
              </a:rPr>
              <a:t> </a:t>
            </a:r>
            <a:r>
              <a:rPr lang="it-IT" sz="1600" dirty="0" err="1" smtClean="0">
                <a:latin typeface="+mj-lt"/>
                <a:sym typeface="Symbol"/>
              </a:rPr>
              <a:t>interruption</a:t>
            </a:r>
            <a:r>
              <a:rPr lang="it-IT" sz="1600" dirty="0" smtClean="0">
                <a:latin typeface="+mj-lt"/>
                <a:sym typeface="Symbol"/>
              </a:rPr>
              <a:t> (</a:t>
            </a:r>
            <a:r>
              <a:rPr lang="it-IT" sz="1600" dirty="0" err="1" smtClean="0">
                <a:latin typeface="+mj-lt"/>
                <a:sym typeface="Symbol"/>
              </a:rPr>
              <a:t>transient</a:t>
            </a:r>
            <a:r>
              <a:rPr lang="it-IT" sz="1600" dirty="0" smtClean="0">
                <a:latin typeface="+mj-lt"/>
                <a:sym typeface="Symbol"/>
              </a:rPr>
              <a:t>, short and long, </a:t>
            </a:r>
            <a:r>
              <a:rPr lang="it-IT" sz="1600" dirty="0" err="1" smtClean="0">
                <a:latin typeface="+mj-lt"/>
                <a:sym typeface="Symbol"/>
              </a:rPr>
              <a:t>depending</a:t>
            </a:r>
            <a:r>
              <a:rPr lang="it-IT" sz="1600" dirty="0" smtClean="0">
                <a:latin typeface="+mj-lt"/>
                <a:sym typeface="Symbol"/>
              </a:rPr>
              <a:t> on </a:t>
            </a:r>
            <a:r>
              <a:rPr lang="it-IT" sz="1600" dirty="0" err="1" smtClean="0">
                <a:latin typeface="+mj-lt"/>
                <a:sym typeface="Symbol"/>
              </a:rPr>
              <a:t>protection</a:t>
            </a:r>
            <a:r>
              <a:rPr lang="it-IT" sz="1600" dirty="0" smtClean="0">
                <a:latin typeface="+mj-lt"/>
                <a:sym typeface="Symbol"/>
              </a:rPr>
              <a:t> and </a:t>
            </a:r>
            <a:r>
              <a:rPr lang="it-IT" sz="1600" dirty="0" err="1" smtClean="0">
                <a:latin typeface="+mj-lt"/>
                <a:sym typeface="Symbol"/>
              </a:rPr>
              <a:t>automation</a:t>
            </a:r>
            <a:r>
              <a:rPr lang="it-IT" sz="1600" dirty="0" smtClean="0">
                <a:latin typeface="+mj-lt"/>
                <a:sym typeface="Symbol"/>
              </a:rPr>
              <a:t> system) in a </a:t>
            </a:r>
            <a:r>
              <a:rPr lang="it-IT" sz="1600" dirty="0" err="1" smtClean="0">
                <a:latin typeface="+mj-lt"/>
                <a:sym typeface="Symbol"/>
              </a:rPr>
              <a:t>simple</a:t>
            </a:r>
            <a:r>
              <a:rPr lang="it-IT" sz="1600" dirty="0" smtClean="0">
                <a:latin typeface="+mj-lt"/>
                <a:sym typeface="Symbol"/>
              </a:rPr>
              <a:t> </a:t>
            </a:r>
            <a:r>
              <a:rPr lang="it-IT" sz="1600" dirty="0" err="1" smtClean="0">
                <a:latin typeface="+mj-lt"/>
                <a:sym typeface="Symbol"/>
              </a:rPr>
              <a:t>voltage</a:t>
            </a:r>
            <a:r>
              <a:rPr lang="it-IT" sz="1600" dirty="0" smtClean="0">
                <a:latin typeface="+mj-lt"/>
                <a:sym typeface="Symbol"/>
              </a:rPr>
              <a:t> </a:t>
            </a:r>
            <a:r>
              <a:rPr lang="it-IT" sz="1600" dirty="0" err="1" smtClean="0">
                <a:latin typeface="+mj-lt"/>
                <a:sym typeface="Symbol"/>
              </a:rPr>
              <a:t>dip</a:t>
            </a:r>
            <a:r>
              <a:rPr lang="it-IT" sz="1600" dirty="0" smtClean="0">
                <a:latin typeface="+mj-lt"/>
                <a:sym typeface="Symbol"/>
              </a:rPr>
              <a:t>.  In </a:t>
            </a:r>
            <a:r>
              <a:rPr lang="it-IT" sz="1600" dirty="0" err="1" smtClean="0">
                <a:latin typeface="+mj-lt"/>
                <a:sym typeface="Symbol"/>
              </a:rPr>
              <a:t>addition</a:t>
            </a:r>
            <a:r>
              <a:rPr lang="it-IT" sz="1600" dirty="0" smtClean="0">
                <a:latin typeface="+mj-lt"/>
                <a:sym typeface="Symbol"/>
              </a:rPr>
              <a:t>, a </a:t>
            </a:r>
            <a:r>
              <a:rPr lang="it-IT" sz="1600" dirty="0" err="1" smtClean="0">
                <a:latin typeface="+mj-lt"/>
                <a:sym typeface="Symbol"/>
              </a:rPr>
              <a:t>meshed</a:t>
            </a:r>
            <a:r>
              <a:rPr lang="it-IT" sz="1600" dirty="0" smtClean="0">
                <a:latin typeface="+mj-lt"/>
                <a:sym typeface="Symbol"/>
              </a:rPr>
              <a:t> </a:t>
            </a:r>
            <a:r>
              <a:rPr lang="it-IT" sz="1600" dirty="0" err="1" smtClean="0">
                <a:latin typeface="+mj-lt"/>
                <a:sym typeface="Symbol"/>
              </a:rPr>
              <a:t>scheme</a:t>
            </a:r>
            <a:r>
              <a:rPr lang="it-IT" sz="1600" dirty="0" smtClean="0">
                <a:latin typeface="+mj-lt"/>
                <a:sym typeface="Symbol"/>
              </a:rPr>
              <a:t> </a:t>
            </a:r>
            <a:r>
              <a:rPr lang="it-IT" sz="1600" dirty="0" err="1" smtClean="0">
                <a:latin typeface="+mj-lt"/>
                <a:sym typeface="Symbol"/>
              </a:rPr>
              <a:t>reduces</a:t>
            </a:r>
            <a:r>
              <a:rPr lang="it-IT" sz="1600" dirty="0" smtClean="0">
                <a:latin typeface="+mj-lt"/>
                <a:sym typeface="Symbol"/>
              </a:rPr>
              <a:t> </a:t>
            </a:r>
            <a:r>
              <a:rPr lang="it-IT" sz="1600" dirty="0" err="1" smtClean="0">
                <a:latin typeface="+mj-lt"/>
                <a:sym typeface="Symbol"/>
              </a:rPr>
              <a:t>voltage</a:t>
            </a:r>
            <a:r>
              <a:rPr lang="it-IT" sz="1600" dirty="0" smtClean="0">
                <a:latin typeface="+mj-lt"/>
                <a:sym typeface="Symbol"/>
              </a:rPr>
              <a:t> </a:t>
            </a:r>
            <a:r>
              <a:rPr lang="it-IT" sz="1600" dirty="0" err="1" smtClean="0">
                <a:latin typeface="+mj-lt"/>
                <a:sym typeface="Symbol"/>
              </a:rPr>
              <a:t>variations</a:t>
            </a:r>
            <a:r>
              <a:rPr lang="it-IT" sz="1600" dirty="0" smtClean="0">
                <a:latin typeface="+mj-lt"/>
                <a:sym typeface="Symbol"/>
              </a:rPr>
              <a:t> and </a:t>
            </a:r>
            <a:r>
              <a:rPr lang="it-IT" sz="1600" dirty="0" err="1" smtClean="0">
                <a:latin typeface="+mj-lt"/>
                <a:sym typeface="Symbol"/>
              </a:rPr>
              <a:t>allow</a:t>
            </a:r>
            <a:r>
              <a:rPr lang="it-IT" sz="1600" dirty="0" smtClean="0">
                <a:latin typeface="+mj-lt"/>
                <a:sym typeface="Symbol"/>
              </a:rPr>
              <a:t> a </a:t>
            </a:r>
            <a:r>
              <a:rPr lang="it-IT" sz="1600" dirty="0" err="1" smtClean="0">
                <a:latin typeface="+mj-lt"/>
                <a:sym typeface="Symbol"/>
              </a:rPr>
              <a:t>higher</a:t>
            </a:r>
            <a:r>
              <a:rPr lang="it-IT" sz="1600" dirty="0" smtClean="0">
                <a:latin typeface="+mj-lt"/>
                <a:sym typeface="Symbol"/>
              </a:rPr>
              <a:t> security </a:t>
            </a:r>
            <a:r>
              <a:rPr lang="it-IT" sz="1600" dirty="0" err="1" smtClean="0">
                <a:latin typeface="+mj-lt"/>
                <a:sym typeface="Symbol"/>
              </a:rPr>
              <a:t>level</a:t>
            </a:r>
            <a:r>
              <a:rPr lang="it-IT" sz="1600" dirty="0" smtClean="0">
                <a:latin typeface="+mj-lt"/>
                <a:sym typeface="Symbol"/>
              </a:rPr>
              <a:t> </a:t>
            </a:r>
            <a:r>
              <a:rPr lang="it-IT" sz="1600" dirty="0" err="1" smtClean="0">
                <a:latin typeface="+mj-lt"/>
                <a:sym typeface="Symbol"/>
              </a:rPr>
              <a:t>for</a:t>
            </a:r>
            <a:r>
              <a:rPr lang="it-IT" sz="1600" dirty="0" smtClean="0">
                <a:latin typeface="+mj-lt"/>
                <a:sym typeface="Symbol"/>
              </a:rPr>
              <a:t> the </a:t>
            </a:r>
            <a:r>
              <a:rPr lang="it-IT" sz="1600" dirty="0" err="1" smtClean="0">
                <a:latin typeface="+mj-lt"/>
                <a:sym typeface="Symbol"/>
              </a:rPr>
              <a:t>electric</a:t>
            </a:r>
            <a:r>
              <a:rPr lang="it-IT" sz="1600" dirty="0" smtClean="0">
                <a:latin typeface="+mj-lt"/>
                <a:sym typeface="Symbol"/>
              </a:rPr>
              <a:t> system: 2 </a:t>
            </a:r>
            <a:r>
              <a:rPr lang="it-IT" sz="1600" dirty="0" err="1" smtClean="0">
                <a:latin typeface="+mj-lt"/>
                <a:sym typeface="Symbol"/>
              </a:rPr>
              <a:t>connections</a:t>
            </a:r>
            <a:r>
              <a:rPr lang="it-IT" sz="1600" dirty="0" smtClean="0">
                <a:latin typeface="+mj-lt"/>
                <a:sym typeface="Symbol"/>
              </a:rPr>
              <a:t> </a:t>
            </a:r>
            <a:r>
              <a:rPr lang="it-IT" sz="1600" dirty="0" err="1" smtClean="0">
                <a:latin typeface="+mj-lt"/>
                <a:sym typeface="Symbol"/>
              </a:rPr>
              <a:t>from</a:t>
            </a:r>
            <a:r>
              <a:rPr lang="it-IT" sz="1600" dirty="0" smtClean="0">
                <a:latin typeface="+mj-lt"/>
                <a:sym typeface="Symbol"/>
              </a:rPr>
              <a:t> </a:t>
            </a:r>
            <a:r>
              <a:rPr lang="it-IT" sz="1600" dirty="0" err="1" smtClean="0">
                <a:latin typeface="+mj-lt"/>
                <a:sym typeface="Symbol"/>
              </a:rPr>
              <a:t>each</a:t>
            </a:r>
            <a:r>
              <a:rPr lang="it-IT" sz="1600" dirty="0" smtClean="0">
                <a:latin typeface="+mj-lt"/>
                <a:sym typeface="Symbol"/>
              </a:rPr>
              <a:t> </a:t>
            </a:r>
            <a:r>
              <a:rPr lang="it-IT" sz="1600" dirty="0" err="1" smtClean="0">
                <a:latin typeface="+mj-lt"/>
                <a:sym typeface="Symbol"/>
              </a:rPr>
              <a:t>generator</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 HV/MV </a:t>
            </a:r>
            <a:r>
              <a:rPr lang="it-IT" sz="1600" dirty="0" err="1" smtClean="0">
                <a:latin typeface="+mj-lt"/>
                <a:sym typeface="Symbol"/>
              </a:rPr>
              <a:t>substations</a:t>
            </a:r>
            <a:r>
              <a:rPr lang="it-IT" sz="1600" dirty="0" smtClean="0">
                <a:latin typeface="+mj-lt"/>
                <a:sym typeface="Symbol"/>
              </a:rPr>
              <a:t>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present</a:t>
            </a:r>
            <a:r>
              <a:rPr lang="it-IT" sz="1600" dirty="0" smtClean="0">
                <a:latin typeface="+mj-lt"/>
                <a:sym typeface="Symbol"/>
              </a:rPr>
              <a:t>, so a (n-1) </a:t>
            </a:r>
            <a:r>
              <a:rPr lang="it-IT" sz="1600" dirty="0" err="1" smtClean="0">
                <a:latin typeface="+mj-lt"/>
                <a:sym typeface="Symbol"/>
              </a:rPr>
              <a:t>contingency</a:t>
            </a:r>
            <a:r>
              <a:rPr lang="it-IT" sz="1600" dirty="0" smtClean="0">
                <a:latin typeface="+mj-lt"/>
                <a:sym typeface="Symbol"/>
              </a:rPr>
              <a:t> </a:t>
            </a:r>
            <a:r>
              <a:rPr lang="it-IT" sz="1600" dirty="0" err="1" smtClean="0">
                <a:latin typeface="+mj-lt"/>
                <a:sym typeface="Symbol"/>
              </a:rPr>
              <a:t>should</a:t>
            </a:r>
            <a:r>
              <a:rPr lang="it-IT" sz="1600" dirty="0" smtClean="0">
                <a:latin typeface="+mj-lt"/>
                <a:sym typeface="Symbol"/>
              </a:rPr>
              <a:t> </a:t>
            </a:r>
            <a:r>
              <a:rPr lang="it-IT" sz="1600" dirty="0" err="1" smtClean="0">
                <a:latin typeface="+mj-lt"/>
                <a:sym typeface="Symbol"/>
              </a:rPr>
              <a:t>have</a:t>
            </a:r>
            <a:r>
              <a:rPr lang="it-IT" sz="1600" dirty="0" smtClean="0">
                <a:latin typeface="+mj-lt"/>
                <a:sym typeface="Symbol"/>
              </a:rPr>
              <a:t> no </a:t>
            </a:r>
            <a:r>
              <a:rPr lang="it-IT" sz="1600" dirty="0" err="1" smtClean="0">
                <a:latin typeface="+mj-lt"/>
                <a:sym typeface="Symbol"/>
              </a:rPr>
              <a:t>relevant</a:t>
            </a:r>
            <a:r>
              <a:rPr lang="it-IT" sz="1600" dirty="0" smtClean="0">
                <a:latin typeface="+mj-lt"/>
                <a:sym typeface="Symbol"/>
              </a:rPr>
              <a:t> </a:t>
            </a:r>
            <a:r>
              <a:rPr lang="it-IT" sz="1600" dirty="0" err="1" smtClean="0">
                <a:latin typeface="+mj-lt"/>
                <a:sym typeface="Symbol"/>
              </a:rPr>
              <a:t>effect</a:t>
            </a:r>
            <a:endParaRPr lang="it-IT" sz="1600" dirty="0" smtClean="0">
              <a:latin typeface="+mj-lt"/>
              <a:sym typeface="Symbol"/>
            </a:endParaRPr>
          </a:p>
          <a:p>
            <a:pPr marL="365125" lvl="2" indent="0" algn="just">
              <a:buSzPct val="90000"/>
              <a:buNone/>
            </a:pPr>
            <a:r>
              <a:rPr lang="it-IT" sz="1600" dirty="0" err="1" smtClean="0">
                <a:latin typeface="+mj-lt"/>
                <a:sym typeface="Symbol"/>
              </a:rPr>
              <a:t>Many</a:t>
            </a:r>
            <a:r>
              <a:rPr lang="it-IT" sz="1600" dirty="0" smtClean="0">
                <a:latin typeface="+mj-lt"/>
                <a:sym typeface="Symbol"/>
              </a:rPr>
              <a:t> </a:t>
            </a:r>
            <a:r>
              <a:rPr lang="it-IT" sz="1600" dirty="0" err="1" smtClean="0">
                <a:latin typeface="+mj-lt"/>
                <a:sym typeface="Symbol"/>
              </a:rPr>
              <a:t>important</a:t>
            </a:r>
            <a:r>
              <a:rPr lang="it-IT" sz="1600" dirty="0" smtClean="0">
                <a:latin typeface="+mj-lt"/>
                <a:sym typeface="Symbol"/>
              </a:rPr>
              <a:t> </a:t>
            </a:r>
            <a:r>
              <a:rPr lang="it-IT" sz="1600" dirty="0" err="1" smtClean="0">
                <a:latin typeface="+mj-lt"/>
                <a:sym typeface="Symbol"/>
              </a:rPr>
              <a:t>problems</a:t>
            </a:r>
            <a:r>
              <a:rPr lang="it-IT" sz="1600" dirty="0" smtClean="0">
                <a:latin typeface="+mj-lt"/>
                <a:sym typeface="Symbol"/>
              </a:rPr>
              <a:t>, </a:t>
            </a:r>
            <a:r>
              <a:rPr lang="it-IT" sz="1600" dirty="0" err="1" smtClean="0">
                <a:latin typeface="+mj-lt"/>
                <a:sym typeface="Symbol"/>
              </a:rPr>
              <a:t>anyway</a:t>
            </a:r>
            <a:r>
              <a:rPr lang="it-IT" sz="1600" dirty="0" smtClean="0">
                <a:latin typeface="+mj-lt"/>
                <a:sym typeface="Symbol"/>
              </a:rPr>
              <a:t>, are </a:t>
            </a:r>
            <a:r>
              <a:rPr lang="it-IT" sz="1600" dirty="0" err="1" smtClean="0">
                <a:latin typeface="+mj-lt"/>
                <a:sym typeface="Symbol"/>
              </a:rPr>
              <a:t>present</a:t>
            </a:r>
            <a:r>
              <a:rPr lang="it-IT" sz="1600" dirty="0" smtClean="0">
                <a:latin typeface="+mj-lt"/>
                <a:sym typeface="Symbol"/>
              </a:rPr>
              <a:t>:</a:t>
            </a:r>
          </a:p>
          <a:p>
            <a:pPr marL="625475" lvl="1" indent="-260350" algn="just"/>
            <a:r>
              <a:rPr lang="it-IT" sz="2000" b="1" u="sng" dirty="0" err="1" smtClean="0">
                <a:solidFill>
                  <a:srgbClr val="FF0000"/>
                </a:solidFill>
                <a:latin typeface="+mj-lt"/>
                <a:sym typeface="Symbol"/>
              </a:rPr>
              <a:t>Problems</a:t>
            </a:r>
            <a:endParaRPr lang="it-IT" sz="2000" b="1" u="sng" dirty="0" smtClean="0">
              <a:solidFill>
                <a:srgbClr val="FF0000"/>
              </a:solidFill>
              <a:latin typeface="+mj-lt"/>
              <a:sym typeface="Symbol"/>
            </a:endParaRPr>
          </a:p>
          <a:p>
            <a:pPr marL="898525" lvl="2" indent="-273050" algn="just">
              <a:buFont typeface="Wingdings" pitchFamily="2" charset="2"/>
              <a:buChar char="q"/>
            </a:pPr>
            <a:r>
              <a:rPr lang="it-IT" sz="1600" dirty="0" smtClean="0">
                <a:latin typeface="+mj-lt"/>
                <a:sym typeface="Symbol"/>
              </a:rPr>
              <a:t>In a </a:t>
            </a:r>
            <a:r>
              <a:rPr lang="it-IT" sz="1600" dirty="0" err="1" smtClean="0">
                <a:latin typeface="+mj-lt"/>
                <a:sym typeface="Symbol"/>
              </a:rPr>
              <a:t>real</a:t>
            </a:r>
            <a:r>
              <a:rPr lang="it-IT" sz="1600" dirty="0" smtClean="0">
                <a:latin typeface="+mj-lt"/>
                <a:sym typeface="Symbol"/>
              </a:rPr>
              <a:t> </a:t>
            </a:r>
            <a:r>
              <a:rPr lang="it-IT" sz="1600" dirty="0" err="1" smtClean="0">
                <a:latin typeface="+mj-lt"/>
                <a:sym typeface="Symbol"/>
              </a:rPr>
              <a:t>meshed</a:t>
            </a:r>
            <a:r>
              <a:rPr lang="it-IT" sz="1600" dirty="0" smtClean="0">
                <a:latin typeface="+mj-lt"/>
                <a:sym typeface="Symbol"/>
              </a:rPr>
              <a:t> network, short </a:t>
            </a:r>
            <a:r>
              <a:rPr lang="it-IT" sz="1600" dirty="0" err="1" smtClean="0">
                <a:latin typeface="+mj-lt"/>
                <a:sym typeface="Symbol"/>
              </a:rPr>
              <a:t>circuit</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surely</a:t>
            </a:r>
            <a:r>
              <a:rPr lang="it-IT" sz="1600" dirty="0" smtClean="0">
                <a:latin typeface="+mj-lt"/>
                <a:sym typeface="Symbol"/>
              </a:rPr>
              <a:t> </a:t>
            </a:r>
            <a:r>
              <a:rPr lang="it-IT" sz="1600" dirty="0" err="1" smtClean="0">
                <a:latin typeface="+mj-lt"/>
                <a:sym typeface="Symbol"/>
              </a:rPr>
              <a:t>result</a:t>
            </a:r>
            <a:r>
              <a:rPr lang="it-IT" sz="1600" dirty="0" smtClean="0">
                <a:latin typeface="+mj-lt"/>
                <a:sym typeface="Symbol"/>
              </a:rPr>
              <a:t> </a:t>
            </a:r>
            <a:r>
              <a:rPr lang="it-IT" sz="1600" dirty="0" err="1" smtClean="0">
                <a:latin typeface="+mj-lt"/>
                <a:sym typeface="Symbol"/>
              </a:rPr>
              <a:t>much</a:t>
            </a:r>
            <a:r>
              <a:rPr lang="it-IT" sz="1600" dirty="0" smtClean="0">
                <a:latin typeface="+mj-lt"/>
                <a:sym typeface="Symbol"/>
              </a:rPr>
              <a:t> </a:t>
            </a:r>
            <a:r>
              <a:rPr lang="it-IT" sz="1600" dirty="0" err="1" smtClean="0">
                <a:latin typeface="+mj-lt"/>
                <a:sym typeface="Symbol"/>
              </a:rPr>
              <a:t>higher</a:t>
            </a:r>
            <a:r>
              <a:rPr lang="it-IT" sz="1600" dirty="0" smtClean="0">
                <a:latin typeface="+mj-lt"/>
                <a:sym typeface="Symbol"/>
              </a:rPr>
              <a:t> </a:t>
            </a:r>
            <a:r>
              <a:rPr lang="it-IT" sz="1600" dirty="0" err="1" smtClean="0">
                <a:latin typeface="+mj-lt"/>
                <a:sym typeface="Symbol"/>
              </a:rPr>
              <a:t>than</a:t>
            </a:r>
            <a:r>
              <a:rPr lang="it-IT" sz="1600" dirty="0" smtClean="0">
                <a:latin typeface="+mj-lt"/>
                <a:sym typeface="Symbol"/>
              </a:rPr>
              <a:t> the </a:t>
            </a:r>
            <a:r>
              <a:rPr lang="it-IT" sz="1600" dirty="0" err="1" smtClean="0">
                <a:latin typeface="+mj-lt"/>
                <a:sym typeface="Symbol"/>
              </a:rPr>
              <a:t>value</a:t>
            </a:r>
            <a:r>
              <a:rPr lang="it-IT" sz="1600" dirty="0" smtClean="0">
                <a:latin typeface="+mj-lt"/>
                <a:sym typeface="Symbol"/>
              </a:rPr>
              <a:t> </a:t>
            </a:r>
            <a:r>
              <a:rPr lang="it-IT" sz="1600" dirty="0" err="1" smtClean="0">
                <a:latin typeface="+mj-lt"/>
                <a:sym typeface="Symbol"/>
              </a:rPr>
              <a:t>considered</a:t>
            </a:r>
            <a:r>
              <a:rPr lang="it-IT" sz="1600" dirty="0" smtClean="0">
                <a:latin typeface="+mj-lt"/>
                <a:sym typeface="Symbol"/>
              </a:rPr>
              <a:t> in a </a:t>
            </a:r>
            <a:r>
              <a:rPr lang="it-IT" sz="1600" dirty="0" err="1" smtClean="0">
                <a:latin typeface="+mj-lt"/>
                <a:sym typeface="Symbol"/>
              </a:rPr>
              <a:t>radial</a:t>
            </a:r>
            <a:r>
              <a:rPr lang="it-IT" sz="1600" dirty="0" smtClean="0">
                <a:latin typeface="+mj-lt"/>
                <a:sym typeface="Symbol"/>
              </a:rPr>
              <a:t> network (more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infeeds</a:t>
            </a:r>
            <a:r>
              <a:rPr lang="it-IT" sz="1600" dirty="0" smtClean="0">
                <a:latin typeface="+mj-lt"/>
                <a:sym typeface="Symbol"/>
              </a:rPr>
              <a:t> </a:t>
            </a:r>
            <a:r>
              <a:rPr lang="it-IT" sz="1600" dirty="0" err="1" smtClean="0">
                <a:latin typeface="+mj-lt"/>
                <a:sym typeface="Symbol"/>
              </a:rPr>
              <a:t>from</a:t>
            </a:r>
            <a:r>
              <a:rPr lang="it-IT" sz="1600" dirty="0" smtClean="0">
                <a:latin typeface="+mj-lt"/>
                <a:sym typeface="Symbol"/>
              </a:rPr>
              <a:t> </a:t>
            </a:r>
            <a:r>
              <a:rPr lang="it-IT" sz="1600" dirty="0" err="1" smtClean="0">
                <a:latin typeface="+mj-lt"/>
                <a:sym typeface="Symbol"/>
              </a:rPr>
              <a:t>different</a:t>
            </a:r>
            <a:r>
              <a:rPr lang="it-IT" sz="1600" dirty="0" smtClean="0">
                <a:latin typeface="+mj-lt"/>
                <a:sym typeface="Symbol"/>
              </a:rPr>
              <a:t> HV/MV </a:t>
            </a:r>
            <a:r>
              <a:rPr lang="it-IT" sz="1600" dirty="0" err="1" smtClean="0">
                <a:latin typeface="+mj-lt"/>
                <a:sym typeface="Symbol"/>
              </a:rPr>
              <a:t>TRs</a:t>
            </a:r>
            <a:r>
              <a:rPr lang="it-IT" sz="1600" dirty="0" smtClean="0">
                <a:latin typeface="+mj-lt"/>
                <a:sym typeface="Symbol"/>
              </a:rPr>
              <a:t> and </a:t>
            </a:r>
            <a:r>
              <a:rPr lang="it-IT" sz="1600" dirty="0" err="1" smtClean="0">
                <a:latin typeface="+mj-lt"/>
                <a:sym typeface="Symbol"/>
              </a:rPr>
              <a:t>from</a:t>
            </a:r>
            <a:r>
              <a:rPr lang="it-IT" sz="1600" dirty="0" smtClean="0">
                <a:latin typeface="+mj-lt"/>
                <a:sym typeface="Symbol"/>
              </a:rPr>
              <a:t> </a:t>
            </a:r>
            <a:r>
              <a:rPr lang="it-IT" sz="1600" dirty="0" err="1" smtClean="0">
                <a:latin typeface="+mj-lt"/>
                <a:sym typeface="Symbol"/>
              </a:rPr>
              <a:t>all</a:t>
            </a:r>
            <a:r>
              <a:rPr lang="it-IT" sz="1600" dirty="0" smtClean="0">
                <a:latin typeface="+mj-lt"/>
                <a:sym typeface="Symbol"/>
              </a:rPr>
              <a:t> the GD </a:t>
            </a:r>
            <a:r>
              <a:rPr lang="it-IT" sz="1600" dirty="0" err="1" smtClean="0">
                <a:latin typeface="+mj-lt"/>
                <a:sym typeface="Symbol"/>
              </a:rPr>
              <a:t>connected</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the </a:t>
            </a:r>
            <a:r>
              <a:rPr lang="it-IT" sz="1600" dirty="0" err="1" smtClean="0">
                <a:latin typeface="+mj-lt"/>
                <a:sym typeface="Symbol"/>
              </a:rPr>
              <a:t>meshed</a:t>
            </a:r>
            <a:r>
              <a:rPr lang="it-IT" sz="1600" dirty="0" smtClean="0">
                <a:latin typeface="+mj-lt"/>
                <a:sym typeface="Symbol"/>
              </a:rPr>
              <a:t> </a:t>
            </a:r>
            <a:r>
              <a:rPr lang="it-IT" sz="1600" dirty="0" err="1" smtClean="0">
                <a:latin typeface="+mj-lt"/>
                <a:sym typeface="Symbol"/>
              </a:rPr>
              <a:t>networks</a:t>
            </a:r>
            <a:r>
              <a:rPr lang="it-IT" sz="1600" dirty="0" smtClean="0">
                <a:latin typeface="+mj-lt"/>
                <a:sym typeface="Symbol"/>
              </a:rPr>
              <a:t>. In Italy </a:t>
            </a:r>
            <a:r>
              <a:rPr lang="it-IT" sz="1600" dirty="0" err="1" smtClean="0">
                <a:latin typeface="+mj-lt"/>
                <a:sym typeface="Symbol"/>
              </a:rPr>
              <a:t>all</a:t>
            </a:r>
            <a:r>
              <a:rPr lang="it-IT" sz="1600" dirty="0" smtClean="0">
                <a:latin typeface="+mj-lt"/>
                <a:sym typeface="Symbol"/>
              </a:rPr>
              <a:t> MV net </a:t>
            </a:r>
            <a:r>
              <a:rPr lang="it-IT" sz="1600" dirty="0" err="1" smtClean="0">
                <a:latin typeface="+mj-lt"/>
                <a:sym typeface="Symbol"/>
              </a:rPr>
              <a:t>is</a:t>
            </a:r>
            <a:r>
              <a:rPr lang="it-IT" sz="1600" dirty="0" smtClean="0">
                <a:latin typeface="+mj-lt"/>
                <a:sym typeface="Symbol"/>
              </a:rPr>
              <a:t> </a:t>
            </a:r>
            <a:r>
              <a:rPr lang="it-IT" sz="1600" dirty="0" err="1" smtClean="0">
                <a:latin typeface="+mj-lt"/>
                <a:sym typeface="Symbol"/>
              </a:rPr>
              <a:t>realized</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a short </a:t>
            </a:r>
            <a:r>
              <a:rPr lang="it-IT" sz="1600" dirty="0" err="1" smtClean="0">
                <a:latin typeface="+mj-lt"/>
                <a:sym typeface="Symbol"/>
              </a:rPr>
              <a:t>withstand</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 12,5 </a:t>
            </a:r>
            <a:r>
              <a:rPr lang="it-IT" sz="1600" dirty="0" err="1" smtClean="0">
                <a:latin typeface="+mj-lt"/>
                <a:sym typeface="Symbol"/>
              </a:rPr>
              <a:t>kA</a:t>
            </a:r>
            <a:r>
              <a:rPr lang="it-IT" sz="1600" dirty="0" smtClean="0">
                <a:latin typeface="+mj-lt"/>
                <a:sym typeface="Symbol"/>
              </a:rPr>
              <a:t>, 1 s. </a:t>
            </a:r>
          </a:p>
          <a:p>
            <a:pPr marL="898525" lvl="2" indent="-273050" algn="just">
              <a:buFont typeface="Wingdings" pitchFamily="2" charset="2"/>
              <a:buChar char="q"/>
            </a:pPr>
            <a:r>
              <a:rPr lang="it-IT" sz="1600" dirty="0" smtClean="0">
                <a:latin typeface="+mj-lt"/>
                <a:sym typeface="Symbol"/>
              </a:rPr>
              <a:t>Cross </a:t>
            </a:r>
            <a:r>
              <a:rPr lang="it-IT" sz="1600" dirty="0" err="1" smtClean="0">
                <a:latin typeface="+mj-lt"/>
                <a:sym typeface="Symbol"/>
              </a:rPr>
              <a:t>section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the MV </a:t>
            </a:r>
            <a:r>
              <a:rPr lang="it-IT" sz="1600" dirty="0" err="1" smtClean="0">
                <a:latin typeface="+mj-lt"/>
                <a:sym typeface="Symbol"/>
              </a:rPr>
              <a:t>feeder</a:t>
            </a:r>
            <a:r>
              <a:rPr lang="it-IT" sz="1600" dirty="0" smtClean="0">
                <a:latin typeface="+mj-lt"/>
                <a:sym typeface="Symbol"/>
              </a:rPr>
              <a:t> </a:t>
            </a:r>
            <a:r>
              <a:rPr lang="it-IT" sz="1600" dirty="0" err="1" smtClean="0">
                <a:latin typeface="+mj-lt"/>
                <a:sym typeface="Symbol"/>
              </a:rPr>
              <a:t>conductors</a:t>
            </a:r>
            <a:r>
              <a:rPr lang="it-IT" sz="1600" dirty="0" smtClean="0">
                <a:latin typeface="+mj-lt"/>
                <a:sym typeface="Symbol"/>
              </a:rPr>
              <a:t> are </a:t>
            </a:r>
            <a:r>
              <a:rPr lang="it-IT" sz="1600" dirty="0" err="1" smtClean="0">
                <a:latin typeface="+mj-lt"/>
                <a:sym typeface="Symbol"/>
              </a:rPr>
              <a:t>not</a:t>
            </a:r>
            <a:r>
              <a:rPr lang="it-IT" sz="1600" dirty="0" smtClean="0">
                <a:latin typeface="+mj-lt"/>
                <a:sym typeface="Symbol"/>
              </a:rPr>
              <a:t> </a:t>
            </a:r>
            <a:r>
              <a:rPr lang="it-IT" sz="1600" dirty="0" err="1" smtClean="0">
                <a:latin typeface="+mj-lt"/>
                <a:sym typeface="Symbol"/>
              </a:rPr>
              <a:t>constant</a:t>
            </a:r>
            <a:r>
              <a:rPr lang="it-IT" sz="1600" dirty="0" smtClean="0">
                <a:latin typeface="+mj-lt"/>
                <a:sym typeface="Symbol"/>
              </a:rPr>
              <a:t> </a:t>
            </a:r>
            <a:r>
              <a:rPr lang="it-IT" sz="1600" dirty="0" err="1" smtClean="0">
                <a:latin typeface="+mj-lt"/>
                <a:sym typeface="Symbol"/>
              </a:rPr>
              <a:t>along</a:t>
            </a:r>
            <a:r>
              <a:rPr lang="it-IT" sz="1600" dirty="0" smtClean="0">
                <a:latin typeface="+mj-lt"/>
                <a:sym typeface="Symbol"/>
              </a:rPr>
              <a:t> the </a:t>
            </a:r>
            <a:r>
              <a:rPr lang="it-IT" sz="1600" dirty="0" err="1" smtClean="0">
                <a:latin typeface="+mj-lt"/>
                <a:sym typeface="Symbol"/>
              </a:rPr>
              <a:t>feeder</a:t>
            </a:r>
            <a:r>
              <a:rPr lang="it-IT" sz="1600" dirty="0" smtClean="0">
                <a:latin typeface="+mj-lt"/>
                <a:sym typeface="Symbol"/>
              </a:rPr>
              <a:t>, i.e. a complete 2 </a:t>
            </a:r>
            <a:r>
              <a:rPr lang="it-IT" sz="1600" dirty="0" err="1" smtClean="0">
                <a:latin typeface="+mj-lt"/>
                <a:sym typeface="Symbol"/>
              </a:rPr>
              <a:t>ways</a:t>
            </a:r>
            <a:r>
              <a:rPr lang="it-IT" sz="1600" dirty="0" smtClean="0">
                <a:latin typeface="+mj-lt"/>
                <a:sym typeface="Symbol"/>
              </a:rPr>
              <a:t> connection </a:t>
            </a:r>
            <a:r>
              <a:rPr lang="it-IT" sz="1600" dirty="0" err="1" smtClean="0">
                <a:latin typeface="+mj-lt"/>
                <a:sym typeface="Symbol"/>
              </a:rPr>
              <a:t>of</a:t>
            </a:r>
            <a:r>
              <a:rPr lang="it-IT" sz="1600" dirty="0" smtClean="0">
                <a:latin typeface="+mj-lt"/>
                <a:sym typeface="Symbol"/>
              </a:rPr>
              <a:t> GD </a:t>
            </a:r>
            <a:r>
              <a:rPr lang="it-IT" sz="1600" dirty="0" err="1" smtClean="0">
                <a:latin typeface="+mj-lt"/>
                <a:sym typeface="Symbol"/>
              </a:rPr>
              <a:t>to</a:t>
            </a:r>
            <a:r>
              <a:rPr lang="it-IT" sz="1600" dirty="0" smtClean="0">
                <a:latin typeface="+mj-lt"/>
                <a:sym typeface="Symbol"/>
              </a:rPr>
              <a:t> a HV/MV </a:t>
            </a:r>
            <a:r>
              <a:rPr lang="it-IT" sz="1600" dirty="0" err="1" smtClean="0">
                <a:latin typeface="+mj-lt"/>
                <a:sym typeface="Symbol"/>
              </a:rPr>
              <a:t>susbsation</a:t>
            </a:r>
            <a:r>
              <a:rPr lang="it-IT" sz="1600" dirty="0" smtClean="0">
                <a:latin typeface="+mj-lt"/>
                <a:sym typeface="Symbol"/>
              </a:rPr>
              <a:t>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not</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generally</a:t>
            </a:r>
            <a:r>
              <a:rPr lang="it-IT" sz="1600" dirty="0" smtClean="0">
                <a:latin typeface="+mj-lt"/>
                <a:sym typeface="Symbol"/>
              </a:rPr>
              <a:t> </a:t>
            </a:r>
            <a:r>
              <a:rPr lang="it-IT" sz="1600" dirty="0" err="1" smtClean="0">
                <a:latin typeface="+mj-lt"/>
                <a:sym typeface="Symbol"/>
              </a:rPr>
              <a:t>present</a:t>
            </a:r>
            <a:r>
              <a:rPr lang="it-IT" sz="1600" dirty="0" smtClean="0">
                <a:latin typeface="+mj-lt"/>
                <a:sym typeface="Symbol"/>
              </a:rPr>
              <a:t>.</a:t>
            </a:r>
          </a:p>
          <a:p>
            <a:pPr marL="898525" lvl="2" indent="-273050" algn="just">
              <a:buNone/>
            </a:pPr>
            <a:r>
              <a:rPr lang="it-IT" sz="1600" b="1" dirty="0" smtClean="0">
                <a:solidFill>
                  <a:srgbClr val="FF0000"/>
                </a:solidFill>
                <a:latin typeface="+mj-lt"/>
                <a:sym typeface="Symbol"/>
              </a:rPr>
              <a:t>As a </a:t>
            </a:r>
            <a:r>
              <a:rPr lang="it-IT" sz="1600" b="1" dirty="0" err="1" smtClean="0">
                <a:solidFill>
                  <a:srgbClr val="FF0000"/>
                </a:solidFill>
                <a:latin typeface="+mj-lt"/>
                <a:sym typeface="Symbol"/>
              </a:rPr>
              <a:t>conclusion</a:t>
            </a:r>
            <a:r>
              <a:rPr lang="it-IT" sz="1600" b="1" dirty="0" smtClean="0">
                <a:solidFill>
                  <a:srgbClr val="FF0000"/>
                </a:solidFill>
                <a:latin typeface="+mj-lt"/>
                <a:sym typeface="Symbol"/>
              </a:rPr>
              <a:t>, the </a:t>
            </a:r>
            <a:r>
              <a:rPr lang="it-IT" sz="1600" b="1" dirty="0" err="1" smtClean="0">
                <a:solidFill>
                  <a:srgbClr val="FF0000"/>
                </a:solidFill>
                <a:latin typeface="+mj-lt"/>
                <a:sym typeface="Symbol"/>
              </a:rPr>
              <a:t>whole</a:t>
            </a:r>
            <a:r>
              <a:rPr lang="it-IT" sz="1600" b="1" dirty="0" smtClean="0">
                <a:solidFill>
                  <a:srgbClr val="FF0000"/>
                </a:solidFill>
                <a:latin typeface="+mj-lt"/>
                <a:sym typeface="Symbol"/>
              </a:rPr>
              <a:t> network </a:t>
            </a:r>
            <a:r>
              <a:rPr lang="it-IT" sz="1600" b="1" dirty="0" err="1" smtClean="0">
                <a:solidFill>
                  <a:srgbClr val="FF0000"/>
                </a:solidFill>
                <a:latin typeface="+mj-lt"/>
                <a:sym typeface="Symbol"/>
              </a:rPr>
              <a:t>would</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have</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to</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be</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completely</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renewed</a:t>
            </a:r>
            <a:endParaRPr lang="it-IT" sz="1600" b="1" dirty="0" smtClean="0">
              <a:solidFill>
                <a:srgbClr val="FF0000"/>
              </a:solidFill>
              <a:latin typeface="+mj-lt"/>
              <a:sym typeface="Symbol"/>
            </a:endParaRPr>
          </a:p>
          <a:p>
            <a:pPr marL="898525" lvl="2" indent="-273050" algn="just">
              <a:buFont typeface="Wingdings" pitchFamily="2" charset="2"/>
              <a:buChar char="q"/>
            </a:pPr>
            <a:endParaRPr lang="it-IT" sz="1600" b="1" dirty="0" smtClean="0">
              <a:solidFill>
                <a:schemeClr val="accent1"/>
              </a:solidFill>
              <a:latin typeface="+mj-lt"/>
              <a:sym typeface="Symbol"/>
            </a:endParaRPr>
          </a:p>
        </p:txBody>
      </p:sp>
      <p:sp>
        <p:nvSpPr>
          <p:cNvPr id="10"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340768"/>
            <a:ext cx="8568952" cy="4336891"/>
          </a:xfrm>
        </p:spPr>
        <p:txBody>
          <a:bodyPr/>
          <a:lstStyle/>
          <a:p>
            <a:pPr algn="just"/>
            <a:r>
              <a:rPr lang="it-IT" sz="2400" b="1" kern="1200" dirty="0" err="1" smtClean="0">
                <a:latin typeface="+mj-lt"/>
                <a:ea typeface="ヒラギノ角ゴ Pro W3" pitchFamily="1" charset="-128"/>
              </a:rPr>
              <a:t>Incompatibility</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with</a:t>
            </a:r>
            <a:r>
              <a:rPr lang="it-IT" sz="2400" b="1" kern="1200" dirty="0" smtClean="0">
                <a:latin typeface="+mj-lt"/>
                <a:ea typeface="ヒラギノ角ゴ Pro W3" pitchFamily="1" charset="-128"/>
              </a:rPr>
              <a:t> MV network </a:t>
            </a:r>
            <a:r>
              <a:rPr lang="it-IT" sz="2400" b="1" kern="1200" dirty="0" err="1" smtClean="0">
                <a:latin typeface="+mj-lt"/>
                <a:ea typeface="ヒラギノ角ゴ Pro W3" pitchFamily="1" charset="-128"/>
              </a:rPr>
              <a:t>automation</a:t>
            </a:r>
            <a:r>
              <a:rPr lang="it-IT" sz="2400" b="1" kern="1200" dirty="0" smtClean="0">
                <a:latin typeface="+mj-lt"/>
                <a:ea typeface="ヒラギノ角ゴ Pro W3" pitchFamily="1" charset="-128"/>
              </a:rPr>
              <a:t> system</a:t>
            </a:r>
            <a:endParaRPr lang="it-IT" sz="2400" b="1" kern="1200" dirty="0">
              <a:latin typeface="+mj-lt"/>
              <a:ea typeface="ヒラギノ角ゴ Pro W3" pitchFamily="1" charset="-128"/>
            </a:endParaRPr>
          </a:p>
          <a:p>
            <a:pPr lvl="1" indent="-377825" algn="just"/>
            <a:r>
              <a:rPr lang="it-IT" b="1" u="sng" dirty="0" err="1" smtClean="0">
                <a:solidFill>
                  <a:srgbClr val="FF0000"/>
                </a:solidFill>
                <a:latin typeface="+mj-lt"/>
                <a:sym typeface="Symbol"/>
              </a:rPr>
              <a:t>Problems</a:t>
            </a:r>
            <a:endParaRPr lang="it-IT" b="1" u="sng" dirty="0" smtClean="0">
              <a:solidFill>
                <a:srgbClr val="FF0000"/>
              </a:solidFill>
              <a:latin typeface="+mj-lt"/>
              <a:sym typeface="Symbol"/>
            </a:endParaRPr>
          </a:p>
          <a:p>
            <a:pPr marL="990600" lvl="2" indent="-274638" algn="just">
              <a:buFont typeface="Wingdings" pitchFamily="2" charset="2"/>
              <a:buChar char="q"/>
            </a:pPr>
            <a:r>
              <a:rPr lang="it-IT" sz="1600" dirty="0" smtClean="0">
                <a:latin typeface="+mj-lt"/>
                <a:sym typeface="Symbol"/>
              </a:rPr>
              <a:t>Non </a:t>
            </a:r>
            <a:r>
              <a:rPr lang="it-IT" sz="1600" dirty="0" err="1" smtClean="0">
                <a:latin typeface="+mj-lt"/>
                <a:sym typeface="Symbol"/>
              </a:rPr>
              <a:t>correct</a:t>
            </a:r>
            <a:r>
              <a:rPr lang="it-IT" sz="1600" dirty="0" smtClean="0">
                <a:latin typeface="+mj-lt"/>
                <a:sym typeface="Symbol"/>
              </a:rPr>
              <a:t> fault detection </a:t>
            </a:r>
            <a:r>
              <a:rPr lang="it-IT" sz="1600" dirty="0" err="1" smtClean="0">
                <a:latin typeface="+mj-lt"/>
                <a:sym typeface="Symbol"/>
              </a:rPr>
              <a:t>from</a:t>
            </a:r>
            <a:r>
              <a:rPr lang="it-IT" sz="1600" dirty="0" smtClean="0">
                <a:latin typeface="+mj-lt"/>
                <a:sym typeface="Symbol"/>
              </a:rPr>
              <a:t> </a:t>
            </a:r>
            <a:r>
              <a:rPr lang="it-IT" sz="1600" dirty="0" err="1" smtClean="0">
                <a:latin typeface="+mj-lt"/>
                <a:sym typeface="Symbol"/>
              </a:rPr>
              <a:t>FPIs</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short </a:t>
            </a:r>
            <a:r>
              <a:rPr lang="it-IT" sz="1600" dirty="0" err="1" smtClean="0">
                <a:latin typeface="+mj-lt"/>
                <a:sym typeface="Symbol"/>
              </a:rPr>
              <a:t>circuits</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no </a:t>
            </a:r>
            <a:r>
              <a:rPr lang="it-IT" sz="1600" dirty="0" err="1" smtClean="0">
                <a:latin typeface="+mj-lt"/>
                <a:sym typeface="Symbol"/>
              </a:rPr>
              <a:t>directional</a:t>
            </a:r>
            <a:r>
              <a:rPr lang="it-IT" sz="1600" dirty="0" smtClean="0">
                <a:latin typeface="+mj-lt"/>
                <a:sym typeface="Symbol"/>
              </a:rPr>
              <a:t> detection)</a:t>
            </a:r>
          </a:p>
          <a:p>
            <a:pPr marL="990600" lvl="2" indent="-274638" algn="just">
              <a:buFont typeface="Wingdings" pitchFamily="2" charset="2"/>
              <a:buChar char="q"/>
            </a:pPr>
            <a:r>
              <a:rPr lang="it-IT" sz="1600" dirty="0" err="1" smtClean="0">
                <a:latin typeface="+mj-lt"/>
                <a:sym typeface="Symbol"/>
              </a:rPr>
              <a:t>Possible</a:t>
            </a:r>
            <a:r>
              <a:rPr lang="it-IT" sz="1600" dirty="0" smtClean="0">
                <a:latin typeface="+mj-lt"/>
                <a:sym typeface="Symbol"/>
              </a:rPr>
              <a:t> </a:t>
            </a:r>
            <a:r>
              <a:rPr lang="it-IT" sz="1600" dirty="0" err="1" smtClean="0">
                <a:latin typeface="+mj-lt"/>
                <a:sym typeface="Symbol"/>
              </a:rPr>
              <a:t>island</a:t>
            </a:r>
            <a:r>
              <a:rPr lang="it-IT" sz="1600" dirty="0" smtClean="0">
                <a:latin typeface="+mj-lt"/>
                <a:sym typeface="Symbol"/>
              </a:rPr>
              <a:t> </a:t>
            </a:r>
            <a:r>
              <a:rPr lang="it-IT" sz="1600" dirty="0" err="1" smtClean="0">
                <a:latin typeface="+mj-lt"/>
                <a:sym typeface="Symbol"/>
              </a:rPr>
              <a:t>operation</a:t>
            </a:r>
            <a:r>
              <a:rPr lang="it-IT" sz="1600" dirty="0" smtClean="0">
                <a:latin typeface="+mj-lt"/>
                <a:sym typeface="Symbol"/>
              </a:rPr>
              <a:t> (</a:t>
            </a:r>
            <a:r>
              <a:rPr lang="it-IT" sz="1600" dirty="0" err="1" smtClean="0">
                <a:latin typeface="+mj-lt"/>
                <a:sym typeface="Symbol"/>
              </a:rPr>
              <a:t>reduction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effectiveness</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automatic</a:t>
            </a:r>
            <a:r>
              <a:rPr lang="it-IT" sz="1600" dirty="0" smtClean="0">
                <a:latin typeface="+mj-lt"/>
                <a:sym typeface="Symbol"/>
              </a:rPr>
              <a:t> </a:t>
            </a:r>
            <a:r>
              <a:rPr lang="it-IT" sz="1600" dirty="0" err="1" smtClean="0">
                <a:latin typeface="+mj-lt"/>
                <a:sym typeface="Symbol"/>
              </a:rPr>
              <a:t>reclosing</a:t>
            </a:r>
            <a:r>
              <a:rPr lang="it-IT" sz="1600" dirty="0" smtClean="0">
                <a:latin typeface="+mj-lt"/>
                <a:sym typeface="Symbol"/>
              </a:rPr>
              <a:t> </a:t>
            </a:r>
            <a:r>
              <a:rPr lang="it-IT" sz="1600" dirty="0" err="1" smtClean="0">
                <a:latin typeface="+mj-lt"/>
                <a:sym typeface="Symbol"/>
              </a:rPr>
              <a:t>cycle</a:t>
            </a:r>
            <a:r>
              <a:rPr lang="it-IT" sz="1600" dirty="0" smtClean="0">
                <a:latin typeface="+mj-lt"/>
                <a:sym typeface="Symbol"/>
              </a:rPr>
              <a:t> or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automation</a:t>
            </a:r>
            <a:r>
              <a:rPr lang="it-IT" sz="1600" dirty="0" smtClean="0">
                <a:latin typeface="+mj-lt"/>
                <a:sym typeface="Symbol"/>
              </a:rPr>
              <a:t> </a:t>
            </a:r>
            <a:r>
              <a:rPr lang="it-IT" sz="1600" dirty="0" err="1" smtClean="0">
                <a:latin typeface="+mj-lt"/>
                <a:sym typeface="Symbol"/>
              </a:rPr>
              <a:t>cycle</a:t>
            </a:r>
            <a:r>
              <a:rPr lang="it-IT" sz="1600" dirty="0" smtClean="0">
                <a:latin typeface="+mj-lt"/>
                <a:sym typeface="Symbol"/>
              </a:rPr>
              <a:t>, </a:t>
            </a:r>
            <a:r>
              <a:rPr lang="it-IT" sz="1600" dirty="0" err="1" smtClean="0">
                <a:latin typeface="+mj-lt"/>
                <a:sym typeface="Symbol"/>
              </a:rPr>
              <a:t>worsening</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quality</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supply</a:t>
            </a:r>
            <a:r>
              <a:rPr lang="it-IT" sz="1600" dirty="0" smtClean="0">
                <a:latin typeface="+mj-lt"/>
                <a:sym typeface="Symbol"/>
              </a:rPr>
              <a:t>, </a:t>
            </a:r>
            <a:r>
              <a:rPr lang="it-IT" sz="1600" dirty="0" err="1" smtClean="0">
                <a:latin typeface="+mj-lt"/>
                <a:sym typeface="Symbol"/>
              </a:rPr>
              <a:t>possible</a:t>
            </a:r>
            <a:r>
              <a:rPr lang="it-IT" sz="1600" dirty="0" smtClean="0">
                <a:latin typeface="+mj-lt"/>
                <a:sym typeface="Symbol"/>
              </a:rPr>
              <a:t> </a:t>
            </a:r>
            <a:r>
              <a:rPr lang="it-IT" sz="1600" dirty="0" err="1" smtClean="0">
                <a:latin typeface="+mj-lt"/>
                <a:sym typeface="Symbol"/>
              </a:rPr>
              <a:t>damages</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generators</a:t>
            </a:r>
            <a:r>
              <a:rPr lang="it-IT" sz="1600" dirty="0" smtClean="0">
                <a:latin typeface="+mj-lt"/>
                <a:sym typeface="Symbol"/>
              </a:rPr>
              <a:t>/</a:t>
            </a:r>
            <a:r>
              <a:rPr lang="it-IT" sz="1600" dirty="0" err="1" smtClean="0">
                <a:latin typeface="+mj-lt"/>
                <a:sym typeface="Symbol"/>
              </a:rPr>
              <a:t>inverters</a:t>
            </a:r>
            <a:r>
              <a:rPr lang="it-IT" sz="1600" dirty="0" smtClean="0">
                <a:latin typeface="+mj-lt"/>
                <a:sym typeface="Symbol"/>
              </a:rPr>
              <a:t> in case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automatic</a:t>
            </a:r>
            <a:r>
              <a:rPr lang="it-IT" sz="1600" dirty="0" smtClean="0">
                <a:latin typeface="+mj-lt"/>
                <a:sym typeface="Symbol"/>
              </a:rPr>
              <a:t> </a:t>
            </a:r>
            <a:r>
              <a:rPr lang="it-IT" sz="1600" dirty="0" err="1" smtClean="0">
                <a:latin typeface="+mj-lt"/>
                <a:sym typeface="Symbol"/>
              </a:rPr>
              <a:t>reclosing</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a:t>
            </a:r>
            <a:r>
              <a:rPr lang="it-IT" sz="1600" dirty="0" err="1" smtClean="0">
                <a:latin typeface="+mj-lt"/>
                <a:sym typeface="Symbol"/>
              </a:rPr>
              <a:t>excessive</a:t>
            </a:r>
            <a:r>
              <a:rPr lang="it-IT" sz="1600" dirty="0" smtClean="0">
                <a:latin typeface="+mj-lt"/>
                <a:sym typeface="Symbol"/>
              </a:rPr>
              <a:t> </a:t>
            </a:r>
            <a:r>
              <a:rPr lang="it-IT" sz="1600" dirty="0" err="1" smtClean="0">
                <a:latin typeface="+mj-lt"/>
                <a:sym typeface="Symbol"/>
              </a:rPr>
              <a:t>phase</a:t>
            </a:r>
            <a:r>
              <a:rPr lang="it-IT" sz="1600" dirty="0" smtClean="0">
                <a:latin typeface="+mj-lt"/>
                <a:sym typeface="Symbol"/>
              </a:rPr>
              <a:t> </a:t>
            </a:r>
            <a:r>
              <a:rPr lang="it-IT" sz="1600" dirty="0" err="1" smtClean="0">
                <a:latin typeface="+mj-lt"/>
                <a:sym typeface="Symbol"/>
              </a:rPr>
              <a:t>shift</a:t>
            </a:r>
            <a:r>
              <a:rPr lang="it-IT" sz="1600" dirty="0" smtClean="0">
                <a:latin typeface="+mj-lt"/>
                <a:sym typeface="Symbol"/>
              </a:rPr>
              <a:t>)</a:t>
            </a:r>
          </a:p>
          <a:p>
            <a:pPr marL="990600" lvl="2" indent="-274638" algn="just">
              <a:buFont typeface="Wingdings" pitchFamily="2" charset="2"/>
              <a:buChar char="q"/>
            </a:pPr>
            <a:r>
              <a:rPr lang="it-IT" sz="1600" dirty="0" err="1" smtClean="0">
                <a:latin typeface="+mj-lt"/>
                <a:sym typeface="Symbol"/>
              </a:rPr>
              <a:t>Problems</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network security: </a:t>
            </a:r>
            <a:r>
              <a:rPr lang="it-IT" sz="1600" dirty="0" err="1" smtClean="0">
                <a:latin typeface="+mj-lt"/>
                <a:sym typeface="Symbol"/>
              </a:rPr>
              <a:t>automation</a:t>
            </a:r>
            <a:r>
              <a:rPr lang="it-IT" sz="1600" dirty="0" smtClean="0">
                <a:latin typeface="+mj-lt"/>
                <a:sym typeface="Symbol"/>
              </a:rPr>
              <a:t> </a:t>
            </a:r>
            <a:r>
              <a:rPr lang="it-IT" sz="1600" dirty="0" err="1" smtClean="0">
                <a:latin typeface="+mj-lt"/>
                <a:sym typeface="Symbol"/>
              </a:rPr>
              <a:t>cycle</a:t>
            </a:r>
            <a:r>
              <a:rPr lang="it-IT" sz="1600" dirty="0" smtClean="0">
                <a:latin typeface="+mj-lt"/>
                <a:sym typeface="Symbol"/>
              </a:rPr>
              <a:t> </a:t>
            </a:r>
            <a:r>
              <a:rPr lang="it-IT" sz="1600" dirty="0" err="1" smtClean="0">
                <a:latin typeface="+mj-lt"/>
                <a:sym typeface="Symbol"/>
              </a:rPr>
              <a:t>has</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disconnect</a:t>
            </a:r>
            <a:r>
              <a:rPr lang="it-IT" sz="1600" dirty="0" smtClean="0">
                <a:latin typeface="+mj-lt"/>
                <a:sym typeface="Symbol"/>
              </a:rPr>
              <a:t> minimum </a:t>
            </a:r>
            <a:r>
              <a:rPr lang="it-IT" sz="1600" dirty="0" err="1" smtClean="0">
                <a:latin typeface="+mj-lt"/>
                <a:sym typeface="Symbol"/>
              </a:rPr>
              <a:t>amount</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DG </a:t>
            </a:r>
            <a:r>
              <a:rPr lang="it-IT" sz="1600" dirty="0" err="1" smtClean="0">
                <a:latin typeface="+mj-lt"/>
                <a:sym typeface="Symbol"/>
              </a:rPr>
              <a:t>during</a:t>
            </a:r>
            <a:r>
              <a:rPr lang="it-IT" sz="1600" dirty="0" smtClean="0">
                <a:latin typeface="+mj-lt"/>
                <a:sym typeface="Symbol"/>
              </a:rPr>
              <a:t> fault </a:t>
            </a:r>
            <a:r>
              <a:rPr lang="it-IT" sz="1600" dirty="0" err="1" smtClean="0">
                <a:latin typeface="+mj-lt"/>
                <a:sym typeface="Symbol"/>
              </a:rPr>
              <a:t>selection</a:t>
            </a:r>
            <a:r>
              <a:rPr lang="it-IT" sz="1600" dirty="0" smtClean="0">
                <a:latin typeface="+mj-lt"/>
                <a:sym typeface="Symbol"/>
              </a:rPr>
              <a:t>, i.e. fault </a:t>
            </a:r>
            <a:r>
              <a:rPr lang="it-IT" sz="1600" dirty="0" err="1" smtClean="0">
                <a:latin typeface="+mj-lt"/>
                <a:sym typeface="Symbol"/>
              </a:rPr>
              <a:t>selection</a:t>
            </a:r>
            <a:r>
              <a:rPr lang="it-IT" sz="1600" dirty="0" smtClean="0">
                <a:latin typeface="+mj-lt"/>
                <a:sym typeface="Symbol"/>
              </a:rPr>
              <a:t> and clearing </a:t>
            </a:r>
            <a:r>
              <a:rPr lang="it-IT" sz="1600" dirty="0" err="1" smtClean="0">
                <a:latin typeface="+mj-lt"/>
                <a:sym typeface="Symbol"/>
              </a:rPr>
              <a:t>has</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performed</a:t>
            </a:r>
            <a:r>
              <a:rPr lang="it-IT" sz="1600" dirty="0" smtClean="0">
                <a:latin typeface="+mj-lt"/>
                <a:sym typeface="Symbol"/>
              </a:rPr>
              <a:t>, </a:t>
            </a:r>
            <a:r>
              <a:rPr lang="it-IT" sz="1600" dirty="0" err="1" smtClean="0">
                <a:latin typeface="+mj-lt"/>
                <a:sym typeface="Symbol"/>
              </a:rPr>
              <a:t>preferably</a:t>
            </a:r>
            <a:r>
              <a:rPr lang="it-IT" sz="1600" dirty="0" smtClean="0">
                <a:latin typeface="+mj-lt"/>
                <a:sym typeface="Symbol"/>
              </a:rPr>
              <a:t>, opening </a:t>
            </a:r>
            <a:r>
              <a:rPr lang="it-IT" sz="1600" b="1" dirty="0" err="1" smtClean="0">
                <a:latin typeface="+mj-lt"/>
                <a:sym typeface="Symbol"/>
              </a:rPr>
              <a:t>S</a:t>
            </a:r>
            <a:r>
              <a:rPr lang="it-IT" sz="1600" dirty="0" err="1" smtClean="0">
                <a:latin typeface="+mj-lt"/>
                <a:sym typeface="Symbol"/>
              </a:rPr>
              <a:t>witch</a:t>
            </a:r>
            <a:r>
              <a:rPr lang="it-IT" sz="1600" dirty="0" smtClean="0">
                <a:latin typeface="+mj-lt"/>
                <a:sym typeface="Symbol"/>
              </a:rPr>
              <a:t> </a:t>
            </a:r>
            <a:r>
              <a:rPr lang="it-IT" sz="1600" b="1" dirty="0" err="1" smtClean="0">
                <a:latin typeface="+mj-lt"/>
                <a:sym typeface="Symbol"/>
              </a:rPr>
              <a:t>D</a:t>
            </a:r>
            <a:r>
              <a:rPr lang="it-IT" sz="1600" dirty="0" err="1" smtClean="0">
                <a:latin typeface="+mj-lt"/>
                <a:sym typeface="Symbol"/>
              </a:rPr>
              <a:t>isconnector</a:t>
            </a:r>
            <a:r>
              <a:rPr lang="it-IT" sz="1600" dirty="0" smtClean="0">
                <a:latin typeface="+mj-lt"/>
                <a:sym typeface="Symbol"/>
              </a:rPr>
              <a:t> or </a:t>
            </a:r>
            <a:r>
              <a:rPr lang="it-IT" sz="1600" b="1" dirty="0" smtClean="0">
                <a:latin typeface="+mj-lt"/>
                <a:sym typeface="Symbol"/>
              </a:rPr>
              <a:t>C</a:t>
            </a:r>
            <a:r>
              <a:rPr lang="it-IT" sz="1600" dirty="0" smtClean="0">
                <a:latin typeface="+mj-lt"/>
                <a:sym typeface="Symbol"/>
              </a:rPr>
              <a:t>ircuit </a:t>
            </a:r>
            <a:r>
              <a:rPr lang="it-IT" sz="1600" b="1" dirty="0" err="1" smtClean="0">
                <a:latin typeface="+mj-lt"/>
                <a:sym typeface="Symbol"/>
              </a:rPr>
              <a:t>B</a:t>
            </a:r>
            <a:r>
              <a:rPr lang="it-IT" sz="1600" dirty="0" err="1" smtClean="0">
                <a:latin typeface="+mj-lt"/>
                <a:sym typeface="Symbol"/>
              </a:rPr>
              <a:t>reakers</a:t>
            </a:r>
            <a:r>
              <a:rPr lang="it-IT" sz="1600" dirty="0" smtClean="0">
                <a:latin typeface="+mj-lt"/>
                <a:sym typeface="Symbol"/>
              </a:rPr>
              <a:t> just </a:t>
            </a:r>
            <a:r>
              <a:rPr lang="it-IT" sz="1600" dirty="0" err="1" smtClean="0">
                <a:latin typeface="+mj-lt"/>
                <a:sym typeface="Symbol"/>
              </a:rPr>
              <a:t>upstream</a:t>
            </a:r>
            <a:r>
              <a:rPr lang="it-IT" sz="1600" dirty="0" smtClean="0">
                <a:latin typeface="+mj-lt"/>
                <a:sym typeface="Symbol"/>
              </a:rPr>
              <a:t> the </a:t>
            </a:r>
            <a:r>
              <a:rPr lang="it-IT" sz="1600" dirty="0" err="1" smtClean="0">
                <a:latin typeface="+mj-lt"/>
                <a:sym typeface="Symbol"/>
              </a:rPr>
              <a:t>faulty</a:t>
            </a:r>
            <a:r>
              <a:rPr lang="it-IT" sz="1600" dirty="0" smtClean="0">
                <a:latin typeface="+mj-lt"/>
                <a:sym typeface="Symbol"/>
              </a:rPr>
              <a:t> </a:t>
            </a:r>
            <a:r>
              <a:rPr lang="it-IT" sz="1600" dirty="0" err="1" smtClean="0">
                <a:latin typeface="+mj-lt"/>
                <a:sym typeface="Symbol"/>
              </a:rPr>
              <a:t>section</a:t>
            </a:r>
            <a:endParaRPr lang="it-IT" sz="1600" dirty="0" smtClean="0">
              <a:latin typeface="+mj-lt"/>
              <a:sym typeface="Symbol"/>
            </a:endParaRPr>
          </a:p>
          <a:p>
            <a:pPr lvl="1"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marL="990600" lvl="2" indent="-274638" algn="just">
              <a:buFont typeface="Wingdings" pitchFamily="2" charset="2"/>
              <a:buChar char="q"/>
            </a:pPr>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directional</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function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against</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overcurrents</a:t>
            </a:r>
            <a:r>
              <a:rPr lang="it-IT" sz="1600" b="1" dirty="0" smtClean="0">
                <a:solidFill>
                  <a:schemeClr val="accent1"/>
                </a:solidFill>
                <a:latin typeface="+mj-lt"/>
                <a:sym typeface="Symbol"/>
              </a:rPr>
              <a:t> (67) on </a:t>
            </a:r>
            <a:r>
              <a:rPr lang="it-IT" sz="1600" b="1" dirty="0" err="1" smtClean="0">
                <a:solidFill>
                  <a:schemeClr val="accent1"/>
                </a:solidFill>
                <a:latin typeface="+mj-lt"/>
                <a:sym typeface="Symbol"/>
              </a:rPr>
              <a:t>FPIs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besides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against</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phase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to</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earth</a:t>
            </a:r>
            <a:r>
              <a:rPr lang="it-IT" sz="1600" b="1" dirty="0" smtClean="0">
                <a:solidFill>
                  <a:schemeClr val="accent1"/>
                </a:solidFill>
                <a:latin typeface="+mj-lt"/>
                <a:sym typeface="Symbol"/>
              </a:rPr>
              <a:t> fault (67N)</a:t>
            </a:r>
          </a:p>
          <a:p>
            <a:pPr marL="990600" lvl="2" indent="-274638" algn="just">
              <a:buFont typeface="Wingdings" pitchFamily="2" charset="2"/>
              <a:buChar char="q"/>
            </a:pPr>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innovative </a:t>
            </a:r>
            <a:r>
              <a:rPr lang="it-IT" sz="1600" b="1" dirty="0" err="1" smtClean="0">
                <a:solidFill>
                  <a:schemeClr val="accent1"/>
                </a:solidFill>
                <a:latin typeface="+mj-lt"/>
                <a:sym typeface="Symbol"/>
              </a:rPr>
              <a:t>FPIs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completely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coordinated</a:t>
            </a:r>
            <a:r>
              <a:rPr lang="it-IT" sz="1600" b="1" dirty="0" smtClean="0">
                <a:solidFill>
                  <a:schemeClr val="accent1"/>
                </a:solidFill>
                <a:latin typeface="+mj-lt"/>
                <a:sym typeface="Symbol"/>
              </a:rPr>
              <a:t> (detection </a:t>
            </a:r>
            <a:r>
              <a:rPr lang="it-IT" sz="1600" b="1" dirty="0" err="1" smtClean="0">
                <a:solidFill>
                  <a:schemeClr val="accent1"/>
                </a:solidFill>
                <a:latin typeface="+mj-lt"/>
                <a:sym typeface="Symbol"/>
              </a:rPr>
              <a:t>algorithms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sensitivity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etc</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relays</a:t>
            </a:r>
            <a:r>
              <a:rPr lang="it-IT" sz="1600" b="1" dirty="0" smtClean="0">
                <a:solidFill>
                  <a:schemeClr val="accent1"/>
                </a:solidFill>
                <a:latin typeface="+mj-lt"/>
                <a:sym typeface="Symbol"/>
              </a:rPr>
              <a:t> and </a:t>
            </a:r>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IEC 61850 </a:t>
            </a:r>
            <a:r>
              <a:rPr lang="it-IT" sz="1600" b="1" dirty="0" err="1" smtClean="0">
                <a:solidFill>
                  <a:schemeClr val="accent1"/>
                </a:solidFill>
                <a:latin typeface="+mj-lt"/>
                <a:sym typeface="Symbol"/>
              </a:rPr>
              <a:t>protocol</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without</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confirmation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the fault </a:t>
            </a:r>
            <a:r>
              <a:rPr lang="it-IT" sz="1600" b="1" dirty="0" err="1" smtClean="0">
                <a:solidFill>
                  <a:schemeClr val="accent1"/>
                </a:solidFill>
                <a:latin typeface="+mj-lt"/>
                <a:sym typeface="Symbol"/>
              </a:rPr>
              <a:t>from</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voltage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absence</a:t>
            </a:r>
            <a:r>
              <a:rPr lang="it-IT" sz="1600" b="1" dirty="0" smtClean="0">
                <a:solidFill>
                  <a:schemeClr val="accent1"/>
                </a:solidFill>
                <a:latin typeface="+mj-lt"/>
                <a:sym typeface="Symbol"/>
              </a:rPr>
              <a:t> detection (</a:t>
            </a:r>
            <a:r>
              <a:rPr lang="it-IT" sz="1600" b="1" dirty="0" err="1" smtClean="0">
                <a:solidFill>
                  <a:schemeClr val="accent1"/>
                </a:solidFill>
                <a:latin typeface="+mj-lt"/>
                <a:sym typeface="Symbol"/>
              </a:rPr>
              <a:t>caused</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from</a:t>
            </a:r>
            <a:r>
              <a:rPr lang="it-IT" sz="1600" b="1" dirty="0" smtClean="0">
                <a:solidFill>
                  <a:schemeClr val="accent1"/>
                </a:solidFill>
                <a:latin typeface="+mj-lt"/>
                <a:sym typeface="Symbol"/>
              </a:rPr>
              <a:t> CB </a:t>
            </a:r>
            <a:r>
              <a:rPr lang="it-IT" sz="1600" b="1" dirty="0" err="1" smtClean="0">
                <a:solidFill>
                  <a:schemeClr val="accent1"/>
                </a:solidFill>
                <a:latin typeface="+mj-lt"/>
                <a:sym typeface="Symbol"/>
              </a:rPr>
              <a:t>tripping</a:t>
            </a:r>
            <a:r>
              <a:rPr lang="it-IT" sz="1600" b="1" dirty="0" smtClean="0">
                <a:solidFill>
                  <a:schemeClr val="accent1"/>
                </a:solidFill>
                <a:latin typeface="+mj-lt"/>
                <a:sym typeface="Symbol"/>
              </a:rPr>
              <a:t> in HV/MV </a:t>
            </a:r>
            <a:r>
              <a:rPr lang="it-IT" sz="1600" b="1" dirty="0" err="1" smtClean="0">
                <a:solidFill>
                  <a:schemeClr val="accent1"/>
                </a:solidFill>
                <a:latin typeface="+mj-lt"/>
                <a:sym typeface="Symbol"/>
              </a:rPr>
              <a:t>substation</a:t>
            </a:r>
            <a:r>
              <a:rPr lang="it-IT" sz="1600" b="1" dirty="0" smtClean="0">
                <a:solidFill>
                  <a:schemeClr val="accent1"/>
                </a:solidFill>
                <a:latin typeface="+mj-lt"/>
                <a:sym typeface="Symbol"/>
              </a:rPr>
              <a:t>)</a:t>
            </a: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3</a:t>
            </a:fld>
            <a:endParaRPr lang="en-US" dirty="0"/>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61C030B3-10D9-448C-9716-5560266FD444}" type="slidenum">
              <a:rPr lang="en-US" smtClean="0"/>
              <a:pPr/>
              <a:t>30</a:t>
            </a:fld>
            <a:endParaRPr lang="en-US" dirty="0"/>
          </a:p>
        </p:txBody>
      </p:sp>
      <p:sp>
        <p:nvSpPr>
          <p:cNvPr id="9" name="Segnaposto contenuto 2"/>
          <p:cNvSpPr>
            <a:spLocks noGrp="1"/>
          </p:cNvSpPr>
          <p:nvPr>
            <p:ph idx="1"/>
          </p:nvPr>
        </p:nvSpPr>
        <p:spPr>
          <a:xfrm>
            <a:off x="467544" y="1364392"/>
            <a:ext cx="8352928" cy="4336891"/>
          </a:xfrm>
        </p:spPr>
        <p:txBody>
          <a:bodyPr/>
          <a:lstStyle/>
          <a:p>
            <a:pPr marL="625475" lvl="1" indent="-260350" algn="just"/>
            <a:r>
              <a:rPr lang="it-IT" sz="2000" b="1" u="sng" dirty="0" err="1" smtClean="0">
                <a:solidFill>
                  <a:srgbClr val="FF0000"/>
                </a:solidFill>
                <a:latin typeface="+mj-lt"/>
                <a:sym typeface="Symbol"/>
              </a:rPr>
              <a:t>Problems</a:t>
            </a:r>
            <a:endParaRPr lang="it-IT" sz="2000" b="1" u="sng" dirty="0" smtClean="0">
              <a:solidFill>
                <a:srgbClr val="FF0000"/>
              </a:solidFill>
              <a:latin typeface="+mj-lt"/>
              <a:sym typeface="Symbol"/>
            </a:endParaRPr>
          </a:p>
          <a:p>
            <a:pPr marL="898525" lvl="2" indent="-273050" algn="just">
              <a:buFont typeface="Wingdings" pitchFamily="2" charset="2"/>
              <a:buChar char="q"/>
            </a:pPr>
            <a:r>
              <a:rPr lang="it-IT" sz="1600" dirty="0" err="1" smtClean="0">
                <a:latin typeface="+mj-lt"/>
                <a:sym typeface="Symbol"/>
              </a:rPr>
              <a:t>Many</a:t>
            </a:r>
            <a:r>
              <a:rPr lang="it-IT" sz="1600" dirty="0" smtClean="0">
                <a:latin typeface="+mj-lt"/>
                <a:sym typeface="Symbol"/>
              </a:rPr>
              <a:t> </a:t>
            </a:r>
            <a:r>
              <a:rPr lang="it-IT" sz="1600" dirty="0" err="1" smtClean="0">
                <a:latin typeface="+mj-lt"/>
                <a:sym typeface="Symbol"/>
              </a:rPr>
              <a:t>problems</a:t>
            </a:r>
            <a:r>
              <a:rPr lang="it-IT" sz="1600" dirty="0" smtClean="0">
                <a:latin typeface="+mj-lt"/>
                <a:sym typeface="Symbol"/>
              </a:rPr>
              <a:t>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affect</a:t>
            </a:r>
            <a:r>
              <a:rPr lang="it-IT" sz="1600" dirty="0" smtClean="0">
                <a:latin typeface="+mj-lt"/>
                <a:sym typeface="Symbol"/>
              </a:rPr>
              <a:t> MV network </a:t>
            </a:r>
            <a:r>
              <a:rPr lang="it-IT" sz="1600" dirty="0" err="1" smtClean="0">
                <a:latin typeface="+mj-lt"/>
                <a:sym typeface="Symbol"/>
              </a:rPr>
              <a:t>protection</a:t>
            </a:r>
            <a:r>
              <a:rPr lang="it-IT" sz="1600" dirty="0" smtClean="0">
                <a:latin typeface="+mj-lt"/>
                <a:sym typeface="Symbol"/>
              </a:rPr>
              <a:t> and </a:t>
            </a:r>
            <a:r>
              <a:rPr lang="it-IT" sz="1600" dirty="0" err="1" smtClean="0">
                <a:latin typeface="+mj-lt"/>
                <a:sym typeface="Symbol"/>
              </a:rPr>
              <a:t>automation</a:t>
            </a:r>
            <a:r>
              <a:rPr lang="it-IT" sz="1600" dirty="0" smtClean="0">
                <a:latin typeface="+mj-lt"/>
                <a:sym typeface="Symbol"/>
              </a:rPr>
              <a:t> </a:t>
            </a:r>
            <a:r>
              <a:rPr lang="it-IT" sz="1600" dirty="0" err="1" smtClean="0">
                <a:latin typeface="+mj-lt"/>
                <a:sym typeface="Symbol"/>
              </a:rPr>
              <a:t>systems</a:t>
            </a:r>
            <a:r>
              <a:rPr lang="it-IT" sz="1600" dirty="0" smtClean="0">
                <a:latin typeface="+mj-lt"/>
                <a:sym typeface="Symbol"/>
              </a:rPr>
              <a:t> </a:t>
            </a:r>
            <a:r>
              <a:rPr lang="it-IT" sz="1600" dirty="0" err="1" smtClean="0">
                <a:latin typeface="+mj-lt"/>
                <a:sym typeface="Symbol"/>
              </a:rPr>
              <a:t>using</a:t>
            </a:r>
            <a:r>
              <a:rPr lang="it-IT" sz="1600" dirty="0" smtClean="0">
                <a:latin typeface="+mj-lt"/>
                <a:sym typeface="Symbol"/>
              </a:rPr>
              <a:t> a </a:t>
            </a:r>
            <a:r>
              <a:rPr lang="it-IT" sz="1600" dirty="0" err="1" smtClean="0">
                <a:latin typeface="+mj-lt"/>
                <a:sym typeface="Symbol"/>
              </a:rPr>
              <a:t>meshed</a:t>
            </a:r>
            <a:r>
              <a:rPr lang="it-IT" sz="1600" dirty="0" smtClean="0">
                <a:latin typeface="+mj-lt"/>
                <a:sym typeface="Symbol"/>
              </a:rPr>
              <a:t> </a:t>
            </a:r>
            <a:r>
              <a:rPr lang="it-IT" sz="1600" dirty="0" err="1" smtClean="0">
                <a:latin typeface="+mj-lt"/>
                <a:sym typeface="Symbol"/>
              </a:rPr>
              <a:t>configuration</a:t>
            </a:r>
            <a:r>
              <a:rPr lang="it-IT" sz="1600" dirty="0" smtClean="0">
                <a:latin typeface="+mj-lt"/>
                <a:sym typeface="Symbol"/>
              </a:rPr>
              <a:t>:</a:t>
            </a:r>
          </a:p>
          <a:p>
            <a:pPr marL="1158875" lvl="3" indent="-260350" algn="just">
              <a:buSzPct val="120000"/>
              <a:buFont typeface="Courier New" pitchFamily="49" charset="0"/>
              <a:buChar char="o"/>
            </a:pPr>
            <a:r>
              <a:rPr lang="it-IT" sz="1600" dirty="0" err="1" smtClean="0">
                <a:latin typeface="+mj-lt"/>
                <a:sym typeface="Symbol"/>
              </a:rPr>
              <a:t>Phase</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earth</a:t>
            </a:r>
            <a:r>
              <a:rPr lang="it-IT" sz="1600" dirty="0" smtClean="0">
                <a:latin typeface="+mj-lt"/>
                <a:sym typeface="Symbol"/>
              </a:rPr>
              <a:t> </a:t>
            </a:r>
            <a:r>
              <a:rPr lang="it-IT" sz="1600" dirty="0" err="1" smtClean="0">
                <a:latin typeface="+mj-lt"/>
                <a:sym typeface="Symbol"/>
              </a:rPr>
              <a:t>faults</a:t>
            </a:r>
            <a:r>
              <a:rPr lang="it-IT" sz="1600" dirty="0" smtClean="0">
                <a:latin typeface="+mj-lt"/>
                <a:sym typeface="Symbol"/>
              </a:rPr>
              <a:t>:  </a:t>
            </a:r>
          </a:p>
          <a:p>
            <a:pPr marL="1431925" lvl="4" indent="-273050" algn="just">
              <a:buSzPct val="100000"/>
              <a:buFont typeface="Wingdings" pitchFamily="2" charset="2"/>
              <a:buChar char="ü"/>
            </a:pPr>
            <a:r>
              <a:rPr lang="it-IT" sz="1600" dirty="0" smtClean="0">
                <a:latin typeface="+mj-lt"/>
                <a:sym typeface="Symbol"/>
              </a:rPr>
              <a:t>on </a:t>
            </a:r>
            <a:r>
              <a:rPr lang="it-IT" sz="1600" dirty="0" err="1" smtClean="0">
                <a:latin typeface="+mj-lt"/>
                <a:sym typeface="Symbol"/>
              </a:rPr>
              <a:t>compensated</a:t>
            </a:r>
            <a:r>
              <a:rPr lang="it-IT" sz="1600" dirty="0" smtClean="0">
                <a:latin typeface="+mj-lt"/>
                <a:sym typeface="Symbol"/>
              </a:rPr>
              <a:t> </a:t>
            </a:r>
            <a:r>
              <a:rPr lang="it-IT" sz="1600" dirty="0" err="1" smtClean="0">
                <a:latin typeface="+mj-lt"/>
                <a:sym typeface="Symbol"/>
              </a:rPr>
              <a:t>networks</a:t>
            </a:r>
            <a:r>
              <a:rPr lang="it-IT" sz="1600" dirty="0" smtClean="0">
                <a:latin typeface="+mj-lt"/>
                <a:sym typeface="Symbol"/>
              </a:rPr>
              <a:t>, </a:t>
            </a:r>
            <a:r>
              <a:rPr lang="it-IT" sz="1600" dirty="0" err="1" smtClean="0">
                <a:latin typeface="+mj-lt"/>
                <a:sym typeface="Symbol"/>
              </a:rPr>
              <a:t>directional</a:t>
            </a:r>
            <a:r>
              <a:rPr lang="it-IT" sz="1600" dirty="0" smtClean="0">
                <a:latin typeface="+mj-lt"/>
                <a:sym typeface="Symbol"/>
              </a:rPr>
              <a:t> WATTMETRIC </a:t>
            </a:r>
            <a:r>
              <a:rPr lang="it-IT" sz="1600" dirty="0" err="1" smtClean="0">
                <a:latin typeface="+mj-lt"/>
                <a:sym typeface="Symbol"/>
              </a:rPr>
              <a:t>protections</a:t>
            </a:r>
            <a:r>
              <a:rPr lang="it-IT" sz="1600" dirty="0" smtClean="0">
                <a:latin typeface="+mj-lt"/>
                <a:sym typeface="Symbol"/>
              </a:rPr>
              <a:t>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not</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able</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detect</a:t>
            </a:r>
            <a:r>
              <a:rPr lang="it-IT" sz="1600" dirty="0" smtClean="0">
                <a:latin typeface="+mj-lt"/>
                <a:sym typeface="Symbol"/>
              </a:rPr>
              <a:t> the fault, </a:t>
            </a:r>
            <a:r>
              <a:rPr lang="it-IT" sz="1600" dirty="0" err="1" smtClean="0">
                <a:latin typeface="+mj-lt"/>
                <a:sym typeface="Symbol"/>
              </a:rPr>
              <a:t>as</a:t>
            </a:r>
            <a:r>
              <a:rPr lang="it-IT" sz="1600" dirty="0" smtClean="0">
                <a:latin typeface="+mj-lt"/>
                <a:sym typeface="Symbol"/>
              </a:rPr>
              <a:t> </a:t>
            </a:r>
            <a:r>
              <a:rPr lang="it-IT" sz="1600" dirty="0" err="1" smtClean="0">
                <a:latin typeface="+mj-lt"/>
                <a:sym typeface="Symbol"/>
              </a:rPr>
              <a:t>well</a:t>
            </a:r>
            <a:r>
              <a:rPr lang="it-IT" sz="1600" dirty="0" smtClean="0">
                <a:latin typeface="+mj-lt"/>
                <a:sym typeface="Symbol"/>
              </a:rPr>
              <a:t> </a:t>
            </a:r>
            <a:r>
              <a:rPr lang="it-IT" sz="1600" dirty="0" err="1" smtClean="0">
                <a:latin typeface="+mj-lt"/>
                <a:sym typeface="Symbol"/>
              </a:rPr>
              <a:t>as</a:t>
            </a:r>
            <a:r>
              <a:rPr lang="it-IT" sz="1600" dirty="0" smtClean="0">
                <a:latin typeface="+mj-lt"/>
                <a:sym typeface="Symbol"/>
              </a:rPr>
              <a:t> </a:t>
            </a:r>
            <a:r>
              <a:rPr lang="it-IT" sz="1600" dirty="0" err="1" smtClean="0">
                <a:latin typeface="+mj-lt"/>
                <a:sym typeface="Symbol"/>
              </a:rPr>
              <a:t>FPIs</a:t>
            </a:r>
            <a:endParaRPr lang="it-IT" sz="1600" dirty="0" smtClean="0">
              <a:latin typeface="+mj-lt"/>
              <a:sym typeface="Symbol"/>
            </a:endParaRPr>
          </a:p>
          <a:p>
            <a:pPr marL="1431925" lvl="4" indent="-273050" algn="just">
              <a:buSzPct val="100000"/>
              <a:buFont typeface="Wingdings" pitchFamily="2" charset="2"/>
              <a:buChar char="ü"/>
            </a:pPr>
            <a:r>
              <a:rPr lang="it-IT" sz="1600" dirty="0" smtClean="0">
                <a:latin typeface="+mj-lt"/>
                <a:sym typeface="Symbol"/>
              </a:rPr>
              <a:t>on </a:t>
            </a:r>
            <a:r>
              <a:rPr lang="it-IT" sz="1600" dirty="0" err="1" smtClean="0">
                <a:latin typeface="+mj-lt"/>
                <a:sym typeface="Symbol"/>
              </a:rPr>
              <a:t>compensated</a:t>
            </a:r>
            <a:r>
              <a:rPr lang="it-IT" sz="1600" dirty="0" smtClean="0">
                <a:latin typeface="+mj-lt"/>
                <a:sym typeface="Symbol"/>
              </a:rPr>
              <a:t> </a:t>
            </a:r>
            <a:r>
              <a:rPr lang="it-IT" sz="1600" dirty="0" err="1" smtClean="0">
                <a:latin typeface="+mj-lt"/>
                <a:sym typeface="Symbol"/>
              </a:rPr>
              <a:t>networks</a:t>
            </a:r>
            <a:r>
              <a:rPr lang="it-IT" sz="1600" dirty="0" smtClean="0">
                <a:latin typeface="+mj-lt"/>
                <a:sym typeface="Symbol"/>
              </a:rPr>
              <a:t>, controller in </a:t>
            </a:r>
            <a:r>
              <a:rPr lang="it-IT" sz="1600" dirty="0" err="1" smtClean="0">
                <a:latin typeface="+mj-lt"/>
                <a:sym typeface="Symbol"/>
              </a:rPr>
              <a:t>charge</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resonance</a:t>
            </a:r>
            <a:r>
              <a:rPr lang="it-IT" sz="1600" dirty="0" smtClean="0">
                <a:latin typeface="+mj-lt"/>
                <a:sym typeface="Symbol"/>
              </a:rPr>
              <a:t> </a:t>
            </a:r>
            <a:r>
              <a:rPr lang="it-IT" sz="1600" dirty="0" err="1" smtClean="0">
                <a:latin typeface="+mj-lt"/>
                <a:sym typeface="Symbol"/>
              </a:rPr>
              <a:t>point</a:t>
            </a:r>
            <a:r>
              <a:rPr lang="it-IT" sz="1600" dirty="0" smtClean="0">
                <a:latin typeface="+mj-lt"/>
                <a:sym typeface="Symbol"/>
              </a:rPr>
              <a:t> </a:t>
            </a:r>
            <a:r>
              <a:rPr lang="it-IT" sz="1600" dirty="0" err="1" smtClean="0">
                <a:latin typeface="+mj-lt"/>
                <a:sym typeface="Symbol"/>
              </a:rPr>
              <a:t>calculation</a:t>
            </a:r>
            <a:r>
              <a:rPr lang="it-IT" sz="1600" dirty="0" smtClean="0">
                <a:latin typeface="+mj-lt"/>
                <a:sym typeface="Symbol"/>
              </a:rPr>
              <a:t> and </a:t>
            </a:r>
            <a:r>
              <a:rPr lang="it-IT" sz="1600" dirty="0" err="1" smtClean="0">
                <a:latin typeface="+mj-lt"/>
                <a:sym typeface="Symbol"/>
              </a:rPr>
              <a:t>consequent</a:t>
            </a:r>
            <a:r>
              <a:rPr lang="it-IT" sz="1600" dirty="0" smtClean="0">
                <a:latin typeface="+mj-lt"/>
                <a:sym typeface="Symbol"/>
              </a:rPr>
              <a:t> </a:t>
            </a:r>
            <a:r>
              <a:rPr lang="it-IT" sz="1600" dirty="0" err="1" smtClean="0">
                <a:latin typeface="+mj-lt"/>
                <a:sym typeface="Symbol"/>
              </a:rPr>
              <a:t>coil</a:t>
            </a:r>
            <a:r>
              <a:rPr lang="it-IT" sz="1600" dirty="0" smtClean="0">
                <a:latin typeface="+mj-lt"/>
                <a:sym typeface="Symbol"/>
              </a:rPr>
              <a:t> </a:t>
            </a:r>
            <a:r>
              <a:rPr lang="it-IT" sz="1600" dirty="0" err="1" smtClean="0">
                <a:latin typeface="+mj-lt"/>
                <a:sym typeface="Symbol"/>
              </a:rPr>
              <a:t>tuning</a:t>
            </a:r>
            <a:r>
              <a:rPr lang="it-IT" sz="1600" dirty="0" smtClean="0">
                <a:latin typeface="+mj-lt"/>
                <a:sym typeface="Symbol"/>
              </a:rPr>
              <a:t>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not</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able</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do </a:t>
            </a:r>
            <a:r>
              <a:rPr lang="it-IT" sz="1600" dirty="0" err="1" smtClean="0">
                <a:latin typeface="+mj-lt"/>
                <a:sym typeface="Symbol"/>
              </a:rPr>
              <a:t>it</a:t>
            </a:r>
            <a:r>
              <a:rPr lang="it-IT" sz="1600" dirty="0" smtClean="0">
                <a:latin typeface="+mj-lt"/>
                <a:sym typeface="Symbol"/>
              </a:rPr>
              <a:t> </a:t>
            </a:r>
            <a:r>
              <a:rPr lang="it-IT" sz="1600" dirty="0" err="1" smtClean="0">
                <a:latin typeface="+mj-lt"/>
                <a:sym typeface="Symbol"/>
              </a:rPr>
              <a:t>any</a:t>
            </a:r>
            <a:r>
              <a:rPr lang="it-IT" sz="1600" dirty="0" smtClean="0">
                <a:latin typeface="+mj-lt"/>
                <a:sym typeface="Symbol"/>
              </a:rPr>
              <a:t> more. At the moment </a:t>
            </a:r>
            <a:r>
              <a:rPr lang="it-IT" sz="1600" dirty="0" err="1" smtClean="0">
                <a:latin typeface="+mj-lt"/>
                <a:sym typeface="Symbol"/>
              </a:rPr>
              <a:t>about</a:t>
            </a:r>
            <a:r>
              <a:rPr lang="it-IT" sz="1600" dirty="0" smtClean="0">
                <a:latin typeface="+mj-lt"/>
                <a:sym typeface="Symbol"/>
              </a:rPr>
              <a:t> 2 controller in the </a:t>
            </a:r>
            <a:r>
              <a:rPr lang="it-IT" sz="1600" dirty="0" err="1" smtClean="0">
                <a:latin typeface="+mj-lt"/>
                <a:sym typeface="Symbol"/>
              </a:rPr>
              <a:t>same</a:t>
            </a:r>
            <a:r>
              <a:rPr lang="it-IT" sz="1600" dirty="0" smtClean="0">
                <a:latin typeface="+mj-lt"/>
                <a:sym typeface="Symbol"/>
              </a:rPr>
              <a:t> HV/MV </a:t>
            </a:r>
            <a:r>
              <a:rPr lang="it-IT" sz="1600" dirty="0" err="1" smtClean="0">
                <a:latin typeface="+mj-lt"/>
                <a:sym typeface="Symbol"/>
              </a:rPr>
              <a:t>substations</a:t>
            </a:r>
            <a:r>
              <a:rPr lang="it-IT" sz="1600" dirty="0" smtClean="0">
                <a:latin typeface="+mj-lt"/>
                <a:sym typeface="Symbol"/>
              </a:rPr>
              <a:t> </a:t>
            </a:r>
            <a:r>
              <a:rPr lang="it-IT" sz="1600" dirty="0" err="1" smtClean="0">
                <a:latin typeface="+mj-lt"/>
                <a:sym typeface="Symbol"/>
              </a:rPr>
              <a:t>may</a:t>
            </a:r>
            <a:r>
              <a:rPr lang="it-IT" sz="1600" dirty="0" smtClean="0">
                <a:latin typeface="+mj-lt"/>
                <a:sym typeface="Symbol"/>
              </a:rPr>
              <a:t> </a:t>
            </a:r>
            <a:r>
              <a:rPr lang="it-IT" sz="1600" dirty="0" err="1" smtClean="0">
                <a:latin typeface="+mj-lt"/>
                <a:sym typeface="Symbol"/>
              </a:rPr>
              <a:t>correctly</a:t>
            </a:r>
            <a:r>
              <a:rPr lang="it-IT" sz="1600" dirty="0" smtClean="0">
                <a:latin typeface="+mj-lt"/>
                <a:sym typeface="Symbol"/>
              </a:rPr>
              <a:t> deal the </a:t>
            </a:r>
            <a:r>
              <a:rPr lang="it-IT" sz="1600" dirty="0" err="1" smtClean="0">
                <a:latin typeface="+mj-lt"/>
                <a:sym typeface="Symbol"/>
              </a:rPr>
              <a:t>parallel</a:t>
            </a:r>
            <a:r>
              <a:rPr lang="it-IT" sz="1600" dirty="0" smtClean="0">
                <a:latin typeface="+mj-lt"/>
                <a:sym typeface="Symbol"/>
              </a:rPr>
              <a:t> situation (</a:t>
            </a:r>
            <a:r>
              <a:rPr lang="it-IT" sz="1600" dirty="0" err="1" smtClean="0">
                <a:latin typeface="+mj-lt"/>
                <a:sym typeface="Symbol"/>
              </a:rPr>
              <a:t>both</a:t>
            </a:r>
            <a:r>
              <a:rPr lang="it-IT" sz="1600" dirty="0" smtClean="0">
                <a:latin typeface="+mj-lt"/>
                <a:sym typeface="Symbol"/>
              </a:rPr>
              <a:t> </a:t>
            </a:r>
            <a:r>
              <a:rPr lang="it-IT" sz="1600" dirty="0" err="1" smtClean="0">
                <a:latin typeface="+mj-lt"/>
                <a:sym typeface="Symbol"/>
              </a:rPr>
              <a:t>created</a:t>
            </a:r>
            <a:r>
              <a:rPr lang="it-IT" sz="1600" dirty="0" smtClean="0">
                <a:latin typeface="+mj-lt"/>
                <a:sym typeface="Symbol"/>
              </a:rPr>
              <a:t> in the SS, </a:t>
            </a:r>
            <a:r>
              <a:rPr lang="it-IT" sz="1600" dirty="0" err="1" smtClean="0">
                <a:latin typeface="+mj-lt"/>
                <a:sym typeface="Symbol"/>
              </a:rPr>
              <a:t>closing</a:t>
            </a:r>
            <a:r>
              <a:rPr lang="it-IT" sz="1600" dirty="0" smtClean="0">
                <a:latin typeface="+mj-lt"/>
                <a:sym typeface="Symbol"/>
              </a:rPr>
              <a:t> bus </a:t>
            </a:r>
            <a:r>
              <a:rPr lang="it-IT" sz="1600" dirty="0" err="1" smtClean="0">
                <a:latin typeface="+mj-lt"/>
                <a:sym typeface="Symbol"/>
              </a:rPr>
              <a:t>coupler</a:t>
            </a:r>
            <a:r>
              <a:rPr lang="it-IT" sz="1600" dirty="0" smtClean="0">
                <a:latin typeface="+mj-lt"/>
                <a:sym typeface="Symbol"/>
              </a:rPr>
              <a:t>, and </a:t>
            </a:r>
            <a:r>
              <a:rPr lang="it-IT" sz="1600" dirty="0" err="1" smtClean="0">
                <a:latin typeface="+mj-lt"/>
                <a:sym typeface="Symbol"/>
              </a:rPr>
              <a:t>along</a:t>
            </a:r>
            <a:r>
              <a:rPr lang="it-IT" sz="1600" dirty="0" smtClean="0">
                <a:latin typeface="+mj-lt"/>
                <a:sym typeface="Symbol"/>
              </a:rPr>
              <a:t> the MV net) </a:t>
            </a:r>
            <a:r>
              <a:rPr lang="it-IT" sz="1600" dirty="0" err="1" smtClean="0">
                <a:latin typeface="+mj-lt"/>
                <a:sym typeface="Symbol"/>
              </a:rPr>
              <a:t>of</a:t>
            </a:r>
            <a:r>
              <a:rPr lang="it-IT" sz="1600" dirty="0" smtClean="0">
                <a:latin typeface="+mj-lt"/>
                <a:sym typeface="Symbol"/>
              </a:rPr>
              <a:t> the MV </a:t>
            </a:r>
            <a:r>
              <a:rPr lang="it-IT" sz="1600" dirty="0" err="1" smtClean="0">
                <a:latin typeface="+mj-lt"/>
                <a:sym typeface="Symbol"/>
              </a:rPr>
              <a:t>nets</a:t>
            </a:r>
            <a:r>
              <a:rPr lang="it-IT" sz="1600" dirty="0" smtClean="0">
                <a:latin typeface="+mj-lt"/>
                <a:sym typeface="Symbol"/>
              </a:rPr>
              <a:t> </a:t>
            </a:r>
            <a:r>
              <a:rPr lang="it-IT" sz="1600" dirty="0" err="1" smtClean="0">
                <a:latin typeface="+mj-lt"/>
                <a:sym typeface="Symbol"/>
              </a:rPr>
              <a:t>they</a:t>
            </a:r>
            <a:r>
              <a:rPr lang="it-IT" sz="1600" dirty="0" smtClean="0">
                <a:latin typeface="+mj-lt"/>
                <a:sym typeface="Symbol"/>
              </a:rPr>
              <a:t> are in </a:t>
            </a:r>
            <a:r>
              <a:rPr lang="it-IT" sz="1600" dirty="0" err="1" smtClean="0">
                <a:latin typeface="+mj-lt"/>
                <a:sym typeface="Symbol"/>
              </a:rPr>
              <a:t>charge</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p>
          <a:p>
            <a:pPr marL="1158875" lvl="3" indent="-260350" algn="just">
              <a:buSzPct val="120000"/>
              <a:buFont typeface="Courier New" pitchFamily="49" charset="0"/>
              <a:buChar char="o"/>
            </a:pPr>
            <a:r>
              <a:rPr lang="it-IT" sz="1600" dirty="0" smtClean="0">
                <a:latin typeface="+mj-lt"/>
                <a:sym typeface="Symbol"/>
              </a:rPr>
              <a:t>Short </a:t>
            </a:r>
            <a:r>
              <a:rPr lang="it-IT" sz="1600" dirty="0" err="1" smtClean="0">
                <a:latin typeface="+mj-lt"/>
                <a:sym typeface="Symbol"/>
              </a:rPr>
              <a:t>circuits</a:t>
            </a:r>
            <a:r>
              <a:rPr lang="it-IT" sz="1600" dirty="0" smtClean="0">
                <a:latin typeface="+mj-lt"/>
                <a:sym typeface="Symbol"/>
              </a:rPr>
              <a:t>:</a:t>
            </a:r>
          </a:p>
          <a:p>
            <a:pPr marL="1431925" lvl="4" indent="-273050" algn="just">
              <a:buSzPct val="100000"/>
              <a:buFont typeface="Wingdings" pitchFamily="2" charset="2"/>
              <a:buChar char="ü"/>
            </a:pPr>
            <a:r>
              <a:rPr lang="it-IT" sz="1600" dirty="0" err="1" smtClean="0">
                <a:latin typeface="+mj-lt"/>
                <a:sym typeface="Symbol"/>
              </a:rPr>
              <a:t>Depending</a:t>
            </a:r>
            <a:r>
              <a:rPr lang="it-IT" sz="1600" dirty="0" smtClean="0">
                <a:latin typeface="+mj-lt"/>
                <a:sym typeface="Symbol"/>
              </a:rPr>
              <a:t> on the </a:t>
            </a:r>
            <a:r>
              <a:rPr lang="it-IT" sz="1600" dirty="0" err="1" smtClean="0">
                <a:latin typeface="+mj-lt"/>
                <a:sym typeface="Symbol"/>
              </a:rPr>
              <a:t>level</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meshed</a:t>
            </a:r>
            <a:r>
              <a:rPr lang="it-IT" sz="1600" dirty="0" smtClean="0">
                <a:latin typeface="+mj-lt"/>
                <a:sym typeface="Symbol"/>
              </a:rPr>
              <a:t> </a:t>
            </a:r>
            <a:r>
              <a:rPr lang="it-IT" sz="1600" dirty="0" err="1" smtClean="0">
                <a:latin typeface="+mj-lt"/>
                <a:sym typeface="Symbol"/>
              </a:rPr>
              <a:t>operation</a:t>
            </a:r>
            <a:r>
              <a:rPr lang="it-IT" sz="1600" dirty="0" smtClean="0">
                <a:latin typeface="+mj-lt"/>
                <a:sym typeface="Symbol"/>
              </a:rPr>
              <a:t>, </a:t>
            </a:r>
            <a:r>
              <a:rPr lang="it-IT" sz="1600" dirty="0" err="1" smtClean="0">
                <a:latin typeface="+mj-lt"/>
                <a:sym typeface="Symbol"/>
              </a:rPr>
              <a:t>it</a:t>
            </a:r>
            <a:r>
              <a:rPr lang="it-IT" sz="1600" dirty="0" smtClean="0">
                <a:latin typeface="+mj-lt"/>
                <a:sym typeface="Symbol"/>
              </a:rPr>
              <a:t> can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extremely</a:t>
            </a:r>
            <a:r>
              <a:rPr lang="it-IT" sz="1600" dirty="0" smtClean="0">
                <a:latin typeface="+mj-lt"/>
                <a:sym typeface="Symbol"/>
              </a:rPr>
              <a:t> </a:t>
            </a:r>
            <a:r>
              <a:rPr lang="it-IT" sz="1600" dirty="0" err="1" smtClean="0">
                <a:latin typeface="+mj-lt"/>
                <a:sym typeface="Symbol"/>
              </a:rPr>
              <a:t>difficult</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individuate a precise fault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path</a:t>
            </a:r>
            <a:r>
              <a:rPr lang="it-IT" sz="1600" dirty="0" smtClean="0">
                <a:latin typeface="+mj-lt"/>
                <a:sym typeface="Symbol"/>
              </a:rPr>
              <a:t> and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disconnect</a:t>
            </a:r>
            <a:r>
              <a:rPr lang="it-IT" sz="1600" dirty="0" smtClean="0">
                <a:latin typeface="+mj-lt"/>
                <a:sym typeface="Symbol"/>
              </a:rPr>
              <a:t> </a:t>
            </a:r>
            <a:r>
              <a:rPr lang="it-IT" sz="1600" dirty="0" err="1" smtClean="0">
                <a:latin typeface="+mj-lt"/>
                <a:sym typeface="Symbol"/>
              </a:rPr>
              <a:t>only</a:t>
            </a:r>
            <a:r>
              <a:rPr lang="it-IT" sz="1600" dirty="0" smtClean="0">
                <a:latin typeface="+mj-lt"/>
                <a:sym typeface="Symbol"/>
              </a:rPr>
              <a:t> the </a:t>
            </a:r>
            <a:r>
              <a:rPr lang="it-IT" sz="1600" dirty="0" err="1" smtClean="0">
                <a:latin typeface="+mj-lt"/>
                <a:sym typeface="Symbol"/>
              </a:rPr>
              <a:t>faulty</a:t>
            </a:r>
            <a:r>
              <a:rPr lang="it-IT" sz="1600" dirty="0" smtClean="0">
                <a:latin typeface="+mj-lt"/>
                <a:sym typeface="Symbol"/>
              </a:rPr>
              <a:t> </a:t>
            </a:r>
            <a:r>
              <a:rPr lang="it-IT" sz="1600" dirty="0" err="1" smtClean="0">
                <a:latin typeface="+mj-lt"/>
                <a:sym typeface="Symbol"/>
              </a:rPr>
              <a:t>section</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a:t>
            </a:r>
            <a:r>
              <a:rPr lang="it-IT" sz="1600" dirty="0" err="1" smtClean="0">
                <a:latin typeface="+mj-lt"/>
                <a:sym typeface="Symbol"/>
              </a:rPr>
              <a:t>proper</a:t>
            </a:r>
            <a:r>
              <a:rPr lang="it-IT" sz="1600" dirty="0" smtClean="0">
                <a:latin typeface="+mj-lt"/>
                <a:sym typeface="Symbol"/>
              </a:rPr>
              <a:t> timing</a:t>
            </a:r>
          </a:p>
          <a:p>
            <a:pPr marL="898525" lvl="2" indent="-273050" algn="just">
              <a:buNone/>
            </a:pPr>
            <a:endParaRPr lang="it-IT" sz="1600" b="1" dirty="0" smtClean="0">
              <a:solidFill>
                <a:srgbClr val="FF0000"/>
              </a:solidFill>
              <a:latin typeface="+mj-lt"/>
              <a:sym typeface="Symbol"/>
            </a:endParaRPr>
          </a:p>
          <a:p>
            <a:pPr marL="625475" lvl="2" indent="0" algn="just">
              <a:buNone/>
            </a:pPr>
            <a:r>
              <a:rPr lang="it-IT" sz="1600" b="1" dirty="0" smtClean="0">
                <a:solidFill>
                  <a:srgbClr val="FF0000"/>
                </a:solidFill>
                <a:latin typeface="+mj-lt"/>
                <a:sym typeface="Symbol"/>
              </a:rPr>
              <a:t>As a </a:t>
            </a:r>
            <a:r>
              <a:rPr lang="it-IT" sz="1600" b="1" dirty="0" err="1" smtClean="0">
                <a:solidFill>
                  <a:srgbClr val="FF0000"/>
                </a:solidFill>
                <a:latin typeface="+mj-lt"/>
                <a:sym typeface="Symbol"/>
              </a:rPr>
              <a:t>conclusion</a:t>
            </a:r>
            <a:r>
              <a:rPr lang="it-IT" sz="1600" b="1" dirty="0" smtClean="0">
                <a:solidFill>
                  <a:srgbClr val="FF0000"/>
                </a:solidFill>
                <a:latin typeface="+mj-lt"/>
                <a:sym typeface="Symbol"/>
              </a:rPr>
              <a:t>, the </a:t>
            </a:r>
            <a:r>
              <a:rPr lang="it-IT" sz="1600" b="1" dirty="0" err="1" smtClean="0">
                <a:solidFill>
                  <a:srgbClr val="FF0000"/>
                </a:solidFill>
                <a:latin typeface="+mj-lt"/>
                <a:sym typeface="Symbol"/>
              </a:rPr>
              <a:t>whole</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protection</a:t>
            </a:r>
            <a:r>
              <a:rPr lang="it-IT" sz="1600" b="1" dirty="0" smtClean="0">
                <a:solidFill>
                  <a:srgbClr val="FF0000"/>
                </a:solidFill>
                <a:latin typeface="+mj-lt"/>
                <a:sym typeface="Symbol"/>
              </a:rPr>
              <a:t> and </a:t>
            </a:r>
            <a:r>
              <a:rPr lang="it-IT" sz="1600" b="1" dirty="0" err="1" smtClean="0">
                <a:solidFill>
                  <a:srgbClr val="FF0000"/>
                </a:solidFill>
                <a:latin typeface="+mj-lt"/>
                <a:sym typeface="Symbol"/>
              </a:rPr>
              <a:t>automation</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systems</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would</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have</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to</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be</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completely</a:t>
            </a:r>
            <a:r>
              <a:rPr lang="it-IT" sz="1600" b="1" dirty="0" smtClean="0">
                <a:solidFill>
                  <a:srgbClr val="FF0000"/>
                </a:solidFill>
                <a:latin typeface="+mj-lt"/>
                <a:sym typeface="Symbol"/>
              </a:rPr>
              <a:t> </a:t>
            </a:r>
            <a:r>
              <a:rPr lang="it-IT" sz="1600" b="1" dirty="0" err="1" smtClean="0">
                <a:solidFill>
                  <a:srgbClr val="FF0000"/>
                </a:solidFill>
                <a:latin typeface="+mj-lt"/>
                <a:sym typeface="Symbol"/>
              </a:rPr>
              <a:t>renewed</a:t>
            </a:r>
            <a:endParaRPr lang="it-IT" sz="1600" b="1" dirty="0" smtClean="0">
              <a:solidFill>
                <a:srgbClr val="FF0000"/>
              </a:solidFill>
              <a:latin typeface="+mj-lt"/>
              <a:sym typeface="Symbol"/>
            </a:endParaRPr>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61C030B3-10D9-448C-9716-5560266FD444}" type="slidenum">
              <a:rPr lang="en-US" smtClean="0"/>
              <a:pPr/>
              <a:t>31</a:t>
            </a:fld>
            <a:endParaRPr lang="en-US"/>
          </a:p>
        </p:txBody>
      </p:sp>
      <p:sp>
        <p:nvSpPr>
          <p:cNvPr id="9" name="Segnaposto contenuto 2"/>
          <p:cNvSpPr>
            <a:spLocks noGrp="1"/>
          </p:cNvSpPr>
          <p:nvPr>
            <p:ph idx="1"/>
          </p:nvPr>
        </p:nvSpPr>
        <p:spPr>
          <a:xfrm>
            <a:off x="467544" y="1166272"/>
            <a:ext cx="8352928" cy="4336891"/>
          </a:xfrm>
        </p:spPr>
        <p:txBody>
          <a:bodyPr/>
          <a:lstStyle/>
          <a:p>
            <a:pPr lvl="1"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lvl="2" algn="just"/>
            <a:r>
              <a:rPr lang="it-IT" sz="1600" dirty="0" err="1" smtClean="0">
                <a:latin typeface="+mj-lt"/>
                <a:sym typeface="Symbol"/>
              </a:rPr>
              <a:t>Adoption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 </a:t>
            </a:r>
            <a:r>
              <a:rPr lang="it-IT" sz="1600" dirty="0" err="1" smtClean="0">
                <a:latin typeface="+mj-lt"/>
                <a:sym typeface="Symbol"/>
              </a:rPr>
              <a:t>solid</a:t>
            </a:r>
            <a:r>
              <a:rPr lang="it-IT" sz="1600" dirty="0" smtClean="0">
                <a:latin typeface="+mj-lt"/>
                <a:sym typeface="Symbol"/>
              </a:rPr>
              <a:t> </a:t>
            </a:r>
            <a:r>
              <a:rPr lang="it-IT" sz="1600" dirty="0" err="1" smtClean="0">
                <a:latin typeface="+mj-lt"/>
                <a:sym typeface="Symbol"/>
              </a:rPr>
              <a:t>grounded</a:t>
            </a:r>
            <a:r>
              <a:rPr lang="it-IT" sz="1600" dirty="0" smtClean="0">
                <a:latin typeface="+mj-lt"/>
                <a:sym typeface="Symbol"/>
              </a:rPr>
              <a:t> </a:t>
            </a:r>
            <a:r>
              <a:rPr lang="it-IT" sz="1600" dirty="0" err="1" smtClean="0">
                <a:latin typeface="+mj-lt"/>
                <a:sym typeface="Symbol"/>
              </a:rPr>
              <a:t>configuration</a:t>
            </a:r>
            <a:r>
              <a:rPr lang="it-IT" sz="1600" dirty="0" smtClean="0">
                <a:latin typeface="+mj-lt"/>
                <a:sym typeface="Symbol"/>
              </a:rPr>
              <a:t> </a:t>
            </a:r>
            <a:r>
              <a:rPr lang="it-IT" sz="1600" dirty="0" err="1" smtClean="0">
                <a:latin typeface="+mj-lt"/>
                <a:sym typeface="Symbol"/>
              </a:rPr>
              <a:t>for</a:t>
            </a:r>
            <a:r>
              <a:rPr lang="it-IT" sz="1600" dirty="0" smtClean="0">
                <a:latin typeface="+mj-lt"/>
                <a:sym typeface="Symbol"/>
              </a:rPr>
              <a:t> MV net and </a:t>
            </a:r>
            <a:r>
              <a:rPr lang="it-IT" sz="1600" dirty="0" err="1" smtClean="0">
                <a:latin typeface="+mj-lt"/>
                <a:sym typeface="Symbol"/>
              </a:rPr>
              <a:t>installation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distance</a:t>
            </a:r>
            <a:r>
              <a:rPr lang="it-IT" sz="1600" dirty="0" smtClean="0">
                <a:latin typeface="+mj-lt"/>
                <a:sym typeface="Symbol"/>
              </a:rPr>
              <a:t> </a:t>
            </a:r>
            <a:r>
              <a:rPr lang="it-IT" sz="1600" dirty="0" err="1" smtClean="0">
                <a:latin typeface="+mj-lt"/>
                <a:sym typeface="Symbol"/>
              </a:rPr>
              <a:t>relays</a:t>
            </a:r>
            <a:r>
              <a:rPr lang="it-IT" sz="1600" dirty="0" smtClean="0">
                <a:latin typeface="+mj-lt"/>
                <a:sym typeface="Symbol"/>
              </a:rPr>
              <a:t> (21). </a:t>
            </a:r>
          </a:p>
          <a:p>
            <a:pPr marL="1431925" lvl="4" indent="-273050" algn="just">
              <a:buSzPct val="100000"/>
              <a:buFont typeface="Wingdings" pitchFamily="2" charset="2"/>
              <a:buChar char="ü"/>
            </a:pPr>
            <a:r>
              <a:rPr lang="it-IT" sz="1600" dirty="0" smtClean="0">
                <a:latin typeface="+mj-lt"/>
                <a:sym typeface="Symbol"/>
              </a:rPr>
              <a:t>MV net </a:t>
            </a:r>
            <a:r>
              <a:rPr lang="it-IT" sz="1600" dirty="0" err="1" smtClean="0">
                <a:latin typeface="+mj-lt"/>
                <a:sym typeface="Symbol"/>
              </a:rPr>
              <a:t>automation</a:t>
            </a:r>
            <a:r>
              <a:rPr lang="it-IT" sz="1600" dirty="0" smtClean="0">
                <a:latin typeface="+mj-lt"/>
                <a:sym typeface="Symbol"/>
              </a:rPr>
              <a:t> system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have</a:t>
            </a:r>
            <a:r>
              <a:rPr lang="it-IT" sz="1600" dirty="0" smtClean="0">
                <a:latin typeface="+mj-lt"/>
                <a:sym typeface="Symbol"/>
              </a:rPr>
              <a:t>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dismatled</a:t>
            </a:r>
            <a:endParaRPr lang="it-IT" sz="1600" dirty="0" smtClean="0">
              <a:latin typeface="+mj-lt"/>
              <a:sym typeface="Symbol"/>
            </a:endParaRPr>
          </a:p>
          <a:p>
            <a:pPr marL="1431925" lvl="4" indent="-273050" algn="just">
              <a:buSzPct val="100000"/>
              <a:buFont typeface="Wingdings" pitchFamily="2" charset="2"/>
              <a:buChar char="ü"/>
            </a:pPr>
            <a:r>
              <a:rPr lang="it-IT" sz="1600" dirty="0" err="1" smtClean="0">
                <a:latin typeface="+mj-lt"/>
                <a:sym typeface="Symbol"/>
              </a:rPr>
              <a:t>Distance</a:t>
            </a:r>
            <a:r>
              <a:rPr lang="it-IT" sz="1600" dirty="0" smtClean="0">
                <a:latin typeface="+mj-lt"/>
                <a:sym typeface="Symbol"/>
              </a:rPr>
              <a:t> </a:t>
            </a:r>
            <a:r>
              <a:rPr lang="it-IT" sz="1600" dirty="0" err="1" smtClean="0">
                <a:latin typeface="+mj-lt"/>
                <a:sym typeface="Symbol"/>
              </a:rPr>
              <a:t>relay</a:t>
            </a:r>
            <a:r>
              <a:rPr lang="it-IT" sz="1600" dirty="0" smtClean="0">
                <a:latin typeface="+mj-lt"/>
                <a:sym typeface="Symbol"/>
              </a:rPr>
              <a:t> </a:t>
            </a:r>
            <a:r>
              <a:rPr lang="it-IT" sz="1600" dirty="0" err="1" smtClean="0">
                <a:latin typeface="+mj-lt"/>
                <a:sym typeface="Symbol"/>
              </a:rPr>
              <a:t>would</a:t>
            </a:r>
            <a:r>
              <a:rPr lang="it-IT" sz="1600" dirty="0" smtClean="0">
                <a:latin typeface="+mj-lt"/>
                <a:sym typeface="Symbol"/>
              </a:rPr>
              <a:t> </a:t>
            </a:r>
            <a:r>
              <a:rPr lang="it-IT" sz="1600" dirty="0" err="1" smtClean="0">
                <a:latin typeface="+mj-lt"/>
                <a:sym typeface="Symbol"/>
              </a:rPr>
              <a:t>not</a:t>
            </a:r>
            <a:r>
              <a:rPr lang="it-IT" sz="1600" dirty="0" smtClean="0">
                <a:latin typeface="+mj-lt"/>
                <a:sym typeface="Symbol"/>
              </a:rPr>
              <a:t> </a:t>
            </a:r>
            <a:r>
              <a:rPr lang="it-IT" sz="1600" dirty="0" err="1" smtClean="0">
                <a:latin typeface="+mj-lt"/>
                <a:sym typeface="Symbol"/>
              </a:rPr>
              <a:t>wotk</a:t>
            </a:r>
            <a:r>
              <a:rPr lang="it-IT" sz="1600" dirty="0" smtClean="0">
                <a:latin typeface="+mj-lt"/>
                <a:sym typeface="Symbol"/>
              </a:rPr>
              <a:t> </a:t>
            </a:r>
            <a:r>
              <a:rPr lang="it-IT" sz="1600" dirty="0" err="1" smtClean="0">
                <a:latin typeface="+mj-lt"/>
                <a:sym typeface="Symbol"/>
              </a:rPr>
              <a:t>correctly</a:t>
            </a:r>
            <a:r>
              <a:rPr lang="it-IT" sz="1600" dirty="0" smtClean="0">
                <a:latin typeface="+mj-lt"/>
                <a:sym typeface="Symbol"/>
              </a:rPr>
              <a:t> on a MV net, due </a:t>
            </a:r>
            <a:r>
              <a:rPr lang="it-IT" sz="1600" dirty="0" err="1" smtClean="0">
                <a:latin typeface="+mj-lt"/>
                <a:sym typeface="Symbol"/>
              </a:rPr>
              <a:t>to</a:t>
            </a:r>
            <a:r>
              <a:rPr lang="it-IT" sz="1600" dirty="0" smtClean="0">
                <a:latin typeface="+mj-lt"/>
                <a:sym typeface="Symbol"/>
              </a:rPr>
              <a:t> </a:t>
            </a:r>
            <a:r>
              <a:rPr lang="it-IT" sz="1600" dirty="0" err="1" smtClean="0">
                <a:latin typeface="+mj-lt"/>
                <a:sym typeface="Symbol"/>
              </a:rPr>
              <a:t>limited</a:t>
            </a:r>
            <a:r>
              <a:rPr lang="it-IT" sz="1600" dirty="0" smtClean="0">
                <a:latin typeface="+mj-lt"/>
                <a:sym typeface="Symbol"/>
              </a:rPr>
              <a:t> </a:t>
            </a:r>
            <a:r>
              <a:rPr lang="it-IT" sz="1600" dirty="0" err="1" smtClean="0">
                <a:latin typeface="+mj-lt"/>
                <a:sym typeface="Symbol"/>
              </a:rPr>
              <a:t>lenght</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the </a:t>
            </a:r>
            <a:r>
              <a:rPr lang="it-IT" sz="1600" dirty="0" err="1" smtClean="0">
                <a:latin typeface="+mj-lt"/>
                <a:sym typeface="Symbol"/>
              </a:rPr>
              <a:t>feeders</a:t>
            </a:r>
            <a:r>
              <a:rPr lang="it-IT" sz="1600" dirty="0" smtClean="0">
                <a:latin typeface="+mj-lt"/>
                <a:sym typeface="Symbol"/>
              </a:rPr>
              <a:t>, the </a:t>
            </a:r>
            <a:r>
              <a:rPr lang="it-IT" sz="1600" dirty="0" err="1" smtClean="0">
                <a:latin typeface="+mj-lt"/>
                <a:sym typeface="Symbol"/>
              </a:rPr>
              <a:t>continuous</a:t>
            </a:r>
            <a:r>
              <a:rPr lang="it-IT" sz="1600" dirty="0" smtClean="0">
                <a:latin typeface="+mj-lt"/>
                <a:sym typeface="Symbol"/>
              </a:rPr>
              <a:t> </a:t>
            </a:r>
            <a:r>
              <a:rPr lang="it-IT" sz="1600" dirty="0" err="1" smtClean="0">
                <a:latin typeface="+mj-lt"/>
                <a:sym typeface="Symbol"/>
              </a:rPr>
              <a:t>change</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conductor </a:t>
            </a:r>
            <a:r>
              <a:rPr lang="it-IT" sz="1600" dirty="0" err="1" smtClean="0">
                <a:latin typeface="+mj-lt"/>
                <a:sym typeface="Symbol"/>
              </a:rPr>
              <a:t>tipology</a:t>
            </a:r>
            <a:r>
              <a:rPr lang="it-IT" sz="1600" dirty="0" smtClean="0">
                <a:latin typeface="+mj-lt"/>
                <a:sym typeface="Symbol"/>
              </a:rPr>
              <a:t> (</a:t>
            </a:r>
            <a:r>
              <a:rPr lang="it-IT" sz="1600" dirty="0" err="1" smtClean="0">
                <a:latin typeface="+mj-lt"/>
                <a:sym typeface="Symbol"/>
              </a:rPr>
              <a:t>overhead</a:t>
            </a:r>
            <a:r>
              <a:rPr lang="it-IT" sz="1600" dirty="0" smtClean="0">
                <a:latin typeface="+mj-lt"/>
                <a:sym typeface="Symbol"/>
              </a:rPr>
              <a:t>, </a:t>
            </a:r>
            <a:r>
              <a:rPr lang="it-IT" sz="1600" dirty="0" err="1" smtClean="0">
                <a:latin typeface="+mj-lt"/>
                <a:sym typeface="Symbol"/>
              </a:rPr>
              <a:t>cable</a:t>
            </a:r>
            <a:r>
              <a:rPr lang="it-IT" sz="1600" dirty="0" smtClean="0">
                <a:latin typeface="+mj-lt"/>
                <a:sym typeface="Symbol"/>
              </a:rPr>
              <a:t>) and the high </a:t>
            </a:r>
            <a:r>
              <a:rPr lang="it-IT" sz="1600" dirty="0" err="1" smtClean="0">
                <a:latin typeface="+mj-lt"/>
                <a:sym typeface="Symbol"/>
              </a:rPr>
              <a:t>presence</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undreground</a:t>
            </a:r>
            <a:r>
              <a:rPr lang="it-IT" sz="1600" dirty="0" smtClean="0">
                <a:latin typeface="+mj-lt"/>
                <a:sym typeface="Symbol"/>
              </a:rPr>
              <a:t> </a:t>
            </a:r>
            <a:r>
              <a:rPr lang="it-IT" sz="1600" dirty="0" err="1" smtClean="0">
                <a:latin typeface="+mj-lt"/>
                <a:sym typeface="Symbol"/>
              </a:rPr>
              <a:t>cable</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a:t>
            </a:r>
            <a:r>
              <a:rPr lang="it-IT" sz="1600" dirty="0" err="1" smtClean="0">
                <a:latin typeface="+mj-lt"/>
                <a:sym typeface="Symbol"/>
              </a:rPr>
              <a:t>very</a:t>
            </a:r>
            <a:r>
              <a:rPr lang="it-IT" sz="1600" dirty="0" smtClean="0">
                <a:latin typeface="+mj-lt"/>
                <a:sym typeface="Symbol"/>
              </a:rPr>
              <a:t> low </a:t>
            </a:r>
            <a:r>
              <a:rPr lang="it-IT" sz="1600" dirty="0" err="1" smtClean="0">
                <a:latin typeface="+mj-lt"/>
                <a:sym typeface="Symbol"/>
              </a:rPr>
              <a:t>reactance</a:t>
            </a:r>
            <a:r>
              <a:rPr lang="it-IT" sz="1600" dirty="0" smtClean="0">
                <a:latin typeface="+mj-lt"/>
                <a:sym typeface="Symbol"/>
              </a:rPr>
              <a:t> </a:t>
            </a:r>
            <a:r>
              <a:rPr lang="it-IT" sz="1600" dirty="0" err="1" smtClean="0">
                <a:latin typeface="+mj-lt"/>
                <a:sym typeface="Symbol"/>
              </a:rPr>
              <a:t>value</a:t>
            </a:r>
            <a:r>
              <a:rPr lang="it-IT" sz="1600" dirty="0" smtClean="0">
                <a:latin typeface="+mj-lt"/>
                <a:sym typeface="Symbol"/>
              </a:rPr>
              <a:t> and, </a:t>
            </a:r>
            <a:r>
              <a:rPr lang="it-IT" sz="1600" dirty="0" err="1" smtClean="0">
                <a:latin typeface="+mj-lt"/>
                <a:sym typeface="Symbol"/>
              </a:rPr>
              <a:t>finally</a:t>
            </a:r>
            <a:r>
              <a:rPr lang="it-IT" sz="1600" dirty="0" smtClean="0">
                <a:latin typeface="+mj-lt"/>
                <a:sym typeface="Symbol"/>
              </a:rPr>
              <a:t>, the </a:t>
            </a:r>
            <a:r>
              <a:rPr lang="it-IT" sz="1600" dirty="0" err="1" smtClean="0">
                <a:latin typeface="+mj-lt"/>
                <a:sym typeface="Symbol"/>
              </a:rPr>
              <a:t>continuous</a:t>
            </a:r>
            <a:r>
              <a:rPr lang="it-IT" sz="1600" dirty="0" smtClean="0">
                <a:latin typeface="+mj-lt"/>
                <a:sym typeface="Symbol"/>
              </a:rPr>
              <a:t> </a:t>
            </a:r>
            <a:r>
              <a:rPr lang="it-IT" sz="1600" dirty="0" err="1" smtClean="0">
                <a:latin typeface="+mj-lt"/>
                <a:sym typeface="Symbol"/>
              </a:rPr>
              <a:t>presence</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infeed</a:t>
            </a:r>
            <a:r>
              <a:rPr lang="it-IT" sz="1600" dirty="0" smtClean="0">
                <a:latin typeface="+mj-lt"/>
                <a:sym typeface="Symbol"/>
              </a:rPr>
              <a:t> </a:t>
            </a:r>
            <a:r>
              <a:rPr lang="it-IT" sz="1600" dirty="0" err="1" smtClean="0">
                <a:latin typeface="+mj-lt"/>
                <a:sym typeface="Symbol"/>
              </a:rPr>
              <a:t>points</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a:t>
            </a:r>
            <a:r>
              <a:rPr lang="it-IT" sz="1600" dirty="0" err="1" smtClean="0">
                <a:latin typeface="+mj-lt"/>
                <a:sym typeface="Symbol"/>
              </a:rPr>
              <a:t>completely</a:t>
            </a:r>
            <a:r>
              <a:rPr lang="it-IT" sz="1600" dirty="0" smtClean="0">
                <a:latin typeface="+mj-lt"/>
                <a:sym typeface="Symbol"/>
              </a:rPr>
              <a:t> </a:t>
            </a:r>
            <a:r>
              <a:rPr lang="it-IT" sz="1600" dirty="0" err="1" smtClean="0">
                <a:latin typeface="+mj-lt"/>
                <a:sym typeface="Symbol"/>
              </a:rPr>
              <a:t>different</a:t>
            </a:r>
            <a:r>
              <a:rPr lang="it-IT" sz="1600" dirty="0" smtClean="0">
                <a:latin typeface="+mj-lt"/>
                <a:sym typeface="Symbol"/>
              </a:rPr>
              <a:t> </a:t>
            </a:r>
            <a:r>
              <a:rPr lang="it-IT" sz="1600" dirty="0" err="1" smtClean="0">
                <a:latin typeface="+mj-lt"/>
                <a:sym typeface="Symbol"/>
              </a:rPr>
              <a:t>features</a:t>
            </a:r>
            <a:endParaRPr lang="it-IT" sz="1600" dirty="0" smtClean="0">
              <a:latin typeface="+mj-lt"/>
              <a:sym typeface="Symbol"/>
            </a:endParaRPr>
          </a:p>
          <a:p>
            <a:pPr lvl="2" algn="just"/>
            <a:r>
              <a:rPr lang="it-IT" sz="1600" dirty="0" err="1" smtClean="0">
                <a:latin typeface="+mj-lt"/>
                <a:sym typeface="Symbol"/>
              </a:rPr>
              <a:t>Adoption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differential</a:t>
            </a:r>
            <a:r>
              <a:rPr lang="it-IT" sz="1600" dirty="0" smtClean="0">
                <a:latin typeface="+mj-lt"/>
                <a:sym typeface="Symbol"/>
              </a:rPr>
              <a:t> </a:t>
            </a:r>
            <a:r>
              <a:rPr lang="it-IT" sz="1600" dirty="0" err="1" smtClean="0">
                <a:latin typeface="+mj-lt"/>
                <a:sym typeface="Symbol"/>
              </a:rPr>
              <a:t>protections</a:t>
            </a:r>
            <a:endParaRPr lang="it-IT" sz="1600" dirty="0" smtClean="0">
              <a:latin typeface="+mj-lt"/>
              <a:sym typeface="Symbol"/>
            </a:endParaRPr>
          </a:p>
          <a:p>
            <a:pPr marL="1431925" lvl="4" indent="-273050" algn="just">
              <a:buSzPct val="100000"/>
              <a:buFont typeface="Wingdings" pitchFamily="2" charset="2"/>
              <a:buChar char="ü"/>
            </a:pPr>
            <a:r>
              <a:rPr lang="it-IT" sz="1600" dirty="0" err="1" smtClean="0">
                <a:latin typeface="+mj-lt"/>
                <a:sym typeface="Symbol"/>
              </a:rPr>
              <a:t>A proper and realiable communication network would be necessary, to maintain the advantages of MV net automation systema, an enormous number of differential relays would be necessary. What would happen in case of changes in the network operation scheme ?</a:t>
            </a:r>
          </a:p>
          <a:p>
            <a:pPr marL="625475" lvl="2" indent="0" algn="just">
              <a:buNone/>
            </a:pPr>
            <a:r>
              <a:rPr lang="it-IT" sz="1600" b="1" dirty="0" smtClean="0">
                <a:solidFill>
                  <a:srgbClr val="FF0000"/>
                </a:solidFill>
                <a:sym typeface="Symbol"/>
              </a:rPr>
              <a:t>As a </a:t>
            </a:r>
            <a:r>
              <a:rPr lang="it-IT" sz="1600" b="1" dirty="0" err="1" smtClean="0">
                <a:solidFill>
                  <a:srgbClr val="FF0000"/>
                </a:solidFill>
                <a:sym typeface="Symbol"/>
              </a:rPr>
              <a:t>conclusion</a:t>
            </a:r>
            <a:r>
              <a:rPr lang="it-IT" sz="1600" b="1" dirty="0" smtClean="0">
                <a:solidFill>
                  <a:srgbClr val="FF0000"/>
                </a:solidFill>
                <a:sym typeface="Symbol"/>
              </a:rPr>
              <a:t>, </a:t>
            </a:r>
            <a:r>
              <a:rPr lang="it-IT" sz="1600" b="1" dirty="0" err="1" smtClean="0">
                <a:solidFill>
                  <a:srgbClr val="FF0000"/>
                </a:solidFill>
                <a:sym typeface="Symbol"/>
              </a:rPr>
              <a:t>both</a:t>
            </a:r>
            <a:r>
              <a:rPr lang="it-IT" sz="1600" b="1" dirty="0" smtClean="0">
                <a:solidFill>
                  <a:srgbClr val="FF0000"/>
                </a:solidFill>
                <a:sym typeface="Symbol"/>
              </a:rPr>
              <a:t> the </a:t>
            </a:r>
            <a:r>
              <a:rPr lang="it-IT" sz="1600" b="1" dirty="0" err="1" smtClean="0">
                <a:solidFill>
                  <a:srgbClr val="FF0000"/>
                </a:solidFill>
                <a:sym typeface="Symbol"/>
              </a:rPr>
              <a:t>whole</a:t>
            </a:r>
            <a:r>
              <a:rPr lang="it-IT" sz="1600" b="1" dirty="0" smtClean="0">
                <a:solidFill>
                  <a:srgbClr val="FF0000"/>
                </a:solidFill>
                <a:sym typeface="Symbol"/>
              </a:rPr>
              <a:t> MV </a:t>
            </a:r>
            <a:r>
              <a:rPr lang="it-IT" sz="1600" b="1" dirty="0" err="1" smtClean="0">
                <a:solidFill>
                  <a:srgbClr val="FF0000"/>
                </a:solidFill>
                <a:sym typeface="Symbol"/>
              </a:rPr>
              <a:t>distribution</a:t>
            </a:r>
            <a:r>
              <a:rPr lang="it-IT" sz="1600" b="1" dirty="0" smtClean="0">
                <a:solidFill>
                  <a:srgbClr val="FF0000"/>
                </a:solidFill>
                <a:sym typeface="Symbol"/>
              </a:rPr>
              <a:t> net and  </a:t>
            </a:r>
            <a:r>
              <a:rPr lang="it-IT" sz="1600" b="1" dirty="0" err="1" smtClean="0">
                <a:solidFill>
                  <a:srgbClr val="FF0000"/>
                </a:solidFill>
                <a:sym typeface="Symbol"/>
              </a:rPr>
              <a:t>protection</a:t>
            </a:r>
            <a:r>
              <a:rPr lang="it-IT" sz="1600" b="1" dirty="0" smtClean="0">
                <a:solidFill>
                  <a:srgbClr val="FF0000"/>
                </a:solidFill>
                <a:sym typeface="Symbol"/>
              </a:rPr>
              <a:t> and </a:t>
            </a:r>
            <a:r>
              <a:rPr lang="it-IT" sz="1600" b="1" dirty="0" err="1" smtClean="0">
                <a:solidFill>
                  <a:srgbClr val="FF0000"/>
                </a:solidFill>
                <a:sym typeface="Symbol"/>
              </a:rPr>
              <a:t>automation</a:t>
            </a:r>
            <a:r>
              <a:rPr lang="it-IT" sz="1600" b="1" dirty="0" smtClean="0">
                <a:solidFill>
                  <a:srgbClr val="FF0000"/>
                </a:solidFill>
                <a:sym typeface="Symbol"/>
              </a:rPr>
              <a:t> </a:t>
            </a:r>
            <a:r>
              <a:rPr lang="it-IT" sz="1600" b="1" dirty="0" err="1" smtClean="0">
                <a:solidFill>
                  <a:srgbClr val="FF0000"/>
                </a:solidFill>
                <a:sym typeface="Symbol"/>
              </a:rPr>
              <a:t>systems</a:t>
            </a:r>
            <a:r>
              <a:rPr lang="it-IT" sz="1600" b="1" dirty="0" smtClean="0">
                <a:solidFill>
                  <a:srgbClr val="FF0000"/>
                </a:solidFill>
                <a:sym typeface="Symbol"/>
              </a:rPr>
              <a:t> </a:t>
            </a:r>
            <a:r>
              <a:rPr lang="it-IT" sz="1600" b="1" dirty="0" err="1" smtClean="0">
                <a:solidFill>
                  <a:srgbClr val="FF0000"/>
                </a:solidFill>
                <a:sym typeface="Symbol"/>
              </a:rPr>
              <a:t>would</a:t>
            </a:r>
            <a:r>
              <a:rPr lang="it-IT" sz="1600" b="1" dirty="0" smtClean="0">
                <a:solidFill>
                  <a:srgbClr val="FF0000"/>
                </a:solidFill>
                <a:sym typeface="Symbol"/>
              </a:rPr>
              <a:t> </a:t>
            </a:r>
            <a:r>
              <a:rPr lang="it-IT" sz="1600" b="1" dirty="0" err="1" smtClean="0">
                <a:solidFill>
                  <a:srgbClr val="FF0000"/>
                </a:solidFill>
                <a:sym typeface="Symbol"/>
              </a:rPr>
              <a:t>have</a:t>
            </a:r>
            <a:r>
              <a:rPr lang="it-IT" sz="1600" b="1" dirty="0" smtClean="0">
                <a:solidFill>
                  <a:srgbClr val="FF0000"/>
                </a:solidFill>
                <a:sym typeface="Symbol"/>
              </a:rPr>
              <a:t> </a:t>
            </a:r>
            <a:r>
              <a:rPr lang="it-IT" sz="1600" b="1" dirty="0" err="1" smtClean="0">
                <a:solidFill>
                  <a:srgbClr val="FF0000"/>
                </a:solidFill>
                <a:sym typeface="Symbol"/>
              </a:rPr>
              <a:t>to</a:t>
            </a:r>
            <a:r>
              <a:rPr lang="it-IT" sz="1600" b="1" dirty="0" smtClean="0">
                <a:solidFill>
                  <a:srgbClr val="FF0000"/>
                </a:solidFill>
                <a:sym typeface="Symbol"/>
              </a:rPr>
              <a:t> </a:t>
            </a:r>
            <a:r>
              <a:rPr lang="it-IT" sz="1600" b="1" dirty="0" err="1" smtClean="0">
                <a:solidFill>
                  <a:srgbClr val="FF0000"/>
                </a:solidFill>
                <a:sym typeface="Symbol"/>
              </a:rPr>
              <a:t>be</a:t>
            </a:r>
            <a:r>
              <a:rPr lang="it-IT" sz="1600" b="1" dirty="0" smtClean="0">
                <a:solidFill>
                  <a:srgbClr val="FF0000"/>
                </a:solidFill>
                <a:sym typeface="Symbol"/>
              </a:rPr>
              <a:t> </a:t>
            </a:r>
            <a:r>
              <a:rPr lang="it-IT" sz="1600" b="1" dirty="0" err="1" smtClean="0">
                <a:solidFill>
                  <a:srgbClr val="FF0000"/>
                </a:solidFill>
                <a:sym typeface="Symbol"/>
              </a:rPr>
              <a:t>completely</a:t>
            </a:r>
            <a:r>
              <a:rPr lang="it-IT" sz="1600" b="1" dirty="0" smtClean="0">
                <a:solidFill>
                  <a:srgbClr val="FF0000"/>
                </a:solidFill>
                <a:sym typeface="Symbol"/>
              </a:rPr>
              <a:t> </a:t>
            </a:r>
            <a:r>
              <a:rPr lang="it-IT" sz="1600" b="1" dirty="0" err="1" smtClean="0">
                <a:solidFill>
                  <a:srgbClr val="FF0000"/>
                </a:solidFill>
                <a:sym typeface="Symbol"/>
              </a:rPr>
              <a:t>renewed</a:t>
            </a:r>
            <a:r>
              <a:rPr lang="it-IT" sz="1600" b="1" dirty="0" smtClean="0">
                <a:solidFill>
                  <a:srgbClr val="FF0000"/>
                </a:solidFill>
                <a:sym typeface="Symbol"/>
              </a:rPr>
              <a:t>. </a:t>
            </a:r>
            <a:r>
              <a:rPr lang="it-IT" sz="1600" b="1" dirty="0" err="1" smtClean="0">
                <a:solidFill>
                  <a:srgbClr val="FF0000"/>
                </a:solidFill>
                <a:sym typeface="Symbol"/>
              </a:rPr>
              <a:t>Performances</a:t>
            </a:r>
            <a:r>
              <a:rPr lang="it-IT" sz="1600" b="1" dirty="0" smtClean="0">
                <a:solidFill>
                  <a:srgbClr val="FF0000"/>
                </a:solidFill>
                <a:sym typeface="Symbol"/>
              </a:rPr>
              <a:t> </a:t>
            </a:r>
            <a:r>
              <a:rPr lang="it-IT" sz="1600" b="1" dirty="0" err="1" smtClean="0">
                <a:solidFill>
                  <a:srgbClr val="FF0000"/>
                </a:solidFill>
                <a:sym typeface="Symbol"/>
              </a:rPr>
              <a:t>obtainable</a:t>
            </a:r>
            <a:r>
              <a:rPr lang="it-IT" sz="1600" b="1" dirty="0" smtClean="0">
                <a:solidFill>
                  <a:srgbClr val="FF0000"/>
                </a:solidFill>
                <a:sym typeface="Symbol"/>
              </a:rPr>
              <a:t> </a:t>
            </a:r>
            <a:r>
              <a:rPr lang="it-IT" sz="1600" b="1" dirty="0" err="1" smtClean="0">
                <a:solidFill>
                  <a:srgbClr val="FF0000"/>
                </a:solidFill>
                <a:sym typeface="Symbol"/>
              </a:rPr>
              <a:t>with</a:t>
            </a:r>
            <a:r>
              <a:rPr lang="it-IT" sz="1600" b="1" dirty="0" smtClean="0">
                <a:solidFill>
                  <a:srgbClr val="FF0000"/>
                </a:solidFill>
                <a:sym typeface="Symbol"/>
              </a:rPr>
              <a:t> a </a:t>
            </a:r>
            <a:r>
              <a:rPr lang="it-IT" sz="1600" b="1" dirty="0" err="1" smtClean="0">
                <a:solidFill>
                  <a:srgbClr val="FF0000"/>
                </a:solidFill>
                <a:sym typeface="Symbol"/>
              </a:rPr>
              <a:t>traditional</a:t>
            </a:r>
            <a:r>
              <a:rPr lang="it-IT" sz="1600" b="1" dirty="0" smtClean="0">
                <a:solidFill>
                  <a:srgbClr val="FF0000"/>
                </a:solidFill>
                <a:sym typeface="Symbol"/>
              </a:rPr>
              <a:t> </a:t>
            </a:r>
            <a:r>
              <a:rPr lang="it-IT" sz="1600" b="1" dirty="0" err="1" smtClean="0">
                <a:solidFill>
                  <a:srgbClr val="FF0000"/>
                </a:solidFill>
                <a:sym typeface="Symbol"/>
              </a:rPr>
              <a:t>radial</a:t>
            </a:r>
            <a:r>
              <a:rPr lang="it-IT" sz="1600" b="1" dirty="0" smtClean="0">
                <a:solidFill>
                  <a:srgbClr val="FF0000"/>
                </a:solidFill>
                <a:sym typeface="Symbol"/>
              </a:rPr>
              <a:t> </a:t>
            </a:r>
            <a:r>
              <a:rPr lang="it-IT" sz="1600" b="1" dirty="0" err="1" smtClean="0">
                <a:solidFill>
                  <a:srgbClr val="FF0000"/>
                </a:solidFill>
                <a:sym typeface="Symbol"/>
              </a:rPr>
              <a:t>distribution</a:t>
            </a:r>
            <a:r>
              <a:rPr lang="it-IT" sz="1600" b="1" dirty="0" smtClean="0">
                <a:solidFill>
                  <a:srgbClr val="FF0000"/>
                </a:solidFill>
                <a:sym typeface="Symbol"/>
              </a:rPr>
              <a:t> net, </a:t>
            </a:r>
            <a:r>
              <a:rPr lang="it-IT" sz="1600" b="1" dirty="0" err="1" smtClean="0">
                <a:solidFill>
                  <a:srgbClr val="FF0000"/>
                </a:solidFill>
                <a:sym typeface="Symbol"/>
              </a:rPr>
              <a:t>provided</a:t>
            </a:r>
            <a:r>
              <a:rPr lang="it-IT" sz="1600" b="1" dirty="0" smtClean="0">
                <a:solidFill>
                  <a:srgbClr val="FF0000"/>
                </a:solidFill>
                <a:sym typeface="Symbol"/>
              </a:rPr>
              <a:t> </a:t>
            </a:r>
            <a:r>
              <a:rPr lang="it-IT" sz="1600" b="1" dirty="0" err="1" smtClean="0">
                <a:solidFill>
                  <a:srgbClr val="FF0000"/>
                </a:solidFill>
                <a:sym typeface="Symbol"/>
              </a:rPr>
              <a:t>it</a:t>
            </a:r>
            <a:r>
              <a:rPr lang="it-IT" sz="1600" b="1" dirty="0" smtClean="0">
                <a:solidFill>
                  <a:srgbClr val="FF0000"/>
                </a:solidFill>
                <a:sym typeface="Symbol"/>
              </a:rPr>
              <a:t> </a:t>
            </a:r>
            <a:r>
              <a:rPr lang="it-IT" sz="1600" b="1" dirty="0" err="1" smtClean="0">
                <a:solidFill>
                  <a:srgbClr val="FF0000"/>
                </a:solidFill>
                <a:sym typeface="Symbol"/>
              </a:rPr>
              <a:t>is</a:t>
            </a:r>
            <a:r>
              <a:rPr lang="it-IT" sz="1600" b="1" dirty="0" smtClean="0">
                <a:solidFill>
                  <a:srgbClr val="FF0000"/>
                </a:solidFill>
                <a:sym typeface="Symbol"/>
              </a:rPr>
              <a:t> </a:t>
            </a:r>
            <a:r>
              <a:rPr lang="it-IT" sz="1600" b="1" dirty="0" err="1" smtClean="0">
                <a:solidFill>
                  <a:srgbClr val="FF0000"/>
                </a:solidFill>
                <a:sym typeface="Symbol"/>
              </a:rPr>
              <a:t>equipped</a:t>
            </a:r>
            <a:r>
              <a:rPr lang="it-IT" sz="1600" b="1" dirty="0" smtClean="0">
                <a:solidFill>
                  <a:srgbClr val="FF0000"/>
                </a:solidFill>
                <a:sym typeface="Symbol"/>
              </a:rPr>
              <a:t> </a:t>
            </a:r>
            <a:r>
              <a:rPr lang="it-IT" sz="1600" b="1" dirty="0" err="1" smtClean="0">
                <a:solidFill>
                  <a:srgbClr val="FF0000"/>
                </a:solidFill>
                <a:sym typeface="Symbol"/>
              </a:rPr>
              <a:t>with</a:t>
            </a:r>
            <a:r>
              <a:rPr lang="it-IT" sz="1600" b="1" dirty="0" smtClean="0">
                <a:solidFill>
                  <a:srgbClr val="FF0000"/>
                </a:solidFill>
                <a:sym typeface="Symbol"/>
              </a:rPr>
              <a:t> a high performance </a:t>
            </a:r>
            <a:r>
              <a:rPr lang="it-IT" sz="1600" b="1" dirty="0" err="1" smtClean="0">
                <a:solidFill>
                  <a:srgbClr val="FF0000"/>
                </a:solidFill>
                <a:sym typeface="Symbol"/>
              </a:rPr>
              <a:t>protection</a:t>
            </a:r>
            <a:r>
              <a:rPr lang="it-IT" sz="1600" b="1" dirty="0" smtClean="0">
                <a:solidFill>
                  <a:srgbClr val="FF0000"/>
                </a:solidFill>
                <a:sym typeface="Symbol"/>
              </a:rPr>
              <a:t> and </a:t>
            </a:r>
            <a:r>
              <a:rPr lang="it-IT" sz="1600" b="1" dirty="0" err="1" smtClean="0">
                <a:solidFill>
                  <a:srgbClr val="FF0000"/>
                </a:solidFill>
                <a:sym typeface="Symbol"/>
              </a:rPr>
              <a:t>automation</a:t>
            </a:r>
            <a:r>
              <a:rPr lang="it-IT" sz="1600" b="1" dirty="0" smtClean="0">
                <a:solidFill>
                  <a:srgbClr val="FF0000"/>
                </a:solidFill>
                <a:sym typeface="Symbol"/>
              </a:rPr>
              <a:t> system, are </a:t>
            </a:r>
            <a:r>
              <a:rPr lang="it-IT" sz="1600" b="1" dirty="0" err="1" smtClean="0">
                <a:solidFill>
                  <a:srgbClr val="FF0000"/>
                </a:solidFill>
                <a:sym typeface="Symbol"/>
              </a:rPr>
              <a:t>very</a:t>
            </a:r>
            <a:r>
              <a:rPr lang="it-IT" sz="1600" b="1" dirty="0" smtClean="0">
                <a:solidFill>
                  <a:srgbClr val="FF0000"/>
                </a:solidFill>
                <a:sym typeface="Symbol"/>
              </a:rPr>
              <a:t> </a:t>
            </a:r>
            <a:r>
              <a:rPr lang="it-IT" sz="1600" b="1" dirty="0" err="1" smtClean="0">
                <a:solidFill>
                  <a:srgbClr val="FF0000"/>
                </a:solidFill>
                <a:sym typeface="Symbol"/>
              </a:rPr>
              <a:t>similar</a:t>
            </a:r>
            <a:r>
              <a:rPr lang="it-IT" sz="1600" b="1" dirty="0" smtClean="0">
                <a:solidFill>
                  <a:srgbClr val="FF0000"/>
                </a:solidFill>
                <a:sym typeface="Symbol"/>
              </a:rPr>
              <a:t>, </a:t>
            </a:r>
            <a:r>
              <a:rPr lang="it-IT" sz="1600" b="1" dirty="0" err="1" smtClean="0">
                <a:solidFill>
                  <a:srgbClr val="FF0000"/>
                </a:solidFill>
                <a:sym typeface="Symbol"/>
              </a:rPr>
              <a:t>with</a:t>
            </a:r>
            <a:r>
              <a:rPr lang="it-IT" sz="1600" b="1" dirty="0" smtClean="0">
                <a:solidFill>
                  <a:srgbClr val="FF0000"/>
                </a:solidFill>
                <a:sym typeface="Symbol"/>
              </a:rPr>
              <a:t> </a:t>
            </a:r>
            <a:r>
              <a:rPr lang="it-IT" sz="1600" b="1" dirty="0" err="1" smtClean="0">
                <a:solidFill>
                  <a:srgbClr val="FF0000"/>
                </a:solidFill>
                <a:sym typeface="Symbol"/>
              </a:rPr>
              <a:t>need</a:t>
            </a:r>
            <a:r>
              <a:rPr lang="it-IT" sz="1600" b="1" dirty="0" smtClean="0">
                <a:solidFill>
                  <a:srgbClr val="FF0000"/>
                </a:solidFill>
                <a:sym typeface="Symbol"/>
              </a:rPr>
              <a:t> </a:t>
            </a:r>
            <a:r>
              <a:rPr lang="it-IT" sz="1600" b="1" dirty="0" err="1" smtClean="0">
                <a:solidFill>
                  <a:srgbClr val="FF0000"/>
                </a:solidFill>
                <a:sym typeface="Symbol"/>
              </a:rPr>
              <a:t>of</a:t>
            </a:r>
            <a:r>
              <a:rPr lang="it-IT" sz="1600" b="1" dirty="0" smtClean="0">
                <a:solidFill>
                  <a:srgbClr val="FF0000"/>
                </a:solidFill>
                <a:sym typeface="Symbol"/>
              </a:rPr>
              <a:t> </a:t>
            </a:r>
            <a:r>
              <a:rPr lang="it-IT" sz="1600" b="1" dirty="0" err="1" smtClean="0">
                <a:solidFill>
                  <a:srgbClr val="FF0000"/>
                </a:solidFill>
                <a:sym typeface="Symbol"/>
              </a:rPr>
              <a:t>extremely</a:t>
            </a:r>
            <a:r>
              <a:rPr lang="it-IT" sz="1600" b="1" dirty="0" smtClean="0">
                <a:solidFill>
                  <a:srgbClr val="FF0000"/>
                </a:solidFill>
                <a:sym typeface="Symbol"/>
              </a:rPr>
              <a:t> </a:t>
            </a:r>
            <a:r>
              <a:rPr lang="it-IT" sz="1600" b="1" dirty="0" err="1" smtClean="0">
                <a:solidFill>
                  <a:srgbClr val="FF0000"/>
                </a:solidFill>
                <a:sym typeface="Symbol"/>
              </a:rPr>
              <a:t>lower</a:t>
            </a:r>
            <a:r>
              <a:rPr lang="it-IT" sz="1600" b="1" dirty="0" smtClean="0">
                <a:solidFill>
                  <a:srgbClr val="FF0000"/>
                </a:solidFill>
                <a:sym typeface="Symbol"/>
              </a:rPr>
              <a:t> </a:t>
            </a:r>
            <a:r>
              <a:rPr lang="it-IT" sz="1600" b="1" dirty="0" err="1" smtClean="0">
                <a:solidFill>
                  <a:srgbClr val="FF0000"/>
                </a:solidFill>
                <a:sym typeface="Symbol"/>
              </a:rPr>
              <a:t>investments</a:t>
            </a:r>
            <a:r>
              <a:rPr lang="it-IT" sz="1600" b="1" dirty="0" smtClean="0">
                <a:solidFill>
                  <a:srgbClr val="FF0000"/>
                </a:solidFill>
                <a:sym typeface="Symbol"/>
              </a:rPr>
              <a:t> ! </a:t>
            </a:r>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7" name="Rectangle 5"/>
          <p:cNvSpPr>
            <a:spLocks noChangeArrowheads="1"/>
          </p:cNvSpPr>
          <p:nvPr/>
        </p:nvSpPr>
        <p:spPr bwMode="auto">
          <a:xfrm>
            <a:off x="561319" y="1236100"/>
            <a:ext cx="8268172" cy="3793323"/>
          </a:xfrm>
          <a:prstGeom prst="rect">
            <a:avLst/>
          </a:prstGeom>
          <a:noFill/>
          <a:ln w="12700">
            <a:noFill/>
            <a:miter lim="800000"/>
            <a:headEnd/>
            <a:tailEnd/>
          </a:ln>
          <a:effectLst/>
        </p:spPr>
        <p:txBody>
          <a:bodyPr lIns="50796" tIns="50796" rIns="91433" bIns="50796"/>
          <a:lstStyle/>
          <a:p>
            <a:pPr algn="just" defTabSz="914315"/>
            <a:endParaRPr lang="it-IT" dirty="0">
              <a:latin typeface="+mn-lt"/>
              <a:sym typeface="Symbol"/>
            </a:endParaRPr>
          </a:p>
        </p:txBody>
      </p:sp>
      <p:pic>
        <p:nvPicPr>
          <p:cNvPr id="994307" name="Picture 3"/>
          <p:cNvPicPr>
            <a:picLocks noChangeAspect="1" noChangeArrowheads="1"/>
          </p:cNvPicPr>
          <p:nvPr/>
        </p:nvPicPr>
        <p:blipFill>
          <a:blip r:embed="rId3" cstate="print"/>
          <a:srcRect/>
          <a:stretch>
            <a:fillRect/>
          </a:stretch>
        </p:blipFill>
        <p:spPr bwMode="auto">
          <a:xfrm>
            <a:off x="4382264" y="1875303"/>
            <a:ext cx="4716017" cy="3438325"/>
          </a:xfrm>
          <a:prstGeom prst="rect">
            <a:avLst/>
          </a:prstGeom>
          <a:noFill/>
          <a:ln w="9525">
            <a:noFill/>
            <a:miter lim="800000"/>
            <a:headEnd/>
            <a:tailEnd/>
          </a:ln>
        </p:spPr>
      </p:pic>
      <p:sp>
        <p:nvSpPr>
          <p:cNvPr id="222"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223" name="Segnaposto contenuto 2"/>
          <p:cNvSpPr>
            <a:spLocks noGrp="1"/>
          </p:cNvSpPr>
          <p:nvPr>
            <p:ph idx="1"/>
          </p:nvPr>
        </p:nvSpPr>
        <p:spPr>
          <a:xfrm>
            <a:off x="249992" y="1166272"/>
            <a:ext cx="4177992" cy="4336891"/>
          </a:xfrm>
        </p:spPr>
        <p:txBody>
          <a:bodyPr/>
          <a:lstStyle/>
          <a:p>
            <a:pPr marL="441325" lvl="1" indent="-258763"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marL="808038" lvl="2" indent="-366713" algn="just"/>
            <a:r>
              <a:rPr lang="it-IT" sz="1600" dirty="0" err="1" smtClean="0">
                <a:latin typeface="+mj-lt"/>
                <a:sym typeface="Symbol"/>
              </a:rPr>
              <a:t>Adoption</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 “</a:t>
            </a:r>
            <a:r>
              <a:rPr lang="it-IT" sz="1600" dirty="0" err="1" smtClean="0">
                <a:latin typeface="+mj-lt"/>
                <a:sym typeface="Symbol"/>
              </a:rPr>
              <a:t>partial</a:t>
            </a:r>
            <a:r>
              <a:rPr lang="it-IT" sz="1600" dirty="0" smtClean="0">
                <a:latin typeface="+mj-lt"/>
                <a:sym typeface="Symbol"/>
              </a:rPr>
              <a:t>” </a:t>
            </a:r>
            <a:r>
              <a:rPr lang="it-IT" sz="1600" dirty="0" err="1" smtClean="0">
                <a:latin typeface="+mj-lt"/>
                <a:sym typeface="Symbol"/>
              </a:rPr>
              <a:t>meshed</a:t>
            </a:r>
            <a:r>
              <a:rPr lang="it-IT" sz="1600" dirty="0" smtClean="0">
                <a:latin typeface="+mj-lt"/>
                <a:sym typeface="Symbol"/>
              </a:rPr>
              <a:t> </a:t>
            </a:r>
            <a:r>
              <a:rPr lang="it-IT" sz="1600" dirty="0" err="1" smtClean="0">
                <a:latin typeface="+mj-lt"/>
                <a:sym typeface="Symbol"/>
              </a:rPr>
              <a:t>scheme</a:t>
            </a:r>
            <a:r>
              <a:rPr lang="it-IT" sz="1600" dirty="0" smtClean="0">
                <a:latin typeface="+mj-lt"/>
                <a:sym typeface="Symbol"/>
              </a:rPr>
              <a:t>, </a:t>
            </a:r>
            <a:r>
              <a:rPr lang="it-IT" sz="1600" dirty="0" err="1" smtClean="0">
                <a:latin typeface="+mj-lt"/>
                <a:sym typeface="Symbol"/>
              </a:rPr>
              <a:t>consisting</a:t>
            </a:r>
            <a:r>
              <a:rPr lang="it-IT" sz="1600" dirty="0" smtClean="0">
                <a:latin typeface="+mj-lt"/>
                <a:sym typeface="Symbol"/>
              </a:rPr>
              <a:t> in a </a:t>
            </a:r>
            <a:r>
              <a:rPr lang="it-IT" sz="1600" dirty="0" err="1" smtClean="0">
                <a:latin typeface="+mj-lt"/>
                <a:sym typeface="Symbol"/>
              </a:rPr>
              <a:t>closed</a:t>
            </a:r>
            <a:r>
              <a:rPr lang="it-IT" sz="1600" dirty="0" smtClean="0">
                <a:latin typeface="+mj-lt"/>
                <a:sym typeface="Symbol"/>
              </a:rPr>
              <a:t> </a:t>
            </a:r>
            <a:r>
              <a:rPr lang="it-IT" sz="1600" dirty="0" err="1" smtClean="0">
                <a:latin typeface="+mj-lt"/>
                <a:sym typeface="Symbol"/>
              </a:rPr>
              <a:t>loop</a:t>
            </a:r>
            <a:r>
              <a:rPr lang="it-IT" sz="1600" dirty="0" smtClean="0">
                <a:latin typeface="+mj-lt"/>
                <a:sym typeface="Symbol"/>
              </a:rPr>
              <a:t> </a:t>
            </a:r>
            <a:r>
              <a:rPr lang="it-IT" sz="1600" dirty="0" err="1" smtClean="0">
                <a:latin typeface="+mj-lt"/>
                <a:sym typeface="Symbol"/>
              </a:rPr>
              <a:t>configuration</a:t>
            </a:r>
            <a:r>
              <a:rPr lang="it-IT" sz="1600" dirty="0" smtClean="0">
                <a:latin typeface="+mj-lt"/>
                <a:sym typeface="Symbol"/>
              </a:rPr>
              <a:t> (2 MV </a:t>
            </a:r>
            <a:r>
              <a:rPr lang="it-IT" sz="1600" dirty="0" err="1" smtClean="0">
                <a:latin typeface="+mj-lt"/>
                <a:sym typeface="Symbol"/>
              </a:rPr>
              <a:t>feeders</a:t>
            </a:r>
            <a:r>
              <a:rPr lang="it-IT" sz="1600" dirty="0" smtClean="0">
                <a:latin typeface="+mj-lt"/>
                <a:sym typeface="Symbol"/>
              </a:rPr>
              <a:t> </a:t>
            </a:r>
            <a:r>
              <a:rPr lang="it-IT" sz="1600" dirty="0" err="1" smtClean="0">
                <a:latin typeface="+mj-lt"/>
                <a:sym typeface="Symbol"/>
              </a:rPr>
              <a:t>from</a:t>
            </a:r>
            <a:r>
              <a:rPr lang="it-IT" sz="1600" dirty="0" smtClean="0">
                <a:latin typeface="+mj-lt"/>
                <a:sym typeface="Symbol"/>
              </a:rPr>
              <a:t> the </a:t>
            </a:r>
            <a:r>
              <a:rPr lang="it-IT" sz="1600" dirty="0" err="1" smtClean="0">
                <a:latin typeface="+mj-lt"/>
                <a:sym typeface="Symbol"/>
              </a:rPr>
              <a:t>same</a:t>
            </a:r>
            <a:r>
              <a:rPr lang="it-IT" sz="1600" dirty="0" smtClean="0">
                <a:latin typeface="+mj-lt"/>
                <a:sym typeface="Symbol"/>
              </a:rPr>
              <a:t> HV/MV </a:t>
            </a:r>
            <a:r>
              <a:rPr lang="it-IT" sz="1600" dirty="0" err="1" smtClean="0">
                <a:latin typeface="+mj-lt"/>
                <a:sym typeface="Symbol"/>
              </a:rPr>
              <a:t>substation</a:t>
            </a:r>
            <a:r>
              <a:rPr lang="it-IT" sz="1600" dirty="0" smtClean="0">
                <a:latin typeface="+mj-lt"/>
                <a:sym typeface="Symbol"/>
              </a:rPr>
              <a:t> MV </a:t>
            </a:r>
            <a:r>
              <a:rPr lang="it-IT" sz="1600" dirty="0" err="1" smtClean="0">
                <a:latin typeface="+mj-lt"/>
                <a:sym typeface="Symbol"/>
              </a:rPr>
              <a:t>busbar</a:t>
            </a:r>
            <a:r>
              <a:rPr lang="it-IT" sz="1600" dirty="0" smtClean="0">
                <a:latin typeface="+mj-lt"/>
                <a:sym typeface="Symbol"/>
              </a:rPr>
              <a:t> </a:t>
            </a:r>
            <a:r>
              <a:rPr lang="it-IT" sz="1600" dirty="0" err="1" smtClean="0">
                <a:latin typeface="+mj-lt"/>
                <a:sym typeface="Symbol"/>
              </a:rPr>
              <a:t>operated</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the “</a:t>
            </a:r>
            <a:r>
              <a:rPr lang="it-IT" sz="1600" dirty="0" err="1" smtClean="0">
                <a:latin typeface="+mj-lt"/>
                <a:sym typeface="Symbol"/>
              </a:rPr>
              <a:t>border</a:t>
            </a:r>
            <a:r>
              <a:rPr lang="it-IT" sz="1600" dirty="0" smtClean="0">
                <a:latin typeface="+mj-lt"/>
                <a:sym typeface="Symbol"/>
              </a:rPr>
              <a:t>” SD/CB </a:t>
            </a:r>
            <a:r>
              <a:rPr lang="it-IT" sz="1600" dirty="0" err="1" smtClean="0">
                <a:latin typeface="+mj-lt"/>
                <a:sym typeface="Symbol"/>
              </a:rPr>
              <a:t>normally</a:t>
            </a:r>
            <a:r>
              <a:rPr lang="it-IT" sz="1600" dirty="0" smtClean="0">
                <a:latin typeface="+mj-lt"/>
                <a:sym typeface="Symbol"/>
              </a:rPr>
              <a:t> </a:t>
            </a:r>
            <a:r>
              <a:rPr lang="it-IT" sz="1600" dirty="0" err="1" smtClean="0">
                <a:latin typeface="+mj-lt"/>
                <a:sym typeface="Symbol"/>
              </a:rPr>
              <a:t>closed</a:t>
            </a:r>
            <a:r>
              <a:rPr lang="it-IT" sz="1600" dirty="0" smtClean="0">
                <a:latin typeface="+mj-lt"/>
                <a:sym typeface="Symbol"/>
              </a:rPr>
              <a:t>): </a:t>
            </a:r>
          </a:p>
          <a:p>
            <a:pPr marL="1082675" lvl="4" indent="-274638" algn="just">
              <a:buSzPct val="100000"/>
              <a:buFont typeface="Wingdings" pitchFamily="2" charset="2"/>
              <a:buChar char="ü"/>
            </a:pPr>
            <a:r>
              <a:rPr lang="it-IT" sz="1600" dirty="0" err="1" smtClean="0">
                <a:latin typeface="+mj-lt"/>
                <a:sym typeface="Symbol"/>
              </a:rPr>
              <a:t>Maximum</a:t>
            </a:r>
            <a:r>
              <a:rPr lang="it-IT" sz="1600" dirty="0" smtClean="0">
                <a:latin typeface="+mj-lt"/>
                <a:sym typeface="Symbol"/>
              </a:rPr>
              <a:t> short </a:t>
            </a:r>
            <a:r>
              <a:rPr lang="it-IT" sz="1600" dirty="0" err="1" smtClean="0">
                <a:latin typeface="+mj-lt"/>
                <a:sym typeface="Symbol"/>
              </a:rPr>
              <a:t>circuit</a:t>
            </a:r>
            <a:r>
              <a:rPr lang="it-IT" sz="1600" dirty="0" smtClean="0">
                <a:latin typeface="+mj-lt"/>
                <a:sym typeface="Symbol"/>
              </a:rPr>
              <a:t> </a:t>
            </a:r>
            <a:r>
              <a:rPr lang="it-IT" sz="1600" dirty="0" err="1" smtClean="0">
                <a:latin typeface="+mj-lt"/>
                <a:sym typeface="Symbol"/>
              </a:rPr>
              <a:t>current</a:t>
            </a:r>
            <a:r>
              <a:rPr lang="it-IT" sz="1600" dirty="0" smtClean="0">
                <a:latin typeface="+mj-lt"/>
                <a:sym typeface="Symbol"/>
              </a:rPr>
              <a:t> </a:t>
            </a:r>
            <a:r>
              <a:rPr lang="it-IT" sz="1600" dirty="0" err="1" smtClean="0">
                <a:latin typeface="+mj-lt"/>
                <a:sym typeface="Symbol"/>
              </a:rPr>
              <a:t>level</a:t>
            </a:r>
            <a:r>
              <a:rPr lang="it-IT" sz="1600" dirty="0" smtClean="0">
                <a:latin typeface="+mj-lt"/>
                <a:sym typeface="Symbol"/>
              </a:rPr>
              <a:t> </a:t>
            </a:r>
            <a:r>
              <a:rPr lang="it-IT" sz="1600" dirty="0" err="1" smtClean="0">
                <a:latin typeface="+mj-lt"/>
                <a:sym typeface="Symbol"/>
              </a:rPr>
              <a:t>will</a:t>
            </a:r>
            <a:r>
              <a:rPr lang="it-IT" sz="1600" dirty="0" smtClean="0">
                <a:latin typeface="+mj-lt"/>
                <a:sym typeface="Symbol"/>
              </a:rPr>
              <a:t> </a:t>
            </a:r>
            <a:r>
              <a:rPr lang="it-IT" sz="1600" dirty="0" err="1" smtClean="0">
                <a:latin typeface="+mj-lt"/>
                <a:sym typeface="Symbol"/>
              </a:rPr>
              <a:t>remain</a:t>
            </a:r>
            <a:r>
              <a:rPr lang="it-IT" sz="1600" dirty="0" smtClean="0">
                <a:latin typeface="+mj-lt"/>
                <a:sym typeface="Symbol"/>
              </a:rPr>
              <a:t> the </a:t>
            </a:r>
            <a:r>
              <a:rPr lang="it-IT" sz="1600" dirty="0" err="1" smtClean="0">
                <a:latin typeface="+mj-lt"/>
                <a:sym typeface="Symbol"/>
              </a:rPr>
              <a:t>same</a:t>
            </a:r>
            <a:r>
              <a:rPr lang="it-IT" sz="1600" dirty="0" smtClean="0">
                <a:latin typeface="+mj-lt"/>
                <a:sym typeface="Symbol"/>
              </a:rPr>
              <a:t> </a:t>
            </a:r>
            <a:r>
              <a:rPr lang="it-IT" sz="1600" dirty="0" err="1" smtClean="0">
                <a:latin typeface="+mj-lt"/>
                <a:sym typeface="Symbol"/>
              </a:rPr>
              <a:t>as</a:t>
            </a:r>
            <a:r>
              <a:rPr lang="it-IT" sz="1600" dirty="0" smtClean="0">
                <a:latin typeface="+mj-lt"/>
                <a:sym typeface="Symbol"/>
              </a:rPr>
              <a:t> in </a:t>
            </a:r>
            <a:r>
              <a:rPr lang="it-IT" sz="1600" dirty="0" err="1" smtClean="0">
                <a:latin typeface="+mj-lt"/>
                <a:sym typeface="Symbol"/>
              </a:rPr>
              <a:t>traditional</a:t>
            </a:r>
            <a:r>
              <a:rPr lang="it-IT" sz="1600" dirty="0" smtClean="0">
                <a:latin typeface="+mj-lt"/>
                <a:sym typeface="Symbol"/>
              </a:rPr>
              <a:t> </a:t>
            </a:r>
            <a:r>
              <a:rPr lang="it-IT" sz="1600" dirty="0" err="1" smtClean="0">
                <a:latin typeface="+mj-lt"/>
                <a:sym typeface="Symbol"/>
              </a:rPr>
              <a:t>radial</a:t>
            </a:r>
            <a:r>
              <a:rPr lang="it-IT" sz="1600" dirty="0" smtClean="0">
                <a:latin typeface="+mj-lt"/>
                <a:sym typeface="Symbol"/>
              </a:rPr>
              <a:t> </a:t>
            </a:r>
            <a:r>
              <a:rPr lang="it-IT" sz="1600" dirty="0" err="1" smtClean="0">
                <a:latin typeface="+mj-lt"/>
                <a:sym typeface="Symbol"/>
              </a:rPr>
              <a:t>operation</a:t>
            </a:r>
            <a:endParaRPr lang="it-IT" sz="1600" dirty="0" smtClean="0">
              <a:latin typeface="+mj-lt"/>
              <a:sym typeface="Symbol"/>
            </a:endParaRPr>
          </a:p>
          <a:p>
            <a:pPr marL="1082675" lvl="4" indent="-274638" algn="just">
              <a:buSzPct val="100000"/>
              <a:buFont typeface="Wingdings" pitchFamily="2" charset="2"/>
              <a:buChar char="ü"/>
            </a:pPr>
            <a:r>
              <a:rPr lang="it-IT" sz="1600" dirty="0" err="1" smtClean="0">
                <a:latin typeface="+mj-lt"/>
                <a:sym typeface="Symbol"/>
              </a:rPr>
              <a:t>Protection</a:t>
            </a:r>
            <a:r>
              <a:rPr lang="it-IT" sz="1600" dirty="0" smtClean="0">
                <a:latin typeface="+mj-lt"/>
                <a:sym typeface="Symbol"/>
              </a:rPr>
              <a:t> and </a:t>
            </a:r>
            <a:r>
              <a:rPr lang="it-IT" sz="1600" dirty="0" err="1" smtClean="0">
                <a:latin typeface="+mj-lt"/>
                <a:sym typeface="Symbol"/>
              </a:rPr>
              <a:t>automation</a:t>
            </a:r>
            <a:r>
              <a:rPr lang="it-IT" sz="1600" dirty="0" smtClean="0">
                <a:latin typeface="+mj-lt"/>
                <a:sym typeface="Symbol"/>
              </a:rPr>
              <a:t> </a:t>
            </a:r>
            <a:r>
              <a:rPr lang="it-IT" sz="1600" dirty="0" err="1" smtClean="0">
                <a:latin typeface="+mj-lt"/>
                <a:sym typeface="Symbol"/>
              </a:rPr>
              <a:t>systems</a:t>
            </a:r>
            <a:r>
              <a:rPr lang="it-IT" sz="1600" dirty="0" smtClean="0">
                <a:latin typeface="+mj-lt"/>
                <a:sym typeface="Symbol"/>
              </a:rPr>
              <a:t> </a:t>
            </a:r>
            <a:r>
              <a:rPr lang="it-IT" sz="1600" dirty="0" err="1" smtClean="0">
                <a:latin typeface="+mj-lt"/>
                <a:sym typeface="Symbol"/>
              </a:rPr>
              <a:t>may</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maintianed</a:t>
            </a:r>
            <a:r>
              <a:rPr lang="it-IT" sz="1600" dirty="0" smtClean="0">
                <a:latin typeface="+mj-lt"/>
                <a:sym typeface="Symbol"/>
              </a:rPr>
              <a:t>, </a:t>
            </a:r>
            <a:r>
              <a:rPr lang="it-IT" sz="1600" dirty="0" err="1" smtClean="0">
                <a:latin typeface="+mj-lt"/>
                <a:sym typeface="Symbol"/>
              </a:rPr>
              <a:t>besides</a:t>
            </a:r>
            <a:r>
              <a:rPr lang="it-IT" sz="1600" dirty="0" smtClean="0">
                <a:latin typeface="+mj-lt"/>
                <a:sym typeface="Symbol"/>
              </a:rPr>
              <a:t> </a:t>
            </a:r>
            <a:r>
              <a:rPr lang="it-IT" sz="1600" dirty="0" err="1" smtClean="0">
                <a:latin typeface="+mj-lt"/>
                <a:sym typeface="Symbol"/>
              </a:rPr>
              <a:t>resonant</a:t>
            </a:r>
            <a:r>
              <a:rPr lang="it-IT" sz="1600" dirty="0" smtClean="0">
                <a:latin typeface="+mj-lt"/>
                <a:sym typeface="Symbol"/>
              </a:rPr>
              <a:t> </a:t>
            </a:r>
            <a:r>
              <a:rPr lang="it-IT" sz="1600" dirty="0" err="1" smtClean="0">
                <a:latin typeface="+mj-lt"/>
                <a:sym typeface="Symbol"/>
              </a:rPr>
              <a:t>grounding</a:t>
            </a:r>
            <a:endParaRPr lang="it-IT" sz="1600" dirty="0" smtClean="0">
              <a:latin typeface="+mj-lt"/>
              <a:sym typeface="Symbol"/>
            </a:endParaRPr>
          </a:p>
          <a:p>
            <a:pPr marL="1082675" lvl="4" indent="-274638" algn="just">
              <a:buSzPct val="100000"/>
              <a:buFont typeface="Wingdings" pitchFamily="2" charset="2"/>
              <a:buChar char="ü"/>
            </a:pPr>
            <a:r>
              <a:rPr lang="it-IT" sz="1600" dirty="0" smtClean="0">
                <a:latin typeface="+mj-lt"/>
                <a:sym typeface="Symbol"/>
              </a:rPr>
              <a:t>Minimum </a:t>
            </a:r>
            <a:r>
              <a:rPr lang="it-IT" sz="1600" dirty="0" err="1" smtClean="0">
                <a:latin typeface="+mj-lt"/>
                <a:sym typeface="Symbol"/>
              </a:rPr>
              <a:t>intervention</a:t>
            </a:r>
            <a:r>
              <a:rPr lang="it-IT" sz="1600" dirty="0" smtClean="0">
                <a:latin typeface="+mj-lt"/>
                <a:sym typeface="Symbol"/>
              </a:rPr>
              <a:t> on the </a:t>
            </a:r>
            <a:r>
              <a:rPr lang="it-IT" sz="1600" dirty="0" err="1" smtClean="0">
                <a:latin typeface="+mj-lt"/>
                <a:sym typeface="Symbol"/>
              </a:rPr>
              <a:t>feeders</a:t>
            </a:r>
            <a:r>
              <a:rPr lang="it-IT" sz="1600" dirty="0" smtClean="0">
                <a:latin typeface="+mj-lt"/>
                <a:sym typeface="Symbol"/>
              </a:rPr>
              <a:t> </a:t>
            </a:r>
            <a:r>
              <a:rPr lang="it-IT" sz="1600" dirty="0" err="1" smtClean="0">
                <a:latin typeface="+mj-lt"/>
                <a:sym typeface="Symbol"/>
              </a:rPr>
              <a:t>may</a:t>
            </a:r>
            <a:r>
              <a:rPr lang="it-IT" sz="1600" dirty="0" smtClean="0">
                <a:latin typeface="+mj-lt"/>
                <a:sym typeface="Symbol"/>
              </a:rPr>
              <a:t> </a:t>
            </a:r>
            <a:r>
              <a:rPr lang="it-IT" sz="1600" dirty="0" err="1" smtClean="0">
                <a:latin typeface="+mj-lt"/>
                <a:sym typeface="Symbol"/>
              </a:rPr>
              <a:t>be</a:t>
            </a:r>
            <a:r>
              <a:rPr lang="it-IT" sz="1600" dirty="0" smtClean="0">
                <a:latin typeface="+mj-lt"/>
                <a:sym typeface="Symbol"/>
              </a:rPr>
              <a:t> </a:t>
            </a:r>
            <a:r>
              <a:rPr lang="it-IT" sz="1600" dirty="0" err="1" smtClean="0">
                <a:latin typeface="+mj-lt"/>
                <a:sym typeface="Symbol"/>
              </a:rPr>
              <a:t>necessary</a:t>
            </a:r>
            <a:r>
              <a:rPr lang="it-IT" sz="1600" dirty="0" smtClean="0">
                <a:latin typeface="+mj-lt"/>
                <a:sym typeface="Symbol"/>
              </a:rPr>
              <a:t>, in case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parts</a:t>
            </a:r>
            <a:r>
              <a:rPr lang="it-IT" sz="1600" dirty="0" smtClean="0">
                <a:latin typeface="+mj-lt"/>
                <a:sym typeface="Symbol"/>
              </a:rPr>
              <a:t> </a:t>
            </a:r>
            <a:r>
              <a:rPr lang="it-IT" sz="1600" dirty="0" err="1" smtClean="0">
                <a:latin typeface="+mj-lt"/>
                <a:sym typeface="Symbol"/>
              </a:rPr>
              <a:t>of</a:t>
            </a:r>
            <a:r>
              <a:rPr lang="it-IT" sz="1600" dirty="0" smtClean="0">
                <a:latin typeface="+mj-lt"/>
                <a:sym typeface="Symbol"/>
              </a:rPr>
              <a:t> </a:t>
            </a:r>
            <a:r>
              <a:rPr lang="it-IT" sz="1600" dirty="0" err="1" smtClean="0">
                <a:latin typeface="+mj-lt"/>
                <a:sym typeface="Symbol"/>
              </a:rPr>
              <a:t>feeders</a:t>
            </a:r>
            <a:r>
              <a:rPr lang="it-IT" sz="1600" dirty="0" smtClean="0">
                <a:latin typeface="+mj-lt"/>
                <a:sym typeface="Symbol"/>
              </a:rPr>
              <a:t> </a:t>
            </a:r>
            <a:r>
              <a:rPr lang="it-IT" sz="1600" dirty="0" err="1" smtClean="0">
                <a:latin typeface="+mj-lt"/>
                <a:sym typeface="Symbol"/>
              </a:rPr>
              <a:t>realized</a:t>
            </a:r>
            <a:r>
              <a:rPr lang="it-IT" sz="1600" dirty="0" smtClean="0">
                <a:latin typeface="+mj-lt"/>
                <a:sym typeface="Symbol"/>
              </a:rPr>
              <a:t> </a:t>
            </a:r>
            <a:r>
              <a:rPr lang="it-IT" sz="1600" dirty="0" err="1" smtClean="0">
                <a:latin typeface="+mj-lt"/>
                <a:sym typeface="Symbol"/>
              </a:rPr>
              <a:t>with</a:t>
            </a:r>
            <a:r>
              <a:rPr lang="it-IT" sz="1600" dirty="0" smtClean="0">
                <a:latin typeface="+mj-lt"/>
                <a:sym typeface="Symbol"/>
              </a:rPr>
              <a:t> </a:t>
            </a:r>
            <a:r>
              <a:rPr lang="it-IT" sz="1600" dirty="0" err="1" smtClean="0">
                <a:latin typeface="+mj-lt"/>
                <a:sym typeface="Symbol"/>
              </a:rPr>
              <a:t>sections</a:t>
            </a:r>
            <a:r>
              <a:rPr lang="it-IT" sz="1600" dirty="0" smtClean="0">
                <a:latin typeface="+mj-lt"/>
                <a:sym typeface="Symbol"/>
              </a:rPr>
              <a:t> </a:t>
            </a:r>
            <a:r>
              <a:rPr lang="it-IT" sz="1600" dirty="0" err="1" smtClean="0">
                <a:latin typeface="+mj-lt"/>
                <a:sym typeface="Symbol"/>
              </a:rPr>
              <a:t>having</a:t>
            </a:r>
            <a:r>
              <a:rPr lang="it-IT" sz="1600" dirty="0" smtClean="0">
                <a:latin typeface="+mj-lt"/>
                <a:sym typeface="Symbol"/>
              </a:rPr>
              <a:t> </a:t>
            </a:r>
            <a:r>
              <a:rPr lang="it-IT" sz="1600" dirty="0" err="1" smtClean="0">
                <a:latin typeface="+mj-lt"/>
                <a:sym typeface="Symbol"/>
              </a:rPr>
              <a:t>too</a:t>
            </a:r>
            <a:r>
              <a:rPr lang="it-IT" sz="1600" dirty="0" smtClean="0">
                <a:latin typeface="+mj-lt"/>
                <a:sym typeface="Symbol"/>
              </a:rPr>
              <a:t> low cross </a:t>
            </a:r>
            <a:r>
              <a:rPr lang="it-IT" sz="1600" dirty="0" err="1" smtClean="0">
                <a:latin typeface="+mj-lt"/>
                <a:sym typeface="Symbol"/>
              </a:rPr>
              <a:t>sections</a:t>
            </a:r>
            <a:r>
              <a:rPr lang="it-IT" sz="1600" dirty="0" smtClean="0">
                <a:latin typeface="+mj-lt"/>
                <a:sym typeface="Symbol"/>
              </a:rPr>
              <a:t> or </a:t>
            </a:r>
            <a:r>
              <a:rPr lang="it-IT" sz="1600" dirty="0" err="1" smtClean="0">
                <a:latin typeface="+mj-lt"/>
                <a:sym typeface="Symbol"/>
              </a:rPr>
              <a:t>too</a:t>
            </a:r>
            <a:r>
              <a:rPr lang="it-IT" sz="1600" dirty="0" smtClean="0">
                <a:latin typeface="+mj-lt"/>
                <a:sym typeface="Symbol"/>
              </a:rPr>
              <a:t> low </a:t>
            </a:r>
            <a:r>
              <a:rPr lang="it-IT" sz="1600" dirty="0" err="1" smtClean="0">
                <a:latin typeface="+mj-lt"/>
                <a:sym typeface="Symbol"/>
              </a:rPr>
              <a:t>thermal</a:t>
            </a:r>
            <a:r>
              <a:rPr lang="it-IT" sz="1600" dirty="0" smtClean="0">
                <a:latin typeface="+mj-lt"/>
                <a:sym typeface="Symbol"/>
              </a:rPr>
              <a:t> </a:t>
            </a:r>
            <a:r>
              <a:rPr lang="it-IT" sz="1600" dirty="0" err="1" smtClean="0">
                <a:latin typeface="+mj-lt"/>
                <a:sym typeface="Symbol"/>
              </a:rPr>
              <a:t>limit</a:t>
            </a:r>
            <a:endParaRPr lang="it-IT" sz="1600" dirty="0" smtClean="0">
              <a:latin typeface="+mj-lt"/>
              <a:sym typeface="Symbol"/>
            </a:endParaRPr>
          </a:p>
        </p:txBody>
      </p:sp>
      <p:sp>
        <p:nvSpPr>
          <p:cNvPr id="224" name="CasellaDiTesto 223"/>
          <p:cNvSpPr txBox="1"/>
          <p:nvPr/>
        </p:nvSpPr>
        <p:spPr>
          <a:xfrm>
            <a:off x="4595624" y="5547712"/>
            <a:ext cx="4392488" cy="830997"/>
          </a:xfrm>
          <a:prstGeom prst="rect">
            <a:avLst/>
          </a:prstGeom>
          <a:noFill/>
        </p:spPr>
        <p:txBody>
          <a:bodyPr wrap="square" rtlCol="0">
            <a:spAutoFit/>
          </a:bodyPr>
          <a:lstStyle/>
          <a:p>
            <a:pPr algn="ctr"/>
            <a:r>
              <a:rPr lang="it-IT" sz="1600" b="1" dirty="0" smtClean="0">
                <a:solidFill>
                  <a:srgbClr val="154BD1"/>
                </a:solidFill>
                <a:latin typeface="+mj-lt"/>
              </a:rPr>
              <a:t>May </a:t>
            </a:r>
            <a:r>
              <a:rPr lang="it-IT" sz="1600" b="1" dirty="0" err="1" smtClean="0">
                <a:solidFill>
                  <a:srgbClr val="154BD1"/>
                </a:solidFill>
                <a:latin typeface="+mj-lt"/>
              </a:rPr>
              <a:t>be</a:t>
            </a:r>
            <a:r>
              <a:rPr lang="it-IT" sz="1600" b="1" dirty="0" smtClean="0">
                <a:solidFill>
                  <a:srgbClr val="154BD1"/>
                </a:solidFill>
                <a:latin typeface="+mj-lt"/>
              </a:rPr>
              <a:t> </a:t>
            </a:r>
            <a:r>
              <a:rPr lang="it-IT" sz="1600" b="1" dirty="0" err="1" smtClean="0">
                <a:solidFill>
                  <a:srgbClr val="154BD1"/>
                </a:solidFill>
                <a:latin typeface="+mj-lt"/>
              </a:rPr>
              <a:t>this</a:t>
            </a:r>
            <a:r>
              <a:rPr lang="it-IT" sz="1600" b="1" dirty="0" smtClean="0">
                <a:solidFill>
                  <a:srgbClr val="154BD1"/>
                </a:solidFill>
                <a:latin typeface="+mj-lt"/>
              </a:rPr>
              <a:t> </a:t>
            </a:r>
            <a:r>
              <a:rPr lang="it-IT" sz="1600" b="1" dirty="0" err="1" smtClean="0">
                <a:solidFill>
                  <a:srgbClr val="154BD1"/>
                </a:solidFill>
                <a:latin typeface="+mj-lt"/>
              </a:rPr>
              <a:t>solution</a:t>
            </a:r>
            <a:r>
              <a:rPr lang="it-IT" sz="1600" b="1" dirty="0" smtClean="0">
                <a:solidFill>
                  <a:srgbClr val="154BD1"/>
                </a:solidFill>
                <a:latin typeface="+mj-lt"/>
              </a:rPr>
              <a:t> a </a:t>
            </a:r>
            <a:r>
              <a:rPr lang="it-IT" sz="1600" b="1" dirty="0" err="1" smtClean="0">
                <a:solidFill>
                  <a:srgbClr val="154BD1"/>
                </a:solidFill>
                <a:latin typeface="+mj-lt"/>
              </a:rPr>
              <a:t>good</a:t>
            </a:r>
            <a:r>
              <a:rPr lang="it-IT" sz="1600" b="1" dirty="0" smtClean="0">
                <a:solidFill>
                  <a:srgbClr val="154BD1"/>
                </a:solidFill>
                <a:latin typeface="+mj-lt"/>
              </a:rPr>
              <a:t> compromise </a:t>
            </a:r>
            <a:r>
              <a:rPr lang="it-IT" sz="1600" b="1" dirty="0" err="1" smtClean="0">
                <a:solidFill>
                  <a:srgbClr val="154BD1"/>
                </a:solidFill>
                <a:latin typeface="+mj-lt"/>
              </a:rPr>
              <a:t>between</a:t>
            </a:r>
            <a:r>
              <a:rPr lang="it-IT" sz="1600" b="1" dirty="0" smtClean="0">
                <a:solidFill>
                  <a:srgbClr val="154BD1"/>
                </a:solidFill>
                <a:latin typeface="+mj-lt"/>
              </a:rPr>
              <a:t> </a:t>
            </a:r>
            <a:r>
              <a:rPr lang="it-IT" sz="1600" b="1" dirty="0" err="1" smtClean="0">
                <a:solidFill>
                  <a:srgbClr val="154BD1"/>
                </a:solidFill>
                <a:latin typeface="+mj-lt"/>
              </a:rPr>
              <a:t>effectiveness</a:t>
            </a:r>
            <a:r>
              <a:rPr lang="it-IT" sz="1600" b="1" dirty="0" smtClean="0">
                <a:solidFill>
                  <a:srgbClr val="154BD1"/>
                </a:solidFill>
                <a:latin typeface="+mj-lt"/>
              </a:rPr>
              <a:t> and </a:t>
            </a:r>
            <a:r>
              <a:rPr lang="it-IT" sz="1600" b="1" dirty="0" err="1" smtClean="0">
                <a:solidFill>
                  <a:srgbClr val="154BD1"/>
                </a:solidFill>
                <a:latin typeface="+mj-lt"/>
              </a:rPr>
              <a:t>costs</a:t>
            </a:r>
            <a:r>
              <a:rPr lang="it-IT" sz="1600" b="1" dirty="0" smtClean="0">
                <a:solidFill>
                  <a:srgbClr val="154BD1"/>
                </a:solidFill>
                <a:latin typeface="+mj-lt"/>
              </a:rPr>
              <a:t> ?</a:t>
            </a:r>
          </a:p>
          <a:p>
            <a:pPr algn="ctr"/>
            <a:endParaRPr lang="it-IT" sz="1600" b="1" dirty="0">
              <a:solidFill>
                <a:srgbClr val="154BD1"/>
              </a:solidFill>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7" name="Rectangle 5"/>
          <p:cNvSpPr>
            <a:spLocks noChangeArrowheads="1"/>
          </p:cNvSpPr>
          <p:nvPr/>
        </p:nvSpPr>
        <p:spPr bwMode="auto">
          <a:xfrm>
            <a:off x="561319" y="1236100"/>
            <a:ext cx="8268172" cy="3793323"/>
          </a:xfrm>
          <a:prstGeom prst="rect">
            <a:avLst/>
          </a:prstGeom>
          <a:noFill/>
          <a:ln w="12700">
            <a:noFill/>
            <a:miter lim="800000"/>
            <a:headEnd/>
            <a:tailEnd/>
          </a:ln>
          <a:effectLst/>
        </p:spPr>
        <p:txBody>
          <a:bodyPr lIns="50796" tIns="50796" rIns="91433" bIns="50796"/>
          <a:lstStyle/>
          <a:p>
            <a:pPr algn="just" defTabSz="914315"/>
            <a:endParaRPr lang="it-IT" dirty="0">
              <a:latin typeface="+mn-lt"/>
              <a:sym typeface="Symbol"/>
            </a:endParaRPr>
          </a:p>
        </p:txBody>
      </p:sp>
      <p:grpSp>
        <p:nvGrpSpPr>
          <p:cNvPr id="2" name="Gruppo 215"/>
          <p:cNvGrpSpPr/>
          <p:nvPr/>
        </p:nvGrpSpPr>
        <p:grpSpPr>
          <a:xfrm>
            <a:off x="4838572" y="1740466"/>
            <a:ext cx="4174790" cy="4324535"/>
            <a:chOff x="4731892" y="1511866"/>
            <a:chExt cx="4174790" cy="4324535"/>
          </a:xfrm>
        </p:grpSpPr>
        <p:grpSp>
          <p:nvGrpSpPr>
            <p:cNvPr id="3" name="Gruppo 205"/>
            <p:cNvGrpSpPr/>
            <p:nvPr/>
          </p:nvGrpSpPr>
          <p:grpSpPr>
            <a:xfrm>
              <a:off x="4731892" y="1511866"/>
              <a:ext cx="4174790" cy="4168137"/>
              <a:chOff x="3686175" y="1633538"/>
              <a:chExt cx="5413375" cy="5045076"/>
            </a:xfrm>
          </p:grpSpPr>
          <p:grpSp>
            <p:nvGrpSpPr>
              <p:cNvPr id="4" name="Gruppo 204"/>
              <p:cNvGrpSpPr/>
              <p:nvPr/>
            </p:nvGrpSpPr>
            <p:grpSpPr>
              <a:xfrm>
                <a:off x="3686175" y="1633538"/>
                <a:ext cx="5413375" cy="5045076"/>
                <a:chOff x="3686175" y="1633538"/>
                <a:chExt cx="5413375" cy="5045076"/>
              </a:xfrm>
            </p:grpSpPr>
            <p:sp>
              <p:nvSpPr>
                <p:cNvPr id="34" name="Rectangle 3"/>
                <p:cNvSpPr>
                  <a:spLocks noChangeArrowheads="1"/>
                </p:cNvSpPr>
                <p:nvPr/>
              </p:nvSpPr>
              <p:spPr bwMode="auto">
                <a:xfrm>
                  <a:off x="7575550" y="2689226"/>
                  <a:ext cx="152400" cy="152400"/>
                </a:xfrm>
                <a:prstGeom prst="rect">
                  <a:avLst/>
                </a:prstGeom>
                <a:solidFill>
                  <a:srgbClr val="0000FF"/>
                </a:solidFill>
                <a:ln w="9525">
                  <a:solidFill>
                    <a:srgbClr val="0000FF"/>
                  </a:solidFill>
                  <a:miter lim="800000"/>
                  <a:headEnd/>
                  <a:tailEnd/>
                </a:ln>
              </p:spPr>
              <p:txBody>
                <a:bodyPr wrap="none" anchor="ctr"/>
                <a:lstStyle/>
                <a:p>
                  <a:endParaRPr lang="it-IT">
                    <a:latin typeface="Arial Narrow" pitchFamily="34" charset="0"/>
                  </a:endParaRPr>
                </a:p>
              </p:txBody>
            </p:sp>
            <p:sp>
              <p:nvSpPr>
                <p:cNvPr id="35" name="Rectangle 4"/>
                <p:cNvSpPr>
                  <a:spLocks noChangeArrowheads="1"/>
                </p:cNvSpPr>
                <p:nvPr/>
              </p:nvSpPr>
              <p:spPr bwMode="auto">
                <a:xfrm>
                  <a:off x="7575550" y="3070226"/>
                  <a:ext cx="152400" cy="152400"/>
                </a:xfrm>
                <a:prstGeom prst="rect">
                  <a:avLst/>
                </a:prstGeom>
                <a:solidFill>
                  <a:srgbClr val="FF0000"/>
                </a:solidFill>
                <a:ln w="9525">
                  <a:solidFill>
                    <a:srgbClr val="FF0000"/>
                  </a:solidFill>
                  <a:miter lim="800000"/>
                  <a:headEnd/>
                  <a:tailEnd/>
                </a:ln>
              </p:spPr>
              <p:txBody>
                <a:bodyPr wrap="none" anchor="ctr"/>
                <a:lstStyle/>
                <a:p>
                  <a:endParaRPr lang="it-IT">
                    <a:latin typeface="Arial Narrow" pitchFamily="34" charset="0"/>
                  </a:endParaRPr>
                </a:p>
              </p:txBody>
            </p:sp>
            <p:sp>
              <p:nvSpPr>
                <p:cNvPr id="36" name="Rectangle 5"/>
                <p:cNvSpPr>
                  <a:spLocks noChangeArrowheads="1"/>
                </p:cNvSpPr>
                <p:nvPr/>
              </p:nvSpPr>
              <p:spPr bwMode="auto">
                <a:xfrm>
                  <a:off x="8108950" y="2841626"/>
                  <a:ext cx="152400" cy="152400"/>
                </a:xfrm>
                <a:prstGeom prst="rect">
                  <a:avLst/>
                </a:prstGeom>
                <a:solidFill>
                  <a:srgbClr val="339966"/>
                </a:solidFill>
                <a:ln w="9525">
                  <a:solidFill>
                    <a:srgbClr val="008000"/>
                  </a:solidFill>
                  <a:miter lim="800000"/>
                  <a:headEnd/>
                  <a:tailEnd/>
                </a:ln>
              </p:spPr>
              <p:txBody>
                <a:bodyPr wrap="none" anchor="ctr"/>
                <a:lstStyle/>
                <a:p>
                  <a:endParaRPr lang="it-IT">
                    <a:latin typeface="Arial Narrow" pitchFamily="34" charset="0"/>
                  </a:endParaRPr>
                </a:p>
              </p:txBody>
            </p:sp>
            <p:sp>
              <p:nvSpPr>
                <p:cNvPr id="37" name="Line 6"/>
                <p:cNvSpPr>
                  <a:spLocks noChangeShapeType="1"/>
                </p:cNvSpPr>
                <p:nvPr/>
              </p:nvSpPr>
              <p:spPr bwMode="auto">
                <a:xfrm>
                  <a:off x="7880350" y="2689226"/>
                  <a:ext cx="0" cy="533400"/>
                </a:xfrm>
                <a:prstGeom prst="line">
                  <a:avLst/>
                </a:prstGeom>
                <a:noFill/>
                <a:ln w="25400">
                  <a:solidFill>
                    <a:schemeClr val="tx1"/>
                  </a:solidFill>
                  <a:round/>
                  <a:headEnd/>
                  <a:tailEnd/>
                </a:ln>
              </p:spPr>
              <p:txBody>
                <a:bodyPr/>
                <a:lstStyle/>
                <a:p>
                  <a:endParaRPr lang="it-IT"/>
                </a:p>
              </p:txBody>
            </p:sp>
            <p:sp>
              <p:nvSpPr>
                <p:cNvPr id="38" name="Line 7"/>
                <p:cNvSpPr>
                  <a:spLocks noChangeShapeType="1"/>
                </p:cNvSpPr>
                <p:nvPr/>
              </p:nvSpPr>
              <p:spPr bwMode="auto">
                <a:xfrm>
                  <a:off x="7880350" y="2917826"/>
                  <a:ext cx="228600" cy="0"/>
                </a:xfrm>
                <a:prstGeom prst="line">
                  <a:avLst/>
                </a:prstGeom>
                <a:noFill/>
                <a:ln w="9525">
                  <a:solidFill>
                    <a:schemeClr val="tx1"/>
                  </a:solidFill>
                  <a:round/>
                  <a:headEnd/>
                  <a:tailEnd/>
                </a:ln>
              </p:spPr>
              <p:txBody>
                <a:bodyPr/>
                <a:lstStyle/>
                <a:p>
                  <a:endParaRPr lang="it-IT"/>
                </a:p>
              </p:txBody>
            </p:sp>
            <p:sp>
              <p:nvSpPr>
                <p:cNvPr id="39" name="Oval 8"/>
                <p:cNvSpPr>
                  <a:spLocks noChangeArrowheads="1"/>
                </p:cNvSpPr>
                <p:nvPr/>
              </p:nvSpPr>
              <p:spPr bwMode="auto">
                <a:xfrm>
                  <a:off x="8489950" y="2736851"/>
                  <a:ext cx="381000" cy="381000"/>
                </a:xfrm>
                <a:prstGeom prst="ellipse">
                  <a:avLst/>
                </a:prstGeom>
                <a:noFill/>
                <a:ln w="9525">
                  <a:solidFill>
                    <a:schemeClr val="tx1"/>
                  </a:solidFill>
                  <a:round/>
                  <a:headEnd/>
                  <a:tailEnd/>
                </a:ln>
              </p:spPr>
              <p:txBody>
                <a:bodyPr wrap="none" anchor="ctr"/>
                <a:lstStyle/>
                <a:p>
                  <a:endParaRPr lang="it-IT">
                    <a:latin typeface="Arial Narrow" pitchFamily="34" charset="0"/>
                  </a:endParaRPr>
                </a:p>
              </p:txBody>
            </p:sp>
            <p:sp>
              <p:nvSpPr>
                <p:cNvPr id="40" name="Oval 9"/>
                <p:cNvSpPr>
                  <a:spLocks noChangeArrowheads="1"/>
                </p:cNvSpPr>
                <p:nvPr/>
              </p:nvSpPr>
              <p:spPr bwMode="auto">
                <a:xfrm>
                  <a:off x="8718550" y="2736851"/>
                  <a:ext cx="381000" cy="381000"/>
                </a:xfrm>
                <a:prstGeom prst="ellipse">
                  <a:avLst/>
                </a:prstGeom>
                <a:noFill/>
                <a:ln w="9525">
                  <a:solidFill>
                    <a:schemeClr val="tx1"/>
                  </a:solidFill>
                  <a:round/>
                  <a:headEnd/>
                  <a:tailEnd/>
                </a:ln>
              </p:spPr>
              <p:txBody>
                <a:bodyPr wrap="none" anchor="ctr"/>
                <a:lstStyle/>
                <a:p>
                  <a:endParaRPr lang="it-IT">
                    <a:latin typeface="Arial Narrow" pitchFamily="34" charset="0"/>
                  </a:endParaRPr>
                </a:p>
              </p:txBody>
            </p:sp>
            <p:sp>
              <p:nvSpPr>
                <p:cNvPr id="41" name="Line 10"/>
                <p:cNvSpPr>
                  <a:spLocks noChangeShapeType="1"/>
                </p:cNvSpPr>
                <p:nvPr/>
              </p:nvSpPr>
              <p:spPr bwMode="auto">
                <a:xfrm>
                  <a:off x="8261350" y="2917826"/>
                  <a:ext cx="228600" cy="0"/>
                </a:xfrm>
                <a:prstGeom prst="line">
                  <a:avLst/>
                </a:prstGeom>
                <a:noFill/>
                <a:ln w="9525">
                  <a:solidFill>
                    <a:schemeClr val="tx1"/>
                  </a:solidFill>
                  <a:round/>
                  <a:headEnd/>
                  <a:tailEnd/>
                </a:ln>
              </p:spPr>
              <p:txBody>
                <a:bodyPr/>
                <a:lstStyle/>
                <a:p>
                  <a:endParaRPr lang="it-IT"/>
                </a:p>
              </p:txBody>
            </p:sp>
            <p:sp>
              <p:nvSpPr>
                <p:cNvPr id="42" name="Rectangle 11"/>
                <p:cNvSpPr>
                  <a:spLocks noChangeArrowheads="1"/>
                </p:cNvSpPr>
                <p:nvPr/>
              </p:nvSpPr>
              <p:spPr bwMode="auto">
                <a:xfrm>
                  <a:off x="7575550" y="4289426"/>
                  <a:ext cx="152400" cy="152400"/>
                </a:xfrm>
                <a:prstGeom prst="rect">
                  <a:avLst/>
                </a:prstGeom>
                <a:solidFill>
                  <a:srgbClr val="0000FF"/>
                </a:solidFill>
                <a:ln w="9525">
                  <a:solidFill>
                    <a:srgbClr val="0000FF"/>
                  </a:solidFill>
                  <a:miter lim="800000"/>
                  <a:headEnd/>
                  <a:tailEnd/>
                </a:ln>
              </p:spPr>
              <p:txBody>
                <a:bodyPr wrap="none" anchor="ctr"/>
                <a:lstStyle/>
                <a:p>
                  <a:endParaRPr lang="it-IT">
                    <a:latin typeface="Arial Narrow" pitchFamily="34" charset="0"/>
                  </a:endParaRPr>
                </a:p>
              </p:txBody>
            </p:sp>
            <p:sp>
              <p:nvSpPr>
                <p:cNvPr id="43" name="Rectangle 12"/>
                <p:cNvSpPr>
                  <a:spLocks noChangeArrowheads="1"/>
                </p:cNvSpPr>
                <p:nvPr/>
              </p:nvSpPr>
              <p:spPr bwMode="auto">
                <a:xfrm>
                  <a:off x="7575550" y="4670426"/>
                  <a:ext cx="152400" cy="152400"/>
                </a:xfrm>
                <a:prstGeom prst="rect">
                  <a:avLst/>
                </a:prstGeom>
                <a:solidFill>
                  <a:srgbClr val="FF0000"/>
                </a:solidFill>
                <a:ln w="9525">
                  <a:solidFill>
                    <a:srgbClr val="FF0000"/>
                  </a:solidFill>
                  <a:miter lim="800000"/>
                  <a:headEnd/>
                  <a:tailEnd/>
                </a:ln>
              </p:spPr>
              <p:txBody>
                <a:bodyPr wrap="none" anchor="ctr"/>
                <a:lstStyle/>
                <a:p>
                  <a:endParaRPr lang="it-IT">
                    <a:latin typeface="Arial Narrow" pitchFamily="34" charset="0"/>
                  </a:endParaRPr>
                </a:p>
              </p:txBody>
            </p:sp>
            <p:sp>
              <p:nvSpPr>
                <p:cNvPr id="44" name="Rectangle 13"/>
                <p:cNvSpPr>
                  <a:spLocks noChangeArrowheads="1"/>
                </p:cNvSpPr>
                <p:nvPr/>
              </p:nvSpPr>
              <p:spPr bwMode="auto">
                <a:xfrm>
                  <a:off x="8108950" y="4441826"/>
                  <a:ext cx="152400" cy="152400"/>
                </a:xfrm>
                <a:prstGeom prst="rect">
                  <a:avLst/>
                </a:prstGeom>
                <a:solidFill>
                  <a:srgbClr val="339966"/>
                </a:solidFill>
                <a:ln w="9525">
                  <a:solidFill>
                    <a:srgbClr val="008000"/>
                  </a:solidFill>
                  <a:miter lim="800000"/>
                  <a:headEnd/>
                  <a:tailEnd/>
                </a:ln>
              </p:spPr>
              <p:txBody>
                <a:bodyPr wrap="none" anchor="ctr"/>
                <a:lstStyle/>
                <a:p>
                  <a:endParaRPr lang="it-IT">
                    <a:latin typeface="Arial Narrow" pitchFamily="34" charset="0"/>
                  </a:endParaRPr>
                </a:p>
              </p:txBody>
            </p:sp>
            <p:sp>
              <p:nvSpPr>
                <p:cNvPr id="45" name="Line 14"/>
                <p:cNvSpPr>
                  <a:spLocks noChangeShapeType="1"/>
                </p:cNvSpPr>
                <p:nvPr/>
              </p:nvSpPr>
              <p:spPr bwMode="auto">
                <a:xfrm>
                  <a:off x="7880350" y="4289426"/>
                  <a:ext cx="0" cy="533400"/>
                </a:xfrm>
                <a:prstGeom prst="line">
                  <a:avLst/>
                </a:prstGeom>
                <a:noFill/>
                <a:ln w="25400">
                  <a:solidFill>
                    <a:schemeClr val="tx1"/>
                  </a:solidFill>
                  <a:round/>
                  <a:headEnd/>
                  <a:tailEnd/>
                </a:ln>
              </p:spPr>
              <p:txBody>
                <a:bodyPr/>
                <a:lstStyle/>
                <a:p>
                  <a:endParaRPr lang="it-IT"/>
                </a:p>
              </p:txBody>
            </p:sp>
            <p:sp>
              <p:nvSpPr>
                <p:cNvPr id="46" name="Line 15"/>
                <p:cNvSpPr>
                  <a:spLocks noChangeShapeType="1"/>
                </p:cNvSpPr>
                <p:nvPr/>
              </p:nvSpPr>
              <p:spPr bwMode="auto">
                <a:xfrm>
                  <a:off x="7880350" y="4518026"/>
                  <a:ext cx="228600" cy="0"/>
                </a:xfrm>
                <a:prstGeom prst="line">
                  <a:avLst/>
                </a:prstGeom>
                <a:noFill/>
                <a:ln w="9525">
                  <a:solidFill>
                    <a:schemeClr val="tx1"/>
                  </a:solidFill>
                  <a:round/>
                  <a:headEnd/>
                  <a:tailEnd/>
                </a:ln>
              </p:spPr>
              <p:txBody>
                <a:bodyPr/>
                <a:lstStyle/>
                <a:p>
                  <a:endParaRPr lang="it-IT"/>
                </a:p>
              </p:txBody>
            </p:sp>
            <p:sp>
              <p:nvSpPr>
                <p:cNvPr id="47" name="Oval 16"/>
                <p:cNvSpPr>
                  <a:spLocks noChangeArrowheads="1"/>
                </p:cNvSpPr>
                <p:nvPr/>
              </p:nvSpPr>
              <p:spPr bwMode="auto">
                <a:xfrm>
                  <a:off x="8489950" y="4337051"/>
                  <a:ext cx="381000" cy="381000"/>
                </a:xfrm>
                <a:prstGeom prst="ellipse">
                  <a:avLst/>
                </a:prstGeom>
                <a:noFill/>
                <a:ln w="9525">
                  <a:solidFill>
                    <a:schemeClr val="tx1"/>
                  </a:solidFill>
                  <a:round/>
                  <a:headEnd/>
                  <a:tailEnd/>
                </a:ln>
              </p:spPr>
              <p:txBody>
                <a:bodyPr wrap="none" anchor="ctr"/>
                <a:lstStyle/>
                <a:p>
                  <a:endParaRPr lang="it-IT">
                    <a:latin typeface="Arial Narrow" pitchFamily="34" charset="0"/>
                  </a:endParaRPr>
                </a:p>
              </p:txBody>
            </p:sp>
            <p:sp>
              <p:nvSpPr>
                <p:cNvPr id="48" name="Oval 17"/>
                <p:cNvSpPr>
                  <a:spLocks noChangeArrowheads="1"/>
                </p:cNvSpPr>
                <p:nvPr/>
              </p:nvSpPr>
              <p:spPr bwMode="auto">
                <a:xfrm>
                  <a:off x="8718550" y="4337051"/>
                  <a:ext cx="381000" cy="381000"/>
                </a:xfrm>
                <a:prstGeom prst="ellipse">
                  <a:avLst/>
                </a:prstGeom>
                <a:noFill/>
                <a:ln w="9525">
                  <a:solidFill>
                    <a:schemeClr val="tx1"/>
                  </a:solidFill>
                  <a:round/>
                  <a:headEnd/>
                  <a:tailEnd/>
                </a:ln>
              </p:spPr>
              <p:txBody>
                <a:bodyPr wrap="none" anchor="ctr"/>
                <a:lstStyle/>
                <a:p>
                  <a:endParaRPr lang="it-IT">
                    <a:latin typeface="Arial Narrow" pitchFamily="34" charset="0"/>
                  </a:endParaRPr>
                </a:p>
              </p:txBody>
            </p:sp>
            <p:sp>
              <p:nvSpPr>
                <p:cNvPr id="49" name="Line 18"/>
                <p:cNvSpPr>
                  <a:spLocks noChangeShapeType="1"/>
                </p:cNvSpPr>
                <p:nvPr/>
              </p:nvSpPr>
              <p:spPr bwMode="auto">
                <a:xfrm>
                  <a:off x="8261350" y="4518026"/>
                  <a:ext cx="228600" cy="0"/>
                </a:xfrm>
                <a:prstGeom prst="line">
                  <a:avLst/>
                </a:prstGeom>
                <a:noFill/>
                <a:ln w="9525">
                  <a:solidFill>
                    <a:schemeClr val="tx1"/>
                  </a:solidFill>
                  <a:round/>
                  <a:headEnd/>
                  <a:tailEnd/>
                </a:ln>
              </p:spPr>
              <p:txBody>
                <a:bodyPr/>
                <a:lstStyle/>
                <a:p>
                  <a:endParaRPr lang="it-IT"/>
                </a:p>
              </p:txBody>
            </p:sp>
            <p:sp>
              <p:nvSpPr>
                <p:cNvPr id="50" name="Rectangle 19"/>
                <p:cNvSpPr>
                  <a:spLocks noChangeArrowheads="1"/>
                </p:cNvSpPr>
                <p:nvPr/>
              </p:nvSpPr>
              <p:spPr bwMode="auto">
                <a:xfrm>
                  <a:off x="7575550" y="5889626"/>
                  <a:ext cx="152400" cy="152400"/>
                </a:xfrm>
                <a:prstGeom prst="rect">
                  <a:avLst/>
                </a:prstGeom>
                <a:solidFill>
                  <a:srgbClr val="0000FF"/>
                </a:solidFill>
                <a:ln w="9525">
                  <a:solidFill>
                    <a:srgbClr val="0000FF"/>
                  </a:solidFill>
                  <a:miter lim="800000"/>
                  <a:headEnd/>
                  <a:tailEnd/>
                </a:ln>
              </p:spPr>
              <p:txBody>
                <a:bodyPr wrap="none" anchor="ctr"/>
                <a:lstStyle/>
                <a:p>
                  <a:endParaRPr lang="it-IT">
                    <a:latin typeface="Arial Narrow" pitchFamily="34" charset="0"/>
                  </a:endParaRPr>
                </a:p>
              </p:txBody>
            </p:sp>
            <p:sp>
              <p:nvSpPr>
                <p:cNvPr id="51" name="Rectangle 20"/>
                <p:cNvSpPr>
                  <a:spLocks noChangeArrowheads="1"/>
                </p:cNvSpPr>
                <p:nvPr/>
              </p:nvSpPr>
              <p:spPr bwMode="auto">
                <a:xfrm>
                  <a:off x="7575550" y="6270626"/>
                  <a:ext cx="152400" cy="152400"/>
                </a:xfrm>
                <a:prstGeom prst="rect">
                  <a:avLst/>
                </a:prstGeom>
                <a:solidFill>
                  <a:srgbClr val="FF0000"/>
                </a:solidFill>
                <a:ln w="9525">
                  <a:solidFill>
                    <a:srgbClr val="FF0000"/>
                  </a:solidFill>
                  <a:miter lim="800000"/>
                  <a:headEnd/>
                  <a:tailEnd/>
                </a:ln>
              </p:spPr>
              <p:txBody>
                <a:bodyPr wrap="none" anchor="ctr"/>
                <a:lstStyle/>
                <a:p>
                  <a:endParaRPr lang="it-IT">
                    <a:latin typeface="Arial Narrow" pitchFamily="34" charset="0"/>
                  </a:endParaRPr>
                </a:p>
              </p:txBody>
            </p:sp>
            <p:sp>
              <p:nvSpPr>
                <p:cNvPr id="52" name="Rectangle 21"/>
                <p:cNvSpPr>
                  <a:spLocks noChangeArrowheads="1"/>
                </p:cNvSpPr>
                <p:nvPr/>
              </p:nvSpPr>
              <p:spPr bwMode="auto">
                <a:xfrm>
                  <a:off x="8108950" y="6042026"/>
                  <a:ext cx="152400" cy="152400"/>
                </a:xfrm>
                <a:prstGeom prst="rect">
                  <a:avLst/>
                </a:prstGeom>
                <a:solidFill>
                  <a:srgbClr val="339966"/>
                </a:solidFill>
                <a:ln w="9525">
                  <a:solidFill>
                    <a:srgbClr val="008000"/>
                  </a:solidFill>
                  <a:miter lim="800000"/>
                  <a:headEnd/>
                  <a:tailEnd/>
                </a:ln>
              </p:spPr>
              <p:txBody>
                <a:bodyPr wrap="none" anchor="ctr"/>
                <a:lstStyle/>
                <a:p>
                  <a:endParaRPr lang="it-IT">
                    <a:latin typeface="Arial Narrow" pitchFamily="34" charset="0"/>
                  </a:endParaRPr>
                </a:p>
              </p:txBody>
            </p:sp>
            <p:sp>
              <p:nvSpPr>
                <p:cNvPr id="53" name="Line 22"/>
                <p:cNvSpPr>
                  <a:spLocks noChangeShapeType="1"/>
                </p:cNvSpPr>
                <p:nvPr/>
              </p:nvSpPr>
              <p:spPr bwMode="auto">
                <a:xfrm>
                  <a:off x="7880350" y="5889626"/>
                  <a:ext cx="0" cy="533400"/>
                </a:xfrm>
                <a:prstGeom prst="line">
                  <a:avLst/>
                </a:prstGeom>
                <a:noFill/>
                <a:ln w="25400">
                  <a:solidFill>
                    <a:schemeClr val="tx1"/>
                  </a:solidFill>
                  <a:round/>
                  <a:headEnd/>
                  <a:tailEnd/>
                </a:ln>
              </p:spPr>
              <p:txBody>
                <a:bodyPr/>
                <a:lstStyle/>
                <a:p>
                  <a:endParaRPr lang="it-IT"/>
                </a:p>
              </p:txBody>
            </p:sp>
            <p:sp>
              <p:nvSpPr>
                <p:cNvPr id="54" name="Line 23"/>
                <p:cNvSpPr>
                  <a:spLocks noChangeShapeType="1"/>
                </p:cNvSpPr>
                <p:nvPr/>
              </p:nvSpPr>
              <p:spPr bwMode="auto">
                <a:xfrm>
                  <a:off x="7880350" y="6118226"/>
                  <a:ext cx="228600" cy="0"/>
                </a:xfrm>
                <a:prstGeom prst="line">
                  <a:avLst/>
                </a:prstGeom>
                <a:noFill/>
                <a:ln w="9525">
                  <a:solidFill>
                    <a:schemeClr val="tx1"/>
                  </a:solidFill>
                  <a:round/>
                  <a:headEnd/>
                  <a:tailEnd/>
                </a:ln>
              </p:spPr>
              <p:txBody>
                <a:bodyPr/>
                <a:lstStyle/>
                <a:p>
                  <a:endParaRPr lang="it-IT"/>
                </a:p>
              </p:txBody>
            </p:sp>
            <p:sp>
              <p:nvSpPr>
                <p:cNvPr id="55" name="Oval 24"/>
                <p:cNvSpPr>
                  <a:spLocks noChangeArrowheads="1"/>
                </p:cNvSpPr>
                <p:nvPr/>
              </p:nvSpPr>
              <p:spPr bwMode="auto">
                <a:xfrm>
                  <a:off x="8489950" y="5937251"/>
                  <a:ext cx="381000" cy="381000"/>
                </a:xfrm>
                <a:prstGeom prst="ellipse">
                  <a:avLst/>
                </a:prstGeom>
                <a:noFill/>
                <a:ln w="9525">
                  <a:solidFill>
                    <a:schemeClr val="tx1"/>
                  </a:solidFill>
                  <a:round/>
                  <a:headEnd/>
                  <a:tailEnd/>
                </a:ln>
              </p:spPr>
              <p:txBody>
                <a:bodyPr wrap="none" anchor="ctr"/>
                <a:lstStyle/>
                <a:p>
                  <a:endParaRPr lang="it-IT">
                    <a:latin typeface="Arial Narrow" pitchFamily="34" charset="0"/>
                  </a:endParaRPr>
                </a:p>
              </p:txBody>
            </p:sp>
            <p:sp>
              <p:nvSpPr>
                <p:cNvPr id="56" name="Oval 25"/>
                <p:cNvSpPr>
                  <a:spLocks noChangeArrowheads="1"/>
                </p:cNvSpPr>
                <p:nvPr/>
              </p:nvSpPr>
              <p:spPr bwMode="auto">
                <a:xfrm>
                  <a:off x="8718550" y="5937251"/>
                  <a:ext cx="381000" cy="381000"/>
                </a:xfrm>
                <a:prstGeom prst="ellipse">
                  <a:avLst/>
                </a:prstGeom>
                <a:noFill/>
                <a:ln w="9525">
                  <a:solidFill>
                    <a:schemeClr val="tx1"/>
                  </a:solidFill>
                  <a:round/>
                  <a:headEnd/>
                  <a:tailEnd/>
                </a:ln>
              </p:spPr>
              <p:txBody>
                <a:bodyPr wrap="none" anchor="ctr"/>
                <a:lstStyle/>
                <a:p>
                  <a:endParaRPr lang="it-IT">
                    <a:latin typeface="Arial Narrow" pitchFamily="34" charset="0"/>
                  </a:endParaRPr>
                </a:p>
              </p:txBody>
            </p:sp>
            <p:sp>
              <p:nvSpPr>
                <p:cNvPr id="57" name="Line 26"/>
                <p:cNvSpPr>
                  <a:spLocks noChangeShapeType="1"/>
                </p:cNvSpPr>
                <p:nvPr/>
              </p:nvSpPr>
              <p:spPr bwMode="auto">
                <a:xfrm>
                  <a:off x="8261350" y="6118226"/>
                  <a:ext cx="228600" cy="0"/>
                </a:xfrm>
                <a:prstGeom prst="line">
                  <a:avLst/>
                </a:prstGeom>
                <a:noFill/>
                <a:ln w="9525">
                  <a:solidFill>
                    <a:schemeClr val="tx1"/>
                  </a:solidFill>
                  <a:round/>
                  <a:headEnd/>
                  <a:tailEnd/>
                </a:ln>
              </p:spPr>
              <p:txBody>
                <a:bodyPr/>
                <a:lstStyle/>
                <a:p>
                  <a:endParaRPr lang="it-IT"/>
                </a:p>
              </p:txBody>
            </p:sp>
            <p:sp>
              <p:nvSpPr>
                <p:cNvPr id="58" name="Rectangle 27"/>
                <p:cNvSpPr>
                  <a:spLocks noChangeArrowheads="1"/>
                </p:cNvSpPr>
                <p:nvPr/>
              </p:nvSpPr>
              <p:spPr bwMode="auto">
                <a:xfrm rot="10806033" flipH="1">
                  <a:off x="5057775" y="6270626"/>
                  <a:ext cx="152400" cy="152400"/>
                </a:xfrm>
                <a:prstGeom prst="rect">
                  <a:avLst/>
                </a:prstGeom>
                <a:solidFill>
                  <a:srgbClr val="0000FF"/>
                </a:solidFill>
                <a:ln w="9525">
                  <a:solidFill>
                    <a:srgbClr val="0000FF"/>
                  </a:solidFill>
                  <a:miter lim="800000"/>
                  <a:headEnd/>
                  <a:tailEnd/>
                </a:ln>
              </p:spPr>
              <p:txBody>
                <a:bodyPr rot="10800000" wrap="none" anchor="ctr"/>
                <a:lstStyle/>
                <a:p>
                  <a:endParaRPr lang="it-IT">
                    <a:latin typeface="Arial Narrow" pitchFamily="34" charset="0"/>
                  </a:endParaRPr>
                </a:p>
              </p:txBody>
            </p:sp>
            <p:sp>
              <p:nvSpPr>
                <p:cNvPr id="59" name="Rectangle 28"/>
                <p:cNvSpPr>
                  <a:spLocks noChangeArrowheads="1"/>
                </p:cNvSpPr>
                <p:nvPr/>
              </p:nvSpPr>
              <p:spPr bwMode="auto">
                <a:xfrm rot="10806033" flipH="1">
                  <a:off x="5057775" y="5889626"/>
                  <a:ext cx="152400" cy="152400"/>
                </a:xfrm>
                <a:prstGeom prst="rect">
                  <a:avLst/>
                </a:prstGeom>
                <a:solidFill>
                  <a:srgbClr val="FF0000"/>
                </a:solidFill>
                <a:ln w="9525">
                  <a:solidFill>
                    <a:srgbClr val="FF0000"/>
                  </a:solidFill>
                  <a:miter lim="800000"/>
                  <a:headEnd/>
                  <a:tailEnd/>
                </a:ln>
              </p:spPr>
              <p:txBody>
                <a:bodyPr rot="10800000" wrap="none" anchor="ctr"/>
                <a:lstStyle/>
                <a:p>
                  <a:endParaRPr lang="it-IT">
                    <a:latin typeface="Arial Narrow" pitchFamily="34" charset="0"/>
                  </a:endParaRPr>
                </a:p>
              </p:txBody>
            </p:sp>
            <p:sp>
              <p:nvSpPr>
                <p:cNvPr id="60" name="Rectangle 29"/>
                <p:cNvSpPr>
                  <a:spLocks noChangeArrowheads="1"/>
                </p:cNvSpPr>
                <p:nvPr/>
              </p:nvSpPr>
              <p:spPr bwMode="auto">
                <a:xfrm rot="10806033" flipH="1">
                  <a:off x="4524375" y="6118226"/>
                  <a:ext cx="152400" cy="152400"/>
                </a:xfrm>
                <a:prstGeom prst="rect">
                  <a:avLst/>
                </a:prstGeom>
                <a:solidFill>
                  <a:srgbClr val="339966"/>
                </a:solidFill>
                <a:ln w="9525">
                  <a:solidFill>
                    <a:srgbClr val="008000"/>
                  </a:solidFill>
                  <a:miter lim="800000"/>
                  <a:headEnd/>
                  <a:tailEnd/>
                </a:ln>
              </p:spPr>
              <p:txBody>
                <a:bodyPr rot="10800000" wrap="none" anchor="ctr"/>
                <a:lstStyle/>
                <a:p>
                  <a:endParaRPr lang="it-IT">
                    <a:latin typeface="Arial Narrow" pitchFamily="34" charset="0"/>
                  </a:endParaRPr>
                </a:p>
              </p:txBody>
            </p:sp>
            <p:sp>
              <p:nvSpPr>
                <p:cNvPr id="61" name="Line 30"/>
                <p:cNvSpPr>
                  <a:spLocks noChangeShapeType="1"/>
                </p:cNvSpPr>
                <p:nvPr/>
              </p:nvSpPr>
              <p:spPr bwMode="auto">
                <a:xfrm rot="10806033" flipH="1">
                  <a:off x="4905375" y="5889626"/>
                  <a:ext cx="0" cy="533400"/>
                </a:xfrm>
                <a:prstGeom prst="line">
                  <a:avLst/>
                </a:prstGeom>
                <a:noFill/>
                <a:ln w="25400">
                  <a:solidFill>
                    <a:schemeClr val="tx1"/>
                  </a:solidFill>
                  <a:round/>
                  <a:headEnd/>
                  <a:tailEnd/>
                </a:ln>
              </p:spPr>
              <p:txBody>
                <a:bodyPr/>
                <a:lstStyle/>
                <a:p>
                  <a:endParaRPr lang="it-IT"/>
                </a:p>
              </p:txBody>
            </p:sp>
            <p:sp>
              <p:nvSpPr>
                <p:cNvPr id="62" name="Line 31"/>
                <p:cNvSpPr>
                  <a:spLocks noChangeShapeType="1"/>
                </p:cNvSpPr>
                <p:nvPr/>
              </p:nvSpPr>
              <p:spPr bwMode="auto">
                <a:xfrm rot="10806033" flipH="1">
                  <a:off x="4676775" y="6194426"/>
                  <a:ext cx="228600" cy="0"/>
                </a:xfrm>
                <a:prstGeom prst="line">
                  <a:avLst/>
                </a:prstGeom>
                <a:noFill/>
                <a:ln w="9525">
                  <a:solidFill>
                    <a:schemeClr val="tx1"/>
                  </a:solidFill>
                  <a:round/>
                  <a:headEnd/>
                  <a:tailEnd/>
                </a:ln>
              </p:spPr>
              <p:txBody>
                <a:bodyPr/>
                <a:lstStyle/>
                <a:p>
                  <a:endParaRPr lang="it-IT"/>
                </a:p>
              </p:txBody>
            </p:sp>
            <p:sp>
              <p:nvSpPr>
                <p:cNvPr id="63" name="Oval 32"/>
                <p:cNvSpPr>
                  <a:spLocks noChangeArrowheads="1"/>
                </p:cNvSpPr>
                <p:nvPr/>
              </p:nvSpPr>
              <p:spPr bwMode="auto">
                <a:xfrm rot="10806033" flipH="1">
                  <a:off x="3914775" y="5992813"/>
                  <a:ext cx="381000" cy="381000"/>
                </a:xfrm>
                <a:prstGeom prst="ellipse">
                  <a:avLst/>
                </a:prstGeom>
                <a:noFill/>
                <a:ln w="9525">
                  <a:solidFill>
                    <a:schemeClr val="tx1"/>
                  </a:solidFill>
                  <a:round/>
                  <a:headEnd/>
                  <a:tailEnd/>
                </a:ln>
              </p:spPr>
              <p:txBody>
                <a:bodyPr rot="10800000" wrap="none" anchor="ctr"/>
                <a:lstStyle/>
                <a:p>
                  <a:endParaRPr lang="it-IT">
                    <a:latin typeface="Arial Narrow" pitchFamily="34" charset="0"/>
                  </a:endParaRPr>
                </a:p>
              </p:txBody>
            </p:sp>
            <p:sp>
              <p:nvSpPr>
                <p:cNvPr id="64" name="Oval 33"/>
                <p:cNvSpPr>
                  <a:spLocks noChangeArrowheads="1"/>
                </p:cNvSpPr>
                <p:nvPr/>
              </p:nvSpPr>
              <p:spPr bwMode="auto">
                <a:xfrm rot="10806033" flipH="1">
                  <a:off x="3686175" y="5992813"/>
                  <a:ext cx="381000" cy="381000"/>
                </a:xfrm>
                <a:prstGeom prst="ellipse">
                  <a:avLst/>
                </a:prstGeom>
                <a:noFill/>
                <a:ln w="9525">
                  <a:solidFill>
                    <a:schemeClr val="tx1"/>
                  </a:solidFill>
                  <a:round/>
                  <a:headEnd/>
                  <a:tailEnd/>
                </a:ln>
              </p:spPr>
              <p:txBody>
                <a:bodyPr rot="10800000" wrap="none" anchor="ctr"/>
                <a:lstStyle/>
                <a:p>
                  <a:endParaRPr lang="it-IT">
                    <a:latin typeface="Arial Narrow" pitchFamily="34" charset="0"/>
                  </a:endParaRPr>
                </a:p>
              </p:txBody>
            </p:sp>
            <p:sp>
              <p:nvSpPr>
                <p:cNvPr id="65" name="Line 34"/>
                <p:cNvSpPr>
                  <a:spLocks noChangeShapeType="1"/>
                </p:cNvSpPr>
                <p:nvPr/>
              </p:nvSpPr>
              <p:spPr bwMode="auto">
                <a:xfrm rot="10806033" flipH="1">
                  <a:off x="4295775" y="6192838"/>
                  <a:ext cx="228600" cy="0"/>
                </a:xfrm>
                <a:prstGeom prst="line">
                  <a:avLst/>
                </a:prstGeom>
                <a:noFill/>
                <a:ln w="9525">
                  <a:solidFill>
                    <a:schemeClr val="tx1"/>
                  </a:solidFill>
                  <a:round/>
                  <a:headEnd/>
                  <a:tailEnd/>
                </a:ln>
              </p:spPr>
              <p:txBody>
                <a:bodyPr/>
                <a:lstStyle/>
                <a:p>
                  <a:endParaRPr lang="it-IT"/>
                </a:p>
              </p:txBody>
            </p:sp>
            <p:sp>
              <p:nvSpPr>
                <p:cNvPr id="66" name="Rectangle 35"/>
                <p:cNvSpPr>
                  <a:spLocks noChangeArrowheads="1"/>
                </p:cNvSpPr>
                <p:nvPr/>
              </p:nvSpPr>
              <p:spPr bwMode="auto">
                <a:xfrm rot="10806033" flipH="1">
                  <a:off x="5059363" y="4670426"/>
                  <a:ext cx="152400" cy="152400"/>
                </a:xfrm>
                <a:prstGeom prst="rect">
                  <a:avLst/>
                </a:prstGeom>
                <a:solidFill>
                  <a:srgbClr val="0000FF"/>
                </a:solidFill>
                <a:ln w="9525">
                  <a:solidFill>
                    <a:srgbClr val="0000FF"/>
                  </a:solidFill>
                  <a:miter lim="800000"/>
                  <a:headEnd/>
                  <a:tailEnd/>
                </a:ln>
              </p:spPr>
              <p:txBody>
                <a:bodyPr rot="10800000" wrap="none" anchor="ctr"/>
                <a:lstStyle/>
                <a:p>
                  <a:endParaRPr lang="it-IT">
                    <a:latin typeface="Arial Narrow" pitchFamily="34" charset="0"/>
                  </a:endParaRPr>
                </a:p>
              </p:txBody>
            </p:sp>
            <p:sp>
              <p:nvSpPr>
                <p:cNvPr id="67" name="Rectangle 36"/>
                <p:cNvSpPr>
                  <a:spLocks noChangeArrowheads="1"/>
                </p:cNvSpPr>
                <p:nvPr/>
              </p:nvSpPr>
              <p:spPr bwMode="auto">
                <a:xfrm rot="10806033" flipH="1">
                  <a:off x="5060950" y="4289426"/>
                  <a:ext cx="152400" cy="152400"/>
                </a:xfrm>
                <a:prstGeom prst="rect">
                  <a:avLst/>
                </a:prstGeom>
                <a:solidFill>
                  <a:srgbClr val="FF0000"/>
                </a:solidFill>
                <a:ln w="9525">
                  <a:solidFill>
                    <a:srgbClr val="FF0000"/>
                  </a:solidFill>
                  <a:miter lim="800000"/>
                  <a:headEnd/>
                  <a:tailEnd/>
                </a:ln>
              </p:spPr>
              <p:txBody>
                <a:bodyPr rot="10800000" wrap="none" anchor="ctr"/>
                <a:lstStyle/>
                <a:p>
                  <a:endParaRPr lang="it-IT">
                    <a:latin typeface="Arial Narrow" pitchFamily="34" charset="0"/>
                  </a:endParaRPr>
                </a:p>
              </p:txBody>
            </p:sp>
            <p:sp>
              <p:nvSpPr>
                <p:cNvPr id="68" name="Rectangle 37"/>
                <p:cNvSpPr>
                  <a:spLocks noChangeArrowheads="1"/>
                </p:cNvSpPr>
                <p:nvPr/>
              </p:nvSpPr>
              <p:spPr bwMode="auto">
                <a:xfrm rot="10806033" flipH="1">
                  <a:off x="4525963" y="4518026"/>
                  <a:ext cx="152400" cy="152400"/>
                </a:xfrm>
                <a:prstGeom prst="rect">
                  <a:avLst/>
                </a:prstGeom>
                <a:solidFill>
                  <a:srgbClr val="339966"/>
                </a:solidFill>
                <a:ln w="9525">
                  <a:solidFill>
                    <a:srgbClr val="008000"/>
                  </a:solidFill>
                  <a:miter lim="800000"/>
                  <a:headEnd/>
                  <a:tailEnd/>
                </a:ln>
              </p:spPr>
              <p:txBody>
                <a:bodyPr rot="10800000" wrap="none" anchor="ctr"/>
                <a:lstStyle/>
                <a:p>
                  <a:endParaRPr lang="it-IT">
                    <a:latin typeface="Arial Narrow" pitchFamily="34" charset="0"/>
                  </a:endParaRPr>
                </a:p>
              </p:txBody>
            </p:sp>
            <p:sp>
              <p:nvSpPr>
                <p:cNvPr id="69" name="Line 38"/>
                <p:cNvSpPr>
                  <a:spLocks noChangeShapeType="1"/>
                </p:cNvSpPr>
                <p:nvPr/>
              </p:nvSpPr>
              <p:spPr bwMode="auto">
                <a:xfrm rot="10806033" flipH="1">
                  <a:off x="4906963" y="4289426"/>
                  <a:ext cx="0" cy="533400"/>
                </a:xfrm>
                <a:prstGeom prst="line">
                  <a:avLst/>
                </a:prstGeom>
                <a:noFill/>
                <a:ln w="25400">
                  <a:solidFill>
                    <a:schemeClr val="tx1"/>
                  </a:solidFill>
                  <a:round/>
                  <a:headEnd/>
                  <a:tailEnd/>
                </a:ln>
              </p:spPr>
              <p:txBody>
                <a:bodyPr/>
                <a:lstStyle/>
                <a:p>
                  <a:endParaRPr lang="it-IT"/>
                </a:p>
              </p:txBody>
            </p:sp>
            <p:sp>
              <p:nvSpPr>
                <p:cNvPr id="70" name="Line 39"/>
                <p:cNvSpPr>
                  <a:spLocks noChangeShapeType="1"/>
                </p:cNvSpPr>
                <p:nvPr/>
              </p:nvSpPr>
              <p:spPr bwMode="auto">
                <a:xfrm rot="10806033" flipH="1">
                  <a:off x="4678363" y="4594226"/>
                  <a:ext cx="228600" cy="0"/>
                </a:xfrm>
                <a:prstGeom prst="line">
                  <a:avLst/>
                </a:prstGeom>
                <a:noFill/>
                <a:ln w="9525">
                  <a:solidFill>
                    <a:schemeClr val="tx1"/>
                  </a:solidFill>
                  <a:round/>
                  <a:headEnd/>
                  <a:tailEnd/>
                </a:ln>
              </p:spPr>
              <p:txBody>
                <a:bodyPr/>
                <a:lstStyle/>
                <a:p>
                  <a:endParaRPr lang="it-IT"/>
                </a:p>
              </p:txBody>
            </p:sp>
            <p:sp>
              <p:nvSpPr>
                <p:cNvPr id="71" name="Oval 40"/>
                <p:cNvSpPr>
                  <a:spLocks noChangeArrowheads="1"/>
                </p:cNvSpPr>
                <p:nvPr/>
              </p:nvSpPr>
              <p:spPr bwMode="auto">
                <a:xfrm rot="10806033" flipH="1">
                  <a:off x="3916363" y="4392613"/>
                  <a:ext cx="381000" cy="381000"/>
                </a:xfrm>
                <a:prstGeom prst="ellipse">
                  <a:avLst/>
                </a:prstGeom>
                <a:noFill/>
                <a:ln w="9525">
                  <a:solidFill>
                    <a:schemeClr val="tx1"/>
                  </a:solidFill>
                  <a:round/>
                  <a:headEnd/>
                  <a:tailEnd/>
                </a:ln>
              </p:spPr>
              <p:txBody>
                <a:bodyPr rot="10800000" wrap="none" anchor="ctr"/>
                <a:lstStyle/>
                <a:p>
                  <a:endParaRPr lang="it-IT">
                    <a:latin typeface="Arial Narrow" pitchFamily="34" charset="0"/>
                  </a:endParaRPr>
                </a:p>
              </p:txBody>
            </p:sp>
            <p:sp>
              <p:nvSpPr>
                <p:cNvPr id="72" name="Oval 41"/>
                <p:cNvSpPr>
                  <a:spLocks noChangeArrowheads="1"/>
                </p:cNvSpPr>
                <p:nvPr/>
              </p:nvSpPr>
              <p:spPr bwMode="auto">
                <a:xfrm rot="10806033" flipH="1">
                  <a:off x="3687763" y="4392613"/>
                  <a:ext cx="381000" cy="381000"/>
                </a:xfrm>
                <a:prstGeom prst="ellipse">
                  <a:avLst/>
                </a:prstGeom>
                <a:noFill/>
                <a:ln w="9525">
                  <a:solidFill>
                    <a:schemeClr val="tx1"/>
                  </a:solidFill>
                  <a:round/>
                  <a:headEnd/>
                  <a:tailEnd/>
                </a:ln>
              </p:spPr>
              <p:txBody>
                <a:bodyPr rot="10800000" wrap="none" anchor="ctr"/>
                <a:lstStyle/>
                <a:p>
                  <a:endParaRPr lang="it-IT">
                    <a:latin typeface="Arial Narrow" pitchFamily="34" charset="0"/>
                  </a:endParaRPr>
                </a:p>
              </p:txBody>
            </p:sp>
            <p:sp>
              <p:nvSpPr>
                <p:cNvPr id="73" name="Line 42"/>
                <p:cNvSpPr>
                  <a:spLocks noChangeShapeType="1"/>
                </p:cNvSpPr>
                <p:nvPr/>
              </p:nvSpPr>
              <p:spPr bwMode="auto">
                <a:xfrm rot="10806033" flipH="1">
                  <a:off x="4297363" y="4592638"/>
                  <a:ext cx="228600" cy="0"/>
                </a:xfrm>
                <a:prstGeom prst="line">
                  <a:avLst/>
                </a:prstGeom>
                <a:noFill/>
                <a:ln w="9525">
                  <a:solidFill>
                    <a:schemeClr val="tx1"/>
                  </a:solidFill>
                  <a:round/>
                  <a:headEnd/>
                  <a:tailEnd/>
                </a:ln>
              </p:spPr>
              <p:txBody>
                <a:bodyPr/>
                <a:lstStyle/>
                <a:p>
                  <a:endParaRPr lang="it-IT"/>
                </a:p>
              </p:txBody>
            </p:sp>
            <p:sp>
              <p:nvSpPr>
                <p:cNvPr id="74" name="Rectangle 43"/>
                <p:cNvSpPr>
                  <a:spLocks noChangeArrowheads="1"/>
                </p:cNvSpPr>
                <p:nvPr/>
              </p:nvSpPr>
              <p:spPr bwMode="auto">
                <a:xfrm rot="10806033" flipH="1">
                  <a:off x="5062538" y="3070226"/>
                  <a:ext cx="152400" cy="152400"/>
                </a:xfrm>
                <a:prstGeom prst="rect">
                  <a:avLst/>
                </a:prstGeom>
                <a:solidFill>
                  <a:srgbClr val="0000FF"/>
                </a:solidFill>
                <a:ln w="9525">
                  <a:solidFill>
                    <a:srgbClr val="0000FF"/>
                  </a:solidFill>
                  <a:miter lim="800000"/>
                  <a:headEnd/>
                  <a:tailEnd/>
                </a:ln>
              </p:spPr>
              <p:txBody>
                <a:bodyPr rot="10800000" wrap="none" anchor="ctr"/>
                <a:lstStyle/>
                <a:p>
                  <a:endParaRPr lang="it-IT">
                    <a:latin typeface="Arial Narrow" pitchFamily="34" charset="0"/>
                  </a:endParaRPr>
                </a:p>
              </p:txBody>
            </p:sp>
            <p:sp>
              <p:nvSpPr>
                <p:cNvPr id="75" name="Rectangle 44"/>
                <p:cNvSpPr>
                  <a:spLocks noChangeArrowheads="1"/>
                </p:cNvSpPr>
                <p:nvPr/>
              </p:nvSpPr>
              <p:spPr bwMode="auto">
                <a:xfrm rot="10806033" flipH="1">
                  <a:off x="5062538" y="2689226"/>
                  <a:ext cx="152400" cy="152400"/>
                </a:xfrm>
                <a:prstGeom prst="rect">
                  <a:avLst/>
                </a:prstGeom>
                <a:solidFill>
                  <a:srgbClr val="FF0000"/>
                </a:solidFill>
                <a:ln w="9525">
                  <a:solidFill>
                    <a:srgbClr val="FF0000"/>
                  </a:solidFill>
                  <a:miter lim="800000"/>
                  <a:headEnd/>
                  <a:tailEnd/>
                </a:ln>
              </p:spPr>
              <p:txBody>
                <a:bodyPr rot="10800000" wrap="none" anchor="ctr"/>
                <a:lstStyle/>
                <a:p>
                  <a:endParaRPr lang="it-IT">
                    <a:latin typeface="Arial Narrow" pitchFamily="34" charset="0"/>
                  </a:endParaRPr>
                </a:p>
              </p:txBody>
            </p:sp>
            <p:sp>
              <p:nvSpPr>
                <p:cNvPr id="76" name="Rectangle 45"/>
                <p:cNvSpPr>
                  <a:spLocks noChangeArrowheads="1"/>
                </p:cNvSpPr>
                <p:nvPr/>
              </p:nvSpPr>
              <p:spPr bwMode="auto">
                <a:xfrm rot="10806033" flipH="1">
                  <a:off x="4529138" y="2917826"/>
                  <a:ext cx="152400" cy="152400"/>
                </a:xfrm>
                <a:prstGeom prst="rect">
                  <a:avLst/>
                </a:prstGeom>
                <a:solidFill>
                  <a:srgbClr val="339966"/>
                </a:solidFill>
                <a:ln w="9525">
                  <a:solidFill>
                    <a:srgbClr val="008000"/>
                  </a:solidFill>
                  <a:miter lim="800000"/>
                  <a:headEnd/>
                  <a:tailEnd/>
                </a:ln>
              </p:spPr>
              <p:txBody>
                <a:bodyPr rot="10800000" wrap="none" anchor="ctr"/>
                <a:lstStyle/>
                <a:p>
                  <a:endParaRPr lang="it-IT">
                    <a:latin typeface="Arial Narrow" pitchFamily="34" charset="0"/>
                  </a:endParaRPr>
                </a:p>
              </p:txBody>
            </p:sp>
            <p:sp>
              <p:nvSpPr>
                <p:cNvPr id="77" name="Line 46"/>
                <p:cNvSpPr>
                  <a:spLocks noChangeShapeType="1"/>
                </p:cNvSpPr>
                <p:nvPr/>
              </p:nvSpPr>
              <p:spPr bwMode="auto">
                <a:xfrm rot="10806033" flipH="1">
                  <a:off x="4910138" y="2689226"/>
                  <a:ext cx="0" cy="533400"/>
                </a:xfrm>
                <a:prstGeom prst="line">
                  <a:avLst/>
                </a:prstGeom>
                <a:noFill/>
                <a:ln w="25400">
                  <a:solidFill>
                    <a:schemeClr val="tx1"/>
                  </a:solidFill>
                  <a:round/>
                  <a:headEnd/>
                  <a:tailEnd/>
                </a:ln>
              </p:spPr>
              <p:txBody>
                <a:bodyPr/>
                <a:lstStyle/>
                <a:p>
                  <a:endParaRPr lang="it-IT"/>
                </a:p>
              </p:txBody>
            </p:sp>
            <p:sp>
              <p:nvSpPr>
                <p:cNvPr id="78" name="Line 47"/>
                <p:cNvSpPr>
                  <a:spLocks noChangeShapeType="1"/>
                </p:cNvSpPr>
                <p:nvPr/>
              </p:nvSpPr>
              <p:spPr bwMode="auto">
                <a:xfrm rot="10806033" flipH="1">
                  <a:off x="4681538" y="2994026"/>
                  <a:ext cx="228600" cy="0"/>
                </a:xfrm>
                <a:prstGeom prst="line">
                  <a:avLst/>
                </a:prstGeom>
                <a:noFill/>
                <a:ln w="9525">
                  <a:solidFill>
                    <a:schemeClr val="tx1"/>
                  </a:solidFill>
                  <a:round/>
                  <a:headEnd/>
                  <a:tailEnd/>
                </a:ln>
              </p:spPr>
              <p:txBody>
                <a:bodyPr/>
                <a:lstStyle/>
                <a:p>
                  <a:endParaRPr lang="it-IT"/>
                </a:p>
              </p:txBody>
            </p:sp>
            <p:sp>
              <p:nvSpPr>
                <p:cNvPr id="79" name="Oval 48"/>
                <p:cNvSpPr>
                  <a:spLocks noChangeArrowheads="1"/>
                </p:cNvSpPr>
                <p:nvPr/>
              </p:nvSpPr>
              <p:spPr bwMode="auto">
                <a:xfrm rot="10806033" flipH="1">
                  <a:off x="3919538" y="2792413"/>
                  <a:ext cx="381000" cy="381000"/>
                </a:xfrm>
                <a:prstGeom prst="ellipse">
                  <a:avLst/>
                </a:prstGeom>
                <a:noFill/>
                <a:ln w="9525">
                  <a:solidFill>
                    <a:schemeClr val="tx1"/>
                  </a:solidFill>
                  <a:round/>
                  <a:headEnd/>
                  <a:tailEnd/>
                </a:ln>
              </p:spPr>
              <p:txBody>
                <a:bodyPr rot="10800000" wrap="none" anchor="ctr"/>
                <a:lstStyle/>
                <a:p>
                  <a:endParaRPr lang="it-IT">
                    <a:latin typeface="Arial Narrow" pitchFamily="34" charset="0"/>
                  </a:endParaRPr>
                </a:p>
              </p:txBody>
            </p:sp>
            <p:sp>
              <p:nvSpPr>
                <p:cNvPr id="80" name="Oval 49"/>
                <p:cNvSpPr>
                  <a:spLocks noChangeArrowheads="1"/>
                </p:cNvSpPr>
                <p:nvPr/>
              </p:nvSpPr>
              <p:spPr bwMode="auto">
                <a:xfrm rot="10806033" flipH="1">
                  <a:off x="3690938" y="2792413"/>
                  <a:ext cx="381000" cy="381000"/>
                </a:xfrm>
                <a:prstGeom prst="ellipse">
                  <a:avLst/>
                </a:prstGeom>
                <a:noFill/>
                <a:ln w="9525">
                  <a:solidFill>
                    <a:schemeClr val="tx1"/>
                  </a:solidFill>
                  <a:round/>
                  <a:headEnd/>
                  <a:tailEnd/>
                </a:ln>
              </p:spPr>
              <p:txBody>
                <a:bodyPr rot="10800000" wrap="none" anchor="ctr"/>
                <a:lstStyle/>
                <a:p>
                  <a:endParaRPr lang="it-IT">
                    <a:latin typeface="Arial Narrow" pitchFamily="34" charset="0"/>
                  </a:endParaRPr>
                </a:p>
              </p:txBody>
            </p:sp>
            <p:sp>
              <p:nvSpPr>
                <p:cNvPr id="81" name="Line 50"/>
                <p:cNvSpPr>
                  <a:spLocks noChangeShapeType="1"/>
                </p:cNvSpPr>
                <p:nvPr/>
              </p:nvSpPr>
              <p:spPr bwMode="auto">
                <a:xfrm rot="10806033" flipH="1">
                  <a:off x="4300538" y="2992438"/>
                  <a:ext cx="228600" cy="0"/>
                </a:xfrm>
                <a:prstGeom prst="line">
                  <a:avLst/>
                </a:prstGeom>
                <a:noFill/>
                <a:ln w="9525">
                  <a:solidFill>
                    <a:schemeClr val="tx1"/>
                  </a:solidFill>
                  <a:round/>
                  <a:headEnd/>
                  <a:tailEnd/>
                </a:ln>
              </p:spPr>
              <p:txBody>
                <a:bodyPr/>
                <a:lstStyle/>
                <a:p>
                  <a:endParaRPr lang="it-IT"/>
                </a:p>
              </p:txBody>
            </p:sp>
            <p:sp>
              <p:nvSpPr>
                <p:cNvPr id="82" name="Line 51"/>
                <p:cNvSpPr>
                  <a:spLocks noChangeShapeType="1"/>
                </p:cNvSpPr>
                <p:nvPr/>
              </p:nvSpPr>
              <p:spPr bwMode="auto">
                <a:xfrm flipH="1">
                  <a:off x="7727950" y="2765426"/>
                  <a:ext cx="152400" cy="0"/>
                </a:xfrm>
                <a:prstGeom prst="line">
                  <a:avLst/>
                </a:prstGeom>
                <a:noFill/>
                <a:ln w="9525">
                  <a:solidFill>
                    <a:schemeClr val="tx1"/>
                  </a:solidFill>
                  <a:round/>
                  <a:headEnd/>
                  <a:tailEnd/>
                </a:ln>
              </p:spPr>
              <p:txBody>
                <a:bodyPr/>
                <a:lstStyle/>
                <a:p>
                  <a:endParaRPr lang="it-IT"/>
                </a:p>
              </p:txBody>
            </p:sp>
            <p:sp>
              <p:nvSpPr>
                <p:cNvPr id="83" name="Line 52"/>
                <p:cNvSpPr>
                  <a:spLocks noChangeShapeType="1"/>
                </p:cNvSpPr>
                <p:nvPr/>
              </p:nvSpPr>
              <p:spPr bwMode="auto">
                <a:xfrm flipH="1">
                  <a:off x="7727950" y="3146426"/>
                  <a:ext cx="152400" cy="0"/>
                </a:xfrm>
                <a:prstGeom prst="line">
                  <a:avLst/>
                </a:prstGeom>
                <a:noFill/>
                <a:ln w="9525">
                  <a:solidFill>
                    <a:schemeClr val="tx1"/>
                  </a:solidFill>
                  <a:round/>
                  <a:headEnd/>
                  <a:tailEnd/>
                </a:ln>
              </p:spPr>
              <p:txBody>
                <a:bodyPr/>
                <a:lstStyle/>
                <a:p>
                  <a:endParaRPr lang="it-IT"/>
                </a:p>
              </p:txBody>
            </p:sp>
            <p:sp>
              <p:nvSpPr>
                <p:cNvPr id="84" name="Line 53"/>
                <p:cNvSpPr>
                  <a:spLocks noChangeShapeType="1"/>
                </p:cNvSpPr>
                <p:nvPr/>
              </p:nvSpPr>
              <p:spPr bwMode="auto">
                <a:xfrm flipH="1">
                  <a:off x="7727950" y="4365626"/>
                  <a:ext cx="152400" cy="0"/>
                </a:xfrm>
                <a:prstGeom prst="line">
                  <a:avLst/>
                </a:prstGeom>
                <a:noFill/>
                <a:ln w="9525">
                  <a:solidFill>
                    <a:schemeClr val="tx1"/>
                  </a:solidFill>
                  <a:round/>
                  <a:headEnd/>
                  <a:tailEnd/>
                </a:ln>
              </p:spPr>
              <p:txBody>
                <a:bodyPr/>
                <a:lstStyle/>
                <a:p>
                  <a:endParaRPr lang="it-IT"/>
                </a:p>
              </p:txBody>
            </p:sp>
            <p:sp>
              <p:nvSpPr>
                <p:cNvPr id="85" name="Line 54"/>
                <p:cNvSpPr>
                  <a:spLocks noChangeShapeType="1"/>
                </p:cNvSpPr>
                <p:nvPr/>
              </p:nvSpPr>
              <p:spPr bwMode="auto">
                <a:xfrm flipH="1">
                  <a:off x="7727950" y="4746626"/>
                  <a:ext cx="152400" cy="0"/>
                </a:xfrm>
                <a:prstGeom prst="line">
                  <a:avLst/>
                </a:prstGeom>
                <a:noFill/>
                <a:ln w="9525">
                  <a:solidFill>
                    <a:schemeClr val="tx1"/>
                  </a:solidFill>
                  <a:round/>
                  <a:headEnd/>
                  <a:tailEnd/>
                </a:ln>
              </p:spPr>
              <p:txBody>
                <a:bodyPr/>
                <a:lstStyle/>
                <a:p>
                  <a:endParaRPr lang="it-IT"/>
                </a:p>
              </p:txBody>
            </p:sp>
            <p:sp>
              <p:nvSpPr>
                <p:cNvPr id="86" name="Line 55"/>
                <p:cNvSpPr>
                  <a:spLocks noChangeShapeType="1"/>
                </p:cNvSpPr>
                <p:nvPr/>
              </p:nvSpPr>
              <p:spPr bwMode="auto">
                <a:xfrm flipH="1">
                  <a:off x="7727950" y="5965826"/>
                  <a:ext cx="152400" cy="0"/>
                </a:xfrm>
                <a:prstGeom prst="line">
                  <a:avLst/>
                </a:prstGeom>
                <a:noFill/>
                <a:ln w="9525">
                  <a:solidFill>
                    <a:schemeClr val="tx1"/>
                  </a:solidFill>
                  <a:round/>
                  <a:headEnd/>
                  <a:tailEnd/>
                </a:ln>
              </p:spPr>
              <p:txBody>
                <a:bodyPr/>
                <a:lstStyle/>
                <a:p>
                  <a:endParaRPr lang="it-IT"/>
                </a:p>
              </p:txBody>
            </p:sp>
            <p:sp>
              <p:nvSpPr>
                <p:cNvPr id="87" name="Line 56"/>
                <p:cNvSpPr>
                  <a:spLocks noChangeShapeType="1"/>
                </p:cNvSpPr>
                <p:nvPr/>
              </p:nvSpPr>
              <p:spPr bwMode="auto">
                <a:xfrm flipH="1">
                  <a:off x="7727950" y="6346826"/>
                  <a:ext cx="152400" cy="0"/>
                </a:xfrm>
                <a:prstGeom prst="line">
                  <a:avLst/>
                </a:prstGeom>
                <a:noFill/>
                <a:ln w="9525">
                  <a:solidFill>
                    <a:schemeClr val="tx1"/>
                  </a:solidFill>
                  <a:round/>
                  <a:headEnd/>
                  <a:tailEnd/>
                </a:ln>
              </p:spPr>
              <p:txBody>
                <a:bodyPr/>
                <a:lstStyle/>
                <a:p>
                  <a:endParaRPr lang="it-IT"/>
                </a:p>
              </p:txBody>
            </p:sp>
            <p:sp>
              <p:nvSpPr>
                <p:cNvPr id="88" name="Line 57"/>
                <p:cNvSpPr>
                  <a:spLocks noChangeShapeType="1"/>
                </p:cNvSpPr>
                <p:nvPr/>
              </p:nvSpPr>
              <p:spPr bwMode="auto">
                <a:xfrm flipH="1">
                  <a:off x="4908550" y="2765426"/>
                  <a:ext cx="152400" cy="0"/>
                </a:xfrm>
                <a:prstGeom prst="line">
                  <a:avLst/>
                </a:prstGeom>
                <a:noFill/>
                <a:ln w="9525">
                  <a:solidFill>
                    <a:schemeClr val="tx1"/>
                  </a:solidFill>
                  <a:round/>
                  <a:headEnd/>
                  <a:tailEnd/>
                </a:ln>
              </p:spPr>
              <p:txBody>
                <a:bodyPr/>
                <a:lstStyle/>
                <a:p>
                  <a:endParaRPr lang="it-IT"/>
                </a:p>
              </p:txBody>
            </p:sp>
            <p:sp>
              <p:nvSpPr>
                <p:cNvPr id="89" name="Line 58"/>
                <p:cNvSpPr>
                  <a:spLocks noChangeShapeType="1"/>
                </p:cNvSpPr>
                <p:nvPr/>
              </p:nvSpPr>
              <p:spPr bwMode="auto">
                <a:xfrm flipH="1">
                  <a:off x="4908550" y="3146426"/>
                  <a:ext cx="152400" cy="0"/>
                </a:xfrm>
                <a:prstGeom prst="line">
                  <a:avLst/>
                </a:prstGeom>
                <a:noFill/>
                <a:ln w="9525">
                  <a:solidFill>
                    <a:schemeClr val="tx1"/>
                  </a:solidFill>
                  <a:round/>
                  <a:headEnd/>
                  <a:tailEnd/>
                </a:ln>
              </p:spPr>
              <p:txBody>
                <a:bodyPr/>
                <a:lstStyle/>
                <a:p>
                  <a:endParaRPr lang="it-IT"/>
                </a:p>
              </p:txBody>
            </p:sp>
            <p:sp>
              <p:nvSpPr>
                <p:cNvPr id="90" name="Line 59"/>
                <p:cNvSpPr>
                  <a:spLocks noChangeShapeType="1"/>
                </p:cNvSpPr>
                <p:nvPr/>
              </p:nvSpPr>
              <p:spPr bwMode="auto">
                <a:xfrm flipH="1">
                  <a:off x="4908550" y="4365626"/>
                  <a:ext cx="152400" cy="0"/>
                </a:xfrm>
                <a:prstGeom prst="line">
                  <a:avLst/>
                </a:prstGeom>
                <a:noFill/>
                <a:ln w="9525">
                  <a:solidFill>
                    <a:schemeClr val="tx1"/>
                  </a:solidFill>
                  <a:round/>
                  <a:headEnd/>
                  <a:tailEnd/>
                </a:ln>
              </p:spPr>
              <p:txBody>
                <a:bodyPr/>
                <a:lstStyle/>
                <a:p>
                  <a:endParaRPr lang="it-IT"/>
                </a:p>
              </p:txBody>
            </p:sp>
            <p:sp>
              <p:nvSpPr>
                <p:cNvPr id="91" name="Line 60"/>
                <p:cNvSpPr>
                  <a:spLocks noChangeShapeType="1"/>
                </p:cNvSpPr>
                <p:nvPr/>
              </p:nvSpPr>
              <p:spPr bwMode="auto">
                <a:xfrm flipH="1">
                  <a:off x="4908550" y="4746626"/>
                  <a:ext cx="152400" cy="0"/>
                </a:xfrm>
                <a:prstGeom prst="line">
                  <a:avLst/>
                </a:prstGeom>
                <a:noFill/>
                <a:ln w="9525">
                  <a:solidFill>
                    <a:schemeClr val="tx1"/>
                  </a:solidFill>
                  <a:round/>
                  <a:headEnd/>
                  <a:tailEnd/>
                </a:ln>
              </p:spPr>
              <p:txBody>
                <a:bodyPr/>
                <a:lstStyle/>
                <a:p>
                  <a:endParaRPr lang="it-IT"/>
                </a:p>
              </p:txBody>
            </p:sp>
            <p:sp>
              <p:nvSpPr>
                <p:cNvPr id="92" name="Line 61"/>
                <p:cNvSpPr>
                  <a:spLocks noChangeShapeType="1"/>
                </p:cNvSpPr>
                <p:nvPr/>
              </p:nvSpPr>
              <p:spPr bwMode="auto">
                <a:xfrm flipH="1">
                  <a:off x="4908550" y="5965826"/>
                  <a:ext cx="152400" cy="0"/>
                </a:xfrm>
                <a:prstGeom prst="line">
                  <a:avLst/>
                </a:prstGeom>
                <a:noFill/>
                <a:ln w="9525">
                  <a:solidFill>
                    <a:schemeClr val="tx1"/>
                  </a:solidFill>
                  <a:round/>
                  <a:headEnd/>
                  <a:tailEnd/>
                </a:ln>
              </p:spPr>
              <p:txBody>
                <a:bodyPr/>
                <a:lstStyle/>
                <a:p>
                  <a:endParaRPr lang="it-IT"/>
                </a:p>
              </p:txBody>
            </p:sp>
            <p:sp>
              <p:nvSpPr>
                <p:cNvPr id="93" name="Line 62"/>
                <p:cNvSpPr>
                  <a:spLocks noChangeShapeType="1"/>
                </p:cNvSpPr>
                <p:nvPr/>
              </p:nvSpPr>
              <p:spPr bwMode="auto">
                <a:xfrm flipH="1">
                  <a:off x="4908550" y="6346826"/>
                  <a:ext cx="152400" cy="0"/>
                </a:xfrm>
                <a:prstGeom prst="line">
                  <a:avLst/>
                </a:prstGeom>
                <a:noFill/>
                <a:ln w="9525">
                  <a:solidFill>
                    <a:schemeClr val="tx1"/>
                  </a:solidFill>
                  <a:round/>
                  <a:headEnd/>
                  <a:tailEnd/>
                </a:ln>
              </p:spPr>
              <p:txBody>
                <a:bodyPr/>
                <a:lstStyle/>
                <a:p>
                  <a:endParaRPr lang="it-IT"/>
                </a:p>
              </p:txBody>
            </p:sp>
            <p:grpSp>
              <p:nvGrpSpPr>
                <p:cNvPr id="5" name="Group 63"/>
                <p:cNvGrpSpPr>
                  <a:grpSpLocks/>
                </p:cNvGrpSpPr>
                <p:nvPr/>
              </p:nvGrpSpPr>
              <p:grpSpPr bwMode="auto">
                <a:xfrm>
                  <a:off x="5213350" y="3146426"/>
                  <a:ext cx="152400" cy="1219200"/>
                  <a:chOff x="1728" y="1200"/>
                  <a:chExt cx="96" cy="768"/>
                </a:xfrm>
              </p:grpSpPr>
              <p:sp>
                <p:nvSpPr>
                  <p:cNvPr id="185" name="Line 64"/>
                  <p:cNvSpPr>
                    <a:spLocks noChangeShapeType="1"/>
                  </p:cNvSpPr>
                  <p:nvPr/>
                </p:nvSpPr>
                <p:spPr bwMode="auto">
                  <a:xfrm flipH="1">
                    <a:off x="1728" y="1200"/>
                    <a:ext cx="96" cy="0"/>
                  </a:xfrm>
                  <a:prstGeom prst="line">
                    <a:avLst/>
                  </a:prstGeom>
                  <a:noFill/>
                  <a:ln w="9525">
                    <a:solidFill>
                      <a:schemeClr val="tx1"/>
                    </a:solidFill>
                    <a:round/>
                    <a:headEnd/>
                    <a:tailEnd/>
                  </a:ln>
                </p:spPr>
                <p:txBody>
                  <a:bodyPr/>
                  <a:lstStyle/>
                  <a:p>
                    <a:endParaRPr lang="it-IT"/>
                  </a:p>
                </p:txBody>
              </p:sp>
              <p:sp>
                <p:nvSpPr>
                  <p:cNvPr id="186" name="Line 65"/>
                  <p:cNvSpPr>
                    <a:spLocks noChangeShapeType="1"/>
                  </p:cNvSpPr>
                  <p:nvPr/>
                </p:nvSpPr>
                <p:spPr bwMode="auto">
                  <a:xfrm>
                    <a:off x="1824" y="1200"/>
                    <a:ext cx="0" cy="768"/>
                  </a:xfrm>
                  <a:prstGeom prst="line">
                    <a:avLst/>
                  </a:prstGeom>
                  <a:noFill/>
                  <a:ln w="9525">
                    <a:solidFill>
                      <a:schemeClr val="tx1"/>
                    </a:solidFill>
                    <a:round/>
                    <a:headEnd/>
                    <a:tailEnd/>
                  </a:ln>
                </p:spPr>
                <p:txBody>
                  <a:bodyPr/>
                  <a:lstStyle/>
                  <a:p>
                    <a:endParaRPr lang="it-IT"/>
                  </a:p>
                </p:txBody>
              </p:sp>
            </p:grpSp>
            <p:grpSp>
              <p:nvGrpSpPr>
                <p:cNvPr id="6" name="Group 66"/>
                <p:cNvGrpSpPr>
                  <a:grpSpLocks/>
                </p:cNvGrpSpPr>
                <p:nvPr/>
              </p:nvGrpSpPr>
              <p:grpSpPr bwMode="auto">
                <a:xfrm>
                  <a:off x="5213350" y="4746626"/>
                  <a:ext cx="152400" cy="1219200"/>
                  <a:chOff x="1728" y="1200"/>
                  <a:chExt cx="96" cy="768"/>
                </a:xfrm>
              </p:grpSpPr>
              <p:sp>
                <p:nvSpPr>
                  <p:cNvPr id="183" name="Line 67"/>
                  <p:cNvSpPr>
                    <a:spLocks noChangeShapeType="1"/>
                  </p:cNvSpPr>
                  <p:nvPr/>
                </p:nvSpPr>
                <p:spPr bwMode="auto">
                  <a:xfrm flipH="1">
                    <a:off x="1728" y="1200"/>
                    <a:ext cx="96" cy="0"/>
                  </a:xfrm>
                  <a:prstGeom prst="line">
                    <a:avLst/>
                  </a:prstGeom>
                  <a:noFill/>
                  <a:ln w="9525">
                    <a:solidFill>
                      <a:schemeClr val="tx1"/>
                    </a:solidFill>
                    <a:round/>
                    <a:headEnd/>
                    <a:tailEnd/>
                  </a:ln>
                </p:spPr>
                <p:txBody>
                  <a:bodyPr/>
                  <a:lstStyle/>
                  <a:p>
                    <a:endParaRPr lang="it-IT"/>
                  </a:p>
                </p:txBody>
              </p:sp>
              <p:sp>
                <p:nvSpPr>
                  <p:cNvPr id="184" name="Line 68"/>
                  <p:cNvSpPr>
                    <a:spLocks noChangeShapeType="1"/>
                  </p:cNvSpPr>
                  <p:nvPr/>
                </p:nvSpPr>
                <p:spPr bwMode="auto">
                  <a:xfrm>
                    <a:off x="1824" y="1200"/>
                    <a:ext cx="0" cy="768"/>
                  </a:xfrm>
                  <a:prstGeom prst="line">
                    <a:avLst/>
                  </a:prstGeom>
                  <a:noFill/>
                  <a:ln w="9525">
                    <a:solidFill>
                      <a:schemeClr val="tx1"/>
                    </a:solidFill>
                    <a:round/>
                    <a:headEnd/>
                    <a:tailEnd/>
                  </a:ln>
                </p:spPr>
                <p:txBody>
                  <a:bodyPr/>
                  <a:lstStyle/>
                  <a:p>
                    <a:endParaRPr lang="it-IT"/>
                  </a:p>
                </p:txBody>
              </p:sp>
            </p:grpSp>
            <p:grpSp>
              <p:nvGrpSpPr>
                <p:cNvPr id="7" name="Group 69"/>
                <p:cNvGrpSpPr>
                  <a:grpSpLocks/>
                </p:cNvGrpSpPr>
                <p:nvPr/>
              </p:nvGrpSpPr>
              <p:grpSpPr bwMode="auto">
                <a:xfrm flipH="1">
                  <a:off x="7423150" y="3146426"/>
                  <a:ext cx="152400" cy="1219200"/>
                  <a:chOff x="1728" y="1200"/>
                  <a:chExt cx="96" cy="768"/>
                </a:xfrm>
              </p:grpSpPr>
              <p:sp>
                <p:nvSpPr>
                  <p:cNvPr id="181" name="Line 70"/>
                  <p:cNvSpPr>
                    <a:spLocks noChangeShapeType="1"/>
                  </p:cNvSpPr>
                  <p:nvPr/>
                </p:nvSpPr>
                <p:spPr bwMode="auto">
                  <a:xfrm flipH="1">
                    <a:off x="1728" y="1200"/>
                    <a:ext cx="96" cy="0"/>
                  </a:xfrm>
                  <a:prstGeom prst="line">
                    <a:avLst/>
                  </a:prstGeom>
                  <a:noFill/>
                  <a:ln w="9525">
                    <a:solidFill>
                      <a:schemeClr val="tx1"/>
                    </a:solidFill>
                    <a:round/>
                    <a:headEnd/>
                    <a:tailEnd/>
                  </a:ln>
                </p:spPr>
                <p:txBody>
                  <a:bodyPr/>
                  <a:lstStyle/>
                  <a:p>
                    <a:endParaRPr lang="it-IT"/>
                  </a:p>
                </p:txBody>
              </p:sp>
              <p:sp>
                <p:nvSpPr>
                  <p:cNvPr id="182" name="Line 71"/>
                  <p:cNvSpPr>
                    <a:spLocks noChangeShapeType="1"/>
                  </p:cNvSpPr>
                  <p:nvPr/>
                </p:nvSpPr>
                <p:spPr bwMode="auto">
                  <a:xfrm>
                    <a:off x="1824" y="1200"/>
                    <a:ext cx="0" cy="768"/>
                  </a:xfrm>
                  <a:prstGeom prst="line">
                    <a:avLst/>
                  </a:prstGeom>
                  <a:noFill/>
                  <a:ln w="9525">
                    <a:solidFill>
                      <a:schemeClr val="tx1"/>
                    </a:solidFill>
                    <a:round/>
                    <a:headEnd/>
                    <a:tailEnd/>
                  </a:ln>
                </p:spPr>
                <p:txBody>
                  <a:bodyPr/>
                  <a:lstStyle/>
                  <a:p>
                    <a:endParaRPr lang="it-IT"/>
                  </a:p>
                </p:txBody>
              </p:sp>
            </p:grpSp>
            <p:grpSp>
              <p:nvGrpSpPr>
                <p:cNvPr id="9" name="Group 72"/>
                <p:cNvGrpSpPr>
                  <a:grpSpLocks/>
                </p:cNvGrpSpPr>
                <p:nvPr/>
              </p:nvGrpSpPr>
              <p:grpSpPr bwMode="auto">
                <a:xfrm flipH="1">
                  <a:off x="7423150" y="4746626"/>
                  <a:ext cx="152400" cy="1219200"/>
                  <a:chOff x="1728" y="1200"/>
                  <a:chExt cx="96" cy="768"/>
                </a:xfrm>
              </p:grpSpPr>
              <p:sp>
                <p:nvSpPr>
                  <p:cNvPr id="179" name="Line 73"/>
                  <p:cNvSpPr>
                    <a:spLocks noChangeShapeType="1"/>
                  </p:cNvSpPr>
                  <p:nvPr/>
                </p:nvSpPr>
                <p:spPr bwMode="auto">
                  <a:xfrm flipH="1">
                    <a:off x="1728" y="1200"/>
                    <a:ext cx="96" cy="0"/>
                  </a:xfrm>
                  <a:prstGeom prst="line">
                    <a:avLst/>
                  </a:prstGeom>
                  <a:noFill/>
                  <a:ln w="9525">
                    <a:solidFill>
                      <a:schemeClr val="tx1"/>
                    </a:solidFill>
                    <a:round/>
                    <a:headEnd/>
                    <a:tailEnd/>
                  </a:ln>
                </p:spPr>
                <p:txBody>
                  <a:bodyPr/>
                  <a:lstStyle/>
                  <a:p>
                    <a:endParaRPr lang="it-IT"/>
                  </a:p>
                </p:txBody>
              </p:sp>
              <p:sp>
                <p:nvSpPr>
                  <p:cNvPr id="180" name="Line 74"/>
                  <p:cNvSpPr>
                    <a:spLocks noChangeShapeType="1"/>
                  </p:cNvSpPr>
                  <p:nvPr/>
                </p:nvSpPr>
                <p:spPr bwMode="auto">
                  <a:xfrm>
                    <a:off x="1824" y="1200"/>
                    <a:ext cx="0" cy="768"/>
                  </a:xfrm>
                  <a:prstGeom prst="line">
                    <a:avLst/>
                  </a:prstGeom>
                  <a:noFill/>
                  <a:ln w="9525">
                    <a:solidFill>
                      <a:schemeClr val="tx1"/>
                    </a:solidFill>
                    <a:round/>
                    <a:headEnd/>
                    <a:tailEnd/>
                  </a:ln>
                </p:spPr>
                <p:txBody>
                  <a:bodyPr/>
                  <a:lstStyle/>
                  <a:p>
                    <a:endParaRPr lang="it-IT"/>
                  </a:p>
                </p:txBody>
              </p:sp>
            </p:grpSp>
            <p:sp>
              <p:nvSpPr>
                <p:cNvPr id="98" name="Line 75"/>
                <p:cNvSpPr>
                  <a:spLocks noChangeShapeType="1"/>
                </p:cNvSpPr>
                <p:nvPr/>
              </p:nvSpPr>
              <p:spPr bwMode="auto">
                <a:xfrm>
                  <a:off x="5213350" y="6346826"/>
                  <a:ext cx="2362200" cy="0"/>
                </a:xfrm>
                <a:prstGeom prst="line">
                  <a:avLst/>
                </a:prstGeom>
                <a:noFill/>
                <a:ln w="9525">
                  <a:solidFill>
                    <a:schemeClr val="tx1"/>
                  </a:solidFill>
                  <a:round/>
                  <a:headEnd/>
                  <a:tailEnd/>
                </a:ln>
              </p:spPr>
              <p:txBody>
                <a:bodyPr/>
                <a:lstStyle/>
                <a:p>
                  <a:endParaRPr lang="it-IT"/>
                </a:p>
              </p:txBody>
            </p:sp>
            <p:sp>
              <p:nvSpPr>
                <p:cNvPr id="99" name="Line 76"/>
                <p:cNvSpPr>
                  <a:spLocks noChangeShapeType="1"/>
                </p:cNvSpPr>
                <p:nvPr/>
              </p:nvSpPr>
              <p:spPr bwMode="auto">
                <a:xfrm flipH="1">
                  <a:off x="5213350" y="5965826"/>
                  <a:ext cx="152400" cy="0"/>
                </a:xfrm>
                <a:prstGeom prst="line">
                  <a:avLst/>
                </a:prstGeom>
                <a:noFill/>
                <a:ln w="9525">
                  <a:solidFill>
                    <a:schemeClr val="tx1"/>
                  </a:solidFill>
                  <a:round/>
                  <a:headEnd/>
                  <a:tailEnd/>
                </a:ln>
              </p:spPr>
              <p:txBody>
                <a:bodyPr/>
                <a:lstStyle/>
                <a:p>
                  <a:endParaRPr lang="it-IT"/>
                </a:p>
              </p:txBody>
            </p:sp>
            <p:sp>
              <p:nvSpPr>
                <p:cNvPr id="100" name="Line 77"/>
                <p:cNvSpPr>
                  <a:spLocks noChangeShapeType="1"/>
                </p:cNvSpPr>
                <p:nvPr/>
              </p:nvSpPr>
              <p:spPr bwMode="auto">
                <a:xfrm flipH="1">
                  <a:off x="7423150" y="5965826"/>
                  <a:ext cx="152400" cy="0"/>
                </a:xfrm>
                <a:prstGeom prst="line">
                  <a:avLst/>
                </a:prstGeom>
                <a:noFill/>
                <a:ln w="9525">
                  <a:solidFill>
                    <a:schemeClr val="tx1"/>
                  </a:solidFill>
                  <a:round/>
                  <a:headEnd/>
                  <a:tailEnd/>
                </a:ln>
              </p:spPr>
              <p:txBody>
                <a:bodyPr/>
                <a:lstStyle/>
                <a:p>
                  <a:endParaRPr lang="it-IT"/>
                </a:p>
              </p:txBody>
            </p:sp>
            <p:sp>
              <p:nvSpPr>
                <p:cNvPr id="101" name="Line 78"/>
                <p:cNvSpPr>
                  <a:spLocks noChangeShapeType="1"/>
                </p:cNvSpPr>
                <p:nvPr/>
              </p:nvSpPr>
              <p:spPr bwMode="auto">
                <a:xfrm flipH="1">
                  <a:off x="5213350" y="4365626"/>
                  <a:ext cx="152400" cy="0"/>
                </a:xfrm>
                <a:prstGeom prst="line">
                  <a:avLst/>
                </a:prstGeom>
                <a:noFill/>
                <a:ln w="9525">
                  <a:solidFill>
                    <a:schemeClr val="tx1"/>
                  </a:solidFill>
                  <a:round/>
                  <a:headEnd/>
                  <a:tailEnd/>
                </a:ln>
              </p:spPr>
              <p:txBody>
                <a:bodyPr/>
                <a:lstStyle/>
                <a:p>
                  <a:endParaRPr lang="it-IT"/>
                </a:p>
              </p:txBody>
            </p:sp>
            <p:sp>
              <p:nvSpPr>
                <p:cNvPr id="102" name="Line 79"/>
                <p:cNvSpPr>
                  <a:spLocks noChangeShapeType="1"/>
                </p:cNvSpPr>
                <p:nvPr/>
              </p:nvSpPr>
              <p:spPr bwMode="auto">
                <a:xfrm flipH="1">
                  <a:off x="5213350" y="2765426"/>
                  <a:ext cx="152400" cy="0"/>
                </a:xfrm>
                <a:prstGeom prst="line">
                  <a:avLst/>
                </a:prstGeom>
                <a:noFill/>
                <a:ln w="9525">
                  <a:solidFill>
                    <a:schemeClr val="tx1"/>
                  </a:solidFill>
                  <a:round/>
                  <a:headEnd/>
                  <a:tailEnd/>
                </a:ln>
              </p:spPr>
              <p:txBody>
                <a:bodyPr/>
                <a:lstStyle/>
                <a:p>
                  <a:endParaRPr lang="it-IT"/>
                </a:p>
              </p:txBody>
            </p:sp>
            <p:sp>
              <p:nvSpPr>
                <p:cNvPr id="103" name="Line 80"/>
                <p:cNvSpPr>
                  <a:spLocks noChangeShapeType="1"/>
                </p:cNvSpPr>
                <p:nvPr/>
              </p:nvSpPr>
              <p:spPr bwMode="auto">
                <a:xfrm flipH="1">
                  <a:off x="7423150" y="4365626"/>
                  <a:ext cx="152400" cy="0"/>
                </a:xfrm>
                <a:prstGeom prst="line">
                  <a:avLst/>
                </a:prstGeom>
                <a:noFill/>
                <a:ln w="9525">
                  <a:solidFill>
                    <a:schemeClr val="tx1"/>
                  </a:solidFill>
                  <a:round/>
                  <a:headEnd/>
                  <a:tailEnd/>
                </a:ln>
              </p:spPr>
              <p:txBody>
                <a:bodyPr/>
                <a:lstStyle/>
                <a:p>
                  <a:endParaRPr lang="it-IT"/>
                </a:p>
              </p:txBody>
            </p:sp>
            <p:sp>
              <p:nvSpPr>
                <p:cNvPr id="104" name="Line 81"/>
                <p:cNvSpPr>
                  <a:spLocks noChangeShapeType="1"/>
                </p:cNvSpPr>
                <p:nvPr/>
              </p:nvSpPr>
              <p:spPr bwMode="auto">
                <a:xfrm flipH="1">
                  <a:off x="7423150" y="2765426"/>
                  <a:ext cx="152400" cy="0"/>
                </a:xfrm>
                <a:prstGeom prst="line">
                  <a:avLst/>
                </a:prstGeom>
                <a:noFill/>
                <a:ln w="9525">
                  <a:solidFill>
                    <a:schemeClr val="tx1"/>
                  </a:solidFill>
                  <a:round/>
                  <a:headEnd/>
                  <a:tailEnd/>
                </a:ln>
              </p:spPr>
              <p:txBody>
                <a:bodyPr/>
                <a:lstStyle/>
                <a:p>
                  <a:endParaRPr lang="it-IT"/>
                </a:p>
              </p:txBody>
            </p:sp>
            <p:sp>
              <p:nvSpPr>
                <p:cNvPr id="105" name="Line 82"/>
                <p:cNvSpPr>
                  <a:spLocks noChangeShapeType="1"/>
                </p:cNvSpPr>
                <p:nvPr/>
              </p:nvSpPr>
              <p:spPr bwMode="auto">
                <a:xfrm flipV="1">
                  <a:off x="7423150" y="1927226"/>
                  <a:ext cx="0" cy="838200"/>
                </a:xfrm>
                <a:prstGeom prst="line">
                  <a:avLst/>
                </a:prstGeom>
                <a:noFill/>
                <a:ln w="9525">
                  <a:solidFill>
                    <a:schemeClr val="tx1"/>
                  </a:solidFill>
                  <a:round/>
                  <a:headEnd/>
                  <a:tailEnd type="triangle" w="med" len="med"/>
                </a:ln>
              </p:spPr>
              <p:txBody>
                <a:bodyPr/>
                <a:lstStyle/>
                <a:p>
                  <a:endParaRPr lang="it-IT"/>
                </a:p>
              </p:txBody>
            </p:sp>
            <p:sp>
              <p:nvSpPr>
                <p:cNvPr id="106" name="Line 83"/>
                <p:cNvSpPr>
                  <a:spLocks noChangeShapeType="1"/>
                </p:cNvSpPr>
                <p:nvPr/>
              </p:nvSpPr>
              <p:spPr bwMode="auto">
                <a:xfrm flipV="1">
                  <a:off x="5365750" y="1927226"/>
                  <a:ext cx="0" cy="838200"/>
                </a:xfrm>
                <a:prstGeom prst="line">
                  <a:avLst/>
                </a:prstGeom>
                <a:noFill/>
                <a:ln w="9525">
                  <a:solidFill>
                    <a:schemeClr val="tx1"/>
                  </a:solidFill>
                  <a:round/>
                  <a:headEnd/>
                  <a:tailEnd type="triangle" w="med" len="med"/>
                </a:ln>
              </p:spPr>
              <p:txBody>
                <a:bodyPr/>
                <a:lstStyle/>
                <a:p>
                  <a:endParaRPr lang="it-IT"/>
                </a:p>
              </p:txBody>
            </p:sp>
            <p:sp>
              <p:nvSpPr>
                <p:cNvPr id="107" name="Line 84"/>
                <p:cNvSpPr>
                  <a:spLocks noChangeShapeType="1"/>
                </p:cNvSpPr>
                <p:nvPr/>
              </p:nvSpPr>
              <p:spPr bwMode="auto">
                <a:xfrm flipH="1" flipV="1">
                  <a:off x="7113588" y="3157538"/>
                  <a:ext cx="4763" cy="1512888"/>
                </a:xfrm>
                <a:prstGeom prst="line">
                  <a:avLst/>
                </a:prstGeom>
                <a:noFill/>
                <a:ln w="38100">
                  <a:solidFill>
                    <a:srgbClr val="FF3300"/>
                  </a:solidFill>
                  <a:round/>
                  <a:headEnd/>
                  <a:tailEnd/>
                </a:ln>
              </p:spPr>
              <p:txBody>
                <a:bodyPr/>
                <a:lstStyle/>
                <a:p>
                  <a:endParaRPr lang="it-IT"/>
                </a:p>
              </p:txBody>
            </p:sp>
            <p:sp>
              <p:nvSpPr>
                <p:cNvPr id="108" name="Line 85"/>
                <p:cNvSpPr>
                  <a:spLocks noChangeShapeType="1"/>
                </p:cNvSpPr>
                <p:nvPr/>
              </p:nvSpPr>
              <p:spPr bwMode="auto">
                <a:xfrm>
                  <a:off x="7113588" y="3157538"/>
                  <a:ext cx="304800" cy="0"/>
                </a:xfrm>
                <a:prstGeom prst="line">
                  <a:avLst/>
                </a:prstGeom>
                <a:noFill/>
                <a:ln w="38100">
                  <a:solidFill>
                    <a:srgbClr val="FF3300"/>
                  </a:solidFill>
                  <a:round/>
                  <a:headEnd/>
                  <a:tailEnd type="triangle" w="med" len="med"/>
                </a:ln>
              </p:spPr>
              <p:txBody>
                <a:bodyPr/>
                <a:lstStyle/>
                <a:p>
                  <a:endParaRPr lang="it-IT"/>
                </a:p>
              </p:txBody>
            </p:sp>
            <p:sp>
              <p:nvSpPr>
                <p:cNvPr id="109" name="Line 86"/>
                <p:cNvSpPr>
                  <a:spLocks noChangeShapeType="1"/>
                </p:cNvSpPr>
                <p:nvPr/>
              </p:nvSpPr>
              <p:spPr bwMode="auto">
                <a:xfrm flipH="1">
                  <a:off x="7118350" y="4670426"/>
                  <a:ext cx="228600" cy="0"/>
                </a:xfrm>
                <a:prstGeom prst="line">
                  <a:avLst/>
                </a:prstGeom>
                <a:noFill/>
                <a:ln w="38100">
                  <a:solidFill>
                    <a:srgbClr val="FF3300"/>
                  </a:solidFill>
                  <a:round/>
                  <a:headEnd/>
                  <a:tailEnd/>
                </a:ln>
              </p:spPr>
              <p:txBody>
                <a:bodyPr/>
                <a:lstStyle/>
                <a:p>
                  <a:endParaRPr lang="it-IT"/>
                </a:p>
              </p:txBody>
            </p:sp>
            <p:grpSp>
              <p:nvGrpSpPr>
                <p:cNvPr id="10" name="Group 87"/>
                <p:cNvGrpSpPr>
                  <a:grpSpLocks/>
                </p:cNvGrpSpPr>
                <p:nvPr/>
              </p:nvGrpSpPr>
              <p:grpSpPr bwMode="auto">
                <a:xfrm>
                  <a:off x="7118350" y="4822826"/>
                  <a:ext cx="304800" cy="1600200"/>
                  <a:chOff x="2592" y="1536"/>
                  <a:chExt cx="192" cy="624"/>
                </a:xfrm>
              </p:grpSpPr>
              <p:sp>
                <p:nvSpPr>
                  <p:cNvPr id="176" name="Line 88"/>
                  <p:cNvSpPr>
                    <a:spLocks noChangeShapeType="1"/>
                  </p:cNvSpPr>
                  <p:nvPr/>
                </p:nvSpPr>
                <p:spPr bwMode="auto">
                  <a:xfrm flipV="1">
                    <a:off x="2592" y="1536"/>
                    <a:ext cx="0" cy="624"/>
                  </a:xfrm>
                  <a:prstGeom prst="line">
                    <a:avLst/>
                  </a:prstGeom>
                  <a:noFill/>
                  <a:ln w="38100">
                    <a:solidFill>
                      <a:srgbClr val="FF3300"/>
                    </a:solidFill>
                    <a:round/>
                    <a:headEnd/>
                    <a:tailEnd/>
                  </a:ln>
                </p:spPr>
                <p:txBody>
                  <a:bodyPr/>
                  <a:lstStyle/>
                  <a:p>
                    <a:endParaRPr lang="it-IT"/>
                  </a:p>
                </p:txBody>
              </p:sp>
              <p:sp>
                <p:nvSpPr>
                  <p:cNvPr id="177" name="Line 89"/>
                  <p:cNvSpPr>
                    <a:spLocks noChangeShapeType="1"/>
                  </p:cNvSpPr>
                  <p:nvPr/>
                </p:nvSpPr>
                <p:spPr bwMode="auto">
                  <a:xfrm>
                    <a:off x="2592" y="1536"/>
                    <a:ext cx="192" cy="0"/>
                  </a:xfrm>
                  <a:prstGeom prst="line">
                    <a:avLst/>
                  </a:prstGeom>
                  <a:noFill/>
                  <a:ln w="38100">
                    <a:solidFill>
                      <a:srgbClr val="FF3300"/>
                    </a:solidFill>
                    <a:round/>
                    <a:headEnd/>
                    <a:tailEnd type="triangle" w="med" len="med"/>
                  </a:ln>
                </p:spPr>
                <p:txBody>
                  <a:bodyPr/>
                  <a:lstStyle/>
                  <a:p>
                    <a:endParaRPr lang="it-IT"/>
                  </a:p>
                </p:txBody>
              </p:sp>
              <p:sp>
                <p:nvSpPr>
                  <p:cNvPr id="178" name="Line 90"/>
                  <p:cNvSpPr>
                    <a:spLocks noChangeShapeType="1"/>
                  </p:cNvSpPr>
                  <p:nvPr/>
                </p:nvSpPr>
                <p:spPr bwMode="auto">
                  <a:xfrm flipH="1">
                    <a:off x="2592" y="2160"/>
                    <a:ext cx="144" cy="0"/>
                  </a:xfrm>
                  <a:prstGeom prst="line">
                    <a:avLst/>
                  </a:prstGeom>
                  <a:noFill/>
                  <a:ln w="38100">
                    <a:solidFill>
                      <a:srgbClr val="FF3300"/>
                    </a:solidFill>
                    <a:round/>
                    <a:headEnd/>
                    <a:tailEnd/>
                  </a:ln>
                </p:spPr>
                <p:txBody>
                  <a:bodyPr/>
                  <a:lstStyle/>
                  <a:p>
                    <a:endParaRPr lang="it-IT"/>
                  </a:p>
                </p:txBody>
              </p:sp>
            </p:grpSp>
            <p:sp>
              <p:nvSpPr>
                <p:cNvPr id="111" name="Line 91"/>
                <p:cNvSpPr>
                  <a:spLocks noChangeShapeType="1"/>
                </p:cNvSpPr>
                <p:nvPr/>
              </p:nvSpPr>
              <p:spPr bwMode="auto">
                <a:xfrm rot="5400000" flipV="1">
                  <a:off x="6394450" y="4957763"/>
                  <a:ext cx="0" cy="2305050"/>
                </a:xfrm>
                <a:prstGeom prst="line">
                  <a:avLst/>
                </a:prstGeom>
                <a:noFill/>
                <a:ln w="38100">
                  <a:solidFill>
                    <a:srgbClr val="FF3300"/>
                  </a:solidFill>
                  <a:round/>
                  <a:headEnd/>
                  <a:tailEnd/>
                </a:ln>
              </p:spPr>
              <p:txBody>
                <a:bodyPr/>
                <a:lstStyle/>
                <a:p>
                  <a:endParaRPr lang="it-IT"/>
                </a:p>
              </p:txBody>
            </p:sp>
            <p:sp>
              <p:nvSpPr>
                <p:cNvPr id="112" name="Line 92"/>
                <p:cNvSpPr>
                  <a:spLocks noChangeShapeType="1"/>
                </p:cNvSpPr>
                <p:nvPr/>
              </p:nvSpPr>
              <p:spPr bwMode="auto">
                <a:xfrm rot="5400000">
                  <a:off x="7453313" y="6203951"/>
                  <a:ext cx="195263" cy="9525"/>
                </a:xfrm>
                <a:prstGeom prst="line">
                  <a:avLst/>
                </a:prstGeom>
                <a:noFill/>
                <a:ln w="38100">
                  <a:solidFill>
                    <a:srgbClr val="FF3300"/>
                  </a:solidFill>
                  <a:round/>
                  <a:headEnd/>
                  <a:tailEnd type="triangle" w="med" len="med"/>
                </a:ln>
              </p:spPr>
              <p:txBody>
                <a:bodyPr/>
                <a:lstStyle/>
                <a:p>
                  <a:endParaRPr lang="it-IT"/>
                </a:p>
              </p:txBody>
            </p:sp>
            <p:grpSp>
              <p:nvGrpSpPr>
                <p:cNvPr id="11" name="Group 93"/>
                <p:cNvGrpSpPr>
                  <a:grpSpLocks/>
                </p:cNvGrpSpPr>
                <p:nvPr/>
              </p:nvGrpSpPr>
              <p:grpSpPr bwMode="auto">
                <a:xfrm>
                  <a:off x="5313363" y="4454526"/>
                  <a:ext cx="242888" cy="1447800"/>
                  <a:chOff x="2245" y="1661"/>
                  <a:chExt cx="153" cy="912"/>
                </a:xfrm>
              </p:grpSpPr>
              <p:sp>
                <p:nvSpPr>
                  <p:cNvPr id="173" name="Line 94"/>
                  <p:cNvSpPr>
                    <a:spLocks noChangeShapeType="1"/>
                  </p:cNvSpPr>
                  <p:nvPr/>
                </p:nvSpPr>
                <p:spPr bwMode="auto">
                  <a:xfrm flipH="1" flipV="1">
                    <a:off x="2389" y="1661"/>
                    <a:ext cx="0" cy="912"/>
                  </a:xfrm>
                  <a:prstGeom prst="line">
                    <a:avLst/>
                  </a:prstGeom>
                  <a:noFill/>
                  <a:ln w="38100">
                    <a:solidFill>
                      <a:srgbClr val="FF3300"/>
                    </a:solidFill>
                    <a:round/>
                    <a:headEnd/>
                    <a:tailEnd/>
                  </a:ln>
                </p:spPr>
                <p:txBody>
                  <a:bodyPr/>
                  <a:lstStyle/>
                  <a:p>
                    <a:endParaRPr lang="it-IT"/>
                  </a:p>
                </p:txBody>
              </p:sp>
              <p:sp>
                <p:nvSpPr>
                  <p:cNvPr id="174" name="Line 95"/>
                  <p:cNvSpPr>
                    <a:spLocks noChangeShapeType="1"/>
                  </p:cNvSpPr>
                  <p:nvPr/>
                </p:nvSpPr>
                <p:spPr bwMode="auto">
                  <a:xfrm flipH="1">
                    <a:off x="2245" y="2568"/>
                    <a:ext cx="144" cy="0"/>
                  </a:xfrm>
                  <a:prstGeom prst="line">
                    <a:avLst/>
                  </a:prstGeom>
                  <a:noFill/>
                  <a:ln w="38100">
                    <a:solidFill>
                      <a:srgbClr val="FF3300"/>
                    </a:solidFill>
                    <a:round/>
                    <a:headEnd/>
                    <a:tailEnd type="triangle" w="med" len="med"/>
                  </a:ln>
                </p:spPr>
                <p:txBody>
                  <a:bodyPr/>
                  <a:lstStyle/>
                  <a:p>
                    <a:endParaRPr lang="it-IT"/>
                  </a:p>
                </p:txBody>
              </p:sp>
              <p:sp>
                <p:nvSpPr>
                  <p:cNvPr id="175" name="Line 96"/>
                  <p:cNvSpPr>
                    <a:spLocks noChangeShapeType="1"/>
                  </p:cNvSpPr>
                  <p:nvPr/>
                </p:nvSpPr>
                <p:spPr bwMode="auto">
                  <a:xfrm>
                    <a:off x="2290" y="1661"/>
                    <a:ext cx="108" cy="0"/>
                  </a:xfrm>
                  <a:prstGeom prst="line">
                    <a:avLst/>
                  </a:prstGeom>
                  <a:noFill/>
                  <a:ln w="38100">
                    <a:solidFill>
                      <a:srgbClr val="FF3300"/>
                    </a:solidFill>
                    <a:round/>
                    <a:headEnd/>
                    <a:tailEnd/>
                  </a:ln>
                </p:spPr>
                <p:txBody>
                  <a:bodyPr/>
                  <a:lstStyle/>
                  <a:p>
                    <a:endParaRPr lang="it-IT"/>
                  </a:p>
                </p:txBody>
              </p:sp>
            </p:grpSp>
            <p:grpSp>
              <p:nvGrpSpPr>
                <p:cNvPr id="12" name="Group 97"/>
                <p:cNvGrpSpPr>
                  <a:grpSpLocks/>
                </p:cNvGrpSpPr>
                <p:nvPr/>
              </p:nvGrpSpPr>
              <p:grpSpPr bwMode="auto">
                <a:xfrm flipV="1">
                  <a:off x="7042150" y="2689226"/>
                  <a:ext cx="304800" cy="1676400"/>
                  <a:chOff x="2592" y="1536"/>
                  <a:chExt cx="192" cy="624"/>
                </a:xfrm>
              </p:grpSpPr>
              <p:sp>
                <p:nvSpPr>
                  <p:cNvPr id="170" name="Line 98"/>
                  <p:cNvSpPr>
                    <a:spLocks noChangeShapeType="1"/>
                  </p:cNvSpPr>
                  <p:nvPr/>
                </p:nvSpPr>
                <p:spPr bwMode="auto">
                  <a:xfrm flipV="1">
                    <a:off x="2592" y="1536"/>
                    <a:ext cx="0" cy="624"/>
                  </a:xfrm>
                  <a:prstGeom prst="line">
                    <a:avLst/>
                  </a:prstGeom>
                  <a:noFill/>
                  <a:ln w="38100">
                    <a:solidFill>
                      <a:srgbClr val="0033CC"/>
                    </a:solidFill>
                    <a:round/>
                    <a:headEnd/>
                    <a:tailEnd/>
                  </a:ln>
                </p:spPr>
                <p:txBody>
                  <a:bodyPr/>
                  <a:lstStyle/>
                  <a:p>
                    <a:endParaRPr lang="it-IT"/>
                  </a:p>
                </p:txBody>
              </p:sp>
              <p:sp>
                <p:nvSpPr>
                  <p:cNvPr id="171" name="Line 99"/>
                  <p:cNvSpPr>
                    <a:spLocks noChangeShapeType="1"/>
                  </p:cNvSpPr>
                  <p:nvPr/>
                </p:nvSpPr>
                <p:spPr bwMode="auto">
                  <a:xfrm>
                    <a:off x="2592" y="1536"/>
                    <a:ext cx="192" cy="0"/>
                  </a:xfrm>
                  <a:prstGeom prst="line">
                    <a:avLst/>
                  </a:prstGeom>
                  <a:noFill/>
                  <a:ln w="38100">
                    <a:solidFill>
                      <a:srgbClr val="0033CC"/>
                    </a:solidFill>
                    <a:round/>
                    <a:headEnd/>
                    <a:tailEnd type="triangle" w="med" len="med"/>
                  </a:ln>
                </p:spPr>
                <p:txBody>
                  <a:bodyPr/>
                  <a:lstStyle/>
                  <a:p>
                    <a:endParaRPr lang="it-IT"/>
                  </a:p>
                </p:txBody>
              </p:sp>
              <p:sp>
                <p:nvSpPr>
                  <p:cNvPr id="172" name="Line 100"/>
                  <p:cNvSpPr>
                    <a:spLocks noChangeShapeType="1"/>
                  </p:cNvSpPr>
                  <p:nvPr/>
                </p:nvSpPr>
                <p:spPr bwMode="auto">
                  <a:xfrm flipH="1">
                    <a:off x="2592" y="2160"/>
                    <a:ext cx="144" cy="0"/>
                  </a:xfrm>
                  <a:prstGeom prst="line">
                    <a:avLst/>
                  </a:prstGeom>
                  <a:noFill/>
                  <a:ln w="38100">
                    <a:solidFill>
                      <a:srgbClr val="0033CC"/>
                    </a:solidFill>
                    <a:round/>
                    <a:headEnd/>
                    <a:tailEnd/>
                  </a:ln>
                </p:spPr>
                <p:txBody>
                  <a:bodyPr/>
                  <a:lstStyle/>
                  <a:p>
                    <a:endParaRPr lang="it-IT"/>
                  </a:p>
                </p:txBody>
              </p:sp>
            </p:grpSp>
            <p:grpSp>
              <p:nvGrpSpPr>
                <p:cNvPr id="13" name="Group 101"/>
                <p:cNvGrpSpPr>
                  <a:grpSpLocks/>
                </p:cNvGrpSpPr>
                <p:nvPr/>
              </p:nvGrpSpPr>
              <p:grpSpPr bwMode="auto">
                <a:xfrm flipV="1">
                  <a:off x="7042150" y="4441826"/>
                  <a:ext cx="304800" cy="1447800"/>
                  <a:chOff x="2592" y="1536"/>
                  <a:chExt cx="192" cy="624"/>
                </a:xfrm>
              </p:grpSpPr>
              <p:sp>
                <p:nvSpPr>
                  <p:cNvPr id="167" name="Line 102"/>
                  <p:cNvSpPr>
                    <a:spLocks noChangeShapeType="1"/>
                  </p:cNvSpPr>
                  <p:nvPr/>
                </p:nvSpPr>
                <p:spPr bwMode="auto">
                  <a:xfrm flipV="1">
                    <a:off x="2592" y="1536"/>
                    <a:ext cx="0" cy="624"/>
                  </a:xfrm>
                  <a:prstGeom prst="line">
                    <a:avLst/>
                  </a:prstGeom>
                  <a:noFill/>
                  <a:ln w="38100">
                    <a:solidFill>
                      <a:srgbClr val="0033CC"/>
                    </a:solidFill>
                    <a:round/>
                    <a:headEnd/>
                    <a:tailEnd/>
                  </a:ln>
                </p:spPr>
                <p:txBody>
                  <a:bodyPr/>
                  <a:lstStyle/>
                  <a:p>
                    <a:endParaRPr lang="it-IT"/>
                  </a:p>
                </p:txBody>
              </p:sp>
              <p:sp>
                <p:nvSpPr>
                  <p:cNvPr id="168" name="Line 103"/>
                  <p:cNvSpPr>
                    <a:spLocks noChangeShapeType="1"/>
                  </p:cNvSpPr>
                  <p:nvPr/>
                </p:nvSpPr>
                <p:spPr bwMode="auto">
                  <a:xfrm>
                    <a:off x="2592" y="1536"/>
                    <a:ext cx="192" cy="0"/>
                  </a:xfrm>
                  <a:prstGeom prst="line">
                    <a:avLst/>
                  </a:prstGeom>
                  <a:noFill/>
                  <a:ln w="38100">
                    <a:solidFill>
                      <a:srgbClr val="0033CC"/>
                    </a:solidFill>
                    <a:round/>
                    <a:headEnd/>
                    <a:tailEnd type="triangle" w="med" len="med"/>
                  </a:ln>
                </p:spPr>
                <p:txBody>
                  <a:bodyPr/>
                  <a:lstStyle/>
                  <a:p>
                    <a:endParaRPr lang="it-IT"/>
                  </a:p>
                </p:txBody>
              </p:sp>
              <p:sp>
                <p:nvSpPr>
                  <p:cNvPr id="169" name="Line 104"/>
                  <p:cNvSpPr>
                    <a:spLocks noChangeShapeType="1"/>
                  </p:cNvSpPr>
                  <p:nvPr/>
                </p:nvSpPr>
                <p:spPr bwMode="auto">
                  <a:xfrm flipH="1">
                    <a:off x="2592" y="2160"/>
                    <a:ext cx="144" cy="0"/>
                  </a:xfrm>
                  <a:prstGeom prst="line">
                    <a:avLst/>
                  </a:prstGeom>
                  <a:noFill/>
                  <a:ln w="38100">
                    <a:solidFill>
                      <a:srgbClr val="0033CC"/>
                    </a:solidFill>
                    <a:round/>
                    <a:headEnd/>
                    <a:tailEnd/>
                  </a:ln>
                </p:spPr>
                <p:txBody>
                  <a:bodyPr/>
                  <a:lstStyle/>
                  <a:p>
                    <a:endParaRPr lang="it-IT"/>
                  </a:p>
                </p:txBody>
              </p:sp>
            </p:grpSp>
            <p:sp>
              <p:nvSpPr>
                <p:cNvPr id="116" name="Line 105"/>
                <p:cNvSpPr>
                  <a:spLocks noChangeShapeType="1"/>
                </p:cNvSpPr>
                <p:nvPr/>
              </p:nvSpPr>
              <p:spPr bwMode="auto">
                <a:xfrm rot="16200000" flipV="1">
                  <a:off x="6297613" y="5489576"/>
                  <a:ext cx="12700" cy="2365375"/>
                </a:xfrm>
                <a:prstGeom prst="line">
                  <a:avLst/>
                </a:prstGeom>
                <a:noFill/>
                <a:ln w="38100">
                  <a:solidFill>
                    <a:srgbClr val="0033CC"/>
                  </a:solidFill>
                  <a:round/>
                  <a:headEnd/>
                  <a:tailEnd/>
                </a:ln>
              </p:spPr>
              <p:txBody>
                <a:bodyPr/>
                <a:lstStyle/>
                <a:p>
                  <a:endParaRPr lang="it-IT"/>
                </a:p>
              </p:txBody>
            </p:sp>
            <p:sp>
              <p:nvSpPr>
                <p:cNvPr id="117" name="Line 106"/>
                <p:cNvSpPr>
                  <a:spLocks noChangeShapeType="1"/>
                </p:cNvSpPr>
                <p:nvPr/>
              </p:nvSpPr>
              <p:spPr bwMode="auto">
                <a:xfrm rot="5400000" flipH="1">
                  <a:off x="5011738" y="6540501"/>
                  <a:ext cx="241300" cy="0"/>
                </a:xfrm>
                <a:prstGeom prst="line">
                  <a:avLst/>
                </a:prstGeom>
                <a:noFill/>
                <a:ln w="38100">
                  <a:solidFill>
                    <a:srgbClr val="0033CC"/>
                  </a:solidFill>
                  <a:round/>
                  <a:headEnd/>
                  <a:tailEnd type="triangle" w="med" len="med"/>
                </a:ln>
              </p:spPr>
              <p:txBody>
                <a:bodyPr/>
                <a:lstStyle/>
                <a:p>
                  <a:endParaRPr lang="it-IT"/>
                </a:p>
              </p:txBody>
            </p:sp>
            <p:sp>
              <p:nvSpPr>
                <p:cNvPr id="118" name="Line 107"/>
                <p:cNvSpPr>
                  <a:spLocks noChangeShapeType="1"/>
                </p:cNvSpPr>
                <p:nvPr/>
              </p:nvSpPr>
              <p:spPr bwMode="auto">
                <a:xfrm rot="16200000" flipH="1">
                  <a:off x="7162800" y="6348413"/>
                  <a:ext cx="608013" cy="14288"/>
                </a:xfrm>
                <a:prstGeom prst="line">
                  <a:avLst/>
                </a:prstGeom>
                <a:noFill/>
                <a:ln w="38100">
                  <a:solidFill>
                    <a:srgbClr val="0033CC"/>
                  </a:solidFill>
                  <a:round/>
                  <a:headEnd/>
                  <a:tailEnd/>
                </a:ln>
              </p:spPr>
              <p:txBody>
                <a:bodyPr/>
                <a:lstStyle/>
                <a:p>
                  <a:endParaRPr lang="it-IT"/>
                </a:p>
              </p:txBody>
            </p:sp>
            <p:sp>
              <p:nvSpPr>
                <p:cNvPr id="119" name="Line 108"/>
                <p:cNvSpPr>
                  <a:spLocks noChangeShapeType="1"/>
                </p:cNvSpPr>
                <p:nvPr/>
              </p:nvSpPr>
              <p:spPr bwMode="auto">
                <a:xfrm flipH="1" flipV="1">
                  <a:off x="5746750" y="4746626"/>
                  <a:ext cx="0" cy="1533525"/>
                </a:xfrm>
                <a:prstGeom prst="line">
                  <a:avLst/>
                </a:prstGeom>
                <a:noFill/>
                <a:ln w="38100">
                  <a:solidFill>
                    <a:srgbClr val="0033CC"/>
                  </a:solidFill>
                  <a:round/>
                  <a:headEnd/>
                  <a:tailEnd/>
                </a:ln>
              </p:spPr>
              <p:txBody>
                <a:bodyPr/>
                <a:lstStyle/>
                <a:p>
                  <a:endParaRPr lang="it-IT"/>
                </a:p>
              </p:txBody>
            </p:sp>
            <p:sp>
              <p:nvSpPr>
                <p:cNvPr id="120" name="Line 109"/>
                <p:cNvSpPr>
                  <a:spLocks noChangeShapeType="1"/>
                </p:cNvSpPr>
                <p:nvPr/>
              </p:nvSpPr>
              <p:spPr bwMode="auto">
                <a:xfrm flipH="1">
                  <a:off x="5441950" y="4746626"/>
                  <a:ext cx="304800" cy="0"/>
                </a:xfrm>
                <a:prstGeom prst="line">
                  <a:avLst/>
                </a:prstGeom>
                <a:noFill/>
                <a:ln w="38100">
                  <a:solidFill>
                    <a:srgbClr val="0033CC"/>
                  </a:solidFill>
                  <a:round/>
                  <a:headEnd/>
                  <a:tailEnd type="triangle" w="med" len="med"/>
                </a:ln>
              </p:spPr>
              <p:txBody>
                <a:bodyPr/>
                <a:lstStyle/>
                <a:p>
                  <a:endParaRPr lang="it-IT"/>
                </a:p>
              </p:txBody>
            </p:sp>
            <p:sp>
              <p:nvSpPr>
                <p:cNvPr id="121" name="Line 110"/>
                <p:cNvSpPr>
                  <a:spLocks noChangeShapeType="1"/>
                </p:cNvSpPr>
                <p:nvPr/>
              </p:nvSpPr>
              <p:spPr bwMode="auto">
                <a:xfrm>
                  <a:off x="5272088" y="6280151"/>
                  <a:ext cx="460375" cy="0"/>
                </a:xfrm>
                <a:prstGeom prst="line">
                  <a:avLst/>
                </a:prstGeom>
                <a:noFill/>
                <a:ln w="38100">
                  <a:solidFill>
                    <a:srgbClr val="0033CC"/>
                  </a:solidFill>
                  <a:round/>
                  <a:headEnd/>
                  <a:tailEnd/>
                </a:ln>
              </p:spPr>
              <p:txBody>
                <a:bodyPr/>
                <a:lstStyle/>
                <a:p>
                  <a:endParaRPr lang="it-IT"/>
                </a:p>
              </p:txBody>
            </p:sp>
            <p:grpSp>
              <p:nvGrpSpPr>
                <p:cNvPr id="14" name="Group 111"/>
                <p:cNvGrpSpPr>
                  <a:grpSpLocks/>
                </p:cNvGrpSpPr>
                <p:nvPr/>
              </p:nvGrpSpPr>
              <p:grpSpPr bwMode="auto">
                <a:xfrm flipH="1">
                  <a:off x="5432425" y="3230563"/>
                  <a:ext cx="304800" cy="1447800"/>
                  <a:chOff x="2592" y="1536"/>
                  <a:chExt cx="192" cy="624"/>
                </a:xfrm>
              </p:grpSpPr>
              <p:sp>
                <p:nvSpPr>
                  <p:cNvPr id="164" name="Line 112"/>
                  <p:cNvSpPr>
                    <a:spLocks noChangeShapeType="1"/>
                  </p:cNvSpPr>
                  <p:nvPr/>
                </p:nvSpPr>
                <p:spPr bwMode="auto">
                  <a:xfrm flipV="1">
                    <a:off x="2592" y="1536"/>
                    <a:ext cx="0" cy="624"/>
                  </a:xfrm>
                  <a:prstGeom prst="line">
                    <a:avLst/>
                  </a:prstGeom>
                  <a:noFill/>
                  <a:ln w="38100">
                    <a:solidFill>
                      <a:srgbClr val="0033CC"/>
                    </a:solidFill>
                    <a:round/>
                    <a:headEnd/>
                    <a:tailEnd/>
                  </a:ln>
                </p:spPr>
                <p:txBody>
                  <a:bodyPr/>
                  <a:lstStyle/>
                  <a:p>
                    <a:endParaRPr lang="it-IT"/>
                  </a:p>
                </p:txBody>
              </p:sp>
              <p:sp>
                <p:nvSpPr>
                  <p:cNvPr id="165" name="Line 113"/>
                  <p:cNvSpPr>
                    <a:spLocks noChangeShapeType="1"/>
                  </p:cNvSpPr>
                  <p:nvPr/>
                </p:nvSpPr>
                <p:spPr bwMode="auto">
                  <a:xfrm>
                    <a:off x="2592" y="1536"/>
                    <a:ext cx="192" cy="0"/>
                  </a:xfrm>
                  <a:prstGeom prst="line">
                    <a:avLst/>
                  </a:prstGeom>
                  <a:noFill/>
                  <a:ln w="38100">
                    <a:solidFill>
                      <a:srgbClr val="0033CC"/>
                    </a:solidFill>
                    <a:round/>
                    <a:headEnd/>
                    <a:tailEnd type="triangle" w="med" len="med"/>
                  </a:ln>
                </p:spPr>
                <p:txBody>
                  <a:bodyPr/>
                  <a:lstStyle/>
                  <a:p>
                    <a:endParaRPr lang="it-IT"/>
                  </a:p>
                </p:txBody>
              </p:sp>
              <p:sp>
                <p:nvSpPr>
                  <p:cNvPr id="166" name="Line 114"/>
                  <p:cNvSpPr>
                    <a:spLocks noChangeShapeType="1"/>
                  </p:cNvSpPr>
                  <p:nvPr/>
                </p:nvSpPr>
                <p:spPr bwMode="auto">
                  <a:xfrm flipH="1">
                    <a:off x="2592" y="2160"/>
                    <a:ext cx="144" cy="0"/>
                  </a:xfrm>
                  <a:prstGeom prst="line">
                    <a:avLst/>
                  </a:prstGeom>
                  <a:noFill/>
                  <a:ln w="38100">
                    <a:solidFill>
                      <a:srgbClr val="0033CC"/>
                    </a:solidFill>
                    <a:round/>
                    <a:headEnd/>
                    <a:tailEnd/>
                  </a:ln>
                </p:spPr>
                <p:txBody>
                  <a:bodyPr/>
                  <a:lstStyle/>
                  <a:p>
                    <a:endParaRPr lang="it-IT"/>
                  </a:p>
                </p:txBody>
              </p:sp>
            </p:grpSp>
            <p:sp>
              <p:nvSpPr>
                <p:cNvPr id="125" name="Line 117"/>
                <p:cNvSpPr>
                  <a:spLocks noChangeShapeType="1"/>
                </p:cNvSpPr>
                <p:nvPr/>
              </p:nvSpPr>
              <p:spPr bwMode="auto">
                <a:xfrm>
                  <a:off x="4841875" y="1654176"/>
                  <a:ext cx="3124200" cy="0"/>
                </a:xfrm>
                <a:prstGeom prst="line">
                  <a:avLst/>
                </a:prstGeom>
                <a:noFill/>
                <a:ln w="38100">
                  <a:solidFill>
                    <a:schemeClr val="tx1"/>
                  </a:solidFill>
                  <a:round/>
                  <a:headEnd/>
                  <a:tailEnd/>
                </a:ln>
              </p:spPr>
              <p:txBody>
                <a:bodyPr/>
                <a:lstStyle/>
                <a:p>
                  <a:endParaRPr lang="it-IT"/>
                </a:p>
              </p:txBody>
            </p:sp>
            <p:grpSp>
              <p:nvGrpSpPr>
                <p:cNvPr id="15" name="Group 118"/>
                <p:cNvGrpSpPr>
                  <a:grpSpLocks/>
                </p:cNvGrpSpPr>
                <p:nvPr/>
              </p:nvGrpSpPr>
              <p:grpSpPr bwMode="auto">
                <a:xfrm>
                  <a:off x="5386388" y="2798763"/>
                  <a:ext cx="242888" cy="1447800"/>
                  <a:chOff x="2245" y="1661"/>
                  <a:chExt cx="153" cy="912"/>
                </a:xfrm>
              </p:grpSpPr>
              <p:sp>
                <p:nvSpPr>
                  <p:cNvPr id="161" name="Line 119"/>
                  <p:cNvSpPr>
                    <a:spLocks noChangeShapeType="1"/>
                  </p:cNvSpPr>
                  <p:nvPr/>
                </p:nvSpPr>
                <p:spPr bwMode="auto">
                  <a:xfrm flipH="1" flipV="1">
                    <a:off x="2389" y="1661"/>
                    <a:ext cx="0" cy="912"/>
                  </a:xfrm>
                  <a:prstGeom prst="line">
                    <a:avLst/>
                  </a:prstGeom>
                  <a:noFill/>
                  <a:ln w="38100">
                    <a:solidFill>
                      <a:srgbClr val="FF3300"/>
                    </a:solidFill>
                    <a:round/>
                    <a:headEnd/>
                    <a:tailEnd/>
                  </a:ln>
                </p:spPr>
                <p:txBody>
                  <a:bodyPr/>
                  <a:lstStyle/>
                  <a:p>
                    <a:endParaRPr lang="it-IT"/>
                  </a:p>
                </p:txBody>
              </p:sp>
              <p:sp>
                <p:nvSpPr>
                  <p:cNvPr id="162" name="Line 120"/>
                  <p:cNvSpPr>
                    <a:spLocks noChangeShapeType="1"/>
                  </p:cNvSpPr>
                  <p:nvPr/>
                </p:nvSpPr>
                <p:spPr bwMode="auto">
                  <a:xfrm flipH="1">
                    <a:off x="2245" y="2568"/>
                    <a:ext cx="144" cy="0"/>
                  </a:xfrm>
                  <a:prstGeom prst="line">
                    <a:avLst/>
                  </a:prstGeom>
                  <a:noFill/>
                  <a:ln w="38100">
                    <a:solidFill>
                      <a:srgbClr val="FF3300"/>
                    </a:solidFill>
                    <a:round/>
                    <a:headEnd/>
                    <a:tailEnd type="triangle" w="med" len="med"/>
                  </a:ln>
                </p:spPr>
                <p:txBody>
                  <a:bodyPr/>
                  <a:lstStyle/>
                  <a:p>
                    <a:endParaRPr lang="it-IT"/>
                  </a:p>
                </p:txBody>
              </p:sp>
              <p:sp>
                <p:nvSpPr>
                  <p:cNvPr id="163" name="Line 121"/>
                  <p:cNvSpPr>
                    <a:spLocks noChangeShapeType="1"/>
                  </p:cNvSpPr>
                  <p:nvPr/>
                </p:nvSpPr>
                <p:spPr bwMode="auto">
                  <a:xfrm>
                    <a:off x="2290" y="1661"/>
                    <a:ext cx="108" cy="0"/>
                  </a:xfrm>
                  <a:prstGeom prst="line">
                    <a:avLst/>
                  </a:prstGeom>
                  <a:noFill/>
                  <a:ln w="38100">
                    <a:solidFill>
                      <a:srgbClr val="FF3300"/>
                    </a:solidFill>
                    <a:round/>
                    <a:headEnd/>
                    <a:tailEnd/>
                  </a:ln>
                </p:spPr>
                <p:txBody>
                  <a:bodyPr/>
                  <a:lstStyle/>
                  <a:p>
                    <a:endParaRPr lang="it-IT"/>
                  </a:p>
                </p:txBody>
              </p:sp>
            </p:grpSp>
            <p:sp>
              <p:nvSpPr>
                <p:cNvPr id="127" name="Line 122"/>
                <p:cNvSpPr>
                  <a:spLocks noChangeShapeType="1"/>
                </p:cNvSpPr>
                <p:nvPr/>
              </p:nvSpPr>
              <p:spPr bwMode="auto">
                <a:xfrm flipH="1">
                  <a:off x="7473950" y="2582863"/>
                  <a:ext cx="288925" cy="0"/>
                </a:xfrm>
                <a:prstGeom prst="line">
                  <a:avLst/>
                </a:prstGeom>
                <a:noFill/>
                <a:ln w="9525">
                  <a:solidFill>
                    <a:srgbClr val="0033CC"/>
                  </a:solidFill>
                  <a:round/>
                  <a:headEnd/>
                  <a:tailEnd type="triangle" w="med" len="med"/>
                </a:ln>
              </p:spPr>
              <p:txBody>
                <a:bodyPr/>
                <a:lstStyle/>
                <a:p>
                  <a:endParaRPr lang="it-IT"/>
                </a:p>
              </p:txBody>
            </p:sp>
            <p:sp>
              <p:nvSpPr>
                <p:cNvPr id="128" name="Line 123"/>
                <p:cNvSpPr>
                  <a:spLocks noChangeShapeType="1"/>
                </p:cNvSpPr>
                <p:nvPr/>
              </p:nvSpPr>
              <p:spPr bwMode="auto">
                <a:xfrm flipH="1">
                  <a:off x="7486650" y="3324226"/>
                  <a:ext cx="288925" cy="0"/>
                </a:xfrm>
                <a:prstGeom prst="line">
                  <a:avLst/>
                </a:prstGeom>
                <a:noFill/>
                <a:ln w="9525">
                  <a:solidFill>
                    <a:srgbClr val="FF0000"/>
                  </a:solidFill>
                  <a:round/>
                  <a:headEnd/>
                  <a:tailEnd type="triangle" w="med" len="med"/>
                </a:ln>
              </p:spPr>
              <p:txBody>
                <a:bodyPr/>
                <a:lstStyle/>
                <a:p>
                  <a:endParaRPr lang="it-IT"/>
                </a:p>
              </p:txBody>
            </p:sp>
            <p:sp>
              <p:nvSpPr>
                <p:cNvPr id="129" name="Rectangle 124"/>
                <p:cNvSpPr>
                  <a:spLocks noChangeArrowheads="1"/>
                </p:cNvSpPr>
                <p:nvPr/>
              </p:nvSpPr>
              <p:spPr bwMode="auto">
                <a:xfrm rot="10806033" flipH="1">
                  <a:off x="5287963" y="1790701"/>
                  <a:ext cx="152400" cy="152400"/>
                </a:xfrm>
                <a:prstGeom prst="rect">
                  <a:avLst/>
                </a:prstGeom>
                <a:solidFill>
                  <a:srgbClr val="0033CC"/>
                </a:solidFill>
                <a:ln w="9525">
                  <a:solidFill>
                    <a:srgbClr val="0033CC"/>
                  </a:solidFill>
                  <a:miter lim="800000"/>
                  <a:headEnd/>
                  <a:tailEnd/>
                </a:ln>
              </p:spPr>
              <p:txBody>
                <a:bodyPr rot="10800000" wrap="none" anchor="ctr"/>
                <a:lstStyle/>
                <a:p>
                  <a:endParaRPr lang="it-IT">
                    <a:latin typeface="Arial Narrow" pitchFamily="34" charset="0"/>
                  </a:endParaRPr>
                </a:p>
              </p:txBody>
            </p:sp>
            <p:sp>
              <p:nvSpPr>
                <p:cNvPr id="130" name="Rectangle 125"/>
                <p:cNvSpPr>
                  <a:spLocks noChangeArrowheads="1"/>
                </p:cNvSpPr>
                <p:nvPr/>
              </p:nvSpPr>
              <p:spPr bwMode="auto">
                <a:xfrm rot="10806033" flipH="1">
                  <a:off x="7339013" y="1787526"/>
                  <a:ext cx="152400" cy="152400"/>
                </a:xfrm>
                <a:prstGeom prst="rect">
                  <a:avLst/>
                </a:prstGeom>
                <a:solidFill>
                  <a:srgbClr val="FF0000"/>
                </a:solidFill>
                <a:ln w="9525">
                  <a:solidFill>
                    <a:srgbClr val="FF0000"/>
                  </a:solidFill>
                  <a:miter lim="800000"/>
                  <a:headEnd/>
                  <a:tailEnd/>
                </a:ln>
              </p:spPr>
              <p:txBody>
                <a:bodyPr rot="10800000" wrap="none" anchor="ctr"/>
                <a:lstStyle/>
                <a:p>
                  <a:endParaRPr lang="it-IT">
                    <a:latin typeface="Arial Narrow" pitchFamily="34" charset="0"/>
                  </a:endParaRPr>
                </a:p>
              </p:txBody>
            </p:sp>
            <p:sp>
              <p:nvSpPr>
                <p:cNvPr id="131" name="Line 126"/>
                <p:cNvSpPr>
                  <a:spLocks noChangeShapeType="1"/>
                </p:cNvSpPr>
                <p:nvPr/>
              </p:nvSpPr>
              <p:spPr bwMode="auto">
                <a:xfrm>
                  <a:off x="5026025" y="2582863"/>
                  <a:ext cx="287338" cy="0"/>
                </a:xfrm>
                <a:prstGeom prst="line">
                  <a:avLst/>
                </a:prstGeom>
                <a:noFill/>
                <a:ln w="9525">
                  <a:solidFill>
                    <a:srgbClr val="FF0000"/>
                  </a:solidFill>
                  <a:round/>
                  <a:headEnd/>
                  <a:tailEnd type="triangle" w="med" len="med"/>
                </a:ln>
              </p:spPr>
              <p:txBody>
                <a:bodyPr/>
                <a:lstStyle/>
                <a:p>
                  <a:endParaRPr lang="it-IT"/>
                </a:p>
              </p:txBody>
            </p:sp>
            <p:sp>
              <p:nvSpPr>
                <p:cNvPr id="132" name="Line 127"/>
                <p:cNvSpPr>
                  <a:spLocks noChangeShapeType="1"/>
                </p:cNvSpPr>
                <p:nvPr/>
              </p:nvSpPr>
              <p:spPr bwMode="auto">
                <a:xfrm>
                  <a:off x="5026025" y="3324226"/>
                  <a:ext cx="287338" cy="0"/>
                </a:xfrm>
                <a:prstGeom prst="line">
                  <a:avLst/>
                </a:prstGeom>
                <a:noFill/>
                <a:ln w="9525">
                  <a:solidFill>
                    <a:srgbClr val="0033CC"/>
                  </a:solidFill>
                  <a:round/>
                  <a:headEnd/>
                  <a:tailEnd type="triangle" w="med" len="med"/>
                </a:ln>
              </p:spPr>
              <p:txBody>
                <a:bodyPr/>
                <a:lstStyle/>
                <a:p>
                  <a:endParaRPr lang="it-IT"/>
                </a:p>
              </p:txBody>
            </p:sp>
            <p:sp>
              <p:nvSpPr>
                <p:cNvPr id="133" name="Line 128"/>
                <p:cNvSpPr>
                  <a:spLocks noChangeShapeType="1"/>
                </p:cNvSpPr>
                <p:nvPr/>
              </p:nvSpPr>
              <p:spPr bwMode="auto">
                <a:xfrm flipH="1" flipV="1">
                  <a:off x="7113588" y="1862138"/>
                  <a:ext cx="0" cy="1223963"/>
                </a:xfrm>
                <a:prstGeom prst="line">
                  <a:avLst/>
                </a:prstGeom>
                <a:noFill/>
                <a:ln w="38100">
                  <a:solidFill>
                    <a:srgbClr val="FF3300"/>
                  </a:solidFill>
                  <a:round/>
                  <a:headEnd/>
                  <a:tailEnd/>
                </a:ln>
              </p:spPr>
              <p:txBody>
                <a:bodyPr/>
                <a:lstStyle/>
                <a:p>
                  <a:endParaRPr lang="it-IT"/>
                </a:p>
              </p:txBody>
            </p:sp>
            <p:sp>
              <p:nvSpPr>
                <p:cNvPr id="134" name="Line 129"/>
                <p:cNvSpPr>
                  <a:spLocks noChangeShapeType="1"/>
                </p:cNvSpPr>
                <p:nvPr/>
              </p:nvSpPr>
              <p:spPr bwMode="auto">
                <a:xfrm>
                  <a:off x="7088188" y="1862138"/>
                  <a:ext cx="215900" cy="0"/>
                </a:xfrm>
                <a:prstGeom prst="line">
                  <a:avLst/>
                </a:prstGeom>
                <a:noFill/>
                <a:ln w="38100">
                  <a:solidFill>
                    <a:srgbClr val="FF3300"/>
                  </a:solidFill>
                  <a:round/>
                  <a:headEnd/>
                  <a:tailEnd type="triangle" w="med" len="med"/>
                </a:ln>
              </p:spPr>
              <p:txBody>
                <a:bodyPr/>
                <a:lstStyle/>
                <a:p>
                  <a:endParaRPr lang="it-IT"/>
                </a:p>
              </p:txBody>
            </p:sp>
            <p:sp>
              <p:nvSpPr>
                <p:cNvPr id="135" name="Line 130"/>
                <p:cNvSpPr>
                  <a:spLocks noChangeShapeType="1"/>
                </p:cNvSpPr>
                <p:nvPr/>
              </p:nvSpPr>
              <p:spPr bwMode="auto">
                <a:xfrm flipH="1">
                  <a:off x="7113588" y="3086101"/>
                  <a:ext cx="228600" cy="0"/>
                </a:xfrm>
                <a:prstGeom prst="line">
                  <a:avLst/>
                </a:prstGeom>
                <a:noFill/>
                <a:ln w="38100">
                  <a:solidFill>
                    <a:srgbClr val="FF3300"/>
                  </a:solidFill>
                  <a:round/>
                  <a:headEnd/>
                  <a:tailEnd/>
                </a:ln>
              </p:spPr>
              <p:txBody>
                <a:bodyPr/>
                <a:lstStyle/>
                <a:p>
                  <a:endParaRPr lang="it-IT"/>
                </a:p>
              </p:txBody>
            </p:sp>
            <p:sp>
              <p:nvSpPr>
                <p:cNvPr id="136" name="Line 131"/>
                <p:cNvSpPr>
                  <a:spLocks noChangeShapeType="1"/>
                </p:cNvSpPr>
                <p:nvPr/>
              </p:nvSpPr>
              <p:spPr bwMode="auto">
                <a:xfrm flipH="1" flipV="1">
                  <a:off x="5746750" y="1862138"/>
                  <a:ext cx="0" cy="1223963"/>
                </a:xfrm>
                <a:prstGeom prst="line">
                  <a:avLst/>
                </a:prstGeom>
                <a:noFill/>
                <a:ln w="38100">
                  <a:solidFill>
                    <a:srgbClr val="0033CC"/>
                  </a:solidFill>
                  <a:round/>
                  <a:headEnd/>
                  <a:tailEnd/>
                </a:ln>
              </p:spPr>
              <p:txBody>
                <a:bodyPr/>
                <a:lstStyle/>
                <a:p>
                  <a:endParaRPr lang="it-IT"/>
                </a:p>
              </p:txBody>
            </p:sp>
            <p:sp>
              <p:nvSpPr>
                <p:cNvPr id="137" name="Line 132"/>
                <p:cNvSpPr>
                  <a:spLocks noChangeShapeType="1"/>
                </p:cNvSpPr>
                <p:nvPr/>
              </p:nvSpPr>
              <p:spPr bwMode="auto">
                <a:xfrm flipH="1">
                  <a:off x="5441950" y="1862138"/>
                  <a:ext cx="304800" cy="0"/>
                </a:xfrm>
                <a:prstGeom prst="line">
                  <a:avLst/>
                </a:prstGeom>
                <a:noFill/>
                <a:ln w="38100">
                  <a:solidFill>
                    <a:srgbClr val="0033CC"/>
                  </a:solidFill>
                  <a:round/>
                  <a:headEnd/>
                  <a:tailEnd type="triangle" w="med" len="med"/>
                </a:ln>
              </p:spPr>
              <p:txBody>
                <a:bodyPr/>
                <a:lstStyle/>
                <a:p>
                  <a:endParaRPr lang="it-IT"/>
                </a:p>
              </p:txBody>
            </p:sp>
            <p:sp>
              <p:nvSpPr>
                <p:cNvPr id="138" name="Line 133"/>
                <p:cNvSpPr>
                  <a:spLocks noChangeShapeType="1"/>
                </p:cNvSpPr>
                <p:nvPr/>
              </p:nvSpPr>
              <p:spPr bwMode="auto">
                <a:xfrm>
                  <a:off x="5505450" y="3078163"/>
                  <a:ext cx="228600" cy="0"/>
                </a:xfrm>
                <a:prstGeom prst="line">
                  <a:avLst/>
                </a:prstGeom>
                <a:noFill/>
                <a:ln w="38100">
                  <a:solidFill>
                    <a:srgbClr val="0033CC"/>
                  </a:solidFill>
                  <a:round/>
                  <a:headEnd/>
                  <a:tailEnd/>
                </a:ln>
              </p:spPr>
              <p:txBody>
                <a:bodyPr/>
                <a:lstStyle/>
                <a:p>
                  <a:endParaRPr lang="it-IT"/>
                </a:p>
              </p:txBody>
            </p:sp>
            <p:sp>
              <p:nvSpPr>
                <p:cNvPr id="139" name="Line 134"/>
                <p:cNvSpPr>
                  <a:spLocks noChangeShapeType="1"/>
                </p:cNvSpPr>
                <p:nvPr/>
              </p:nvSpPr>
              <p:spPr bwMode="auto">
                <a:xfrm>
                  <a:off x="4997450" y="4945063"/>
                  <a:ext cx="287338" cy="0"/>
                </a:xfrm>
                <a:prstGeom prst="line">
                  <a:avLst/>
                </a:prstGeom>
                <a:noFill/>
                <a:ln w="9525">
                  <a:solidFill>
                    <a:srgbClr val="0033CC"/>
                  </a:solidFill>
                  <a:round/>
                  <a:headEnd/>
                  <a:tailEnd type="triangle" w="med" len="med"/>
                </a:ln>
              </p:spPr>
              <p:txBody>
                <a:bodyPr/>
                <a:lstStyle/>
                <a:p>
                  <a:endParaRPr lang="it-IT"/>
                </a:p>
              </p:txBody>
            </p:sp>
            <p:sp>
              <p:nvSpPr>
                <p:cNvPr id="140" name="Line 135"/>
                <p:cNvSpPr>
                  <a:spLocks noChangeShapeType="1"/>
                </p:cNvSpPr>
                <p:nvPr/>
              </p:nvSpPr>
              <p:spPr bwMode="auto">
                <a:xfrm>
                  <a:off x="4793050" y="6519260"/>
                  <a:ext cx="287338" cy="0"/>
                </a:xfrm>
                <a:prstGeom prst="line">
                  <a:avLst/>
                </a:prstGeom>
                <a:noFill/>
                <a:ln w="9525">
                  <a:solidFill>
                    <a:srgbClr val="0033CC"/>
                  </a:solidFill>
                  <a:round/>
                  <a:headEnd/>
                  <a:tailEnd type="triangle" w="med" len="med"/>
                </a:ln>
              </p:spPr>
              <p:txBody>
                <a:bodyPr/>
                <a:lstStyle/>
                <a:p>
                  <a:endParaRPr lang="it-IT"/>
                </a:p>
              </p:txBody>
            </p:sp>
            <p:sp>
              <p:nvSpPr>
                <p:cNvPr id="141" name="Line 136"/>
                <p:cNvSpPr>
                  <a:spLocks noChangeShapeType="1"/>
                </p:cNvSpPr>
                <p:nvPr/>
              </p:nvSpPr>
              <p:spPr bwMode="auto">
                <a:xfrm>
                  <a:off x="5022850" y="4191001"/>
                  <a:ext cx="287338" cy="0"/>
                </a:xfrm>
                <a:prstGeom prst="line">
                  <a:avLst/>
                </a:prstGeom>
                <a:noFill/>
                <a:ln w="9525">
                  <a:solidFill>
                    <a:srgbClr val="FF0000"/>
                  </a:solidFill>
                  <a:round/>
                  <a:headEnd/>
                  <a:tailEnd type="triangle" w="med" len="med"/>
                </a:ln>
              </p:spPr>
              <p:txBody>
                <a:bodyPr/>
                <a:lstStyle/>
                <a:p>
                  <a:endParaRPr lang="it-IT"/>
                </a:p>
              </p:txBody>
            </p:sp>
            <p:sp>
              <p:nvSpPr>
                <p:cNvPr id="142" name="Line 137"/>
                <p:cNvSpPr>
                  <a:spLocks noChangeShapeType="1"/>
                </p:cNvSpPr>
                <p:nvPr/>
              </p:nvSpPr>
              <p:spPr bwMode="auto">
                <a:xfrm>
                  <a:off x="4994276" y="5773359"/>
                  <a:ext cx="287338" cy="0"/>
                </a:xfrm>
                <a:prstGeom prst="line">
                  <a:avLst/>
                </a:prstGeom>
                <a:noFill/>
                <a:ln w="9525">
                  <a:solidFill>
                    <a:srgbClr val="FF0000"/>
                  </a:solidFill>
                  <a:round/>
                  <a:headEnd/>
                  <a:tailEnd type="triangle" w="med" len="med"/>
                </a:ln>
              </p:spPr>
              <p:txBody>
                <a:bodyPr/>
                <a:lstStyle/>
                <a:p>
                  <a:endParaRPr lang="it-IT"/>
                </a:p>
              </p:txBody>
            </p:sp>
            <p:sp>
              <p:nvSpPr>
                <p:cNvPr id="143" name="Line 138"/>
                <p:cNvSpPr>
                  <a:spLocks noChangeShapeType="1"/>
                </p:cNvSpPr>
                <p:nvPr/>
              </p:nvSpPr>
              <p:spPr bwMode="auto">
                <a:xfrm flipH="1">
                  <a:off x="7470775" y="4189413"/>
                  <a:ext cx="288925" cy="0"/>
                </a:xfrm>
                <a:prstGeom prst="line">
                  <a:avLst/>
                </a:prstGeom>
                <a:noFill/>
                <a:ln w="9525">
                  <a:solidFill>
                    <a:srgbClr val="0033CC"/>
                  </a:solidFill>
                  <a:round/>
                  <a:headEnd/>
                  <a:tailEnd type="triangle" w="med" len="med"/>
                </a:ln>
              </p:spPr>
              <p:txBody>
                <a:bodyPr/>
                <a:lstStyle/>
                <a:p>
                  <a:endParaRPr lang="it-IT"/>
                </a:p>
              </p:txBody>
            </p:sp>
            <p:sp>
              <p:nvSpPr>
                <p:cNvPr id="144" name="Line 139"/>
                <p:cNvSpPr>
                  <a:spLocks noChangeShapeType="1"/>
                </p:cNvSpPr>
                <p:nvPr/>
              </p:nvSpPr>
              <p:spPr bwMode="auto">
                <a:xfrm flipH="1">
                  <a:off x="7483475" y="4930776"/>
                  <a:ext cx="288925" cy="0"/>
                </a:xfrm>
                <a:prstGeom prst="line">
                  <a:avLst/>
                </a:prstGeom>
                <a:noFill/>
                <a:ln w="9525">
                  <a:solidFill>
                    <a:srgbClr val="FF0000"/>
                  </a:solidFill>
                  <a:round/>
                  <a:headEnd/>
                  <a:tailEnd type="triangle" w="med" len="med"/>
                </a:ln>
              </p:spPr>
              <p:txBody>
                <a:bodyPr/>
                <a:lstStyle/>
                <a:p>
                  <a:endParaRPr lang="it-IT"/>
                </a:p>
              </p:txBody>
            </p:sp>
            <p:sp>
              <p:nvSpPr>
                <p:cNvPr id="145" name="Line 140"/>
                <p:cNvSpPr>
                  <a:spLocks noChangeShapeType="1"/>
                </p:cNvSpPr>
                <p:nvPr/>
              </p:nvSpPr>
              <p:spPr bwMode="auto">
                <a:xfrm flipH="1">
                  <a:off x="7496175" y="5786438"/>
                  <a:ext cx="288925" cy="0"/>
                </a:xfrm>
                <a:prstGeom prst="line">
                  <a:avLst/>
                </a:prstGeom>
                <a:noFill/>
                <a:ln w="9525">
                  <a:solidFill>
                    <a:srgbClr val="0033CC"/>
                  </a:solidFill>
                  <a:round/>
                  <a:headEnd/>
                  <a:tailEnd type="triangle" w="med" len="med"/>
                </a:ln>
              </p:spPr>
              <p:txBody>
                <a:bodyPr/>
                <a:lstStyle/>
                <a:p>
                  <a:endParaRPr lang="it-IT"/>
                </a:p>
              </p:txBody>
            </p:sp>
            <p:sp>
              <p:nvSpPr>
                <p:cNvPr id="146" name="Line 141"/>
                <p:cNvSpPr>
                  <a:spLocks noChangeShapeType="1"/>
                </p:cNvSpPr>
                <p:nvPr/>
              </p:nvSpPr>
              <p:spPr bwMode="auto">
                <a:xfrm flipH="1">
                  <a:off x="7508875" y="6527801"/>
                  <a:ext cx="288925" cy="0"/>
                </a:xfrm>
                <a:prstGeom prst="line">
                  <a:avLst/>
                </a:prstGeom>
                <a:noFill/>
                <a:ln w="9525">
                  <a:solidFill>
                    <a:srgbClr val="FF0000"/>
                  </a:solidFill>
                  <a:round/>
                  <a:headEnd/>
                  <a:tailEnd type="triangle" w="med" len="med"/>
                </a:ln>
              </p:spPr>
              <p:txBody>
                <a:bodyPr/>
                <a:lstStyle/>
                <a:p>
                  <a:endParaRPr lang="it-IT"/>
                </a:p>
              </p:txBody>
            </p:sp>
            <p:sp>
              <p:nvSpPr>
                <p:cNvPr id="147" name="Line 142"/>
                <p:cNvSpPr>
                  <a:spLocks noChangeShapeType="1"/>
                </p:cNvSpPr>
                <p:nvPr/>
              </p:nvSpPr>
              <p:spPr bwMode="auto">
                <a:xfrm flipV="1">
                  <a:off x="5360988" y="1633538"/>
                  <a:ext cx="0" cy="144463"/>
                </a:xfrm>
                <a:prstGeom prst="line">
                  <a:avLst/>
                </a:prstGeom>
                <a:noFill/>
                <a:ln w="9525">
                  <a:solidFill>
                    <a:schemeClr val="tx1"/>
                  </a:solidFill>
                  <a:round/>
                  <a:headEnd/>
                  <a:tailEnd/>
                </a:ln>
              </p:spPr>
              <p:txBody>
                <a:bodyPr/>
                <a:lstStyle/>
                <a:p>
                  <a:endParaRPr lang="it-IT"/>
                </a:p>
              </p:txBody>
            </p:sp>
            <p:sp>
              <p:nvSpPr>
                <p:cNvPr id="148" name="Line 143"/>
                <p:cNvSpPr>
                  <a:spLocks noChangeShapeType="1"/>
                </p:cNvSpPr>
                <p:nvPr/>
              </p:nvSpPr>
              <p:spPr bwMode="auto">
                <a:xfrm flipV="1">
                  <a:off x="7427913" y="1646238"/>
                  <a:ext cx="0" cy="144463"/>
                </a:xfrm>
                <a:prstGeom prst="line">
                  <a:avLst/>
                </a:prstGeom>
                <a:noFill/>
                <a:ln w="9525">
                  <a:solidFill>
                    <a:schemeClr val="tx1"/>
                  </a:solidFill>
                  <a:round/>
                  <a:headEnd/>
                  <a:tailEnd/>
                </a:ln>
              </p:spPr>
              <p:txBody>
                <a:bodyPr/>
                <a:lstStyle/>
                <a:p>
                  <a:endParaRPr lang="it-IT"/>
                </a:p>
              </p:txBody>
            </p:sp>
            <p:sp>
              <p:nvSpPr>
                <p:cNvPr id="149" name="Line 144"/>
                <p:cNvSpPr>
                  <a:spLocks noChangeShapeType="1"/>
                </p:cNvSpPr>
                <p:nvPr/>
              </p:nvSpPr>
              <p:spPr bwMode="auto">
                <a:xfrm>
                  <a:off x="5097463" y="1717676"/>
                  <a:ext cx="0" cy="215900"/>
                </a:xfrm>
                <a:prstGeom prst="line">
                  <a:avLst/>
                </a:prstGeom>
                <a:noFill/>
                <a:ln w="9525">
                  <a:solidFill>
                    <a:srgbClr val="0033CC"/>
                  </a:solidFill>
                  <a:round/>
                  <a:headEnd/>
                  <a:tailEnd type="triangle" w="med" len="med"/>
                </a:ln>
              </p:spPr>
              <p:txBody>
                <a:bodyPr/>
                <a:lstStyle/>
                <a:p>
                  <a:endParaRPr lang="it-IT"/>
                </a:p>
              </p:txBody>
            </p:sp>
            <p:sp>
              <p:nvSpPr>
                <p:cNvPr id="150" name="Line 145"/>
                <p:cNvSpPr>
                  <a:spLocks noChangeShapeType="1"/>
                </p:cNvSpPr>
                <p:nvPr/>
              </p:nvSpPr>
              <p:spPr bwMode="auto">
                <a:xfrm>
                  <a:off x="7618413" y="1717676"/>
                  <a:ext cx="0" cy="215900"/>
                </a:xfrm>
                <a:prstGeom prst="line">
                  <a:avLst/>
                </a:prstGeom>
                <a:noFill/>
                <a:ln w="9525">
                  <a:solidFill>
                    <a:srgbClr val="FF0000"/>
                  </a:solidFill>
                  <a:round/>
                  <a:headEnd/>
                  <a:tailEnd type="triangle" w="med" len="med"/>
                </a:ln>
              </p:spPr>
              <p:txBody>
                <a:bodyPr/>
                <a:lstStyle/>
                <a:p>
                  <a:endParaRPr lang="it-IT"/>
                </a:p>
              </p:txBody>
            </p:sp>
          </p:grpSp>
          <p:grpSp>
            <p:nvGrpSpPr>
              <p:cNvPr id="16" name="Group 162"/>
              <p:cNvGrpSpPr>
                <a:grpSpLocks/>
              </p:cNvGrpSpPr>
              <p:nvPr/>
            </p:nvGrpSpPr>
            <p:grpSpPr bwMode="auto">
              <a:xfrm>
                <a:off x="4244977" y="1641477"/>
                <a:ext cx="4275138" cy="4484689"/>
                <a:chOff x="2674" y="1034"/>
                <a:chExt cx="2693" cy="2825"/>
              </a:xfrm>
            </p:grpSpPr>
            <p:sp>
              <p:nvSpPr>
                <p:cNvPr id="18" name="Text Box 165"/>
                <p:cNvSpPr txBox="1">
                  <a:spLocks noChangeArrowheads="1"/>
                </p:cNvSpPr>
                <p:nvPr/>
              </p:nvSpPr>
              <p:spPr bwMode="auto">
                <a:xfrm>
                  <a:off x="2696" y="1416"/>
                  <a:ext cx="771" cy="212"/>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FF0000"/>
                      </a:solidFill>
                    </a:rPr>
                    <a:t>MVLV FPI</a:t>
                  </a:r>
                  <a:endParaRPr lang="it-IT" sz="1200" dirty="0">
                    <a:solidFill>
                      <a:srgbClr val="FF0000"/>
                    </a:solidFill>
                  </a:endParaRPr>
                </a:p>
              </p:txBody>
            </p:sp>
            <p:sp>
              <p:nvSpPr>
                <p:cNvPr id="19" name="Text Box 166"/>
                <p:cNvSpPr txBox="1">
                  <a:spLocks noChangeArrowheads="1"/>
                </p:cNvSpPr>
                <p:nvPr/>
              </p:nvSpPr>
              <p:spPr bwMode="auto">
                <a:xfrm>
                  <a:off x="2692" y="2100"/>
                  <a:ext cx="737" cy="212"/>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0033CC"/>
                      </a:solidFill>
                    </a:rPr>
                    <a:t>MVLV FPI</a:t>
                  </a:r>
                  <a:endParaRPr lang="it-IT" sz="1200" dirty="0">
                    <a:solidFill>
                      <a:srgbClr val="0033CC"/>
                    </a:solidFill>
                  </a:endParaRPr>
                </a:p>
              </p:txBody>
            </p:sp>
            <p:sp>
              <p:nvSpPr>
                <p:cNvPr id="31" name="Text Box 180"/>
                <p:cNvSpPr txBox="1">
                  <a:spLocks noChangeArrowheads="1"/>
                </p:cNvSpPr>
                <p:nvPr/>
              </p:nvSpPr>
              <p:spPr bwMode="auto">
                <a:xfrm>
                  <a:off x="2674" y="3647"/>
                  <a:ext cx="443" cy="212"/>
                </a:xfrm>
                <a:prstGeom prst="rect">
                  <a:avLst/>
                </a:prstGeom>
                <a:noFill/>
                <a:ln w="9525" algn="ctr">
                  <a:noFill/>
                  <a:miter lim="800000"/>
                  <a:headEnd/>
                  <a:tailEnd/>
                </a:ln>
              </p:spPr>
              <p:txBody>
                <a:bodyPr lIns="92075" tIns="46038" rIns="92075" bIns="46038">
                  <a:spAutoFit/>
                </a:bodyPr>
                <a:lstStyle/>
                <a:p>
                  <a:pPr>
                    <a:spcBef>
                      <a:spcPct val="50000"/>
                    </a:spcBef>
                  </a:pPr>
                  <a:r>
                    <a:rPr lang="it-IT" sz="1200" dirty="0" smtClean="0">
                      <a:solidFill>
                        <a:srgbClr val="00CC00"/>
                      </a:solidFill>
                    </a:rPr>
                    <a:t>GPR</a:t>
                  </a:r>
                  <a:endParaRPr lang="it-IT" sz="1200" dirty="0">
                    <a:solidFill>
                      <a:srgbClr val="00CC00"/>
                    </a:solidFill>
                  </a:endParaRPr>
                </a:p>
              </p:txBody>
            </p:sp>
            <p:sp>
              <p:nvSpPr>
                <p:cNvPr id="32" name="Text Box 161"/>
                <p:cNvSpPr txBox="1">
                  <a:spLocks noChangeArrowheads="1"/>
                </p:cNvSpPr>
                <p:nvPr/>
              </p:nvSpPr>
              <p:spPr bwMode="auto">
                <a:xfrm>
                  <a:off x="2712" y="1034"/>
                  <a:ext cx="616" cy="212"/>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0033CC"/>
                      </a:solidFill>
                    </a:rPr>
                    <a:t>FPR1</a:t>
                  </a:r>
                  <a:endParaRPr lang="it-IT" sz="1200" dirty="0">
                    <a:solidFill>
                      <a:srgbClr val="0033CC"/>
                    </a:solidFill>
                  </a:endParaRPr>
                </a:p>
              </p:txBody>
            </p:sp>
            <p:sp>
              <p:nvSpPr>
                <p:cNvPr id="33" name="Text Box 165"/>
                <p:cNvSpPr txBox="1">
                  <a:spLocks noChangeArrowheads="1"/>
                </p:cNvSpPr>
                <p:nvPr/>
              </p:nvSpPr>
              <p:spPr bwMode="auto">
                <a:xfrm>
                  <a:off x="4822" y="1060"/>
                  <a:ext cx="545" cy="212"/>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FF0000"/>
                      </a:solidFill>
                    </a:rPr>
                    <a:t>FPR2</a:t>
                  </a:r>
                  <a:endParaRPr lang="it-IT" sz="1200" dirty="0">
                    <a:solidFill>
                      <a:srgbClr val="FF0000"/>
                    </a:solidFill>
                  </a:endParaRPr>
                </a:p>
              </p:txBody>
            </p:sp>
          </p:grpSp>
          <p:sp>
            <p:nvSpPr>
              <p:cNvPr id="196" name="Text Box 165"/>
              <p:cNvSpPr txBox="1">
                <a:spLocks noChangeArrowheads="1"/>
              </p:cNvSpPr>
              <p:nvPr/>
            </p:nvSpPr>
            <p:spPr bwMode="auto">
              <a:xfrm>
                <a:off x="7414774" y="3333767"/>
                <a:ext cx="1292875" cy="336054"/>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FF0000"/>
                    </a:solidFill>
                  </a:rPr>
                  <a:t>MVLV FPI</a:t>
                </a:r>
                <a:endParaRPr lang="it-IT" sz="1200" dirty="0">
                  <a:solidFill>
                    <a:srgbClr val="FF0000"/>
                  </a:solidFill>
                </a:endParaRPr>
              </a:p>
            </p:txBody>
          </p:sp>
          <p:sp>
            <p:nvSpPr>
              <p:cNvPr id="197" name="Text Box 166"/>
              <p:cNvSpPr txBox="1">
                <a:spLocks noChangeArrowheads="1"/>
              </p:cNvSpPr>
              <p:nvPr/>
            </p:nvSpPr>
            <p:spPr bwMode="auto">
              <a:xfrm>
                <a:off x="7391332" y="2279575"/>
                <a:ext cx="1355839" cy="336054"/>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0033CC"/>
                    </a:solidFill>
                  </a:rPr>
                  <a:t>MVLV FPI</a:t>
                </a:r>
                <a:endParaRPr lang="it-IT" sz="1200" dirty="0">
                  <a:solidFill>
                    <a:srgbClr val="0033CC"/>
                  </a:solidFill>
                </a:endParaRPr>
              </a:p>
            </p:txBody>
          </p:sp>
        </p:grpSp>
        <p:sp>
          <p:nvSpPr>
            <p:cNvPr id="189" name="Text Box 165"/>
            <p:cNvSpPr txBox="1">
              <a:spLocks noChangeArrowheads="1"/>
            </p:cNvSpPr>
            <p:nvPr/>
          </p:nvSpPr>
          <p:spPr bwMode="auto">
            <a:xfrm>
              <a:off x="5160640" y="4642088"/>
              <a:ext cx="944227"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FF0000"/>
                  </a:solidFill>
                </a:rPr>
                <a:t>MVLV FPI</a:t>
              </a:r>
              <a:endParaRPr lang="it-IT" sz="1200" dirty="0">
                <a:solidFill>
                  <a:srgbClr val="FF0000"/>
                </a:solidFill>
              </a:endParaRPr>
            </a:p>
          </p:txBody>
        </p:sp>
        <p:sp>
          <p:nvSpPr>
            <p:cNvPr id="192" name="Text Box 166"/>
            <p:cNvSpPr txBox="1">
              <a:spLocks noChangeArrowheads="1"/>
            </p:cNvSpPr>
            <p:nvPr/>
          </p:nvSpPr>
          <p:spPr bwMode="auto">
            <a:xfrm>
              <a:off x="5186928" y="4251568"/>
              <a:ext cx="902395"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0033CC"/>
                  </a:solidFill>
                </a:rPr>
                <a:t>MVLV FPI</a:t>
              </a:r>
              <a:endParaRPr lang="it-IT" sz="1200" dirty="0">
                <a:solidFill>
                  <a:srgbClr val="0033CC"/>
                </a:solidFill>
              </a:endParaRPr>
            </a:p>
          </p:txBody>
        </p:sp>
        <p:sp>
          <p:nvSpPr>
            <p:cNvPr id="193" name="Text Box 165"/>
            <p:cNvSpPr txBox="1">
              <a:spLocks noChangeArrowheads="1"/>
            </p:cNvSpPr>
            <p:nvPr/>
          </p:nvSpPr>
          <p:spPr bwMode="auto">
            <a:xfrm>
              <a:off x="7593280" y="4253489"/>
              <a:ext cx="944227"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FF0000"/>
                  </a:solidFill>
                </a:rPr>
                <a:t>MVLV FPI</a:t>
              </a:r>
              <a:endParaRPr lang="it-IT" sz="1200" dirty="0">
                <a:solidFill>
                  <a:srgbClr val="FF0000"/>
                </a:solidFill>
              </a:endParaRPr>
            </a:p>
          </p:txBody>
        </p:sp>
        <p:sp>
          <p:nvSpPr>
            <p:cNvPr id="205" name="Text Box 166"/>
            <p:cNvSpPr txBox="1">
              <a:spLocks noChangeArrowheads="1"/>
            </p:cNvSpPr>
            <p:nvPr/>
          </p:nvSpPr>
          <p:spPr bwMode="auto">
            <a:xfrm>
              <a:off x="7586285" y="3358520"/>
              <a:ext cx="902395"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0033CC"/>
                  </a:solidFill>
                </a:rPr>
                <a:t>MVLV FPI</a:t>
              </a:r>
              <a:endParaRPr lang="it-IT" sz="1200" dirty="0">
                <a:solidFill>
                  <a:srgbClr val="0033CC"/>
                </a:solidFill>
              </a:endParaRPr>
            </a:p>
          </p:txBody>
        </p:sp>
        <p:sp>
          <p:nvSpPr>
            <p:cNvPr id="207" name="Text Box 166"/>
            <p:cNvSpPr txBox="1">
              <a:spLocks noChangeArrowheads="1"/>
            </p:cNvSpPr>
            <p:nvPr/>
          </p:nvSpPr>
          <p:spPr bwMode="auto">
            <a:xfrm>
              <a:off x="4981952" y="5532472"/>
              <a:ext cx="902395"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0033CC"/>
                  </a:solidFill>
                </a:rPr>
                <a:t>MVLV FPI</a:t>
              </a:r>
              <a:endParaRPr lang="it-IT" sz="1200" dirty="0">
                <a:solidFill>
                  <a:srgbClr val="0033CC"/>
                </a:solidFill>
              </a:endParaRPr>
            </a:p>
          </p:txBody>
        </p:sp>
        <p:sp>
          <p:nvSpPr>
            <p:cNvPr id="208" name="Text Box 165"/>
            <p:cNvSpPr txBox="1">
              <a:spLocks noChangeArrowheads="1"/>
            </p:cNvSpPr>
            <p:nvPr/>
          </p:nvSpPr>
          <p:spPr bwMode="auto">
            <a:xfrm>
              <a:off x="7603192" y="5558760"/>
              <a:ext cx="944227"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FF0000"/>
                  </a:solidFill>
                </a:rPr>
                <a:t>MVLV FPI</a:t>
              </a:r>
              <a:endParaRPr lang="it-IT" sz="1200" dirty="0">
                <a:solidFill>
                  <a:srgbClr val="FF0000"/>
                </a:solidFill>
              </a:endParaRPr>
            </a:p>
          </p:txBody>
        </p:sp>
        <p:sp>
          <p:nvSpPr>
            <p:cNvPr id="209" name="Text Box 166"/>
            <p:cNvSpPr txBox="1">
              <a:spLocks noChangeArrowheads="1"/>
            </p:cNvSpPr>
            <p:nvPr/>
          </p:nvSpPr>
          <p:spPr bwMode="auto">
            <a:xfrm>
              <a:off x="7637864" y="4672568"/>
              <a:ext cx="902395"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0033CC"/>
                  </a:solidFill>
                </a:rPr>
                <a:t>MVLV FPI</a:t>
              </a:r>
              <a:endParaRPr lang="it-IT" sz="1200" dirty="0">
                <a:solidFill>
                  <a:srgbClr val="0033CC"/>
                </a:solidFill>
              </a:endParaRPr>
            </a:p>
          </p:txBody>
        </p:sp>
        <p:sp>
          <p:nvSpPr>
            <p:cNvPr id="210" name="Text Box 165"/>
            <p:cNvSpPr txBox="1">
              <a:spLocks noChangeArrowheads="1"/>
            </p:cNvSpPr>
            <p:nvPr/>
          </p:nvSpPr>
          <p:spPr bwMode="auto">
            <a:xfrm>
              <a:off x="5178544" y="3356992"/>
              <a:ext cx="944227" cy="277641"/>
            </a:xfrm>
            <a:prstGeom prst="rect">
              <a:avLst/>
            </a:prstGeom>
            <a:noFill/>
            <a:ln w="9525" algn="ctr">
              <a:noFill/>
              <a:miter lim="800000"/>
              <a:headEnd/>
              <a:tailEnd/>
            </a:ln>
          </p:spPr>
          <p:txBody>
            <a:bodyPr wrap="square" lIns="92075" tIns="46038" rIns="92075" bIns="46038">
              <a:spAutoFit/>
            </a:bodyPr>
            <a:lstStyle/>
            <a:p>
              <a:pPr>
                <a:spcBef>
                  <a:spcPct val="50000"/>
                </a:spcBef>
              </a:pPr>
              <a:r>
                <a:rPr lang="it-IT" sz="1200" dirty="0" smtClean="0">
                  <a:solidFill>
                    <a:srgbClr val="FF0000"/>
                  </a:solidFill>
                </a:rPr>
                <a:t>MVLV FPI</a:t>
              </a:r>
              <a:endParaRPr lang="it-IT" sz="1200" dirty="0">
                <a:solidFill>
                  <a:srgbClr val="FF0000"/>
                </a:solidFill>
              </a:endParaRPr>
            </a:p>
          </p:txBody>
        </p:sp>
        <p:sp>
          <p:nvSpPr>
            <p:cNvPr id="211" name="Text Box 180"/>
            <p:cNvSpPr txBox="1">
              <a:spLocks noChangeArrowheads="1"/>
            </p:cNvSpPr>
            <p:nvPr/>
          </p:nvSpPr>
          <p:spPr bwMode="auto">
            <a:xfrm>
              <a:off x="5148064" y="2276872"/>
              <a:ext cx="542355" cy="278051"/>
            </a:xfrm>
            <a:prstGeom prst="rect">
              <a:avLst/>
            </a:prstGeom>
            <a:noFill/>
            <a:ln w="9525" algn="ctr">
              <a:noFill/>
              <a:miter lim="800000"/>
              <a:headEnd/>
              <a:tailEnd/>
            </a:ln>
          </p:spPr>
          <p:txBody>
            <a:bodyPr lIns="92075" tIns="46038" rIns="92075" bIns="46038">
              <a:spAutoFit/>
            </a:bodyPr>
            <a:lstStyle/>
            <a:p>
              <a:pPr>
                <a:spcBef>
                  <a:spcPct val="50000"/>
                </a:spcBef>
              </a:pPr>
              <a:r>
                <a:rPr lang="it-IT" sz="1200" dirty="0" smtClean="0">
                  <a:solidFill>
                    <a:srgbClr val="00CC00"/>
                  </a:solidFill>
                </a:rPr>
                <a:t>GPR</a:t>
              </a:r>
              <a:endParaRPr lang="it-IT" sz="1200" dirty="0">
                <a:solidFill>
                  <a:srgbClr val="00CC00"/>
                </a:solidFill>
              </a:endParaRPr>
            </a:p>
          </p:txBody>
        </p:sp>
        <p:sp>
          <p:nvSpPr>
            <p:cNvPr id="212" name="Text Box 180"/>
            <p:cNvSpPr txBox="1">
              <a:spLocks noChangeArrowheads="1"/>
            </p:cNvSpPr>
            <p:nvPr/>
          </p:nvSpPr>
          <p:spPr bwMode="auto">
            <a:xfrm>
              <a:off x="8013144" y="2275344"/>
              <a:ext cx="542355" cy="278051"/>
            </a:xfrm>
            <a:prstGeom prst="rect">
              <a:avLst/>
            </a:prstGeom>
            <a:noFill/>
            <a:ln w="9525" algn="ctr">
              <a:noFill/>
              <a:miter lim="800000"/>
              <a:headEnd/>
              <a:tailEnd/>
            </a:ln>
          </p:spPr>
          <p:txBody>
            <a:bodyPr lIns="92075" tIns="46038" rIns="92075" bIns="46038">
              <a:spAutoFit/>
            </a:bodyPr>
            <a:lstStyle/>
            <a:p>
              <a:pPr>
                <a:spcBef>
                  <a:spcPct val="50000"/>
                </a:spcBef>
              </a:pPr>
              <a:r>
                <a:rPr lang="it-IT" sz="1200" dirty="0" smtClean="0">
                  <a:solidFill>
                    <a:srgbClr val="00CC00"/>
                  </a:solidFill>
                </a:rPr>
                <a:t>GPR</a:t>
              </a:r>
              <a:endParaRPr lang="it-IT" sz="1200" dirty="0">
                <a:solidFill>
                  <a:srgbClr val="00CC00"/>
                </a:solidFill>
              </a:endParaRPr>
            </a:p>
          </p:txBody>
        </p:sp>
        <p:sp>
          <p:nvSpPr>
            <p:cNvPr id="213" name="Text Box 180"/>
            <p:cNvSpPr txBox="1">
              <a:spLocks noChangeArrowheads="1"/>
            </p:cNvSpPr>
            <p:nvPr/>
          </p:nvSpPr>
          <p:spPr bwMode="auto">
            <a:xfrm>
              <a:off x="5159112" y="3639304"/>
              <a:ext cx="542355" cy="278051"/>
            </a:xfrm>
            <a:prstGeom prst="rect">
              <a:avLst/>
            </a:prstGeom>
            <a:noFill/>
            <a:ln w="9525" algn="ctr">
              <a:noFill/>
              <a:miter lim="800000"/>
              <a:headEnd/>
              <a:tailEnd/>
            </a:ln>
          </p:spPr>
          <p:txBody>
            <a:bodyPr lIns="92075" tIns="46038" rIns="92075" bIns="46038">
              <a:spAutoFit/>
            </a:bodyPr>
            <a:lstStyle/>
            <a:p>
              <a:pPr>
                <a:spcBef>
                  <a:spcPct val="50000"/>
                </a:spcBef>
              </a:pPr>
              <a:r>
                <a:rPr lang="it-IT" sz="1200" dirty="0" smtClean="0">
                  <a:solidFill>
                    <a:srgbClr val="00CC00"/>
                  </a:solidFill>
                </a:rPr>
                <a:t>GPR</a:t>
              </a:r>
              <a:endParaRPr lang="it-IT" sz="1200" dirty="0">
                <a:solidFill>
                  <a:srgbClr val="00CC00"/>
                </a:solidFill>
              </a:endParaRPr>
            </a:p>
          </p:txBody>
        </p:sp>
        <p:sp>
          <p:nvSpPr>
            <p:cNvPr id="214" name="Text Box 180"/>
            <p:cNvSpPr txBox="1">
              <a:spLocks noChangeArrowheads="1"/>
            </p:cNvSpPr>
            <p:nvPr/>
          </p:nvSpPr>
          <p:spPr bwMode="auto">
            <a:xfrm>
              <a:off x="7947992" y="3578344"/>
              <a:ext cx="542355" cy="278051"/>
            </a:xfrm>
            <a:prstGeom prst="rect">
              <a:avLst/>
            </a:prstGeom>
            <a:noFill/>
            <a:ln w="9525" algn="ctr">
              <a:noFill/>
              <a:miter lim="800000"/>
              <a:headEnd/>
              <a:tailEnd/>
            </a:ln>
          </p:spPr>
          <p:txBody>
            <a:bodyPr lIns="92075" tIns="46038" rIns="92075" bIns="46038">
              <a:spAutoFit/>
            </a:bodyPr>
            <a:lstStyle/>
            <a:p>
              <a:pPr>
                <a:spcBef>
                  <a:spcPct val="50000"/>
                </a:spcBef>
              </a:pPr>
              <a:r>
                <a:rPr lang="it-IT" sz="1200" dirty="0" smtClean="0">
                  <a:solidFill>
                    <a:srgbClr val="00CC00"/>
                  </a:solidFill>
                </a:rPr>
                <a:t>GPR</a:t>
              </a:r>
              <a:endParaRPr lang="it-IT" sz="1200" dirty="0">
                <a:solidFill>
                  <a:srgbClr val="00CC00"/>
                </a:solidFill>
              </a:endParaRPr>
            </a:p>
          </p:txBody>
        </p:sp>
        <p:sp>
          <p:nvSpPr>
            <p:cNvPr id="215" name="Text Box 180"/>
            <p:cNvSpPr txBox="1">
              <a:spLocks noChangeArrowheads="1"/>
            </p:cNvSpPr>
            <p:nvPr/>
          </p:nvSpPr>
          <p:spPr bwMode="auto">
            <a:xfrm>
              <a:off x="7952184" y="5285968"/>
              <a:ext cx="542355" cy="278051"/>
            </a:xfrm>
            <a:prstGeom prst="rect">
              <a:avLst/>
            </a:prstGeom>
            <a:noFill/>
            <a:ln w="9525" algn="ctr">
              <a:noFill/>
              <a:miter lim="800000"/>
              <a:headEnd/>
              <a:tailEnd/>
            </a:ln>
          </p:spPr>
          <p:txBody>
            <a:bodyPr lIns="92075" tIns="46038" rIns="92075" bIns="46038">
              <a:spAutoFit/>
            </a:bodyPr>
            <a:lstStyle/>
            <a:p>
              <a:pPr>
                <a:spcBef>
                  <a:spcPct val="50000"/>
                </a:spcBef>
              </a:pPr>
              <a:r>
                <a:rPr lang="it-IT" sz="1200" dirty="0" smtClean="0">
                  <a:solidFill>
                    <a:srgbClr val="00CC00"/>
                  </a:solidFill>
                </a:rPr>
                <a:t>GPR</a:t>
              </a:r>
              <a:endParaRPr lang="it-IT" sz="1200" dirty="0">
                <a:solidFill>
                  <a:srgbClr val="00CC00"/>
                </a:solidFill>
              </a:endParaRPr>
            </a:p>
          </p:txBody>
        </p:sp>
      </p:grpSp>
      <p:sp>
        <p:nvSpPr>
          <p:cNvPr id="187" name="CasellaDiTesto 186"/>
          <p:cNvSpPr txBox="1"/>
          <p:nvPr/>
        </p:nvSpPr>
        <p:spPr>
          <a:xfrm>
            <a:off x="579552" y="1168936"/>
            <a:ext cx="8244408" cy="461665"/>
          </a:xfrm>
          <a:prstGeom prst="rect">
            <a:avLst/>
          </a:prstGeom>
          <a:noFill/>
        </p:spPr>
        <p:txBody>
          <a:bodyPr wrap="square" rtlCol="0">
            <a:spAutoFit/>
          </a:bodyPr>
          <a:lstStyle/>
          <a:p>
            <a:r>
              <a:rPr lang="it-IT" sz="2400" b="1" dirty="0" smtClean="0">
                <a:latin typeface="+mj-lt"/>
                <a:ea typeface="ヒラギノ角ゴ Pro W3" pitchFamily="1" charset="-128"/>
                <a:cs typeface="+mn-cs"/>
              </a:rPr>
              <a:t>SCHEMA Project (</a:t>
            </a:r>
            <a:r>
              <a:rPr lang="it-IT" sz="2400" b="1" dirty="0" err="1" smtClean="0">
                <a:latin typeface="+mj-lt"/>
                <a:ea typeface="ヒラギノ角ゴ Pro W3" pitchFamily="1" charset="-128"/>
                <a:cs typeface="+mn-cs"/>
              </a:rPr>
              <a:t>closed</a:t>
            </a:r>
            <a:r>
              <a:rPr lang="it-IT" sz="2400" b="1" dirty="0" smtClean="0">
                <a:latin typeface="+mj-lt"/>
                <a:ea typeface="ヒラギノ角ゴ Pro W3" pitchFamily="1" charset="-128"/>
                <a:cs typeface="+mn-cs"/>
              </a:rPr>
              <a:t> </a:t>
            </a:r>
            <a:r>
              <a:rPr lang="it-IT" sz="2400" b="1" dirty="0" err="1" smtClean="0">
                <a:latin typeface="+mj-lt"/>
                <a:ea typeface="ヒラギノ角ゴ Pro W3" pitchFamily="1" charset="-128"/>
                <a:cs typeface="+mn-cs"/>
              </a:rPr>
              <a:t>loop</a:t>
            </a:r>
            <a:r>
              <a:rPr lang="it-IT" sz="2400" b="1" dirty="0" smtClean="0">
                <a:latin typeface="+mj-lt"/>
                <a:ea typeface="ヒラギノ角ゴ Pro W3" pitchFamily="1" charset="-128"/>
                <a:cs typeface="+mn-cs"/>
              </a:rPr>
              <a:t> on the </a:t>
            </a:r>
            <a:r>
              <a:rPr lang="it-IT" sz="2400" b="1" dirty="0" err="1" smtClean="0">
                <a:latin typeface="+mj-lt"/>
                <a:ea typeface="ヒラギノ角ゴ Pro W3" pitchFamily="1" charset="-128"/>
                <a:cs typeface="+mn-cs"/>
              </a:rPr>
              <a:t>same</a:t>
            </a:r>
            <a:r>
              <a:rPr lang="it-IT" sz="2400" b="1" dirty="0" smtClean="0">
                <a:latin typeface="+mj-lt"/>
                <a:ea typeface="ヒラギノ角ゴ Pro W3" pitchFamily="1" charset="-128"/>
                <a:cs typeface="+mn-cs"/>
              </a:rPr>
              <a:t> MV </a:t>
            </a:r>
            <a:r>
              <a:rPr lang="it-IT" sz="2400" b="1" dirty="0" err="1" smtClean="0">
                <a:latin typeface="+mj-lt"/>
                <a:ea typeface="ヒラギノ角ゴ Pro W3" pitchFamily="1" charset="-128"/>
                <a:cs typeface="+mn-cs"/>
              </a:rPr>
              <a:t>busbar</a:t>
            </a:r>
            <a:r>
              <a:rPr lang="it-IT" sz="2400" b="1" dirty="0" smtClean="0">
                <a:latin typeface="+mj-lt"/>
                <a:ea typeface="ヒラギノ角ゴ Pro W3" pitchFamily="1" charset="-128"/>
                <a:cs typeface="+mn-cs"/>
              </a:rPr>
              <a:t>)</a:t>
            </a:r>
          </a:p>
        </p:txBody>
      </p:sp>
      <p:grpSp>
        <p:nvGrpSpPr>
          <p:cNvPr id="191" name="Gruppo 190"/>
          <p:cNvGrpSpPr/>
          <p:nvPr/>
        </p:nvGrpSpPr>
        <p:grpSpPr>
          <a:xfrm>
            <a:off x="323528" y="1700808"/>
            <a:ext cx="4536504" cy="6094618"/>
            <a:chOff x="323528" y="1700808"/>
            <a:chExt cx="4536504" cy="6094618"/>
          </a:xfrm>
        </p:grpSpPr>
        <p:sp>
          <p:nvSpPr>
            <p:cNvPr id="217" name="Text Box 165"/>
            <p:cNvSpPr txBox="1">
              <a:spLocks noChangeArrowheads="1"/>
            </p:cNvSpPr>
            <p:nvPr/>
          </p:nvSpPr>
          <p:spPr bwMode="auto">
            <a:xfrm>
              <a:off x="323528" y="1700808"/>
              <a:ext cx="4536504" cy="6094618"/>
            </a:xfrm>
            <a:prstGeom prst="rect">
              <a:avLst/>
            </a:prstGeom>
            <a:noFill/>
            <a:ln w="9525" algn="ctr">
              <a:noFill/>
              <a:miter lim="800000"/>
              <a:headEnd/>
              <a:tailEnd/>
            </a:ln>
          </p:spPr>
          <p:txBody>
            <a:bodyPr wrap="square" lIns="92075" tIns="46038" rIns="92075" bIns="46038">
              <a:spAutoFit/>
            </a:bodyPr>
            <a:lstStyle/>
            <a:p>
              <a:pPr indent="92075" algn="just">
                <a:spcBef>
                  <a:spcPct val="50000"/>
                </a:spcBef>
                <a:buFont typeface="Arial" pitchFamily="34" charset="0"/>
                <a:buChar char="•"/>
                <a:tabLst>
                  <a:tab pos="182563" algn="l"/>
                </a:tabLst>
              </a:pPr>
              <a:r>
                <a:rPr lang="it-IT" sz="1500" dirty="0" smtClean="0">
                  <a:latin typeface="+mj-lt"/>
                </a:rPr>
                <a:t>FPR 1&amp;2: </a:t>
              </a:r>
              <a:r>
                <a:rPr lang="it-IT" sz="1500" dirty="0" err="1" smtClean="0">
                  <a:latin typeface="+mj-lt"/>
                </a:rPr>
                <a:t>protection</a:t>
              </a:r>
              <a:r>
                <a:rPr lang="it-IT" sz="1500" dirty="0" smtClean="0">
                  <a:latin typeface="+mj-lt"/>
                </a:rPr>
                <a:t> </a:t>
              </a:r>
              <a:r>
                <a:rPr lang="it-IT" sz="1500" dirty="0" err="1" smtClean="0">
                  <a:latin typeface="+mj-lt"/>
                </a:rPr>
                <a:t>relays</a:t>
              </a:r>
              <a:r>
                <a:rPr lang="it-IT" sz="1500" dirty="0" smtClean="0">
                  <a:latin typeface="+mj-lt"/>
                </a:rPr>
                <a:t> s </a:t>
              </a:r>
              <a:r>
                <a:rPr lang="it-IT" sz="1500" dirty="0" err="1" smtClean="0">
                  <a:latin typeface="+mj-lt"/>
                </a:rPr>
                <a:t>of</a:t>
              </a:r>
              <a:r>
                <a:rPr lang="it-IT" sz="1500" dirty="0" smtClean="0">
                  <a:latin typeface="+mj-lt"/>
                </a:rPr>
                <a:t> the  </a:t>
              </a:r>
              <a:r>
                <a:rPr lang="it-IT" sz="1500" dirty="0" err="1" smtClean="0">
                  <a:latin typeface="+mj-lt"/>
                </a:rPr>
                <a:t>two</a:t>
              </a:r>
              <a:r>
                <a:rPr lang="it-IT" sz="1500" dirty="0" smtClean="0">
                  <a:latin typeface="+mj-lt"/>
                </a:rPr>
                <a:t> </a:t>
              </a:r>
              <a:r>
                <a:rPr lang="it-IT" sz="1500" dirty="0" err="1" smtClean="0">
                  <a:latin typeface="+mj-lt"/>
                </a:rPr>
                <a:t>feeder</a:t>
              </a:r>
              <a:r>
                <a:rPr lang="it-IT" sz="1500" dirty="0" smtClean="0">
                  <a:latin typeface="+mj-lt"/>
                </a:rPr>
                <a:t> </a:t>
              </a:r>
              <a:r>
                <a:rPr lang="it-IT" sz="1500" dirty="0" err="1" smtClean="0">
                  <a:latin typeface="+mj-lt"/>
                </a:rPr>
                <a:t>of</a:t>
              </a:r>
              <a:r>
                <a:rPr lang="it-IT" sz="1500" dirty="0" smtClean="0">
                  <a:latin typeface="+mj-lt"/>
                </a:rPr>
                <a:t> the </a:t>
              </a:r>
              <a:r>
                <a:rPr lang="it-IT" sz="1500" dirty="0" err="1" smtClean="0">
                  <a:latin typeface="+mj-lt"/>
                </a:rPr>
                <a:t>closed</a:t>
              </a:r>
              <a:r>
                <a:rPr lang="it-IT" sz="1500" dirty="0" smtClean="0">
                  <a:latin typeface="+mj-lt"/>
                </a:rPr>
                <a:t> </a:t>
              </a:r>
              <a:r>
                <a:rPr lang="it-IT" sz="1500" dirty="0" err="1" smtClean="0">
                  <a:latin typeface="+mj-lt"/>
                </a:rPr>
                <a:t>loop</a:t>
              </a:r>
              <a:r>
                <a:rPr lang="it-IT" sz="1500" dirty="0" smtClean="0">
                  <a:latin typeface="+mj-lt"/>
                </a:rPr>
                <a:t> (67 &amp; 67N, WATT-VAR)</a:t>
              </a:r>
            </a:p>
            <a:p>
              <a:pPr indent="92075" algn="just">
                <a:spcBef>
                  <a:spcPct val="50000"/>
                </a:spcBef>
                <a:buFont typeface="Arial" pitchFamily="34" charset="0"/>
                <a:buChar char="•"/>
                <a:tabLst>
                  <a:tab pos="182563" algn="l"/>
                </a:tabLst>
              </a:pPr>
              <a:r>
                <a:rPr lang="it-IT" sz="1500" dirty="0" smtClean="0">
                  <a:latin typeface="+mj-lt"/>
                </a:rPr>
                <a:t>MV/LV FPI: </a:t>
              </a:r>
              <a:r>
                <a:rPr lang="it-IT" sz="1500" dirty="0" err="1" smtClean="0">
                  <a:latin typeface="+mj-lt"/>
                </a:rPr>
                <a:t>FPIs</a:t>
              </a:r>
              <a:r>
                <a:rPr lang="it-IT" sz="1500" dirty="0" smtClean="0">
                  <a:latin typeface="+mj-lt"/>
                </a:rPr>
                <a:t> </a:t>
              </a:r>
              <a:r>
                <a:rPr lang="it-IT" sz="1500" dirty="0" err="1" smtClean="0">
                  <a:latin typeface="+mj-lt"/>
                </a:rPr>
                <a:t>installed</a:t>
              </a:r>
              <a:r>
                <a:rPr lang="it-IT" sz="1500" dirty="0" smtClean="0">
                  <a:latin typeface="+mj-lt"/>
                </a:rPr>
                <a:t> on </a:t>
              </a:r>
              <a:r>
                <a:rPr lang="it-IT" sz="1500" dirty="0" err="1" smtClean="0">
                  <a:latin typeface="+mj-lt"/>
                </a:rPr>
                <a:t>CBs</a:t>
              </a:r>
              <a:r>
                <a:rPr lang="it-IT" sz="1500" dirty="0" smtClean="0">
                  <a:latin typeface="+mj-lt"/>
                </a:rPr>
                <a:t> </a:t>
              </a:r>
              <a:r>
                <a:rPr lang="it-IT" sz="1500" dirty="0" err="1" smtClean="0">
                  <a:latin typeface="+mj-lt"/>
                </a:rPr>
                <a:t>along</a:t>
              </a:r>
              <a:r>
                <a:rPr lang="it-IT" sz="1500" dirty="0" smtClean="0">
                  <a:latin typeface="+mj-lt"/>
                </a:rPr>
                <a:t> the MV/LV </a:t>
              </a:r>
              <a:r>
                <a:rPr lang="it-IT" sz="1500" dirty="0" err="1" smtClean="0">
                  <a:latin typeface="+mj-lt"/>
                </a:rPr>
                <a:t>subs</a:t>
              </a:r>
              <a:r>
                <a:rPr lang="it-IT" sz="1500" dirty="0" smtClean="0">
                  <a:latin typeface="+mj-lt"/>
                </a:rPr>
                <a:t>. </a:t>
              </a:r>
              <a:r>
                <a:rPr lang="it-IT" sz="1500" dirty="0" err="1" smtClean="0">
                  <a:latin typeface="+mj-lt"/>
                </a:rPr>
                <a:t>of</a:t>
              </a:r>
              <a:r>
                <a:rPr lang="it-IT" sz="1500" dirty="0" smtClean="0">
                  <a:latin typeface="+mj-lt"/>
                </a:rPr>
                <a:t> the </a:t>
              </a:r>
              <a:r>
                <a:rPr lang="it-IT" sz="1500" dirty="0" err="1" smtClean="0">
                  <a:latin typeface="+mj-lt"/>
                </a:rPr>
                <a:t>two</a:t>
              </a:r>
              <a:r>
                <a:rPr lang="it-IT" sz="1500" dirty="0" smtClean="0">
                  <a:latin typeface="+mj-lt"/>
                </a:rPr>
                <a:t> </a:t>
              </a:r>
              <a:r>
                <a:rPr lang="it-IT" sz="1500" dirty="0" err="1" smtClean="0">
                  <a:latin typeface="+mj-lt"/>
                </a:rPr>
                <a:t>feeder</a:t>
              </a:r>
              <a:r>
                <a:rPr lang="it-IT" sz="1500" dirty="0" smtClean="0">
                  <a:latin typeface="+mj-lt"/>
                </a:rPr>
                <a:t> </a:t>
              </a:r>
              <a:r>
                <a:rPr lang="it-IT" sz="1500" dirty="0" err="1" smtClean="0">
                  <a:latin typeface="+mj-lt"/>
                </a:rPr>
                <a:t>of</a:t>
              </a:r>
              <a:r>
                <a:rPr lang="it-IT" sz="1500" dirty="0" smtClean="0">
                  <a:latin typeface="+mj-lt"/>
                </a:rPr>
                <a:t> </a:t>
              </a:r>
              <a:r>
                <a:rPr lang="it-IT" sz="1500" dirty="0" err="1" smtClean="0">
                  <a:latin typeface="+mj-lt"/>
                </a:rPr>
                <a:t>closed</a:t>
              </a:r>
              <a:r>
                <a:rPr lang="it-IT" sz="1500" dirty="0" smtClean="0">
                  <a:latin typeface="+mj-lt"/>
                </a:rPr>
                <a:t> </a:t>
              </a:r>
              <a:r>
                <a:rPr lang="it-IT" sz="1500" dirty="0" err="1" smtClean="0">
                  <a:latin typeface="+mj-lt"/>
                </a:rPr>
                <a:t>loop</a:t>
              </a:r>
              <a:r>
                <a:rPr lang="it-IT" sz="1500" dirty="0" smtClean="0">
                  <a:latin typeface="+mj-lt"/>
                </a:rPr>
                <a:t> (67 &amp; 67N, WATT-VAR)</a:t>
              </a:r>
            </a:p>
            <a:p>
              <a:pPr indent="92075" algn="just">
                <a:spcBef>
                  <a:spcPct val="50000"/>
                </a:spcBef>
                <a:buFont typeface="Arial" pitchFamily="34" charset="0"/>
                <a:buChar char="•"/>
                <a:tabLst>
                  <a:tab pos="182563" algn="l"/>
                </a:tabLst>
              </a:pPr>
              <a:r>
                <a:rPr lang="it-IT" sz="1500" dirty="0" smtClean="0">
                  <a:latin typeface="+mj-lt"/>
                </a:rPr>
                <a:t>GPR: </a:t>
              </a:r>
              <a:r>
                <a:rPr lang="it-IT" sz="1500" dirty="0" err="1" smtClean="0">
                  <a:latin typeface="+mj-lt"/>
                </a:rPr>
                <a:t>Customer</a:t>
              </a:r>
              <a:r>
                <a:rPr lang="it-IT" sz="1500" dirty="0" smtClean="0">
                  <a:latin typeface="+mj-lt"/>
                </a:rPr>
                <a:t> </a:t>
              </a:r>
              <a:r>
                <a:rPr lang="it-IT" sz="1500" dirty="0" err="1" smtClean="0">
                  <a:latin typeface="+mj-lt"/>
                </a:rPr>
                <a:t>General</a:t>
              </a:r>
              <a:r>
                <a:rPr lang="it-IT" sz="1500" dirty="0" smtClean="0">
                  <a:latin typeface="+mj-lt"/>
                </a:rPr>
                <a:t> </a:t>
              </a:r>
              <a:r>
                <a:rPr lang="it-IT" sz="1500" dirty="0" err="1" smtClean="0">
                  <a:latin typeface="+mj-lt"/>
                </a:rPr>
                <a:t>Protection</a:t>
              </a:r>
              <a:r>
                <a:rPr lang="it-IT" sz="1500" dirty="0" smtClean="0">
                  <a:latin typeface="+mj-lt"/>
                </a:rPr>
                <a:t> </a:t>
              </a:r>
              <a:r>
                <a:rPr lang="it-IT" sz="1500" dirty="0" err="1" smtClean="0">
                  <a:latin typeface="+mj-lt"/>
                </a:rPr>
                <a:t>Relay</a:t>
              </a:r>
              <a:r>
                <a:rPr lang="it-IT" sz="1500" dirty="0" smtClean="0">
                  <a:latin typeface="+mj-lt"/>
                </a:rPr>
                <a:t> (51/67, 51N/67N, WATT-VAR)</a:t>
              </a:r>
            </a:p>
            <a:p>
              <a:pPr indent="441325" algn="just">
                <a:spcBef>
                  <a:spcPct val="50000"/>
                </a:spcBef>
                <a:buFont typeface="Arial" pitchFamily="34" charset="0"/>
                <a:buChar char="•"/>
              </a:pPr>
              <a:r>
                <a:rPr lang="it-IT" sz="1500" dirty="0" smtClean="0">
                  <a:latin typeface="+mj-lt"/>
                </a:rPr>
                <a:t>Direction </a:t>
              </a:r>
              <a:r>
                <a:rPr lang="it-IT" sz="1500" dirty="0" err="1" smtClean="0">
                  <a:latin typeface="+mj-lt"/>
                </a:rPr>
                <a:t>of</a:t>
              </a:r>
              <a:r>
                <a:rPr lang="it-IT" sz="1500" dirty="0" smtClean="0">
                  <a:latin typeface="+mj-lt"/>
                </a:rPr>
                <a:t> “</a:t>
              </a:r>
              <a:r>
                <a:rPr lang="it-IT" sz="1500" b="1" dirty="0" err="1" smtClean="0">
                  <a:solidFill>
                    <a:srgbClr val="FF0000"/>
                  </a:solidFill>
                  <a:latin typeface="+mj-lt"/>
                </a:rPr>
                <a:t>red</a:t>
              </a:r>
              <a:r>
                <a:rPr lang="it-IT" sz="1500" b="1" dirty="0" smtClean="0">
                  <a:solidFill>
                    <a:srgbClr val="FF0000"/>
                  </a:solidFill>
                  <a:latin typeface="+mj-lt"/>
                </a:rPr>
                <a:t> </a:t>
              </a:r>
              <a:r>
                <a:rPr lang="it-IT" sz="1500" b="1" dirty="0" err="1" smtClean="0">
                  <a:solidFill>
                    <a:srgbClr val="FF0000"/>
                  </a:solidFill>
                  <a:latin typeface="+mj-lt"/>
                </a:rPr>
                <a:t>loop</a:t>
              </a:r>
              <a:r>
                <a:rPr lang="it-IT" sz="1500" dirty="0" smtClean="0">
                  <a:latin typeface="+mj-lt"/>
                </a:rPr>
                <a:t>”, </a:t>
              </a:r>
              <a:r>
                <a:rPr lang="it-IT" sz="1500" dirty="0" err="1" smtClean="0">
                  <a:latin typeface="+mj-lt"/>
                </a:rPr>
                <a:t>for</a:t>
              </a:r>
              <a:r>
                <a:rPr lang="it-IT" sz="1500" dirty="0" smtClean="0">
                  <a:latin typeface="+mj-lt"/>
                </a:rPr>
                <a:t> </a:t>
              </a:r>
              <a:r>
                <a:rPr lang="it-IT" sz="1500" dirty="0" err="1" smtClean="0">
                  <a:latin typeface="+mj-lt"/>
                </a:rPr>
                <a:t>overcurrents</a:t>
              </a:r>
              <a:r>
                <a:rPr lang="it-IT" sz="1500" dirty="0" smtClean="0">
                  <a:latin typeface="+mj-lt"/>
                </a:rPr>
                <a:t>, </a:t>
              </a:r>
              <a:r>
                <a:rPr lang="it-IT" sz="1500" dirty="0" err="1" smtClean="0">
                  <a:latin typeface="+mj-lt"/>
                </a:rPr>
                <a:t>phase</a:t>
              </a:r>
              <a:r>
                <a:rPr lang="it-IT" sz="1500" dirty="0" smtClean="0">
                  <a:latin typeface="+mj-lt"/>
                </a:rPr>
                <a:t> </a:t>
              </a:r>
              <a:r>
                <a:rPr lang="it-IT" sz="1500" dirty="0" err="1" smtClean="0">
                  <a:latin typeface="+mj-lt"/>
                </a:rPr>
                <a:t>to</a:t>
              </a:r>
              <a:r>
                <a:rPr lang="it-IT" sz="1500" dirty="0" smtClean="0">
                  <a:latin typeface="+mj-lt"/>
                </a:rPr>
                <a:t> </a:t>
              </a:r>
              <a:r>
                <a:rPr lang="it-IT" sz="1500" dirty="0" err="1" smtClean="0">
                  <a:latin typeface="+mj-lt"/>
                </a:rPr>
                <a:t>earth</a:t>
              </a:r>
              <a:r>
                <a:rPr lang="it-IT" sz="1500" dirty="0" smtClean="0">
                  <a:latin typeface="+mj-lt"/>
                </a:rPr>
                <a:t> </a:t>
              </a:r>
              <a:r>
                <a:rPr lang="it-IT" sz="1500" dirty="0" err="1" smtClean="0">
                  <a:latin typeface="+mj-lt"/>
                </a:rPr>
                <a:t>faults</a:t>
              </a:r>
              <a:r>
                <a:rPr lang="it-IT" sz="1500" dirty="0" smtClean="0">
                  <a:latin typeface="+mj-lt"/>
                </a:rPr>
                <a:t> and cross </a:t>
              </a:r>
              <a:r>
                <a:rPr lang="it-IT" sz="1500" dirty="0" err="1" smtClean="0">
                  <a:latin typeface="+mj-lt"/>
                </a:rPr>
                <a:t>country</a:t>
              </a:r>
              <a:r>
                <a:rPr lang="it-IT" sz="1500" dirty="0" smtClean="0">
                  <a:latin typeface="+mj-lt"/>
                </a:rPr>
                <a:t> </a:t>
              </a:r>
              <a:r>
                <a:rPr lang="it-IT" sz="1500" dirty="0" err="1" smtClean="0">
                  <a:latin typeface="+mj-lt"/>
                </a:rPr>
                <a:t>faults</a:t>
              </a:r>
              <a:endParaRPr lang="it-IT" sz="1500" dirty="0" smtClean="0">
                <a:latin typeface="+mj-lt"/>
              </a:endParaRPr>
            </a:p>
            <a:p>
              <a:pPr indent="441325" algn="just">
                <a:spcBef>
                  <a:spcPct val="50000"/>
                </a:spcBef>
                <a:buFont typeface="Arial" pitchFamily="34" charset="0"/>
                <a:buChar char="•"/>
              </a:pPr>
              <a:r>
                <a:rPr lang="it-IT" sz="1500" dirty="0" smtClean="0">
                  <a:latin typeface="+mj-lt"/>
                </a:rPr>
                <a:t>Direction </a:t>
              </a:r>
              <a:r>
                <a:rPr lang="it-IT" sz="1500" dirty="0" err="1" smtClean="0">
                  <a:latin typeface="+mj-lt"/>
                </a:rPr>
                <a:t>of</a:t>
              </a:r>
              <a:r>
                <a:rPr lang="it-IT" sz="1500" dirty="0" smtClean="0">
                  <a:latin typeface="+mj-lt"/>
                </a:rPr>
                <a:t> “</a:t>
              </a:r>
              <a:r>
                <a:rPr lang="it-IT" sz="1500" b="1" dirty="0" err="1" smtClean="0">
                  <a:solidFill>
                    <a:srgbClr val="154BD1"/>
                  </a:solidFill>
                  <a:latin typeface="+mj-lt"/>
                </a:rPr>
                <a:t>blue</a:t>
              </a:r>
              <a:r>
                <a:rPr lang="it-IT" sz="1500" b="1" dirty="0" smtClean="0">
                  <a:solidFill>
                    <a:srgbClr val="154BD1"/>
                  </a:solidFill>
                  <a:latin typeface="+mj-lt"/>
                </a:rPr>
                <a:t> </a:t>
              </a:r>
              <a:r>
                <a:rPr lang="it-IT" sz="1500" b="1" dirty="0" err="1" smtClean="0">
                  <a:solidFill>
                    <a:srgbClr val="154BD1"/>
                  </a:solidFill>
                  <a:latin typeface="+mj-lt"/>
                </a:rPr>
                <a:t>loop</a:t>
              </a:r>
              <a:r>
                <a:rPr lang="it-IT" sz="1500" dirty="0" smtClean="0">
                  <a:latin typeface="+mj-lt"/>
                </a:rPr>
                <a:t>”, </a:t>
              </a:r>
              <a:r>
                <a:rPr lang="it-IT" sz="1500" dirty="0" err="1" smtClean="0">
                  <a:latin typeface="+mj-lt"/>
                </a:rPr>
                <a:t>for</a:t>
              </a:r>
              <a:r>
                <a:rPr lang="it-IT" sz="1500" dirty="0" smtClean="0">
                  <a:latin typeface="+mj-lt"/>
                </a:rPr>
                <a:t> </a:t>
              </a:r>
              <a:r>
                <a:rPr lang="it-IT" sz="1500" dirty="0" err="1" smtClean="0">
                  <a:latin typeface="+mj-lt"/>
                </a:rPr>
                <a:t>overcurrents</a:t>
              </a:r>
              <a:r>
                <a:rPr lang="it-IT" sz="1500" dirty="0" smtClean="0">
                  <a:latin typeface="+mj-lt"/>
                </a:rPr>
                <a:t>, </a:t>
              </a:r>
              <a:r>
                <a:rPr lang="it-IT" sz="1500" dirty="0" err="1" smtClean="0">
                  <a:latin typeface="+mj-lt"/>
                </a:rPr>
                <a:t>phase</a:t>
              </a:r>
              <a:r>
                <a:rPr lang="it-IT" sz="1500" dirty="0" smtClean="0">
                  <a:latin typeface="+mj-lt"/>
                </a:rPr>
                <a:t> </a:t>
              </a:r>
              <a:r>
                <a:rPr lang="it-IT" sz="1500" dirty="0" err="1" smtClean="0">
                  <a:latin typeface="+mj-lt"/>
                </a:rPr>
                <a:t>to</a:t>
              </a:r>
              <a:r>
                <a:rPr lang="it-IT" sz="1500" dirty="0" smtClean="0">
                  <a:latin typeface="+mj-lt"/>
                </a:rPr>
                <a:t> </a:t>
              </a:r>
              <a:r>
                <a:rPr lang="it-IT" sz="1500" dirty="0" err="1" smtClean="0">
                  <a:latin typeface="+mj-lt"/>
                </a:rPr>
                <a:t>earth</a:t>
              </a:r>
              <a:r>
                <a:rPr lang="it-IT" sz="1500" dirty="0" smtClean="0">
                  <a:latin typeface="+mj-lt"/>
                </a:rPr>
                <a:t> </a:t>
              </a:r>
              <a:r>
                <a:rPr lang="it-IT" sz="1500" dirty="0" err="1" smtClean="0">
                  <a:latin typeface="+mj-lt"/>
                </a:rPr>
                <a:t>faults</a:t>
              </a:r>
              <a:r>
                <a:rPr lang="it-IT" sz="1500" dirty="0" smtClean="0">
                  <a:latin typeface="+mj-lt"/>
                </a:rPr>
                <a:t> and cross </a:t>
              </a:r>
              <a:r>
                <a:rPr lang="it-IT" sz="1500" dirty="0" err="1" smtClean="0">
                  <a:latin typeface="+mj-lt"/>
                </a:rPr>
                <a:t>country</a:t>
              </a:r>
              <a:r>
                <a:rPr lang="it-IT" sz="1500" dirty="0" smtClean="0">
                  <a:latin typeface="+mj-lt"/>
                </a:rPr>
                <a:t> </a:t>
              </a:r>
              <a:r>
                <a:rPr lang="it-IT" sz="1500" dirty="0" err="1" smtClean="0">
                  <a:latin typeface="+mj-lt"/>
                </a:rPr>
                <a:t>faults</a:t>
              </a:r>
              <a:endParaRPr lang="it-IT" sz="1500" dirty="0" smtClean="0">
                <a:latin typeface="+mj-lt"/>
              </a:endParaRPr>
            </a:p>
            <a:p>
              <a:pPr indent="441325" algn="just">
                <a:spcBef>
                  <a:spcPct val="50000"/>
                </a:spcBef>
                <a:buFont typeface="Arial" pitchFamily="34" charset="0"/>
                <a:buChar char="•"/>
              </a:pPr>
              <a:r>
                <a:rPr lang="it-IT" sz="1500" dirty="0" smtClean="0">
                  <a:latin typeface="+mj-lt"/>
                </a:rPr>
                <a:t>Direction </a:t>
              </a:r>
              <a:r>
                <a:rPr lang="it-IT" sz="1500" dirty="0" err="1" smtClean="0">
                  <a:latin typeface="+mj-lt"/>
                </a:rPr>
                <a:t>of</a:t>
              </a:r>
              <a:r>
                <a:rPr lang="it-IT" sz="1500" dirty="0" smtClean="0">
                  <a:latin typeface="+mj-lt"/>
                </a:rPr>
                <a:t> </a:t>
              </a:r>
              <a:r>
                <a:rPr lang="it-IT" sz="1500" dirty="0" err="1" smtClean="0">
                  <a:latin typeface="+mj-lt"/>
                </a:rPr>
                <a:t>logic</a:t>
              </a:r>
              <a:r>
                <a:rPr lang="it-IT" sz="1500" dirty="0" smtClean="0">
                  <a:latin typeface="+mj-lt"/>
                </a:rPr>
                <a:t> </a:t>
              </a:r>
              <a:r>
                <a:rPr lang="it-IT" sz="1500" dirty="0" err="1" smtClean="0">
                  <a:latin typeface="+mj-lt"/>
                </a:rPr>
                <a:t>selectivity</a:t>
              </a:r>
              <a:r>
                <a:rPr lang="it-IT" sz="1500" dirty="0" smtClean="0">
                  <a:latin typeface="+mj-lt"/>
                </a:rPr>
                <a:t> </a:t>
              </a:r>
              <a:r>
                <a:rPr lang="it-IT" sz="1500" dirty="0" err="1" smtClean="0">
                  <a:latin typeface="+mj-lt"/>
                </a:rPr>
                <a:t>lock</a:t>
              </a:r>
              <a:r>
                <a:rPr lang="it-IT" sz="1500" dirty="0" smtClean="0">
                  <a:latin typeface="+mj-lt"/>
                </a:rPr>
                <a:t> </a:t>
              </a:r>
              <a:r>
                <a:rPr lang="it-IT" sz="1500" dirty="0" err="1" smtClean="0">
                  <a:latin typeface="+mj-lt"/>
                </a:rPr>
                <a:t>signal</a:t>
              </a:r>
              <a:r>
                <a:rPr lang="it-IT" sz="1500" dirty="0" smtClean="0">
                  <a:latin typeface="+mj-lt"/>
                </a:rPr>
                <a:t> on “</a:t>
              </a:r>
              <a:r>
                <a:rPr lang="it-IT" sz="1500" b="1" dirty="0" err="1" smtClean="0">
                  <a:solidFill>
                    <a:srgbClr val="FF0000"/>
                  </a:solidFill>
                  <a:latin typeface="+mj-lt"/>
                </a:rPr>
                <a:t>red</a:t>
              </a:r>
              <a:r>
                <a:rPr lang="it-IT" sz="1500" b="1" dirty="0" smtClean="0">
                  <a:solidFill>
                    <a:srgbClr val="FF0000"/>
                  </a:solidFill>
                  <a:latin typeface="+mj-lt"/>
                </a:rPr>
                <a:t> </a:t>
              </a:r>
              <a:r>
                <a:rPr lang="it-IT" sz="1500" b="1" dirty="0" err="1" smtClean="0">
                  <a:solidFill>
                    <a:srgbClr val="FF0000"/>
                  </a:solidFill>
                  <a:latin typeface="+mj-lt"/>
                </a:rPr>
                <a:t>loop</a:t>
              </a:r>
              <a:r>
                <a:rPr lang="it-IT" sz="1500" dirty="0" smtClean="0">
                  <a:latin typeface="+mj-lt"/>
                </a:rPr>
                <a:t>”, </a:t>
              </a:r>
              <a:r>
                <a:rPr lang="it-IT" sz="1500" dirty="0" err="1" smtClean="0">
                  <a:latin typeface="+mj-lt"/>
                </a:rPr>
                <a:t>for</a:t>
              </a:r>
              <a:r>
                <a:rPr lang="it-IT" sz="1500" dirty="0" smtClean="0">
                  <a:latin typeface="+mj-lt"/>
                </a:rPr>
                <a:t> </a:t>
              </a:r>
              <a:r>
                <a:rPr lang="it-IT" sz="1500" dirty="0" err="1" smtClean="0">
                  <a:latin typeface="+mj-lt"/>
                </a:rPr>
                <a:t>overcurrents</a:t>
              </a:r>
              <a:r>
                <a:rPr lang="it-IT" sz="1500" dirty="0" smtClean="0">
                  <a:latin typeface="+mj-lt"/>
                </a:rPr>
                <a:t>, </a:t>
              </a:r>
              <a:r>
                <a:rPr lang="it-IT" sz="1500" dirty="0" err="1" smtClean="0">
                  <a:latin typeface="+mj-lt"/>
                </a:rPr>
                <a:t>phase</a:t>
              </a:r>
              <a:r>
                <a:rPr lang="it-IT" sz="1500" dirty="0" smtClean="0">
                  <a:latin typeface="+mj-lt"/>
                </a:rPr>
                <a:t> </a:t>
              </a:r>
              <a:r>
                <a:rPr lang="it-IT" sz="1500" dirty="0" err="1" smtClean="0">
                  <a:latin typeface="+mj-lt"/>
                </a:rPr>
                <a:t>to</a:t>
              </a:r>
              <a:r>
                <a:rPr lang="it-IT" sz="1500" dirty="0" smtClean="0">
                  <a:latin typeface="+mj-lt"/>
                </a:rPr>
                <a:t> </a:t>
              </a:r>
              <a:r>
                <a:rPr lang="it-IT" sz="1500" dirty="0" err="1" smtClean="0">
                  <a:latin typeface="+mj-lt"/>
                </a:rPr>
                <a:t>earth</a:t>
              </a:r>
              <a:r>
                <a:rPr lang="it-IT" sz="1500" dirty="0" smtClean="0">
                  <a:latin typeface="+mj-lt"/>
                </a:rPr>
                <a:t> </a:t>
              </a:r>
              <a:r>
                <a:rPr lang="it-IT" sz="1500" dirty="0" err="1" smtClean="0">
                  <a:latin typeface="+mj-lt"/>
                </a:rPr>
                <a:t>faults</a:t>
              </a:r>
              <a:r>
                <a:rPr lang="it-IT" sz="1500" dirty="0" smtClean="0">
                  <a:latin typeface="+mj-lt"/>
                </a:rPr>
                <a:t> and cross </a:t>
              </a:r>
              <a:r>
                <a:rPr lang="it-IT" sz="1500" dirty="0" err="1" smtClean="0">
                  <a:latin typeface="+mj-lt"/>
                </a:rPr>
                <a:t>country</a:t>
              </a:r>
              <a:r>
                <a:rPr lang="it-IT" sz="1500" dirty="0" smtClean="0">
                  <a:latin typeface="+mj-lt"/>
                </a:rPr>
                <a:t> </a:t>
              </a:r>
              <a:r>
                <a:rPr lang="it-IT" sz="1500" dirty="0" err="1" smtClean="0">
                  <a:latin typeface="+mj-lt"/>
                </a:rPr>
                <a:t>faults</a:t>
              </a:r>
              <a:endParaRPr lang="it-IT" sz="1500" dirty="0" smtClean="0">
                <a:latin typeface="+mj-lt"/>
              </a:endParaRPr>
            </a:p>
            <a:p>
              <a:pPr indent="441325" algn="just">
                <a:spcBef>
                  <a:spcPct val="50000"/>
                </a:spcBef>
                <a:buFont typeface="Arial" pitchFamily="34" charset="0"/>
                <a:buChar char="•"/>
              </a:pPr>
              <a:r>
                <a:rPr lang="it-IT" sz="1500" dirty="0" smtClean="0">
                  <a:latin typeface="+mj-lt"/>
                </a:rPr>
                <a:t>Direction </a:t>
              </a:r>
              <a:r>
                <a:rPr lang="it-IT" sz="1500" dirty="0" err="1" smtClean="0">
                  <a:latin typeface="+mj-lt"/>
                </a:rPr>
                <a:t>of</a:t>
              </a:r>
              <a:r>
                <a:rPr lang="it-IT" sz="1500" dirty="0" smtClean="0">
                  <a:latin typeface="+mj-lt"/>
                </a:rPr>
                <a:t> </a:t>
              </a:r>
              <a:r>
                <a:rPr lang="it-IT" sz="1500" dirty="0" err="1" smtClean="0">
                  <a:latin typeface="+mj-lt"/>
                </a:rPr>
                <a:t>logic</a:t>
              </a:r>
              <a:r>
                <a:rPr lang="it-IT" sz="1500" dirty="0" smtClean="0">
                  <a:latin typeface="+mj-lt"/>
                </a:rPr>
                <a:t> </a:t>
              </a:r>
              <a:r>
                <a:rPr lang="it-IT" sz="1500" dirty="0" err="1" smtClean="0">
                  <a:latin typeface="+mj-lt"/>
                </a:rPr>
                <a:t>selectivity</a:t>
              </a:r>
              <a:r>
                <a:rPr lang="it-IT" sz="1500" dirty="0" smtClean="0">
                  <a:latin typeface="+mj-lt"/>
                </a:rPr>
                <a:t> </a:t>
              </a:r>
              <a:r>
                <a:rPr lang="it-IT" sz="1500" dirty="0" err="1" smtClean="0">
                  <a:latin typeface="+mj-lt"/>
                </a:rPr>
                <a:t>lock</a:t>
              </a:r>
              <a:r>
                <a:rPr lang="it-IT" sz="1500" dirty="0" smtClean="0">
                  <a:latin typeface="+mj-lt"/>
                </a:rPr>
                <a:t> </a:t>
              </a:r>
              <a:r>
                <a:rPr lang="it-IT" sz="1500" dirty="0" err="1" smtClean="0">
                  <a:latin typeface="+mj-lt"/>
                </a:rPr>
                <a:t>signal</a:t>
              </a:r>
              <a:r>
                <a:rPr lang="it-IT" sz="1500" dirty="0" smtClean="0">
                  <a:latin typeface="+mj-lt"/>
                </a:rPr>
                <a:t> on “</a:t>
              </a:r>
              <a:r>
                <a:rPr lang="it-IT" sz="1500" b="1" dirty="0" err="1" smtClean="0">
                  <a:solidFill>
                    <a:srgbClr val="154BD1"/>
                  </a:solidFill>
                  <a:latin typeface="+mj-lt"/>
                </a:rPr>
                <a:t>blue</a:t>
              </a:r>
              <a:r>
                <a:rPr lang="it-IT" sz="1500" b="1" dirty="0" smtClean="0">
                  <a:solidFill>
                    <a:srgbClr val="154BD1"/>
                  </a:solidFill>
                  <a:latin typeface="+mj-lt"/>
                </a:rPr>
                <a:t> </a:t>
              </a:r>
              <a:r>
                <a:rPr lang="it-IT" sz="1500" b="1" dirty="0" err="1" smtClean="0">
                  <a:solidFill>
                    <a:srgbClr val="154BD1"/>
                  </a:solidFill>
                  <a:latin typeface="+mj-lt"/>
                </a:rPr>
                <a:t>loop</a:t>
              </a:r>
              <a:r>
                <a:rPr lang="it-IT" sz="1500" dirty="0" smtClean="0">
                  <a:latin typeface="+mj-lt"/>
                </a:rPr>
                <a:t>”, </a:t>
              </a:r>
              <a:r>
                <a:rPr lang="it-IT" sz="1500" dirty="0" err="1" smtClean="0">
                  <a:latin typeface="+mj-lt"/>
                </a:rPr>
                <a:t>for</a:t>
              </a:r>
              <a:r>
                <a:rPr lang="it-IT" sz="1500" dirty="0" smtClean="0">
                  <a:latin typeface="+mj-lt"/>
                </a:rPr>
                <a:t> </a:t>
              </a:r>
              <a:r>
                <a:rPr lang="it-IT" sz="1500" dirty="0" err="1" smtClean="0">
                  <a:latin typeface="+mj-lt"/>
                </a:rPr>
                <a:t>overcurrents</a:t>
              </a:r>
              <a:r>
                <a:rPr lang="it-IT" sz="1500" dirty="0" smtClean="0">
                  <a:latin typeface="+mj-lt"/>
                </a:rPr>
                <a:t>, </a:t>
              </a:r>
              <a:r>
                <a:rPr lang="it-IT" sz="1500" dirty="0" err="1" smtClean="0">
                  <a:latin typeface="+mj-lt"/>
                </a:rPr>
                <a:t>phase</a:t>
              </a:r>
              <a:r>
                <a:rPr lang="it-IT" sz="1500" dirty="0" smtClean="0">
                  <a:latin typeface="+mj-lt"/>
                </a:rPr>
                <a:t> </a:t>
              </a:r>
              <a:r>
                <a:rPr lang="it-IT" sz="1500" dirty="0" err="1" smtClean="0">
                  <a:latin typeface="+mj-lt"/>
                </a:rPr>
                <a:t>to</a:t>
              </a:r>
              <a:r>
                <a:rPr lang="it-IT" sz="1500" dirty="0" smtClean="0">
                  <a:latin typeface="+mj-lt"/>
                </a:rPr>
                <a:t> </a:t>
              </a:r>
              <a:r>
                <a:rPr lang="it-IT" sz="1500" dirty="0" err="1" smtClean="0">
                  <a:latin typeface="+mj-lt"/>
                </a:rPr>
                <a:t>earth</a:t>
              </a:r>
              <a:r>
                <a:rPr lang="it-IT" sz="1500" dirty="0" smtClean="0">
                  <a:latin typeface="+mj-lt"/>
                </a:rPr>
                <a:t> </a:t>
              </a:r>
              <a:r>
                <a:rPr lang="it-IT" sz="1500" dirty="0" err="1" smtClean="0">
                  <a:latin typeface="+mj-lt"/>
                </a:rPr>
                <a:t>faults</a:t>
              </a:r>
              <a:r>
                <a:rPr lang="it-IT" sz="1500" dirty="0" smtClean="0">
                  <a:latin typeface="+mj-lt"/>
                </a:rPr>
                <a:t> and cross </a:t>
              </a:r>
              <a:r>
                <a:rPr lang="it-IT" sz="1500" dirty="0" err="1" smtClean="0">
                  <a:latin typeface="+mj-lt"/>
                </a:rPr>
                <a:t>country</a:t>
              </a:r>
              <a:r>
                <a:rPr lang="it-IT" sz="1500" dirty="0" smtClean="0">
                  <a:latin typeface="+mj-lt"/>
                </a:rPr>
                <a:t> </a:t>
              </a:r>
              <a:r>
                <a:rPr lang="it-IT" sz="1500" dirty="0" err="1" smtClean="0">
                  <a:latin typeface="+mj-lt"/>
                </a:rPr>
                <a:t>faults</a:t>
              </a:r>
              <a:endParaRPr lang="it-IT" sz="1500" dirty="0" smtClean="0">
                <a:latin typeface="+mj-lt"/>
              </a:endParaRPr>
            </a:p>
            <a:p>
              <a:pPr indent="365125" algn="just">
                <a:spcBef>
                  <a:spcPct val="50000"/>
                </a:spcBef>
              </a:pPr>
              <a:endParaRPr lang="it-IT" sz="1500" dirty="0" smtClean="0">
                <a:latin typeface="+mj-lt"/>
              </a:endParaRPr>
            </a:p>
            <a:p>
              <a:pPr indent="365125" algn="just">
                <a:spcBef>
                  <a:spcPct val="50000"/>
                </a:spcBef>
              </a:pPr>
              <a:endParaRPr lang="it-IT" sz="1500" dirty="0" smtClean="0">
                <a:latin typeface="+mj-lt"/>
              </a:endParaRPr>
            </a:p>
            <a:p>
              <a:pPr indent="365125" algn="just">
                <a:spcBef>
                  <a:spcPct val="50000"/>
                </a:spcBef>
              </a:pPr>
              <a:endParaRPr lang="it-IT" sz="1500" dirty="0" smtClean="0">
                <a:latin typeface="+mj-lt"/>
              </a:endParaRPr>
            </a:p>
            <a:p>
              <a:pPr algn="just">
                <a:spcBef>
                  <a:spcPct val="50000"/>
                </a:spcBef>
              </a:pPr>
              <a:endParaRPr lang="it-IT" sz="1500" dirty="0">
                <a:latin typeface="+mj-lt"/>
              </a:endParaRPr>
            </a:p>
          </p:txBody>
        </p:sp>
        <p:sp>
          <p:nvSpPr>
            <p:cNvPr id="220" name="Line 137"/>
            <p:cNvSpPr>
              <a:spLocks noChangeShapeType="1"/>
            </p:cNvSpPr>
            <p:nvPr/>
          </p:nvSpPr>
          <p:spPr bwMode="auto">
            <a:xfrm>
              <a:off x="558984" y="3804280"/>
              <a:ext cx="221595" cy="0"/>
            </a:xfrm>
            <a:prstGeom prst="line">
              <a:avLst/>
            </a:prstGeom>
            <a:noFill/>
            <a:ln w="9525">
              <a:solidFill>
                <a:srgbClr val="FF0000"/>
              </a:solidFill>
              <a:round/>
              <a:headEnd/>
              <a:tailEnd type="triangle" w="med" len="med"/>
            </a:ln>
          </p:spPr>
          <p:txBody>
            <a:bodyPr/>
            <a:lstStyle/>
            <a:p>
              <a:endParaRPr lang="it-IT" b="1" dirty="0"/>
            </a:p>
          </p:txBody>
        </p:sp>
        <p:sp>
          <p:nvSpPr>
            <p:cNvPr id="221" name="Line 127"/>
            <p:cNvSpPr>
              <a:spLocks noChangeShapeType="1"/>
            </p:cNvSpPr>
            <p:nvPr/>
          </p:nvSpPr>
          <p:spPr bwMode="auto">
            <a:xfrm>
              <a:off x="554792" y="4380344"/>
              <a:ext cx="221595" cy="0"/>
            </a:xfrm>
            <a:prstGeom prst="line">
              <a:avLst/>
            </a:prstGeom>
            <a:noFill/>
            <a:ln w="9525">
              <a:solidFill>
                <a:srgbClr val="0033CC"/>
              </a:solidFill>
              <a:round/>
              <a:headEnd/>
              <a:tailEnd type="triangle" w="med" len="med"/>
            </a:ln>
          </p:spPr>
          <p:txBody>
            <a:bodyPr/>
            <a:lstStyle/>
            <a:p>
              <a:endParaRPr lang="it-IT" b="1" dirty="0"/>
            </a:p>
          </p:txBody>
        </p:sp>
        <p:sp>
          <p:nvSpPr>
            <p:cNvPr id="188" name="Line 137"/>
            <p:cNvSpPr>
              <a:spLocks noChangeShapeType="1"/>
            </p:cNvSpPr>
            <p:nvPr/>
          </p:nvSpPr>
          <p:spPr bwMode="auto">
            <a:xfrm>
              <a:off x="554360" y="4964440"/>
              <a:ext cx="221595" cy="0"/>
            </a:xfrm>
            <a:prstGeom prst="line">
              <a:avLst/>
            </a:prstGeom>
            <a:noFill/>
            <a:ln w="38100">
              <a:solidFill>
                <a:srgbClr val="FF0000"/>
              </a:solidFill>
              <a:round/>
              <a:headEnd type="triangle"/>
              <a:tailEnd type="none" w="med" len="med"/>
            </a:ln>
          </p:spPr>
          <p:txBody>
            <a:bodyPr/>
            <a:lstStyle/>
            <a:p>
              <a:endParaRPr lang="it-IT" b="1" dirty="0"/>
            </a:p>
          </p:txBody>
        </p:sp>
        <p:sp>
          <p:nvSpPr>
            <p:cNvPr id="190" name="Line 127"/>
            <p:cNvSpPr>
              <a:spLocks noChangeShapeType="1"/>
            </p:cNvSpPr>
            <p:nvPr/>
          </p:nvSpPr>
          <p:spPr bwMode="auto">
            <a:xfrm>
              <a:off x="550168" y="5738624"/>
              <a:ext cx="221595" cy="0"/>
            </a:xfrm>
            <a:prstGeom prst="line">
              <a:avLst/>
            </a:prstGeom>
            <a:noFill/>
            <a:ln w="38100">
              <a:solidFill>
                <a:srgbClr val="0033CC"/>
              </a:solidFill>
              <a:round/>
              <a:headEnd type="triangle"/>
              <a:tailEnd type="none" w="med" len="med"/>
            </a:ln>
          </p:spPr>
          <p:txBody>
            <a:bodyPr/>
            <a:lstStyle/>
            <a:p>
              <a:endParaRPr lang="it-IT" b="1" dirty="0"/>
            </a:p>
          </p:txBody>
        </p:sp>
      </p:grpSp>
      <p:sp>
        <p:nvSpPr>
          <p:cNvPr id="194"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numero diapositiva 3"/>
          <p:cNvSpPr>
            <a:spLocks noGrp="1"/>
          </p:cNvSpPr>
          <p:nvPr>
            <p:ph type="sldNum" sz="quarter" idx="10"/>
          </p:nvPr>
        </p:nvSpPr>
        <p:spPr/>
        <p:txBody>
          <a:bodyPr/>
          <a:lstStyle/>
          <a:p>
            <a:fld id="{F95A0470-91ED-4D4A-9E27-DD6780292569}" type="slidenum">
              <a:rPr lang="en-US"/>
              <a:pPr/>
              <a:t>34</a:t>
            </a:fld>
            <a:endParaRPr lang="en-US"/>
          </a:p>
        </p:txBody>
      </p:sp>
      <p:sp>
        <p:nvSpPr>
          <p:cNvPr id="475140" name="Line 4"/>
          <p:cNvSpPr>
            <a:spLocks noChangeShapeType="1"/>
          </p:cNvSpPr>
          <p:nvPr/>
        </p:nvSpPr>
        <p:spPr bwMode="auto">
          <a:xfrm>
            <a:off x="4634575" y="2174859"/>
            <a:ext cx="0" cy="727187"/>
          </a:xfrm>
          <a:prstGeom prst="line">
            <a:avLst/>
          </a:prstGeom>
          <a:noFill/>
          <a:ln w="38100">
            <a:solidFill>
              <a:schemeClr val="tx1"/>
            </a:solidFill>
            <a:round/>
            <a:headEnd/>
            <a:tailEnd/>
          </a:ln>
          <a:effectLst/>
        </p:spPr>
        <p:txBody>
          <a:bodyPr lIns="50784" tIns="50784" rIns="91412" bIns="50784"/>
          <a:lstStyle/>
          <a:p>
            <a:pPr algn="ctr"/>
            <a:endParaRPr lang="en-GB"/>
          </a:p>
        </p:txBody>
      </p:sp>
      <p:sp>
        <p:nvSpPr>
          <p:cNvPr id="475141" name="Line 5"/>
          <p:cNvSpPr>
            <a:spLocks noChangeShapeType="1"/>
          </p:cNvSpPr>
          <p:nvPr/>
        </p:nvSpPr>
        <p:spPr bwMode="auto">
          <a:xfrm>
            <a:off x="1735756" y="2571241"/>
            <a:ext cx="5736425" cy="0"/>
          </a:xfrm>
          <a:prstGeom prst="line">
            <a:avLst/>
          </a:prstGeom>
          <a:noFill/>
          <a:ln w="25400">
            <a:solidFill>
              <a:schemeClr val="tx1"/>
            </a:solidFill>
            <a:round/>
            <a:headEnd/>
            <a:tailEnd/>
          </a:ln>
          <a:effectLst/>
        </p:spPr>
        <p:txBody>
          <a:bodyPr lIns="50784" tIns="50784" rIns="91412" bIns="50784"/>
          <a:lstStyle/>
          <a:p>
            <a:pPr algn="ctr"/>
            <a:endParaRPr lang="en-GB"/>
          </a:p>
        </p:txBody>
      </p:sp>
      <p:sp>
        <p:nvSpPr>
          <p:cNvPr id="475142" name="Line 6"/>
          <p:cNvSpPr>
            <a:spLocks noChangeShapeType="1"/>
          </p:cNvSpPr>
          <p:nvPr/>
        </p:nvSpPr>
        <p:spPr bwMode="auto">
          <a:xfrm>
            <a:off x="1733036" y="1976666"/>
            <a:ext cx="5737785" cy="0"/>
          </a:xfrm>
          <a:prstGeom prst="line">
            <a:avLst/>
          </a:prstGeom>
          <a:noFill/>
          <a:ln w="25400">
            <a:solidFill>
              <a:schemeClr val="tx1"/>
            </a:solidFill>
            <a:round/>
            <a:headEnd/>
            <a:tailEnd/>
          </a:ln>
          <a:effectLst/>
        </p:spPr>
        <p:txBody>
          <a:bodyPr lIns="50784" tIns="50784" rIns="91412" bIns="50784"/>
          <a:lstStyle/>
          <a:p>
            <a:pPr algn="ctr"/>
            <a:endParaRPr lang="en-GB"/>
          </a:p>
        </p:txBody>
      </p:sp>
      <p:sp>
        <p:nvSpPr>
          <p:cNvPr id="475143" name="AutoShape 7"/>
          <p:cNvSpPr>
            <a:spLocks noChangeArrowheads="1"/>
          </p:cNvSpPr>
          <p:nvPr/>
        </p:nvSpPr>
        <p:spPr bwMode="auto">
          <a:xfrm>
            <a:off x="1425606" y="1712898"/>
            <a:ext cx="1233801" cy="461960"/>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Smart </a:t>
            </a:r>
            <a:br>
              <a:rPr lang="en-US" sz="1100" b="1" dirty="0"/>
            </a:br>
            <a:r>
              <a:rPr lang="en-US" sz="1100" b="1" dirty="0"/>
              <a:t>Sensors</a:t>
            </a:r>
          </a:p>
        </p:txBody>
      </p:sp>
      <p:sp>
        <p:nvSpPr>
          <p:cNvPr id="475144" name="AutoShape 8"/>
          <p:cNvSpPr>
            <a:spLocks noChangeArrowheads="1"/>
          </p:cNvSpPr>
          <p:nvPr/>
        </p:nvSpPr>
        <p:spPr bwMode="auto">
          <a:xfrm>
            <a:off x="2720620" y="1711440"/>
            <a:ext cx="1233801" cy="461961"/>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Smart </a:t>
            </a:r>
            <a:br>
              <a:rPr lang="en-US" sz="1100" b="1" dirty="0"/>
            </a:br>
            <a:r>
              <a:rPr lang="en-US" sz="1100" b="1" dirty="0"/>
              <a:t>Protections</a:t>
            </a:r>
          </a:p>
        </p:txBody>
      </p:sp>
      <p:sp>
        <p:nvSpPr>
          <p:cNvPr id="475145" name="AutoShape 9"/>
          <p:cNvSpPr>
            <a:spLocks noChangeArrowheads="1"/>
          </p:cNvSpPr>
          <p:nvPr/>
        </p:nvSpPr>
        <p:spPr bwMode="auto">
          <a:xfrm>
            <a:off x="5312009" y="1711440"/>
            <a:ext cx="1233800" cy="461961"/>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Smart</a:t>
            </a:r>
            <a:br>
              <a:rPr lang="en-US" sz="1100" b="1" dirty="0"/>
            </a:br>
            <a:r>
              <a:rPr lang="en-US" sz="1100" b="1" dirty="0"/>
              <a:t>Components</a:t>
            </a:r>
          </a:p>
        </p:txBody>
      </p:sp>
      <p:sp>
        <p:nvSpPr>
          <p:cNvPr id="475146" name="AutoShape 10"/>
          <p:cNvSpPr>
            <a:spLocks noChangeArrowheads="1"/>
          </p:cNvSpPr>
          <p:nvPr/>
        </p:nvSpPr>
        <p:spPr bwMode="auto">
          <a:xfrm>
            <a:off x="4016994" y="1711440"/>
            <a:ext cx="1233800" cy="461961"/>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Smart</a:t>
            </a:r>
            <a:br>
              <a:rPr lang="en-US" sz="1100" b="1" dirty="0"/>
            </a:br>
            <a:r>
              <a:rPr lang="en-US" sz="1100" b="1" dirty="0"/>
              <a:t>Meters</a:t>
            </a:r>
          </a:p>
        </p:txBody>
      </p:sp>
      <p:sp>
        <p:nvSpPr>
          <p:cNvPr id="475147" name="AutoShape 11"/>
          <p:cNvSpPr>
            <a:spLocks noChangeArrowheads="1"/>
          </p:cNvSpPr>
          <p:nvPr/>
        </p:nvSpPr>
        <p:spPr bwMode="auto">
          <a:xfrm>
            <a:off x="6608385" y="1711440"/>
            <a:ext cx="1233801" cy="461961"/>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Advanced </a:t>
            </a:r>
            <a:br>
              <a:rPr lang="en-US" sz="1100" b="1" dirty="0"/>
            </a:br>
            <a:r>
              <a:rPr lang="en-US" sz="1100" b="1" dirty="0"/>
              <a:t>SCADA</a:t>
            </a:r>
          </a:p>
        </p:txBody>
      </p:sp>
      <p:sp>
        <p:nvSpPr>
          <p:cNvPr id="475148" name="AutoShape 12"/>
          <p:cNvSpPr>
            <a:spLocks noChangeArrowheads="1"/>
          </p:cNvSpPr>
          <p:nvPr/>
        </p:nvSpPr>
        <p:spPr bwMode="auto">
          <a:xfrm>
            <a:off x="1425606" y="2307472"/>
            <a:ext cx="1233801" cy="461960"/>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Storage</a:t>
            </a:r>
          </a:p>
        </p:txBody>
      </p:sp>
      <p:sp>
        <p:nvSpPr>
          <p:cNvPr id="475149" name="AutoShape 13"/>
          <p:cNvSpPr>
            <a:spLocks noChangeArrowheads="1"/>
          </p:cNvSpPr>
          <p:nvPr/>
        </p:nvSpPr>
        <p:spPr bwMode="auto">
          <a:xfrm>
            <a:off x="2720620" y="2306014"/>
            <a:ext cx="1233801" cy="461961"/>
          </a:xfrm>
          <a:prstGeom prst="roundRect">
            <a:avLst>
              <a:gd name="adj" fmla="val 16667"/>
            </a:avLst>
          </a:prstGeom>
          <a:solidFill>
            <a:schemeClr val="bg1"/>
          </a:solidFill>
          <a:ln w="12700">
            <a:solidFill>
              <a:schemeClr val="accent1"/>
            </a:solidFill>
            <a:round/>
            <a:headEnd/>
            <a:tailEnd/>
          </a:ln>
          <a:effectLst/>
        </p:spPr>
        <p:txBody>
          <a:bodyPr lIns="80632" tIns="40316" rIns="80632" bIns="40316" anchor="ctr"/>
          <a:lstStyle/>
          <a:p>
            <a:pPr algn="ctr" defTabSz="914245">
              <a:lnSpc>
                <a:spcPct val="90000"/>
              </a:lnSpc>
            </a:pPr>
            <a:r>
              <a:rPr lang="en-US" sz="1100" b="1" dirty="0"/>
              <a:t>Distribution Management System</a:t>
            </a:r>
          </a:p>
        </p:txBody>
      </p:sp>
      <p:sp>
        <p:nvSpPr>
          <p:cNvPr id="475150" name="AutoShape 14"/>
          <p:cNvSpPr>
            <a:spLocks noChangeArrowheads="1"/>
          </p:cNvSpPr>
          <p:nvPr/>
        </p:nvSpPr>
        <p:spPr bwMode="auto">
          <a:xfrm>
            <a:off x="5312009" y="2306014"/>
            <a:ext cx="1233800" cy="461961"/>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GIS</a:t>
            </a:r>
          </a:p>
        </p:txBody>
      </p:sp>
      <p:sp>
        <p:nvSpPr>
          <p:cNvPr id="475151" name="AutoShape 15"/>
          <p:cNvSpPr>
            <a:spLocks noChangeArrowheads="1"/>
          </p:cNvSpPr>
          <p:nvPr/>
        </p:nvSpPr>
        <p:spPr bwMode="auto">
          <a:xfrm>
            <a:off x="4016994" y="2306014"/>
            <a:ext cx="1233800" cy="461961"/>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Communications</a:t>
            </a:r>
          </a:p>
        </p:txBody>
      </p:sp>
      <p:sp>
        <p:nvSpPr>
          <p:cNvPr id="475152" name="AutoShape 16"/>
          <p:cNvSpPr>
            <a:spLocks noChangeArrowheads="1"/>
          </p:cNvSpPr>
          <p:nvPr/>
        </p:nvSpPr>
        <p:spPr bwMode="auto">
          <a:xfrm>
            <a:off x="6608385" y="2306014"/>
            <a:ext cx="1233801" cy="461961"/>
          </a:xfrm>
          <a:prstGeom prst="roundRect">
            <a:avLst>
              <a:gd name="adj" fmla="val 16667"/>
            </a:avLst>
          </a:prstGeom>
          <a:solidFill>
            <a:schemeClr val="bg1"/>
          </a:solidFill>
          <a:ln w="12700">
            <a:solidFill>
              <a:schemeClr val="accent1"/>
            </a:solidFill>
            <a:round/>
            <a:headEnd/>
            <a:tailEnd/>
          </a:ln>
          <a:effectLst/>
        </p:spPr>
        <p:txBody>
          <a:bodyPr wrap="none" lIns="80632" tIns="40316" rIns="80632" bIns="40316" anchor="ctr"/>
          <a:lstStyle/>
          <a:p>
            <a:pPr algn="ctr" defTabSz="914245">
              <a:lnSpc>
                <a:spcPct val="90000"/>
              </a:lnSpc>
            </a:pPr>
            <a:r>
              <a:rPr lang="en-US" sz="1100" b="1" dirty="0"/>
              <a:t>Security</a:t>
            </a:r>
          </a:p>
        </p:txBody>
      </p:sp>
      <p:pic>
        <p:nvPicPr>
          <p:cNvPr id="475153" name="Picture 17"/>
          <p:cNvPicPr>
            <a:picLocks noChangeAspect="1" noChangeArrowheads="1"/>
          </p:cNvPicPr>
          <p:nvPr/>
        </p:nvPicPr>
        <p:blipFill>
          <a:blip r:embed="rId4" cstate="print"/>
          <a:srcRect/>
          <a:stretch>
            <a:fillRect/>
          </a:stretch>
        </p:blipFill>
        <p:spPr bwMode="auto">
          <a:xfrm>
            <a:off x="4305381" y="3060889"/>
            <a:ext cx="663831" cy="1097339"/>
          </a:xfrm>
          <a:prstGeom prst="rect">
            <a:avLst/>
          </a:prstGeom>
          <a:noFill/>
          <a:ln w="38100">
            <a:solidFill>
              <a:schemeClr val="accent1"/>
            </a:solidFill>
            <a:miter lim="800000"/>
            <a:headEnd/>
            <a:tailEnd/>
          </a:ln>
          <a:effectLst>
            <a:outerShdw dist="107763" dir="2700000" algn="ctr" rotWithShape="0">
              <a:schemeClr val="bg2">
                <a:alpha val="50000"/>
              </a:schemeClr>
            </a:outerShdw>
          </a:effectLst>
        </p:spPr>
      </p:pic>
      <p:pic>
        <p:nvPicPr>
          <p:cNvPr id="475154" name="Picture 18"/>
          <p:cNvPicPr>
            <a:picLocks noChangeAspect="1" noChangeArrowheads="1"/>
          </p:cNvPicPr>
          <p:nvPr/>
        </p:nvPicPr>
        <p:blipFill>
          <a:blip r:embed="rId5" cstate="print"/>
          <a:srcRect/>
          <a:stretch>
            <a:fillRect/>
          </a:stretch>
        </p:blipFill>
        <p:spPr bwMode="auto">
          <a:xfrm>
            <a:off x="2575067" y="3111895"/>
            <a:ext cx="1486818" cy="1082765"/>
          </a:xfrm>
          <a:prstGeom prst="rect">
            <a:avLst/>
          </a:prstGeom>
          <a:noFill/>
          <a:ln w="12700">
            <a:noFill/>
            <a:miter lim="800000"/>
            <a:headEnd/>
            <a:tailEnd/>
          </a:ln>
          <a:effectLst/>
        </p:spPr>
      </p:pic>
      <p:pic>
        <p:nvPicPr>
          <p:cNvPr id="475155" name="Picture 19"/>
          <p:cNvPicPr>
            <a:picLocks noChangeAspect="1" noChangeArrowheads="1"/>
          </p:cNvPicPr>
          <p:nvPr/>
        </p:nvPicPr>
        <p:blipFill>
          <a:blip r:embed="rId6" cstate="print"/>
          <a:srcRect/>
          <a:stretch>
            <a:fillRect/>
          </a:stretch>
        </p:blipFill>
        <p:spPr bwMode="auto">
          <a:xfrm>
            <a:off x="5337856" y="3213906"/>
            <a:ext cx="1199793" cy="888946"/>
          </a:xfrm>
          <a:prstGeom prst="rect">
            <a:avLst/>
          </a:prstGeom>
          <a:noFill/>
          <a:ln w="9525">
            <a:noFill/>
            <a:miter lim="800000"/>
            <a:headEnd/>
            <a:tailEnd/>
          </a:ln>
        </p:spPr>
      </p:pic>
      <p:pic>
        <p:nvPicPr>
          <p:cNvPr id="475156" name="Picture 20" descr="nuovo MT da sostituire"/>
          <p:cNvPicPr>
            <a:picLocks noChangeAspect="1" noChangeArrowheads="1"/>
          </p:cNvPicPr>
          <p:nvPr/>
        </p:nvPicPr>
        <p:blipFill>
          <a:blip r:embed="rId7" cstate="print">
            <a:lum bright="12000"/>
          </a:blip>
          <a:srcRect/>
          <a:stretch>
            <a:fillRect/>
          </a:stretch>
        </p:blipFill>
        <p:spPr bwMode="auto">
          <a:xfrm>
            <a:off x="6597502" y="3157071"/>
            <a:ext cx="1367111" cy="1028846"/>
          </a:xfrm>
          <a:prstGeom prst="rect">
            <a:avLst/>
          </a:prstGeom>
          <a:noFill/>
          <a:ln w="9525">
            <a:solidFill>
              <a:schemeClr val="bg1"/>
            </a:solidFill>
            <a:miter lim="800000"/>
            <a:headEnd/>
            <a:tailEnd/>
          </a:ln>
        </p:spPr>
      </p:pic>
      <p:pic>
        <p:nvPicPr>
          <p:cNvPr id="475157" name="Picture 21" descr="DMSIMG1"/>
          <p:cNvPicPr>
            <a:picLocks noChangeAspect="1" noChangeArrowheads="1"/>
          </p:cNvPicPr>
          <p:nvPr/>
        </p:nvPicPr>
        <p:blipFill>
          <a:blip r:embed="rId8" cstate="print"/>
          <a:srcRect/>
          <a:stretch>
            <a:fillRect/>
          </a:stretch>
        </p:blipFill>
        <p:spPr bwMode="auto">
          <a:xfrm>
            <a:off x="2896099" y="4561897"/>
            <a:ext cx="1237882" cy="928293"/>
          </a:xfrm>
          <a:prstGeom prst="rect">
            <a:avLst/>
          </a:prstGeom>
          <a:noFill/>
        </p:spPr>
      </p:pic>
      <p:graphicFrame>
        <p:nvGraphicFramePr>
          <p:cNvPr id="475158" name="Object 22"/>
          <p:cNvGraphicFramePr>
            <a:graphicFrameLocks noGrp="1" noChangeAspect="1"/>
          </p:cNvGraphicFramePr>
          <p:nvPr>
            <p:ph idx="1"/>
          </p:nvPr>
        </p:nvGraphicFramePr>
        <p:xfrm>
          <a:off x="5335133" y="4550238"/>
          <a:ext cx="1273250" cy="951610"/>
        </p:xfrm>
        <a:graphic>
          <a:graphicData uri="http://schemas.openxmlformats.org/presentationml/2006/ole">
            <mc:AlternateContent xmlns:mc="http://schemas.openxmlformats.org/markup-compatibility/2006">
              <mc:Choice xmlns:v="urn:schemas-microsoft-com:vml" Requires="v">
                <p:oleObj spid="_x0000_s1029" name="Immagine" r:id="rId9" imgW="12190476" imgH="9752381" progId="StaticDib">
                  <p:embed/>
                </p:oleObj>
              </mc:Choice>
              <mc:Fallback>
                <p:oleObj name="Immagine" r:id="rId9" imgW="12190476" imgH="9752381" progId="StaticDib">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5133" y="4550238"/>
                        <a:ext cx="1273250" cy="951610"/>
                      </a:xfrm>
                      <a:prstGeom prst="rect">
                        <a:avLst/>
                      </a:prstGeom>
                      <a:noFill/>
                      <a:ln>
                        <a:noFill/>
                      </a:ln>
                      <a:effectLst/>
                      <a:extLst>
                        <a:ext uri="{909E8E84-426E-40dd-AFC4-6F175D3DCCD1}">
                          <a14:hiddenFill xmlns:a14="http://schemas.microsoft.com/office/drawing/2010/main">
                            <a:solidFill>
                              <a:srgbClr val="B2E1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pic>
                </p:oleObj>
              </mc:Fallback>
            </mc:AlternateContent>
          </a:graphicData>
        </a:graphic>
      </p:graphicFrame>
      <p:pic>
        <p:nvPicPr>
          <p:cNvPr id="475159" name="Picture 23" descr="fibra_ottica_001"/>
          <p:cNvPicPr>
            <a:picLocks noChangeAspect="1" noChangeArrowheads="1"/>
          </p:cNvPicPr>
          <p:nvPr/>
        </p:nvPicPr>
        <p:blipFill>
          <a:blip r:embed="rId11" cstate="print"/>
          <a:srcRect/>
          <a:stretch>
            <a:fillRect/>
          </a:stretch>
        </p:blipFill>
        <p:spPr bwMode="auto">
          <a:xfrm>
            <a:off x="4125819" y="4579384"/>
            <a:ext cx="1071924" cy="931208"/>
          </a:xfrm>
          <a:prstGeom prst="rect">
            <a:avLst/>
          </a:prstGeom>
          <a:noFill/>
        </p:spPr>
      </p:pic>
      <p:pic>
        <p:nvPicPr>
          <p:cNvPr id="475160" name="Picture 11" descr="Image001"/>
          <p:cNvPicPr>
            <a:picLocks noChangeAspect="1" noChangeArrowheads="1"/>
          </p:cNvPicPr>
          <p:nvPr/>
        </p:nvPicPr>
        <p:blipFill>
          <a:blip r:embed="rId12" cstate="print"/>
          <a:srcRect/>
          <a:stretch>
            <a:fillRect/>
          </a:stretch>
        </p:blipFill>
        <p:spPr bwMode="auto">
          <a:xfrm>
            <a:off x="1338546" y="3084206"/>
            <a:ext cx="1237882" cy="988042"/>
          </a:xfrm>
          <a:prstGeom prst="rect">
            <a:avLst/>
          </a:prstGeom>
          <a:noFill/>
          <a:ln w="9525">
            <a:noFill/>
            <a:miter lim="800000"/>
            <a:headEnd/>
            <a:tailEnd/>
          </a:ln>
        </p:spPr>
      </p:pic>
      <p:pic>
        <p:nvPicPr>
          <p:cNvPr id="475161" name="Picture 25" descr="sicurezza_informatica"/>
          <p:cNvPicPr>
            <a:picLocks noChangeAspect="1" noChangeArrowheads="1"/>
          </p:cNvPicPr>
          <p:nvPr/>
        </p:nvPicPr>
        <p:blipFill>
          <a:blip r:embed="rId13" cstate="print"/>
          <a:srcRect/>
          <a:stretch>
            <a:fillRect/>
          </a:stretch>
        </p:blipFill>
        <p:spPr bwMode="auto">
          <a:xfrm>
            <a:off x="6902210" y="4484661"/>
            <a:ext cx="1028394" cy="1028846"/>
          </a:xfrm>
          <a:prstGeom prst="rect">
            <a:avLst/>
          </a:prstGeom>
          <a:noFill/>
        </p:spPr>
      </p:pic>
      <p:pic>
        <p:nvPicPr>
          <p:cNvPr id="475162" name="Picture 26" descr="Immagine1"/>
          <p:cNvPicPr>
            <a:picLocks noChangeAspect="1" noChangeArrowheads="1"/>
          </p:cNvPicPr>
          <p:nvPr/>
        </p:nvPicPr>
        <p:blipFill>
          <a:blip r:embed="rId14" cstate="print"/>
          <a:srcRect/>
          <a:stretch>
            <a:fillRect/>
          </a:stretch>
        </p:blipFill>
        <p:spPr bwMode="auto">
          <a:xfrm>
            <a:off x="1386157" y="4564811"/>
            <a:ext cx="1247403" cy="904977"/>
          </a:xfrm>
          <a:prstGeom prst="rect">
            <a:avLst/>
          </a:prstGeom>
          <a:noFill/>
        </p:spPr>
      </p:pic>
      <p:sp>
        <p:nvSpPr>
          <p:cNvPr id="31" name="Text Box 4"/>
          <p:cNvSpPr txBox="1">
            <a:spLocks noChangeArrowheads="1"/>
          </p:cNvSpPr>
          <p:nvPr/>
        </p:nvSpPr>
        <p:spPr bwMode="auto">
          <a:xfrm>
            <a:off x="611560" y="1218848"/>
            <a:ext cx="7848872" cy="471916"/>
          </a:xfrm>
          <a:prstGeom prst="rect">
            <a:avLst/>
          </a:prstGeom>
          <a:noFill/>
          <a:ln w="12700">
            <a:noFill/>
            <a:miter lim="800000"/>
            <a:headEnd/>
            <a:tailEnd/>
          </a:ln>
          <a:effectLst/>
        </p:spPr>
        <p:txBody>
          <a:bodyPr wrap="square" lIns="50796" tIns="50796" rIns="91433" bIns="50796">
            <a:spAutoFit/>
          </a:bodyPr>
          <a:lstStyle/>
          <a:p>
            <a:pPr defTabSz="914315">
              <a:spcBef>
                <a:spcPct val="50000"/>
              </a:spcBef>
            </a:pPr>
            <a:r>
              <a:rPr lang="it-IT" sz="2400" b="1" dirty="0" smtClean="0">
                <a:latin typeface="+mj-lt"/>
                <a:ea typeface="ヒラギノ角ゴ Pro W3" pitchFamily="1" charset="-128"/>
                <a:cs typeface="+mn-cs"/>
              </a:rPr>
              <a:t>Smart </a:t>
            </a:r>
            <a:r>
              <a:rPr lang="it-IT" sz="2400" b="1" dirty="0" err="1" smtClean="0">
                <a:latin typeface="+mj-lt"/>
                <a:ea typeface="ヒラギノ角ゴ Pro W3" pitchFamily="1" charset="-128"/>
                <a:cs typeface="+mn-cs"/>
              </a:rPr>
              <a:t>Grids</a:t>
            </a:r>
            <a:r>
              <a:rPr lang="it-IT" sz="2400" b="1" dirty="0" smtClean="0">
                <a:latin typeface="+mj-lt"/>
                <a:ea typeface="ヒラギノ角ゴ Pro W3" pitchFamily="1" charset="-128"/>
                <a:cs typeface="+mn-cs"/>
              </a:rPr>
              <a:t> Key </a:t>
            </a:r>
            <a:r>
              <a:rPr lang="it-IT" sz="2400" b="1" dirty="0" err="1" smtClean="0">
                <a:latin typeface="+mj-lt"/>
                <a:ea typeface="ヒラギノ角ゴ Pro W3" pitchFamily="1" charset="-128"/>
                <a:cs typeface="+mn-cs"/>
              </a:rPr>
              <a:t>components</a:t>
            </a:r>
            <a:r>
              <a:rPr lang="it-IT" sz="2400" b="1" dirty="0" smtClean="0">
                <a:latin typeface="+mj-lt"/>
                <a:ea typeface="ヒラギノ角ゴ Pro W3" pitchFamily="1" charset="-128"/>
                <a:cs typeface="+mn-cs"/>
              </a:rPr>
              <a:t> in ENEL vision</a:t>
            </a:r>
            <a:endParaRPr lang="it-IT" sz="2400" b="1" dirty="0">
              <a:latin typeface="+mj-lt"/>
              <a:ea typeface="ヒラギノ角ゴ Pro W3" pitchFamily="1" charset="-128"/>
              <a:cs typeface="+mn-cs"/>
            </a:endParaRPr>
          </a:p>
        </p:txBody>
      </p:sp>
      <p:sp>
        <p:nvSpPr>
          <p:cNvPr id="29"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5153"/>
                                        </p:tgtEl>
                                        <p:attrNameLst>
                                          <p:attrName>style.visibility</p:attrName>
                                        </p:attrNameLst>
                                      </p:cBhvr>
                                      <p:to>
                                        <p:strVal val="visible"/>
                                      </p:to>
                                    </p:set>
                                    <p:animEffect transition="in" filter="fade">
                                      <p:cBhvr>
                                        <p:cTn id="7" dur="1000"/>
                                        <p:tgtEl>
                                          <p:spTgt spid="4751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75154"/>
                                        </p:tgtEl>
                                        <p:attrNameLst>
                                          <p:attrName>style.visibility</p:attrName>
                                        </p:attrNameLst>
                                      </p:cBhvr>
                                      <p:to>
                                        <p:strVal val="visible"/>
                                      </p:to>
                                    </p:set>
                                    <p:animEffect transition="in" filter="fade">
                                      <p:cBhvr>
                                        <p:cTn id="11" dur="1000"/>
                                        <p:tgtEl>
                                          <p:spTgt spid="47515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75155"/>
                                        </p:tgtEl>
                                        <p:attrNameLst>
                                          <p:attrName>style.visibility</p:attrName>
                                        </p:attrNameLst>
                                      </p:cBhvr>
                                      <p:to>
                                        <p:strVal val="visible"/>
                                      </p:to>
                                    </p:set>
                                    <p:animEffect transition="in" filter="fade">
                                      <p:cBhvr>
                                        <p:cTn id="15" dur="1000"/>
                                        <p:tgtEl>
                                          <p:spTgt spid="47515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75160"/>
                                        </p:tgtEl>
                                        <p:attrNameLst>
                                          <p:attrName>style.visibility</p:attrName>
                                        </p:attrNameLst>
                                      </p:cBhvr>
                                      <p:to>
                                        <p:strVal val="visible"/>
                                      </p:to>
                                    </p:set>
                                    <p:animEffect transition="in" filter="fade">
                                      <p:cBhvr>
                                        <p:cTn id="19" dur="1000"/>
                                        <p:tgtEl>
                                          <p:spTgt spid="47516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75156"/>
                                        </p:tgtEl>
                                        <p:attrNameLst>
                                          <p:attrName>style.visibility</p:attrName>
                                        </p:attrNameLst>
                                      </p:cBhvr>
                                      <p:to>
                                        <p:strVal val="visible"/>
                                      </p:to>
                                    </p:set>
                                    <p:animEffect transition="in" filter="fade">
                                      <p:cBhvr>
                                        <p:cTn id="23" dur="1000"/>
                                        <p:tgtEl>
                                          <p:spTgt spid="47515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75159"/>
                                        </p:tgtEl>
                                        <p:attrNameLst>
                                          <p:attrName>style.visibility</p:attrName>
                                        </p:attrNameLst>
                                      </p:cBhvr>
                                      <p:to>
                                        <p:strVal val="visible"/>
                                      </p:to>
                                    </p:set>
                                    <p:animEffect transition="in" filter="fade">
                                      <p:cBhvr>
                                        <p:cTn id="27" dur="1000"/>
                                        <p:tgtEl>
                                          <p:spTgt spid="475159"/>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75157"/>
                                        </p:tgtEl>
                                        <p:attrNameLst>
                                          <p:attrName>style.visibility</p:attrName>
                                        </p:attrNameLst>
                                      </p:cBhvr>
                                      <p:to>
                                        <p:strVal val="visible"/>
                                      </p:to>
                                    </p:set>
                                    <p:animEffect transition="in" filter="fade">
                                      <p:cBhvr>
                                        <p:cTn id="31" dur="1000"/>
                                        <p:tgtEl>
                                          <p:spTgt spid="475157"/>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75158"/>
                                        </p:tgtEl>
                                        <p:attrNameLst>
                                          <p:attrName>style.visibility</p:attrName>
                                        </p:attrNameLst>
                                      </p:cBhvr>
                                      <p:to>
                                        <p:strVal val="visible"/>
                                      </p:to>
                                    </p:set>
                                    <p:animEffect transition="in" filter="fade">
                                      <p:cBhvr>
                                        <p:cTn id="35" dur="1000"/>
                                        <p:tgtEl>
                                          <p:spTgt spid="475158"/>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475162"/>
                                        </p:tgtEl>
                                        <p:attrNameLst>
                                          <p:attrName>style.visibility</p:attrName>
                                        </p:attrNameLst>
                                      </p:cBhvr>
                                      <p:to>
                                        <p:strVal val="visible"/>
                                      </p:to>
                                    </p:set>
                                    <p:animEffect transition="in" filter="fade">
                                      <p:cBhvr>
                                        <p:cTn id="39" dur="1000"/>
                                        <p:tgtEl>
                                          <p:spTgt spid="475162"/>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475161"/>
                                        </p:tgtEl>
                                        <p:attrNameLst>
                                          <p:attrName>style.visibility</p:attrName>
                                        </p:attrNameLst>
                                      </p:cBhvr>
                                      <p:to>
                                        <p:strVal val="visible"/>
                                      </p:to>
                                    </p:set>
                                    <p:animEffect transition="in" filter="fade">
                                      <p:cBhvr>
                                        <p:cTn id="43" dur="1000"/>
                                        <p:tgtEl>
                                          <p:spTgt spid="475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fld id="{D6B396A9-459C-4342-BEF1-F427D22A6E43}" type="slidenum">
              <a:rPr lang="en-US"/>
              <a:pPr/>
              <a:t>35</a:t>
            </a:fld>
            <a:endParaRPr lang="en-US"/>
          </a:p>
        </p:txBody>
      </p:sp>
      <p:sp>
        <p:nvSpPr>
          <p:cNvPr id="206850" name="Rectangle 2"/>
          <p:cNvSpPr>
            <a:spLocks noGrp="1" noChangeArrowheads="1"/>
          </p:cNvSpPr>
          <p:nvPr>
            <p:ph type="body" idx="1"/>
          </p:nvPr>
        </p:nvSpPr>
        <p:spPr/>
        <p:txBody>
          <a:bodyPr/>
          <a:lstStyle/>
          <a:p>
            <a:endParaRPr lang="it-IT" dirty="0"/>
          </a:p>
          <a:p>
            <a:endParaRPr lang="it-IT" dirty="0"/>
          </a:p>
        </p:txBody>
      </p:sp>
      <p:sp>
        <p:nvSpPr>
          <p:cNvPr id="206852" name="Rectangle 4"/>
          <p:cNvSpPr>
            <a:spLocks noChangeArrowheads="1"/>
          </p:cNvSpPr>
          <p:nvPr/>
        </p:nvSpPr>
        <p:spPr bwMode="auto">
          <a:xfrm>
            <a:off x="3563888" y="5819775"/>
            <a:ext cx="4411713" cy="412750"/>
          </a:xfrm>
          <a:prstGeom prst="rect">
            <a:avLst/>
          </a:prstGeom>
          <a:noFill/>
          <a:ln w="12700">
            <a:noFill/>
            <a:miter lim="800000"/>
            <a:headEnd/>
            <a:tailEnd/>
          </a:ln>
          <a:effectLst/>
        </p:spPr>
        <p:txBody>
          <a:bodyPr lIns="50780" tIns="50780" rIns="91405" bIns="50780" anchor="b"/>
          <a:lstStyle/>
          <a:p>
            <a:pPr marL="39685"/>
            <a:r>
              <a:rPr lang="it-IT" sz="2000" b="1" dirty="0" err="1" smtClean="0">
                <a:ea typeface="ヒラギノ角ゴ Pro W6" pitchFamily="1" charset="-128"/>
              </a:rPr>
              <a:t>Thanks</a:t>
            </a:r>
            <a:r>
              <a:rPr lang="it-IT" sz="2000" b="1" dirty="0" smtClean="0">
                <a:ea typeface="ヒラギノ角ゴ Pro W6" pitchFamily="1" charset="-128"/>
              </a:rPr>
              <a:t> </a:t>
            </a:r>
            <a:r>
              <a:rPr lang="it-IT" sz="2000" b="1" dirty="0" err="1" smtClean="0">
                <a:ea typeface="ヒラギノ角ゴ Pro W6" pitchFamily="1" charset="-128"/>
              </a:rPr>
              <a:t>for</a:t>
            </a:r>
            <a:r>
              <a:rPr lang="it-IT" sz="2000" b="1" dirty="0" smtClean="0">
                <a:ea typeface="ヒラギノ角ゴ Pro W6" pitchFamily="1" charset="-128"/>
              </a:rPr>
              <a:t> </a:t>
            </a:r>
            <a:r>
              <a:rPr lang="it-IT" sz="2000" b="1" dirty="0" err="1" smtClean="0">
                <a:ea typeface="ヒラギノ角ゴ Pro W6" pitchFamily="1" charset="-128"/>
              </a:rPr>
              <a:t>your</a:t>
            </a:r>
            <a:r>
              <a:rPr lang="it-IT" sz="2000" b="1" dirty="0" smtClean="0">
                <a:ea typeface="ヒラギノ角ゴ Pro W6" pitchFamily="1" charset="-128"/>
              </a:rPr>
              <a:t> </a:t>
            </a:r>
            <a:r>
              <a:rPr lang="it-IT" sz="2000" b="1" dirty="0" err="1" smtClean="0">
                <a:ea typeface="ヒラギノ角ゴ Pro W6" pitchFamily="1" charset="-128"/>
              </a:rPr>
              <a:t>attention</a:t>
            </a:r>
            <a:endParaRPr lang="it-IT" sz="2000" b="1" dirty="0">
              <a:ea typeface="ヒラギノ角ゴ Pro W6" pitchFamily="1" charset="-128"/>
            </a:endParaRPr>
          </a:p>
        </p:txBody>
      </p:sp>
      <p:pic>
        <p:nvPicPr>
          <p:cNvPr id="206853" name="Picture 5"/>
          <p:cNvPicPr>
            <a:picLocks noChangeAspect="1" noChangeArrowheads="1"/>
          </p:cNvPicPr>
          <p:nvPr/>
        </p:nvPicPr>
        <p:blipFill>
          <a:blip r:embed="rId3" cstate="print"/>
          <a:srcRect/>
          <a:stretch>
            <a:fillRect/>
          </a:stretch>
        </p:blipFill>
        <p:spPr bwMode="auto">
          <a:xfrm>
            <a:off x="1127126" y="1644651"/>
            <a:ext cx="7127875" cy="3973513"/>
          </a:xfrm>
          <a:prstGeom prst="rect">
            <a:avLst/>
          </a:prstGeom>
          <a:noFill/>
          <a:ln w="9525" algn="ctr">
            <a:noFill/>
            <a:miter lim="800000"/>
            <a:headEnd/>
            <a:tailEnd/>
          </a:ln>
          <a:effectLst/>
        </p:spPr>
      </p:pic>
      <p:sp>
        <p:nvSpPr>
          <p:cNvPr id="206854" name="Rectangle 6"/>
          <p:cNvSpPr>
            <a:spLocks noChangeArrowheads="1"/>
          </p:cNvSpPr>
          <p:nvPr/>
        </p:nvSpPr>
        <p:spPr bwMode="auto">
          <a:xfrm>
            <a:off x="5269548" y="1138555"/>
            <a:ext cx="3694112" cy="412750"/>
          </a:xfrm>
          <a:prstGeom prst="rect">
            <a:avLst/>
          </a:prstGeom>
          <a:noFill/>
          <a:ln w="12700">
            <a:noFill/>
            <a:miter lim="800000"/>
            <a:headEnd/>
            <a:tailEnd/>
          </a:ln>
          <a:effectLst/>
        </p:spPr>
        <p:txBody>
          <a:bodyPr lIns="50780" tIns="50780" rIns="91405" bIns="50780" anchor="b"/>
          <a:lstStyle/>
          <a:p>
            <a:pPr marL="39685"/>
            <a:r>
              <a:rPr lang="it-IT" sz="2000" b="1" dirty="0">
                <a:ea typeface="ヒラギノ角ゴ Pro W6" pitchFamily="1" charset="-128"/>
              </a:rPr>
              <a:t>…. </a:t>
            </a:r>
            <a:r>
              <a:rPr lang="it-IT" sz="2000" b="1" dirty="0" err="1" smtClean="0">
                <a:ea typeface="ヒラギノ角ゴ Pro W6" pitchFamily="1" charset="-128"/>
              </a:rPr>
              <a:t>any</a:t>
            </a:r>
            <a:r>
              <a:rPr lang="it-IT" sz="2000" b="1" dirty="0" smtClean="0">
                <a:ea typeface="ヒラギノ角ゴ Pro W6" pitchFamily="1" charset="-128"/>
              </a:rPr>
              <a:t> </a:t>
            </a:r>
            <a:r>
              <a:rPr lang="it-IT" sz="2000" b="1" dirty="0" err="1" smtClean="0">
                <a:ea typeface="ヒラギノ角ゴ Pro W6" pitchFamily="1" charset="-128"/>
              </a:rPr>
              <a:t>question.…</a:t>
            </a:r>
            <a:r>
              <a:rPr lang="it-IT" sz="2000" b="1" dirty="0" smtClean="0">
                <a:ea typeface="ヒラギノ角ゴ Pro W6" pitchFamily="1" charset="-128"/>
              </a:rPr>
              <a:t>?</a:t>
            </a:r>
            <a:endParaRPr lang="it-IT" sz="2000" b="1" dirty="0">
              <a:ea typeface="ヒラギノ角ゴ Pro W6" pitchFamily="1" charset="-128"/>
            </a:endParaRPr>
          </a:p>
        </p:txBody>
      </p:sp>
      <p:sp>
        <p:nvSpPr>
          <p:cNvPr id="7"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133518"/>
            <a:ext cx="8784976" cy="4336891"/>
          </a:xfrm>
        </p:spPr>
        <p:txBody>
          <a:bodyPr/>
          <a:lstStyle/>
          <a:p>
            <a:pPr algn="just"/>
            <a:r>
              <a:rPr lang="it-IT" sz="2400" b="1" kern="1200" dirty="0" err="1" smtClean="0">
                <a:latin typeface="+mj-lt"/>
                <a:ea typeface="ヒラギノ角ゴ Pro W3" pitchFamily="1" charset="-128"/>
              </a:rPr>
              <a:t>Incompatibility</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with</a:t>
            </a:r>
            <a:r>
              <a:rPr lang="it-IT" sz="2400" b="1" kern="1200" dirty="0" smtClean="0">
                <a:latin typeface="+mj-lt"/>
                <a:ea typeface="ヒラギノ角ゴ Pro W3" pitchFamily="1" charset="-128"/>
              </a:rPr>
              <a:t> MV network </a:t>
            </a:r>
            <a:r>
              <a:rPr lang="it-IT" sz="2400" b="1" kern="1200" dirty="0" err="1" smtClean="0">
                <a:latin typeface="+mj-lt"/>
                <a:ea typeface="ヒラギノ角ゴ Pro W3" pitchFamily="1" charset="-128"/>
              </a:rPr>
              <a:t>automation</a:t>
            </a:r>
            <a:r>
              <a:rPr lang="it-IT" sz="2400" b="1" kern="1200" dirty="0" smtClean="0">
                <a:latin typeface="+mj-lt"/>
                <a:ea typeface="ヒラギノ角ゴ Pro W3" pitchFamily="1" charset="-128"/>
              </a:rPr>
              <a:t> system</a:t>
            </a:r>
            <a:endParaRPr lang="it-IT" sz="2400" b="1" kern="1200" dirty="0">
              <a:latin typeface="+mj-lt"/>
              <a:ea typeface="ヒラギノ角ゴ Pro W3" pitchFamily="1" charset="-128"/>
            </a:endParaRPr>
          </a:p>
          <a:p>
            <a:pPr lvl="1"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marL="990600" lvl="2" indent="-274638" algn="just">
              <a:buFont typeface="Wingdings" pitchFamily="2" charset="2"/>
              <a:buChar char="q"/>
            </a:pPr>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logic</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selectivity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among</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FPIs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along</a:t>
            </a:r>
            <a:r>
              <a:rPr lang="it-IT" sz="1600" b="1" dirty="0" smtClean="0">
                <a:solidFill>
                  <a:schemeClr val="accent1"/>
                </a:solidFill>
                <a:latin typeface="+mj-lt"/>
                <a:sym typeface="Symbol"/>
              </a:rPr>
              <a:t> the </a:t>
            </a:r>
            <a:r>
              <a:rPr lang="it-IT" sz="1600" b="1" dirty="0" err="1" smtClean="0">
                <a:solidFill>
                  <a:schemeClr val="accent1"/>
                </a:solidFill>
                <a:latin typeface="+mj-lt"/>
                <a:sym typeface="Symbol"/>
              </a:rPr>
              <a:t>feeders</a:t>
            </a:r>
            <a:r>
              <a:rPr lang="it-IT" sz="1600" b="1" dirty="0" smtClean="0">
                <a:solidFill>
                  <a:schemeClr val="accent1"/>
                </a:solidFill>
                <a:latin typeface="+mj-lt"/>
                <a:sym typeface="Symbol"/>
              </a:rPr>
              <a:t> and </a:t>
            </a:r>
            <a:r>
              <a:rPr lang="it-IT" sz="1600" b="1" dirty="0" err="1" smtClean="0">
                <a:solidFill>
                  <a:schemeClr val="accent1"/>
                </a:solidFill>
                <a:latin typeface="+mj-lt"/>
                <a:sym typeface="Symbol"/>
              </a:rPr>
              <a:t>among</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FPIs</a:t>
            </a:r>
            <a:r>
              <a:rPr lang="it-IT" sz="1600" b="1" dirty="0" smtClean="0">
                <a:solidFill>
                  <a:schemeClr val="accent1"/>
                </a:solidFill>
                <a:latin typeface="+mj-lt"/>
                <a:sym typeface="Symbol"/>
              </a:rPr>
              <a:t> and MV </a:t>
            </a:r>
            <a:r>
              <a:rPr lang="it-IT" sz="1600" b="1" dirty="0" err="1" smtClean="0">
                <a:solidFill>
                  <a:schemeClr val="accent1"/>
                </a:solidFill>
                <a:latin typeface="+mj-lt"/>
                <a:sym typeface="Symbol"/>
              </a:rPr>
              <a:t>feeder</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protections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logic</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selectivity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also</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extended</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to</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internal</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Customer</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plant</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protections</a:t>
            </a:r>
            <a:r>
              <a:rPr lang="it-IT" sz="1600" b="1" dirty="0" smtClean="0">
                <a:solidFill>
                  <a:schemeClr val="accent1"/>
                </a:solidFill>
                <a:latin typeface="+mj-lt"/>
                <a:sym typeface="Symbol"/>
              </a:rPr>
              <a:t> ?)</a:t>
            </a:r>
          </a:p>
          <a:p>
            <a:pPr marL="990600" lvl="2" indent="-274638" algn="just">
              <a:buFont typeface="Wingdings" pitchFamily="2" charset="2"/>
              <a:buChar char="q"/>
            </a:pPr>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transfer trip </a:t>
            </a:r>
            <a:r>
              <a:rPr lang="it-IT" sz="1600" b="1" dirty="0" err="1" smtClean="0">
                <a:solidFill>
                  <a:schemeClr val="accent1"/>
                </a:solidFill>
                <a:latin typeface="+mj-lt"/>
                <a:sym typeface="Symbol"/>
              </a:rPr>
              <a:t>among</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FPIs</a:t>
            </a:r>
            <a:r>
              <a:rPr lang="it-IT" sz="1600" b="1" dirty="0" smtClean="0">
                <a:solidFill>
                  <a:schemeClr val="accent1"/>
                </a:solidFill>
                <a:latin typeface="+mj-lt"/>
                <a:sym typeface="Symbol"/>
              </a:rPr>
              <a:t> / MV </a:t>
            </a:r>
            <a:r>
              <a:rPr lang="it-IT" sz="1600" b="1" dirty="0" err="1" smtClean="0">
                <a:solidFill>
                  <a:schemeClr val="accent1"/>
                </a:solidFill>
                <a:latin typeface="+mj-lt"/>
                <a:sym typeface="Symbol"/>
              </a:rPr>
              <a:t>feeder</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relays</a:t>
            </a:r>
            <a:r>
              <a:rPr lang="it-IT" sz="1600" b="1" dirty="0" smtClean="0">
                <a:solidFill>
                  <a:schemeClr val="accent1"/>
                </a:solidFill>
                <a:latin typeface="+mj-lt"/>
                <a:sym typeface="Symbol"/>
              </a:rPr>
              <a:t> and Interface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Relay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DG </a:t>
            </a:r>
            <a:r>
              <a:rPr lang="it-IT" sz="1600" b="1" dirty="0" err="1" smtClean="0">
                <a:solidFill>
                  <a:schemeClr val="accent1"/>
                </a:solidFill>
                <a:latin typeface="+mj-lt"/>
                <a:sym typeface="Symbol"/>
              </a:rPr>
              <a:t>connected</a:t>
            </a:r>
            <a:r>
              <a:rPr lang="it-IT" sz="1600" b="1" dirty="0" smtClean="0">
                <a:solidFill>
                  <a:schemeClr val="accent1"/>
                </a:solidFill>
                <a:latin typeface="+mj-lt"/>
                <a:sym typeface="Symbol"/>
              </a:rPr>
              <a:t> in MV  </a:t>
            </a:r>
            <a:r>
              <a:rPr lang="it-IT" sz="1600" b="1" dirty="0" err="1" smtClean="0">
                <a:solidFill>
                  <a:schemeClr val="accent1"/>
                </a:solidFill>
                <a:latin typeface="+mj-lt"/>
                <a:sym typeface="Symbol"/>
              </a:rPr>
              <a:t>besides</a:t>
            </a:r>
            <a:r>
              <a:rPr lang="it-IT" sz="1600" b="1" dirty="0" smtClean="0">
                <a:solidFill>
                  <a:schemeClr val="accent1"/>
                </a:solidFill>
                <a:latin typeface="+mj-lt"/>
                <a:sym typeface="Symbol"/>
              </a:rPr>
              <a:t> wide </a:t>
            </a:r>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CBs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instead</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switch</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disconnector</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along</a:t>
            </a:r>
            <a:r>
              <a:rPr lang="it-IT" sz="1600" b="1" dirty="0" smtClean="0">
                <a:solidFill>
                  <a:schemeClr val="accent1"/>
                </a:solidFill>
                <a:latin typeface="+mj-lt"/>
                <a:sym typeface="Symbol"/>
              </a:rPr>
              <a:t> the </a:t>
            </a:r>
            <a:r>
              <a:rPr lang="it-IT" sz="1600" b="1" dirty="0" err="1" smtClean="0">
                <a:solidFill>
                  <a:schemeClr val="accent1"/>
                </a:solidFill>
                <a:latin typeface="+mj-lt"/>
                <a:sym typeface="Symbol"/>
              </a:rPr>
              <a:t>feeders</a:t>
            </a:r>
            <a:r>
              <a:rPr lang="it-IT" sz="1600" b="1" dirty="0" smtClean="0">
                <a:solidFill>
                  <a:schemeClr val="accent1"/>
                </a:solidFill>
                <a:latin typeface="+mj-lt"/>
                <a:sym typeface="Symbol"/>
              </a:rPr>
              <a:t> ?</a:t>
            </a:r>
          </a:p>
          <a:p>
            <a:pPr marL="990600" lvl="2" indent="-274638" algn="just">
              <a:buFont typeface="Wingdings" pitchFamily="2" charset="2"/>
              <a:buChar char="q"/>
            </a:pPr>
            <a:r>
              <a:rPr lang="it-IT" sz="1600" b="1" dirty="0" smtClean="0">
                <a:solidFill>
                  <a:schemeClr val="accent1"/>
                </a:solidFill>
                <a:latin typeface="+mj-lt"/>
                <a:sym typeface="Symbol"/>
              </a:rPr>
              <a:t>Wide </a:t>
            </a:r>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CBs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along</a:t>
            </a:r>
            <a:r>
              <a:rPr lang="it-IT" sz="1600" b="1" dirty="0" smtClean="0">
                <a:solidFill>
                  <a:schemeClr val="accent1"/>
                </a:solidFill>
                <a:latin typeface="+mj-lt"/>
                <a:sym typeface="Symbol"/>
              </a:rPr>
              <a:t> MV </a:t>
            </a:r>
            <a:r>
              <a:rPr lang="it-IT" sz="1600" b="1" dirty="0" err="1" smtClean="0">
                <a:solidFill>
                  <a:schemeClr val="accent1"/>
                </a:solidFill>
                <a:latin typeface="+mj-lt"/>
                <a:sym typeface="Symbol"/>
              </a:rPr>
              <a:t>feeders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instead</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SDs</a:t>
            </a:r>
            <a:r>
              <a:rPr lang="it-IT" sz="1600" b="1" dirty="0" smtClean="0">
                <a:solidFill>
                  <a:schemeClr val="accent1"/>
                </a:solidFill>
                <a:latin typeface="+mj-lt"/>
                <a:sym typeface="Symbol"/>
              </a:rPr>
              <a:t>, so </a:t>
            </a:r>
            <a:r>
              <a:rPr lang="it-IT" sz="1600" b="1" dirty="0" err="1" smtClean="0">
                <a:solidFill>
                  <a:schemeClr val="accent1"/>
                </a:solidFill>
                <a:latin typeface="+mj-lt"/>
                <a:sym typeface="Symbol"/>
              </a:rPr>
              <a:t>to</a:t>
            </a:r>
            <a:r>
              <a:rPr lang="it-IT" sz="1600" b="1" dirty="0" smtClean="0">
                <a:solidFill>
                  <a:schemeClr val="accent1"/>
                </a:solidFill>
                <a:latin typeface="+mj-lt"/>
                <a:sym typeface="Symbol"/>
              </a:rPr>
              <a:t> open </a:t>
            </a:r>
            <a:r>
              <a:rPr lang="it-IT" sz="1600" b="1" dirty="0" err="1" smtClean="0">
                <a:solidFill>
                  <a:schemeClr val="accent1"/>
                </a:solidFill>
                <a:latin typeface="+mj-lt"/>
                <a:sym typeface="Symbol"/>
              </a:rPr>
              <a:t>directly</a:t>
            </a:r>
            <a:r>
              <a:rPr lang="it-IT" sz="1600" b="1" dirty="0" smtClean="0">
                <a:solidFill>
                  <a:schemeClr val="accent1"/>
                </a:solidFill>
                <a:latin typeface="+mj-lt"/>
                <a:sym typeface="Symbol"/>
              </a:rPr>
              <a:t> the </a:t>
            </a:r>
            <a:r>
              <a:rPr lang="it-IT" sz="1600" b="1" dirty="0" err="1" smtClean="0">
                <a:solidFill>
                  <a:schemeClr val="accent1"/>
                </a:solidFill>
                <a:latin typeface="+mj-lt"/>
                <a:sym typeface="Symbol"/>
              </a:rPr>
              <a:t>faulty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not</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only</a:t>
            </a:r>
            <a:r>
              <a:rPr lang="it-IT" sz="1600" b="1" dirty="0" smtClean="0">
                <a:solidFill>
                  <a:schemeClr val="accent1"/>
                </a:solidFill>
                <a:latin typeface="+mj-lt"/>
                <a:sym typeface="Symbol"/>
              </a:rPr>
              <a:t> in case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 </a:t>
            </a:r>
            <a:r>
              <a:rPr lang="it-IT" sz="1600" b="1" dirty="0" err="1" smtClean="0">
                <a:solidFill>
                  <a:schemeClr val="accent1"/>
                </a:solidFill>
                <a:latin typeface="+mj-lt"/>
                <a:sym typeface="Symbol"/>
              </a:rPr>
              <a:t>phase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to</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earth</a:t>
            </a:r>
            <a:r>
              <a:rPr lang="it-IT" sz="1600" b="1" dirty="0" smtClean="0">
                <a:solidFill>
                  <a:schemeClr val="accent1"/>
                </a:solidFill>
                <a:latin typeface="+mj-lt"/>
                <a:sym typeface="Symbol"/>
              </a:rPr>
              <a:t> fault (</a:t>
            </a:r>
            <a:r>
              <a:rPr lang="it-IT" sz="1600" b="1" dirty="0" err="1" smtClean="0">
                <a:solidFill>
                  <a:schemeClr val="accent1"/>
                </a:solidFill>
                <a:latin typeface="+mj-lt"/>
                <a:sym typeface="Symbol"/>
              </a:rPr>
              <a:t>possible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only</a:t>
            </a:r>
            <a:r>
              <a:rPr lang="it-IT" sz="1600" b="1" dirty="0" smtClean="0">
                <a:solidFill>
                  <a:schemeClr val="accent1"/>
                </a:solidFill>
                <a:latin typeface="+mj-lt"/>
                <a:sym typeface="Symbol"/>
              </a:rPr>
              <a:t> in MV </a:t>
            </a:r>
            <a:r>
              <a:rPr lang="it-IT" sz="1600" b="1" dirty="0" err="1" smtClean="0">
                <a:solidFill>
                  <a:schemeClr val="accent1"/>
                </a:solidFill>
                <a:latin typeface="+mj-lt"/>
                <a:sym typeface="Symbol"/>
              </a:rPr>
              <a:t>compensated</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neutral</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nets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but</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also</a:t>
            </a:r>
            <a:r>
              <a:rPr lang="it-IT" sz="1600" b="1" dirty="0" smtClean="0">
                <a:solidFill>
                  <a:schemeClr val="accent1"/>
                </a:solidFill>
                <a:latin typeface="+mj-lt"/>
                <a:sym typeface="Symbol"/>
              </a:rPr>
              <a:t> in case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short </a:t>
            </a:r>
            <a:r>
              <a:rPr lang="it-IT" sz="1600" b="1" dirty="0" err="1" smtClean="0">
                <a:solidFill>
                  <a:schemeClr val="accent1"/>
                </a:solidFill>
                <a:latin typeface="+mj-lt"/>
                <a:sym typeface="Symbol"/>
              </a:rPr>
              <a:t>circuits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to</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increase</a:t>
            </a:r>
            <a:r>
              <a:rPr lang="it-IT" sz="1600" b="1" dirty="0" smtClean="0">
                <a:solidFill>
                  <a:schemeClr val="accent1"/>
                </a:solidFill>
                <a:latin typeface="+mj-lt"/>
                <a:sym typeface="Symbol"/>
              </a:rPr>
              <a:t> network </a:t>
            </a:r>
            <a:r>
              <a:rPr lang="it-IT" sz="1600" b="1" dirty="0" err="1" smtClean="0">
                <a:solidFill>
                  <a:schemeClr val="accent1"/>
                </a:solidFill>
                <a:latin typeface="+mj-lt"/>
                <a:sym typeface="Symbol"/>
              </a:rPr>
              <a:t>securitity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level</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besides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Quality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Supply</a:t>
            </a:r>
            <a:r>
              <a:rPr lang="it-IT" sz="1600" b="1" dirty="0" smtClean="0">
                <a:solidFill>
                  <a:schemeClr val="accent1"/>
                </a:solidFill>
                <a:latin typeface="+mj-lt"/>
                <a:sym typeface="Symbol"/>
              </a:rPr>
              <a:t>.</a:t>
            </a:r>
            <a:endParaRPr lang="it-IT" sz="1600" b="1" dirty="0">
              <a:solidFill>
                <a:schemeClr val="accent1"/>
              </a:solidFill>
              <a:latin typeface="+mj-lt"/>
              <a:sym typeface="Symbol"/>
            </a:endParaRP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4</a:t>
            </a:fld>
            <a:endParaRPr lang="en-US" dirty="0"/>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750" y="1245870"/>
            <a:ext cx="8229600" cy="590550"/>
          </a:xfrm>
        </p:spPr>
        <p:txBody>
          <a:bodyPr/>
          <a:lstStyle/>
          <a:p>
            <a:pPr algn="ctr"/>
            <a:r>
              <a:rPr lang="it-IT" sz="2400" dirty="0" smtClean="0"/>
              <a:t>Transfer trip </a:t>
            </a:r>
            <a:r>
              <a:rPr lang="it-IT" sz="2400" dirty="0" err="1" smtClean="0"/>
              <a:t>scheme</a:t>
            </a:r>
            <a:r>
              <a:rPr lang="it-IT" sz="2400" dirty="0" smtClean="0"/>
              <a:t> </a:t>
            </a:r>
            <a:r>
              <a:rPr lang="it-IT" sz="2400" dirty="0" err="1" smtClean="0"/>
              <a:t>adopted</a:t>
            </a:r>
            <a:r>
              <a:rPr lang="it-IT" sz="2400" dirty="0" smtClean="0"/>
              <a:t> </a:t>
            </a:r>
            <a:r>
              <a:rPr lang="it-IT" sz="2400" dirty="0" err="1" smtClean="0"/>
              <a:t>by</a:t>
            </a:r>
            <a:r>
              <a:rPr lang="it-IT" sz="2400" dirty="0" smtClean="0"/>
              <a:t> ENEL </a:t>
            </a:r>
            <a:br>
              <a:rPr lang="it-IT" sz="2400" dirty="0" smtClean="0"/>
            </a:br>
            <a:r>
              <a:rPr lang="it-IT" sz="2400" dirty="0" smtClean="0"/>
              <a:t>(</a:t>
            </a:r>
            <a:r>
              <a:rPr lang="it-IT" sz="2400" dirty="0" err="1" smtClean="0"/>
              <a:t>protection</a:t>
            </a:r>
            <a:r>
              <a:rPr lang="it-IT" sz="2400" dirty="0" smtClean="0"/>
              <a:t> </a:t>
            </a:r>
            <a:r>
              <a:rPr lang="it-IT" sz="2400" dirty="0" err="1" smtClean="0"/>
              <a:t>relays</a:t>
            </a:r>
            <a:r>
              <a:rPr lang="it-IT" sz="2400" dirty="0" smtClean="0"/>
              <a:t> and </a:t>
            </a:r>
            <a:r>
              <a:rPr lang="it-IT" sz="2400" dirty="0" err="1" smtClean="0"/>
              <a:t>FPIs</a:t>
            </a:r>
            <a:r>
              <a:rPr lang="it-IT" sz="2400" dirty="0" smtClean="0"/>
              <a:t>)</a:t>
            </a:r>
            <a:endParaRPr lang="it-IT" sz="2400" dirty="0"/>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
        <p:nvSpPr>
          <p:cNvPr id="106" name="CasellaDiTesto 105"/>
          <p:cNvSpPr txBox="1"/>
          <p:nvPr/>
        </p:nvSpPr>
        <p:spPr>
          <a:xfrm>
            <a:off x="967408" y="1938928"/>
            <a:ext cx="3168352" cy="646331"/>
          </a:xfrm>
          <a:prstGeom prst="rect">
            <a:avLst/>
          </a:prstGeom>
          <a:noFill/>
        </p:spPr>
        <p:txBody>
          <a:bodyPr wrap="square" rtlCol="0">
            <a:spAutoFit/>
          </a:bodyPr>
          <a:lstStyle/>
          <a:p>
            <a:pPr algn="ctr"/>
            <a:r>
              <a:rPr lang="it-IT" dirty="0" err="1" smtClean="0">
                <a:solidFill>
                  <a:srgbClr val="0070C0"/>
                </a:solidFill>
                <a:latin typeface="+mj-lt"/>
              </a:rPr>
              <a:t>Logic</a:t>
            </a:r>
            <a:r>
              <a:rPr lang="it-IT" dirty="0" smtClean="0">
                <a:solidFill>
                  <a:srgbClr val="0070C0"/>
                </a:solidFill>
                <a:latin typeface="+mj-lt"/>
              </a:rPr>
              <a:t> </a:t>
            </a:r>
            <a:r>
              <a:rPr lang="it-IT" dirty="0" err="1" smtClean="0">
                <a:solidFill>
                  <a:srgbClr val="0070C0"/>
                </a:solidFill>
                <a:latin typeface="+mj-lt"/>
              </a:rPr>
              <a:t>selectivity</a:t>
            </a:r>
            <a:r>
              <a:rPr lang="it-IT" dirty="0" smtClean="0">
                <a:solidFill>
                  <a:srgbClr val="0070C0"/>
                </a:solidFill>
                <a:latin typeface="+mj-lt"/>
              </a:rPr>
              <a:t> </a:t>
            </a:r>
            <a:r>
              <a:rPr lang="it-IT" dirty="0" err="1" smtClean="0">
                <a:solidFill>
                  <a:srgbClr val="0070C0"/>
                </a:solidFill>
                <a:latin typeface="+mj-lt"/>
              </a:rPr>
              <a:t>along</a:t>
            </a:r>
            <a:r>
              <a:rPr lang="it-IT" dirty="0" smtClean="0">
                <a:solidFill>
                  <a:srgbClr val="0070C0"/>
                </a:solidFill>
                <a:latin typeface="+mj-lt"/>
              </a:rPr>
              <a:t> a MV </a:t>
            </a:r>
            <a:r>
              <a:rPr lang="it-IT" dirty="0" err="1" smtClean="0">
                <a:solidFill>
                  <a:srgbClr val="0070C0"/>
                </a:solidFill>
                <a:latin typeface="+mj-lt"/>
              </a:rPr>
              <a:t>feeder</a:t>
            </a:r>
            <a:endParaRPr lang="it-IT" dirty="0">
              <a:solidFill>
                <a:srgbClr val="0070C0"/>
              </a:solidFill>
              <a:latin typeface="+mj-lt"/>
            </a:endParaRPr>
          </a:p>
        </p:txBody>
      </p:sp>
      <p:sp>
        <p:nvSpPr>
          <p:cNvPr id="107" name="CasellaDiTesto 106"/>
          <p:cNvSpPr txBox="1"/>
          <p:nvPr/>
        </p:nvSpPr>
        <p:spPr>
          <a:xfrm>
            <a:off x="5296272" y="3599304"/>
            <a:ext cx="3474288" cy="923330"/>
          </a:xfrm>
          <a:prstGeom prst="rect">
            <a:avLst/>
          </a:prstGeom>
          <a:noFill/>
        </p:spPr>
        <p:txBody>
          <a:bodyPr wrap="square" rtlCol="0">
            <a:spAutoFit/>
          </a:bodyPr>
          <a:lstStyle/>
          <a:p>
            <a:pPr algn="ctr"/>
            <a:r>
              <a:rPr lang="it-IT" dirty="0" err="1" smtClean="0">
                <a:solidFill>
                  <a:srgbClr val="0070C0"/>
                </a:solidFill>
                <a:latin typeface="+mj-lt"/>
              </a:rPr>
              <a:t>Logic</a:t>
            </a:r>
            <a:r>
              <a:rPr lang="it-IT" dirty="0" smtClean="0">
                <a:solidFill>
                  <a:srgbClr val="0070C0"/>
                </a:solidFill>
                <a:latin typeface="+mj-lt"/>
              </a:rPr>
              <a:t> </a:t>
            </a:r>
            <a:r>
              <a:rPr lang="it-IT" dirty="0" err="1" smtClean="0">
                <a:solidFill>
                  <a:srgbClr val="0070C0"/>
                </a:solidFill>
                <a:latin typeface="+mj-lt"/>
              </a:rPr>
              <a:t>selectivity</a:t>
            </a:r>
            <a:r>
              <a:rPr lang="it-IT" dirty="0" smtClean="0">
                <a:solidFill>
                  <a:srgbClr val="0070C0"/>
                </a:solidFill>
                <a:latin typeface="+mj-lt"/>
              </a:rPr>
              <a:t> </a:t>
            </a:r>
            <a:r>
              <a:rPr lang="it-IT" dirty="0" err="1" smtClean="0">
                <a:solidFill>
                  <a:srgbClr val="0070C0"/>
                </a:solidFill>
                <a:latin typeface="+mj-lt"/>
              </a:rPr>
              <a:t>along</a:t>
            </a:r>
            <a:r>
              <a:rPr lang="it-IT" dirty="0" smtClean="0">
                <a:solidFill>
                  <a:srgbClr val="0070C0"/>
                </a:solidFill>
                <a:latin typeface="+mj-lt"/>
              </a:rPr>
              <a:t> a MV </a:t>
            </a:r>
            <a:r>
              <a:rPr lang="it-IT" dirty="0" err="1" smtClean="0">
                <a:solidFill>
                  <a:srgbClr val="0070C0"/>
                </a:solidFill>
                <a:latin typeface="+mj-lt"/>
              </a:rPr>
              <a:t>feeder</a:t>
            </a:r>
            <a:r>
              <a:rPr lang="it-IT" dirty="0" smtClean="0">
                <a:solidFill>
                  <a:srgbClr val="0070C0"/>
                </a:solidFill>
                <a:latin typeface="+mj-lt"/>
              </a:rPr>
              <a:t> and inside a MV </a:t>
            </a:r>
            <a:r>
              <a:rPr lang="it-IT" dirty="0" err="1" smtClean="0">
                <a:solidFill>
                  <a:srgbClr val="0070C0"/>
                </a:solidFill>
                <a:latin typeface="+mj-lt"/>
              </a:rPr>
              <a:t>Customer</a:t>
            </a:r>
            <a:r>
              <a:rPr lang="it-IT" dirty="0" smtClean="0">
                <a:solidFill>
                  <a:srgbClr val="0070C0"/>
                </a:solidFill>
                <a:latin typeface="+mj-lt"/>
              </a:rPr>
              <a:t> </a:t>
            </a:r>
            <a:r>
              <a:rPr lang="it-IT" dirty="0" err="1" smtClean="0">
                <a:solidFill>
                  <a:srgbClr val="0070C0"/>
                </a:solidFill>
                <a:latin typeface="+mj-lt"/>
              </a:rPr>
              <a:t>plant</a:t>
            </a:r>
            <a:endParaRPr lang="it-IT" dirty="0">
              <a:solidFill>
                <a:srgbClr val="0070C0"/>
              </a:solidFill>
              <a:latin typeface="+mj-lt"/>
            </a:endParaRPr>
          </a:p>
        </p:txBody>
      </p:sp>
      <p:pic>
        <p:nvPicPr>
          <p:cNvPr id="37889" name="Picture 1"/>
          <p:cNvPicPr>
            <a:picLocks noChangeAspect="1" noChangeArrowheads="1"/>
          </p:cNvPicPr>
          <p:nvPr/>
        </p:nvPicPr>
        <p:blipFill>
          <a:blip r:embed="rId2" cstate="print"/>
          <a:srcRect/>
          <a:stretch>
            <a:fillRect/>
          </a:stretch>
        </p:blipFill>
        <p:spPr bwMode="auto">
          <a:xfrm>
            <a:off x="228599" y="2780928"/>
            <a:ext cx="5373339" cy="3679880"/>
          </a:xfrm>
          <a:prstGeom prst="rect">
            <a:avLst/>
          </a:prstGeom>
          <a:noFill/>
          <a:ln w="9525">
            <a:noFill/>
            <a:miter lim="800000"/>
            <a:headEnd/>
            <a:tailEnd/>
          </a:ln>
        </p:spPr>
      </p:pic>
      <p:pic>
        <p:nvPicPr>
          <p:cNvPr id="54274" name="Picture 2"/>
          <p:cNvPicPr>
            <a:picLocks noChangeAspect="1" noChangeArrowheads="1"/>
          </p:cNvPicPr>
          <p:nvPr/>
        </p:nvPicPr>
        <p:blipFill>
          <a:blip r:embed="rId3" cstate="print"/>
          <a:srcRect/>
          <a:stretch>
            <a:fillRect/>
          </a:stretch>
        </p:blipFill>
        <p:spPr bwMode="auto">
          <a:xfrm>
            <a:off x="4211960" y="1897400"/>
            <a:ext cx="4780606" cy="1773222"/>
          </a:xfrm>
          <a:prstGeom prst="rect">
            <a:avLst/>
          </a:prstGeom>
          <a:noFill/>
          <a:ln w="9525">
            <a:noFill/>
            <a:miter lim="800000"/>
            <a:headEnd/>
            <a:tailEnd/>
          </a:ln>
        </p:spPr>
      </p:pic>
      <p:sp>
        <p:nvSpPr>
          <p:cNvPr id="8" name="Freccia a destra 7"/>
          <p:cNvSpPr/>
          <p:nvPr/>
        </p:nvSpPr>
        <p:spPr bwMode="auto">
          <a:xfrm>
            <a:off x="3995936" y="2148096"/>
            <a:ext cx="864096" cy="2160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cs typeface="Arial" charset="0"/>
            </a:endParaRPr>
          </a:p>
        </p:txBody>
      </p:sp>
      <p:sp>
        <p:nvSpPr>
          <p:cNvPr id="9" name="Freccia a destra 8"/>
          <p:cNvSpPr/>
          <p:nvPr/>
        </p:nvSpPr>
        <p:spPr bwMode="auto">
          <a:xfrm rot="10800000">
            <a:off x="4620776" y="3925064"/>
            <a:ext cx="864096" cy="2160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Verdana" pitchFamily="34" charset="0"/>
              <a:cs typeface="Arial" charset="0"/>
            </a:endParaRPr>
          </a:p>
        </p:txBody>
      </p:sp>
      <p:sp>
        <p:nvSpPr>
          <p:cNvPr id="10" name="CasellaDiTesto 9"/>
          <p:cNvSpPr txBox="1"/>
          <p:nvPr/>
        </p:nvSpPr>
        <p:spPr>
          <a:xfrm>
            <a:off x="5724128" y="4511784"/>
            <a:ext cx="3240360" cy="1569660"/>
          </a:xfrm>
          <a:prstGeom prst="rect">
            <a:avLst/>
          </a:prstGeom>
          <a:noFill/>
        </p:spPr>
        <p:txBody>
          <a:bodyPr wrap="square" rtlCol="0">
            <a:spAutoFit/>
          </a:bodyPr>
          <a:lstStyle/>
          <a:p>
            <a:pPr algn="just"/>
            <a:r>
              <a:rPr lang="it-IT" sz="1600" dirty="0" err="1" smtClean="0">
                <a:latin typeface="+mj-lt"/>
              </a:rPr>
              <a:t>With</a:t>
            </a:r>
            <a:r>
              <a:rPr lang="it-IT" sz="1600" dirty="0" smtClean="0">
                <a:latin typeface="+mj-lt"/>
              </a:rPr>
              <a:t> </a:t>
            </a:r>
            <a:r>
              <a:rPr lang="it-IT" sz="1600" dirty="0" err="1" smtClean="0">
                <a:latin typeface="+mj-lt"/>
              </a:rPr>
              <a:t>logic</a:t>
            </a:r>
            <a:r>
              <a:rPr lang="it-IT" sz="1600" dirty="0" smtClean="0">
                <a:latin typeface="+mj-lt"/>
              </a:rPr>
              <a:t> </a:t>
            </a:r>
            <a:r>
              <a:rPr lang="it-IT" sz="1600" dirty="0" err="1" smtClean="0">
                <a:latin typeface="+mj-lt"/>
              </a:rPr>
              <a:t>selectivity</a:t>
            </a:r>
            <a:r>
              <a:rPr lang="it-IT" sz="1600" dirty="0" smtClean="0">
                <a:latin typeface="+mj-lt"/>
              </a:rPr>
              <a:t> and </a:t>
            </a:r>
            <a:r>
              <a:rPr lang="it-IT" sz="1600" dirty="0" err="1" smtClean="0">
                <a:latin typeface="+mj-lt"/>
              </a:rPr>
              <a:t>CBs</a:t>
            </a:r>
            <a:r>
              <a:rPr lang="it-IT" sz="1600" dirty="0" smtClean="0">
                <a:latin typeface="+mj-lt"/>
              </a:rPr>
              <a:t> </a:t>
            </a:r>
            <a:r>
              <a:rPr lang="it-IT" sz="1600" dirty="0" err="1" smtClean="0">
                <a:latin typeface="+mj-lt"/>
              </a:rPr>
              <a:t>instead</a:t>
            </a:r>
            <a:r>
              <a:rPr lang="it-IT" sz="1600" dirty="0" smtClean="0">
                <a:latin typeface="+mj-lt"/>
              </a:rPr>
              <a:t> </a:t>
            </a:r>
            <a:r>
              <a:rPr lang="it-IT" sz="1600" dirty="0" err="1" smtClean="0">
                <a:latin typeface="+mj-lt"/>
              </a:rPr>
              <a:t>of</a:t>
            </a:r>
            <a:r>
              <a:rPr lang="it-IT" sz="1600" dirty="0" smtClean="0">
                <a:latin typeface="+mj-lt"/>
              </a:rPr>
              <a:t> </a:t>
            </a:r>
            <a:r>
              <a:rPr lang="it-IT" sz="1600" dirty="0" err="1" smtClean="0">
                <a:latin typeface="+mj-lt"/>
              </a:rPr>
              <a:t>SDs</a:t>
            </a:r>
            <a:r>
              <a:rPr lang="it-IT" sz="1600" dirty="0" smtClean="0">
                <a:latin typeface="+mj-lt"/>
              </a:rPr>
              <a:t> </a:t>
            </a:r>
            <a:r>
              <a:rPr lang="it-IT" sz="1600" dirty="0" err="1" smtClean="0">
                <a:latin typeface="+mj-lt"/>
              </a:rPr>
              <a:t>only</a:t>
            </a:r>
            <a:r>
              <a:rPr lang="it-IT" sz="1600" dirty="0" smtClean="0">
                <a:latin typeface="+mj-lt"/>
              </a:rPr>
              <a:t> </a:t>
            </a:r>
            <a:r>
              <a:rPr lang="it-IT" sz="1600" dirty="0" err="1" smtClean="0">
                <a:latin typeface="+mj-lt"/>
              </a:rPr>
              <a:t>faulty</a:t>
            </a:r>
            <a:r>
              <a:rPr lang="it-IT" sz="1600" dirty="0" smtClean="0">
                <a:latin typeface="+mj-lt"/>
              </a:rPr>
              <a:t> </a:t>
            </a:r>
            <a:r>
              <a:rPr lang="it-IT" sz="1600" dirty="0" err="1" smtClean="0">
                <a:latin typeface="+mj-lt"/>
              </a:rPr>
              <a:t>section</a:t>
            </a:r>
            <a:r>
              <a:rPr lang="it-IT" sz="1600" dirty="0" smtClean="0">
                <a:latin typeface="+mj-lt"/>
              </a:rPr>
              <a:t> </a:t>
            </a:r>
            <a:r>
              <a:rPr lang="it-IT" sz="1600" dirty="0" err="1" smtClean="0">
                <a:latin typeface="+mj-lt"/>
              </a:rPr>
              <a:t>of</a:t>
            </a:r>
            <a:r>
              <a:rPr lang="it-IT" sz="1600" dirty="0" smtClean="0">
                <a:latin typeface="+mj-lt"/>
              </a:rPr>
              <a:t> the </a:t>
            </a:r>
            <a:r>
              <a:rPr lang="it-IT" sz="1600" dirty="0" err="1" smtClean="0">
                <a:latin typeface="+mj-lt"/>
              </a:rPr>
              <a:t>feeder</a:t>
            </a:r>
            <a:r>
              <a:rPr lang="it-IT" sz="1600" dirty="0" smtClean="0">
                <a:latin typeface="+mj-lt"/>
              </a:rPr>
              <a:t> and </a:t>
            </a:r>
            <a:r>
              <a:rPr lang="it-IT" sz="1600" dirty="0" err="1" smtClean="0">
                <a:latin typeface="+mj-lt"/>
              </a:rPr>
              <a:t>sections</a:t>
            </a:r>
            <a:r>
              <a:rPr lang="it-IT" sz="1600" dirty="0" smtClean="0">
                <a:latin typeface="+mj-lt"/>
              </a:rPr>
              <a:t> </a:t>
            </a:r>
            <a:r>
              <a:rPr lang="it-IT" sz="1600" dirty="0" err="1" smtClean="0">
                <a:latin typeface="+mj-lt"/>
              </a:rPr>
              <a:t>dowstream</a:t>
            </a:r>
            <a:r>
              <a:rPr lang="it-IT" sz="1600" dirty="0" smtClean="0">
                <a:latin typeface="+mj-lt"/>
              </a:rPr>
              <a:t> </a:t>
            </a:r>
            <a:r>
              <a:rPr lang="it-IT" sz="1600" dirty="0" err="1" smtClean="0">
                <a:latin typeface="+mj-lt"/>
              </a:rPr>
              <a:t>result</a:t>
            </a:r>
            <a:r>
              <a:rPr lang="it-IT" sz="1600" dirty="0" smtClean="0">
                <a:latin typeface="+mj-lt"/>
              </a:rPr>
              <a:t> </a:t>
            </a:r>
            <a:r>
              <a:rPr lang="it-IT" sz="1600" dirty="0" err="1" smtClean="0">
                <a:latin typeface="+mj-lt"/>
              </a:rPr>
              <a:t>interested</a:t>
            </a:r>
            <a:r>
              <a:rPr lang="it-IT" sz="1600" dirty="0" smtClean="0">
                <a:latin typeface="+mj-lt"/>
              </a:rPr>
              <a:t> </a:t>
            </a:r>
            <a:r>
              <a:rPr lang="it-IT" sz="1600" dirty="0" err="1" smtClean="0">
                <a:latin typeface="+mj-lt"/>
              </a:rPr>
              <a:t>from</a:t>
            </a:r>
            <a:r>
              <a:rPr lang="it-IT" sz="1600" dirty="0" smtClean="0">
                <a:latin typeface="+mj-lt"/>
              </a:rPr>
              <a:t> </a:t>
            </a:r>
            <a:r>
              <a:rPr lang="it-IT" sz="1600" dirty="0" err="1" smtClean="0">
                <a:latin typeface="+mj-lt"/>
              </a:rPr>
              <a:t>an</a:t>
            </a:r>
            <a:r>
              <a:rPr lang="it-IT" sz="1600" dirty="0" smtClean="0">
                <a:latin typeface="+mj-lt"/>
              </a:rPr>
              <a:t> </a:t>
            </a:r>
            <a:r>
              <a:rPr lang="it-IT" sz="1600" dirty="0" err="1" smtClean="0">
                <a:latin typeface="+mj-lt"/>
              </a:rPr>
              <a:t>interruption</a:t>
            </a:r>
            <a:r>
              <a:rPr lang="it-IT" sz="1600" dirty="0" smtClean="0">
                <a:latin typeface="+mj-lt"/>
              </a:rPr>
              <a:t> (</a:t>
            </a:r>
            <a:r>
              <a:rPr lang="it-IT" sz="1600" dirty="0" err="1" smtClean="0">
                <a:latin typeface="+mj-lt"/>
              </a:rPr>
              <a:t>transient</a:t>
            </a:r>
            <a:r>
              <a:rPr lang="it-IT" sz="1600" dirty="0" smtClean="0">
                <a:latin typeface="+mj-lt"/>
              </a:rPr>
              <a:t> or short or long)</a:t>
            </a:r>
            <a:endParaRPr lang="it-IT" sz="1600" dirty="0">
              <a:latin typeface="+mj-lt"/>
            </a:endParaRPr>
          </a:p>
        </p:txBody>
      </p:sp>
      <p:sp>
        <p:nvSpPr>
          <p:cNvPr id="11" name="Segnaposto numero diapositiva 3"/>
          <p:cNvSpPr>
            <a:spLocks noGrp="1"/>
          </p:cNvSpPr>
          <p:nvPr>
            <p:ph type="sldNum" sz="quarter" idx="10"/>
          </p:nvPr>
        </p:nvSpPr>
        <p:spPr>
          <a:xfrm>
            <a:off x="457200" y="6248400"/>
            <a:ext cx="2133600" cy="457200"/>
          </a:xfrm>
        </p:spPr>
        <p:txBody>
          <a:bodyPr/>
          <a:lstStyle/>
          <a:p>
            <a:fld id="{61C030B3-10D9-448C-9716-5560266FD444}" type="slidenum">
              <a:rPr lang="en-US" smtClean="0"/>
              <a:pPr/>
              <a:t>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224958"/>
            <a:ext cx="8568952"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FF0000"/>
                </a:solidFill>
                <a:latin typeface="+mj-lt"/>
                <a:sym typeface="Symbol"/>
              </a:rPr>
              <a:t>Problems</a:t>
            </a:r>
            <a:endParaRPr lang="it-IT" sz="2000" b="1" u="sng" dirty="0" smtClean="0">
              <a:solidFill>
                <a:srgbClr val="FF0000"/>
              </a:solidFill>
              <a:latin typeface="+mj-lt"/>
              <a:sym typeface="Symbol"/>
            </a:endParaRPr>
          </a:p>
          <a:p>
            <a:pPr marL="898525" lvl="2" indent="-273050" algn="just">
              <a:buSzPct val="90000"/>
              <a:buFont typeface="Courier New" pitchFamily="49" charset="0"/>
              <a:buChar char="o"/>
            </a:pPr>
            <a:r>
              <a:rPr lang="en-US" sz="1600" dirty="0" smtClean="0">
                <a:latin typeface="+mj-lt"/>
                <a:sym typeface="Symbol"/>
              </a:rPr>
              <a:t>Usually IPR are installed at DG’s PCC and based on local measurements. In Italy:</a:t>
            </a:r>
          </a:p>
          <a:p>
            <a:pPr marL="898525" lvl="2" indent="-273050" algn="just">
              <a:buSzPct val="90000"/>
              <a:buFont typeface="Courier New" pitchFamily="49" charset="0"/>
              <a:buChar char="o"/>
            </a:pPr>
            <a:endParaRPr lang="en-US" sz="1600" dirty="0" smtClean="0">
              <a:latin typeface="+mj-lt"/>
              <a:sym typeface="Symbol"/>
            </a:endParaRPr>
          </a:p>
          <a:p>
            <a:pPr marL="898525" lvl="2" indent="-273050" algn="just">
              <a:buSzPct val="90000"/>
              <a:buFont typeface="Courier New" pitchFamily="49" charset="0"/>
              <a:buChar char="o"/>
            </a:pPr>
            <a:endParaRPr lang="en-US" sz="1600" dirty="0" smtClean="0">
              <a:latin typeface="+mj-lt"/>
              <a:sym typeface="Symbol"/>
            </a:endParaRPr>
          </a:p>
          <a:p>
            <a:pPr marL="898525" lvl="2" indent="-273050" algn="just">
              <a:buSzPct val="90000"/>
              <a:buFont typeface="Courier New" pitchFamily="49" charset="0"/>
              <a:buChar char="o"/>
            </a:pPr>
            <a:endParaRPr lang="fr-FR" sz="1600" dirty="0" smtClean="0">
              <a:latin typeface="+mj-lt"/>
              <a:sym typeface="Symbol"/>
            </a:endParaRPr>
          </a:p>
          <a:p>
            <a:pPr marL="898525" lvl="2" indent="-273050" algn="just">
              <a:buSzPct val="90000"/>
              <a:buFont typeface="Courier New" pitchFamily="49" charset="0"/>
              <a:buChar char="o"/>
            </a:pPr>
            <a:r>
              <a:rPr lang="fr-FR" sz="1600" dirty="0" smtClean="0">
                <a:latin typeface="+mj-lt"/>
                <a:sym typeface="Symbol"/>
              </a:rPr>
              <a:t>Main </a:t>
            </a:r>
            <a:r>
              <a:rPr lang="fr-FR" sz="1600" dirty="0" err="1" smtClean="0">
                <a:latin typeface="+mj-lt"/>
                <a:sym typeface="Symbol"/>
              </a:rPr>
              <a:t>loss</a:t>
            </a:r>
            <a:r>
              <a:rPr lang="fr-FR" sz="1600" dirty="0" smtClean="0">
                <a:latin typeface="+mj-lt"/>
                <a:sym typeface="Symbol"/>
              </a:rPr>
              <a:t> of mains protections are 81&gt; &amp; 81&lt;</a:t>
            </a:r>
          </a:p>
          <a:p>
            <a:pPr marL="898525" lvl="2" indent="-273050" algn="just">
              <a:buSzPct val="90000"/>
              <a:buFont typeface="Courier New" pitchFamily="49" charset="0"/>
              <a:buChar char="o"/>
            </a:pPr>
            <a:r>
              <a:rPr lang="fr-FR" sz="1600" dirty="0" smtClean="0">
                <a:latin typeface="+mj-lt"/>
                <a:sym typeface="Symbol"/>
              </a:rPr>
              <a:t>A Non </a:t>
            </a:r>
            <a:r>
              <a:rPr lang="fr-FR" sz="1600" dirty="0" err="1" smtClean="0">
                <a:latin typeface="+mj-lt"/>
                <a:sym typeface="Symbol"/>
              </a:rPr>
              <a:t>Detective</a:t>
            </a:r>
            <a:r>
              <a:rPr lang="fr-FR" sz="1600" dirty="0" smtClean="0">
                <a:latin typeface="+mj-lt"/>
                <a:sym typeface="Symbol"/>
              </a:rPr>
              <a:t> Zone (NDZ) </a:t>
            </a:r>
            <a:r>
              <a:rPr lang="fr-FR" sz="1600" dirty="0" err="1" smtClean="0">
                <a:latin typeface="+mj-lt"/>
                <a:sym typeface="Symbol"/>
              </a:rPr>
              <a:t>is</a:t>
            </a:r>
            <a:r>
              <a:rPr lang="fr-FR" sz="1600" dirty="0" smtClean="0">
                <a:latin typeface="+mj-lt"/>
                <a:sym typeface="Symbol"/>
              </a:rPr>
              <a:t> </a:t>
            </a:r>
            <a:r>
              <a:rPr lang="fr-FR" sz="1600" dirty="0" err="1" smtClean="0">
                <a:latin typeface="+mj-lt"/>
                <a:sym typeface="Symbol"/>
              </a:rPr>
              <a:t>always</a:t>
            </a:r>
            <a:r>
              <a:rPr lang="fr-FR" sz="1600" dirty="0" smtClean="0">
                <a:latin typeface="+mj-lt"/>
                <a:sym typeface="Symbol"/>
              </a:rPr>
              <a:t> </a:t>
            </a:r>
            <a:r>
              <a:rPr lang="fr-FR" sz="1600" dirty="0" err="1" smtClean="0">
                <a:latin typeface="+mj-lt"/>
                <a:sym typeface="Symbol"/>
              </a:rPr>
              <a:t>present</a:t>
            </a:r>
            <a:r>
              <a:rPr lang="fr-FR" sz="1600" dirty="0" smtClean="0">
                <a:latin typeface="+mj-lt"/>
                <a:sym typeface="Symbol"/>
              </a:rPr>
              <a:t>: in case of real power balance </a:t>
            </a:r>
            <a:r>
              <a:rPr lang="fr-FR" sz="1600" dirty="0" err="1" smtClean="0">
                <a:latin typeface="+mj-lt"/>
                <a:sym typeface="Symbol"/>
              </a:rPr>
              <a:t>between</a:t>
            </a:r>
            <a:r>
              <a:rPr lang="fr-FR" sz="1600" dirty="0" smtClean="0">
                <a:latin typeface="+mj-lt"/>
                <a:sym typeface="Symbol"/>
              </a:rPr>
              <a:t> </a:t>
            </a:r>
            <a:r>
              <a:rPr lang="fr-FR" sz="1600" dirty="0" err="1" smtClean="0">
                <a:latin typeface="+mj-lt"/>
                <a:sym typeface="Symbol"/>
              </a:rPr>
              <a:t>load</a:t>
            </a:r>
            <a:r>
              <a:rPr lang="fr-FR" sz="1600" dirty="0" smtClean="0">
                <a:latin typeface="+mj-lt"/>
                <a:sym typeface="Symbol"/>
              </a:rPr>
              <a:t> and </a:t>
            </a:r>
            <a:r>
              <a:rPr lang="fr-FR" sz="1600" dirty="0" err="1" smtClean="0">
                <a:latin typeface="+mj-lt"/>
                <a:sym typeface="Symbol"/>
              </a:rPr>
              <a:t>generation</a:t>
            </a:r>
            <a:r>
              <a:rPr lang="fr-FR" sz="1600" dirty="0" smtClean="0">
                <a:latin typeface="+mj-lt"/>
                <a:sym typeface="Symbol"/>
              </a:rPr>
              <a:t>, </a:t>
            </a:r>
            <a:r>
              <a:rPr lang="fr-FR" sz="1600" dirty="0" err="1" smtClean="0">
                <a:latin typeface="+mj-lt"/>
                <a:sym typeface="Symbol"/>
              </a:rPr>
              <a:t>relay’s</a:t>
            </a:r>
            <a:r>
              <a:rPr lang="fr-FR" sz="1600" dirty="0" smtClean="0">
                <a:latin typeface="+mj-lt"/>
                <a:sym typeface="Symbol"/>
              </a:rPr>
              <a:t> </a:t>
            </a:r>
            <a:r>
              <a:rPr lang="fr-FR" sz="1600" dirty="0" err="1" smtClean="0">
                <a:latin typeface="+mj-lt"/>
                <a:sym typeface="Symbol"/>
              </a:rPr>
              <a:t>thresholds</a:t>
            </a:r>
            <a:r>
              <a:rPr lang="fr-FR" sz="1600" dirty="0" smtClean="0">
                <a:latin typeface="+mj-lt"/>
                <a:sym typeface="Symbol"/>
              </a:rPr>
              <a:t> (</a:t>
            </a:r>
            <a:r>
              <a:rPr lang="fr-FR" sz="1600" dirty="0" err="1" smtClean="0">
                <a:latin typeface="+mj-lt"/>
                <a:sym typeface="Symbol"/>
              </a:rPr>
              <a:t>whatever</a:t>
            </a:r>
            <a:r>
              <a:rPr lang="fr-FR" sz="1600" dirty="0" smtClean="0">
                <a:latin typeface="+mj-lt"/>
                <a:sym typeface="Symbol"/>
              </a:rPr>
              <a:t> </a:t>
            </a:r>
            <a:r>
              <a:rPr lang="fr-FR" sz="1600" dirty="0" err="1" smtClean="0">
                <a:latin typeface="+mj-lt"/>
                <a:sym typeface="Symbol"/>
              </a:rPr>
              <a:t>loss</a:t>
            </a:r>
            <a:r>
              <a:rPr lang="fr-FR" sz="1600" dirty="0" smtClean="0">
                <a:latin typeface="+mj-lt"/>
                <a:sym typeface="Symbol"/>
              </a:rPr>
              <a:t> of mains </a:t>
            </a:r>
            <a:r>
              <a:rPr lang="fr-FR" sz="1600" dirty="0" err="1" smtClean="0">
                <a:latin typeface="+mj-lt"/>
                <a:sym typeface="Symbol"/>
              </a:rPr>
              <a:t>detection</a:t>
            </a:r>
            <a:r>
              <a:rPr lang="fr-FR" sz="1600" dirty="0" smtClean="0">
                <a:latin typeface="+mj-lt"/>
                <a:sym typeface="Symbol"/>
              </a:rPr>
              <a:t> </a:t>
            </a:r>
            <a:r>
              <a:rPr lang="fr-FR" sz="1600" dirty="0" err="1" smtClean="0">
                <a:latin typeface="+mj-lt"/>
                <a:sym typeface="Symbol"/>
              </a:rPr>
              <a:t>principle</a:t>
            </a:r>
            <a:r>
              <a:rPr lang="fr-FR" sz="1600" dirty="0" smtClean="0">
                <a:latin typeface="+mj-lt"/>
                <a:sym typeface="Symbol"/>
              </a:rPr>
              <a:t> </a:t>
            </a:r>
            <a:r>
              <a:rPr lang="fr-FR" sz="1600" dirty="0" err="1" smtClean="0">
                <a:latin typeface="+mj-lt"/>
                <a:sym typeface="Symbol"/>
              </a:rPr>
              <a:t>is</a:t>
            </a:r>
            <a:r>
              <a:rPr lang="fr-FR" sz="1600" dirty="0" smtClean="0">
                <a:latin typeface="+mj-lt"/>
                <a:sym typeface="Symbol"/>
              </a:rPr>
              <a:t>) </a:t>
            </a:r>
            <a:r>
              <a:rPr lang="fr-FR" sz="1600" dirty="0" err="1" smtClean="0">
                <a:latin typeface="+mj-lt"/>
                <a:sym typeface="Symbol"/>
              </a:rPr>
              <a:t>may</a:t>
            </a:r>
            <a:r>
              <a:rPr lang="fr-FR" sz="1600" dirty="0" smtClean="0">
                <a:latin typeface="+mj-lt"/>
                <a:sym typeface="Symbol"/>
              </a:rPr>
              <a:t> </a:t>
            </a:r>
            <a:r>
              <a:rPr lang="fr-FR" sz="1600" dirty="0" err="1" smtClean="0">
                <a:latin typeface="+mj-lt"/>
                <a:sym typeface="Symbol"/>
              </a:rPr>
              <a:t>be</a:t>
            </a:r>
            <a:r>
              <a:rPr lang="fr-FR" sz="1600" dirty="0" smtClean="0">
                <a:latin typeface="+mj-lt"/>
                <a:sym typeface="Symbol"/>
              </a:rPr>
              <a:t> not </a:t>
            </a:r>
            <a:r>
              <a:rPr lang="fr-FR" sz="1600" dirty="0" err="1" smtClean="0">
                <a:latin typeface="+mj-lt"/>
                <a:sym typeface="Symbol"/>
              </a:rPr>
              <a:t>violated</a:t>
            </a:r>
            <a:r>
              <a:rPr lang="fr-FR" sz="1600" dirty="0" smtClean="0">
                <a:latin typeface="+mj-lt"/>
                <a:sym typeface="Symbol"/>
              </a:rPr>
              <a:t> </a:t>
            </a:r>
            <a:r>
              <a:rPr lang="fr-FR" sz="1600" dirty="0" err="1" smtClean="0">
                <a:latin typeface="+mj-lt"/>
                <a:sym typeface="Symbol"/>
              </a:rPr>
              <a:t>during</a:t>
            </a:r>
            <a:r>
              <a:rPr lang="fr-FR" sz="1600" dirty="0" smtClean="0">
                <a:latin typeface="+mj-lt"/>
                <a:sym typeface="Symbol"/>
              </a:rPr>
              <a:t> </a:t>
            </a:r>
            <a:r>
              <a:rPr lang="fr-FR" sz="1600" dirty="0" err="1" smtClean="0">
                <a:latin typeface="+mj-lt"/>
                <a:sym typeface="Symbol"/>
              </a:rPr>
              <a:t>islanding</a:t>
            </a:r>
            <a:r>
              <a:rPr lang="fr-FR" sz="1600" dirty="0" smtClean="0">
                <a:latin typeface="+mj-lt"/>
                <a:sym typeface="Symbol"/>
              </a:rPr>
              <a:t> </a:t>
            </a:r>
            <a:r>
              <a:rPr lang="fr-FR" sz="1600" dirty="0" err="1" smtClean="0">
                <a:latin typeface="+mj-lt"/>
                <a:sym typeface="Symbol"/>
              </a:rPr>
              <a:t>depending</a:t>
            </a:r>
            <a:r>
              <a:rPr lang="fr-FR" sz="1600" dirty="0" smtClean="0">
                <a:latin typeface="+mj-lt"/>
                <a:sym typeface="Symbol"/>
              </a:rPr>
              <a:t> on </a:t>
            </a:r>
            <a:r>
              <a:rPr lang="fr-FR" sz="1600" dirty="0" err="1" smtClean="0">
                <a:latin typeface="+mj-lt"/>
                <a:sym typeface="Symbol"/>
              </a:rPr>
              <a:t>thresholds</a:t>
            </a:r>
            <a:r>
              <a:rPr lang="fr-FR" sz="1600" dirty="0" smtClean="0">
                <a:latin typeface="+mj-lt"/>
                <a:sym typeface="Symbol"/>
              </a:rPr>
              <a:t> </a:t>
            </a:r>
            <a:r>
              <a:rPr lang="fr-FR" sz="1600" dirty="0" err="1" smtClean="0">
                <a:latin typeface="+mj-lt"/>
                <a:sym typeface="Symbol"/>
              </a:rPr>
              <a:t>regulations</a:t>
            </a:r>
            <a:r>
              <a:rPr lang="fr-FR" sz="1600" dirty="0" smtClean="0">
                <a:latin typeface="+mj-lt"/>
                <a:sym typeface="Symbol"/>
              </a:rPr>
              <a:t> and </a:t>
            </a:r>
            <a:r>
              <a:rPr lang="fr-FR" sz="1600" dirty="0" err="1" smtClean="0">
                <a:latin typeface="+mj-lt"/>
                <a:sym typeface="Symbol"/>
              </a:rPr>
              <a:t>waiting</a:t>
            </a:r>
            <a:r>
              <a:rPr lang="fr-FR" sz="1600" dirty="0" smtClean="0">
                <a:latin typeface="+mj-lt"/>
                <a:sym typeface="Symbol"/>
              </a:rPr>
              <a:t> time for </a:t>
            </a:r>
            <a:r>
              <a:rPr lang="fr-FR" sz="1600" dirty="0" err="1" smtClean="0">
                <a:latin typeface="+mj-lt"/>
                <a:sym typeface="Symbol"/>
              </a:rPr>
              <a:t>fast</a:t>
            </a:r>
            <a:r>
              <a:rPr lang="fr-FR" sz="1600" dirty="0" smtClean="0">
                <a:latin typeface="+mj-lt"/>
                <a:sym typeface="Symbol"/>
              </a:rPr>
              <a:t> </a:t>
            </a:r>
            <a:r>
              <a:rPr lang="fr-FR" sz="1600" dirty="0" err="1" smtClean="0">
                <a:latin typeface="+mj-lt"/>
                <a:sym typeface="Symbol"/>
              </a:rPr>
              <a:t>reclosing</a:t>
            </a:r>
            <a:r>
              <a:rPr lang="fr-FR" sz="1600" dirty="0" smtClean="0">
                <a:latin typeface="+mj-lt"/>
                <a:sym typeface="Symbol"/>
              </a:rPr>
              <a:t> </a:t>
            </a:r>
            <a:r>
              <a:rPr lang="fr-FR" sz="1600" dirty="0" err="1" smtClean="0">
                <a:latin typeface="+mj-lt"/>
                <a:sym typeface="Symbol"/>
              </a:rPr>
              <a:t>operation</a:t>
            </a:r>
            <a:r>
              <a:rPr lang="fr-FR" sz="1600" dirty="0" smtClean="0">
                <a:latin typeface="+mj-lt"/>
                <a:sym typeface="Symbol"/>
              </a:rPr>
              <a:t> (if </a:t>
            </a:r>
            <a:r>
              <a:rPr lang="fr-FR" sz="1600" dirty="0" err="1" smtClean="0">
                <a:latin typeface="+mj-lt"/>
                <a:sym typeface="Symbol"/>
              </a:rPr>
              <a:t>present</a:t>
            </a:r>
            <a:r>
              <a:rPr lang="fr-FR" sz="1600" dirty="0" smtClean="0">
                <a:latin typeface="+mj-lt"/>
                <a:sym typeface="Symbol"/>
              </a:rPr>
              <a:t>)</a:t>
            </a:r>
          </a:p>
          <a:p>
            <a:pPr marL="898525" lvl="2" indent="-273050" algn="just">
              <a:buSzPct val="90000"/>
              <a:buFont typeface="Courier New" pitchFamily="49" charset="0"/>
              <a:buChar char="o"/>
            </a:pPr>
            <a:r>
              <a:rPr lang="fr-FR" sz="1600" dirty="0" smtClean="0">
                <a:latin typeface="+mj-lt"/>
                <a:sym typeface="Symbol"/>
              </a:rPr>
              <a:t>More </a:t>
            </a:r>
            <a:r>
              <a:rPr lang="fr-FR" sz="1600" dirty="0" err="1" smtClean="0">
                <a:latin typeface="+mj-lt"/>
                <a:sym typeface="Symbol"/>
              </a:rPr>
              <a:t>restricted</a:t>
            </a:r>
            <a:r>
              <a:rPr lang="fr-FR" sz="1600" dirty="0" smtClean="0">
                <a:latin typeface="+mj-lt"/>
                <a:sym typeface="Symbol"/>
              </a:rPr>
              <a:t> </a:t>
            </a:r>
            <a:r>
              <a:rPr lang="fr-FR" sz="1600" dirty="0" err="1" smtClean="0">
                <a:latin typeface="+mj-lt"/>
                <a:sym typeface="Symbol"/>
              </a:rPr>
              <a:t>regulation</a:t>
            </a:r>
            <a:r>
              <a:rPr lang="fr-FR" sz="1600" dirty="0" smtClean="0">
                <a:latin typeface="+mj-lt"/>
                <a:sym typeface="Symbol"/>
              </a:rPr>
              <a:t> of the </a:t>
            </a:r>
            <a:r>
              <a:rPr lang="fr-FR" sz="1600" dirty="0" err="1" smtClean="0">
                <a:latin typeface="+mj-lt"/>
                <a:sym typeface="Symbol"/>
              </a:rPr>
              <a:t>thresholds</a:t>
            </a:r>
            <a:r>
              <a:rPr lang="fr-FR" sz="1600" dirty="0" smtClean="0">
                <a:latin typeface="+mj-lt"/>
                <a:sym typeface="Symbol"/>
              </a:rPr>
              <a:t> </a:t>
            </a:r>
            <a:r>
              <a:rPr lang="fr-FR" sz="1600" dirty="0" err="1" smtClean="0">
                <a:latin typeface="+mj-lt"/>
                <a:sym typeface="Symbol"/>
              </a:rPr>
              <a:t>may</a:t>
            </a:r>
            <a:r>
              <a:rPr lang="fr-FR" sz="1600" dirty="0" smtClean="0">
                <a:latin typeface="+mj-lt"/>
                <a:sym typeface="Symbol"/>
              </a:rPr>
              <a:t> </a:t>
            </a:r>
            <a:r>
              <a:rPr lang="fr-FR" sz="1600" dirty="0" err="1" smtClean="0">
                <a:latin typeface="+mj-lt"/>
                <a:sym typeface="Symbol"/>
              </a:rPr>
              <a:t>result</a:t>
            </a:r>
            <a:r>
              <a:rPr lang="fr-FR" sz="1600" dirty="0" smtClean="0">
                <a:latin typeface="+mj-lt"/>
                <a:sym typeface="Symbol"/>
              </a:rPr>
              <a:t> in a </a:t>
            </a:r>
            <a:r>
              <a:rPr lang="fr-FR" sz="1600" dirty="0" err="1" smtClean="0">
                <a:latin typeface="+mj-lt"/>
                <a:sym typeface="Symbol"/>
              </a:rPr>
              <a:t>worsening</a:t>
            </a:r>
            <a:r>
              <a:rPr lang="fr-FR" sz="1600" dirty="0" smtClean="0">
                <a:latin typeface="+mj-lt"/>
                <a:sym typeface="Symbol"/>
              </a:rPr>
              <a:t> of </a:t>
            </a:r>
            <a:r>
              <a:rPr lang="fr-FR" sz="1600" dirty="0" err="1" smtClean="0">
                <a:latin typeface="+mj-lt"/>
                <a:sym typeface="Symbol"/>
              </a:rPr>
              <a:t>electric</a:t>
            </a:r>
            <a:r>
              <a:rPr lang="fr-FR" sz="1600" dirty="0" smtClean="0">
                <a:latin typeface="+mj-lt"/>
                <a:sym typeface="Symbol"/>
              </a:rPr>
              <a:t> system </a:t>
            </a:r>
            <a:r>
              <a:rPr lang="fr-FR" sz="1600" dirty="0" err="1" smtClean="0">
                <a:latin typeface="+mj-lt"/>
                <a:sym typeface="Symbol"/>
              </a:rPr>
              <a:t>security</a:t>
            </a:r>
            <a:r>
              <a:rPr lang="fr-FR" sz="1600" dirty="0" smtClean="0">
                <a:latin typeface="+mj-lt"/>
                <a:sym typeface="Symbol"/>
              </a:rPr>
              <a:t> (nuisance </a:t>
            </a:r>
            <a:r>
              <a:rPr lang="fr-FR" sz="1600" dirty="0" err="1" smtClean="0">
                <a:latin typeface="+mj-lt"/>
                <a:sym typeface="Symbol"/>
              </a:rPr>
              <a:t>tripping</a:t>
            </a:r>
            <a:r>
              <a:rPr lang="fr-FR" sz="1600" dirty="0" smtClean="0">
                <a:latin typeface="+mj-lt"/>
                <a:sym typeface="Symbol"/>
              </a:rPr>
              <a:t>, </a:t>
            </a:r>
            <a:r>
              <a:rPr lang="fr-FR" sz="1600" dirty="0" err="1" smtClean="0">
                <a:latin typeface="+mj-lt"/>
                <a:sym typeface="Symbol"/>
              </a:rPr>
              <a:t>with</a:t>
            </a:r>
            <a:r>
              <a:rPr lang="fr-FR" sz="1600" dirty="0" smtClean="0">
                <a:latin typeface="+mj-lt"/>
                <a:sym typeface="Symbol"/>
              </a:rPr>
              <a:t> </a:t>
            </a:r>
            <a:r>
              <a:rPr lang="fr-FR" sz="1600" dirty="0" err="1" smtClean="0">
                <a:latin typeface="+mj-lt"/>
                <a:sym typeface="Symbol"/>
              </a:rPr>
              <a:t>unnecessarry</a:t>
            </a:r>
            <a:r>
              <a:rPr lang="fr-FR" sz="1600" dirty="0" smtClean="0">
                <a:latin typeface="+mj-lt"/>
                <a:sym typeface="Symbol"/>
              </a:rPr>
              <a:t> </a:t>
            </a:r>
            <a:r>
              <a:rPr lang="fr-FR" sz="1600" dirty="0" err="1" smtClean="0">
                <a:latin typeface="+mj-lt"/>
                <a:sym typeface="Symbol"/>
              </a:rPr>
              <a:t>loss</a:t>
            </a:r>
            <a:r>
              <a:rPr lang="fr-FR" sz="1600" dirty="0" smtClean="0">
                <a:latin typeface="+mj-lt"/>
                <a:sym typeface="Symbol"/>
              </a:rPr>
              <a:t> of large </a:t>
            </a:r>
            <a:r>
              <a:rPr lang="fr-FR" sz="1600" dirty="0" err="1" smtClean="0">
                <a:latin typeface="+mj-lt"/>
                <a:sym typeface="Symbol"/>
              </a:rPr>
              <a:t>amount</a:t>
            </a:r>
            <a:r>
              <a:rPr lang="fr-FR" sz="1600" dirty="0" smtClean="0">
                <a:latin typeface="+mj-lt"/>
                <a:sym typeface="Symbol"/>
              </a:rPr>
              <a:t> of DG)</a:t>
            </a:r>
          </a:p>
          <a:p>
            <a:pPr marL="898525" lvl="2" indent="-273050" algn="just">
              <a:buSzPct val="90000"/>
              <a:buFont typeface="Courier New" pitchFamily="49" charset="0"/>
              <a:buChar char="o"/>
            </a:pPr>
            <a:r>
              <a:rPr lang="fr-FR" sz="1600" dirty="0" err="1" smtClean="0">
                <a:latin typeface="+mj-lt"/>
                <a:sym typeface="Symbol"/>
              </a:rPr>
              <a:t>Less</a:t>
            </a:r>
            <a:r>
              <a:rPr lang="fr-FR" sz="1600" dirty="0" smtClean="0">
                <a:latin typeface="+mj-lt"/>
                <a:sym typeface="Symbol"/>
              </a:rPr>
              <a:t> </a:t>
            </a:r>
            <a:r>
              <a:rPr lang="fr-FR" sz="1600" dirty="0" err="1" smtClean="0">
                <a:latin typeface="+mj-lt"/>
                <a:sym typeface="Symbol"/>
              </a:rPr>
              <a:t>restricted</a:t>
            </a:r>
            <a:r>
              <a:rPr lang="fr-FR" sz="1600" dirty="0" smtClean="0">
                <a:latin typeface="+mj-lt"/>
                <a:sym typeface="Symbol"/>
              </a:rPr>
              <a:t> </a:t>
            </a:r>
            <a:r>
              <a:rPr lang="fr-FR" sz="1600" dirty="0" err="1" smtClean="0">
                <a:latin typeface="+mj-lt"/>
                <a:sym typeface="Symbol"/>
              </a:rPr>
              <a:t>regulation</a:t>
            </a:r>
            <a:r>
              <a:rPr lang="fr-FR" sz="1600" dirty="0" smtClean="0">
                <a:latin typeface="+mj-lt"/>
                <a:sym typeface="Symbol"/>
              </a:rPr>
              <a:t> of the </a:t>
            </a:r>
            <a:r>
              <a:rPr lang="fr-FR" sz="1600" dirty="0" err="1" smtClean="0">
                <a:latin typeface="+mj-lt"/>
                <a:sym typeface="Symbol"/>
              </a:rPr>
              <a:t>thresholds</a:t>
            </a:r>
            <a:r>
              <a:rPr lang="fr-FR" sz="1600" dirty="0" smtClean="0">
                <a:latin typeface="+mj-lt"/>
                <a:sym typeface="Symbol"/>
              </a:rPr>
              <a:t> </a:t>
            </a:r>
            <a:r>
              <a:rPr lang="fr-FR" sz="1600" dirty="0" err="1" smtClean="0">
                <a:latin typeface="+mj-lt"/>
                <a:sym typeface="Symbol"/>
              </a:rPr>
              <a:t>may</a:t>
            </a:r>
            <a:r>
              <a:rPr lang="fr-FR" sz="1600" dirty="0" smtClean="0">
                <a:latin typeface="+mj-lt"/>
                <a:sym typeface="Symbol"/>
              </a:rPr>
              <a:t> </a:t>
            </a:r>
            <a:r>
              <a:rPr lang="fr-FR" sz="1600" dirty="0" err="1" smtClean="0">
                <a:latin typeface="+mj-lt"/>
                <a:sym typeface="Symbol"/>
              </a:rPr>
              <a:t>be</a:t>
            </a:r>
            <a:r>
              <a:rPr lang="fr-FR" sz="1600" dirty="0" smtClean="0">
                <a:latin typeface="+mj-lt"/>
                <a:sym typeface="Symbol"/>
              </a:rPr>
              <a:t> </a:t>
            </a:r>
            <a:r>
              <a:rPr lang="fr-FR" sz="1600" dirty="0" err="1" smtClean="0">
                <a:latin typeface="+mj-lt"/>
                <a:sym typeface="Symbol"/>
              </a:rPr>
              <a:t>dangerous</a:t>
            </a:r>
            <a:r>
              <a:rPr lang="fr-FR" sz="1600" dirty="0" smtClean="0">
                <a:latin typeface="+mj-lt"/>
                <a:sym typeface="Symbol"/>
              </a:rPr>
              <a:t> for </a:t>
            </a:r>
            <a:r>
              <a:rPr lang="fr-FR" sz="1600" dirty="0" err="1" smtClean="0">
                <a:latin typeface="+mj-lt"/>
                <a:sym typeface="Symbol"/>
              </a:rPr>
              <a:t>generators</a:t>
            </a:r>
            <a:r>
              <a:rPr lang="fr-FR" sz="1600" dirty="0" smtClean="0">
                <a:latin typeface="+mj-lt"/>
                <a:sym typeface="Symbol"/>
              </a:rPr>
              <a:t>: damages to </a:t>
            </a:r>
            <a:r>
              <a:rPr lang="fr-FR" sz="1600" dirty="0" err="1" smtClean="0">
                <a:latin typeface="+mj-lt"/>
                <a:sym typeface="Symbol"/>
              </a:rPr>
              <a:t>axys</a:t>
            </a:r>
            <a:r>
              <a:rPr lang="fr-FR" sz="1600" dirty="0" smtClean="0">
                <a:latin typeface="+mj-lt"/>
                <a:sym typeface="Symbol"/>
              </a:rPr>
              <a:t> for </a:t>
            </a:r>
            <a:r>
              <a:rPr lang="fr-FR" sz="1600" dirty="0" err="1" smtClean="0">
                <a:latin typeface="+mj-lt"/>
                <a:sym typeface="Symbol"/>
              </a:rPr>
              <a:t>rotating</a:t>
            </a:r>
            <a:r>
              <a:rPr lang="fr-FR" sz="1600" dirty="0" smtClean="0">
                <a:latin typeface="+mj-lt"/>
                <a:sym typeface="Symbol"/>
              </a:rPr>
              <a:t> machines – due to excessive toques – and damages to </a:t>
            </a:r>
            <a:r>
              <a:rPr lang="fr-FR" sz="1600" dirty="0" err="1" smtClean="0">
                <a:latin typeface="+mj-lt"/>
                <a:sym typeface="Symbol"/>
              </a:rPr>
              <a:t>electronic</a:t>
            </a:r>
            <a:r>
              <a:rPr lang="fr-FR" sz="1600" dirty="0" smtClean="0">
                <a:latin typeface="+mj-lt"/>
                <a:sym typeface="Symbol"/>
              </a:rPr>
              <a:t> components of </a:t>
            </a:r>
            <a:r>
              <a:rPr lang="fr-FR" sz="1600" dirty="0" err="1" smtClean="0">
                <a:latin typeface="+mj-lt"/>
                <a:sym typeface="Symbol"/>
              </a:rPr>
              <a:t>inverters</a:t>
            </a:r>
            <a:r>
              <a:rPr lang="fr-FR" sz="1600" dirty="0" smtClean="0">
                <a:latin typeface="+mj-lt"/>
                <a:sym typeface="Symbol"/>
              </a:rPr>
              <a:t> </a:t>
            </a:r>
            <a:r>
              <a:rPr lang="fr-FR" sz="1600" dirty="0" err="1" smtClean="0">
                <a:latin typeface="+mj-lt"/>
                <a:sym typeface="Symbol"/>
              </a:rPr>
              <a:t>result</a:t>
            </a:r>
            <a:r>
              <a:rPr lang="fr-FR" sz="1600" dirty="0" smtClean="0">
                <a:latin typeface="+mj-lt"/>
                <a:sym typeface="Symbol"/>
              </a:rPr>
              <a:t> </a:t>
            </a:r>
            <a:r>
              <a:rPr lang="fr-FR" sz="1600" dirty="0" err="1" smtClean="0">
                <a:latin typeface="+mj-lt"/>
                <a:sym typeface="Symbol"/>
              </a:rPr>
              <a:t>at</a:t>
            </a:r>
            <a:r>
              <a:rPr lang="fr-FR" sz="1600" dirty="0" smtClean="0">
                <a:latin typeface="+mj-lt"/>
                <a:sym typeface="Symbol"/>
              </a:rPr>
              <a:t> </a:t>
            </a:r>
            <a:r>
              <a:rPr lang="fr-FR" sz="1600" dirty="0" err="1" smtClean="0">
                <a:latin typeface="+mj-lt"/>
                <a:sym typeface="Symbol"/>
              </a:rPr>
              <a:t>Fast</a:t>
            </a:r>
            <a:r>
              <a:rPr lang="fr-FR" sz="1600" dirty="0" smtClean="0">
                <a:latin typeface="+mj-lt"/>
                <a:sym typeface="Symbol"/>
              </a:rPr>
              <a:t> </a:t>
            </a:r>
            <a:r>
              <a:rPr lang="fr-FR" sz="1600" dirty="0" err="1" smtClean="0">
                <a:latin typeface="+mj-lt"/>
                <a:sym typeface="Symbol"/>
              </a:rPr>
              <a:t>Reclosing</a:t>
            </a:r>
            <a:r>
              <a:rPr lang="fr-FR" sz="1600" dirty="0" smtClean="0">
                <a:latin typeface="+mj-lt"/>
                <a:sym typeface="Symbol"/>
              </a:rPr>
              <a:t> </a:t>
            </a:r>
            <a:r>
              <a:rPr lang="fr-FR" sz="1600" dirty="0" err="1" smtClean="0">
                <a:latin typeface="+mj-lt"/>
                <a:sym typeface="Symbol"/>
              </a:rPr>
              <a:t>Operation</a:t>
            </a:r>
            <a:r>
              <a:rPr lang="fr-FR" sz="1600" dirty="0" smtClean="0">
                <a:latin typeface="+mj-lt"/>
                <a:sym typeface="Symbol"/>
              </a:rPr>
              <a:t> (ENEL standard FRO </a:t>
            </a:r>
            <a:r>
              <a:rPr lang="fr-FR" sz="1600" dirty="0" err="1" smtClean="0">
                <a:latin typeface="+mj-lt"/>
                <a:sym typeface="Symbol"/>
              </a:rPr>
              <a:t>waiting</a:t>
            </a:r>
            <a:r>
              <a:rPr lang="fr-FR" sz="1600" dirty="0" smtClean="0">
                <a:latin typeface="+mj-lt"/>
                <a:sym typeface="Symbol"/>
              </a:rPr>
              <a:t> time </a:t>
            </a:r>
            <a:r>
              <a:rPr lang="fr-FR" sz="1600" dirty="0" err="1" smtClean="0">
                <a:latin typeface="+mj-lt"/>
                <a:sym typeface="Symbol"/>
              </a:rPr>
              <a:t>is</a:t>
            </a:r>
            <a:r>
              <a:rPr lang="fr-FR" sz="1600" dirty="0" smtClean="0">
                <a:latin typeface="+mj-lt"/>
                <a:sym typeface="Symbol"/>
              </a:rPr>
              <a:t> 400 ms </a:t>
            </a:r>
            <a:r>
              <a:rPr lang="fr-FR" sz="1600" dirty="0" err="1" smtClean="0">
                <a:latin typeface="+mj-lt"/>
                <a:sym typeface="Symbol"/>
              </a:rPr>
              <a:t>at</a:t>
            </a:r>
            <a:r>
              <a:rPr lang="fr-FR" sz="1600" dirty="0" smtClean="0">
                <a:latin typeface="+mj-lt"/>
                <a:sym typeface="Symbol"/>
              </a:rPr>
              <a:t> the moment, 600 ms in the </a:t>
            </a:r>
            <a:r>
              <a:rPr lang="fr-FR" sz="1600" dirty="0" err="1" smtClean="0">
                <a:latin typeface="+mj-lt"/>
                <a:sym typeface="Symbol"/>
              </a:rPr>
              <a:t>next</a:t>
            </a:r>
            <a:r>
              <a:rPr lang="fr-FR" sz="1600" dirty="0" smtClean="0">
                <a:latin typeface="+mj-lt"/>
                <a:sym typeface="Symbol"/>
              </a:rPr>
              <a:t> future)</a:t>
            </a: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6</a:t>
            </a:fld>
            <a:endParaRPr lang="en-US" dirty="0"/>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pic>
        <p:nvPicPr>
          <p:cNvPr id="52226" name="Picture 2"/>
          <p:cNvPicPr>
            <a:picLocks noChangeAspect="1" noChangeArrowheads="1"/>
          </p:cNvPicPr>
          <p:nvPr/>
        </p:nvPicPr>
        <p:blipFill>
          <a:blip r:embed="rId2" cstate="print"/>
          <a:srcRect/>
          <a:stretch>
            <a:fillRect/>
          </a:stretch>
        </p:blipFill>
        <p:spPr bwMode="auto">
          <a:xfrm>
            <a:off x="1474905" y="2696344"/>
            <a:ext cx="7387968" cy="1144136"/>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94478"/>
            <a:ext cx="8785800" cy="4336891"/>
          </a:xfrm>
        </p:spPr>
        <p:txBody>
          <a:bodyPr/>
          <a:lstStyle/>
          <a:p>
            <a:pPr algn="just"/>
            <a:r>
              <a:rPr lang="it-IT" sz="2400" b="1" kern="1200" dirty="0" smtClean="0">
                <a:latin typeface="+mj-lt"/>
                <a:ea typeface="ヒラギノ角ゴ Pro W3" pitchFamily="1" charset="-128"/>
              </a:rPr>
              <a:t>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and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a:p>
            <a:pPr marL="625475" lvl="1" indent="-260350" algn="just"/>
            <a:r>
              <a:rPr lang="it-IT" sz="2000" b="1" u="sng" dirty="0" err="1" smtClean="0">
                <a:solidFill>
                  <a:srgbClr val="FF0000"/>
                </a:solidFill>
                <a:sym typeface="Symbol"/>
              </a:rPr>
              <a:t>Problems</a:t>
            </a:r>
            <a:endParaRPr lang="it-IT" sz="2000" b="1" u="sng" dirty="0" smtClean="0">
              <a:solidFill>
                <a:srgbClr val="FF0000"/>
              </a:solidFill>
              <a:sym typeface="Symbol"/>
            </a:endParaRPr>
          </a:p>
          <a:p>
            <a:pPr marL="898525" lvl="2" indent="-273050" algn="just">
              <a:buSzPct val="90000"/>
              <a:buFont typeface="Courier New" pitchFamily="49" charset="0"/>
              <a:buChar char="o"/>
            </a:pPr>
            <a:r>
              <a:rPr lang="en-US" sz="1600" dirty="0" smtClean="0">
                <a:sym typeface="Symbol"/>
              </a:rPr>
              <a:t>Frequency and voltage for LV Customers during island operation may exceed limits of Standard (EN 50160) and of Contract with important damages</a:t>
            </a:r>
          </a:p>
          <a:p>
            <a:pPr marL="625475" lvl="1" indent="-260350" algn="just"/>
            <a:r>
              <a:rPr lang="it-IT" sz="2000" b="1" u="sng" dirty="0" err="1" smtClean="0">
                <a:solidFill>
                  <a:srgbClr val="00CC5C"/>
                </a:solidFill>
                <a:latin typeface="+mj-lt"/>
                <a:sym typeface="Symbol"/>
              </a:rPr>
              <a:t>Possible</a:t>
            </a:r>
            <a:r>
              <a:rPr lang="it-IT" sz="2000" b="1" u="sng" dirty="0" smtClean="0">
                <a:solidFill>
                  <a:srgbClr val="00CC5C"/>
                </a:solidFill>
                <a:latin typeface="+mj-lt"/>
                <a:sym typeface="Symbol"/>
              </a:rPr>
              <a:t> </a:t>
            </a:r>
            <a:r>
              <a:rPr lang="it-IT" sz="2000" b="1" u="sng" dirty="0" err="1" smtClean="0">
                <a:solidFill>
                  <a:srgbClr val="00CC5C"/>
                </a:solidFill>
                <a:latin typeface="+mj-lt"/>
                <a:sym typeface="Symbol"/>
              </a:rPr>
              <a:t>solutions</a:t>
            </a:r>
            <a:endParaRPr lang="it-IT" sz="2000" b="1" u="sng" dirty="0" smtClean="0">
              <a:solidFill>
                <a:srgbClr val="00CC5C"/>
              </a:solidFill>
              <a:latin typeface="+mj-lt"/>
              <a:sym typeface="Symbol"/>
            </a:endParaRPr>
          </a:p>
          <a:p>
            <a:pPr marL="990600" lvl="2" indent="-365125" algn="just"/>
            <a:r>
              <a:rPr lang="it-IT" sz="1600" b="1" dirty="0" err="1" smtClean="0">
                <a:solidFill>
                  <a:schemeClr val="accent1"/>
                </a:solidFill>
                <a:latin typeface="+mj-lt"/>
                <a:sym typeface="Symbol"/>
              </a:rPr>
              <a:t>Adoption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transfer trip </a:t>
            </a:r>
            <a:r>
              <a:rPr lang="it-IT" sz="1600" b="1" dirty="0" err="1" smtClean="0">
                <a:solidFill>
                  <a:schemeClr val="accent1"/>
                </a:solidFill>
                <a:latin typeface="+mj-lt"/>
                <a:sym typeface="Symbol"/>
              </a:rPr>
              <a:t>among</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FPIs</a:t>
            </a:r>
            <a:r>
              <a:rPr lang="it-IT" sz="1600" b="1" dirty="0" smtClean="0">
                <a:solidFill>
                  <a:schemeClr val="accent1"/>
                </a:solidFill>
                <a:latin typeface="+mj-lt"/>
                <a:sym typeface="Symbol"/>
              </a:rPr>
              <a:t>/</a:t>
            </a:r>
            <a:r>
              <a:rPr lang="it-IT" sz="1600" b="1" dirty="0" err="1" smtClean="0">
                <a:solidFill>
                  <a:schemeClr val="accent1"/>
                </a:solidFill>
                <a:latin typeface="+mj-lt"/>
                <a:sym typeface="Symbol"/>
              </a:rPr>
              <a:t>feeder</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relays</a:t>
            </a:r>
            <a:r>
              <a:rPr lang="it-IT" sz="1600" b="1" dirty="0" smtClean="0">
                <a:solidFill>
                  <a:schemeClr val="accent1"/>
                </a:solidFill>
                <a:latin typeface="+mj-lt"/>
                <a:sym typeface="Symbol"/>
              </a:rPr>
              <a:t> and Interface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Relay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DG </a:t>
            </a:r>
            <a:r>
              <a:rPr lang="it-IT" sz="1600" b="1" dirty="0" err="1" smtClean="0">
                <a:solidFill>
                  <a:schemeClr val="accent1"/>
                </a:solidFill>
                <a:latin typeface="+mj-lt"/>
                <a:sym typeface="Symbol"/>
              </a:rPr>
              <a:t>as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main</a:t>
            </a:r>
            <a:r>
              <a:rPr lang="it-IT" sz="1600" b="1" dirty="0" smtClean="0">
                <a:solidFill>
                  <a:schemeClr val="accent1"/>
                </a:solidFill>
                <a:latin typeface="+mj-lt"/>
                <a:sym typeface="Symbol"/>
              </a:rPr>
              <a:t> Loss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Mains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Disconnection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time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generators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not</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longer</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than</a:t>
            </a:r>
            <a:r>
              <a:rPr lang="it-IT" sz="1600" b="1" dirty="0" smtClean="0">
                <a:solidFill>
                  <a:schemeClr val="accent1"/>
                </a:solidFill>
                <a:latin typeface="+mj-lt"/>
                <a:sym typeface="Symbol"/>
              </a:rPr>
              <a:t> 500 ms, </a:t>
            </a:r>
            <a:r>
              <a:rPr lang="it-IT" sz="1600" b="1" dirty="0" err="1" smtClean="0">
                <a:solidFill>
                  <a:schemeClr val="accent1"/>
                </a:solidFill>
                <a:latin typeface="+mj-lt"/>
                <a:sym typeface="Symbol"/>
              </a:rPr>
              <a:t>including</a:t>
            </a:r>
            <a:r>
              <a:rPr lang="it-IT" sz="1600" b="1" dirty="0" smtClean="0">
                <a:solidFill>
                  <a:schemeClr val="accent1"/>
                </a:solidFill>
                <a:latin typeface="+mj-lt"/>
                <a:sym typeface="Symbol"/>
              </a:rPr>
              <a:t> CB </a:t>
            </a:r>
            <a:r>
              <a:rPr lang="it-IT" sz="1600" b="1" dirty="0" err="1" smtClean="0">
                <a:solidFill>
                  <a:schemeClr val="accent1"/>
                </a:solidFill>
                <a:latin typeface="+mj-lt"/>
                <a:sym typeface="Symbol"/>
              </a:rPr>
              <a:t>operation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time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waiting</a:t>
            </a:r>
            <a:r>
              <a:rPr lang="it-IT" sz="1600" b="1" dirty="0" smtClean="0">
                <a:solidFill>
                  <a:schemeClr val="accent1"/>
                </a:solidFill>
                <a:latin typeface="+mj-lt"/>
                <a:sym typeface="Symbol"/>
              </a:rPr>
              <a:t> </a:t>
            </a:r>
            <a:r>
              <a:rPr lang="it-IT" sz="1600" b="1" dirty="0" err="1" smtClean="0">
                <a:solidFill>
                  <a:srgbClr val="154BD1"/>
                </a:solidFill>
                <a:latin typeface="+mj-lt"/>
                <a:sym typeface="Symbol"/>
              </a:rPr>
              <a:t>time</a:t>
            </a:r>
            <a:r>
              <a:rPr lang="it-IT" sz="1600" b="1" dirty="0" smtClean="0">
                <a:solidFill>
                  <a:srgbClr val="154BD1"/>
                </a:solidFill>
                <a:latin typeface="+mj-lt"/>
                <a:sym typeface="Symbol"/>
              </a:rPr>
              <a:t> </a:t>
            </a:r>
            <a:r>
              <a:rPr lang="it-IT" sz="1600" b="1" dirty="0" err="1" smtClean="0">
                <a:solidFill>
                  <a:srgbClr val="154BD1"/>
                </a:solidFill>
                <a:latin typeface="+mj-lt"/>
                <a:sym typeface="Symbol"/>
              </a:rPr>
              <a:t>for</a:t>
            </a:r>
            <a:r>
              <a:rPr lang="it-IT" sz="1600" b="1" dirty="0" smtClean="0">
                <a:solidFill>
                  <a:srgbClr val="154BD1"/>
                </a:solidFill>
                <a:latin typeface="+mj-lt"/>
                <a:sym typeface="Symbol"/>
              </a:rPr>
              <a:t> first </a:t>
            </a:r>
            <a:r>
              <a:rPr lang="it-IT" sz="1600" b="1" dirty="0" err="1" smtClean="0">
                <a:solidFill>
                  <a:schemeClr val="accent1"/>
                </a:solidFill>
                <a:latin typeface="+mj-lt"/>
                <a:sym typeface="Symbol"/>
              </a:rPr>
              <a:t>reclosing</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operation</a:t>
            </a:r>
            <a:r>
              <a:rPr lang="it-IT" sz="1600" b="1" dirty="0" smtClean="0">
                <a:solidFill>
                  <a:schemeClr val="accent1"/>
                </a:solidFill>
                <a:latin typeface="+mj-lt"/>
                <a:sym typeface="Symbol"/>
              </a:rPr>
              <a:t> = 600 ms (100 ms </a:t>
            </a:r>
            <a:r>
              <a:rPr lang="it-IT" sz="1600" b="1" dirty="0" err="1" smtClean="0">
                <a:solidFill>
                  <a:schemeClr val="accent1"/>
                </a:solidFill>
                <a:latin typeface="+mj-lt"/>
                <a:sym typeface="Symbol"/>
              </a:rPr>
              <a:t>for</a:t>
            </a:r>
            <a:r>
              <a:rPr lang="it-IT" sz="1600" b="1" dirty="0" smtClean="0">
                <a:solidFill>
                  <a:schemeClr val="accent1"/>
                </a:solidFill>
                <a:latin typeface="+mj-lt"/>
                <a:sym typeface="Symbol"/>
              </a:rPr>
              <a:t> fault self </a:t>
            </a:r>
            <a:r>
              <a:rPr lang="it-IT" sz="1600" b="1" dirty="0" err="1" smtClean="0">
                <a:solidFill>
                  <a:schemeClr val="accent1"/>
                </a:solidFill>
                <a:latin typeface="+mj-lt"/>
                <a:sym typeface="Symbol"/>
              </a:rPr>
              <a:t>extinguishment</a:t>
            </a:r>
            <a:r>
              <a:rPr lang="it-IT" sz="1600" b="1" dirty="0" smtClean="0">
                <a:solidFill>
                  <a:schemeClr val="accent1"/>
                </a:solidFill>
                <a:latin typeface="+mj-lt"/>
                <a:sym typeface="Symbol"/>
              </a:rPr>
              <a:t>)</a:t>
            </a:r>
          </a:p>
          <a:p>
            <a:pPr marL="990600" lvl="2" indent="-365125" algn="just"/>
            <a:r>
              <a:rPr lang="it-IT" sz="1600" b="1" dirty="0" smtClean="0">
                <a:solidFill>
                  <a:schemeClr val="accent1"/>
                </a:solidFill>
                <a:latin typeface="+mj-lt"/>
                <a:sym typeface="Symbol"/>
              </a:rPr>
              <a:t>Loss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mains</a:t>
            </a:r>
            <a:r>
              <a:rPr lang="it-IT" sz="1600" b="1" dirty="0" smtClean="0">
                <a:solidFill>
                  <a:schemeClr val="accent1"/>
                </a:solidFill>
                <a:latin typeface="+mj-lt"/>
                <a:sym typeface="Symbol"/>
              </a:rPr>
              <a:t> back up </a:t>
            </a:r>
            <a:r>
              <a:rPr lang="it-IT" sz="1600" b="1" dirty="0" err="1" smtClean="0">
                <a:solidFill>
                  <a:schemeClr val="accent1"/>
                </a:solidFill>
                <a:latin typeface="+mj-lt"/>
                <a:sym typeface="Symbol"/>
              </a:rPr>
              <a:t>protection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realized</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improved</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version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actual</a:t>
            </a:r>
            <a:r>
              <a:rPr lang="it-IT" sz="1600" b="1" dirty="0" smtClean="0">
                <a:solidFill>
                  <a:schemeClr val="accent1"/>
                </a:solidFill>
                <a:latin typeface="+mj-lt"/>
                <a:sym typeface="Symbol"/>
              </a:rPr>
              <a:t> IPR, </a:t>
            </a:r>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less</a:t>
            </a:r>
            <a:r>
              <a:rPr lang="it-IT" sz="1600" b="1" dirty="0" smtClean="0">
                <a:solidFill>
                  <a:schemeClr val="accent1"/>
                </a:solidFill>
                <a:latin typeface="+mj-lt"/>
                <a:sym typeface="Symbol"/>
              </a:rPr>
              <a:t> sensitive </a:t>
            </a:r>
            <a:r>
              <a:rPr lang="it-IT" sz="1600" b="1" dirty="0" err="1" smtClean="0">
                <a:solidFill>
                  <a:schemeClr val="accent1"/>
                </a:solidFill>
                <a:latin typeface="+mj-lt"/>
                <a:sym typeface="Symbol"/>
              </a:rPr>
              <a:t>regulations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the </a:t>
            </a:r>
            <a:r>
              <a:rPr lang="it-IT" sz="1600" b="1" dirty="0" err="1" smtClean="0">
                <a:solidFill>
                  <a:schemeClr val="accent1"/>
                </a:solidFill>
                <a:latin typeface="+mj-lt"/>
                <a:sym typeface="Symbol"/>
              </a:rPr>
              <a:t>frequency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thresholds</a:t>
            </a:r>
            <a:endParaRPr lang="it-IT" sz="1600" b="1" dirty="0" smtClean="0">
              <a:solidFill>
                <a:schemeClr val="accent1"/>
              </a:solidFill>
              <a:latin typeface="+mj-lt"/>
              <a:sym typeface="Symbol"/>
            </a:endParaRPr>
          </a:p>
          <a:p>
            <a:pPr marL="990600" lvl="2" indent="-365125" algn="just"/>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absence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communication</a:t>
            </a:r>
            <a:r>
              <a:rPr lang="it-IT" sz="1600" b="1" dirty="0" smtClean="0">
                <a:solidFill>
                  <a:schemeClr val="accent1"/>
                </a:solidFill>
                <a:latin typeface="+mj-lt"/>
                <a:sym typeface="Symbol"/>
              </a:rPr>
              <a:t> network (</a:t>
            </a:r>
            <a:r>
              <a:rPr lang="it-IT" sz="1600" b="1" dirty="0" err="1" smtClean="0">
                <a:solidFill>
                  <a:schemeClr val="accent1"/>
                </a:solidFill>
                <a:latin typeface="+mj-lt"/>
                <a:sym typeface="Symbol"/>
              </a:rPr>
              <a:t>even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temporary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automatic</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change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IPR </a:t>
            </a:r>
            <a:r>
              <a:rPr lang="it-IT" sz="1600" b="1" dirty="0" err="1" smtClean="0">
                <a:solidFill>
                  <a:schemeClr val="accent1"/>
                </a:solidFill>
                <a:latin typeface="+mj-lt"/>
                <a:sym typeface="Symbol"/>
              </a:rPr>
              <a:t>frequency</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thresholds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regulations</a:t>
            </a:r>
            <a:r>
              <a:rPr lang="it-IT" sz="1600" b="1" dirty="0" smtClean="0">
                <a:solidFill>
                  <a:schemeClr val="accent1"/>
                </a:solidFill>
                <a:latin typeface="+mj-lt"/>
                <a:sym typeface="Symbol"/>
              </a:rPr>
              <a:t> so </a:t>
            </a:r>
            <a:r>
              <a:rPr lang="it-IT" sz="1600" b="1" dirty="0" err="1" smtClean="0">
                <a:solidFill>
                  <a:schemeClr val="accent1"/>
                </a:solidFill>
                <a:latin typeface="+mj-lt"/>
                <a:sym typeface="Symbol"/>
              </a:rPr>
              <a:t>to</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assure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higher</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sensitivity</a:t>
            </a:r>
            <a:r>
              <a:rPr lang="it-IT" sz="1600" b="1" dirty="0" smtClean="0">
                <a:solidFill>
                  <a:schemeClr val="accent1"/>
                </a:solidFill>
                <a:latin typeface="+mj-lt"/>
                <a:sym typeface="Symbol"/>
              </a:rPr>
              <a:t> (no </a:t>
            </a:r>
            <a:r>
              <a:rPr lang="it-IT" sz="1600" b="1" dirty="0" err="1" smtClean="0">
                <a:solidFill>
                  <a:schemeClr val="accent1"/>
                </a:solidFill>
                <a:latin typeface="+mj-lt"/>
                <a:sym typeface="Symbol"/>
              </a:rPr>
              <a:t>island</a:t>
            </a:r>
            <a:r>
              <a:rPr lang="it-IT" sz="1600" b="1" dirty="0" smtClean="0">
                <a:solidFill>
                  <a:schemeClr val="accent1"/>
                </a:solidFill>
                <a:latin typeface="+mj-lt"/>
                <a:sym typeface="Symbol"/>
              </a:rPr>
              <a:t>)</a:t>
            </a:r>
          </a:p>
          <a:p>
            <a:pPr marL="990600" lvl="2" indent="-365125" algn="just"/>
            <a:r>
              <a:rPr lang="it-IT" sz="1600" b="1" dirty="0" err="1" smtClean="0">
                <a:solidFill>
                  <a:schemeClr val="accent1"/>
                </a:solidFill>
                <a:latin typeface="+mj-lt"/>
                <a:sym typeface="Symbol"/>
              </a:rPr>
              <a:t>Coordination</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of</a:t>
            </a:r>
            <a:r>
              <a:rPr lang="it-IT" sz="1600" b="1" dirty="0" smtClean="0">
                <a:solidFill>
                  <a:schemeClr val="accent1"/>
                </a:solidFill>
                <a:latin typeface="+mj-lt"/>
                <a:sym typeface="Symbol"/>
              </a:rPr>
              <a:t> IPR </a:t>
            </a:r>
            <a:r>
              <a:rPr lang="it-IT" sz="1600" b="1" dirty="0" err="1" smtClean="0">
                <a:solidFill>
                  <a:schemeClr val="accent1"/>
                </a:solidFill>
                <a:latin typeface="+mj-lt"/>
                <a:sym typeface="Symbol"/>
              </a:rPr>
              <a:t>voltage</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thresholds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regulations</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with</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generator</a:t>
            </a:r>
            <a:r>
              <a:rPr lang="it-IT" sz="1600" b="1" dirty="0" smtClean="0">
                <a:solidFill>
                  <a:schemeClr val="accent1"/>
                </a:solidFill>
                <a:latin typeface="+mj-lt"/>
                <a:sym typeface="Symbol"/>
              </a:rPr>
              <a:t> LVFRT (</a:t>
            </a:r>
            <a:r>
              <a:rPr lang="it-IT" sz="1600" b="1" dirty="0" err="1" smtClean="0">
                <a:solidFill>
                  <a:schemeClr val="accent1"/>
                </a:solidFill>
                <a:latin typeface="+mj-lt"/>
                <a:sym typeface="Symbol"/>
              </a:rPr>
              <a:t>it</a:t>
            </a:r>
            <a:r>
              <a:rPr lang="en-US" sz="1600" b="1" dirty="0" smtClean="0">
                <a:solidFill>
                  <a:schemeClr val="accent1"/>
                </a:solidFill>
                <a:latin typeface="+mj-lt"/>
                <a:sym typeface="Symbol"/>
              </a:rPr>
              <a:t> is the capability of the generators to overcome voltage sags due to a network contingency or a short-circuit) </a:t>
            </a:r>
            <a:r>
              <a:rPr lang="it-IT" sz="1600" b="1" dirty="0" err="1" smtClean="0">
                <a:solidFill>
                  <a:schemeClr val="accent1"/>
                </a:solidFill>
                <a:latin typeface="+mj-lt"/>
                <a:sym typeface="Symbol"/>
              </a:rPr>
              <a:t>to</a:t>
            </a:r>
            <a:r>
              <a:rPr lang="it-IT" sz="1600" b="1" dirty="0" smtClean="0">
                <a:solidFill>
                  <a:schemeClr val="accent1"/>
                </a:solidFill>
                <a:latin typeface="+mj-lt"/>
                <a:sym typeface="Symbol"/>
              </a:rPr>
              <a:t> </a:t>
            </a:r>
            <a:r>
              <a:rPr lang="it-IT" sz="1600" b="1" dirty="0" err="1" smtClean="0">
                <a:solidFill>
                  <a:schemeClr val="accent1"/>
                </a:solidFill>
                <a:latin typeface="+mj-lt"/>
                <a:sym typeface="Symbol"/>
              </a:rPr>
              <a:t>avoid</a:t>
            </a:r>
            <a:r>
              <a:rPr lang="en-US" sz="1600" b="1" dirty="0" smtClean="0">
                <a:solidFill>
                  <a:schemeClr val="accent1"/>
                </a:solidFill>
                <a:latin typeface="+mj-lt"/>
                <a:sym typeface="Symbol"/>
              </a:rPr>
              <a:t> nuisance tripping</a:t>
            </a:r>
            <a:endParaRPr lang="it-IT" sz="1600" b="1" dirty="0" err="1" smtClean="0">
              <a:solidFill>
                <a:schemeClr val="accent1"/>
              </a:solidFill>
              <a:latin typeface="+mj-lt"/>
              <a:sym typeface="Symbol"/>
            </a:endParaRP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7</a:t>
            </a:fld>
            <a:endParaRPr lang="en-US" dirty="0"/>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61C030B3-10D9-448C-9716-5560266FD444}" type="slidenum">
              <a:rPr lang="en-US" smtClean="0"/>
              <a:pPr/>
              <a:t>8</a:t>
            </a:fld>
            <a:endParaRPr lang="en-US" dirty="0"/>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pic>
        <p:nvPicPr>
          <p:cNvPr id="61442" name="Picture 2"/>
          <p:cNvPicPr>
            <a:picLocks noGrp="1" noChangeAspect="1" noChangeArrowheads="1"/>
          </p:cNvPicPr>
          <p:nvPr>
            <p:ph idx="1"/>
          </p:nvPr>
        </p:nvPicPr>
        <p:blipFill>
          <a:blip r:embed="rId2" cstate="print"/>
          <a:srcRect/>
          <a:stretch>
            <a:fillRect/>
          </a:stretch>
        </p:blipFill>
        <p:spPr bwMode="auto">
          <a:xfrm>
            <a:off x="672520" y="4294624"/>
            <a:ext cx="3133725" cy="2152650"/>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3521576" y="4351392"/>
            <a:ext cx="2971800" cy="2124075"/>
          </a:xfrm>
          <a:prstGeom prst="rect">
            <a:avLst/>
          </a:prstGeom>
          <a:noFill/>
          <a:ln w="9525">
            <a:noFill/>
            <a:miter lim="800000"/>
            <a:headEnd/>
            <a:tailEnd/>
          </a:ln>
        </p:spPr>
      </p:pic>
      <p:sp>
        <p:nvSpPr>
          <p:cNvPr id="7" name="Segnaposto contenuto 2"/>
          <p:cNvSpPr txBox="1">
            <a:spLocks/>
          </p:cNvSpPr>
          <p:nvPr/>
        </p:nvSpPr>
        <p:spPr bwMode="auto">
          <a:xfrm>
            <a:off x="251520" y="1194479"/>
            <a:ext cx="8785800" cy="12264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defRPr/>
            </a:pPr>
            <a:r>
              <a:rPr kumimoji="0" lang="it-IT" sz="2400" b="1" i="0" u="none" strike="noStrike" kern="1200" cap="none" spc="0" normalizeH="0" baseline="0" noProof="0" dirty="0" err="1" smtClean="0">
                <a:ln>
                  <a:noFill/>
                </a:ln>
                <a:effectLst/>
                <a:uLnTx/>
                <a:uFillTx/>
                <a:latin typeface="+mj-lt"/>
                <a:ea typeface="ヒラギノ角ゴ Pro W3" pitchFamily="1" charset="-128"/>
                <a:cs typeface="+mn-cs"/>
              </a:rPr>
              <a:t>Generator</a:t>
            </a:r>
            <a:r>
              <a:rPr kumimoji="0" lang="it-IT" sz="2400" b="1" i="0" u="none" strike="noStrike" kern="1200" cap="none" spc="0" normalizeH="0" baseline="0" noProof="0" dirty="0" smtClean="0">
                <a:ln>
                  <a:noFill/>
                </a:ln>
                <a:effectLst/>
                <a:uLnTx/>
                <a:uFillTx/>
                <a:latin typeface="+mj-lt"/>
                <a:ea typeface="ヒラギノ角ゴ Pro W3" pitchFamily="1" charset="-128"/>
                <a:cs typeface="+mn-cs"/>
              </a:rPr>
              <a:t> LVFRT and IPR</a:t>
            </a:r>
            <a:r>
              <a:rPr kumimoji="0" lang="it-IT" sz="2400" b="1" i="0" u="none" strike="noStrike" kern="1200" cap="none" spc="0" normalizeH="0" noProof="0" dirty="0" smtClean="0">
                <a:ln>
                  <a:noFill/>
                </a:ln>
                <a:effectLst/>
                <a:uLnTx/>
                <a:uFillTx/>
                <a:latin typeface="+mj-lt"/>
                <a:ea typeface="ヒラギノ角ゴ Pro W3" pitchFamily="1" charset="-128"/>
                <a:cs typeface="+mn-cs"/>
              </a:rPr>
              <a:t> </a:t>
            </a:r>
            <a:r>
              <a:rPr kumimoji="0" lang="it-IT" sz="2400" b="1" i="0" u="none" strike="noStrike" kern="1200" cap="none" spc="0" normalizeH="0" noProof="0" dirty="0" err="1" smtClean="0">
                <a:ln>
                  <a:noFill/>
                </a:ln>
                <a:effectLst/>
                <a:uLnTx/>
                <a:uFillTx/>
                <a:latin typeface="+mj-lt"/>
                <a:ea typeface="ヒラギノ角ゴ Pro W3" pitchFamily="1" charset="-128"/>
                <a:cs typeface="+mn-cs"/>
              </a:rPr>
              <a:t>voltage</a:t>
            </a:r>
            <a:r>
              <a:rPr kumimoji="0" lang="it-IT" sz="2400" b="1" i="0" u="none" strike="noStrike" kern="1200" cap="none" spc="0" normalizeH="0" noProof="0" dirty="0" smtClean="0">
                <a:ln>
                  <a:noFill/>
                </a:ln>
                <a:effectLst/>
                <a:uLnTx/>
                <a:uFillTx/>
                <a:latin typeface="+mj-lt"/>
                <a:ea typeface="ヒラギノ角ゴ Pro W3" pitchFamily="1" charset="-128"/>
                <a:cs typeface="+mn-cs"/>
              </a:rPr>
              <a:t> </a:t>
            </a:r>
            <a:r>
              <a:rPr kumimoji="0" lang="it-IT" sz="2400" b="1" i="0" u="none" strike="noStrike" kern="1200" cap="none" spc="0" normalizeH="0" noProof="0" dirty="0" err="1" smtClean="0">
                <a:ln>
                  <a:noFill/>
                </a:ln>
                <a:effectLst/>
                <a:uLnTx/>
                <a:uFillTx/>
                <a:latin typeface="+mj-lt"/>
                <a:ea typeface="ヒラギノ角ゴ Pro W3" pitchFamily="1" charset="-128"/>
                <a:cs typeface="+mn-cs"/>
              </a:rPr>
              <a:t>thresholds</a:t>
            </a:r>
            <a:r>
              <a:rPr kumimoji="0" lang="it-IT" sz="2400" b="1" i="0" u="none" strike="noStrike" kern="1200" cap="none" spc="0" normalizeH="0" noProof="0" dirty="0" smtClean="0">
                <a:ln>
                  <a:noFill/>
                </a:ln>
                <a:effectLst/>
                <a:uLnTx/>
                <a:uFillTx/>
                <a:latin typeface="+mj-lt"/>
                <a:ea typeface="ヒラギノ角ゴ Pro W3" pitchFamily="1" charset="-128"/>
                <a:cs typeface="+mn-cs"/>
              </a:rPr>
              <a:t> </a:t>
            </a:r>
            <a:r>
              <a:rPr kumimoji="0" lang="it-IT" sz="2400" b="1" i="0" u="none" strike="noStrike" kern="1200" cap="none" spc="0" normalizeH="0" noProof="0" dirty="0" err="1" smtClean="0">
                <a:ln>
                  <a:noFill/>
                </a:ln>
                <a:effectLst/>
                <a:uLnTx/>
                <a:uFillTx/>
                <a:latin typeface="+mj-lt"/>
                <a:ea typeface="ヒラギノ角ゴ Pro W3" pitchFamily="1" charset="-128"/>
                <a:cs typeface="+mn-cs"/>
              </a:rPr>
              <a:t>regulations</a:t>
            </a:r>
            <a:endParaRPr kumimoji="0" lang="it-IT" sz="2400" b="1" i="0" u="none" strike="noStrike" kern="1200" cap="none" spc="0" normalizeH="0" baseline="0" noProof="0" dirty="0" smtClean="0">
              <a:ln>
                <a:noFill/>
              </a:ln>
              <a:effectLst/>
              <a:uLnTx/>
              <a:uFillTx/>
              <a:latin typeface="+mj-lt"/>
              <a:ea typeface="ヒラギノ角ゴ Pro W3" pitchFamily="1" charset="-128"/>
              <a:cs typeface="+mn-cs"/>
            </a:endParaRPr>
          </a:p>
          <a:p>
            <a:pPr marL="990600" marR="0" lvl="2" indent="-365125" algn="just" defTabSz="914400" rtl="0" eaLnBrk="1" fontAlgn="base" latinLnBrk="0" hangingPunct="1">
              <a:lnSpc>
                <a:spcPct val="100000"/>
              </a:lnSpc>
              <a:spcBef>
                <a:spcPct val="20000"/>
              </a:spcBef>
              <a:spcAft>
                <a:spcPct val="0"/>
              </a:spcAft>
              <a:buClr>
                <a:schemeClr val="tx1"/>
              </a:buClr>
              <a:buSzPct val="65000"/>
              <a:buFont typeface="+mj-lt"/>
              <a:buAutoNum type="arabicPeriod"/>
              <a:tabLst/>
              <a:defRPr/>
            </a:pPr>
            <a:r>
              <a:rPr kumimoji="0" lang="en-US" sz="1600" i="0" u="none" strike="noStrike" kern="0" cap="none" spc="0" normalizeH="0" baseline="0" noProof="0" dirty="0" smtClean="0">
                <a:ln>
                  <a:noFill/>
                </a:ln>
                <a:effectLst/>
                <a:uLnTx/>
                <a:uFillTx/>
                <a:latin typeface="+mj-lt"/>
                <a:cs typeface="+mn-cs"/>
                <a:sym typeface="Symbol"/>
              </a:rPr>
              <a:t>zone of normal operation,</a:t>
            </a:r>
            <a:endParaRPr lang="en-US" sz="1600" kern="0" dirty="0" smtClean="0">
              <a:latin typeface="+mj-lt"/>
              <a:cs typeface="+mn-cs"/>
              <a:sym typeface="Symbol"/>
            </a:endParaRPr>
          </a:p>
          <a:p>
            <a:pPr marL="990600" marR="0" lvl="2" indent="-365125" algn="just" defTabSz="914400" rtl="0" eaLnBrk="1" fontAlgn="base" latinLnBrk="0" hangingPunct="1">
              <a:lnSpc>
                <a:spcPct val="100000"/>
              </a:lnSpc>
              <a:spcBef>
                <a:spcPct val="20000"/>
              </a:spcBef>
              <a:spcAft>
                <a:spcPct val="0"/>
              </a:spcAft>
              <a:buClr>
                <a:schemeClr val="tx1"/>
              </a:buClr>
              <a:buSzPct val="65000"/>
              <a:buFont typeface="+mj-lt"/>
              <a:buAutoNum type="arabicPeriod"/>
              <a:tabLst/>
              <a:defRPr/>
            </a:pPr>
            <a:r>
              <a:rPr kumimoji="0" lang="en-US" sz="1600" i="0" u="none" strike="noStrike" kern="0" cap="none" spc="0" normalizeH="0" baseline="0" noProof="0" dirty="0" smtClean="0">
                <a:ln>
                  <a:noFill/>
                </a:ln>
                <a:effectLst/>
                <a:uLnTx/>
                <a:uFillTx/>
                <a:latin typeface="+mj-lt"/>
                <a:cs typeface="+mn-cs"/>
                <a:sym typeface="Symbol"/>
              </a:rPr>
              <a:t>zone in which DG unit has to remain connected to the grid, at worst without supplying energy; once the voltage reaches 90% of rated value generator has to restart to inject power into the network,</a:t>
            </a:r>
            <a:endParaRPr kumimoji="0" lang="it-IT" sz="1600" i="0" u="none" strike="noStrike" kern="0" cap="none" spc="0" normalizeH="0" baseline="0" noProof="0" dirty="0" smtClean="0">
              <a:ln>
                <a:noFill/>
              </a:ln>
              <a:effectLst/>
              <a:uLnTx/>
              <a:uFillTx/>
              <a:latin typeface="+mj-lt"/>
              <a:cs typeface="+mn-cs"/>
              <a:sym typeface="Symbol"/>
            </a:endParaRPr>
          </a:p>
          <a:p>
            <a:pPr marL="990600" marR="0" lvl="2" indent="-365125" algn="just" defTabSz="914400" rtl="0" eaLnBrk="1" fontAlgn="base" latinLnBrk="0" hangingPunct="1">
              <a:lnSpc>
                <a:spcPct val="100000"/>
              </a:lnSpc>
              <a:spcBef>
                <a:spcPct val="20000"/>
              </a:spcBef>
              <a:spcAft>
                <a:spcPct val="0"/>
              </a:spcAft>
              <a:buClr>
                <a:schemeClr val="tx1"/>
              </a:buClr>
              <a:buSzPct val="65000"/>
              <a:buFont typeface="+mj-lt"/>
              <a:buAutoNum type="arabicPeriod"/>
              <a:tabLst/>
              <a:defRPr/>
            </a:pPr>
            <a:r>
              <a:rPr kumimoji="0" lang="en-US" sz="1600" i="0" u="none" strike="noStrike" kern="0" cap="none" spc="0" normalizeH="0" baseline="0" noProof="0" dirty="0" smtClean="0">
                <a:ln>
                  <a:noFill/>
                </a:ln>
                <a:effectLst/>
                <a:uLnTx/>
                <a:uFillTx/>
                <a:latin typeface="+mj-lt"/>
                <a:cs typeface="+mn-cs"/>
                <a:sym typeface="Symbol"/>
              </a:rPr>
              <a:t>zone where DG plants can be isolated from the network by means of each own protections,</a:t>
            </a:r>
            <a:endParaRPr kumimoji="0" lang="it-IT" sz="1600" i="0" u="none" strike="noStrike" kern="0" cap="none" spc="0" normalizeH="0" baseline="0" noProof="0" dirty="0" smtClean="0">
              <a:ln>
                <a:noFill/>
              </a:ln>
              <a:effectLst/>
              <a:uLnTx/>
              <a:uFillTx/>
              <a:latin typeface="+mj-lt"/>
              <a:cs typeface="+mn-cs"/>
              <a:sym typeface="Symbol"/>
            </a:endParaRPr>
          </a:p>
          <a:p>
            <a:pPr marL="990600" marR="0" lvl="2" indent="-365125" algn="just" defTabSz="914400" rtl="0" eaLnBrk="1" fontAlgn="base" latinLnBrk="0" hangingPunct="1">
              <a:lnSpc>
                <a:spcPct val="100000"/>
              </a:lnSpc>
              <a:spcBef>
                <a:spcPct val="20000"/>
              </a:spcBef>
              <a:spcAft>
                <a:spcPct val="0"/>
              </a:spcAft>
              <a:buClr>
                <a:schemeClr val="tx1"/>
              </a:buClr>
              <a:buSzPct val="65000"/>
              <a:buFont typeface="+mj-lt"/>
              <a:buAutoNum type="arabicPeriod"/>
              <a:tabLst/>
              <a:defRPr/>
            </a:pPr>
            <a:r>
              <a:rPr kumimoji="0" lang="en-US" sz="1600" i="0" u="none" strike="noStrike" kern="0" cap="none" spc="0" normalizeH="0" baseline="0" noProof="0" dirty="0" smtClean="0">
                <a:ln>
                  <a:noFill/>
                </a:ln>
                <a:effectLst/>
                <a:uLnTx/>
                <a:uFillTx/>
                <a:latin typeface="+mj-lt"/>
                <a:cs typeface="+mn-cs"/>
                <a:sym typeface="Symbol"/>
              </a:rPr>
              <a:t>zone in which the generator has to remain connected to the grid and to absorb reactive power until its own power factory limits,</a:t>
            </a:r>
            <a:endParaRPr kumimoji="0" lang="it-IT" sz="1600" i="0" u="none" strike="noStrike" kern="0" cap="none" spc="0" normalizeH="0" baseline="0" noProof="0" dirty="0" smtClean="0">
              <a:ln>
                <a:noFill/>
              </a:ln>
              <a:effectLst/>
              <a:uLnTx/>
              <a:uFillTx/>
              <a:latin typeface="+mj-lt"/>
              <a:cs typeface="+mn-cs"/>
              <a:sym typeface="Symbol"/>
            </a:endParaRPr>
          </a:p>
          <a:p>
            <a:pPr marL="990600" marR="0" lvl="2" indent="-365125" algn="just" defTabSz="914400" rtl="0" eaLnBrk="1" fontAlgn="base" latinLnBrk="0" hangingPunct="1">
              <a:lnSpc>
                <a:spcPct val="100000"/>
              </a:lnSpc>
              <a:spcBef>
                <a:spcPct val="20000"/>
              </a:spcBef>
              <a:spcAft>
                <a:spcPct val="0"/>
              </a:spcAft>
              <a:buClr>
                <a:schemeClr val="tx1"/>
              </a:buClr>
              <a:buSzPct val="65000"/>
              <a:buFont typeface="+mj-lt"/>
              <a:buAutoNum type="arabicPeriod"/>
              <a:tabLst/>
              <a:defRPr/>
            </a:pPr>
            <a:r>
              <a:rPr kumimoji="0" lang="en-US" sz="1600" i="0" u="none" strike="noStrike" kern="0" cap="none" spc="0" normalizeH="0" baseline="0" noProof="0" dirty="0" smtClean="0">
                <a:ln>
                  <a:noFill/>
                </a:ln>
                <a:effectLst/>
                <a:uLnTx/>
                <a:uFillTx/>
                <a:latin typeface="+mj-lt"/>
                <a:cs typeface="+mn-cs"/>
                <a:sym typeface="Symbol"/>
              </a:rPr>
              <a:t>zone in which internal protections have to act in order to disconnect generator from the grid.</a:t>
            </a:r>
            <a:endParaRPr kumimoji="0" lang="it-IT" sz="1600" i="0" u="none" strike="noStrike" kern="0" cap="none" spc="0" normalizeH="0" baseline="0" noProof="0" dirty="0" err="1" smtClean="0">
              <a:ln>
                <a:noFill/>
              </a:ln>
              <a:effectLst/>
              <a:uLnTx/>
              <a:uFillTx/>
              <a:latin typeface="+mj-lt"/>
              <a:cs typeface="+mn-cs"/>
              <a:sym typeface="Symbol"/>
            </a:endParaRPr>
          </a:p>
        </p:txBody>
      </p:sp>
      <p:sp>
        <p:nvSpPr>
          <p:cNvPr id="8" name="CasellaDiTesto 7"/>
          <p:cNvSpPr txBox="1"/>
          <p:nvPr/>
        </p:nvSpPr>
        <p:spPr>
          <a:xfrm>
            <a:off x="6481544" y="4243184"/>
            <a:ext cx="2555776" cy="830997"/>
          </a:xfrm>
          <a:prstGeom prst="rect">
            <a:avLst/>
          </a:prstGeom>
          <a:noFill/>
        </p:spPr>
        <p:txBody>
          <a:bodyPr wrap="square" rtlCol="0">
            <a:spAutoFit/>
          </a:bodyPr>
          <a:lstStyle/>
          <a:p>
            <a:pPr marL="342900" indent="-342900" algn="just">
              <a:buFont typeface="+mj-lt"/>
              <a:buAutoNum type="arabicPeriod" startAt="6"/>
            </a:pPr>
            <a:r>
              <a:rPr lang="it-IT" sz="1600" kern="0" dirty="0" smtClean="0">
                <a:latin typeface="+mj-lt"/>
                <a:cs typeface="+mn-cs"/>
                <a:sym typeface="Symbol"/>
              </a:rPr>
              <a:t>Zone </a:t>
            </a:r>
            <a:r>
              <a:rPr lang="it-IT" sz="1600" kern="0" dirty="0" err="1" smtClean="0">
                <a:latin typeface="+mj-lt"/>
                <a:cs typeface="+mn-cs"/>
                <a:sym typeface="Symbol"/>
              </a:rPr>
              <a:t>of</a:t>
            </a:r>
            <a:r>
              <a:rPr lang="it-IT" sz="1600" kern="0" dirty="0" smtClean="0">
                <a:latin typeface="+mj-lt"/>
                <a:cs typeface="+mn-cs"/>
                <a:sym typeface="Symbol"/>
              </a:rPr>
              <a:t> 27/59 IPR </a:t>
            </a:r>
            <a:r>
              <a:rPr lang="it-IT" sz="1600" kern="0" dirty="0" err="1" smtClean="0">
                <a:latin typeface="+mj-lt"/>
                <a:cs typeface="+mn-cs"/>
                <a:sym typeface="Symbol"/>
              </a:rPr>
              <a:t>thresholds</a:t>
            </a:r>
            <a:r>
              <a:rPr lang="it-IT" sz="1600" kern="0" dirty="0" smtClean="0">
                <a:latin typeface="+mj-lt"/>
                <a:cs typeface="+mn-cs"/>
                <a:sym typeface="Symbol"/>
              </a:rPr>
              <a:t> </a:t>
            </a:r>
            <a:r>
              <a:rPr lang="it-IT" sz="1600" kern="0" dirty="0" err="1" smtClean="0">
                <a:latin typeface="+mj-lt"/>
                <a:cs typeface="+mn-cs"/>
                <a:sym typeface="Symbol"/>
              </a:rPr>
              <a:t>intervention</a:t>
            </a:r>
            <a:endParaRPr lang="it-IT" sz="1600" kern="0" dirty="0" smtClean="0">
              <a:latin typeface="+mj-lt"/>
              <a:cs typeface="+mn-cs"/>
              <a:sym typeface="Symbo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0010" y="1301158"/>
            <a:ext cx="8116446" cy="4336891"/>
          </a:xfrm>
        </p:spPr>
        <p:txBody>
          <a:bodyPr/>
          <a:lstStyle/>
          <a:p>
            <a:pPr algn="just"/>
            <a:r>
              <a:rPr lang="it-IT" sz="2400" b="1" kern="1200" dirty="0" smtClean="0">
                <a:latin typeface="+mj-lt"/>
                <a:ea typeface="ヒラギノ角ゴ Pro W3" pitchFamily="1" charset="-128"/>
              </a:rPr>
              <a:t>NDZ </a:t>
            </a:r>
            <a:r>
              <a:rPr lang="it-IT" sz="2400" b="1" kern="1200" dirty="0" err="1" smtClean="0">
                <a:latin typeface="+mj-lt"/>
                <a:ea typeface="ヒラギノ角ゴ Pro W3" pitchFamily="1" charset="-128"/>
              </a:rPr>
              <a:t>of</a:t>
            </a:r>
            <a:r>
              <a:rPr lang="it-IT" sz="2400" b="1" kern="1200" dirty="0" smtClean="0">
                <a:latin typeface="+mj-lt"/>
                <a:ea typeface="ヒラギノ角ゴ Pro W3" pitchFamily="1" charset="-128"/>
              </a:rPr>
              <a:t> Interface </a:t>
            </a:r>
            <a:r>
              <a:rPr lang="it-IT" sz="2400" b="1" kern="1200" dirty="0" err="1" smtClean="0">
                <a:latin typeface="+mj-lt"/>
                <a:ea typeface="ヒラギノ角ゴ Pro W3" pitchFamily="1" charset="-128"/>
              </a:rPr>
              <a:t>Protection</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Relay</a:t>
            </a:r>
            <a:r>
              <a:rPr lang="it-IT" sz="2400" b="1" kern="1200" dirty="0" smtClean="0">
                <a:latin typeface="+mj-lt"/>
                <a:ea typeface="ヒラギノ角ゴ Pro W3" pitchFamily="1" charset="-128"/>
              </a:rPr>
              <a:t> - </a:t>
            </a:r>
            <a:r>
              <a:rPr lang="it-IT" sz="2400" b="1" kern="1200" dirty="0" err="1" smtClean="0">
                <a:latin typeface="+mj-lt"/>
                <a:ea typeface="ヒラギノ角ゴ Pro W3" pitchFamily="1" charset="-128"/>
              </a:rPr>
              <a:t>possible</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island</a:t>
            </a:r>
            <a:r>
              <a:rPr lang="it-IT" sz="2400" b="1" kern="1200" dirty="0" smtClean="0">
                <a:latin typeface="+mj-lt"/>
                <a:ea typeface="ヒラギノ角ゴ Pro W3" pitchFamily="1" charset="-128"/>
              </a:rPr>
              <a:t> </a:t>
            </a:r>
            <a:r>
              <a:rPr lang="it-IT" sz="2400" b="1" kern="1200" dirty="0" err="1" smtClean="0">
                <a:latin typeface="+mj-lt"/>
                <a:ea typeface="ヒラギノ角ゴ Pro W3" pitchFamily="1" charset="-128"/>
              </a:rPr>
              <a:t>operation</a:t>
            </a:r>
            <a:endParaRPr lang="it-IT" sz="2400" b="1" kern="1200" dirty="0">
              <a:latin typeface="+mj-lt"/>
              <a:ea typeface="ヒラギノ角ゴ Pro W3" pitchFamily="1" charset="-128"/>
            </a:endParaRPr>
          </a:p>
        </p:txBody>
      </p:sp>
      <p:sp>
        <p:nvSpPr>
          <p:cNvPr id="4" name="Segnaposto numero diapositiva 3"/>
          <p:cNvSpPr>
            <a:spLocks noGrp="1"/>
          </p:cNvSpPr>
          <p:nvPr>
            <p:ph type="sldNum" sz="quarter" idx="10"/>
          </p:nvPr>
        </p:nvSpPr>
        <p:spPr/>
        <p:txBody>
          <a:bodyPr/>
          <a:lstStyle/>
          <a:p>
            <a:fld id="{61C030B3-10D9-448C-9716-5560266FD444}" type="slidenum">
              <a:rPr lang="en-US" smtClean="0"/>
              <a:pPr/>
              <a:t>9</a:t>
            </a:fld>
            <a:endParaRPr lang="en-US" dirty="0"/>
          </a:p>
        </p:txBody>
      </p:sp>
      <p:sp>
        <p:nvSpPr>
          <p:cNvPr id="5" name="Text Box 6"/>
          <p:cNvSpPr txBox="1">
            <a:spLocks noChangeArrowheads="1"/>
          </p:cNvSpPr>
          <p:nvPr/>
        </p:nvSpPr>
        <p:spPr bwMode="auto">
          <a:xfrm>
            <a:off x="1331640" y="6431240"/>
            <a:ext cx="7200900" cy="336550"/>
          </a:xfrm>
          <a:prstGeom prst="rect">
            <a:avLst/>
          </a:prstGeom>
          <a:noFill/>
          <a:ln w="9525">
            <a:noFill/>
            <a:miter lim="800000"/>
            <a:headEnd/>
            <a:tailEnd/>
          </a:ln>
          <a:effectLst/>
        </p:spPr>
        <p:txBody>
          <a:bodyPr>
            <a:spAutoFit/>
          </a:bodyPr>
          <a:lstStyle/>
          <a:p>
            <a:r>
              <a:rPr lang="fr-BE" sz="1600" dirty="0" smtClean="0">
                <a:latin typeface="Arial" charset="0"/>
              </a:rPr>
              <a:t>Alberto Cerretti– </a:t>
            </a:r>
            <a:r>
              <a:rPr lang="fr-BE" sz="1600" dirty="0" err="1" smtClean="0">
                <a:latin typeface="Arial" charset="0"/>
              </a:rPr>
              <a:t>Italy</a:t>
            </a:r>
            <a:r>
              <a:rPr lang="fr-BE" sz="1600" dirty="0" smtClean="0">
                <a:latin typeface="Arial" charset="0"/>
              </a:rPr>
              <a:t> </a:t>
            </a:r>
            <a:r>
              <a:rPr lang="fr-BE" sz="1600" dirty="0">
                <a:latin typeface="Arial" charset="0"/>
              </a:rPr>
              <a:t>– </a:t>
            </a:r>
            <a:r>
              <a:rPr lang="fr-BE" sz="1600" dirty="0" smtClean="0">
                <a:latin typeface="Arial" charset="0"/>
              </a:rPr>
              <a:t>RT3b – </a:t>
            </a:r>
            <a:r>
              <a:rPr lang="fr-BE" sz="1600" dirty="0" err="1" smtClean="0">
                <a:latin typeface="Arial" charset="0"/>
              </a:rPr>
              <a:t>Papers</a:t>
            </a:r>
            <a:r>
              <a:rPr lang="fr-BE" sz="1600" dirty="0" smtClean="0">
                <a:latin typeface="Arial" charset="0"/>
              </a:rPr>
              <a:t> 463, 465, 507, 1134</a:t>
            </a:r>
            <a:endParaRPr lang="fr-FR" sz="1600" dirty="0">
              <a:latin typeface="Arial" charset="0"/>
            </a:endParaRPr>
          </a:p>
        </p:txBody>
      </p:sp>
      <p:pic>
        <p:nvPicPr>
          <p:cNvPr id="53250" name="Picture 2"/>
          <p:cNvPicPr>
            <a:picLocks noChangeAspect="1" noChangeArrowheads="1"/>
          </p:cNvPicPr>
          <p:nvPr/>
        </p:nvPicPr>
        <p:blipFill>
          <a:blip r:embed="rId2" cstate="print"/>
          <a:srcRect/>
          <a:stretch>
            <a:fillRect/>
          </a:stretch>
        </p:blipFill>
        <p:spPr bwMode="auto">
          <a:xfrm>
            <a:off x="1646352" y="2116872"/>
            <a:ext cx="6060219" cy="3969266"/>
          </a:xfrm>
          <a:prstGeom prst="rect">
            <a:avLst/>
          </a:prstGeom>
          <a:noFill/>
          <a:ln w="9525">
            <a:noFill/>
            <a:miter lim="800000"/>
            <a:headEnd/>
            <a:tailEnd/>
          </a:ln>
        </p:spPr>
      </p:pic>
      <p:sp>
        <p:nvSpPr>
          <p:cNvPr id="8" name="Rettangolo 7"/>
          <p:cNvSpPr/>
          <p:nvPr/>
        </p:nvSpPr>
        <p:spPr>
          <a:xfrm>
            <a:off x="2324512" y="6082248"/>
            <a:ext cx="5076056" cy="338554"/>
          </a:xfrm>
          <a:prstGeom prst="rect">
            <a:avLst/>
          </a:prstGeom>
        </p:spPr>
        <p:txBody>
          <a:bodyPr wrap="square">
            <a:spAutoFit/>
          </a:bodyPr>
          <a:lstStyle/>
          <a:p>
            <a:pPr algn="ctr"/>
            <a:r>
              <a:rPr lang="en-US" sz="1600" dirty="0" smtClean="0">
                <a:latin typeface="+mj-lt"/>
              </a:rPr>
              <a:t>Voltage and frequency oscillations during islanding</a:t>
            </a:r>
            <a:endParaRPr lang="it-IT" sz="1600"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IRED2011">
  <a:themeElements>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fontScheme name="CIRED2011">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IRED2011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IRED2011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IRED2011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IRED2011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IRED2011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IRED201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9">
        <a:dk1>
          <a:srgbClr val="000000"/>
        </a:dk1>
        <a:lt1>
          <a:srgbClr val="FFFFFF"/>
        </a:lt1>
        <a:dk2>
          <a:srgbClr val="999900"/>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0">
        <a:dk1>
          <a:srgbClr val="000000"/>
        </a:dk1>
        <a:lt1>
          <a:srgbClr val="FFFFFF"/>
        </a:lt1>
        <a:dk2>
          <a:srgbClr val="F96501"/>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1">
        <a:dk1>
          <a:srgbClr val="000000"/>
        </a:dk1>
        <a:lt1>
          <a:srgbClr val="FFFFFF"/>
        </a:lt1>
        <a:dk2>
          <a:srgbClr val="FEB27E"/>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2">
        <a:dk1>
          <a:srgbClr val="000000"/>
        </a:dk1>
        <a:lt1>
          <a:srgbClr val="FFFFFF"/>
        </a:lt1>
        <a:dk2>
          <a:srgbClr val="FEB27E"/>
        </a:dk2>
        <a:lt2>
          <a:srgbClr val="F96501"/>
        </a:lt2>
        <a:accent1>
          <a:srgbClr val="99CC00"/>
        </a:accent1>
        <a:accent2>
          <a:srgbClr val="FE8F44"/>
        </a:accent2>
        <a:accent3>
          <a:srgbClr val="FFFFFF"/>
        </a:accent3>
        <a:accent4>
          <a:srgbClr val="000000"/>
        </a:accent4>
        <a:accent5>
          <a:srgbClr val="CAE2AA"/>
        </a:accent5>
        <a:accent6>
          <a:srgbClr val="E6813D"/>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3">
        <a:dk1>
          <a:srgbClr val="000000"/>
        </a:dk1>
        <a:lt1>
          <a:srgbClr val="FFFFFF"/>
        </a:lt1>
        <a:dk2>
          <a:srgbClr val="FEB27E"/>
        </a:dk2>
        <a:lt2>
          <a:srgbClr val="F96501"/>
        </a:lt2>
        <a:accent1>
          <a:srgbClr val="FF6600"/>
        </a:accent1>
        <a:accent2>
          <a:srgbClr val="FE8F44"/>
        </a:accent2>
        <a:accent3>
          <a:srgbClr val="FFFFFF"/>
        </a:accent3>
        <a:accent4>
          <a:srgbClr val="000000"/>
        </a:accent4>
        <a:accent5>
          <a:srgbClr val="FFB8AA"/>
        </a:accent5>
        <a:accent6>
          <a:srgbClr val="E6813D"/>
        </a:accent6>
        <a:hlink>
          <a:srgbClr val="F96501"/>
        </a:hlink>
        <a:folHlink>
          <a:srgbClr val="CC9900"/>
        </a:folHlink>
      </a:clrScheme>
      <a:clrMap bg1="lt1" tx1="dk1" bg2="lt2" tx2="dk2" accent1="accent1" accent2="accent2" accent3="accent3" accent4="accent4" accent5="accent5" accent6="accent6" hlink="hlink" folHlink="folHlink"/>
    </a:extraClrScheme>
    <a:extraClrScheme>
      <a:clrScheme name="CIRED2011 14">
        <a:dk1>
          <a:srgbClr val="000000"/>
        </a:dk1>
        <a:lt1>
          <a:srgbClr val="FFFFFF"/>
        </a:lt1>
        <a:dk2>
          <a:srgbClr val="0E318D"/>
        </a:dk2>
        <a:lt2>
          <a:srgbClr val="0E318D"/>
        </a:lt2>
        <a:accent1>
          <a:srgbClr val="0E318D"/>
        </a:accent1>
        <a:accent2>
          <a:srgbClr val="0E318D"/>
        </a:accent2>
        <a:accent3>
          <a:srgbClr val="FFFFFF"/>
        </a:accent3>
        <a:accent4>
          <a:srgbClr val="000000"/>
        </a:accent4>
        <a:accent5>
          <a:srgbClr val="AAADC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5">
        <a:dk1>
          <a:srgbClr val="000000"/>
        </a:dk1>
        <a:lt1>
          <a:srgbClr val="FFFFFF"/>
        </a:lt1>
        <a:dk2>
          <a:srgbClr val="0E318D"/>
        </a:dk2>
        <a:lt2>
          <a:srgbClr val="0E318D"/>
        </a:lt2>
        <a:accent1>
          <a:srgbClr val="154BD1"/>
        </a:accent1>
        <a:accent2>
          <a:srgbClr val="0E318D"/>
        </a:accent2>
        <a:accent3>
          <a:srgbClr val="FFFFFF"/>
        </a:accent3>
        <a:accent4>
          <a:srgbClr val="000000"/>
        </a:accent4>
        <a:accent5>
          <a:srgbClr val="AAB1E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6">
        <a:dk1>
          <a:srgbClr val="000000"/>
        </a:dk1>
        <a:lt1>
          <a:srgbClr val="FFFFFF"/>
        </a:lt1>
        <a:dk2>
          <a:srgbClr val="0E318D"/>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4072</Words>
  <Application>Microsoft Macintosh PowerPoint</Application>
  <PresentationFormat>Bildschirmpräsentation (4:3)</PresentationFormat>
  <Paragraphs>278</Paragraphs>
  <Slides>35</Slides>
  <Notes>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37" baseType="lpstr">
      <vt:lpstr>CIRED2011</vt:lpstr>
      <vt:lpstr>Immagine</vt:lpstr>
      <vt:lpstr>RT 3 b</vt:lpstr>
      <vt:lpstr>PowerPoint-Präsentation</vt:lpstr>
      <vt:lpstr>PowerPoint-Präsentation</vt:lpstr>
      <vt:lpstr>PowerPoint-Präsentation</vt:lpstr>
      <vt:lpstr>Transfer trip scheme adopted by ENEL  (protection relays and FPIs)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AIM</dc:creator>
  <cp:lastModifiedBy>T</cp:lastModifiedBy>
  <cp:revision>218</cp:revision>
  <dcterms:created xsi:type="dcterms:W3CDTF">2010-04-09T10:19:13Z</dcterms:created>
  <dcterms:modified xsi:type="dcterms:W3CDTF">2011-07-14T17:54:19Z</dcterms:modified>
</cp:coreProperties>
</file>