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0"/>
  </p:notesMasterIdLst>
  <p:sldIdLst>
    <p:sldId id="256" r:id="rId2"/>
    <p:sldId id="270" r:id="rId3"/>
    <p:sldId id="271" r:id="rId4"/>
    <p:sldId id="262" r:id="rId5"/>
    <p:sldId id="264" r:id="rId6"/>
    <p:sldId id="268" r:id="rId7"/>
    <p:sldId id="269" r:id="rId8"/>
    <p:sldId id="258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A5A91BD-B52E-4619-A50A-DEF70185EC07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16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658F2-216B-4490-BDF0-E462CD070FF6}" type="slidenum">
              <a:rPr lang="fr-FR"/>
              <a:pPr/>
              <a:t>1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A91BD-B52E-4619-A50A-DEF70185EC0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A91BD-B52E-4619-A50A-DEF70185EC0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A91BD-B52E-4619-A50A-DEF70185EC0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A91BD-B52E-4619-A50A-DEF70185EC0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684927"/>
            <a:ext cx="2972422" cy="457513"/>
          </a:xfrm>
          <a:prstGeom prst="rect">
            <a:avLst/>
          </a:prstGeom>
        </p:spPr>
        <p:txBody>
          <a:bodyPr lIns="90143" tIns="45071" rIns="90143" bIns="45071"/>
          <a:lstStyle/>
          <a:p>
            <a:fld id="{D8F4F128-DD49-4DC7-9AB6-D8049F0E15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A91BD-B52E-4619-A50A-DEF70185EC07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BEEF98-09B6-4C86-9E99-1F88163C4E77}" type="slidenum">
              <a:rPr lang="fr-FR"/>
              <a:pPr/>
              <a:t>‹Nr.›</a:t>
            </a:fld>
            <a:endParaRPr lang="fr-FR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380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D4AF0-5152-4DF6-8D1D-5706B8D0777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74244-0493-4D1B-B4AD-733864A83976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744EC-8206-4D7F-AD85-160B94AB71C9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DA097-9A20-4CF1-B5EE-D6D1BF057D94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D4FC0-7E43-4D93-A20A-81C49BEE0854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B2E39-F84A-4E5C-9F49-7C55921EB759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A6718-E030-4499-8AFD-A5818DBC8F32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F5E0D-D908-49D6-8BB0-FB4C25FE8E3C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4392D-2758-411D-8307-8E558DC397FA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91DD7-62F8-4B39-A803-A926D9F321D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349755E-3171-433B-B3E6-E34DB7B487D3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pic>
        <p:nvPicPr>
          <p:cNvPr id="32777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endParaRPr lang="fr-BE" dirty="0">
              <a:latin typeface="Arial" charset="0"/>
            </a:endParaRPr>
          </a:p>
          <a:p>
            <a:endParaRPr lang="fr-FR" sz="1600" dirty="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dirty="0" smtClean="0">
                <a:latin typeface="Arial" charset="0"/>
              </a:rPr>
              <a:t>Wim D’Hondt – </a:t>
            </a:r>
            <a:r>
              <a:rPr lang="fr-BE" sz="1600" dirty="0" err="1" smtClean="0">
                <a:latin typeface="Arial" charset="0"/>
              </a:rPr>
              <a:t>Accenture</a:t>
            </a:r>
            <a:r>
              <a:rPr lang="fr-BE" sz="1600" dirty="0" smtClean="0">
                <a:latin typeface="Arial" charset="0"/>
              </a:rPr>
              <a:t>– RT 3c. </a:t>
            </a:r>
            <a:endParaRPr lang="fr-FR" sz="1600" dirty="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Mission-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Critical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Communications essential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enabler</a:t>
            </a:r>
            <a:r>
              <a:rPr lang="fr-BE" sz="3200" b="1" dirty="0" smtClean="0">
                <a:solidFill>
                  <a:schemeClr val="bg2"/>
                </a:solidFill>
                <a:latin typeface="Arial" charset="0"/>
              </a:rPr>
              <a:t> of the Smart </a:t>
            </a:r>
            <a:r>
              <a:rPr lang="fr-BE" sz="3200" b="1" dirty="0" err="1" smtClean="0">
                <a:solidFill>
                  <a:schemeClr val="bg2"/>
                </a:solidFill>
                <a:latin typeface="Arial" charset="0"/>
              </a:rPr>
              <a:t>Grid</a:t>
            </a:r>
            <a:endParaRPr lang="fr-FR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861048"/>
            <a:ext cx="79208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Wim D’Hondt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Senior Manager </a:t>
            </a:r>
          </a:p>
          <a:p>
            <a:r>
              <a:rPr lang="en-US" dirty="0" smtClean="0"/>
              <a:t>EALA Smart Grid Communications Technology Lead</a:t>
            </a:r>
          </a:p>
          <a:p>
            <a:r>
              <a:rPr lang="en-US" dirty="0" smtClean="0"/>
              <a:t>Accenture</a:t>
            </a:r>
          </a:p>
          <a:p>
            <a:r>
              <a:rPr lang="en-US" dirty="0" smtClean="0"/>
              <a:t>wim.dhondt@accenture.com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1200150"/>
            <a:ext cx="8731250" cy="590550"/>
          </a:xfrm>
        </p:spPr>
        <p:txBody>
          <a:bodyPr/>
          <a:lstStyle/>
          <a:p>
            <a:r>
              <a:rPr lang="en-US" dirty="0" smtClean="0"/>
              <a:t>Innovation relies increasingly on </a:t>
            </a:r>
            <a:r>
              <a:rPr lang="en-US" dirty="0" err="1" smtClean="0"/>
              <a:t>Comms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 operations, monitoring and control are moving to a distributed architecture</a:t>
            </a:r>
          </a:p>
          <a:p>
            <a:r>
              <a:rPr lang="en-US" dirty="0" smtClean="0"/>
              <a:t>Widespread adoption of EV, PV, distribution automation requires 2 way data communication</a:t>
            </a:r>
          </a:p>
          <a:p>
            <a:r>
              <a:rPr lang="en-US" dirty="0" smtClean="0"/>
              <a:t>Increasing migration to IP-based technologies (SEP2.0/IEC 61850, P2030)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challenges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1988840"/>
          <a:ext cx="8064896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Purpose-build for each 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 networks</a:t>
                      </a:r>
                      <a:r>
                        <a:rPr lang="en-US" baseline="0" dirty="0" smtClean="0"/>
                        <a:t> that can support multiple applications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network connectivity especially for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Ubiquitous coverage required also in hard to reach and hazardous</a:t>
                      </a:r>
                      <a:r>
                        <a:rPr lang="en-US" baseline="0" dirty="0" smtClean="0"/>
                        <a:t> locations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Trickles of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Tsunami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availability only in some locations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high availability throughout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dirty="0" smtClean="0"/>
                        <a:t>grid (up to 99,999+%)</a:t>
                      </a:r>
                    </a:p>
                    <a:p>
                      <a:r>
                        <a:rPr lang="en-US" dirty="0" smtClean="0"/>
                        <a:t>Support Quality of Service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Layer 2 oriented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Layer 3 with need for </a:t>
                      </a:r>
                      <a:r>
                        <a:rPr lang="en-US" dirty="0" err="1" smtClean="0"/>
                        <a:t>QoS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connected to the Internet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 connected to the Internet without jeopardizing security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communications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Telecommunication Industry can offer significant experience, knowledge and technology to support the build out of the smart grid . </a:t>
            </a:r>
          </a:p>
          <a:p>
            <a:r>
              <a:rPr lang="en-US" dirty="0" smtClean="0"/>
              <a:t>But Utilities have unique needs that will test typical design principles and technologies</a:t>
            </a:r>
          </a:p>
          <a:p>
            <a:r>
              <a:rPr lang="en-US" dirty="0" smtClean="0"/>
              <a:t>Typical telecommunication products do not meet utility needs and the utility business is fairly complex.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188"/>
            <a:ext cx="8435280" cy="4122737"/>
          </a:xfrm>
        </p:spPr>
        <p:txBody>
          <a:bodyPr/>
          <a:lstStyle/>
          <a:p>
            <a:r>
              <a:rPr lang="en-US" dirty="0" smtClean="0"/>
              <a:t>Do we really understand Smart grid network requirements?  </a:t>
            </a:r>
          </a:p>
          <a:p>
            <a:r>
              <a:rPr lang="en-US" dirty="0" smtClean="0"/>
              <a:t>Should we build or own the communications network?</a:t>
            </a:r>
          </a:p>
          <a:p>
            <a:r>
              <a:rPr lang="en-US" dirty="0" smtClean="0"/>
              <a:t>Is Smart Metering an asset or hindrance for smart grid</a:t>
            </a:r>
          </a:p>
          <a:p>
            <a:r>
              <a:rPr lang="en-US" dirty="0" smtClean="0"/>
              <a:t>How can I keep the network secure?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2010 Accenture.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59FD0B-FA6C-4FE1-98FF-D77ECB1267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4" name="Group 5"/>
          <p:cNvGrpSpPr/>
          <p:nvPr/>
        </p:nvGrpSpPr>
        <p:grpSpPr>
          <a:xfrm>
            <a:off x="0" y="1669220"/>
            <a:ext cx="9032364" cy="5072148"/>
            <a:chOff x="0" y="1484784"/>
            <a:chExt cx="9032364" cy="5072148"/>
          </a:xfrm>
        </p:grpSpPr>
        <p:pic>
          <p:nvPicPr>
            <p:cNvPr id="17408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484784"/>
              <a:ext cx="9032364" cy="5009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 bwMode="auto">
            <a:xfrm>
              <a:off x="8532440" y="6165304"/>
              <a:ext cx="499924" cy="39162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 bwMode="gray">
          <a:xfrm>
            <a:off x="314325" y="620688"/>
            <a:ext cx="79121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7200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AMI is a key building block to Smart Grid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2750" y="1200150"/>
            <a:ext cx="8229600" cy="5905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E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Integrated Smart Grid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E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E318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412750" y="1200150"/>
            <a:ext cx="8229600" cy="5905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E318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Integrated Communications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E318D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2816"/>
            <a:ext cx="7867030" cy="484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 will need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 up and learn</a:t>
            </a:r>
          </a:p>
          <a:p>
            <a:r>
              <a:rPr lang="en-US" dirty="0" smtClean="0"/>
              <a:t>Collaborate with industry and regulators</a:t>
            </a:r>
          </a:p>
          <a:p>
            <a:r>
              <a:rPr lang="en-US" dirty="0" smtClean="0"/>
              <a:t>Educate suppliers on specific needs</a:t>
            </a:r>
          </a:p>
          <a:p>
            <a:r>
              <a:rPr lang="en-US" dirty="0" smtClean="0"/>
              <a:t>Lead the way in standardization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310</Words>
  <Application>Microsoft Macintosh PowerPoint</Application>
  <PresentationFormat>Bildschirmpräsentation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CIRED2011</vt:lpstr>
      <vt:lpstr>PowerPoint-Präsentation</vt:lpstr>
      <vt:lpstr>Innovation relies increasingly on Comms</vt:lpstr>
      <vt:lpstr>Evolving challenges</vt:lpstr>
      <vt:lpstr>Role of communications industry</vt:lpstr>
      <vt:lpstr>Concrete Challenges</vt:lpstr>
      <vt:lpstr>PowerPoint-Präsentation</vt:lpstr>
      <vt:lpstr>PowerPoint-Präsentation</vt:lpstr>
      <vt:lpstr>Utilities will need to: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18</cp:revision>
  <dcterms:created xsi:type="dcterms:W3CDTF">2010-04-09T10:19:13Z</dcterms:created>
  <dcterms:modified xsi:type="dcterms:W3CDTF">2011-07-14T17:54:49Z</dcterms:modified>
</cp:coreProperties>
</file>