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sldIdLst>
    <p:sldId id="275" r:id="rId2"/>
    <p:sldId id="276" r:id="rId3"/>
    <p:sldId id="277" r:id="rId4"/>
    <p:sldId id="262" r:id="rId5"/>
    <p:sldId id="263" r:id="rId6"/>
    <p:sldId id="279" r:id="rId7"/>
    <p:sldId id="280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263" autoAdjust="0"/>
  </p:normalViewPr>
  <p:slideViewPr>
    <p:cSldViewPr showGuides="1">
      <p:cViewPr varScale="1">
        <p:scale>
          <a:sx n="113" d="100"/>
          <a:sy n="113" d="100"/>
        </p:scale>
        <p:origin x="-1320" y="-104"/>
      </p:cViewPr>
      <p:guideLst>
        <p:guide orient="horz" pos="2160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F973380-44B5-4744-8F80-435C0D7E62F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78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Renewal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of industry</a:t>
            </a:r>
          </a:p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Novel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collaboration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across industries</a:t>
            </a:r>
          </a:p>
          <a:p>
            <a:pPr>
              <a:defRPr/>
            </a:pP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Strategic focus </a:t>
            </a:r>
          </a:p>
          <a:p>
            <a:pPr>
              <a:defRPr/>
            </a:pP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Industry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’s Commitment and Guidance (50% of the work)</a:t>
            </a:r>
          </a:p>
          <a:p>
            <a:pPr>
              <a:defRPr/>
            </a:pP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World class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competence and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73380-44B5-4744-8F80-435C0D7E62F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https://www.cleen.fi/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73380-44B5-4744-8F80-435C0D7E62F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34E9-8DA7-404C-A6EE-FECA9C28581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78903-04B0-496B-BCA5-33A062CA122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18CF3-E11E-4E37-97E6-EF2D07CA7DD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3A53-13E1-42DA-ABD4-5FBEF4D527F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3790-CC27-4DE4-9F80-0E51D7B152F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D93A-E4CE-4AF1-A008-2AC2DF4E5D2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098B-0A7A-49F8-B81B-FBC81A82D55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D036-0372-4095-B47B-41CFC562948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A6E6D-A8F4-4EDE-B902-2AFB4795213A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62865-4383-4317-A5C3-F602CCD50C0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61A4-3F2A-480F-BCE9-6D95E0525FED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7E2FB48-8C61-4A53-A523-AF7925CC061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1033" name="Picture 9" descr="CIRED_2011_logo_sans_da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103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mailto:jani.valtari@cleen.fi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wmf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07504" y="685800"/>
            <a:ext cx="8928992" cy="2127250"/>
          </a:xfrm>
        </p:spPr>
        <p:txBody>
          <a:bodyPr/>
          <a:lstStyle/>
          <a:p>
            <a:r>
              <a:rPr lang="en-US" dirty="0" smtClean="0"/>
              <a:t>Smart Grids and Energy Markets (SGEM) </a:t>
            </a:r>
            <a:br>
              <a:rPr lang="en-US" dirty="0" smtClean="0"/>
            </a:br>
            <a:r>
              <a:rPr lang="en-US" dirty="0" smtClean="0"/>
              <a:t>Research Program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Jani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Valtari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CLEEN Ltd</a:t>
            </a:r>
          </a:p>
          <a:p>
            <a:r>
              <a:rPr lang="en-US" dirty="0" smtClean="0">
                <a:latin typeface="+mj-lt"/>
              </a:rPr>
              <a:t>ABB </a:t>
            </a:r>
            <a:r>
              <a:rPr lang="en-US" dirty="0" err="1" smtClean="0">
                <a:latin typeface="+mj-lt"/>
              </a:rPr>
              <a:t>Oy</a:t>
            </a:r>
            <a:r>
              <a:rPr lang="en-US" dirty="0" smtClean="0">
                <a:latin typeface="+mj-lt"/>
              </a:rPr>
              <a:t> Distribution Automation</a:t>
            </a:r>
          </a:p>
        </p:txBody>
      </p:sp>
      <p:pic>
        <p:nvPicPr>
          <p:cNvPr id="4100" name="Picture 3" descr="Sgem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954713"/>
            <a:ext cx="340836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TCJ\Desktop\Logo 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6300"/>
            <a:ext cx="27066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2. Improving </a:t>
            </a:r>
            <a:r>
              <a:rPr lang="en-US" smtClean="0">
                <a:solidFill>
                  <a:schemeClr val="tx2"/>
                </a:solidFill>
              </a:rPr>
              <a:t>System Reliability</a:t>
            </a:r>
            <a:endParaRPr lang="en-GB" smtClean="0">
              <a:solidFill>
                <a:schemeClr val="tx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2060848"/>
            <a:ext cx="2881883" cy="2254250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Arial" charset="0"/>
              </a:rPr>
              <a:t>Active, self-healing networks</a:t>
            </a:r>
          </a:p>
          <a:p>
            <a:pPr eaLnBrk="1" hangingPunct="1"/>
            <a:r>
              <a:rPr lang="en-GB" sz="2400" dirty="0" smtClean="0">
                <a:latin typeface="Arial" charset="0"/>
              </a:rPr>
              <a:t>Intended islanding</a:t>
            </a:r>
          </a:p>
          <a:p>
            <a:pPr eaLnBrk="1" hangingPunct="1"/>
            <a:r>
              <a:rPr lang="en-GB" sz="2400" dirty="0" smtClean="0">
                <a:latin typeface="Arial" charset="0"/>
              </a:rPr>
              <a:t>Real-time condition management</a:t>
            </a:r>
          </a:p>
          <a:p>
            <a:pPr eaLnBrk="1" hangingPunct="1"/>
            <a:r>
              <a:rPr lang="en-GB" sz="2400" dirty="0" smtClean="0">
                <a:latin typeface="Arial" charset="0"/>
              </a:rPr>
              <a:t>Smart HV grids</a:t>
            </a:r>
          </a:p>
          <a:p>
            <a:pPr eaLnBrk="1" hangingPunct="1"/>
            <a:endParaRPr lang="en-GB" sz="2000" dirty="0" smtClean="0">
              <a:latin typeface="Arial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94425" y="2132856"/>
            <a:ext cx="2949575" cy="1758950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Arial" charset="0"/>
              </a:rPr>
              <a:t>DC distribution</a:t>
            </a:r>
          </a:p>
          <a:p>
            <a:pPr eaLnBrk="1" hangingPunct="1"/>
            <a:r>
              <a:rPr lang="en-GB" sz="2400" dirty="0" smtClean="0">
                <a:latin typeface="Arial" charset="0"/>
              </a:rPr>
              <a:t>Improved planning and design</a:t>
            </a:r>
          </a:p>
          <a:p>
            <a:pPr eaLnBrk="1" hangingPunct="1"/>
            <a:r>
              <a:rPr lang="en-GB" sz="2400" dirty="0" smtClean="0">
                <a:latin typeface="Arial" charset="0"/>
              </a:rPr>
              <a:t>Cabling</a:t>
            </a:r>
          </a:p>
          <a:p>
            <a:pPr eaLnBrk="1" hangingPunct="1"/>
            <a:r>
              <a:rPr lang="en-GB" sz="2400" dirty="0" smtClean="0">
                <a:latin typeface="Arial" charset="0"/>
              </a:rPr>
              <a:t>Nanotechnology, MEMS</a:t>
            </a:r>
          </a:p>
          <a:p>
            <a:pPr eaLnBrk="1" hangingPunct="1"/>
            <a:endParaRPr lang="en-GB" sz="2400" dirty="0" smtClean="0"/>
          </a:p>
        </p:txBody>
      </p:sp>
      <p:pic>
        <p:nvPicPr>
          <p:cNvPr id="16389" name="Picture 5" descr="10_vyohykegraafi_2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1762125"/>
            <a:ext cx="3078163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Jani Valtari – Finland – RT 6b</a:t>
            </a:r>
            <a:endParaRPr lang="fr-FR" sz="1600">
              <a:latin typeface="Arial" charset="0"/>
            </a:endParaRPr>
          </a:p>
        </p:txBody>
      </p:sp>
      <p:pic>
        <p:nvPicPr>
          <p:cNvPr id="8" name="Picture 6" descr="Sgem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137275"/>
            <a:ext cx="2714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3. Facilitating </a:t>
            </a:r>
            <a:r>
              <a:rPr lang="en-GB" smtClean="0">
                <a:solidFill>
                  <a:schemeClr val="tx2"/>
                </a:solidFill>
              </a:rPr>
              <a:t>Active Resources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2960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7086600" y="3140968"/>
            <a:ext cx="2057400" cy="303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latin typeface="Arial" charset="0"/>
                <a:ea typeface="ＭＳ Ｐゴシック" pitchFamily="34" charset="-128"/>
              </a:rPr>
              <a:t>Local production</a:t>
            </a:r>
          </a:p>
          <a:p>
            <a:pPr marL="177800" indent="-1778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latin typeface="Arial" charset="0"/>
                <a:ea typeface="ＭＳ Ｐゴシック" pitchFamily="34" charset="-128"/>
              </a:rPr>
              <a:t>Electric vehicles</a:t>
            </a:r>
          </a:p>
          <a:p>
            <a:pPr marL="177800" indent="-1778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latin typeface="Arial" charset="0"/>
                <a:ea typeface="ＭＳ Ｐゴシック" pitchFamily="34" charset="-128"/>
              </a:rPr>
              <a:t>Storages</a:t>
            </a:r>
          </a:p>
          <a:p>
            <a:pPr marL="177800" indent="-1778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latin typeface="Arial" charset="0"/>
                <a:ea typeface="ＭＳ Ｐゴシック" pitchFamily="34" charset="-128"/>
              </a:rPr>
              <a:t>Controllable loads</a:t>
            </a:r>
          </a:p>
          <a:p>
            <a:pPr marL="177800" indent="-1778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latin typeface="Arial" charset="0"/>
                <a:ea typeface="ＭＳ Ｐゴシック" pitchFamily="34" charset="-128"/>
              </a:rPr>
              <a:t>Demand side management</a:t>
            </a: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251520" y="1958975"/>
            <a:ext cx="2880619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latin typeface="Arial" charset="0"/>
                <a:ea typeface="ＭＳ Ｐゴシック" pitchFamily="34" charset="-128"/>
              </a:rPr>
              <a:t>Virtual power plants</a:t>
            </a:r>
          </a:p>
          <a:p>
            <a:pPr marL="177800" indent="-1778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latin typeface="Arial" charset="0"/>
                <a:ea typeface="ＭＳ Ｐゴシック" pitchFamily="34" charset="-128"/>
              </a:rPr>
              <a:t>Aggregator business models</a:t>
            </a:r>
          </a:p>
          <a:p>
            <a:pPr marL="177800" indent="-1778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>
                <a:latin typeface="Arial" charset="0"/>
                <a:ea typeface="ＭＳ Ｐゴシック" pitchFamily="34" charset="-128"/>
              </a:rPr>
              <a:t>Active customer models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Jani Valtari – Finland – RT 6b</a:t>
            </a:r>
            <a:endParaRPr lang="fr-FR" sz="1600">
              <a:latin typeface="Arial" charset="0"/>
            </a:endParaRPr>
          </a:p>
        </p:txBody>
      </p:sp>
      <p:pic>
        <p:nvPicPr>
          <p:cNvPr id="8" name="Picture 6" descr="Sgem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137275"/>
            <a:ext cx="2714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earchP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41513"/>
            <a:ext cx="530542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729288" y="2552700"/>
            <a:ext cx="3414712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ct val="20000"/>
              </a:spcBef>
            </a:pPr>
            <a:r>
              <a:rPr lang="en-GB" sz="2400">
                <a:latin typeface="Arial" charset="0"/>
                <a:ea typeface="ＭＳ Ｐゴシック" pitchFamily="34" charset="-128"/>
              </a:rPr>
              <a:t>Jani Valtari</a:t>
            </a:r>
          </a:p>
          <a:p>
            <a:pPr marL="177800" indent="-177800" eaLnBrk="0" hangingPunct="0">
              <a:spcBef>
                <a:spcPct val="20000"/>
              </a:spcBef>
              <a:buFontTx/>
              <a:buChar char="•"/>
            </a:pPr>
            <a:r>
              <a:rPr lang="en-GB" sz="2400">
                <a:latin typeface="Arial" charset="0"/>
                <a:ea typeface="ＭＳ Ｐゴシック" pitchFamily="34" charset="-128"/>
                <a:hlinkClick r:id="rId4"/>
              </a:rPr>
              <a:t>jani.valtari@cleen.fi</a:t>
            </a:r>
            <a:endParaRPr lang="en-GB" sz="2400">
              <a:latin typeface="Arial" charset="0"/>
              <a:ea typeface="ＭＳ Ｐゴシック" pitchFamily="34" charset="-128"/>
            </a:endParaRPr>
          </a:p>
          <a:p>
            <a:pPr marL="177800" indent="-177800" eaLnBrk="0" hangingPunct="0">
              <a:spcBef>
                <a:spcPct val="20000"/>
              </a:spcBef>
              <a:buFontTx/>
              <a:buChar char="•"/>
            </a:pPr>
            <a:r>
              <a:rPr lang="en-GB" sz="2400">
                <a:latin typeface="Arial" charset="0"/>
                <a:ea typeface="ＭＳ Ｐゴシック" pitchFamily="34" charset="-128"/>
              </a:rPr>
              <a:t>+358 50 3352730</a:t>
            </a:r>
          </a:p>
          <a:p>
            <a:pPr marL="177800" indent="-177800" eaLnBrk="0" hangingPunct="0">
              <a:spcBef>
                <a:spcPct val="20000"/>
              </a:spcBef>
              <a:buFontTx/>
              <a:buChar char="•"/>
            </a:pPr>
            <a:endParaRPr lang="en-GB" sz="20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Jani Valtari – Finland – RT 6b</a:t>
            </a:r>
            <a:endParaRPr lang="fr-FR" sz="1600"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8300" y="5085184"/>
            <a:ext cx="840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http://www.cleen.fi/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CLEEN Ltd – The vehicle for SGEM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SGEM consortium, imperatives and key facts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Connection to other SG activities and standardization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Phased evolution approach build on the Finnish Smart Grid 1.0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The systemic approach of SGEM</a:t>
            </a:r>
            <a:endParaRPr lang="en-US" dirty="0">
              <a:latin typeface="+mj-lt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Jani Valtari – Finland – RT 6b</a:t>
            </a:r>
            <a:endParaRPr lang="fr-FR" sz="1600">
              <a:latin typeface="Arial" charset="0"/>
            </a:endParaRPr>
          </a:p>
        </p:txBody>
      </p:sp>
      <p:pic>
        <p:nvPicPr>
          <p:cNvPr id="5125" name="Picture 6" descr="Sgem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137275"/>
            <a:ext cx="2714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CLEEN Ltd </a:t>
            </a:r>
            <a:r>
              <a:rPr lang="en-US" dirty="0" smtClean="0"/>
              <a:t>– The vehicle for SGEM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Co-operative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industry driven R&amp;D&amp;I</a:t>
            </a:r>
            <a:r>
              <a:rPr lang="en-US" sz="2400" dirty="0" smtClean="0">
                <a:latin typeface="+mj-lt"/>
              </a:rPr>
              <a:t> company for Energy and Environment founded in 2008.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National Centre for Strategic Science, Technology and Innovation (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CSTI</a:t>
            </a:r>
            <a:r>
              <a:rPr lang="en-US" dirty="0" smtClean="0">
                <a:latin typeface="+mj-lt"/>
              </a:rPr>
              <a:t>), public funding from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Tekes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28 industry and 16 research shareholders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2010: 3 ongoing research programs,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volume 27 M€</a:t>
            </a:r>
          </a:p>
          <a:p>
            <a:pPr>
              <a:defRPr/>
            </a:pPr>
            <a:endParaRPr lang="en-US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Bringing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strategic focus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industry’s commitment </a:t>
            </a:r>
            <a:r>
              <a:rPr lang="en-US" sz="2400" dirty="0" smtClean="0">
                <a:latin typeface="+mj-lt"/>
              </a:rPr>
              <a:t>to Finnish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world class research </a:t>
            </a:r>
          </a:p>
          <a:p>
            <a:pPr lvl="1">
              <a:defRPr/>
            </a:pPr>
            <a:endParaRPr lang="en-US" dirty="0" smtClean="0">
              <a:latin typeface="+mj-lt"/>
            </a:endParaRPr>
          </a:p>
        </p:txBody>
      </p:sp>
      <p:pic>
        <p:nvPicPr>
          <p:cNvPr id="7172" name="Picture 2" descr="C:\Users\TCJ\Desktop\Logo 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6137275"/>
            <a:ext cx="21605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Jani Valtari – Finland – RT 6b</a:t>
            </a:r>
            <a:endParaRPr lang="fr-FR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750" y="1200150"/>
            <a:ext cx="8407400" cy="590550"/>
          </a:xfrm>
        </p:spPr>
        <p:txBody>
          <a:bodyPr/>
          <a:lstStyle/>
          <a:p>
            <a:pPr eaLnBrk="1" hangingPunct="1"/>
            <a:r>
              <a:rPr lang="en-US" dirty="0" smtClean="0"/>
              <a:t>SGEM Consortium – </a:t>
            </a:r>
            <a:r>
              <a:rPr lang="en-US" dirty="0" smtClean="0">
                <a:solidFill>
                  <a:schemeClr val="tx2"/>
                </a:solidFill>
              </a:rPr>
              <a:t>ICT Sector new to SG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48063" y="3429000"/>
            <a:ext cx="2047875" cy="323850"/>
          </a:xfrm>
        </p:spPr>
        <p:txBody>
          <a:bodyPr/>
          <a:lstStyle/>
          <a:p>
            <a:pPr marL="661988" lvl="1" indent="-304800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+mj-lt"/>
              </a:rPr>
              <a:t>CLEEN Ltd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92500" y="1700213"/>
            <a:ext cx="2735263" cy="1584325"/>
          </a:xfrm>
          <a:ln>
            <a:solidFill>
              <a:srgbClr val="C46200"/>
            </a:solidFill>
          </a:ln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dirty="0" smtClean="0">
                <a:latin typeface="+mj-lt"/>
              </a:rPr>
              <a:t>TSOs and DSOs</a:t>
            </a:r>
          </a:p>
          <a:p>
            <a:pPr marL="800100" lvl="1" indent="-342900" eaLnBrk="1" hangingPunct="1">
              <a:lnSpc>
                <a:spcPct val="8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en-US" sz="1400" dirty="0" err="1" smtClean="0">
                <a:latin typeface="+mj-lt"/>
              </a:rPr>
              <a:t>Fingrid</a:t>
            </a:r>
            <a:endParaRPr lang="en-US" sz="1400" dirty="0" smtClean="0">
              <a:latin typeface="+mj-lt"/>
            </a:endParaRPr>
          </a:p>
          <a:p>
            <a:pPr marL="800100" lvl="1" indent="-342900" eaLnBrk="1" hangingPunct="1">
              <a:lnSpc>
                <a:spcPct val="8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en-US" sz="1400" dirty="0" err="1" smtClean="0">
                <a:latin typeface="+mj-lt"/>
              </a:rPr>
              <a:t>Fortum</a:t>
            </a:r>
            <a:endParaRPr lang="en-US" sz="1400" dirty="0" smtClean="0">
              <a:latin typeface="+mj-lt"/>
            </a:endParaRPr>
          </a:p>
          <a:p>
            <a:pPr marL="800100" lvl="1" indent="-342900" eaLnBrk="1" hangingPunct="1">
              <a:lnSpc>
                <a:spcPct val="8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en-US" sz="1400" dirty="0" err="1" smtClean="0">
                <a:latin typeface="+mj-lt"/>
              </a:rPr>
              <a:t>Helsingin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Energia</a:t>
            </a:r>
            <a:endParaRPr lang="en-US" sz="1400" dirty="0" smtClean="0">
              <a:latin typeface="+mj-lt"/>
            </a:endParaRPr>
          </a:p>
          <a:p>
            <a:pPr marL="800100" lvl="1" indent="-342900" eaLnBrk="1" hangingPunct="1">
              <a:lnSpc>
                <a:spcPct val="8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en-US" sz="1400" dirty="0" err="1" smtClean="0">
                <a:latin typeface="+mj-lt"/>
              </a:rPr>
              <a:t>Suur-Savon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Sähkö</a:t>
            </a:r>
            <a:endParaRPr lang="en-US" sz="1400" dirty="0" smtClean="0">
              <a:latin typeface="+mj-lt"/>
            </a:endParaRPr>
          </a:p>
          <a:p>
            <a:pPr marL="800100" lvl="1" indent="-342900" eaLnBrk="1" hangingPunct="1">
              <a:lnSpc>
                <a:spcPct val="8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en-US" sz="1400" dirty="0" err="1" smtClean="0">
                <a:latin typeface="+mj-lt"/>
              </a:rPr>
              <a:t>Vantaan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Energia</a:t>
            </a:r>
            <a:endParaRPr lang="en-US" sz="1400" dirty="0" smtClean="0">
              <a:latin typeface="+mj-lt"/>
            </a:endParaRPr>
          </a:p>
          <a:p>
            <a:pPr marL="800100" lvl="1" indent="-342900" eaLnBrk="1" hangingPunct="1">
              <a:lnSpc>
                <a:spcPct val="80000"/>
              </a:lnSpc>
              <a:buClrTx/>
              <a:buSzPct val="100000"/>
              <a:buFont typeface="+mj-lt"/>
              <a:buAutoNum type="arabicPeriod"/>
              <a:defRPr/>
            </a:pPr>
            <a:r>
              <a:rPr lang="en-US" sz="1400" dirty="0" err="1" smtClean="0">
                <a:latin typeface="+mj-lt"/>
              </a:rPr>
              <a:t>Vattenfall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Verkko</a:t>
            </a:r>
            <a:endParaRPr lang="en-US" sz="1400" dirty="0" smtClean="0">
              <a:latin typeface="+mj-lt"/>
            </a:endParaRPr>
          </a:p>
          <a:p>
            <a:pPr marL="800100" lvl="1" indent="-342900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1200" dirty="0" smtClean="0">
              <a:latin typeface="+mj-lt"/>
            </a:endParaRPr>
          </a:p>
          <a:p>
            <a:pPr marL="381000" indent="-381000" eaLnBrk="1" hangingPunct="1">
              <a:lnSpc>
                <a:spcPct val="80000"/>
              </a:lnSpc>
              <a:defRPr/>
            </a:pPr>
            <a:endParaRPr lang="en-GB" sz="1400" dirty="0" smtClean="0">
              <a:latin typeface="+mj-lt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03237" y="5013176"/>
            <a:ext cx="8137525" cy="1015663"/>
          </a:xfrm>
          <a:prstGeom prst="rect">
            <a:avLst/>
          </a:prstGeom>
          <a:solidFill>
            <a:srgbClr val="FF9933"/>
          </a:solidFill>
          <a:ln w="9525">
            <a:solidFill>
              <a:srgbClr val="C46200"/>
            </a:solidFill>
            <a:miter lim="800000"/>
            <a:headEnd/>
            <a:tailEnd/>
          </a:ln>
          <a:effectLst>
            <a:prstShdw prst="shdw17" dist="17961" dir="2700000">
              <a:srgbClr val="763B00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latin typeface="+mj-lt"/>
                <a:ea typeface="ＭＳ Ｐゴシック" pitchFamily="34" charset="-128"/>
              </a:rPr>
              <a:t>R&amp;D Cooperation – not commercial </a:t>
            </a:r>
            <a:r>
              <a:rPr lang="en-GB" sz="2000" b="1" dirty="0" smtClean="0">
                <a:latin typeface="+mj-lt"/>
                <a:ea typeface="ＭＳ Ｐゴシック" pitchFamily="34" charset="-128"/>
              </a:rPr>
              <a:t>consortium</a:t>
            </a:r>
          </a:p>
          <a:p>
            <a:pPr algn="ctr">
              <a:defRPr/>
            </a:pPr>
            <a:r>
              <a:rPr lang="en-GB" sz="2000" b="1" dirty="0" smtClean="0">
                <a:latin typeface="+mj-lt"/>
                <a:ea typeface="ＭＳ Ｐゴシック" pitchFamily="34" charset="-128"/>
              </a:rPr>
              <a:t>Joint </a:t>
            </a:r>
            <a:r>
              <a:rPr lang="en-GB" sz="2000" b="1" dirty="0">
                <a:latin typeface="+mj-lt"/>
                <a:ea typeface="ＭＳ Ｐゴシック" pitchFamily="34" charset="-128"/>
              </a:rPr>
              <a:t>sharing of Full Access Rights to all </a:t>
            </a:r>
            <a:r>
              <a:rPr lang="en-GB" sz="2000" b="1" dirty="0" smtClean="0">
                <a:latin typeface="+mj-lt"/>
                <a:ea typeface="ＭＳ Ｐゴシック" pitchFamily="34" charset="-128"/>
              </a:rPr>
              <a:t>results</a:t>
            </a:r>
          </a:p>
          <a:p>
            <a:pPr algn="ctr">
              <a:defRPr/>
            </a:pPr>
            <a:r>
              <a:rPr lang="en-GB" sz="2000" b="1" dirty="0" smtClean="0">
                <a:latin typeface="+mj-lt"/>
                <a:ea typeface="ＭＳ Ｐゴシック" pitchFamily="34" charset="-128"/>
              </a:rPr>
              <a:t>High </a:t>
            </a:r>
            <a:r>
              <a:rPr lang="en-GB" sz="2000" b="1" dirty="0">
                <a:latin typeface="+mj-lt"/>
                <a:ea typeface="ＭＳ Ｐゴシック" pitchFamily="34" charset="-128"/>
              </a:rPr>
              <a:t>level of publicity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563938" y="3860800"/>
            <a:ext cx="4968875" cy="1081088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>Energy Technology Industry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400" dirty="0">
                <a:latin typeface="+mj-lt"/>
                <a:ea typeface="ＭＳ Ｐゴシック" pitchFamily="34" charset="-128"/>
              </a:rPr>
              <a:t>ABB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400" dirty="0" err="1">
                <a:latin typeface="+mj-lt"/>
                <a:ea typeface="ＭＳ Ｐゴシック" pitchFamily="34" charset="-128"/>
              </a:rPr>
              <a:t>Aidon</a:t>
            </a:r>
            <a:endParaRPr lang="en-US" sz="1400" dirty="0">
              <a:latin typeface="+mj-lt"/>
              <a:ea typeface="ＭＳ Ｐゴシック" pitchFamily="34" charset="-128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400" dirty="0" err="1">
                <a:latin typeface="+mj-lt"/>
                <a:ea typeface="ＭＳ Ｐゴシック" pitchFamily="34" charset="-128"/>
              </a:rPr>
              <a:t>Alstom</a:t>
            </a:r>
            <a:r>
              <a:rPr lang="en-US" sz="1400" dirty="0">
                <a:latin typeface="+mj-lt"/>
                <a:ea typeface="ＭＳ Ｐゴシック" pitchFamily="34" charset="-128"/>
              </a:rPr>
              <a:t> Grid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1200" dirty="0">
              <a:latin typeface="+mj-lt"/>
              <a:ea typeface="ＭＳ Ｐゴシック" pitchFamily="34" charset="-128"/>
            </a:endParaRPr>
          </a:p>
          <a:p>
            <a:pPr marL="381000" indent="-3810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4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6300788" y="1700213"/>
            <a:ext cx="2552700" cy="1990725"/>
          </a:xfrm>
          <a:prstGeom prst="rect">
            <a:avLst/>
          </a:prstGeom>
          <a:noFill/>
          <a:ln w="9525">
            <a:solidFill>
              <a:srgbClr val="FF860D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dirty="0">
                <a:latin typeface="+mj-lt"/>
                <a:ea typeface="ＭＳ Ｐゴシック" pitchFamily="34" charset="-128"/>
              </a:rPr>
              <a:t>ICT Industry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400" dirty="0" err="1">
                <a:latin typeface="+mj-lt"/>
                <a:ea typeface="ＭＳ Ｐゴシック" pitchFamily="34" charset="-128"/>
              </a:rPr>
              <a:t>Cybersoft</a:t>
            </a:r>
            <a:endParaRPr lang="en-US" sz="1400" dirty="0">
              <a:latin typeface="+mj-lt"/>
              <a:ea typeface="ＭＳ Ｐゴシック" pitchFamily="34" charset="-128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400" dirty="0" err="1">
                <a:latin typeface="+mj-lt"/>
                <a:ea typeface="ＭＳ Ｐゴシック" pitchFamily="34" charset="-128"/>
              </a:rPr>
              <a:t>Elektrobit</a:t>
            </a:r>
            <a:endParaRPr lang="en-US" sz="1400" dirty="0">
              <a:latin typeface="+mj-lt"/>
              <a:ea typeface="ＭＳ Ｐゴシック" pitchFamily="34" charset="-128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400" dirty="0" err="1">
                <a:latin typeface="+mj-lt"/>
                <a:ea typeface="ＭＳ Ｐゴシック" pitchFamily="34" charset="-128"/>
              </a:rPr>
              <a:t>Emtele</a:t>
            </a:r>
            <a:endParaRPr lang="en-US" sz="1400" dirty="0">
              <a:latin typeface="+mj-lt"/>
              <a:ea typeface="ＭＳ Ｐゴシック" pitchFamily="34" charset="-128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400" dirty="0">
                <a:latin typeface="+mj-lt"/>
                <a:ea typeface="ＭＳ Ｐゴシック" pitchFamily="34" charset="-128"/>
              </a:rPr>
              <a:t>Nokia Siemens Networks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400" dirty="0" err="1">
                <a:latin typeface="+mj-lt"/>
                <a:ea typeface="ＭＳ Ｐゴシック" pitchFamily="34" charset="-128"/>
              </a:rPr>
              <a:t>TeliaSonera</a:t>
            </a:r>
            <a:endParaRPr lang="en-US" sz="1400" dirty="0">
              <a:latin typeface="+mj-lt"/>
              <a:ea typeface="ＭＳ Ｐゴシック" pitchFamily="34" charset="-128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400" dirty="0">
                <a:latin typeface="+mj-lt"/>
                <a:ea typeface="ＭＳ Ｐゴシック" pitchFamily="34" charset="-128"/>
              </a:rPr>
              <a:t>There Corporation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1400" dirty="0">
                <a:latin typeface="+mj-lt"/>
                <a:ea typeface="ＭＳ Ｐゴシック" pitchFamily="34" charset="-128"/>
              </a:rPr>
              <a:t>Viola Systems</a:t>
            </a:r>
          </a:p>
          <a:p>
            <a:pPr marL="381000" indent="-3810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4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355600" y="1762125"/>
            <a:ext cx="3063875" cy="2890838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dirty="0">
                <a:latin typeface="Arial" charset="0"/>
                <a:ea typeface="ＭＳ Ｐゴシック" pitchFamily="34" charset="-128"/>
              </a:rPr>
              <a:t>Research Partners</a:t>
            </a:r>
          </a:p>
          <a:p>
            <a:pPr marL="661988" lvl="1" indent="-304800" eaLnBrk="0" hangingPunct="0">
              <a:spcBef>
                <a:spcPct val="20000"/>
              </a:spcBef>
              <a:buFontTx/>
              <a:buAutoNum type="arabicPeriod"/>
            </a:pPr>
            <a:r>
              <a:rPr lang="en-US" sz="1400" dirty="0">
                <a:latin typeface="Arial" charset="0"/>
                <a:ea typeface="ＭＳ Ｐゴシック" pitchFamily="34" charset="-128"/>
              </a:rPr>
              <a:t>Aalto University</a:t>
            </a:r>
          </a:p>
          <a:p>
            <a:pPr marL="661988" lvl="1" indent="-304800" eaLnBrk="0" hangingPunct="0">
              <a:spcBef>
                <a:spcPct val="20000"/>
              </a:spcBef>
              <a:buFontTx/>
              <a:buAutoNum type="arabicPeriod"/>
            </a:pPr>
            <a:r>
              <a:rPr lang="en-US" sz="1400" dirty="0">
                <a:latin typeface="Arial" charset="0"/>
                <a:ea typeface="ＭＳ Ｐゴシック" pitchFamily="34" charset="-128"/>
              </a:rPr>
              <a:t>Lappeenranta </a:t>
            </a:r>
            <a:r>
              <a:rPr lang="en-US" sz="1400" dirty="0" err="1">
                <a:latin typeface="Arial" charset="0"/>
                <a:ea typeface="ＭＳ Ｐゴシック" pitchFamily="34" charset="-128"/>
              </a:rPr>
              <a:t>Uni</a:t>
            </a:r>
            <a:r>
              <a:rPr lang="en-US" sz="1400" dirty="0">
                <a:latin typeface="Arial" charset="0"/>
                <a:ea typeface="ＭＳ Ｐゴシック" pitchFamily="34" charset="-128"/>
              </a:rPr>
              <a:t> of Tech</a:t>
            </a:r>
          </a:p>
          <a:p>
            <a:pPr marL="661988" lvl="1" indent="-304800" eaLnBrk="0" hangingPunct="0">
              <a:spcBef>
                <a:spcPct val="20000"/>
              </a:spcBef>
              <a:buFontTx/>
              <a:buAutoNum type="arabicPeriod"/>
            </a:pPr>
            <a:r>
              <a:rPr lang="en-US" sz="1400" dirty="0">
                <a:latin typeface="Arial" charset="0"/>
                <a:ea typeface="ＭＳ Ｐゴシック" pitchFamily="34" charset="-128"/>
              </a:rPr>
              <a:t>MIKES, Centre for Metrology and Accreditation</a:t>
            </a:r>
          </a:p>
          <a:p>
            <a:pPr marL="661988" lvl="1" indent="-304800" eaLnBrk="0" hangingPunct="0">
              <a:spcBef>
                <a:spcPct val="20000"/>
              </a:spcBef>
              <a:buFontTx/>
              <a:buAutoNum type="arabicPeriod"/>
            </a:pPr>
            <a:r>
              <a:rPr lang="en-US" sz="1400" dirty="0">
                <a:latin typeface="Arial" charset="0"/>
                <a:ea typeface="ＭＳ Ｐゴシック" pitchFamily="34" charset="-128"/>
              </a:rPr>
              <a:t>Tampere </a:t>
            </a:r>
            <a:r>
              <a:rPr lang="en-US" sz="1400" dirty="0" err="1">
                <a:latin typeface="Arial" charset="0"/>
                <a:ea typeface="ＭＳ Ｐゴシック" pitchFamily="34" charset="-128"/>
              </a:rPr>
              <a:t>Uni</a:t>
            </a:r>
            <a:r>
              <a:rPr lang="en-US" sz="1400" dirty="0">
                <a:latin typeface="Arial" charset="0"/>
                <a:ea typeface="ＭＳ Ｐゴシック" pitchFamily="34" charset="-128"/>
              </a:rPr>
              <a:t> of Tech</a:t>
            </a:r>
          </a:p>
          <a:p>
            <a:pPr marL="661988" lvl="1" indent="-304800" eaLnBrk="0" hangingPunct="0">
              <a:spcBef>
                <a:spcPct val="20000"/>
              </a:spcBef>
              <a:buFontTx/>
              <a:buAutoNum type="arabicPeriod"/>
            </a:pPr>
            <a:r>
              <a:rPr lang="en-US" sz="1400" dirty="0" err="1">
                <a:latin typeface="Arial" charset="0"/>
                <a:ea typeface="ＭＳ Ｐゴシック" pitchFamily="34" charset="-128"/>
              </a:rPr>
              <a:t>Uni</a:t>
            </a:r>
            <a:r>
              <a:rPr lang="en-US" sz="1400" dirty="0">
                <a:latin typeface="Arial" charset="0"/>
                <a:ea typeface="ＭＳ Ｐゴシック" pitchFamily="34" charset="-128"/>
              </a:rPr>
              <a:t> of Eastern Finland</a:t>
            </a:r>
          </a:p>
          <a:p>
            <a:pPr marL="661988" lvl="1" indent="-304800" eaLnBrk="0" hangingPunct="0">
              <a:spcBef>
                <a:spcPct val="20000"/>
              </a:spcBef>
              <a:buFontTx/>
              <a:buAutoNum type="arabicPeriod"/>
            </a:pPr>
            <a:r>
              <a:rPr lang="en-US" sz="1400" dirty="0" err="1">
                <a:latin typeface="Arial" charset="0"/>
                <a:ea typeface="ＭＳ Ｐゴシック" pitchFamily="34" charset="-128"/>
              </a:rPr>
              <a:t>Uni</a:t>
            </a:r>
            <a:r>
              <a:rPr lang="en-US" sz="1400" dirty="0">
                <a:latin typeface="Arial" charset="0"/>
                <a:ea typeface="ＭＳ Ｐゴシック" pitchFamily="34" charset="-128"/>
              </a:rPr>
              <a:t> of Oulu</a:t>
            </a:r>
          </a:p>
          <a:p>
            <a:pPr marL="661988" lvl="1" indent="-304800" eaLnBrk="0" hangingPunct="0">
              <a:spcBef>
                <a:spcPct val="20000"/>
              </a:spcBef>
              <a:buFontTx/>
              <a:buAutoNum type="arabicPeriod"/>
            </a:pPr>
            <a:r>
              <a:rPr lang="en-US" sz="1400" dirty="0" err="1">
                <a:latin typeface="Arial" charset="0"/>
                <a:ea typeface="ＭＳ Ｐゴシック" pitchFamily="34" charset="-128"/>
              </a:rPr>
              <a:t>Uni</a:t>
            </a:r>
            <a:r>
              <a:rPr lang="en-US" sz="1400" dirty="0">
                <a:latin typeface="Arial" charset="0"/>
                <a:ea typeface="ＭＳ Ｐゴシック" pitchFamily="34" charset="-128"/>
              </a:rPr>
              <a:t> of Vaasa</a:t>
            </a:r>
          </a:p>
          <a:p>
            <a:pPr marL="661988" lvl="1" indent="-304800" eaLnBrk="0" hangingPunct="0">
              <a:spcBef>
                <a:spcPct val="20000"/>
              </a:spcBef>
              <a:buFontTx/>
              <a:buAutoNum type="arabicPeriod"/>
            </a:pPr>
            <a:r>
              <a:rPr lang="en-US" sz="1400" dirty="0">
                <a:latin typeface="Arial" charset="0"/>
                <a:ea typeface="ＭＳ Ｐゴシック" pitchFamily="34" charset="-128"/>
              </a:rPr>
              <a:t>VTT, Technical Research Centre of Finland</a:t>
            </a:r>
          </a:p>
          <a:p>
            <a:pPr marL="661988" lvl="1" indent="-304800" eaLnBrk="0" hangingPunct="0">
              <a:spcBef>
                <a:spcPct val="20000"/>
              </a:spcBef>
              <a:buFontTx/>
              <a:buAutoNum type="arabicPeriod"/>
            </a:pPr>
            <a:endParaRPr lang="en-US" sz="14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sz="1600" dirty="0" err="1">
                <a:latin typeface="+mj-lt"/>
              </a:rPr>
              <a:t>Jani</a:t>
            </a:r>
            <a:r>
              <a:rPr lang="fr-BE" sz="1600" dirty="0">
                <a:latin typeface="+mj-lt"/>
              </a:rPr>
              <a:t> </a:t>
            </a:r>
            <a:r>
              <a:rPr lang="fr-BE" sz="1600" dirty="0" err="1">
                <a:latin typeface="+mj-lt"/>
              </a:rPr>
              <a:t>Valtari</a:t>
            </a:r>
            <a:r>
              <a:rPr lang="fr-BE" sz="1600" dirty="0">
                <a:latin typeface="+mj-lt"/>
              </a:rPr>
              <a:t> – </a:t>
            </a:r>
            <a:r>
              <a:rPr lang="fr-BE" sz="1600" dirty="0" err="1">
                <a:latin typeface="+mj-lt"/>
              </a:rPr>
              <a:t>Finland</a:t>
            </a:r>
            <a:r>
              <a:rPr lang="fr-BE" sz="1600" dirty="0">
                <a:latin typeface="+mj-lt"/>
              </a:rPr>
              <a:t> – RT 6b</a:t>
            </a:r>
            <a:endParaRPr lang="fr-FR" sz="1600" dirty="0">
              <a:latin typeface="+mj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580063" y="3861048"/>
            <a:ext cx="2952750" cy="108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 startAt="4"/>
              <a:defRPr/>
            </a:pPr>
            <a:endParaRPr lang="en-US" sz="1400" dirty="0" smtClean="0">
              <a:latin typeface="+mj-lt"/>
              <a:ea typeface="ＭＳ Ｐゴシック" pitchFamily="34" charset="-128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 startAt="4"/>
              <a:defRPr/>
            </a:pPr>
            <a:r>
              <a:rPr lang="en-US" sz="1400" dirty="0" smtClean="0">
                <a:latin typeface="+mj-lt"/>
                <a:ea typeface="ＭＳ Ｐゴシック" pitchFamily="34" charset="-128"/>
              </a:rPr>
              <a:t>Empower</a:t>
            </a:r>
            <a:endParaRPr lang="en-US" sz="1400" dirty="0">
              <a:latin typeface="+mj-lt"/>
              <a:ea typeface="ＭＳ Ｐゴシック" pitchFamily="34" charset="-128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 startAt="4"/>
              <a:defRPr/>
            </a:pPr>
            <a:r>
              <a:rPr lang="en-US" sz="1400" dirty="0" err="1">
                <a:latin typeface="+mj-lt"/>
                <a:ea typeface="ＭＳ Ｐゴシック" pitchFamily="34" charset="-128"/>
              </a:rPr>
              <a:t>Tekla</a:t>
            </a:r>
            <a:endParaRPr lang="en-US" sz="1400" dirty="0">
              <a:latin typeface="+mj-lt"/>
              <a:ea typeface="ＭＳ Ｐゴシック" pitchFamily="34" charset="-128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 startAt="4"/>
              <a:defRPr/>
            </a:pPr>
            <a:r>
              <a:rPr lang="en-US" sz="1400" dirty="0">
                <a:latin typeface="+mj-lt"/>
                <a:ea typeface="ＭＳ Ｐゴシック" pitchFamily="34" charset="-128"/>
              </a:rPr>
              <a:t>The Switch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en-US" sz="1200" dirty="0">
              <a:latin typeface="+mj-lt"/>
              <a:ea typeface="ＭＳ Ｐゴシック" pitchFamily="34" charset="-128"/>
            </a:endParaRPr>
          </a:p>
          <a:p>
            <a:pPr marL="381000" indent="-3810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GB" sz="1400" dirty="0">
              <a:latin typeface="+mj-lt"/>
              <a:ea typeface="ＭＳ Ｐゴシック" pitchFamily="34" charset="-128"/>
            </a:endParaRPr>
          </a:p>
        </p:txBody>
      </p:sp>
      <p:pic>
        <p:nvPicPr>
          <p:cNvPr id="12" name="Picture 6" descr="Sgem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137275"/>
            <a:ext cx="2714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SGEM key </a:t>
            </a:r>
            <a:r>
              <a:rPr lang="en-GB" smtClean="0">
                <a:solidFill>
                  <a:schemeClr val="tx2"/>
                </a:solidFill>
              </a:rPr>
              <a:t>imperatives</a:t>
            </a:r>
            <a:r>
              <a:rPr lang="en-GB" smtClean="0"/>
              <a:t> &amp; </a:t>
            </a:r>
            <a:r>
              <a:rPr lang="en-GB" smtClean="0">
                <a:solidFill>
                  <a:schemeClr val="tx2"/>
                </a:solidFill>
              </a:rPr>
              <a:t>facts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988840"/>
            <a:ext cx="5184576" cy="39604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400" dirty="0" smtClean="0">
                <a:latin typeface="+mj-lt"/>
              </a:rPr>
              <a:t>Create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innovation foundation </a:t>
            </a:r>
            <a:r>
              <a:rPr lang="en-US" sz="2400" dirty="0" smtClean="0">
                <a:latin typeface="+mj-lt"/>
              </a:rPr>
              <a:t>to enable the Smart Grids vision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400" dirty="0" smtClean="0">
                <a:latin typeface="+mj-lt"/>
              </a:rPr>
              <a:t>Build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internationally applicable </a:t>
            </a:r>
            <a:r>
              <a:rPr lang="en-US" sz="2400" dirty="0" smtClean="0">
                <a:latin typeface="+mj-lt"/>
              </a:rPr>
              <a:t>solutions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Validate </a:t>
            </a:r>
            <a:r>
              <a:rPr lang="en-US" sz="2400" dirty="0" smtClean="0">
                <a:latin typeface="+mj-lt"/>
              </a:rPr>
              <a:t>in real environment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400" dirty="0" smtClean="0">
                <a:latin typeface="+mj-lt"/>
              </a:rPr>
              <a:t>Ensure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competence </a:t>
            </a:r>
            <a:r>
              <a:rPr lang="en-US" sz="2400" dirty="0" smtClean="0">
                <a:latin typeface="+mj-lt"/>
              </a:rPr>
              <a:t>accumulation in research and business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400" dirty="0" smtClean="0">
                <a:latin typeface="+mj-lt"/>
              </a:rPr>
              <a:t>Utilize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interactive </a:t>
            </a:r>
            <a:r>
              <a:rPr lang="en-US" sz="2400" dirty="0" smtClean="0">
                <a:latin typeface="+mj-lt"/>
              </a:rPr>
              <a:t>international research environment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2160" y="2204864"/>
            <a:ext cx="3131840" cy="26642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5 year </a:t>
            </a:r>
            <a:r>
              <a:rPr lang="en-US" sz="2400" dirty="0" smtClean="0">
                <a:latin typeface="+mj-lt"/>
              </a:rPr>
              <a:t>program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57 M€</a:t>
            </a:r>
            <a:r>
              <a:rPr lang="en-US" sz="2400" dirty="0" smtClean="0">
                <a:latin typeface="+mj-lt"/>
              </a:rPr>
              <a:t> budget.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Industry</a:t>
            </a:r>
            <a:r>
              <a:rPr lang="en-US" sz="2400" dirty="0" smtClean="0">
                <a:latin typeface="+mj-lt"/>
              </a:rPr>
              <a:t> total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56%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ICT</a:t>
            </a:r>
            <a:r>
              <a:rPr lang="en-US" sz="2400" dirty="0" smtClean="0">
                <a:latin typeface="+mj-lt"/>
              </a:rPr>
              <a:t> sector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29%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+mj-lt"/>
              </a:rPr>
              <a:t>Focus on power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distribution</a:t>
            </a:r>
            <a:r>
              <a:rPr lang="en-US" sz="2400" dirty="0" smtClean="0">
                <a:latin typeface="+mj-lt"/>
              </a:rPr>
              <a:t> and interfaces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latin typeface="+mj-lt"/>
            </a:endParaRPr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>
            <a:off x="5940152" y="2132856"/>
            <a:ext cx="3096344" cy="2664296"/>
          </a:xfrm>
          <a:prstGeom prst="roundRect">
            <a:avLst>
              <a:gd name="adj" fmla="val 3861"/>
            </a:avLst>
          </a:prstGeom>
          <a:noFill/>
          <a:ln w="28575" algn="ctr">
            <a:solidFill>
              <a:srgbClr val="C46200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pPr eaLnBrk="0" hangingPunct="0">
              <a:defRPr/>
            </a:pPr>
            <a:endParaRPr lang="en-US"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sz="1600" dirty="0" err="1">
                <a:latin typeface="+mj-lt"/>
              </a:rPr>
              <a:t>Jani</a:t>
            </a:r>
            <a:r>
              <a:rPr lang="fr-BE" sz="1600" dirty="0">
                <a:latin typeface="+mj-lt"/>
              </a:rPr>
              <a:t> </a:t>
            </a:r>
            <a:r>
              <a:rPr lang="fr-BE" sz="1600" dirty="0" err="1">
                <a:latin typeface="+mj-lt"/>
              </a:rPr>
              <a:t>Valtari</a:t>
            </a:r>
            <a:r>
              <a:rPr lang="fr-BE" sz="1600" dirty="0">
                <a:latin typeface="+mj-lt"/>
              </a:rPr>
              <a:t> – </a:t>
            </a:r>
            <a:r>
              <a:rPr lang="fr-BE" sz="1600" dirty="0" err="1">
                <a:latin typeface="+mj-lt"/>
              </a:rPr>
              <a:t>Finland</a:t>
            </a:r>
            <a:r>
              <a:rPr lang="fr-BE" sz="1600" dirty="0">
                <a:latin typeface="+mj-lt"/>
              </a:rPr>
              <a:t> – RT 6b</a:t>
            </a:r>
            <a:endParaRPr lang="fr-FR" sz="1600" dirty="0">
              <a:latin typeface="+mj-lt"/>
            </a:endParaRPr>
          </a:p>
        </p:txBody>
      </p:sp>
      <p:pic>
        <p:nvPicPr>
          <p:cNvPr id="9" name="Picture 6" descr="Sgem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137275"/>
            <a:ext cx="2714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European</a:t>
            </a:r>
            <a:r>
              <a:rPr lang="en-US" dirty="0" smtClean="0"/>
              <a:t> Smart Grids Initiatives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sz="1600" dirty="0" err="1">
                <a:latin typeface="+mj-lt"/>
              </a:rPr>
              <a:t>Jani</a:t>
            </a:r>
            <a:r>
              <a:rPr lang="fr-BE" sz="1600" dirty="0">
                <a:latin typeface="+mj-lt"/>
              </a:rPr>
              <a:t> </a:t>
            </a:r>
            <a:r>
              <a:rPr lang="fr-BE" sz="1600" dirty="0" err="1">
                <a:latin typeface="+mj-lt"/>
              </a:rPr>
              <a:t>Valtari</a:t>
            </a:r>
            <a:r>
              <a:rPr lang="fr-BE" sz="1600" dirty="0">
                <a:latin typeface="+mj-lt"/>
              </a:rPr>
              <a:t> – </a:t>
            </a:r>
            <a:r>
              <a:rPr lang="fr-BE" sz="1600" dirty="0" err="1">
                <a:latin typeface="+mj-lt"/>
              </a:rPr>
              <a:t>Finland</a:t>
            </a:r>
            <a:r>
              <a:rPr lang="fr-BE" sz="1600" dirty="0">
                <a:latin typeface="+mj-lt"/>
              </a:rPr>
              <a:t> – RT 6b</a:t>
            </a:r>
            <a:endParaRPr lang="fr-FR" sz="1600" dirty="0">
              <a:latin typeface="+mj-lt"/>
            </a:endParaRP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 rot="5400000">
            <a:off x="6679406" y="2977357"/>
            <a:ext cx="2562225" cy="5857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latin typeface="+mj-lt"/>
                <a:ea typeface="ＭＳ Ｐゴシック" pitchFamily="34" charset="-128"/>
              </a:rPr>
              <a:t>Standardisation</a:t>
            </a:r>
          </a:p>
        </p:txBody>
      </p:sp>
      <p:graphicFrame>
        <p:nvGraphicFramePr>
          <p:cNvPr id="16" name="Group 96"/>
          <p:cNvGraphicFramePr>
            <a:graphicFrameLocks noGrp="1"/>
          </p:cNvGraphicFramePr>
          <p:nvPr/>
        </p:nvGraphicFramePr>
        <p:xfrm>
          <a:off x="323850" y="1700213"/>
          <a:ext cx="8820470" cy="4164984"/>
        </p:xfrm>
        <a:graphic>
          <a:graphicData uri="http://schemas.openxmlformats.org/drawingml/2006/table">
            <a:tbl>
              <a:tblPr/>
              <a:tblGrid>
                <a:gridCol w="1471041"/>
                <a:gridCol w="1469116"/>
                <a:gridCol w="1471041"/>
                <a:gridCol w="1469115"/>
                <a:gridCol w="1469116"/>
                <a:gridCol w="1471041"/>
              </a:tblGrid>
              <a:tr h="8332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Regulator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Federal (EU)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Private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2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Policy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Basic R&amp;D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Industrial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innovation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Demonstr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Roll-out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AutoShape 140"/>
          <p:cNvSpPr>
            <a:spLocks noChangeArrowheads="1"/>
          </p:cNvSpPr>
          <p:nvPr/>
        </p:nvSpPr>
        <p:spPr bwMode="auto">
          <a:xfrm>
            <a:off x="1835150" y="2276475"/>
            <a:ext cx="1387475" cy="14525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latin typeface="+mj-lt"/>
                <a:ea typeface="ＭＳ Ｐゴシック" pitchFamily="34" charset="-128"/>
              </a:rPr>
              <a:t>ISGAN</a:t>
            </a:r>
            <a:br>
              <a:rPr lang="en-GB" dirty="0">
                <a:latin typeface="+mj-lt"/>
                <a:ea typeface="ＭＳ Ｐゴシック" pitchFamily="34" charset="-128"/>
              </a:rPr>
            </a:br>
            <a:r>
              <a:rPr lang="en-GB" sz="1200" dirty="0">
                <a:latin typeface="+mj-lt"/>
                <a:ea typeface="ＭＳ Ｐゴシック" pitchFamily="34" charset="-128"/>
              </a:rPr>
              <a:t>Int. Smart Grid</a:t>
            </a:r>
            <a:br>
              <a:rPr lang="en-GB" sz="1200" dirty="0">
                <a:latin typeface="+mj-lt"/>
                <a:ea typeface="ＭＳ Ｐゴシック" pitchFamily="34" charset="-128"/>
              </a:rPr>
            </a:br>
            <a:r>
              <a:rPr lang="en-GB" sz="1200" dirty="0">
                <a:latin typeface="+mj-lt"/>
                <a:ea typeface="ＭＳ Ｐゴシック" pitchFamily="34" charset="-128"/>
              </a:rPr>
              <a:t>Action </a:t>
            </a:r>
            <a:r>
              <a:rPr lang="en-GB" sz="1200" dirty="0" err="1">
                <a:latin typeface="+mj-lt"/>
                <a:ea typeface="ＭＳ Ｐゴシック" pitchFamily="34" charset="-128"/>
              </a:rPr>
              <a:t>Netw</a:t>
            </a:r>
            <a:r>
              <a:rPr lang="en-GB" sz="1200" dirty="0">
                <a:latin typeface="+mj-lt"/>
                <a:ea typeface="ＭＳ Ｐゴシック" pitchFamily="34" charset="-128"/>
              </a:rPr>
              <a:t>.</a:t>
            </a:r>
            <a:endParaRPr lang="en-GB" dirty="0">
              <a:latin typeface="+mj-lt"/>
              <a:ea typeface="ＭＳ Ｐゴシック" pitchFamily="34" charset="-128"/>
            </a:endParaRPr>
          </a:p>
        </p:txBody>
      </p:sp>
      <p:sp>
        <p:nvSpPr>
          <p:cNvPr id="18" name="AutoShape 141"/>
          <p:cNvSpPr>
            <a:spLocks noChangeArrowheads="1"/>
          </p:cNvSpPr>
          <p:nvPr/>
        </p:nvSpPr>
        <p:spPr bwMode="auto">
          <a:xfrm>
            <a:off x="3348038" y="2565400"/>
            <a:ext cx="1385887" cy="1450975"/>
          </a:xfrm>
          <a:prstGeom prst="roundRect">
            <a:avLst>
              <a:gd name="adj" fmla="val 16667"/>
            </a:avLst>
          </a:prstGeom>
          <a:solidFill>
            <a:srgbClr val="41BE1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latin typeface="+mj-lt"/>
                <a:ea typeface="ＭＳ Ｐゴシック" pitchFamily="34" charset="-128"/>
              </a:rPr>
              <a:t>EERA</a:t>
            </a:r>
            <a:br>
              <a:rPr lang="en-GB" dirty="0">
                <a:latin typeface="+mj-lt"/>
                <a:ea typeface="ＭＳ Ｐゴシック" pitchFamily="34" charset="-128"/>
              </a:rPr>
            </a:br>
            <a:r>
              <a:rPr lang="en-GB" sz="1200" dirty="0">
                <a:latin typeface="+mj-lt"/>
                <a:ea typeface="ＭＳ Ｐゴシック" pitchFamily="34" charset="-128"/>
              </a:rPr>
              <a:t>Eur. Energy</a:t>
            </a:r>
            <a:br>
              <a:rPr lang="en-GB" sz="1200" dirty="0">
                <a:latin typeface="+mj-lt"/>
                <a:ea typeface="ＭＳ Ｐゴシック" pitchFamily="34" charset="-128"/>
              </a:rPr>
            </a:br>
            <a:r>
              <a:rPr lang="en-GB" sz="1200" dirty="0">
                <a:latin typeface="+mj-lt"/>
                <a:ea typeface="ＭＳ Ｐゴシック" pitchFamily="34" charset="-128"/>
              </a:rPr>
              <a:t>Res. Alliance</a:t>
            </a:r>
            <a:endParaRPr lang="en-GB" dirty="0">
              <a:latin typeface="+mj-lt"/>
              <a:ea typeface="ＭＳ Ｐゴシック" pitchFamily="34" charset="-128"/>
            </a:endParaRPr>
          </a:p>
        </p:txBody>
      </p:sp>
      <p:sp>
        <p:nvSpPr>
          <p:cNvPr id="19" name="AutoShape 142"/>
          <p:cNvSpPr>
            <a:spLocks noChangeArrowheads="1"/>
          </p:cNvSpPr>
          <p:nvPr/>
        </p:nvSpPr>
        <p:spPr bwMode="auto">
          <a:xfrm>
            <a:off x="4787900" y="2852738"/>
            <a:ext cx="1385888" cy="1673225"/>
          </a:xfrm>
          <a:prstGeom prst="roundRect">
            <a:avLst>
              <a:gd name="adj" fmla="val 16667"/>
            </a:avLst>
          </a:prstGeom>
          <a:solidFill>
            <a:srgbClr val="5CC60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latin typeface="+mj-lt"/>
                <a:ea typeface="ＭＳ Ｐゴシック" pitchFamily="34" charset="-128"/>
              </a:rPr>
              <a:t>KIC</a:t>
            </a:r>
            <a:br>
              <a:rPr lang="en-GB" dirty="0">
                <a:latin typeface="+mj-lt"/>
                <a:ea typeface="ＭＳ Ｐゴシック" pitchFamily="34" charset="-128"/>
              </a:rPr>
            </a:br>
            <a:r>
              <a:rPr lang="en-GB" sz="2000" dirty="0" err="1">
                <a:latin typeface="+mj-lt"/>
                <a:ea typeface="ＭＳ Ｐゴシック" pitchFamily="34" charset="-128"/>
              </a:rPr>
              <a:t>Inno</a:t>
            </a:r>
            <a:r>
              <a:rPr lang="en-GB" sz="2000" dirty="0">
                <a:latin typeface="+mj-lt"/>
                <a:ea typeface="ＭＳ Ｐゴシック" pitchFamily="34" charset="-128"/>
              </a:rPr>
              <a:t>-</a:t>
            </a:r>
            <a:br>
              <a:rPr lang="en-GB" sz="2000" dirty="0">
                <a:latin typeface="+mj-lt"/>
                <a:ea typeface="ＭＳ Ｐゴシック" pitchFamily="34" charset="-128"/>
              </a:rPr>
            </a:br>
            <a:r>
              <a:rPr lang="en-GB" sz="2000" dirty="0">
                <a:latin typeface="+mj-lt"/>
                <a:ea typeface="ＭＳ Ｐゴシック" pitchFamily="34" charset="-128"/>
              </a:rPr>
              <a:t>Energy</a:t>
            </a:r>
          </a:p>
          <a:p>
            <a:pPr algn="ctr">
              <a:defRPr/>
            </a:pPr>
            <a:endParaRPr lang="en-GB" dirty="0">
              <a:latin typeface="+mj-lt"/>
              <a:ea typeface="ＭＳ Ｐゴシック" pitchFamily="34" charset="-128"/>
            </a:endParaRPr>
          </a:p>
          <a:p>
            <a:pPr algn="ctr">
              <a:defRPr/>
            </a:pPr>
            <a:endParaRPr lang="en-GB" dirty="0">
              <a:latin typeface="+mj-lt"/>
              <a:ea typeface="ＭＳ Ｐゴシック" pitchFamily="34" charset="-128"/>
            </a:endParaRPr>
          </a:p>
        </p:txBody>
      </p:sp>
      <p:sp>
        <p:nvSpPr>
          <p:cNvPr id="20" name="AutoShape 143"/>
          <p:cNvSpPr>
            <a:spLocks noChangeArrowheads="1"/>
          </p:cNvSpPr>
          <p:nvPr/>
        </p:nvSpPr>
        <p:spPr bwMode="auto">
          <a:xfrm>
            <a:off x="6227763" y="2133600"/>
            <a:ext cx="1387475" cy="2251075"/>
          </a:xfrm>
          <a:prstGeom prst="roundRect">
            <a:avLst>
              <a:gd name="adj" fmla="val 16667"/>
            </a:avLst>
          </a:prstGeom>
          <a:solidFill>
            <a:srgbClr val="8EC01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latin typeface="+mj-lt"/>
                <a:ea typeface="ＭＳ Ｐゴシック" pitchFamily="34" charset="-128"/>
              </a:rPr>
              <a:t>EEGI</a:t>
            </a:r>
          </a:p>
        </p:txBody>
      </p:sp>
      <p:sp>
        <p:nvSpPr>
          <p:cNvPr id="21" name="AutoShape 152"/>
          <p:cNvSpPr>
            <a:spLocks noChangeArrowheads="1"/>
          </p:cNvSpPr>
          <p:nvPr/>
        </p:nvSpPr>
        <p:spPr bwMode="auto">
          <a:xfrm>
            <a:off x="3276600" y="3933825"/>
            <a:ext cx="3641725" cy="6651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latin typeface="+mj-lt"/>
                <a:ea typeface="ＭＳ Ｐゴシック" pitchFamily="34" charset="-128"/>
              </a:rPr>
              <a:t>SGEM</a:t>
            </a:r>
          </a:p>
        </p:txBody>
      </p:sp>
      <p:pic>
        <p:nvPicPr>
          <p:cNvPr id="13" name="Picture 6" descr="Sgem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137275"/>
            <a:ext cx="2714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sz="1600" dirty="0" err="1">
                <a:latin typeface="+mj-lt"/>
              </a:rPr>
              <a:t>Jani</a:t>
            </a:r>
            <a:r>
              <a:rPr lang="fr-BE" sz="1600" dirty="0">
                <a:latin typeface="+mj-lt"/>
              </a:rPr>
              <a:t> </a:t>
            </a:r>
            <a:r>
              <a:rPr lang="fr-BE" sz="1600" dirty="0" err="1">
                <a:latin typeface="+mj-lt"/>
              </a:rPr>
              <a:t>Valtari</a:t>
            </a:r>
            <a:r>
              <a:rPr lang="fr-BE" sz="1600" dirty="0">
                <a:latin typeface="+mj-lt"/>
              </a:rPr>
              <a:t> – </a:t>
            </a:r>
            <a:r>
              <a:rPr lang="fr-BE" sz="1600" dirty="0" err="1">
                <a:latin typeface="+mj-lt"/>
              </a:rPr>
              <a:t>Finland</a:t>
            </a:r>
            <a:r>
              <a:rPr lang="fr-BE" sz="1600" dirty="0">
                <a:latin typeface="+mj-lt"/>
              </a:rPr>
              <a:t> – RT 6b</a:t>
            </a:r>
            <a:endParaRPr lang="fr-FR" sz="1600" dirty="0">
              <a:latin typeface="+mj-lt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452320" y="1747838"/>
            <a:ext cx="1691681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i="1" dirty="0">
                <a:solidFill>
                  <a:srgbClr val="C46200"/>
                </a:solidFill>
                <a:latin typeface="+mj-lt"/>
                <a:ea typeface="ＭＳ Ｐゴシック" pitchFamily="34" charset="-128"/>
              </a:rPr>
              <a:t>Smart Grid 2.0</a:t>
            </a:r>
          </a:p>
        </p:txBody>
      </p:sp>
      <p:pic>
        <p:nvPicPr>
          <p:cNvPr id="11269" name="Picture 132" descr="npo000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050" y="1296988"/>
            <a:ext cx="1185863" cy="116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 rot="19399539">
            <a:off x="1497013" y="3409950"/>
            <a:ext cx="5073650" cy="446088"/>
          </a:xfrm>
          <a:prstGeom prst="rightArrow">
            <a:avLst>
              <a:gd name="adj1" fmla="val 59426"/>
              <a:gd name="adj2" fmla="val 77595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en-US">
              <a:latin typeface="+mj-lt"/>
              <a:ea typeface="ＭＳ Ｐゴシック" pitchFamily="34" charset="-128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6300" y="5453063"/>
            <a:ext cx="2444750" cy="8096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46200"/>
            </a:solidFill>
            <a:miter lim="800000"/>
            <a:headEnd/>
            <a:tailEnd/>
          </a:ln>
          <a:effectLst>
            <a:outerShdw dist="107763" dir="2700000" algn="ctr" rotWithShape="0">
              <a:srgbClr val="C46200">
                <a:alpha val="50000"/>
              </a:srgbClr>
            </a:outerShdw>
          </a:effectLst>
        </p:spPr>
        <p:txBody>
          <a:bodyPr lIns="72000" tIns="0" rIns="72000" bIns="0"/>
          <a:lstStyle/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Phase 1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Business Drivers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C46200"/>
                </a:solidFill>
                <a:latin typeface="+mj-lt"/>
                <a:ea typeface="ＭＳ Ｐゴシック" pitchFamily="34" charset="-128"/>
              </a:rPr>
              <a:t>Enabling </a:t>
            </a:r>
            <a:r>
              <a:rPr lang="en-US" sz="1600" dirty="0">
                <a:solidFill>
                  <a:srgbClr val="C46200"/>
                </a:solidFill>
                <a:latin typeface="+mj-lt"/>
                <a:ea typeface="ＭＳ Ｐゴシック" pitchFamily="34" charset="-128"/>
              </a:rPr>
              <a:t>technologies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1600" dirty="0">
              <a:solidFill>
                <a:srgbClr val="C462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 rot="19471480">
            <a:off x="1301750" y="2398713"/>
            <a:ext cx="3378200" cy="7096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72000" tIns="0" rIns="72000" bIns="0"/>
          <a:lstStyle/>
          <a:p>
            <a:pPr marL="182563" indent="-182563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u="sng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Overall Drivers</a:t>
            </a:r>
          </a:p>
          <a:p>
            <a:pPr marL="182563" indent="-182563"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Minimizing CO</a:t>
            </a:r>
            <a:r>
              <a:rPr lang="en-US" sz="1600" baseline="-250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emissions</a:t>
            </a:r>
          </a:p>
          <a:p>
            <a:pPr marL="182563" indent="-182563"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Energy Efficiency</a:t>
            </a:r>
          </a:p>
          <a:p>
            <a:pPr marL="182563" indent="-182563"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Grid Reliability</a:t>
            </a:r>
          </a:p>
          <a:p>
            <a:pPr marL="182563" indent="-182563">
              <a:buClr>
                <a:schemeClr val="tx2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Activated role of small customers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084513" y="4705350"/>
            <a:ext cx="2444750" cy="8096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46200"/>
            </a:solidFill>
            <a:miter lim="800000"/>
            <a:headEnd/>
            <a:tailEnd/>
          </a:ln>
          <a:effectLst>
            <a:outerShdw dist="107763" dir="2700000" algn="ctr" rotWithShape="0">
              <a:srgbClr val="C46200">
                <a:alpha val="50000"/>
              </a:srgbClr>
            </a:outerShdw>
          </a:effectLst>
        </p:spPr>
        <p:txBody>
          <a:bodyPr lIns="72000" tIns="0" rIns="72000" bIns="0"/>
          <a:lstStyle/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Phase 2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Grid </a:t>
            </a:r>
            <a:r>
              <a:rPr lang="en-US" sz="1600" dirty="0" err="1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Arhcitectures</a:t>
            </a:r>
            <a:endParaRPr lang="en-US" sz="1600" dirty="0" smtClean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C46200"/>
                </a:solidFill>
                <a:latin typeface="+mj-lt"/>
                <a:ea typeface="ＭＳ Ｐゴシック" pitchFamily="34" charset="-128"/>
              </a:rPr>
              <a:t>Demonstrations</a:t>
            </a:r>
            <a:endParaRPr lang="en-US" sz="1600" dirty="0">
              <a:solidFill>
                <a:srgbClr val="C46200"/>
              </a:solidFill>
              <a:latin typeface="+mj-lt"/>
              <a:ea typeface="ＭＳ Ｐゴシック" pitchFamily="34" charset="-128"/>
            </a:endParaRP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1400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033838" y="3957638"/>
            <a:ext cx="2554386" cy="809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72000" tIns="0" rIns="72000" bIns="0"/>
          <a:lstStyle/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Phase 3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Safe operation of SG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C46200"/>
                </a:solidFill>
                <a:latin typeface="+mj-lt"/>
                <a:ea typeface="ＭＳ Ｐゴシック" pitchFamily="34" charset="-128"/>
              </a:rPr>
              <a:t>Smart Customer Interface</a:t>
            </a:r>
            <a:endParaRPr lang="en-US" sz="1600" dirty="0">
              <a:solidFill>
                <a:srgbClr val="C462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054600" y="3209925"/>
            <a:ext cx="2757760" cy="809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72000" tIns="0" rIns="72000" bIns="0"/>
          <a:lstStyle/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Phase 4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New ICT &amp; Automation</a:t>
            </a: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C46200"/>
                </a:solidFill>
                <a:latin typeface="+mj-lt"/>
                <a:ea typeface="ＭＳ Ｐゴシック" pitchFamily="34" charset="-128"/>
              </a:rPr>
              <a:t>New Business Opportunities</a:t>
            </a:r>
            <a:endParaRPr lang="en-US" sz="1600" dirty="0">
              <a:solidFill>
                <a:srgbClr val="C46200"/>
              </a:solidFill>
              <a:latin typeface="+mj-lt"/>
              <a:ea typeface="ＭＳ Ｐゴシック" pitchFamily="34" charset="-128"/>
            </a:endParaRPr>
          </a:p>
          <a:p>
            <a:pPr marL="182563" indent="-182563"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1400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908675" y="2582863"/>
            <a:ext cx="2446338" cy="6873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72000" tIns="0" rIns="72000" bIns="0"/>
          <a:lstStyle/>
          <a:p>
            <a:pPr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Phase 5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Next generation of management systems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sz="1400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678363" y="5802253"/>
            <a:ext cx="7553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j-lt"/>
                <a:ea typeface="ＭＳ Ｐゴシック" pitchFamily="34" charset="-128"/>
              </a:rPr>
              <a:t>2009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635750" y="4316353"/>
            <a:ext cx="7362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latin typeface="+mj-lt"/>
                <a:ea typeface="ＭＳ Ｐゴシック" pitchFamily="34" charset="-128"/>
              </a:rPr>
              <a:t>2011</a:t>
            </a:r>
          </a:p>
        </p:txBody>
      </p:sp>
      <p:pic>
        <p:nvPicPr>
          <p:cNvPr id="11279" name="Picture 132" descr="npo000181"/>
          <p:cNvPicPr>
            <a:picLocks noChangeAspect="1" noChangeArrowheads="1"/>
          </p:cNvPicPr>
          <p:nvPr/>
        </p:nvPicPr>
        <p:blipFill>
          <a:blip r:embed="rId3" cstate="print">
            <a:lum bright="14000" contrast="-12000"/>
            <a:grayscl/>
          </a:blip>
          <a:srcRect/>
          <a:stretch>
            <a:fillRect/>
          </a:stretch>
        </p:blipFill>
        <p:spPr bwMode="auto">
          <a:xfrm>
            <a:off x="696913" y="4900613"/>
            <a:ext cx="102076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36563" y="5888038"/>
            <a:ext cx="18113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i="1" dirty="0">
                <a:solidFill>
                  <a:srgbClr val="505150"/>
                </a:solidFill>
                <a:latin typeface="+mj-lt"/>
                <a:ea typeface="ＭＳ Ｐゴシック" pitchFamily="34" charset="-128"/>
              </a:rPr>
              <a:t>Smart Grid 1.0</a:t>
            </a:r>
          </a:p>
        </p:txBody>
      </p:sp>
      <p:sp>
        <p:nvSpPr>
          <p:cNvPr id="11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Phased evolution </a:t>
            </a:r>
            <a:r>
              <a:rPr lang="en-US" dirty="0" smtClean="0"/>
              <a:t>approach</a:t>
            </a:r>
          </a:p>
        </p:txBody>
      </p:sp>
      <p:pic>
        <p:nvPicPr>
          <p:cNvPr id="18" name="Picture 6" descr="Sgem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137275"/>
            <a:ext cx="2714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 bwMode="auto">
          <a:xfrm>
            <a:off x="1619672" y="1988840"/>
            <a:ext cx="2160240" cy="216024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9512" y="1988840"/>
            <a:ext cx="2160240" cy="216024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 bwMode="auto">
          <a:xfrm>
            <a:off x="179512" y="3645024"/>
            <a:ext cx="2160240" cy="216024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19672" y="3645024"/>
            <a:ext cx="2160240" cy="216024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4338" name="AutoShape 7"/>
          <p:cNvSpPr>
            <a:spLocks noChangeArrowheads="1"/>
          </p:cNvSpPr>
          <p:nvPr/>
        </p:nvSpPr>
        <p:spPr bwMode="auto">
          <a:xfrm>
            <a:off x="3851920" y="2828925"/>
            <a:ext cx="2232248" cy="1919288"/>
          </a:xfrm>
          <a:prstGeom prst="rightArrow">
            <a:avLst>
              <a:gd name="adj1" fmla="val 67574"/>
              <a:gd name="adj2" fmla="val 29412"/>
            </a:avLst>
          </a:prstGeom>
          <a:solidFill>
            <a:srgbClr val="FF860D"/>
          </a:solidFill>
          <a:ln w="9525">
            <a:solidFill>
              <a:srgbClr val="C46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charset="0"/>
              </a:rPr>
              <a:t>Demonstrating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rial" charset="0"/>
              </a:rPr>
              <a:t>Smart Grid 2.0</a:t>
            </a:r>
            <a:br>
              <a:rPr lang="en-GB" sz="2000" dirty="0">
                <a:solidFill>
                  <a:schemeClr val="bg1"/>
                </a:solidFill>
                <a:latin typeface="Arial" charset="0"/>
              </a:rPr>
            </a:br>
            <a:r>
              <a:rPr lang="en-GB" sz="2000" dirty="0">
                <a:solidFill>
                  <a:schemeClr val="bg1"/>
                </a:solidFill>
                <a:latin typeface="Arial" charset="0"/>
              </a:rPr>
              <a:t>in real life grids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6259513" y="2317750"/>
            <a:ext cx="255905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C46200"/>
                </a:solidFill>
                <a:latin typeface="Arial" charset="0"/>
              </a:rPr>
              <a:t>Empower </a:t>
            </a:r>
            <a:r>
              <a:rPr lang="en-GB" sz="2000" dirty="0">
                <a:solidFill>
                  <a:srgbClr val="C46200"/>
                </a:solidFill>
                <a:latin typeface="Arial" charset="0"/>
              </a:rPr>
              <a:t>Active Consumers</a:t>
            </a:r>
          </a:p>
          <a:p>
            <a:pPr marL="355600" indent="-35560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C46200"/>
                </a:solidFill>
                <a:latin typeface="Arial" charset="0"/>
              </a:rPr>
              <a:t>Improve </a:t>
            </a:r>
            <a:r>
              <a:rPr lang="en-GB" sz="2000" dirty="0">
                <a:solidFill>
                  <a:srgbClr val="C46200"/>
                </a:solidFill>
                <a:latin typeface="Arial" charset="0"/>
              </a:rPr>
              <a:t>System Reliability</a:t>
            </a:r>
          </a:p>
          <a:p>
            <a:pPr marL="355600" indent="-355600">
              <a:spcBef>
                <a:spcPct val="50000"/>
              </a:spcBef>
              <a:buFontTx/>
              <a:buAutoNum type="arabicPeriod"/>
            </a:pPr>
            <a:r>
              <a:rPr lang="en-GB" sz="2000" dirty="0" smtClean="0">
                <a:solidFill>
                  <a:srgbClr val="C46200"/>
                </a:solidFill>
                <a:latin typeface="Arial" charset="0"/>
              </a:rPr>
              <a:t>Facilitate </a:t>
            </a:r>
            <a:r>
              <a:rPr lang="en-GB" sz="2000" dirty="0">
                <a:solidFill>
                  <a:srgbClr val="C46200"/>
                </a:solidFill>
                <a:latin typeface="Arial" charset="0"/>
              </a:rPr>
              <a:t>Active Resources</a:t>
            </a:r>
          </a:p>
          <a:p>
            <a:pPr marL="355600" indent="-355600">
              <a:spcBef>
                <a:spcPct val="50000"/>
              </a:spcBef>
              <a:buFontTx/>
              <a:buAutoNum type="arabicPeriod"/>
            </a:pPr>
            <a:r>
              <a:rPr lang="en-GB" sz="2000" dirty="0">
                <a:solidFill>
                  <a:srgbClr val="C46200"/>
                </a:solidFill>
                <a:latin typeface="Arial" charset="0"/>
              </a:rPr>
              <a:t>Real time energy markets</a:t>
            </a:r>
          </a:p>
        </p:txBody>
      </p:sp>
      <p:sp>
        <p:nvSpPr>
          <p:cNvPr id="14344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07704" y="4365104"/>
            <a:ext cx="1619250" cy="7017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Wide</a:t>
            </a:r>
          </a:p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research</a:t>
            </a:r>
          </a:p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Co-operation</a:t>
            </a:r>
          </a:p>
        </p:txBody>
      </p:sp>
      <p:sp>
        <p:nvSpPr>
          <p:cNvPr id="14345" name="Rectangle 1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288" y="4365104"/>
            <a:ext cx="1296392" cy="7017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Leading ICT</a:t>
            </a:r>
          </a:p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industry</a:t>
            </a:r>
          </a:p>
        </p:txBody>
      </p:sp>
      <p:sp>
        <p:nvSpPr>
          <p:cNvPr id="14346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95736" y="2564904"/>
            <a:ext cx="1656184" cy="9356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Leading</a:t>
            </a:r>
          </a:p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Energy</a:t>
            </a:r>
          </a:p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Technology</a:t>
            </a:r>
          </a:p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Providers</a:t>
            </a:r>
          </a:p>
        </p:txBody>
      </p:sp>
      <p:sp>
        <p:nvSpPr>
          <p:cNvPr id="14347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5288" y="2564904"/>
            <a:ext cx="1619250" cy="9356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Utilities</a:t>
            </a:r>
          </a:p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operating on</a:t>
            </a:r>
          </a:p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deregulated</a:t>
            </a:r>
          </a:p>
          <a:p>
            <a:pPr algn="ctr" defTabSz="762000">
              <a:lnSpc>
                <a:spcPct val="80000"/>
              </a:lnSpc>
              <a:buClr>
                <a:schemeClr val="hlink"/>
              </a:buClr>
            </a:pPr>
            <a:r>
              <a:rPr lang="en-US" sz="1900" b="1" dirty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market</a:t>
            </a:r>
          </a:p>
        </p:txBody>
      </p:sp>
      <p:sp>
        <p:nvSpPr>
          <p:cNvPr id="14348" name="AutoShape 23"/>
          <p:cNvSpPr>
            <a:spLocks noChangeArrowheads="1"/>
          </p:cNvSpPr>
          <p:nvPr/>
        </p:nvSpPr>
        <p:spPr bwMode="auto">
          <a:xfrm>
            <a:off x="6156176" y="1963738"/>
            <a:ext cx="2689374" cy="3687762"/>
          </a:xfrm>
          <a:prstGeom prst="roundRect">
            <a:avLst>
              <a:gd name="adj" fmla="val 2611"/>
            </a:avLst>
          </a:prstGeom>
          <a:noFill/>
          <a:ln w="28575" algn="ctr">
            <a:solidFill>
              <a:srgbClr val="C46200"/>
            </a:solidFill>
            <a:round/>
            <a:headEnd/>
            <a:tailEnd/>
          </a:ln>
        </p:spPr>
        <p:txBody>
          <a:bodyPr wrap="none" lIns="90000" tIns="43200" rIns="90000" bIns="43200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Jani Valtari – Finland – RT 6b</a:t>
            </a:r>
            <a:endParaRPr lang="fr-FR" sz="1600">
              <a:latin typeface="Arial" charset="0"/>
            </a:endParaRPr>
          </a:p>
        </p:txBody>
      </p:sp>
      <p:sp>
        <p:nvSpPr>
          <p:cNvPr id="143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Systemic approach </a:t>
            </a:r>
            <a:r>
              <a:rPr lang="en-US" dirty="0" smtClean="0"/>
              <a:t>across domains</a:t>
            </a:r>
          </a:p>
        </p:txBody>
      </p:sp>
      <p:pic>
        <p:nvPicPr>
          <p:cNvPr id="22" name="Picture 6" descr="Sgem_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6137275"/>
            <a:ext cx="2714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2"/>
          <p:cNvGrpSpPr>
            <a:grpSpLocks/>
          </p:cNvGrpSpPr>
          <p:nvPr/>
        </p:nvGrpSpPr>
        <p:grpSpPr bwMode="auto">
          <a:xfrm>
            <a:off x="827088" y="1552575"/>
            <a:ext cx="8102600" cy="3941763"/>
            <a:chOff x="589" y="1093"/>
            <a:chExt cx="5530" cy="2483"/>
          </a:xfrm>
        </p:grpSpPr>
        <p:pic>
          <p:nvPicPr>
            <p:cNvPr id="1536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6" y="1093"/>
              <a:ext cx="4670" cy="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0" name="Text Box 5"/>
            <p:cNvSpPr txBox="1">
              <a:spLocks noChangeArrowheads="1"/>
            </p:cNvSpPr>
            <p:nvPr/>
          </p:nvSpPr>
          <p:spPr bwMode="auto">
            <a:xfrm>
              <a:off x="4865" y="1459"/>
              <a:ext cx="1254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latin typeface="Arial" charset="0"/>
                  <a:ea typeface="ＭＳ Ｐゴシック" pitchFamily="34" charset="-128"/>
                </a:rPr>
                <a:t>Energy market interaction</a:t>
              </a:r>
            </a:p>
          </p:txBody>
        </p:sp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721" y="3246"/>
              <a:ext cx="11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 err="1">
                  <a:latin typeface="Arial" charset="0"/>
                  <a:ea typeface="ＭＳ Ｐゴシック" pitchFamily="34" charset="-128"/>
                </a:rPr>
                <a:t>Prosumers</a:t>
              </a:r>
              <a:endParaRPr lang="en-GB" sz="1400" dirty="0">
                <a:latin typeface="Arial" charset="0"/>
                <a:ea typeface="ＭＳ Ｐゴシック" pitchFamily="34" charset="-128"/>
              </a:endParaRPr>
            </a:p>
            <a:p>
              <a:r>
                <a:rPr lang="en-GB" sz="1400" dirty="0">
                  <a:latin typeface="Arial" charset="0"/>
                  <a:ea typeface="ＭＳ Ｐゴシック" pitchFamily="34" charset="-128"/>
                </a:rPr>
                <a:t>Demand response</a:t>
              </a:r>
            </a:p>
          </p:txBody>
        </p:sp>
        <p:sp>
          <p:nvSpPr>
            <p:cNvPr id="15372" name="Text Box 7"/>
            <p:cNvSpPr txBox="1">
              <a:spLocks noChangeArrowheads="1"/>
            </p:cNvSpPr>
            <p:nvPr/>
          </p:nvSpPr>
          <p:spPr bwMode="auto">
            <a:xfrm>
              <a:off x="4028" y="3057"/>
              <a:ext cx="1327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latin typeface="Arial" charset="0"/>
                  <a:ea typeface="ＭＳ Ｐゴシック" pitchFamily="34" charset="-128"/>
                </a:rPr>
                <a:t>Control information</a:t>
              </a:r>
            </a:p>
            <a:p>
              <a:pPr>
                <a:buFontTx/>
                <a:buChar char="•"/>
              </a:pPr>
              <a:r>
                <a:rPr lang="en-GB" sz="1400">
                  <a:latin typeface="Arial" charset="0"/>
                  <a:ea typeface="ＭＳ Ｐゴシック" pitchFamily="34" charset="-128"/>
                </a:rPr>
                <a:t> Starts/stops</a:t>
              </a:r>
            </a:p>
            <a:p>
              <a:pPr>
                <a:buFontTx/>
                <a:buChar char="•"/>
              </a:pPr>
              <a:r>
                <a:rPr lang="en-GB" sz="1400">
                  <a:latin typeface="Arial" charset="0"/>
                  <a:ea typeface="ＭＳ Ｐゴシック" pitchFamily="34" charset="-128"/>
                </a:rPr>
                <a:t> Operational hours</a:t>
              </a:r>
            </a:p>
          </p:txBody>
        </p:sp>
        <p:sp>
          <p:nvSpPr>
            <p:cNvPr id="15373" name="Text Box 8"/>
            <p:cNvSpPr txBox="1">
              <a:spLocks noChangeArrowheads="1"/>
            </p:cNvSpPr>
            <p:nvPr/>
          </p:nvSpPr>
          <p:spPr bwMode="auto">
            <a:xfrm>
              <a:off x="4350" y="1932"/>
              <a:ext cx="865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>
                <a:latin typeface="Arial" charset="0"/>
                <a:ea typeface="ＭＳ Ｐゴシック" pitchFamily="34" charset="-128"/>
              </a:endParaRPr>
            </a:p>
            <a:p>
              <a:r>
                <a:rPr lang="en-GB" sz="1400">
                  <a:latin typeface="Arial" charset="0"/>
                  <a:ea typeface="ＭＳ Ｐゴシック" pitchFamily="34" charset="-128"/>
                </a:rPr>
                <a:t>Utilities</a:t>
              </a:r>
            </a:p>
          </p:txBody>
        </p:sp>
        <p:sp>
          <p:nvSpPr>
            <p:cNvPr id="15374" name="Text Box 9"/>
            <p:cNvSpPr txBox="1">
              <a:spLocks noChangeArrowheads="1"/>
            </p:cNvSpPr>
            <p:nvPr/>
          </p:nvSpPr>
          <p:spPr bwMode="auto">
            <a:xfrm>
              <a:off x="589" y="1731"/>
              <a:ext cx="1480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>
                  <a:latin typeface="Arial" charset="0"/>
                  <a:ea typeface="ＭＳ Ｐゴシック" pitchFamily="34" charset="-128"/>
                </a:rPr>
                <a:t>Controllable loads</a:t>
              </a:r>
            </a:p>
          </p:txBody>
        </p:sp>
        <p:sp>
          <p:nvSpPr>
            <p:cNvPr id="15375" name="Text Box 10"/>
            <p:cNvSpPr txBox="1">
              <a:spLocks noChangeArrowheads="1"/>
            </p:cNvSpPr>
            <p:nvPr/>
          </p:nvSpPr>
          <p:spPr bwMode="auto">
            <a:xfrm>
              <a:off x="2064" y="1776"/>
              <a:ext cx="73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Arial" charset="0"/>
                  <a:ea typeface="ＭＳ Ｐゴシック" pitchFamily="34" charset="-128"/>
                </a:rPr>
                <a:t>   </a:t>
              </a:r>
              <a:r>
                <a:rPr lang="en-GB" sz="1400">
                  <a:latin typeface="Arial" charset="0"/>
                  <a:ea typeface="ＭＳ Ｐゴシック" pitchFamily="34" charset="-128"/>
                </a:rPr>
                <a:t>AMR</a:t>
              </a:r>
              <a:r>
                <a:rPr lang="en-GB">
                  <a:latin typeface="Arial" charset="0"/>
                  <a:ea typeface="ＭＳ Ｐゴシック" pitchFamily="34" charset="-128"/>
                </a:rPr>
                <a:t>  </a:t>
              </a:r>
            </a:p>
          </p:txBody>
        </p:sp>
        <p:sp>
          <p:nvSpPr>
            <p:cNvPr id="15376" name="Text Box 11"/>
            <p:cNvSpPr txBox="1">
              <a:spLocks noChangeArrowheads="1"/>
            </p:cNvSpPr>
            <p:nvPr/>
          </p:nvSpPr>
          <p:spPr bwMode="auto">
            <a:xfrm>
              <a:off x="2689" y="3006"/>
              <a:ext cx="1173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dirty="0">
                  <a:latin typeface="Arial" charset="0"/>
                  <a:ea typeface="ＭＳ Ｐゴシック" pitchFamily="34" charset="-128"/>
                </a:rPr>
                <a:t>Billing information</a:t>
              </a:r>
            </a:p>
            <a:p>
              <a:pPr>
                <a:buFontTx/>
                <a:buChar char="•"/>
              </a:pPr>
              <a:r>
                <a:rPr lang="en-GB" sz="1400" dirty="0">
                  <a:latin typeface="Arial" charset="0"/>
                  <a:ea typeface="ＭＳ Ｐゴシック" pitchFamily="34" charset="-128"/>
                </a:rPr>
                <a:t> Energy data</a:t>
              </a:r>
            </a:p>
            <a:p>
              <a:pPr>
                <a:buFontTx/>
                <a:buChar char="•"/>
              </a:pPr>
              <a:r>
                <a:rPr lang="en-GB" sz="1400" dirty="0">
                  <a:latin typeface="Arial" charset="0"/>
                  <a:ea typeface="ＭＳ Ｐゴシック" pitchFamily="34" charset="-128"/>
                </a:rPr>
                <a:t> Operational hours</a:t>
              </a:r>
            </a:p>
          </p:txBody>
        </p:sp>
      </p:grp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414338" y="5589588"/>
            <a:ext cx="8315325" cy="460375"/>
          </a:xfrm>
          <a:prstGeom prst="roundRect">
            <a:avLst>
              <a:gd name="adj" fmla="val 7361"/>
            </a:avLst>
          </a:prstGeom>
          <a:solidFill>
            <a:srgbClr val="FF9933">
              <a:alpha val="50195"/>
            </a:srgbClr>
          </a:solidFill>
          <a:ln w="28575">
            <a:solidFill>
              <a:srgbClr val="FF9933"/>
            </a:solidFill>
            <a:round/>
            <a:headEnd/>
            <a:tailEnd/>
          </a:ln>
        </p:spPr>
        <p:txBody>
          <a:bodyPr lIns="108000" tIns="72000" rIns="90488" bIns="72000" anchor="ctr"/>
          <a:lstStyle/>
          <a:p>
            <a:pPr algn="ctr" defTabSz="762000" eaLnBrk="0" hangingPunct="0">
              <a:lnSpc>
                <a:spcPct val="85000"/>
              </a:lnSpc>
            </a:pPr>
            <a:r>
              <a:rPr lang="en-US" b="1" dirty="0">
                <a:latin typeface="Arial" charset="0"/>
                <a:ea typeface="ＭＳ Ｐゴシック" pitchFamily="34" charset="-128"/>
              </a:rPr>
              <a:t>Think Customers Not Meters and Create Valuable Information from Data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787900" y="3644900"/>
            <a:ext cx="115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Aggregators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Jani Valtari – Finland – RT 6b</a:t>
            </a:r>
            <a:endParaRPr lang="fr-FR" sz="1600">
              <a:latin typeface="Arial" charset="0"/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971550" y="1412875"/>
            <a:ext cx="691356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Arial" charset="0"/>
                <a:ea typeface="ＭＳ Ｐゴシック" pitchFamily="34" charset="-128"/>
              </a:rPr>
              <a:t> </a:t>
            </a:r>
          </a:p>
          <a:p>
            <a:endParaRPr lang="en-GB" sz="1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12750" y="1200150"/>
            <a:ext cx="8229600" cy="5905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b="1" kern="0" dirty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Empowering</a:t>
            </a:r>
            <a:r>
              <a:rPr lang="en-US" sz="3200" b="1" kern="0" dirty="0">
                <a:solidFill>
                  <a:srgbClr val="0E318D"/>
                </a:solidFill>
                <a:latin typeface="+mj-lt"/>
                <a:ea typeface="+mj-ea"/>
                <a:cs typeface="+mj-cs"/>
              </a:rPr>
              <a:t> Active Consumers</a:t>
            </a:r>
          </a:p>
        </p:txBody>
      </p:sp>
      <p:pic>
        <p:nvPicPr>
          <p:cNvPr id="17" name="Picture 6" descr="Sgem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137275"/>
            <a:ext cx="2714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mYHj3.kEaZEIXEVcBp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mYHj3.kEaZEIXEVcBp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mYHj3.kEaZEIXEVcBp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dmYHj3.kEaZEIXEVcBpPQ"/>
</p:tagLst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Macintosh PowerPoint</Application>
  <PresentationFormat>Bildschirmpräsentation (4:3)</PresentationFormat>
  <Paragraphs>183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CIRED2011</vt:lpstr>
      <vt:lpstr>Smart Grids and Energy Markets (SGEM)  Research Program</vt:lpstr>
      <vt:lpstr>Content</vt:lpstr>
      <vt:lpstr>CLEEN Ltd – The vehicle for SGEM</vt:lpstr>
      <vt:lpstr>SGEM Consortium – ICT Sector new to SG</vt:lpstr>
      <vt:lpstr>SGEM key imperatives &amp; facts</vt:lpstr>
      <vt:lpstr>European Smart Grids Initiatives</vt:lpstr>
      <vt:lpstr>Phased evolution approach</vt:lpstr>
      <vt:lpstr>Systemic approach across domains</vt:lpstr>
      <vt:lpstr>PowerPoint-Präsentation</vt:lpstr>
      <vt:lpstr>2. Improving System Reliability</vt:lpstr>
      <vt:lpstr>3. Facilitating Active Resources</vt:lpstr>
      <vt:lpstr>PowerPoint-Präsentation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88</cp:revision>
  <cp:lastPrinted>2011-05-23T15:30:30Z</cp:lastPrinted>
  <dcterms:created xsi:type="dcterms:W3CDTF">2010-04-09T10:19:13Z</dcterms:created>
  <dcterms:modified xsi:type="dcterms:W3CDTF">2011-07-14T17:56:47Z</dcterms:modified>
</cp:coreProperties>
</file>